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544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A23720DD-5B6D-40BF-8493-A6B52D484E6B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245486" y="1400777"/>
            <a:ext cx="37789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000" dirty="0" err="1" smtClean="0">
                <a:latin typeface="Arial" pitchFamily="34" charset="0"/>
                <a:cs typeface="Arial" pitchFamily="34" charset="0"/>
              </a:rPr>
              <a:t>Aperin</a:t>
            </a:r>
            <a:r>
              <a:rPr lang="tr-TR" sz="2000" dirty="0" smtClean="0">
                <a:latin typeface="Arial" pitchFamily="34" charset="0"/>
                <a:cs typeface="Arial" pitchFamily="34" charset="0"/>
              </a:rPr>
              <a:t> Yarımadası’nda bulunan İtalya’da uygarlığın Orta Taş Çağından itibaren başladığı bilinmektedir</a:t>
            </a:r>
          </a:p>
          <a:p>
            <a:endParaRPr lang="tr-TR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r-TR" sz="2000" dirty="0" smtClean="0">
                <a:latin typeface="Arial" pitchFamily="34" charset="0"/>
                <a:cs typeface="Arial" pitchFamily="34" charset="0"/>
              </a:rPr>
              <a:t>İtalya’ya göç eden kavimlerin en eskileri İtaliklerdir.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000" dirty="0" smtClean="0">
                <a:latin typeface="Arial" pitchFamily="34" charset="0"/>
                <a:cs typeface="Arial" pitchFamily="34" charset="0"/>
              </a:rPr>
              <a:t>Daha sonra buraya Etrüskler gelmişlerdir.</a:t>
            </a:r>
          </a:p>
          <a:p>
            <a:endParaRPr lang="tr-TR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r-TR" sz="2000" dirty="0" smtClean="0">
                <a:latin typeface="Arial" pitchFamily="34" charset="0"/>
                <a:cs typeface="Arial" pitchFamily="34" charset="0"/>
              </a:rPr>
              <a:t>Bu göçler, Fenikeliler ile Yunanlıların kurdukları kolonilerle devam etmiştir</a:t>
            </a:r>
            <a:r>
              <a:rPr lang="tr-TR" dirty="0" smtClean="0"/>
              <a:t>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756" y="1400776"/>
            <a:ext cx="4943732" cy="440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8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96257" y="751344"/>
            <a:ext cx="455201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Roma’da MÖ I. Yüzyılın sonlarında Cumhuriyet Dönemi sona ermiştir ve MÖ 27 yılında </a:t>
            </a:r>
            <a:r>
              <a:rPr lang="tr-TR" dirty="0" err="1" smtClean="0">
                <a:latin typeface="Arial" pitchFamily="34" charset="0"/>
                <a:cs typeface="Arial" pitchFamily="34" charset="0"/>
              </a:rPr>
              <a:t>Oktavianus’a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dirty="0" err="1" smtClean="0">
                <a:latin typeface="Arial" pitchFamily="34" charset="0"/>
                <a:cs typeface="Arial" pitchFamily="34" charset="0"/>
              </a:rPr>
              <a:t>Augustus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dirty="0" err="1" smtClean="0">
                <a:latin typeface="Arial" pitchFamily="34" charset="0"/>
                <a:cs typeface="Arial" pitchFamily="34" charset="0"/>
              </a:rPr>
              <a:t>ünvanı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verilerek İmparatorluk Dönemi başlamıştır.</a:t>
            </a:r>
          </a:p>
          <a:p>
            <a:endParaRPr lang="tr-T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Bu dönemde iç güvenlik sağlanarak halkın refah seviyesi yükseltilmeye çalışılmıştır.</a:t>
            </a:r>
          </a:p>
          <a:p>
            <a:endParaRPr lang="tr-T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Ancak III. Yüzyıldan itibaren Roma İmparatorluğu gücünü kaybetmeye başlamıştır.</a:t>
            </a:r>
          </a:p>
          <a:p>
            <a:endParaRPr lang="tr-T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Merkezi otoritenin zayıflaması, Kavimler Göçü, savaşların uzun sürmesi ve iç karışıklıklar gibi nedenler imparatorluğun 395 yılında ikiye bölünmesine neden olmuştur.</a:t>
            </a:r>
            <a:endParaRPr lang="tr-T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314450"/>
            <a:ext cx="4032448" cy="449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9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55576" y="1052736"/>
            <a:ext cx="32403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000" dirty="0" smtClean="0">
                <a:latin typeface="Arial" pitchFamily="34" charset="0"/>
                <a:cs typeface="Arial" pitchFamily="34" charset="0"/>
              </a:rPr>
              <a:t>Bu bölünme sonucunda başkenti Roma olan Batı Roma İmparatorluğu ile başkenti İstanbul olan Doğu Roma İmparatorluğu kurulmuştur.</a:t>
            </a:r>
          </a:p>
          <a:p>
            <a:endParaRPr lang="tr-TR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r-TR" sz="2000" dirty="0" smtClean="0">
                <a:latin typeface="Arial" pitchFamily="34" charset="0"/>
                <a:cs typeface="Arial" pitchFamily="34" charset="0"/>
              </a:rPr>
              <a:t>476 yılında kuzeyden gelen barbar kavimlerin saldırılarıyla Batı Roma yıkılmıştır.</a:t>
            </a:r>
          </a:p>
          <a:p>
            <a:endParaRPr lang="tr-TR" sz="2000" dirty="0">
              <a:latin typeface="Arial" pitchFamily="34" charset="0"/>
              <a:cs typeface="Arial" pitchFamily="34" charset="0"/>
            </a:endParaRPr>
          </a:p>
          <a:p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147" y="1038041"/>
            <a:ext cx="4380978" cy="465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8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3707904" y="1124744"/>
            <a:ext cx="52565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Romalılar ilk dönemlerde tarım ve hayvancılıkla uğraşmışlardır.</a:t>
            </a:r>
          </a:p>
          <a:p>
            <a:endParaRPr lang="tr-T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Zamanla Akdeniz ve çevresinin Roma egemenliğine girmesi Roma’nın zenginleşmesini sağlamıştır.</a:t>
            </a:r>
          </a:p>
          <a:p>
            <a:endParaRPr lang="tr-T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Yapılan yollar sayesinde ticaret gelişmiştir.</a:t>
            </a:r>
          </a:p>
          <a:p>
            <a:endParaRPr lang="tr-T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Roma uygarlığı, mimari ve sanatsal açıdan büyük bir gelişme göstermiştir.</a:t>
            </a:r>
          </a:p>
          <a:p>
            <a:endParaRPr lang="tr-T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Romalılar, Yunan tiyatrolarına yeni bir boyut kazandırmıştır.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3" y="1412776"/>
            <a:ext cx="3230346" cy="292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5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971600" y="1268760"/>
            <a:ext cx="338437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sz="2000" dirty="0" smtClean="0">
                <a:latin typeface="Arial" pitchFamily="34" charset="0"/>
                <a:cs typeface="Arial" pitchFamily="34" charset="0"/>
              </a:rPr>
              <a:t>Romalılar, çok tanrılı inanca sahip olup Yunan tanrılarını </a:t>
            </a:r>
            <a:r>
              <a:rPr lang="tr-TR" sz="2000" dirty="0" err="1" smtClean="0">
                <a:latin typeface="Arial" pitchFamily="34" charset="0"/>
                <a:cs typeface="Arial" pitchFamily="34" charset="0"/>
              </a:rPr>
              <a:t>beninsemişlerdi</a:t>
            </a:r>
            <a:r>
              <a:rPr lang="tr-TR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tr-TR" sz="20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sz="2000" dirty="0" smtClean="0">
                <a:latin typeface="Arial" pitchFamily="34" charset="0"/>
                <a:cs typeface="Arial" pitchFamily="34" charset="0"/>
              </a:rPr>
              <a:t>Tanrılarını insan şeklinde düşünmüşlerdi.</a:t>
            </a:r>
          </a:p>
          <a:p>
            <a:endParaRPr lang="tr-TR" sz="20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sz="2000" dirty="0" smtClean="0">
                <a:latin typeface="Arial" pitchFamily="34" charset="0"/>
                <a:cs typeface="Arial" pitchFamily="34" charset="0"/>
              </a:rPr>
              <a:t>Hristiyanlık, 313 yılında serbest bırakılmış, 381’de de devletin resmi dini haline gelmiştir.</a:t>
            </a:r>
          </a:p>
          <a:p>
            <a:endParaRPr lang="tr-TR" sz="2000" dirty="0"/>
          </a:p>
          <a:p>
            <a:endParaRPr lang="tr-TR" dirty="0" smtClean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992673"/>
            <a:ext cx="4104456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3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331640" y="908720"/>
            <a:ext cx="60486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Latince konuşan Romalılarda edebiyat Yunan edebiyatının etkisinde gelişmiştir.</a:t>
            </a:r>
          </a:p>
          <a:p>
            <a:endParaRPr lang="tr-T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Romalılar, özellikle tarih yazıcılığı ve hitabet sanatında  büyük gelişme göstermişlerdir.</a:t>
            </a:r>
          </a:p>
          <a:p>
            <a:endParaRPr lang="tr-T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Doğu Roma İmparatorluğu Döneminde İstanbul, kültür ve sanat merkezi haline gelmiştir.</a:t>
            </a:r>
          </a:p>
          <a:p>
            <a:endParaRPr lang="tr-T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Bunun yanında, İskenderiye, Efes, Antakya, Atina da birer kültür merkezi olmuştur.</a:t>
            </a:r>
          </a:p>
          <a:p>
            <a:endParaRPr lang="tr-T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Doğu Roma sanatının en önemli eseri Ayasofya’dır.</a:t>
            </a:r>
          </a:p>
          <a:p>
            <a:endParaRPr lang="tr-T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Bunun yanında Aya İrini, Hora, </a:t>
            </a:r>
            <a:r>
              <a:rPr lang="tr-TR" dirty="0" err="1" smtClean="0">
                <a:latin typeface="Arial" pitchFamily="34" charset="0"/>
                <a:cs typeface="Arial" pitchFamily="34" charset="0"/>
              </a:rPr>
              <a:t>Sergios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ve </a:t>
            </a:r>
            <a:r>
              <a:rPr lang="tr-TR" dirty="0" err="1" smtClean="0">
                <a:latin typeface="Arial" pitchFamily="34" charset="0"/>
                <a:cs typeface="Arial" pitchFamily="34" charset="0"/>
              </a:rPr>
              <a:t>Baküs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, Efes’teki Meryem Ana Kiliseleri ile </a:t>
            </a:r>
            <a:r>
              <a:rPr lang="tr-TR" dirty="0" err="1" smtClean="0">
                <a:latin typeface="Arial" pitchFamily="34" charset="0"/>
                <a:cs typeface="Arial" pitchFamily="34" charset="0"/>
              </a:rPr>
              <a:t>Binbirdirek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ve Yerebatan sarnıçları Doğu Roma Döneminin en önemli sanat ve kültür değerleridir. </a:t>
            </a:r>
            <a:endParaRPr lang="tr-T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628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268760"/>
            <a:ext cx="3816424" cy="4104456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8760"/>
            <a:ext cx="4536504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11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971600" y="1124744"/>
            <a:ext cx="75608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000" dirty="0" smtClean="0">
                <a:latin typeface="Arial" pitchFamily="34" charset="0"/>
                <a:cs typeface="Arial" pitchFamily="34" charset="0"/>
              </a:rPr>
              <a:t>Doğu Roma İmparatorluğu, Aynı zamanda Bizans İmparatorluğu olarak da bilinmektedir.</a:t>
            </a:r>
          </a:p>
          <a:p>
            <a:endParaRPr lang="tr-TR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r-TR" sz="2000" dirty="0" smtClean="0">
                <a:latin typeface="Arial" pitchFamily="34" charset="0"/>
                <a:cs typeface="Arial" pitchFamily="34" charset="0"/>
              </a:rPr>
              <a:t>Bu devletin en parlak olduğu dönem </a:t>
            </a:r>
            <a:r>
              <a:rPr lang="tr-TR" sz="2000" dirty="0" err="1" smtClean="0">
                <a:latin typeface="Arial" pitchFamily="34" charset="0"/>
                <a:cs typeface="Arial" pitchFamily="34" charset="0"/>
              </a:rPr>
              <a:t>Justinianus</a:t>
            </a:r>
            <a:r>
              <a:rPr lang="tr-TR" sz="2000" dirty="0" smtClean="0">
                <a:latin typeface="Arial" pitchFamily="34" charset="0"/>
                <a:cs typeface="Arial" pitchFamily="34" charset="0"/>
              </a:rPr>
              <a:t> dönemidir (527-565).</a:t>
            </a:r>
          </a:p>
          <a:p>
            <a:endParaRPr lang="tr-TR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r-TR" sz="2000" dirty="0" smtClean="0">
                <a:latin typeface="Arial" pitchFamily="34" charset="0"/>
                <a:cs typeface="Arial" pitchFamily="34" charset="0"/>
              </a:rPr>
              <a:t>Bizans Büyük Selçuklu Devleti’yle Malazgirt Savaşı’nı, Türkiye Selçuklu Devleti’yle de </a:t>
            </a:r>
            <a:r>
              <a:rPr lang="tr-TR" sz="2000" dirty="0" err="1" smtClean="0">
                <a:latin typeface="Arial" pitchFamily="34" charset="0"/>
                <a:cs typeface="Arial" pitchFamily="34" charset="0"/>
              </a:rPr>
              <a:t>Miryokefalon</a:t>
            </a:r>
            <a:r>
              <a:rPr lang="tr-TR" sz="2000" dirty="0" smtClean="0">
                <a:latin typeface="Arial" pitchFamily="34" charset="0"/>
                <a:cs typeface="Arial" pitchFamily="34" charset="0"/>
              </a:rPr>
              <a:t> Savaşı’nı yapmıştır.</a:t>
            </a:r>
          </a:p>
          <a:p>
            <a:endParaRPr lang="tr-TR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r-TR" sz="2000" dirty="0" smtClean="0">
                <a:latin typeface="Arial" pitchFamily="34" charset="0"/>
                <a:cs typeface="Arial" pitchFamily="34" charset="0"/>
              </a:rPr>
              <a:t>Her iki savaşta da aldıkları yenilgilerle Anadolu’da Türk hakimiyetine engel olamamışlardır.</a:t>
            </a:r>
          </a:p>
          <a:p>
            <a:endParaRPr lang="tr-TR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r-TR" sz="2000" dirty="0" smtClean="0">
                <a:latin typeface="Arial" pitchFamily="34" charset="0"/>
                <a:cs typeface="Arial" pitchFamily="34" charset="0"/>
              </a:rPr>
              <a:t>Doğu Roma, 1453 yılında Fatih Sultan Mehmet’in İstanbul’u fetihle yıkılmıştır.</a:t>
            </a: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04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381022" y="836712"/>
            <a:ext cx="82954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000" dirty="0" smtClean="0">
                <a:latin typeface="Arial" pitchFamily="34" charset="0"/>
                <a:cs typeface="Arial" pitchFamily="34" charset="0"/>
              </a:rPr>
              <a:t>İtalya Yarımadası ve Akdeniz çevresinde kurulan büyük bir uygarlığa adını veren Roma Şehri, MÖ 510 yılında </a:t>
            </a:r>
            <a:r>
              <a:rPr lang="tr-TR" sz="2000" dirty="0" err="1" smtClean="0">
                <a:latin typeface="Arial" pitchFamily="34" charset="0"/>
                <a:cs typeface="Arial" pitchFamily="34" charset="0"/>
              </a:rPr>
              <a:t>Romulus</a:t>
            </a:r>
            <a:r>
              <a:rPr lang="tr-TR" sz="2000" dirty="0" smtClean="0">
                <a:latin typeface="Arial" pitchFamily="34" charset="0"/>
                <a:cs typeface="Arial" pitchFamily="34" charset="0"/>
              </a:rPr>
              <a:t> Tarafından kurulmuştur.</a:t>
            </a:r>
          </a:p>
          <a:p>
            <a:endParaRPr lang="tr-TR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r-TR" sz="2000" dirty="0" smtClean="0">
                <a:latin typeface="Arial" pitchFamily="34" charset="0"/>
                <a:cs typeface="Arial" pitchFamily="34" charset="0"/>
              </a:rPr>
              <a:t>Başlangıçtan MÖ 510 yılına kadar Roma, Krallık ile yönetilmiştir.</a:t>
            </a:r>
          </a:p>
          <a:p>
            <a:endParaRPr lang="tr-TR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r-TR" sz="2000" dirty="0" smtClean="0">
                <a:latin typeface="Arial" pitchFamily="34" charset="0"/>
                <a:cs typeface="Arial" pitchFamily="34" charset="0"/>
              </a:rPr>
              <a:t>Krallık döneminde, Kral ihtiyarlar meclisi tarafından teklif edilmiş, </a:t>
            </a:r>
            <a:r>
              <a:rPr lang="tr-TR" sz="2000" dirty="0" err="1" smtClean="0">
                <a:latin typeface="Arial" pitchFamily="34" charset="0"/>
                <a:cs typeface="Arial" pitchFamily="34" charset="0"/>
              </a:rPr>
              <a:t>Kuria</a:t>
            </a:r>
            <a:r>
              <a:rPr lang="tr-TR" sz="2000" dirty="0" smtClean="0">
                <a:latin typeface="Arial" pitchFamily="34" charset="0"/>
                <a:cs typeface="Arial" pitchFamily="34" charset="0"/>
              </a:rPr>
              <a:t> adı verilen halk meclisi tarafından seçilmiştir.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000" dirty="0" smtClean="0">
                <a:latin typeface="Arial" pitchFamily="34" charset="0"/>
                <a:cs typeface="Arial" pitchFamily="34" charset="0"/>
              </a:rPr>
              <a:t>Kral senatoya karşı sorumludur. </a:t>
            </a: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91" y="3861048"/>
            <a:ext cx="8064896" cy="265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5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251520" y="1360736"/>
            <a:ext cx="433204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000" dirty="0" smtClean="0">
                <a:latin typeface="Arial" pitchFamily="34" charset="0"/>
                <a:cs typeface="Arial" pitchFamily="34" charset="0"/>
              </a:rPr>
              <a:t>Roma toplumu </a:t>
            </a:r>
            <a:r>
              <a:rPr lang="tr-TR" sz="2000" dirty="0" err="1" smtClean="0">
                <a:latin typeface="Arial" pitchFamily="34" charset="0"/>
                <a:cs typeface="Arial" pitchFamily="34" charset="0"/>
              </a:rPr>
              <a:t>Patriciler</a:t>
            </a:r>
            <a:r>
              <a:rPr lang="tr-TR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tr-TR" sz="2000" dirty="0" err="1" smtClean="0">
                <a:latin typeface="Arial" pitchFamily="34" charset="0"/>
                <a:cs typeface="Arial" pitchFamily="34" charset="0"/>
              </a:rPr>
              <a:t>Plepler</a:t>
            </a:r>
            <a:r>
              <a:rPr lang="tr-T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dirty="0" smtClean="0">
                <a:latin typeface="Arial" pitchFamily="34" charset="0"/>
                <a:cs typeface="Arial" pitchFamily="34" charset="0"/>
              </a:rPr>
              <a:t>ve Köleler olmak üzere üç sınıfa ayrılmıştır.</a:t>
            </a:r>
          </a:p>
          <a:p>
            <a:endParaRPr lang="tr-TR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r-TR" sz="2000" dirty="0" err="1" smtClean="0">
                <a:latin typeface="Arial" pitchFamily="34" charset="0"/>
                <a:cs typeface="Arial" pitchFamily="34" charset="0"/>
              </a:rPr>
              <a:t>Patriciler</a:t>
            </a:r>
            <a:r>
              <a:rPr lang="tr-TR" sz="2000" dirty="0" smtClean="0">
                <a:latin typeface="Arial" pitchFamily="34" charset="0"/>
                <a:cs typeface="Arial" pitchFamily="34" charset="0"/>
              </a:rPr>
              <a:t>, Romalı soylulardan meydana gelmiştir.</a:t>
            </a:r>
          </a:p>
          <a:p>
            <a:endParaRPr lang="tr-TR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r-TR" sz="2000" dirty="0" smtClean="0">
                <a:latin typeface="Arial" pitchFamily="34" charset="0"/>
                <a:cs typeface="Arial" pitchFamily="34" charset="0"/>
              </a:rPr>
              <a:t>Mülkiyet, devlet memuru ve asker olabilme hakkına sahiptiler.</a:t>
            </a:r>
          </a:p>
          <a:p>
            <a:endParaRPr lang="tr-TR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r-TR" sz="2000" dirty="0" smtClean="0">
                <a:latin typeface="Arial" pitchFamily="34" charset="0"/>
                <a:cs typeface="Arial" pitchFamily="34" charset="0"/>
              </a:rPr>
              <a:t>Sosyal yaşam açısından diğer sınıflarda yer alanlara göre daha rahattılar.</a:t>
            </a: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631506"/>
            <a:ext cx="4104456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6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283968" y="836712"/>
            <a:ext cx="45365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Roma’ya sonradan gelip yerleşenler </a:t>
            </a:r>
            <a:r>
              <a:rPr lang="tr-TR" dirty="0" err="1" smtClean="0">
                <a:latin typeface="Arial" pitchFamily="34" charset="0"/>
                <a:cs typeface="Arial" pitchFamily="34" charset="0"/>
              </a:rPr>
              <a:t>plepleri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oluşturmuştur.</a:t>
            </a:r>
          </a:p>
          <a:p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dirty="0" err="1" smtClean="0">
                <a:latin typeface="Arial" pitchFamily="34" charset="0"/>
                <a:cs typeface="Arial" pitchFamily="34" charset="0"/>
              </a:rPr>
              <a:t>Plepler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, hiçbir siyasi hakka sahip değildir.</a:t>
            </a:r>
          </a:p>
          <a:p>
            <a:endParaRPr lang="tr-T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Köleler ise Roma’nın işgali altındaki ülkelerden getirilmişlerdir.</a:t>
            </a:r>
          </a:p>
          <a:p>
            <a:endParaRPr lang="tr-T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dirty="0" err="1" smtClean="0">
                <a:latin typeface="Arial" pitchFamily="34" charset="0"/>
                <a:cs typeface="Arial" pitchFamily="34" charset="0"/>
              </a:rPr>
              <a:t>Patricilerin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evlerinde hizmetçilik ya da uşaklık, tarlalarda işçilik ve kâhyalık gibi işler yapmışlardır.</a:t>
            </a:r>
          </a:p>
        </p:txBody>
      </p:sp>
      <p:sp>
        <p:nvSpPr>
          <p:cNvPr id="3" name="Metin kutusu 2"/>
          <p:cNvSpPr txBox="1"/>
          <p:nvPr/>
        </p:nvSpPr>
        <p:spPr>
          <a:xfrm>
            <a:off x="564073" y="4509120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Hiçbir hakkı olmayan bu sınıf, efendisinin her isteğini yapmak zorunda kalmıştır. Eğlence maksadıyla vahşi hayvanlarla dövüştürülmüşlerdir.</a:t>
            </a:r>
          </a:p>
          <a:p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Sınıfsal ayrım yüzünden kötü şartlarda yaşayan köleler, zaman zaman yönetime karşı ayaklanmışlardır.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36712"/>
            <a:ext cx="3888432" cy="341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285192" y="1269915"/>
            <a:ext cx="39992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MÖ 510 yılında krallık yönetimine son verilerek Cumhuriyet Dönemine geçilmiştir.</a:t>
            </a:r>
          </a:p>
          <a:p>
            <a:endParaRPr lang="tr-T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Roma’da Cumhuriyet Döneminde devlet Konsül adı verilen iki yüksek memur tarafından yönetilmiştir.</a:t>
            </a:r>
          </a:p>
          <a:p>
            <a:endParaRPr lang="tr-T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Konsüller, bir yıllık süreyle görevlendirilmişlerdir.</a:t>
            </a:r>
          </a:p>
          <a:p>
            <a:endParaRPr lang="tr-T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dirty="0" err="1" smtClean="0">
                <a:latin typeface="Arial" pitchFamily="34" charset="0"/>
                <a:cs typeface="Arial" pitchFamily="34" charset="0"/>
              </a:rPr>
              <a:t>Könsüller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birbirlerine ve senato adı verilen meclisi karşı sorumluydular.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269915"/>
            <a:ext cx="4173488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2195736" y="80986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Konsüllerin Başlıca Görevleri</a:t>
            </a:r>
            <a:endParaRPr lang="tr-TR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1331640" y="2060848"/>
            <a:ext cx="6480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tr-TR" sz="2400" dirty="0" smtClean="0">
                <a:latin typeface="Arial" pitchFamily="34" charset="0"/>
                <a:cs typeface="Arial" pitchFamily="34" charset="0"/>
              </a:rPr>
              <a:t>Orduyu komuta etmek. </a:t>
            </a:r>
          </a:p>
          <a:p>
            <a:endParaRPr lang="tr-TR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tr-TR" sz="2400" dirty="0" smtClean="0">
                <a:latin typeface="Arial" pitchFamily="34" charset="0"/>
                <a:cs typeface="Arial" pitchFamily="34" charset="0"/>
              </a:rPr>
              <a:t>Gerektiğinde senatoyu toplantıya çağırmak.</a:t>
            </a:r>
          </a:p>
          <a:p>
            <a:endParaRPr lang="tr-TR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tr-TR" sz="2400" dirty="0" smtClean="0">
                <a:latin typeface="Arial" pitchFamily="34" charset="0"/>
                <a:cs typeface="Arial" pitchFamily="34" charset="0"/>
              </a:rPr>
              <a:t>Vergi sistemini düzenlemek.</a:t>
            </a:r>
          </a:p>
          <a:p>
            <a:endParaRPr lang="tr-TR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tr-TR" sz="2400" dirty="0" smtClean="0">
                <a:latin typeface="Arial" pitchFamily="34" charset="0"/>
                <a:cs typeface="Arial" pitchFamily="34" charset="0"/>
              </a:rPr>
              <a:t>Vergilerin toplanmasını sağlamak.</a:t>
            </a:r>
            <a:endParaRPr lang="tr-TR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73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 flipH="1">
            <a:off x="179512" y="1052736"/>
            <a:ext cx="46362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Cumhuriyet Döneminde Roma, genişleyerek İtalya Yarımadası’nı ve Akdeniz’in batısında bulunan yerleri hakimiyeti altına almıştır.</a:t>
            </a:r>
          </a:p>
          <a:p>
            <a:endParaRPr lang="tr-T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Daha sonra Makedonya, Suriye ve Mısır’ı zapt eden Roma, Doğu Akdeniz’in fethini tamamlamıştır.</a:t>
            </a:r>
          </a:p>
          <a:p>
            <a:endParaRPr lang="tr-T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Sınırların genişlemesinde düzenli Roma ordusunun etkisi büyüktür.</a:t>
            </a:r>
          </a:p>
          <a:p>
            <a:endParaRPr lang="tr-T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Roma ordusu yaya ve atlı askerlerden oluşmuştur.</a:t>
            </a:r>
          </a:p>
          <a:p>
            <a:endParaRPr lang="tr-T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Ordunun temelini Lejyonlar (askeri birlikler) meydana getirmiştir.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51" y="1052736"/>
            <a:ext cx="393273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3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395536" y="3212976"/>
            <a:ext cx="8424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Roma’nın geniş bir coğrafyaya hakim olması, sosyal yapının ve düzenin bozulmasına neden olmuştur.</a:t>
            </a:r>
          </a:p>
          <a:p>
            <a:endParaRPr lang="tr-T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dirty="0" err="1" smtClean="0">
                <a:latin typeface="Arial" pitchFamily="34" charset="0"/>
                <a:cs typeface="Arial" pitchFamily="34" charset="0"/>
              </a:rPr>
              <a:t>Patriciler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zamanla zenginleşirken </a:t>
            </a:r>
            <a:r>
              <a:rPr lang="tr-TR" dirty="0" err="1" smtClean="0">
                <a:latin typeface="Arial" pitchFamily="34" charset="0"/>
                <a:cs typeface="Arial" pitchFamily="34" charset="0"/>
              </a:rPr>
              <a:t>plepler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ve köylüler yoksullaşmıştır.</a:t>
            </a:r>
          </a:p>
          <a:p>
            <a:endParaRPr lang="tr-T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Bu nedenle </a:t>
            </a:r>
            <a:r>
              <a:rPr lang="tr-TR" dirty="0" err="1" smtClean="0">
                <a:latin typeface="Arial" pitchFamily="34" charset="0"/>
                <a:cs typeface="Arial" pitchFamily="34" charset="0"/>
              </a:rPr>
              <a:t>pleplerle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dirty="0" err="1" smtClean="0">
                <a:latin typeface="Arial" pitchFamily="34" charset="0"/>
                <a:cs typeface="Arial" pitchFamily="34" charset="0"/>
              </a:rPr>
              <a:t>patriciler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arasında uzun süren çatışmalar ortaya çıkmıştır.</a:t>
            </a:r>
          </a:p>
          <a:p>
            <a:endParaRPr lang="tr-T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Bu çatışmalar sonucunda </a:t>
            </a:r>
            <a:r>
              <a:rPr lang="tr-TR" dirty="0" err="1" smtClean="0">
                <a:latin typeface="Arial" pitchFamily="34" charset="0"/>
                <a:cs typeface="Arial" pitchFamily="34" charset="0"/>
              </a:rPr>
              <a:t>plepler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ile </a:t>
            </a:r>
            <a:r>
              <a:rPr lang="tr-TR" dirty="0" err="1" smtClean="0">
                <a:latin typeface="Arial" pitchFamily="34" charset="0"/>
                <a:cs typeface="Arial" pitchFamily="34" charset="0"/>
              </a:rPr>
              <a:t>patriciler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arasındaki sınıfsal farklılıkları ortadan kaldırmak için On İki Levha Kanunları adıyla bilinen hukuki düzenlemeler yapılmıştır.</a:t>
            </a:r>
            <a:endParaRPr lang="tr-T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42" y="575274"/>
            <a:ext cx="8064896" cy="232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251520" y="1273515"/>
            <a:ext cx="4680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dirty="0" err="1" smtClean="0"/>
              <a:t>Pleplere</a:t>
            </a:r>
            <a:r>
              <a:rPr lang="tr-TR" dirty="0" smtClean="0"/>
              <a:t> de memur ve asker olma hakkı tanınmıştır.</a:t>
            </a:r>
          </a:p>
          <a:p>
            <a:endParaRPr lang="tr-TR" dirty="0"/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Buna benzer düzenlemelerle Roma hukuku birçok devlete örnek olmuştur.</a:t>
            </a:r>
          </a:p>
          <a:p>
            <a:endParaRPr lang="tr-TR" dirty="0"/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Roma’da çıkan sınıfsal çatışmalarla dıştan gelen saldırılar da eklenince bu durumdan yararlanan bazı komutan ve konsüller yönetimi ele geçirmek istemişlerdir.</a:t>
            </a:r>
          </a:p>
          <a:p>
            <a:endParaRPr lang="tr-T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Bunlardan bir tanesi de Julius </a:t>
            </a:r>
            <a:r>
              <a:rPr lang="tr-TR" dirty="0" err="1" smtClean="0"/>
              <a:t>Caesar’dır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/>
              <a:t>Julius </a:t>
            </a:r>
            <a:r>
              <a:rPr lang="tr-TR" dirty="0" err="1" smtClean="0"/>
              <a:t>Ceasar</a:t>
            </a:r>
            <a:r>
              <a:rPr lang="tr-TR" dirty="0" smtClean="0"/>
              <a:t> ile Roma’da Cumhuriyet Dönemi sona ermiştir.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806241"/>
            <a:ext cx="3559324" cy="496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0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568</TotalTime>
  <Words>757</Words>
  <Application>Microsoft Office PowerPoint</Application>
  <PresentationFormat>Ekran Gösterisi (4:3)</PresentationFormat>
  <Paragraphs>113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7" baseType="lpstr">
      <vt:lpstr>NewsPrint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hp</dc:creator>
  <cp:lastModifiedBy>hp</cp:lastModifiedBy>
  <cp:revision>51</cp:revision>
  <dcterms:created xsi:type="dcterms:W3CDTF">2021-12-14T11:30:30Z</dcterms:created>
  <dcterms:modified xsi:type="dcterms:W3CDTF">2022-01-08T09:39:33Z</dcterms:modified>
</cp:coreProperties>
</file>