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3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70" r:id="rId7"/>
    <p:sldId id="267" r:id="rId8"/>
    <p:sldId id="268" r:id="rId9"/>
    <p:sldId id="275" r:id="rId10"/>
    <p:sldId id="269" r:id="rId11"/>
    <p:sldId id="276" r:id="rId12"/>
    <p:sldId id="277" r:id="rId13"/>
    <p:sldId id="278" r:id="rId14"/>
    <p:sldId id="271" r:id="rId15"/>
    <p:sldId id="272" r:id="rId16"/>
    <p:sldId id="258" r:id="rId17"/>
    <p:sldId id="262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/>
    <p:restoredTop sz="95707"/>
  </p:normalViewPr>
  <p:slideViewPr>
    <p:cSldViewPr>
      <p:cViewPr>
        <p:scale>
          <a:sx n="80" d="100"/>
          <a:sy n="80" d="100"/>
        </p:scale>
        <p:origin x="5352" y="3360"/>
      </p:cViewPr>
      <p:guideLst>
        <p:guide orient="horz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B8876-BF1B-4FD1-79B7-98FAC2183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56F95-3A77-F60B-03A6-E315F5D074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A7FEC4-86E2-0443-A60C-B971926F5B81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08B9-2D1D-4F2C-E993-504DB7FC4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11D1-F37F-C5AB-92E0-6BB6F516DD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2E090E-A3D1-124F-A560-4045CDCB7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3290EC-4591-0B32-ED86-745EB219A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E7CCC-0A3B-C440-1B85-98B8B2CA9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5E29D5-DB8D-2245-B0BC-725B4760C078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D148F1-4AFD-35F2-E353-2B26574512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D8ED9D-6367-ECC1-64CC-A33AFA4E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C311-7618-AC6B-2412-DD94ABB207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44619-2566-9E92-7862-D6FBAAE3B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FEC473-3274-D946-9A3B-CE43E7A69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F85C84D1-3374-1AA5-7D24-3E087A5D7A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47211F9B-DF0F-A149-32DD-220BF5062D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0BE8ADC1-2BF2-C80C-AE08-3C2E19707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A42B8F-4D6C-BB4C-9BD3-F34DF3F00C7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4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6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90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104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784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7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91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45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81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45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59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6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96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4F98926A-502C-D338-83E0-86435B440C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993C89-B063-7375-DBDC-ED358BE152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85FF899-8FE2-4D6D-24C6-C7C18D12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87AD5D-CB27-1B47-A9AE-1C99EF0E13F6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37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2186-14E4-5BAC-9A83-C5B27553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E60CF-BA99-0844-A215-A67E22EBDB8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7599-EAFA-0D73-BDCD-1ACCD2CC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13D-7E2A-10A9-20DD-92B3767D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CEFB-70BA-A649-94FF-9F9D01D39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8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CD6-4DFB-ED67-9C32-998AF4D5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E23D-67AC-6B49-9260-B9D31E128B49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26A2-F5E5-458E-B991-A4E36880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4B8F-0CDD-ADD7-A24A-3F1B76B3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326F9-4A3F-EE47-A848-AD53391B6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1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C17F-576F-356F-CC8E-1023727B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0DF7-D848-CA46-A258-817BE93F97BD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D67D-E803-D672-87F6-81D2A554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BC2B-4C88-B7C8-DA8E-A71B18B9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E6D9A-0EAE-3E43-B062-303415465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20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CB6B-C4D0-C972-24A9-750D1FFE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DDB8369-CECB-4D47-9111-C3FBF958BC0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BE13-5844-6B3E-9BD5-9415B9D9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4B1F-6F28-213B-8EB8-3B016FE9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A8509D-FE3A-E240-A51C-DBED09AA2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3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6BE4-01DE-3CA3-9FBA-315019EB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4DD93F7-92FA-8546-8632-8310DD1D9E09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5E6A-A0DD-CAE8-001E-798E7CC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F05A-06E9-4321-B627-0375EBD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E63C797-1314-F242-949F-46DAC0EBD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16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D386A-E561-E203-DA40-1318D7B7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E4ADB36-1641-1E4B-AB51-8A90062A699E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B93B-925D-64BD-EF3C-F546ADB0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8C0C-876F-1F45-D688-23582D27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1319520-55C6-974A-B03B-51C9FB925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DE05-BCE4-1AC2-254B-5B6A76D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1D2D3EC-010A-884E-9ABB-2E9ABF3C40C8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BBF7-FB8F-72EE-76DA-5A2098CC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D92A-D703-0434-18D6-87946673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176C79-6D4C-9546-8E13-10154D26D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54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C3E91-20F5-1D0A-D0F3-59A9E963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DEB04B3-F96E-1D4B-BB28-2608673AE270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2CF83-32CB-7C4D-514E-1AA952F5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DA8BB-D8EE-26AB-E69F-ABBEF4B8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42134D9-7B31-8B41-A9BB-729BCE750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70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BCB69-DA20-BE23-29BD-4174AB6F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78F3D58-0541-D44A-80FE-8C7FBE4FCD2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FBFE3-084B-B107-0632-D968E2A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133-C055-4DC9-19D2-BE8F7541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38E2544-E819-1F46-9DFE-D57694BB2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442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E12B-F060-CBF5-BCE8-88C1A0C3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11C7657-59EC-B14E-8853-01A3E5E24E7C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FE032-2697-23E4-93AC-CC08F24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8C3F-CC8E-08B1-CB9A-DC3AE399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54E3CB7-845A-7F4A-B20C-9CC9D7B5C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3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4F03-A72A-DEEE-A99C-1A606604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4F07C04-C1D6-5C40-926C-F24B29A0B75F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32C0-E55F-DB4C-FDB0-43119AFD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4F12-B2FD-9A88-91B0-46F171E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CF65C26-77AE-7347-BDD2-600CA2FB7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8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D58A-1511-F503-13AC-3A022985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9DAE-21D2-B342-9BFB-52AB75C646E0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A29D-E04B-5940-63E1-1FBA775E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3C0A-280A-F59A-EBA2-15C01DA0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55268-A3C4-9B4B-8D69-33412D2F2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6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AABB5-04DB-CEAD-5EAB-0280955C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DAC0EA7-FB09-E14A-8B47-41A1BE759DD1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6D82-EC6D-E630-EA51-E02A470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8EEF0-C4CC-E170-AF94-3FD6D39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887C44D-AA31-584D-96FD-B02A8A4CF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628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2C62-0130-A0D2-BAED-F57F0477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1FCC64E-CE27-844B-AEA7-9C2F2C5C9A4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2B35-EC83-F440-6304-5B2CE89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2730-03B8-AC35-EA58-2D65010A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8DE4D5E-8FCC-884C-92EA-D6D3A6AA5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874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B058-6B55-34E7-8EA2-ADCDEB04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AEDA77B-4F81-BA47-BABD-C9BF6CE4FC1F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E984-2935-FB2D-B815-BEFC9E1D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2D62-F365-50D4-2612-B5E4591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98874F8-A156-2747-8814-6C803B7B4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01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7920-A419-8768-C279-09A762A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73BE430-CA04-9A44-9256-E9F53B8D1A87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1159-8134-0509-1851-522BE223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BD07-ADEB-B0E8-D768-6B11DF6C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73DC34E-A262-3146-95CC-594767461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7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32F3-157B-C425-5B52-78FAB358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7DFF693-1E14-EC4E-8766-0D6C2CAAACAD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3138-2C49-5A51-F00B-EC8983F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BBEB-F11C-7E5D-846B-E5F1407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172B75C-EB95-AC4E-A9FB-63970A417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744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B509-D950-76B9-8EF2-D854B1E7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D59C43F-D47B-6D43-A7AD-C57E4AD11F6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441A2-3F9D-50D5-65F5-AC049C30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E354-5E53-92E4-CBE4-B806C02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1711CC8-A03A-A345-B743-389C566E9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3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8200-85BF-5740-2B77-DD335FE0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59C3E23-786A-0647-A440-E4F6FE3E021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D0D6-92D7-13CD-4F26-9E72AF9F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7C606-CB8D-42D6-47A9-F78215AA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1006585-C46C-CE4F-894D-CAA3DF563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38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F9AC3-DFC7-F2D0-0EC9-538F6924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7EA2AD7-5307-2045-ABBF-7439D4384F0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0B1D8-C3D3-DB39-2B65-010D596B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EE841-7939-B12C-DED4-0F0BAB4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A058248-F48D-5E4C-85C2-E98C529E4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97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3B3F1-3315-EDE8-BB90-FE6C545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20249B4-8315-E842-9255-B944E53234C4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2670-AE0F-B989-B4B4-1B52A8E7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DA98-895E-1820-03BE-AC61CEA8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612F3AA-B4FC-A242-BDC0-800EE7CC7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995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8DA11-35E3-3623-88FB-06CBD54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44C3E78-B85F-DF47-A7EE-5A880469C69F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D2507-18A7-2DB8-EC8F-FF1B0364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D1EBF-072B-77DC-CAED-2EE90FBC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6B18FCC-B48C-D544-A8F2-1B115A798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2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F531-CCCE-8948-5AD9-551EFC89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79DD-A8AC-6640-8C6D-B6907F44A61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BFD4-EB5C-4A1B-B438-39770255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0244-9549-AA00-22C9-F2F7FE13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8F79-5752-5C47-AF65-6D7ACD14C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88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CA5A-1BE8-6A50-E614-B89ACAE7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8159215-B864-084A-9184-E18525EDB772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347D5-6DFB-19F2-309C-D17C6C5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EFCE-D105-E1CF-8580-ED5AC488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8348E4D-9DB0-0649-B853-5C84FE9D4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02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022C-9C3B-1070-64B2-0702BC8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48AF64C-C431-9541-97DC-459AAC07B3AE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1E13-03E7-E6D9-5261-AAB9059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50FE-9FAB-617B-B62D-5BC003F8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F59538-1B5E-2746-BE4F-77525B18A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613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6463-7E4D-A2AD-50F5-30A9DA7F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B67D650-CFE4-6C42-BEE9-6EAAF5B9A06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FF72-823D-2580-B406-C04EE03D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2CC9-9645-D83A-A16D-D11A697B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316397E-FD63-0C4F-A42A-DBBA6D0088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580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9BE3-591A-0008-5DB7-7F983F9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81C485A-F2B9-A642-9B7B-99E4B2B86B97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4390-959F-9623-1F82-72B5CAB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16F1-1A22-99AE-2FDB-90366783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71FECBB-226F-2649-B677-0F349FDCA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61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25BA-C39B-E9A3-E2D9-51058327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D35FF98-66F4-C84C-8920-869154FF6D84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0686-F0AD-FFFF-C6C0-A617B04C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4C1B-0C67-31B9-F91A-61BEA147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6DC443F-1215-644F-987F-8A6D49F46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448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1861-10C8-CFE9-E9FC-47DE02E6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EA51610-B528-004D-A409-9F79383A2E78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608-8B17-03DC-3CF2-371646AE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B9C6-C538-7490-25F9-1B52EAE2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4137520-A398-0148-A1E8-0D108F784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56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BA83-BFBF-5F8D-9CE3-60E97560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8737099-B593-134B-AA97-FB08D8314DC9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D670-FAB9-9D5C-A741-967BFA8A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A9E2-3EF6-E8F1-A011-0F0EF54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8AD4E13-5B0E-C347-A1D3-3CC1A624F6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55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80B6-2DD1-7A3A-C403-DB12C309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CD0DD4B-1E3D-974E-A7D6-0939E885E2DE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E6C6-8312-781D-2CA2-6AC7850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445E-A5E1-A98E-0690-113F5B09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3FBB6B8-F968-5248-8912-8E9BA524B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17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42A1-7474-6D18-886D-88EF7AFB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C502792-02C8-1B4B-8908-7424C6376CEE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033C2-1689-5D3D-F743-A766D79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D52BF-FB18-B63B-C40C-B057750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D7BE02C-37A2-9D4B-BC67-1A106291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352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E67FA-2CF4-E290-76C9-9E83519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572E48B-D3B7-9347-A41A-CD4FA2BF3C0B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10F01-2CBC-C126-2F83-AA5CCFF8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2703-D87A-AD07-8C1B-20238E89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17F9175-75D0-E04A-A734-985144A14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20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820F1-7875-CC0F-611F-47DB940D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51EC2-4BC1-C04D-97E0-4279C41141B8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79F3EC-76D5-41BD-6FA5-37C813DC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9CE7A4-57CF-147F-6530-FD0F163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9A202-2BBF-354F-8849-13BBC1C9F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055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10CB2-FBFE-81AE-FA00-749CB2F4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D369F8F-F71E-2F46-B025-52A45102DF9B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65003-0897-C5AF-6F6C-7E33728B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E55B7-8A1A-F2C8-EEA1-A0EC8C9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51C30A-854F-B446-92E9-675A3D67C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75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BB5B4-3B9C-835B-A78C-D3936C86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81B9902-3FDE-8443-9EC8-C52205CB77C4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D7C6-B81B-3301-0A2C-63CCA5C1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1646-0961-7647-67FB-4E0A37D7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C2D8B4-E454-CA48-B8E5-D5110B8C8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223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94A31-E553-A4F3-566D-9B96C059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D2BF364-F24D-814F-909E-6071351F33B7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84FC-89C7-53BC-D8F7-151E295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B29D-7CEB-7357-9480-0174184A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F15E927-B7B9-D94C-9EBA-8413EBFD4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098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8EAB-B4A1-1C8F-7601-63E4FBC8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2000F38-050F-E245-ABA7-358F115A3BEB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5281-B84A-1388-48A9-6181C764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C348-C18E-0F5E-F388-DF906242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46965B7-1FFF-EB41-BA39-F44D2E7B8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12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28E0-4003-EA69-0AC3-86F11F0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2049654-69CA-7544-8808-DD4B0C77E1F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91BB-4066-D772-EC13-785C78D5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FEB3-C552-22BC-B465-30DDCC82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05884CA-E532-9946-B28A-8465D24CE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D44E41-FE14-1A52-B4B1-3677C06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5E241-9F94-EC4A-8B42-49F5C1934D68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0C40A-2449-EE4B-2B1B-91263FD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C3E11B-6098-DE52-AC17-9514C09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2818C-7FC9-6246-AEBC-0BA5301D5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FB7E6B-149E-1C9C-F953-E01459EE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5A49E-C1DB-1F4C-90BE-AF603763C25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47A9B8-02B1-564C-4B3F-DA33E67F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BA640F-BB1E-EDFB-03A0-3D4D08F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2560-9D69-784F-8227-A03E5E2DD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FF51E8-5AB7-B09A-2EF6-984A6CE9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8D98-B601-CA47-9279-BC3D730DA2A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B49B1F-4D1A-8E14-3258-8390F38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3B077C-224D-5FC3-F495-657A1741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1BB08-136B-BD4A-B2D4-BF49EF2E5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1B1296-72CC-AC5D-B6F2-7283F591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8E7DF-5518-E94F-9E32-9851543F14A5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BFEA35-3335-B71A-0FC4-6E30DB6C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C14195-EEA1-8781-B8D8-0586ABF0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A24F0-0E74-B844-BF24-4F33D68855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0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B81711-2A73-39B0-02FE-6C3C0B26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C43EE-545B-8041-B514-11764A17B8AA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4AA96-086E-0073-EF3C-8C8F09DA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1F21B2-CD01-81EA-661E-5EB85236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79622-BA99-9F48-A7DA-86C25EC80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6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CCD8-4A48-342E-ADA5-48D7CA9A5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57F777-3345-204F-AD0A-8FE0C9258023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5E6A-31E7-61C7-07F9-13025F62B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5D42-830C-FEF8-D0D4-348771820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47DCB5-8A83-4548-B8F6-E111E88F1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753F2007-2CDC-D70E-A5D9-12646E6F3CF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9E0475C-C6CC-6C62-2AFF-3C97FD32DA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921EE-90E2-B258-9C90-51FE1717CD2F}"/>
              </a:ext>
            </a:extLst>
          </p:cNvPr>
          <p:cNvCxnSpPr/>
          <p:nvPr userDrawn="1"/>
        </p:nvCxnSpPr>
        <p:spPr>
          <a:xfrm>
            <a:off x="457200" y="457200"/>
            <a:ext cx="112776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3" name="Picture 13">
            <a:extLst>
              <a:ext uri="{FF2B5EF4-FFF2-40B4-BE49-F238E27FC236}">
                <a16:creationId xmlns:a16="http://schemas.microsoft.com/office/drawing/2014/main" id="{199EAFE3-22FC-9ECD-A4A7-89D817B4CE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219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92CCDEE6-74BC-848C-CCC9-12F544D632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200400" y="974724"/>
            <a:ext cx="67818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000" dirty="0">
                <a:solidFill>
                  <a:schemeClr val="bg1"/>
                </a:solidFill>
                <a:latin typeface="Helvetica" pitchFamily="2" charset="0"/>
              </a:rPr>
              <a:t>DSP3 Project 2:</a:t>
            </a:r>
            <a:br>
              <a:rPr lang="en-US" altLang="en-US" sz="3000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altLang="en-US" sz="30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altLang="en-US" sz="3000" dirty="0">
                <a:solidFill>
                  <a:schemeClr val="bg1"/>
                </a:solidFill>
                <a:latin typeface="Helvetica" pitchFamily="2" charset="0"/>
              </a:rPr>
              <a:t>Additive Synthesizer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EB0D5EC1-9434-3402-8B38-B8CFA743F86A}"/>
              </a:ext>
            </a:extLst>
          </p:cNvPr>
          <p:cNvSpPr txBox="1">
            <a:spLocks/>
          </p:cNvSpPr>
          <p:nvPr/>
        </p:nvSpPr>
        <p:spPr bwMode="auto">
          <a:xfrm>
            <a:off x="3095625" y="4495800"/>
            <a:ext cx="6781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dirty="0">
                <a:solidFill>
                  <a:schemeClr val="bg1"/>
                </a:solidFill>
                <a:latin typeface="Helvetica" pitchFamily="2" charset="0"/>
              </a:rPr>
              <a:t>A presentation by Nathan Erthal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top with solid fill">
            <a:extLst>
              <a:ext uri="{FF2B5EF4-FFF2-40B4-BE49-F238E27FC236}">
                <a16:creationId xmlns:a16="http://schemas.microsoft.com/office/drawing/2014/main" id="{93ACD16C-30D4-05CB-B1A7-70D4680A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5567055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414759" y="605145"/>
            <a:ext cx="5738149" cy="7826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Pitch gliding: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97481-6216-89E7-BFD5-82A16BFEBF59}"/>
              </a:ext>
            </a:extLst>
          </p:cNvPr>
          <p:cNvSpPr/>
          <p:nvPr/>
        </p:nvSpPr>
        <p:spPr>
          <a:xfrm>
            <a:off x="1079338" y="1829732"/>
            <a:ext cx="4026061" cy="1335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1E5E2-5F6E-E6DD-8BDE-DB7DFE562A82}"/>
              </a:ext>
            </a:extLst>
          </p:cNvPr>
          <p:cNvSpPr txBox="1"/>
          <p:nvPr/>
        </p:nvSpPr>
        <p:spPr>
          <a:xfrm>
            <a:off x="1215342" y="1954553"/>
            <a:ext cx="3890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playing a new note, how can I have my oscillator’s frequency slowly approach the new one, making a glide effect?</a:t>
            </a:r>
          </a:p>
        </p:txBody>
      </p:sp>
      <p:pic>
        <p:nvPicPr>
          <p:cNvPr id="10" name="Graphic 9" descr="Questions with solid fill">
            <a:extLst>
              <a:ext uri="{FF2B5EF4-FFF2-40B4-BE49-F238E27FC236}">
                <a16:creationId xmlns:a16="http://schemas.microsoft.com/office/drawing/2014/main" id="{096AEB80-BEDA-0603-67B3-8E34BF857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317" y="4043096"/>
            <a:ext cx="689925" cy="689925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2BD3100F-5707-C5F8-0302-EB40E7283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329" y="2140758"/>
            <a:ext cx="590533" cy="590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22412-23DA-C8DD-8650-ADD2B3AA20EC}"/>
              </a:ext>
            </a:extLst>
          </p:cNvPr>
          <p:cNvSpPr/>
          <p:nvPr/>
        </p:nvSpPr>
        <p:spPr>
          <a:xfrm>
            <a:off x="1162291" y="3821815"/>
            <a:ext cx="4026061" cy="1607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798A1-4645-3E0E-37B9-81818889C835}"/>
              </a:ext>
            </a:extLst>
          </p:cNvPr>
          <p:cNvSpPr txBox="1"/>
          <p:nvPr/>
        </p:nvSpPr>
        <p:spPr>
          <a:xfrm>
            <a:off x="1215342" y="3952423"/>
            <a:ext cx="3661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achieve this effect by linear </a:t>
            </a:r>
            <a:r>
              <a:rPr lang="en-US" b="1" dirty="0"/>
              <a:t>interpolation</a:t>
            </a:r>
            <a:r>
              <a:rPr lang="en-US" dirty="0"/>
              <a:t> from our current frequency to our target frequency at speed of “glide time” set by the user: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35EF0-3271-7DA1-0019-0F72978EC59A}"/>
              </a:ext>
            </a:extLst>
          </p:cNvPr>
          <p:cNvSpPr txBox="1"/>
          <p:nvPr/>
        </p:nvSpPr>
        <p:spPr>
          <a:xfrm>
            <a:off x="5867400" y="889843"/>
            <a:ext cx="64638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setTargetValue(float targetValue){</a:t>
            </a:r>
          </a:p>
          <a:p>
            <a:r>
              <a:rPr lang="en-US" dirty="0"/>
              <a:t>        this-&gt;targetValue = targetValue;</a:t>
            </a:r>
          </a:p>
          <a:p>
            <a:r>
              <a:rPr lang="en-US" dirty="0"/>
              <a:t>        if (timeInSamples==0)</a:t>
            </a:r>
          </a:p>
          <a:p>
            <a:r>
              <a:rPr lang="en-US" dirty="0"/>
              <a:t>        {</a:t>
            </a:r>
          </a:p>
          <a:p>
            <a:r>
              <a:rPr lang="en-US" dirty="0"/>
              <a:t>            step = 0;</a:t>
            </a:r>
          </a:p>
          <a:p>
            <a:r>
              <a:rPr lang="en-US" dirty="0"/>
              <a:t>            currentValue=targetValue;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    else</a:t>
            </a:r>
          </a:p>
          <a:p>
            <a:r>
              <a:rPr lang="en-US" dirty="0"/>
              <a:t>            step = (targetValue - currentValue) / (timeInSamples);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   </a:t>
            </a:r>
          </a:p>
          <a:p>
            <a:r>
              <a:rPr lang="en-US" dirty="0"/>
              <a:t>    float getNextValue(){</a:t>
            </a:r>
          </a:p>
          <a:p>
            <a:r>
              <a:rPr lang="en-US" dirty="0"/>
              <a:t>        if ( currentValue != targetValue )</a:t>
            </a:r>
          </a:p>
          <a:p>
            <a:r>
              <a:rPr lang="en-US" dirty="0"/>
              <a:t>            currentValue += step; </a:t>
            </a:r>
          </a:p>
          <a:p>
            <a:endParaRPr lang="en-US" dirty="0"/>
          </a:p>
          <a:p>
            <a:r>
              <a:rPr lang="en-US" dirty="0"/>
              <a:t>        return currentValue;</a:t>
            </a:r>
          </a:p>
          <a:p>
            <a:r>
              <a:rPr lang="en-US" dirty="0"/>
              <a:t>   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D2D94-7EEE-B0B6-FFD1-C06D9FBC31FD}"/>
              </a:ext>
            </a:extLst>
          </p:cNvPr>
          <p:cNvSpPr txBox="1"/>
          <p:nvPr/>
        </p:nvSpPr>
        <p:spPr>
          <a:xfrm>
            <a:off x="1140746" y="5556394"/>
            <a:ext cx="441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timeInSamples = glideTime * sampleRate</a:t>
            </a:r>
          </a:p>
        </p:txBody>
      </p:sp>
    </p:spTree>
    <p:extLst>
      <p:ext uri="{BB962C8B-B14F-4D97-AF65-F5344CB8AC3E}">
        <p14:creationId xmlns:p14="http://schemas.microsoft.com/office/powerpoint/2010/main" val="33129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1752600" y="1981200"/>
            <a:ext cx="8686800" cy="22098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With all these tools,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b="1" dirty="0">
              <a:solidFill>
                <a:srgbClr val="F47321"/>
              </a:solidFill>
              <a:latin typeface="Helvetica" pitchFamily="34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We can now put together an additive synth by summing outputs of different oscillators and applying our effects!…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88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4457700" y="2057400"/>
            <a:ext cx="3276600" cy="1905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But first …why?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48297-0A50-764F-35FB-96062BD6F41D}"/>
              </a:ext>
            </a:extLst>
          </p:cNvPr>
          <p:cNvSpPr txBox="1"/>
          <p:nvPr/>
        </p:nvSpPr>
        <p:spPr>
          <a:xfrm>
            <a:off x="1482969" y="1371600"/>
            <a:ext cx="83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any producer/musician want to use an additive synthesizer?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1295400" y="2229006"/>
            <a:ext cx="1654175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Answer: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8DD509-E8A9-AD5B-509B-907CA2B3E0E1}"/>
              </a:ext>
            </a:extLst>
          </p:cNvPr>
          <p:cNvSpPr txBox="1">
            <a:spLocks/>
          </p:cNvSpPr>
          <p:nvPr/>
        </p:nvSpPr>
        <p:spPr>
          <a:xfrm>
            <a:off x="1295400" y="838200"/>
            <a:ext cx="1654175" cy="53340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Question: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ABE8B-98ED-9477-1EF3-A8223BCF1135}"/>
              </a:ext>
            </a:extLst>
          </p:cNvPr>
          <p:cNvSpPr txBox="1"/>
          <p:nvPr/>
        </p:nvSpPr>
        <p:spPr>
          <a:xfrm>
            <a:off x="1494692" y="2731477"/>
            <a:ext cx="787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starters, synthesizers are obviously another way to allow users to express their musical expressions with an instrument.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only does the synthesizer allow the user to play notes, melodies, chords, etc.…</a:t>
            </a:r>
          </a:p>
          <a:p>
            <a:r>
              <a:rPr lang="en-US" dirty="0"/>
              <a:t>It also grants the user the ability to shape the sound being generated from the instrument, allowing a whole new factor of musical expression.</a:t>
            </a:r>
          </a:p>
        </p:txBody>
      </p:sp>
      <p:pic>
        <p:nvPicPr>
          <p:cNvPr id="12" name="Graphic 11" descr="Music notes with solid fill">
            <a:extLst>
              <a:ext uri="{FF2B5EF4-FFF2-40B4-BE49-F238E27FC236}">
                <a16:creationId xmlns:a16="http://schemas.microsoft.com/office/drawing/2014/main" id="{8A50005D-43EC-C82B-DB7A-F5EF0305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0201" y="2495706"/>
            <a:ext cx="914400" cy="914400"/>
          </a:xfrm>
          <a:prstGeom prst="rect">
            <a:avLst/>
          </a:prstGeom>
        </p:spPr>
      </p:pic>
      <p:pic>
        <p:nvPicPr>
          <p:cNvPr id="15" name="Graphic 14" descr="Voice with solid fill">
            <a:extLst>
              <a:ext uri="{FF2B5EF4-FFF2-40B4-BE49-F238E27FC236}">
                <a16:creationId xmlns:a16="http://schemas.microsoft.com/office/drawing/2014/main" id="{9D96BD8D-AEEC-78D7-876D-9119EF0ED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4333" y="4164880"/>
            <a:ext cx="914400" cy="9144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016C8B3E-8BB6-A61B-B1FB-4F94CD2A7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0201" y="1084644"/>
            <a:ext cx="758886" cy="758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6FA9DF-B219-860E-02BD-1683D3640CEF}"/>
              </a:ext>
            </a:extLst>
          </p:cNvPr>
          <p:cNvSpPr txBox="1">
            <a:spLocks/>
          </p:cNvSpPr>
          <p:nvPr/>
        </p:nvSpPr>
        <p:spPr>
          <a:xfrm>
            <a:off x="2590800" y="2057400"/>
            <a:ext cx="5486400" cy="20574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Code Walkthrough for MATLAB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b="1" dirty="0">
              <a:solidFill>
                <a:srgbClr val="F47321"/>
              </a:solidFill>
              <a:latin typeface="Helvetica" pitchFamily="34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then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b="1" dirty="0">
              <a:solidFill>
                <a:srgbClr val="F47321"/>
              </a:solidFill>
              <a:latin typeface="Helvetica" pitchFamily="34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C++ with JUCE implementation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824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6FA9DF-B219-860E-02BD-1683D3640CEF}"/>
              </a:ext>
            </a:extLst>
          </p:cNvPr>
          <p:cNvSpPr txBox="1">
            <a:spLocks/>
          </p:cNvSpPr>
          <p:nvPr/>
        </p:nvSpPr>
        <p:spPr>
          <a:xfrm>
            <a:off x="685800" y="511397"/>
            <a:ext cx="5715000" cy="161009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User feedback: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43487-A874-51C7-84CA-575AC1E0B564}"/>
              </a:ext>
            </a:extLst>
          </p:cNvPr>
          <p:cNvSpPr txBox="1"/>
          <p:nvPr/>
        </p:nvSpPr>
        <p:spPr>
          <a:xfrm>
            <a:off x="1662341" y="1981200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GUI overall more intuitive (Has been revised post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sounds,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F8154-B15D-3491-FDB2-6C40B12F2DCD}"/>
              </a:ext>
            </a:extLst>
          </p:cNvPr>
          <p:cNvSpPr txBox="1"/>
          <p:nvPr/>
        </p:nvSpPr>
        <p:spPr>
          <a:xfrm>
            <a:off x="1676400" y="3292288"/>
            <a:ext cx="5731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Aiman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Half-steps shown as the value for pitch-shift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C99CE-CA1B-BB88-A90B-7E9F414AB07C}"/>
              </a:ext>
            </a:extLst>
          </p:cNvPr>
          <p:cNvSpPr txBox="1"/>
          <p:nvPr/>
        </p:nvSpPr>
        <p:spPr>
          <a:xfrm>
            <a:off x="1676400" y="4603376"/>
            <a:ext cx="880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Stefan: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have a modulator for each oscillator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having to bring the volume down to 0, have an oscillator option of None</a:t>
            </a:r>
          </a:p>
        </p:txBody>
      </p:sp>
    </p:spTree>
    <p:extLst>
      <p:ext uri="{BB962C8B-B14F-4D97-AF65-F5344CB8AC3E}">
        <p14:creationId xmlns:p14="http://schemas.microsoft.com/office/powerpoint/2010/main" val="268778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6FA9DF-B219-860E-02BD-1683D3640CEF}"/>
              </a:ext>
            </a:extLst>
          </p:cNvPr>
          <p:cNvSpPr txBox="1">
            <a:spLocks/>
          </p:cNvSpPr>
          <p:nvPr/>
        </p:nvSpPr>
        <p:spPr>
          <a:xfrm>
            <a:off x="685800" y="511397"/>
            <a:ext cx="5715000" cy="161009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Future plans: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C99CE-CA1B-BB88-A90B-7E9F414AB07C}"/>
              </a:ext>
            </a:extLst>
          </p:cNvPr>
          <p:cNvSpPr txBox="1"/>
          <p:nvPr/>
        </p:nvSpPr>
        <p:spPr>
          <a:xfrm>
            <a:off x="1447800" y="2137531"/>
            <a:ext cx="899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plugin structure to work as a wavetable synth, instead of generating values from sin functions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ADSR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chorus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884805-2BAF-5ABA-C4C2-5D68DD6F455F}"/>
              </a:ext>
            </a:extLst>
          </p:cNvPr>
          <p:cNvSpPr/>
          <p:nvPr/>
        </p:nvSpPr>
        <p:spPr>
          <a:xfrm>
            <a:off x="738554" y="1638355"/>
            <a:ext cx="6479931" cy="684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6FA9DF-B219-860E-02BD-1683D3640CEF}"/>
              </a:ext>
            </a:extLst>
          </p:cNvPr>
          <p:cNvSpPr txBox="1">
            <a:spLocks/>
          </p:cNvSpPr>
          <p:nvPr/>
        </p:nvSpPr>
        <p:spPr>
          <a:xfrm>
            <a:off x="484953" y="911423"/>
            <a:ext cx="2819400" cy="5334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Area of Exploration: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48297-0A50-764F-35FB-96062BD6F41D}"/>
              </a:ext>
            </a:extLst>
          </p:cNvPr>
          <p:cNvSpPr txBox="1"/>
          <p:nvPr/>
        </p:nvSpPr>
        <p:spPr>
          <a:xfrm>
            <a:off x="762000" y="1676400"/>
            <a:ext cx="645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Recreation of musical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 a synthesizer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66DDCF5-B7A7-F17E-D521-3D1220BA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47387"/>
            <a:ext cx="2476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1A05E45B-4E27-CA1A-FAED-A678BCD5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09" y="4180309"/>
            <a:ext cx="3558982" cy="22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ee the source image">
            <a:extLst>
              <a:ext uri="{FF2B5EF4-FFF2-40B4-BE49-F238E27FC236}">
                <a16:creationId xmlns:a16="http://schemas.microsoft.com/office/drawing/2014/main" id="{3AF692C2-7496-6A07-338E-902CCFA6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18" y="3603816"/>
            <a:ext cx="34857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2D4D5-35B7-4715-8C51-76C7484194B7}"/>
              </a:ext>
            </a:extLst>
          </p:cNvPr>
          <p:cNvSpPr txBox="1"/>
          <p:nvPr/>
        </p:nvSpPr>
        <p:spPr>
          <a:xfrm>
            <a:off x="484953" y="2691199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Originally sound synthesizers were analog, and now are commonly used digitally</a:t>
            </a:r>
          </a:p>
        </p:txBody>
      </p:sp>
      <p:pic>
        <p:nvPicPr>
          <p:cNvPr id="11" name="Graphic 10" descr="Arrow Right outline">
            <a:extLst>
              <a:ext uri="{FF2B5EF4-FFF2-40B4-BE49-F238E27FC236}">
                <a16:creationId xmlns:a16="http://schemas.microsoft.com/office/drawing/2014/main" id="{B36A8225-78CB-EA0F-EEC6-F3B204360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0215" y="4306907"/>
            <a:ext cx="838200" cy="838200"/>
          </a:xfrm>
          <a:prstGeom prst="rect">
            <a:avLst/>
          </a:prstGeom>
        </p:spPr>
      </p:pic>
      <p:pic>
        <p:nvPicPr>
          <p:cNvPr id="12" name="Graphic 11" descr="Arrow Right outline">
            <a:extLst>
              <a:ext uri="{FF2B5EF4-FFF2-40B4-BE49-F238E27FC236}">
                <a16:creationId xmlns:a16="http://schemas.microsoft.com/office/drawing/2014/main" id="{A9B0A762-8D2E-2DB0-04D9-E78AD95F8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4341" y="438793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6466E-1D0E-DD9B-FD31-36746B483662}"/>
              </a:ext>
            </a:extLst>
          </p:cNvPr>
          <p:cNvSpPr/>
          <p:nvPr/>
        </p:nvSpPr>
        <p:spPr>
          <a:xfrm>
            <a:off x="1651244" y="1890400"/>
            <a:ext cx="7187956" cy="237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1066800" y="914375"/>
            <a:ext cx="2819400" cy="5334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Tool for execution: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602CA-5DD5-377E-5BFB-93557037CBA7}"/>
              </a:ext>
            </a:extLst>
          </p:cNvPr>
          <p:cNvSpPr txBox="1"/>
          <p:nvPr/>
        </p:nvSpPr>
        <p:spPr>
          <a:xfrm>
            <a:off x="1806575" y="1963608"/>
            <a:ext cx="6605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Synthesizer is composed of a collection of oscillators</a:t>
            </a:r>
          </a:p>
          <a:p>
            <a:endParaRPr lang="en-US" dirty="0"/>
          </a:p>
          <a:p>
            <a:r>
              <a:rPr lang="en-US" dirty="0"/>
              <a:t>These oscillators can very from different wave shapes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Sawtooth</a:t>
            </a:r>
          </a:p>
        </p:txBody>
      </p:sp>
    </p:spTree>
    <p:extLst>
      <p:ext uri="{BB962C8B-B14F-4D97-AF65-F5344CB8AC3E}">
        <p14:creationId xmlns:p14="http://schemas.microsoft.com/office/powerpoint/2010/main" val="16218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FBCE49-2EEF-11E6-552D-5DCCC8EDF272}"/>
              </a:ext>
            </a:extLst>
          </p:cNvPr>
          <p:cNvSpPr/>
          <p:nvPr/>
        </p:nvSpPr>
        <p:spPr>
          <a:xfrm>
            <a:off x="243522" y="2951741"/>
            <a:ext cx="4137978" cy="1111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838200" y="1066800"/>
            <a:ext cx="3330575" cy="5334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An example Oscillator: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3C6E17E-ADAA-B3F4-04F2-6B94EB18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66" y="640083"/>
            <a:ext cx="5767388" cy="40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0D324-98AF-8A8F-40AE-BDECD1094FCA}"/>
              </a:ext>
            </a:extLst>
          </p:cNvPr>
          <p:cNvSpPr txBox="1"/>
          <p:nvPr/>
        </p:nvSpPr>
        <p:spPr>
          <a:xfrm>
            <a:off x="1123680" y="188365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Sine wave: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6CF2B-F76E-D6EB-501C-B3766335BA0A}"/>
              </a:ext>
            </a:extLst>
          </p:cNvPr>
          <p:cNvSpPr txBox="1"/>
          <p:nvPr/>
        </p:nvSpPr>
        <p:spPr>
          <a:xfrm>
            <a:off x="2909389" y="2243855"/>
            <a:ext cx="2143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 ( 2 * pi * f * t )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1D3CF-2971-5FC3-D74E-56F086D493C0}"/>
              </a:ext>
            </a:extLst>
          </p:cNvPr>
          <p:cNvSpPr txBox="1"/>
          <p:nvPr/>
        </p:nvSpPr>
        <p:spPr>
          <a:xfrm>
            <a:off x="300733" y="3045726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f is your frequency of oscillation (Hz)</a:t>
            </a:r>
          </a:p>
          <a:p>
            <a:r>
              <a:rPr lang="en-US" dirty="0"/>
              <a:t>t is your time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7817F-3836-DC49-82C4-F4E222108C70}"/>
              </a:ext>
            </a:extLst>
          </p:cNvPr>
          <p:cNvSpPr/>
          <p:nvPr/>
        </p:nvSpPr>
        <p:spPr>
          <a:xfrm>
            <a:off x="2971800" y="4737753"/>
            <a:ext cx="6788542" cy="1111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CCB23-A8F7-3E57-0412-485F53D3AE03}"/>
              </a:ext>
            </a:extLst>
          </p:cNvPr>
          <p:cNvSpPr txBox="1"/>
          <p:nvPr/>
        </p:nvSpPr>
        <p:spPr>
          <a:xfrm>
            <a:off x="3029012" y="4831738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digital representation, t gets incremented each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increment is dependent on our sample rate:</a:t>
            </a:r>
          </a:p>
          <a:p>
            <a:r>
              <a:rPr lang="en-US" dirty="0"/>
              <a:t>	t increment = 1 / (sample rate)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BA889-84CE-0F84-2338-45885FFDEC97}"/>
              </a:ext>
            </a:extLst>
          </p:cNvPr>
          <p:cNvSpPr txBox="1"/>
          <p:nvPr/>
        </p:nvSpPr>
        <p:spPr>
          <a:xfrm>
            <a:off x="152400" y="227647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Digitally represented as:</a:t>
            </a:r>
          </a:p>
        </p:txBody>
      </p:sp>
    </p:spTree>
    <p:extLst>
      <p:ext uri="{BB962C8B-B14F-4D97-AF65-F5344CB8AC3E}">
        <p14:creationId xmlns:p14="http://schemas.microsoft.com/office/powerpoint/2010/main" val="337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357851" y="990600"/>
            <a:ext cx="3330575" cy="5334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Other types of oscillators: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0D324-98AF-8A8F-40AE-BDECD1094FCA}"/>
              </a:ext>
            </a:extLst>
          </p:cNvPr>
          <p:cNvSpPr txBox="1"/>
          <p:nvPr/>
        </p:nvSpPr>
        <p:spPr>
          <a:xfrm>
            <a:off x="701315" y="2737832"/>
            <a:ext cx="177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Triangle wave: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6CF2B-F76E-D6EB-501C-B3766335BA0A}"/>
              </a:ext>
            </a:extLst>
          </p:cNvPr>
          <p:cNvSpPr txBox="1"/>
          <p:nvPr/>
        </p:nvSpPr>
        <p:spPr>
          <a:xfrm>
            <a:off x="1602874" y="3159585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 / pi) * Asin( sin( 2 * pi * f * t )</a:t>
            </a:r>
            <a:endParaRPr lang="en-US" sz="2000" dirty="0">
              <a:effectLst/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E40E7-65B6-1CCB-0443-EA97574601D9}"/>
              </a:ext>
            </a:extLst>
          </p:cNvPr>
          <p:cNvSpPr txBox="1"/>
          <p:nvPr/>
        </p:nvSpPr>
        <p:spPr>
          <a:xfrm>
            <a:off x="765470" y="388407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Sawtooth wave: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1F6B-0F9A-DCC6-AE54-4107E80FABCE}"/>
              </a:ext>
            </a:extLst>
          </p:cNvPr>
          <p:cNvSpPr txBox="1"/>
          <p:nvPr/>
        </p:nvSpPr>
        <p:spPr>
          <a:xfrm>
            <a:off x="697457" y="1560461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 wave: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53690-64D7-E075-F586-90A867E447C6}"/>
              </a:ext>
            </a:extLst>
          </p:cNvPr>
          <p:cNvSpPr txBox="1"/>
          <p:nvPr/>
        </p:nvSpPr>
        <p:spPr>
          <a:xfrm>
            <a:off x="1622166" y="1891788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if sine wave is positive,</a:t>
            </a:r>
          </a:p>
          <a:p>
            <a:r>
              <a:rPr lang="en-US" sz="2000" dirty="0"/>
              <a:t>-1 if sine wave is 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AA55A-3828-810D-04FD-1A962871B3C0}"/>
              </a:ext>
            </a:extLst>
          </p:cNvPr>
          <p:cNvSpPr txBox="1"/>
          <p:nvPr/>
        </p:nvSpPr>
        <p:spPr>
          <a:xfrm>
            <a:off x="1622166" y="434003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 * f * t -1</a:t>
            </a:r>
            <a:endParaRPr lang="en-US" sz="1800" dirty="0">
              <a:effectLst/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22A53-2599-171D-493A-BFE7F0AC5C6C}"/>
              </a:ext>
            </a:extLst>
          </p:cNvPr>
          <p:cNvSpPr txBox="1"/>
          <p:nvPr/>
        </p:nvSpPr>
        <p:spPr>
          <a:xfrm>
            <a:off x="718677" y="499051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White noise: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8EC08-CBC4-A5C3-4A66-D4A666A3B77C}"/>
              </a:ext>
            </a:extLst>
          </p:cNvPr>
          <p:cNvSpPr txBox="1"/>
          <p:nvPr/>
        </p:nvSpPr>
        <p:spPr>
          <a:xfrm>
            <a:off x="1688720" y="5308361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Generate any random value from -1 to 1</a:t>
            </a:r>
          </a:p>
        </p:txBody>
      </p:sp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8EA8613-BCB8-1C99-AEF8-6AF340B95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14" y="460177"/>
            <a:ext cx="5173866" cy="4422038"/>
          </a:xfrm>
          <a:prstGeom prst="rect">
            <a:avLst/>
          </a:prstGeom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101E7C57-81D7-FFEF-B3D0-E340AF60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9577"/>
            <a:ext cx="4310610" cy="179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4899949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Effects for our synth: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ABF21-7760-3678-6FDE-F79997B63BF4}"/>
              </a:ext>
            </a:extLst>
          </p:cNvPr>
          <p:cNvSpPr txBox="1"/>
          <p:nvPr/>
        </p:nvSpPr>
        <p:spPr>
          <a:xfrm>
            <a:off x="1905000" y="2819400"/>
            <a:ext cx="2755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 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 gliding</a:t>
            </a:r>
          </a:p>
        </p:txBody>
      </p:sp>
    </p:spTree>
    <p:extLst>
      <p:ext uri="{BB962C8B-B14F-4D97-AF65-F5344CB8AC3E}">
        <p14:creationId xmlns:p14="http://schemas.microsoft.com/office/powerpoint/2010/main" val="334439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FD1DA3-1ECE-9AFB-75E3-07B2400792DB}"/>
              </a:ext>
            </a:extLst>
          </p:cNvPr>
          <p:cNvSpPr/>
          <p:nvPr/>
        </p:nvSpPr>
        <p:spPr>
          <a:xfrm>
            <a:off x="381000" y="2540132"/>
            <a:ext cx="7133902" cy="895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357851" y="741330"/>
            <a:ext cx="5738149" cy="7826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LFO (Low Frequency Oscillator):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74D70-0BB8-D2FC-FDC5-3D123BA1A62A}"/>
              </a:ext>
            </a:extLst>
          </p:cNvPr>
          <p:cNvSpPr txBox="1"/>
          <p:nvPr/>
        </p:nvSpPr>
        <p:spPr>
          <a:xfrm>
            <a:off x="596636" y="152565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only have to use the output of an oscillator to be our audio. We can also use them as other variables within our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23CD8-0638-3DD7-B39B-B7FF7DD8FE88}"/>
              </a:ext>
            </a:extLst>
          </p:cNvPr>
          <p:cNvSpPr txBox="1"/>
          <p:nvPr/>
        </p:nvSpPr>
        <p:spPr>
          <a:xfrm>
            <a:off x="497710" y="266495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use the output of this oscillator to modulate the frequency of our audio-generating oscillators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E435F-D1C5-2E33-27D6-6B85B6DB670C}"/>
              </a:ext>
            </a:extLst>
          </p:cNvPr>
          <p:cNvSpPr/>
          <p:nvPr/>
        </p:nvSpPr>
        <p:spPr>
          <a:xfrm>
            <a:off x="381000" y="3657600"/>
            <a:ext cx="7096284" cy="1120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1E5E2-5F6E-E6DD-8BDE-DB7DFE562A82}"/>
              </a:ext>
            </a:extLst>
          </p:cNvPr>
          <p:cNvSpPr txBox="1"/>
          <p:nvPr/>
        </p:nvSpPr>
        <p:spPr>
          <a:xfrm>
            <a:off x="449483" y="3782420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the name suggests, the frequency for this can be anywhere from a fraction of 1Hz up to 20Hz, and can be any shape we choose </a:t>
            </a:r>
            <a:r>
              <a:rPr lang="en-US" dirty="0" err="1"/>
              <a:t>ie</a:t>
            </a:r>
            <a:r>
              <a:rPr lang="en-US" dirty="0"/>
              <a:t> a sine wave</a:t>
            </a:r>
          </a:p>
        </p:txBody>
      </p:sp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DA1803EF-5B8F-692F-92DB-650524F5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88" y="1212724"/>
            <a:ext cx="4299007" cy="34641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98FC5A-CC8D-0006-F413-93766E3EFAA9}"/>
              </a:ext>
            </a:extLst>
          </p:cNvPr>
          <p:cNvSpPr txBox="1"/>
          <p:nvPr/>
        </p:nvSpPr>
        <p:spPr>
          <a:xfrm>
            <a:off x="2743200" y="5147675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LFO </a:t>
            </a:r>
            <a:r>
              <a:rPr lang="en-US" b="1" dirty="0"/>
              <a:t>frequency</a:t>
            </a:r>
            <a:r>
              <a:rPr lang="en-US" dirty="0"/>
              <a:t> parameter will determine how </a:t>
            </a:r>
            <a:r>
              <a:rPr lang="en-US" b="1" dirty="0"/>
              <a:t>fast</a:t>
            </a:r>
            <a:r>
              <a:rPr lang="en-US" dirty="0"/>
              <a:t> we are modulating our pitch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78837-9F33-C46F-38B6-5715171AD04C}"/>
              </a:ext>
            </a:extLst>
          </p:cNvPr>
          <p:cNvSpPr txBox="1"/>
          <p:nvPr/>
        </p:nvSpPr>
        <p:spPr>
          <a:xfrm>
            <a:off x="2731625" y="5552789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LFO </a:t>
            </a:r>
            <a:r>
              <a:rPr lang="en-US" b="1" dirty="0"/>
              <a:t>amplitude</a:t>
            </a:r>
            <a:r>
              <a:rPr lang="en-US" dirty="0"/>
              <a:t> parameter will determine how </a:t>
            </a:r>
            <a:r>
              <a:rPr lang="en-US" b="1" dirty="0"/>
              <a:t>much</a:t>
            </a:r>
            <a:r>
              <a:rPr lang="en-US" dirty="0"/>
              <a:t> we are modulating our pitch</a:t>
            </a:r>
          </a:p>
        </p:txBody>
      </p:sp>
    </p:spTree>
    <p:extLst>
      <p:ext uri="{BB962C8B-B14F-4D97-AF65-F5344CB8AC3E}">
        <p14:creationId xmlns:p14="http://schemas.microsoft.com/office/powerpoint/2010/main" val="417688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FD1DA3-1ECE-9AFB-75E3-07B2400792DB}"/>
              </a:ext>
            </a:extLst>
          </p:cNvPr>
          <p:cNvSpPr/>
          <p:nvPr/>
        </p:nvSpPr>
        <p:spPr>
          <a:xfrm>
            <a:off x="449483" y="2819667"/>
            <a:ext cx="7133902" cy="895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357851" y="741330"/>
            <a:ext cx="5738149" cy="7826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Pitch shifting: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97481-6216-89E7-BFD5-82A16BFEBF59}"/>
              </a:ext>
            </a:extLst>
          </p:cNvPr>
          <p:cNvSpPr/>
          <p:nvPr/>
        </p:nvSpPr>
        <p:spPr>
          <a:xfrm>
            <a:off x="412830" y="1722400"/>
            <a:ext cx="7165732" cy="895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1E5E2-5F6E-E6DD-8BDE-DB7DFE562A82}"/>
              </a:ext>
            </a:extLst>
          </p:cNvPr>
          <p:cNvSpPr txBox="1"/>
          <p:nvPr/>
        </p:nvSpPr>
        <p:spPr>
          <a:xfrm>
            <a:off x="502534" y="1847220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while playing the same note, we want to set different pitch values to different oscillators?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9F795-758B-C32E-9FF2-AD2CEF5A47B5}"/>
              </a:ext>
            </a:extLst>
          </p:cNvPr>
          <p:cNvSpPr txBox="1"/>
          <p:nvPr/>
        </p:nvSpPr>
        <p:spPr>
          <a:xfrm>
            <a:off x="2895599" y="4085345"/>
            <a:ext cx="76156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00FF"/>
                </a:solidFill>
                <a:effectLst/>
                <a:latin typeface="Courier" pitchFamily="2" charset="0"/>
              </a:rPr>
              <a:t>function</a:t>
            </a: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mult</a:t>
            </a:r>
            <a:r>
              <a:rPr lang="en-US" dirty="0">
                <a:effectLst/>
                <a:latin typeface="Courier" pitchFamily="2" charset="0"/>
              </a:rPr>
              <a:t> = </a:t>
            </a:r>
            <a:r>
              <a:rPr lang="en-US" dirty="0" err="1">
                <a:effectLst/>
                <a:latin typeface="Courier" pitchFamily="2" charset="0"/>
              </a:rPr>
              <a:t>halfStepToFreqMultiplyer</a:t>
            </a:r>
            <a:r>
              <a:rPr lang="en-US" dirty="0">
                <a:effectLst/>
                <a:latin typeface="Courier" pitchFamily="2" charset="0"/>
              </a:rPr>
              <a:t>(halfSteps)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</a:t>
            </a:r>
            <a:r>
              <a:rPr lang="en-US" dirty="0">
                <a:solidFill>
                  <a:srgbClr val="0E00FF"/>
                </a:solidFill>
                <a:effectLst/>
                <a:latin typeface="Courier" pitchFamily="2" charset="0"/>
              </a:rPr>
              <a:t>if</a:t>
            </a:r>
            <a:r>
              <a:rPr lang="en-US" dirty="0">
                <a:effectLst/>
                <a:latin typeface="Courier" pitchFamily="2" charset="0"/>
              </a:rPr>
              <a:t> (halfSteps&gt;0)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    </a:t>
            </a:r>
            <a:r>
              <a:rPr lang="en-US" dirty="0" err="1">
                <a:effectLst/>
                <a:latin typeface="Courier" pitchFamily="2" charset="0"/>
              </a:rPr>
              <a:t>mult</a:t>
            </a:r>
            <a:r>
              <a:rPr lang="en-US" dirty="0">
                <a:effectLst/>
                <a:latin typeface="Courier" pitchFamily="2" charset="0"/>
              </a:rPr>
              <a:t> = 1+(1/12)*halfSteps;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</a:t>
            </a:r>
            <a:r>
              <a:rPr lang="en-US" dirty="0">
                <a:solidFill>
                  <a:srgbClr val="0E00FF"/>
                </a:solidFill>
                <a:effectLst/>
                <a:latin typeface="Courier" pitchFamily="2" charset="0"/>
              </a:rPr>
              <a:t>else</a:t>
            </a:r>
            <a:endParaRPr lang="en-US" dirty="0">
              <a:effectLst/>
              <a:latin typeface="Courier" pitchFamily="2" charset="0"/>
            </a:endParaRPr>
          </a:p>
          <a:p>
            <a:r>
              <a:rPr lang="en-US" dirty="0">
                <a:effectLst/>
                <a:latin typeface="Courier" pitchFamily="2" charset="0"/>
              </a:rPr>
              <a:t>            </a:t>
            </a:r>
            <a:r>
              <a:rPr lang="en-US" dirty="0" err="1">
                <a:effectLst/>
                <a:latin typeface="Courier" pitchFamily="2" charset="0"/>
              </a:rPr>
              <a:t>mult</a:t>
            </a:r>
            <a:r>
              <a:rPr lang="en-US" dirty="0">
                <a:effectLst/>
                <a:latin typeface="Courier" pitchFamily="2" charset="0"/>
              </a:rPr>
              <a:t> = 1+(0.04166666667*halfSteps);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</a:t>
            </a:r>
            <a:r>
              <a:rPr lang="en-US" dirty="0">
                <a:solidFill>
                  <a:srgbClr val="0E00FF"/>
                </a:solidFill>
                <a:effectLst/>
                <a:latin typeface="Courier" pitchFamily="2" charset="0"/>
              </a:rPr>
              <a:t>end</a:t>
            </a:r>
            <a:endParaRPr lang="en-US" dirty="0">
              <a:effectLst/>
              <a:latin typeface="Courier" pitchFamily="2" charset="0"/>
            </a:endParaRPr>
          </a:p>
          <a:p>
            <a:r>
              <a:rPr lang="en-US" dirty="0">
                <a:solidFill>
                  <a:srgbClr val="0E00FF"/>
                </a:solidFill>
                <a:effectLst/>
                <a:latin typeface="Courier" pitchFamily="2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E1A08-D6C0-3CC2-E3F0-98F781D90DF4}"/>
              </a:ext>
            </a:extLst>
          </p:cNvPr>
          <p:cNvSpPr txBox="1"/>
          <p:nvPr/>
        </p:nvSpPr>
        <p:spPr>
          <a:xfrm>
            <a:off x="609359" y="294448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have a parameter for this effect that determines how many half steps we want to shift our note up/down by.</a:t>
            </a:r>
          </a:p>
        </p:txBody>
      </p:sp>
    </p:spTree>
    <p:extLst>
      <p:ext uri="{BB962C8B-B14F-4D97-AF65-F5344CB8AC3E}">
        <p14:creationId xmlns:p14="http://schemas.microsoft.com/office/powerpoint/2010/main" val="18672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top with solid fill">
            <a:extLst>
              <a:ext uri="{FF2B5EF4-FFF2-40B4-BE49-F238E27FC236}">
                <a16:creationId xmlns:a16="http://schemas.microsoft.com/office/drawing/2014/main" id="{93ACD16C-30D4-05CB-B1A7-70D4680A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5567055"/>
            <a:ext cx="1371600" cy="1371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793A6E-A1C3-45E4-C245-80A93FEB6CC2}"/>
              </a:ext>
            </a:extLst>
          </p:cNvPr>
          <p:cNvSpPr/>
          <p:nvPr/>
        </p:nvSpPr>
        <p:spPr>
          <a:xfrm>
            <a:off x="408972" y="4025870"/>
            <a:ext cx="4408026" cy="1917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D1DA3-1ECE-9AFB-75E3-07B2400792DB}"/>
              </a:ext>
            </a:extLst>
          </p:cNvPr>
          <p:cNvSpPr/>
          <p:nvPr/>
        </p:nvSpPr>
        <p:spPr>
          <a:xfrm>
            <a:off x="6705600" y="1884554"/>
            <a:ext cx="3979763" cy="1187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AF86B-1C00-3A92-5138-A7F017C0F36E}"/>
              </a:ext>
            </a:extLst>
          </p:cNvPr>
          <p:cNvSpPr txBox="1"/>
          <p:nvPr/>
        </p:nvSpPr>
        <p:spPr>
          <a:xfrm>
            <a:off x="381000" y="152400"/>
            <a:ext cx="800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DSP3 Project 1:	Tape Delay Plugin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C5846-C91E-0E72-C3BF-EE6E6B56B2B7}"/>
              </a:ext>
            </a:extLst>
          </p:cNvPr>
          <p:cNvSpPr txBox="1">
            <a:spLocks/>
          </p:cNvSpPr>
          <p:nvPr/>
        </p:nvSpPr>
        <p:spPr>
          <a:xfrm>
            <a:off x="414759" y="605145"/>
            <a:ext cx="5738149" cy="7826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47321"/>
                </a:solidFill>
                <a:latin typeface="Helvetica" pitchFamily="34" charset="0"/>
                <a:ea typeface="+mj-ea"/>
                <a:cs typeface="+mj-cs"/>
              </a:rPr>
              <a:t>Pitch shifting: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97481-6216-89E7-BFD5-82A16BFEBF59}"/>
              </a:ext>
            </a:extLst>
          </p:cNvPr>
          <p:cNvSpPr/>
          <p:nvPr/>
        </p:nvSpPr>
        <p:spPr>
          <a:xfrm>
            <a:off x="1079339" y="1829733"/>
            <a:ext cx="3979762" cy="1187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1E5E2-5F6E-E6DD-8BDE-DB7DFE562A82}"/>
              </a:ext>
            </a:extLst>
          </p:cNvPr>
          <p:cNvSpPr txBox="1"/>
          <p:nvPr/>
        </p:nvSpPr>
        <p:spPr>
          <a:xfrm>
            <a:off x="1169043" y="1954553"/>
            <a:ext cx="3890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while playing the same note, we want to set different pitch values to different oscillators?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E1A08-D6C0-3CC2-E3F0-98F781D90DF4}"/>
              </a:ext>
            </a:extLst>
          </p:cNvPr>
          <p:cNvSpPr txBox="1"/>
          <p:nvPr/>
        </p:nvSpPr>
        <p:spPr>
          <a:xfrm>
            <a:off x="6758651" y="2015161"/>
            <a:ext cx="3661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have a parameter for this effect to determine how many half steps to shift our note up/down by.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1A84C-5297-9291-5E09-41E2312A7132}"/>
              </a:ext>
            </a:extLst>
          </p:cNvPr>
          <p:cNvSpPr txBox="1"/>
          <p:nvPr/>
        </p:nvSpPr>
        <p:spPr>
          <a:xfrm>
            <a:off x="403185" y="4100899"/>
            <a:ext cx="4413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takes in our number of half-steps (can be -12 to 12, from one octave lower to one octave higher) </a:t>
            </a:r>
          </a:p>
          <a:p>
            <a:endParaRPr lang="en-US" dirty="0"/>
          </a:p>
          <a:p>
            <a:r>
              <a:rPr lang="en-US" dirty="0"/>
              <a:t>Outputs a variable to use as our multiplier for our current oscillator frequency.</a:t>
            </a:r>
          </a:p>
        </p:txBody>
      </p:sp>
      <p:pic>
        <p:nvPicPr>
          <p:cNvPr id="10" name="Graphic 9" descr="Questions with solid fill">
            <a:extLst>
              <a:ext uri="{FF2B5EF4-FFF2-40B4-BE49-F238E27FC236}">
                <a16:creationId xmlns:a16="http://schemas.microsoft.com/office/drawing/2014/main" id="{096AEB80-BEDA-0603-67B3-8E34BF857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7945" y="2051012"/>
            <a:ext cx="689925" cy="689925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2BD3100F-5707-C5F8-0302-EB40E7283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329" y="2140758"/>
            <a:ext cx="590533" cy="5905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8B896E-3AF7-6240-A3A2-70D36284ABE2}"/>
              </a:ext>
            </a:extLst>
          </p:cNvPr>
          <p:cNvSpPr txBox="1"/>
          <p:nvPr/>
        </p:nvSpPr>
        <p:spPr>
          <a:xfrm>
            <a:off x="5029200" y="3994623"/>
            <a:ext cx="716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" pitchFamily="2" charset="0"/>
              </a:rPr>
              <a:t>float halfStepToFreqMult(int halfSteps)</a:t>
            </a:r>
          </a:p>
          <a:p>
            <a:r>
              <a:rPr lang="en-US" dirty="0">
                <a:effectLst/>
                <a:latin typeface="Courier" pitchFamily="2" charset="0"/>
              </a:rPr>
              <a:t>    {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if (halfSteps &gt; 0)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    return 1 + (1/12) * halfSteps;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else</a:t>
            </a:r>
          </a:p>
          <a:p>
            <a:r>
              <a:rPr lang="en-US" dirty="0">
                <a:effectLst/>
                <a:latin typeface="Courier" pitchFamily="2" charset="0"/>
              </a:rPr>
              <a:t>            return 1 + (0.04166666667 * halfSteps);</a:t>
            </a:r>
          </a:p>
          <a:p>
            <a:r>
              <a:rPr lang="en-US" dirty="0">
                <a:effectLst/>
                <a:latin typeface="Courier" pitchFamily="2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789376698"/>
      </p:ext>
    </p:extLst>
  </p:cSld>
  <p:clrMapOvr>
    <a:masterClrMapping/>
  </p:clrMapOvr>
</p:sld>
</file>

<file path=ppt/theme/theme1.xml><?xml version="1.0" encoding="utf-8"?>
<a:theme xmlns:a="http://schemas.openxmlformats.org/drawingml/2006/main" name="U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M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M Templat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979</Words>
  <Application>Microsoft Macintosh PowerPoint</Application>
  <PresentationFormat>Widescreen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</vt:lpstr>
      <vt:lpstr>Helvetica</vt:lpstr>
      <vt:lpstr>UM Template</vt:lpstr>
      <vt:lpstr>UM Template 2</vt:lpstr>
      <vt:lpstr>UM Template 3</vt:lpstr>
      <vt:lpstr>BLANK1</vt:lpstr>
      <vt:lpstr>DSP3 Project 2:  Additive Synthesizer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k.corrales</dc:creator>
  <cp:lastModifiedBy>Nathan Erthal</cp:lastModifiedBy>
  <cp:revision>263</cp:revision>
  <dcterms:created xsi:type="dcterms:W3CDTF">2009-06-09T16:07:11Z</dcterms:created>
  <dcterms:modified xsi:type="dcterms:W3CDTF">2022-10-29T01:04:23Z</dcterms:modified>
</cp:coreProperties>
</file>