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7" r:id="rId3"/>
    <p:sldId id="349" r:id="rId4"/>
    <p:sldId id="348" r:id="rId5"/>
    <p:sldId id="350" r:id="rId6"/>
    <p:sldId id="354" r:id="rId7"/>
    <p:sldId id="356" r:id="rId8"/>
    <p:sldId id="355" r:id="rId9"/>
    <p:sldId id="358" r:id="rId10"/>
    <p:sldId id="357" r:id="rId11"/>
    <p:sldId id="359" r:id="rId12"/>
    <p:sldId id="360" r:id="rId13"/>
    <p:sldId id="361" r:id="rId14"/>
    <p:sldId id="351" r:id="rId15"/>
    <p:sldId id="345" r:id="rId16"/>
    <p:sldId id="362" r:id="rId17"/>
    <p:sldId id="29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9DD3"/>
    <a:srgbClr val="2476B5"/>
    <a:srgbClr val="A9C8D3"/>
    <a:srgbClr val="C3D4D8"/>
    <a:srgbClr val="4089BD"/>
    <a:srgbClr val="1262A0"/>
    <a:srgbClr val="247CC6"/>
    <a:srgbClr val="3E84B7"/>
    <a:srgbClr val="E04242"/>
    <a:srgbClr val="B34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9656" autoAdjust="0"/>
  </p:normalViewPr>
  <p:slideViewPr>
    <p:cSldViewPr>
      <p:cViewPr varScale="1">
        <p:scale>
          <a:sx n="90" d="100"/>
          <a:sy n="90" d="100"/>
        </p:scale>
        <p:origin x="-21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5A65-971D-48E6-BC5B-E9AFF7324D8C}" type="datetimeFigureOut">
              <a:rPr lang="zh-CN" altLang="en-US" smtClean="0"/>
              <a:pPr/>
              <a:t>15/7/18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56543-5962-42B7-B4C7-BF410EC9D7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97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8BD33-AD5E-424C-AF3B-147389568282}" type="datetimeFigureOut">
              <a:rPr lang="zh-CN" altLang="en-US" smtClean="0"/>
              <a:pPr/>
              <a:t>15/7/18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1D15A-CA69-4A00-99CF-99DF8C1BC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7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各位好，我是数人科技负责销售市场的谢乐冰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我们公司是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和云计算 大领域，时速云，</a:t>
            </a:r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，云雀等等五家，我们主要偏重 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在企业生产环境应用部署。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今天主要分享如何把一个互联网的应用迁移到分布式环境中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过程中栽郭的大坑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爬虫，在国外。。。。，精细化运营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今天我们分享的重点不在爬虫前端技术，怎么抓代理怎么反屏蔽，主要是后端的数据处理。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14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全局的、热更新机制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6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一切出问题的地方都可能出问题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必须脑补一切一切问题。因为切地比较散，所以产生问题的环节增加了。此外是看见问题的机会也增加了。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一切可能等待的地方必须有超时机制。可能阻塞的操作要有超时。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一个任务拆分之后，聚会要有超时。甚至自毁机制（</a:t>
            </a:r>
            <a:r>
              <a:rPr kumimoji="1" lang="en-US" altLang="zh-CN" dirty="0" err="1" smtClean="0"/>
              <a:t>reddis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双重保险，要有</a:t>
            </a:r>
            <a:r>
              <a:rPr kumimoji="1" lang="en-US" altLang="zh-CN" dirty="0" smtClean="0"/>
              <a:t>cleaner</a:t>
            </a:r>
            <a:r>
              <a:rPr kumimoji="1" lang="zh-CN" altLang="en-US" dirty="0" smtClean="0"/>
              <a:t>。通过全局超时机制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建议非阻塞式的编程模型。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59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没有日志服务和监控的分布式就是黑盒啊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1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市场经济，分布式出问题的环节增加，缺乏一个中控，集群的状态一致性。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最坏情况立法，祈祷最好的结果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31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刚才说的一切，总结一下，正是一个操作系统要干的事情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大家殊途同归</a:t>
            </a:r>
            <a:endParaRPr kumimoji="1" lang="en-US" altLang="zh-CN" dirty="0" smtClean="0"/>
          </a:p>
          <a:p>
            <a:r>
              <a:rPr kumimoji="1" lang="zh-CN" altLang="en-US" dirty="0" smtClean="0"/>
              <a:t>牛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公司把这些都已经做了，不用发明轮子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0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爬虫系统包括离线爬取和在线爬取，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在线爬取类似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离线爬取批处理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典型性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J2EE</a:t>
            </a:r>
            <a:r>
              <a:rPr kumimoji="1" lang="zh-CN" altLang="en-US" dirty="0" smtClean="0"/>
              <a:t>的容器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并行：多线程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本地多线程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状态共享：</a:t>
            </a:r>
            <a:r>
              <a:rPr kumimoji="1" lang="en-US" altLang="zh-CN" dirty="0" smtClean="0"/>
              <a:t>context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有状态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0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老大说必须重构成分布式：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扩展：不同模块压力不同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可靠性高：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代码重用：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混合部署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市场经济，分布式出问题的环节增加，缺乏一个中控，集群的状态一致性。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最坏情况立法，祈祷最好的结果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民主、自由、市场经济、法制社会的体现，自动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选举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不是那么容易干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3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zh-CN" altLang="en-US" dirty="0" smtClean="0"/>
              <a:t>拆成独立的服务，每个服务只干一个事情，越简单越好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用多个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来代替多线程编程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中间结果存储：挂掉，无中心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1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接口尽量异步，避免紧耦合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MQ</a:t>
            </a:r>
            <a:r>
              <a:rPr kumimoji="1" lang="zh-CN" altLang="en-US" dirty="0" smtClean="0"/>
              <a:t>干了三件事情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对外服务也异步化了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4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重复三遍说明非常重要。上云的主要问题，不依赖本地的</a:t>
            </a:r>
            <a:r>
              <a:rPr kumimoji="1" lang="en-US" altLang="zh-CN" dirty="0" smtClean="0"/>
              <a:t>I/O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分布式系统不容易保持一致性，全局不一致。任务尽量要无状态的，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无状态：状态尽量跟着任务走，每个任务包含全部信息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en-US" dirty="0" smtClean="0"/>
              <a:t>核心的状态组件</a:t>
            </a:r>
            <a:r>
              <a:rPr kumimoji="1" lang="en-US" altLang="zh-CN" dirty="0" err="1" smtClean="0"/>
              <a:t>reddis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1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绝对不能有单点错误，所以是个玩意儿都要做集群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6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在逻辑上组成了一个大</a:t>
            </a:r>
            <a:r>
              <a:rPr kumimoji="1" lang="en-US" altLang="zh-CN" dirty="0" smtClean="0"/>
              <a:t>queue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D15A-CA69-4A00-99CF-99DF8C1BC0E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4797152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5661248"/>
            <a:ext cx="6400800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96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5"/>
          </p:nvPr>
        </p:nvSpPr>
        <p:spPr>
          <a:xfrm>
            <a:off x="467544" y="1268760"/>
            <a:ext cx="8208912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043608" y="3068960"/>
            <a:ext cx="7196336" cy="72008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3212976"/>
            <a:ext cx="4618856" cy="2913187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000" b="0" i="0" baseline="0">
                <a:solidFill>
                  <a:srgbClr val="404040"/>
                </a:solidFill>
                <a:latin typeface="Microsoft YaHei"/>
                <a:ea typeface="微软雅黑"/>
                <a:cs typeface="Microsoft YaHei"/>
              </a:defRPr>
            </a:lvl1pPr>
            <a:lvl2pPr marL="742950" indent="-285750" algn="l">
              <a:spcBef>
                <a:spcPts val="1080"/>
              </a:spcBef>
              <a:buFont typeface="Wingdings" charset="2"/>
              <a:buChar char="Ø"/>
              <a:defRPr sz="2000" baseline="0">
                <a:solidFill>
                  <a:srgbClr val="404040"/>
                </a:solidFill>
                <a:ea typeface="微软雅黑"/>
              </a:defRPr>
            </a:lvl2pPr>
            <a:lvl3pPr marL="1143000" indent="-228600" algn="l">
              <a:spcBef>
                <a:spcPts val="1080"/>
              </a:spcBef>
              <a:buFont typeface="Wingdings" charset="2"/>
              <a:buChar char="Ø"/>
              <a:defRPr sz="1800" baseline="0">
                <a:solidFill>
                  <a:srgbClr val="404040"/>
                </a:solidFill>
                <a:ea typeface="微软雅黑"/>
              </a:defRPr>
            </a:lvl3pPr>
            <a:lvl4pPr marL="1600200" indent="-228600" algn="l">
              <a:spcBef>
                <a:spcPts val="1080"/>
              </a:spcBef>
              <a:buFont typeface="Wingdings" charset="2"/>
              <a:buChar char="Ø"/>
              <a:defRPr sz="1600" baseline="0">
                <a:solidFill>
                  <a:srgbClr val="404040"/>
                </a:solidFill>
                <a:ea typeface="微软雅黑"/>
              </a:defRPr>
            </a:lvl4pPr>
            <a:lvl5pPr marL="2057400" indent="-228600" algn="l">
              <a:spcBef>
                <a:spcPts val="1080"/>
              </a:spcBef>
              <a:buFont typeface="Wingdings" charset="2"/>
              <a:buChar char="Ø"/>
              <a:defRPr sz="1400" baseline="0">
                <a:solidFill>
                  <a:srgbClr val="404040"/>
                </a:solidFill>
                <a:ea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67944" y="2060848"/>
            <a:ext cx="4608512" cy="5760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7560840" y="23664"/>
            <a:ext cx="104360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Microsoft YaHei"/>
                <a:cs typeface="Microsoft YaHei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88832" y="6525344"/>
            <a:ext cx="1115616" cy="3326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20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60840" y="23664"/>
            <a:ext cx="104360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Microsoft YaHei"/>
                <a:cs typeface="Microsoft YaHei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88832" y="6525344"/>
            <a:ext cx="1115616" cy="3326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5"/>
          </p:nvPr>
        </p:nvSpPr>
        <p:spPr>
          <a:xfrm>
            <a:off x="467544" y="1772816"/>
            <a:ext cx="8208912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772816"/>
            <a:ext cx="2314600" cy="38164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7560840" y="23664"/>
            <a:ext cx="104360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Microsoft YaHei"/>
                <a:cs typeface="Microsoft YaHei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88832" y="6525344"/>
            <a:ext cx="1115616" cy="3326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2"/>
          </p:nvPr>
        </p:nvSpPr>
        <p:spPr>
          <a:xfrm>
            <a:off x="2699792" y="1772816"/>
            <a:ext cx="5982816" cy="38164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5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38164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7560840" y="23664"/>
            <a:ext cx="104360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Microsoft YaHei"/>
                <a:cs typeface="Microsoft YaHei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88832" y="6525344"/>
            <a:ext cx="1115616" cy="3326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 userDrawn="1"/>
        </p:nvSpPr>
        <p:spPr>
          <a:xfrm>
            <a:off x="457200" y="980728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单击此处编辑母版标题样式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sz="half" idx="12"/>
          </p:nvPr>
        </p:nvSpPr>
        <p:spPr>
          <a:xfrm>
            <a:off x="4644008" y="1772816"/>
            <a:ext cx="4038600" cy="38164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4040188" cy="5257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3"/>
          </p:nvPr>
        </p:nvSpPr>
        <p:spPr>
          <a:xfrm>
            <a:off x="457200" y="2370559"/>
            <a:ext cx="4038600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4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4644008" y="1700808"/>
            <a:ext cx="4040188" cy="5257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560840" y="23664"/>
            <a:ext cx="104360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Microsoft YaHei"/>
                <a:cs typeface="Microsoft YaHei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88832" y="6525344"/>
            <a:ext cx="1115616" cy="3326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457200" y="980728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单击此处编辑母版标题样式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sz="half" idx="15"/>
          </p:nvPr>
        </p:nvSpPr>
        <p:spPr>
          <a:xfrm>
            <a:off x="4644008" y="2370559"/>
            <a:ext cx="4038600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4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9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9552" y="4077072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>
                <a:solidFill>
                  <a:srgbClr val="558ED5"/>
                </a:solidFill>
                <a:latin typeface="Microsoft YaHei"/>
                <a:cs typeface="Microsoft YaHei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6400800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560840" y="23664"/>
            <a:ext cx="104360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Microsoft YaHei"/>
                <a:cs typeface="Microsoft YaHei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88832" y="6525344"/>
            <a:ext cx="1115616" cy="3326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416" y="1844824"/>
            <a:ext cx="3030488" cy="72664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416" y="2852938"/>
            <a:ext cx="3030488" cy="30873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467544" y="33265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457200" y="980728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单击此处编辑母版标题样式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sz="half" idx="15"/>
          </p:nvPr>
        </p:nvSpPr>
        <p:spPr>
          <a:xfrm>
            <a:off x="4133800" y="1844826"/>
            <a:ext cx="4542656" cy="4104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1pPr>
            <a:lvl2pPr marL="742950" indent="-285750">
              <a:spcBef>
                <a:spcPts val="1080"/>
              </a:spcBef>
              <a:buFont typeface="Wingdings" charset="2"/>
              <a:buChar char="Ø"/>
              <a:defRPr sz="2000">
                <a:solidFill>
                  <a:srgbClr val="404040"/>
                </a:solidFill>
              </a:defRPr>
            </a:lvl2pPr>
            <a:lvl3pPr marL="1143000" indent="-228600">
              <a:spcBef>
                <a:spcPts val="1080"/>
              </a:spcBef>
              <a:buFont typeface="Wingdings" charset="2"/>
              <a:buChar char="Ø"/>
              <a:defRPr sz="1800">
                <a:solidFill>
                  <a:srgbClr val="404040"/>
                </a:solidFill>
              </a:defRPr>
            </a:lvl3pPr>
            <a:lvl4pPr marL="1600200" indent="-228600">
              <a:spcBef>
                <a:spcPts val="1080"/>
              </a:spcBef>
              <a:buFont typeface="Wingdings" charset="2"/>
              <a:buChar char="Ø"/>
              <a:defRPr sz="1600">
                <a:solidFill>
                  <a:srgbClr val="404040"/>
                </a:solidFill>
              </a:defRPr>
            </a:lvl4pPr>
            <a:lvl5pPr marL="2057400" indent="-228600">
              <a:spcBef>
                <a:spcPts val="1080"/>
              </a:spcBef>
              <a:buFont typeface="Wingdings" charset="2"/>
              <a:buChar char="Ø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7560840" y="23664"/>
            <a:ext cx="104360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Microsoft YaHei"/>
                <a:cs typeface="Microsoft YaHei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88832" y="6525344"/>
            <a:ext cx="1115616" cy="3326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97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844824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467544" y="33265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457200" y="980728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单击此处编辑母版标题样式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7560840" y="23664"/>
            <a:ext cx="1043608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Microsoft YaHei"/>
                <a:cs typeface="Microsoft YaHei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88832" y="6525344"/>
            <a:ext cx="1115616" cy="3326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5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8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7" r:id="rId3"/>
    <p:sldLayoutId id="2147483678" r:id="rId4"/>
    <p:sldLayoutId id="2147483689" r:id="rId5"/>
    <p:sldLayoutId id="2147483679" r:id="rId6"/>
    <p:sldLayoutId id="2147483681" r:id="rId7"/>
    <p:sldLayoutId id="2147483682" r:id="rId8"/>
    <p:sldLayoutId id="2147483683" r:id="rId9"/>
    <p:sldLayoutId id="2147483688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/>
          <a:ea typeface="+mj-ea"/>
          <a:cs typeface="Microsoft YaHe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YaHei"/>
          <a:ea typeface="+mn-ea"/>
          <a:cs typeface="Microsoft YaHe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YaHei"/>
          <a:ea typeface="+mn-ea"/>
          <a:cs typeface="Microsoft YaHe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YaHei"/>
          <a:ea typeface="+mn-ea"/>
          <a:cs typeface="Microsoft YaHe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YaHei"/>
          <a:ea typeface="+mn-ea"/>
          <a:cs typeface="Microsoft YaHe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YaHei"/>
          <a:ea typeface="+mn-ea"/>
          <a:cs typeface="Microsoft YaHe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39552" y="4725144"/>
            <a:ext cx="8280920" cy="720080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自制分布式爬虫系统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39552" y="5949280"/>
            <a:ext cx="7272808" cy="504056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北京数人科技</a:t>
            </a:r>
            <a:r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有限公司       </a:t>
            </a:r>
            <a:r>
              <a:rPr kumimoji="1" lang="en-US" altLang="zh-CN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doc.dataman-inc.com</a:t>
            </a:r>
            <a:endParaRPr kumimoji="1" lang="zh-CN" altLang="en-US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6 </a:t>
            </a:r>
            <a:r>
              <a:rPr kumimoji="1" lang="zh-CN" altLang="en-US" dirty="0" smtClean="0"/>
              <a:t>全局配置</a:t>
            </a:r>
            <a:r>
              <a:rPr kumimoji="1" lang="zh-CN" altLang="en-US" dirty="0" smtClean="0">
                <a:solidFill>
                  <a:srgbClr val="FF0000"/>
                </a:solidFill>
              </a:rPr>
              <a:t>热</a:t>
            </a:r>
            <a:r>
              <a:rPr kumimoji="1" lang="zh-CN" altLang="en-US" dirty="0" smtClean="0"/>
              <a:t>更新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5"/>
          </p:nvPr>
        </p:nvSpPr>
        <p:spPr>
          <a:xfrm>
            <a:off x="467544" y="1772816"/>
            <a:ext cx="8208912" cy="1728192"/>
          </a:xfrm>
        </p:spPr>
        <p:txBody>
          <a:bodyPr/>
          <a:lstStyle/>
          <a:p>
            <a:r>
              <a:rPr kumimoji="1" lang="zh-CN" altLang="en-US" dirty="0" smtClean="0"/>
              <a:t>问题：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如何全局改变常用小参数的配置（变化少，使用频繁）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如何全局改变体量较大的全局共享数据（体积大、变化较多）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写代码的时候提前做好热读取参数的机制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861048"/>
            <a:ext cx="345638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PUSH</a:t>
            </a:r>
          </a:p>
          <a:p>
            <a:endParaRPr kumimoji="1" lang="en-US" altLang="zh-CN" sz="2000" b="1" dirty="0">
              <a:solidFill>
                <a:srgbClr val="FFFF00"/>
              </a:solidFill>
            </a:endParaRPr>
          </a:p>
          <a:p>
            <a:r>
              <a:rPr kumimoji="1" lang="zh-CN" altLang="en-US" sz="2000" dirty="0">
                <a:solidFill>
                  <a:srgbClr val="FFFF00"/>
                </a:solidFill>
              </a:rPr>
              <a:t>使用</a:t>
            </a:r>
            <a:r>
              <a:rPr kumimoji="1" lang="en-US" altLang="zh-CN" sz="2000" dirty="0" err="1" smtClean="0">
                <a:solidFill>
                  <a:srgbClr val="FFFF00"/>
                </a:solidFill>
              </a:rPr>
              <a:t>ZooKeeper</a:t>
            </a:r>
            <a:r>
              <a:rPr kumimoji="1" lang="zh-CN" altLang="en-US" sz="2000" dirty="0" smtClean="0">
                <a:solidFill>
                  <a:srgbClr val="FFFF00"/>
                </a:solidFill>
              </a:rPr>
              <a:t>/</a:t>
            </a:r>
            <a:r>
              <a:rPr kumimoji="1" lang="en-US" altLang="zh-CN" sz="2000" dirty="0" err="1" smtClean="0">
                <a:solidFill>
                  <a:srgbClr val="FFFF00"/>
                </a:solidFill>
              </a:rPr>
              <a:t>etcd</a:t>
            </a:r>
            <a:r>
              <a:rPr kumimoji="1" lang="zh-CN" altLang="en-US" sz="2000" dirty="0" smtClean="0">
                <a:solidFill>
                  <a:srgbClr val="FFFF00"/>
                </a:solidFill>
              </a:rPr>
              <a:t>来同步小参数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008" y="3861048"/>
            <a:ext cx="3456384" cy="1872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b="1" dirty="0" smtClean="0"/>
              <a:t>PULL</a:t>
            </a:r>
          </a:p>
          <a:p>
            <a:endParaRPr kumimoji="1" lang="en-US" altLang="zh-CN" sz="2000" b="1" dirty="0"/>
          </a:p>
          <a:p>
            <a:r>
              <a:rPr kumimoji="1" lang="zh-CN" altLang="en-US" sz="2000" b="1" dirty="0" smtClean="0"/>
              <a:t>使用</a:t>
            </a:r>
            <a:r>
              <a:rPr kumimoji="1" lang="en-US" altLang="zh-CN" sz="2000" b="1" dirty="0" err="1" smtClean="0"/>
              <a:t>Reddis</a:t>
            </a:r>
            <a:r>
              <a:rPr kumimoji="1" lang="zh-CN" altLang="en-US" sz="2000" b="1" dirty="0" smtClean="0"/>
              <a:t>之类配置服务器来存储较大的共享数据</a:t>
            </a: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6513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46646"/>
            <a:ext cx="8229600" cy="634082"/>
          </a:xfrm>
        </p:spPr>
        <p:txBody>
          <a:bodyPr/>
          <a:lstStyle/>
          <a:p>
            <a:r>
              <a:rPr kumimoji="1" lang="en-US" altLang="zh-CN" sz="2800" dirty="0" smtClean="0"/>
              <a:t>Step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7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 摩尔定律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683568" y="144587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脑补</a:t>
            </a:r>
            <a:r>
              <a:rPr kumimoji="1" lang="zh-CN" altLang="zh-CN" sz="2400" dirty="0" smtClean="0"/>
              <a:t>: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每个组件都可能失效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每个步骤都可能中断</a:t>
            </a:r>
            <a:endParaRPr kumimoji="1" lang="en-US" altLang="zh-CN" sz="2400" dirty="0" smtClean="0"/>
          </a:p>
        </p:txBody>
      </p:sp>
      <p:grpSp>
        <p:nvGrpSpPr>
          <p:cNvPr id="6" name="组 5"/>
          <p:cNvGrpSpPr/>
          <p:nvPr/>
        </p:nvGrpSpPr>
        <p:grpSpPr>
          <a:xfrm>
            <a:off x="926383" y="260648"/>
            <a:ext cx="7914247" cy="3319919"/>
            <a:chOff x="926383" y="260648"/>
            <a:chExt cx="7914247" cy="331991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260648"/>
              <a:ext cx="2108390" cy="154101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26383" y="2564904"/>
              <a:ext cx="71740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solidFill>
                    <a:srgbClr val="FF0000"/>
                  </a:solidFill>
                </a:rPr>
                <a:t>状态不一致咋办、消息</a:t>
              </a:r>
              <a:r>
                <a:rPr kumimoji="1" lang="zh-CN" altLang="en-US" sz="2000" dirty="0">
                  <a:solidFill>
                    <a:srgbClr val="FF0000"/>
                  </a:solidFill>
                </a:rPr>
                <a:t>会不会丢</a:t>
              </a:r>
              <a:r>
                <a:rPr kumimoji="1" lang="zh-CN" altLang="en-US" sz="2000" dirty="0" smtClean="0">
                  <a:solidFill>
                    <a:srgbClr val="FF0000"/>
                  </a:solidFill>
                </a:rPr>
                <a:t>、消息堆积会不会造成</a:t>
              </a:r>
              <a:r>
                <a:rPr kumimoji="1" lang="en-US" altLang="zh-CN" sz="2000" dirty="0" smtClean="0">
                  <a:solidFill>
                    <a:srgbClr val="FF0000"/>
                  </a:solidFill>
                </a:rPr>
                <a:t>OOM</a:t>
              </a:r>
              <a:r>
                <a:rPr kumimoji="1" lang="zh-CN" altLang="en-US" sz="2000" dirty="0" smtClean="0">
                  <a:solidFill>
                    <a:srgbClr val="FF0000"/>
                  </a:solidFill>
                </a:rPr>
                <a:t>、</a:t>
              </a:r>
              <a:endParaRPr kumimoji="1" lang="en-US" altLang="zh-CN" sz="2000" dirty="0" smtClean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2000" dirty="0" smtClean="0">
                  <a:solidFill>
                    <a:srgbClr val="FF0000"/>
                  </a:solidFill>
                </a:rPr>
                <a:t>会不会僵尸进程和数据 </a:t>
              </a:r>
              <a:r>
                <a:rPr kumimoji="1" lang="en-US" altLang="zh-CN" sz="2000" dirty="0" smtClean="0">
                  <a:solidFill>
                    <a:srgbClr val="FF0000"/>
                  </a:solidFill>
                </a:rPr>
                <a:t>…</a:t>
              </a:r>
              <a:r>
                <a:rPr kumimoji="1" lang="zh-CN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rgbClr val="FF0000"/>
                  </a:solidFill>
                </a:rPr>
                <a:t>…</a:t>
              </a:r>
              <a:endParaRPr kumimoji="1" lang="zh-CN" altLang="en-US" sz="2000" dirty="0">
                <a:solidFill>
                  <a:srgbClr val="FF0000"/>
                </a:solidFill>
              </a:endParaRPr>
            </a:p>
            <a:p>
              <a:endParaRPr kumimoji="1"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23528" y="3789040"/>
            <a:ext cx="2736304" cy="23762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solidFill>
                  <a:srgbClr val="FF0000"/>
                </a:solidFill>
              </a:rPr>
              <a:t>设置任务超时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zh-CN" altLang="en-US" sz="2000" dirty="0" smtClean="0">
                <a:solidFill>
                  <a:srgbClr val="FFFF00"/>
                </a:solidFill>
              </a:rPr>
              <a:t>当取结果的时候，如果超时就返回当前的部分结果</a:t>
            </a:r>
            <a:endParaRPr kumimoji="1" lang="en-US" altLang="zh-CN" sz="2000" dirty="0" smtClean="0">
              <a:solidFill>
                <a:srgbClr val="FFFF00"/>
              </a:solidFill>
            </a:endParaRPr>
          </a:p>
          <a:p>
            <a:endParaRPr kumimoji="1"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75856" y="3789040"/>
            <a:ext cx="2736304" cy="23762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solidFill>
                  <a:srgbClr val="FF0000"/>
                </a:solidFill>
              </a:rPr>
              <a:t>设置定时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Cleaner</a:t>
            </a:r>
          </a:p>
          <a:p>
            <a:endParaRPr kumimoji="1" lang="en-US" altLang="zh-CN" sz="2000" dirty="0" smtClean="0">
              <a:solidFill>
                <a:srgbClr val="000000"/>
              </a:solidFill>
            </a:endParaRPr>
          </a:p>
          <a:p>
            <a:r>
              <a:rPr kumimoji="1" lang="zh-CN" altLang="en-US" sz="2000" dirty="0" smtClean="0">
                <a:solidFill>
                  <a:srgbClr val="FFFF00"/>
                </a:solidFill>
              </a:rPr>
              <a:t>定时梳理所有任务，如果全局超时就认为任务已经完成</a:t>
            </a:r>
            <a:endParaRPr kumimoji="1" lang="en-US" altLang="zh-CN" sz="2000" dirty="0" smtClean="0">
              <a:solidFill>
                <a:srgbClr val="FFFF00"/>
              </a:solidFill>
            </a:endParaRPr>
          </a:p>
          <a:p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5650" y="3789040"/>
            <a:ext cx="2736304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solidFill>
                  <a:srgbClr val="FF0000"/>
                </a:solidFill>
              </a:rPr>
              <a:t>设置自动抛弃机制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endParaRPr kumimoji="1" lang="en-US" altLang="zh-CN" sz="2000" dirty="0" smtClean="0">
              <a:solidFill>
                <a:srgbClr val="000000"/>
              </a:solidFill>
            </a:endParaRPr>
          </a:p>
          <a:p>
            <a:r>
              <a:rPr kumimoji="1" lang="zh-CN" altLang="en-US" sz="2000" dirty="0" smtClean="0">
                <a:solidFill>
                  <a:srgbClr val="FFFF00"/>
                </a:solidFill>
              </a:rPr>
              <a:t>超过一定限度就抛弃旧的信息</a:t>
            </a:r>
            <a:endParaRPr kumimoji="1" lang="en-US" altLang="zh-CN" sz="2000" dirty="0" smtClean="0">
              <a:solidFill>
                <a:srgbClr val="FFFF00"/>
              </a:solidFill>
            </a:endParaRPr>
          </a:p>
          <a:p>
            <a:endParaRPr kumimoji="1" lang="en-US" altLang="zh-CN" sz="2000" dirty="0">
              <a:solidFill>
                <a:srgbClr val="FFFF00"/>
              </a:solidFill>
            </a:endParaRPr>
          </a:p>
          <a:p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3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.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99392"/>
            <a:ext cx="9180512" cy="66247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3408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Step 8</a:t>
            </a:r>
            <a:r>
              <a:rPr kumimoji="1" lang="zh-CN" altLang="en-US" dirty="0" smtClean="0">
                <a:solidFill>
                  <a:schemeClr val="tx1"/>
                </a:solidFill>
              </a:rPr>
              <a:t> 日志和监控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5"/>
          </p:nvPr>
        </p:nvSpPr>
        <p:spPr>
          <a:xfrm>
            <a:off x="467544" y="764704"/>
            <a:ext cx="8496944" cy="4968552"/>
          </a:xfrm>
        </p:spPr>
        <p:txBody>
          <a:bodyPr>
            <a:no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使用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ELK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或者</a:t>
            </a:r>
            <a:r>
              <a:rPr kumimoji="1" lang="en-US" altLang="zh-CN" sz="2800" b="1" dirty="0" err="1" smtClean="0">
                <a:solidFill>
                  <a:schemeClr val="tx1"/>
                </a:solidFill>
              </a:rPr>
              <a:t>MongoDB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来收集应用和</a:t>
            </a:r>
            <a:r>
              <a:rPr kumimoji="1" lang="en-US" altLang="zh-CN" sz="2800" b="1" dirty="0" err="1" smtClean="0">
                <a:solidFill>
                  <a:schemeClr val="tx1"/>
                </a:solidFill>
              </a:rPr>
              <a:t>stdout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/Err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的日志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800" dirty="0" err="1" smtClean="0">
                <a:solidFill>
                  <a:schemeClr val="tx1"/>
                </a:solidFill>
              </a:rPr>
              <a:t>Elasticsearch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Logstash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/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Fluentd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Kibana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800" dirty="0" smtClean="0">
                <a:solidFill>
                  <a:schemeClr val="tx1"/>
                </a:solidFill>
              </a:rPr>
              <a:t>日志要添加应用名称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/Docker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ID/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SessionID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等等便于筛查的信息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zh-CN" altLang="en-US" sz="2800" dirty="0" smtClean="0">
                <a:solidFill>
                  <a:schemeClr val="tx1"/>
                </a:solidFill>
              </a:rPr>
              <a:t>使用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Graphite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来监控吞吐量等性能指标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800" dirty="0" smtClean="0">
                <a:solidFill>
                  <a:schemeClr val="tx1"/>
                </a:solidFill>
              </a:rPr>
              <a:t>使用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ELK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来进行应用层的被动监控和报警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zh-CN" altLang="en-US" sz="2800" dirty="0" smtClean="0">
                <a:solidFill>
                  <a:schemeClr val="tx1"/>
                </a:solidFill>
              </a:rPr>
              <a:t>使用轮询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health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check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服务来监控关键组件的状态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zh-CN" altLang="en-US" sz="2800" dirty="0" smtClean="0">
                <a:solidFill>
                  <a:schemeClr val="tx1"/>
                </a:solidFill>
              </a:rPr>
              <a:t>使用监控宝等等来进行端到端的黑盒监控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r>
              <a:rPr kumimoji="1"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Zabbix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来进行物理层报警</a:t>
            </a:r>
            <a:endParaRPr kumimoji="1" lang="en-US" altLang="zh-CN" sz="2800" dirty="0" smtClean="0">
              <a:solidFill>
                <a:schemeClr val="tx1"/>
              </a:solidFill>
            </a:endParaRPr>
          </a:p>
          <a:p>
            <a:pPr lvl="1"/>
            <a:endParaRPr kumimoji="1" lang="en-US" altLang="zh-CN" sz="2800" dirty="0" smtClean="0">
              <a:solidFill>
                <a:schemeClr val="tx1"/>
              </a:solidFill>
            </a:endParaRPr>
          </a:p>
          <a:p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1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做最坏的打算，祈祷最好的结果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5"/>
          </p:nvPr>
        </p:nvSpPr>
        <p:spPr>
          <a:xfrm>
            <a:off x="467544" y="1556792"/>
            <a:ext cx="8208912" cy="468052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800" b="1" dirty="0"/>
              <a:t>上云的 </a:t>
            </a:r>
            <a:r>
              <a:rPr kumimoji="1" lang="en-US" altLang="zh-CN" sz="2800" b="1" dirty="0"/>
              <a:t>Check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List</a:t>
            </a:r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服务单元功能越单一越好</a:t>
            </a:r>
            <a:endParaRPr kumimoji="1" lang="en-US" altLang="zh-CN" sz="2400" dirty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计算模块要做到无状态（不依赖本地</a:t>
            </a:r>
            <a:r>
              <a:rPr kumimoji="1" lang="en-US" altLang="zh-CN" sz="2400" dirty="0"/>
              <a:t>I/O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任何服务都不能有单点，必须做集群</a:t>
            </a:r>
            <a:endParaRPr kumimoji="1" lang="en-US" altLang="zh-CN" sz="2400" dirty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可能的话，模块间接口尽量异步</a:t>
            </a:r>
            <a:endParaRPr kumimoji="1" lang="en-US" altLang="zh-CN" sz="2400" dirty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设计时做最坏打算 </a:t>
            </a:r>
            <a:r>
              <a:rPr kumimoji="1" lang="en-US" altLang="zh-CN" sz="2400" dirty="0"/>
              <a:t>—</a:t>
            </a:r>
            <a:r>
              <a:rPr kumimoji="1" lang="en-US" altLang="zh-CN" sz="2400" dirty="0" smtClean="0"/>
              <a:t>—</a:t>
            </a:r>
            <a:r>
              <a:rPr kumimoji="1" lang="zh-CN" altLang="en-US" sz="2400" dirty="0" smtClean="0"/>
              <a:t> 每个模块都可能失效，而且无法及时报警</a:t>
            </a:r>
            <a:endParaRPr kumimoji="1" lang="en-US" altLang="zh-CN" sz="2400" dirty="0" smtClean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 smtClean="0"/>
              <a:t>分布式的配置管理，</a:t>
            </a:r>
            <a:r>
              <a:rPr kumimoji="1" lang="en-US" altLang="zh-CN" sz="2400" dirty="0" smtClean="0"/>
              <a:t>Rolling Update/Restart</a:t>
            </a:r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 smtClean="0"/>
              <a:t>各个层面的集中式监控和日志方案</a:t>
            </a:r>
            <a:endParaRPr kumimoji="1" lang="en-US" altLang="zh-CN" sz="2400" dirty="0" smtClean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en-US" altLang="zh-CN" sz="2400" dirty="0" smtClean="0"/>
              <a:t>… …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974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 smtClean="0"/>
              <a:t>真的是一个操作系统诶</a:t>
            </a:r>
            <a:r>
              <a:rPr kumimoji="1" lang="en-US" altLang="zh-CN" sz="2800" dirty="0" smtClean="0"/>
              <a:t> </a:t>
            </a:r>
            <a:r>
              <a:rPr kumimoji="1" lang="en-US" altLang="zh-CN" sz="2800" i="1" dirty="0" err="1" smtClean="0"/>
              <a:t>doc.dataman-inc.com</a:t>
            </a:r>
            <a:endParaRPr kumimoji="1" lang="zh-CN" altLang="en-US" sz="2800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6752"/>
            <a:ext cx="7728148" cy="42697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5733256"/>
            <a:ext cx="774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accent2"/>
                </a:solidFill>
              </a:rPr>
              <a:t>以及各种各样的</a:t>
            </a:r>
            <a:r>
              <a:rPr kumimoji="1" lang="en-US" altLang="zh-CN" sz="2800" dirty="0" smtClean="0">
                <a:solidFill>
                  <a:schemeClr val="accent2"/>
                </a:solidFill>
              </a:rPr>
              <a:t>PaaS</a:t>
            </a:r>
            <a:r>
              <a:rPr kumimoji="1" lang="zh-CN" altLang="en-US" sz="2800" dirty="0" smtClean="0">
                <a:solidFill>
                  <a:schemeClr val="accent2"/>
                </a:solidFill>
              </a:rPr>
              <a:t>服务，让大家能够轻松上云</a:t>
            </a:r>
            <a:endParaRPr kumimoji="1"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5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3" y="332657"/>
            <a:ext cx="8229601" cy="723983"/>
          </a:xfrm>
        </p:spPr>
        <p:txBody>
          <a:bodyPr/>
          <a:lstStyle/>
          <a:p>
            <a:r>
              <a:rPr kumimoji="1" lang="zh-CN" altLang="en-US" dirty="0" smtClean="0"/>
              <a:t>世界潮流，浩浩荡荡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8880" y="5220575"/>
            <a:ext cx="3596823" cy="782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8879" y="3879455"/>
            <a:ext cx="3596824" cy="7823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8879" y="1705215"/>
            <a:ext cx="3596824" cy="7823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8879" y="2975215"/>
            <a:ext cx="3596824" cy="78232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670743" y="2705975"/>
            <a:ext cx="7934961" cy="10160"/>
          </a:xfrm>
          <a:prstGeom prst="line">
            <a:avLst/>
          </a:prstGeom>
          <a:noFill/>
          <a:ln w="25400" cap="flat">
            <a:solidFill>
              <a:schemeClr val="accent2">
                <a:lumMod val="75000"/>
              </a:schemeClr>
            </a:solidFill>
            <a:prstDash val="sys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线连接符 20"/>
          <p:cNvCxnSpPr/>
          <p:nvPr/>
        </p:nvCxnSpPr>
        <p:spPr>
          <a:xfrm>
            <a:off x="670743" y="4951335"/>
            <a:ext cx="7934961" cy="10160"/>
          </a:xfrm>
          <a:prstGeom prst="line">
            <a:avLst/>
          </a:prstGeom>
          <a:noFill/>
          <a:ln w="25400" cap="flat">
            <a:solidFill>
              <a:schemeClr val="accent2">
                <a:lumMod val="75000"/>
              </a:schemeClr>
            </a:solidFill>
            <a:prstDash val="sys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5478002" y="538821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硬件</a:t>
            </a:r>
            <a:endParaRPr kumimoji="0" lang="zh-CN" altLang="en-US" sz="1800" b="1" i="0" u="none" strike="noStrike" normalizeH="0" baseline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uFillTx/>
              <a:sym typeface="Candar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0880" y="5408535"/>
            <a:ext cx="15585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Dell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  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HP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  </a:t>
            </a:r>
            <a:r>
              <a:rPr kumimoji="0" lang="en-US" altLang="zh-CN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CISCO</a:t>
            </a:r>
            <a:endParaRPr kumimoji="0" lang="zh-CN" altLang="en-US" sz="18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4162" y="4077575"/>
            <a:ext cx="10156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normalizeH="0" baseline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uFillTx/>
                <a:latin typeface="Candara"/>
                <a:ea typeface="Candara"/>
                <a:cs typeface="Candara"/>
                <a:sym typeface="Candara"/>
              </a:rPr>
              <a:t>操作系统</a:t>
            </a:r>
            <a:endParaRPr kumimoji="0" lang="zh-CN" altLang="en-US" sz="1800" b="1" i="0" u="none" strike="noStrike" normalizeH="0" baseline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05280" y="4077575"/>
            <a:ext cx="18197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000000"/>
                </a:solidFill>
              </a:rPr>
              <a:t>Microsoft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Redhat</a:t>
            </a:r>
            <a:endParaRPr kumimoji="0" lang="zh-CN" altLang="en-US" sz="18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dar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76402" y="314285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normalizeH="0" baseline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uFillTx/>
                <a:latin typeface="Candara"/>
                <a:ea typeface="Candara"/>
                <a:cs typeface="Candara"/>
                <a:sym typeface="Candara"/>
              </a:rPr>
              <a:t>软件</a:t>
            </a:r>
            <a:endParaRPr kumimoji="0" lang="zh-CN" altLang="en-US" sz="1800" b="1" i="0" u="none" strike="noStrike" normalizeH="0" baseline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45920" y="3142855"/>
            <a:ext cx="13379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Oracle</a:t>
            </a:r>
            <a:r>
              <a:rPr kumimoji="0" lang="zh-CN" altLang="en-US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    </a:t>
            </a:r>
            <a:r>
              <a:rPr kumimoji="0" lang="en-US" altLang="zh-CN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IBM</a:t>
            </a:r>
            <a:endParaRPr kumimoji="0" lang="zh-CN" altLang="en-US" sz="18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76402" y="187285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应用</a:t>
            </a:r>
            <a:endParaRPr kumimoji="0" lang="zh-CN" altLang="en-US" sz="1800" b="1" i="0" u="none" strike="noStrike" normalizeH="0" baseline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uFillTx/>
              <a:sym typeface="Candar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89657" y="1883015"/>
            <a:ext cx="13560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IBM</a:t>
            </a:r>
            <a:r>
              <a:rPr kumimoji="0" lang="zh-CN" altLang="en-US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  </a:t>
            </a:r>
            <a:r>
              <a:rPr kumimoji="0" lang="en-US" altLang="zh-CN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SAP</a:t>
            </a:r>
            <a:r>
              <a:rPr kumimoji="0" lang="zh-CN" altLang="en-US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en-US" altLang="zh-CN" sz="1800" b="1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ISV</a:t>
            </a:r>
            <a:endParaRPr kumimoji="0" lang="zh-CN" altLang="en-US" sz="18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28306" y="1151495"/>
            <a:ext cx="12514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传统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kumimoji="0" lang="zh-CN" altLang="en-US" sz="1800" b="1" i="0" u="none" strike="noStrike" normalizeH="0" baseline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uFillTx/>
                <a:sym typeface="Candara"/>
              </a:rPr>
              <a:t>时代</a:t>
            </a:r>
            <a:endParaRPr kumimoji="0" lang="zh-CN" altLang="en-US" sz="1800" b="1" i="0" u="none" strike="noStrike" normalizeH="0" baseline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uFillTx/>
              <a:sym typeface="Candar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97144" y="2573895"/>
            <a:ext cx="369330" cy="2763520"/>
          </a:xfrm>
          <a:prstGeom prst="rect">
            <a:avLst/>
          </a:prstGeom>
          <a:noFill/>
          <a:ln w="28575" cap="flat" cmpd="sng">
            <a:solidFill>
              <a:srgbClr val="95373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渠道资源型线下集成商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98213" y="1151495"/>
            <a:ext cx="5044631" cy="5295436"/>
            <a:chOff x="98213" y="1151495"/>
            <a:chExt cx="5044631" cy="5295436"/>
          </a:xfrm>
        </p:grpSpPr>
        <p:sp>
          <p:nvSpPr>
            <p:cNvPr id="8" name="矩形 7"/>
            <p:cNvSpPr/>
            <p:nvPr/>
          </p:nvSpPr>
          <p:spPr>
            <a:xfrm>
              <a:off x="670743" y="5220575"/>
              <a:ext cx="1788160" cy="7823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92583" y="5220575"/>
              <a:ext cx="1788160" cy="7823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0743" y="3879455"/>
              <a:ext cx="3810000" cy="782320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743" y="2975215"/>
              <a:ext cx="3810000" cy="782320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0743" y="1705215"/>
              <a:ext cx="3810000" cy="78232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31586" y="5408535"/>
              <a:ext cx="79765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uFillTx/>
                  <a:latin typeface="Candara"/>
                  <a:ea typeface="Candara"/>
                  <a:cs typeface="Candara"/>
                  <a:sym typeface="Candara"/>
                </a:rPr>
                <a:t>公有云</a:t>
              </a:r>
              <a:endParaRPr kumimoji="0" lang="zh-CN" altLang="en-US" sz="1800" b="1" i="0" u="none" strike="noStrike" spc="50" normalizeH="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63586" y="5408535"/>
              <a:ext cx="81047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私</a:t>
              </a:r>
              <a:r>
                <a:rPr kumimoji="0" lang="zh-CN" altLang="en-US" sz="18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uFillTx/>
                  <a:sym typeface="Candara"/>
                </a:rPr>
                <a:t>有云</a:t>
              </a:r>
              <a:endParaRPr kumimoji="0" lang="zh-CN" altLang="en-US" sz="1800" b="1" i="0" u="none" strike="noStrike" spc="50" normalizeH="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FillTx/>
                <a:sym typeface="Candar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91572" y="1883015"/>
              <a:ext cx="57976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SaaS</a:t>
              </a:r>
              <a:endParaRPr kumimoji="0" lang="zh-CN" altLang="en-US" sz="1800" b="1" i="0" u="none" strike="noStrike" spc="50" normalizeH="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FillTx/>
                <a:sym typeface="Candar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37687" y="1883015"/>
              <a:ext cx="21627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Salesforce</a:t>
              </a:r>
              <a:r>
                <a:rPr lang="zh-CN" alt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 </a:t>
              </a:r>
              <a:r>
                <a:rPr lang="en-US" altLang="zh-CN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Zendesk</a:t>
              </a:r>
              <a:endParaRPr kumimoji="0" lang="zh-CN" altLang="en-US" sz="1800" b="1" i="0" u="none" strike="noStrike" spc="50" normalizeH="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FillTx/>
                <a:sym typeface="Candar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79083" y="4087735"/>
              <a:ext cx="180227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分布式</a:t>
              </a:r>
              <a:r>
                <a:rPr lang="en-US" altLang="zh-CN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OS</a:t>
              </a:r>
              <a:r>
                <a:rPr lang="zh-CN" alt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r>
                <a:rPr lang="en-US" altLang="zh-CN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+</a:t>
              </a:r>
              <a:r>
                <a:rPr lang="zh-CN" alt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存储</a:t>
              </a:r>
              <a:endParaRPr kumimoji="0" lang="zh-CN" altLang="en-US" sz="1800" b="1" i="0" u="none" strike="noStrike" spc="50" normalizeH="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FillTx/>
                <a:sym typeface="Candar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91680" y="3140968"/>
              <a:ext cx="182999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PaaS </a:t>
              </a:r>
              <a:r>
                <a:rPr lang="zh-CN" alt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各种宝、云</a:t>
              </a:r>
              <a:endParaRPr kumimoji="0" lang="zh-CN" altLang="en-US" sz="1800" b="1" i="0" u="none" strike="noStrike" spc="50" normalizeH="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FillTx/>
                <a:sym typeface="Candar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14714" y="3937486"/>
              <a:ext cx="163121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Ceph</a:t>
              </a:r>
              <a:r>
                <a:rPr lang="zh-CN" alt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r>
                <a:rPr lang="en-US" altLang="zh-CN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HDFS</a:t>
              </a:r>
            </a:p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Mesos+Docker</a:t>
              </a:r>
              <a:endParaRPr kumimoji="0" lang="zh-CN" altLang="en-US" sz="1800" b="1" i="0" u="none" strike="noStrike" spc="50" normalizeH="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FillTx/>
                <a:sym typeface="Candara"/>
              </a:endParaRPr>
            </a:p>
          </p:txBody>
        </p:sp>
        <p:sp>
          <p:nvSpPr>
            <p:cNvPr id="38" name="左箭头 37"/>
            <p:cNvSpPr/>
            <p:nvPr/>
          </p:nvSpPr>
          <p:spPr>
            <a:xfrm>
              <a:off x="4300409" y="3448731"/>
              <a:ext cx="842435" cy="733659"/>
            </a:xfrm>
            <a:prstGeom prst="lef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all" normalizeH="0" baseline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uFillTx/>
                  <a:latin typeface="Candara"/>
                  <a:ea typeface="Candara"/>
                  <a:cs typeface="Candara"/>
                  <a:sym typeface="Candara"/>
                </a:rPr>
                <a:t>开源</a:t>
              </a:r>
              <a:endParaRPr kumimoji="0" lang="zh-CN" altLang="en-US" sz="1800" b="1" i="0" u="none" strike="noStrike" cap="all" normalizeH="0" baseline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080475" y="1151495"/>
              <a:ext cx="127214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uFillTx/>
                  <a:sym typeface="Candara"/>
                </a:rPr>
                <a:t>云计算时代</a:t>
              </a:r>
              <a:endParaRPr kumimoji="0" lang="zh-CN" altLang="en-US" sz="1800" b="1" i="0" u="none" strike="noStrike" spc="50" normalizeH="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FillTx/>
                <a:sym typeface="Candar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213" y="2573895"/>
              <a:ext cx="369330" cy="2595880"/>
            </a:xfrm>
            <a:prstGeom prst="rect">
              <a:avLst/>
            </a:prstGeom>
            <a:noFill/>
            <a:ln w="28575" cap="flat" cmpd="sng">
              <a:solidFill>
                <a:srgbClr val="3366FF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rgbClr val="000000"/>
                  </a:solidFill>
                </a:rPr>
                <a:t>业务技术</a:t>
              </a:r>
              <a:r>
                <a:rPr kumimoji="0" lang="zh-CN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dara"/>
                  <a:ea typeface="Candara"/>
                  <a:cs typeface="Candara"/>
                  <a:sym typeface="Candara"/>
                </a:rPr>
                <a:t>型云集成商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591339" y="6077601"/>
              <a:ext cx="215699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dara"/>
                  <a:ea typeface="Candara"/>
                  <a:cs typeface="Candara"/>
                  <a:sym typeface="Candara"/>
                </a:rPr>
                <a:t>开源技术 </a:t>
              </a: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dara"/>
                  <a:ea typeface="Candara"/>
                  <a:cs typeface="Candara"/>
                  <a:sym typeface="Candara"/>
                </a:rPr>
                <a:t>+</a:t>
              </a:r>
              <a:r>
                <a:rPr kumimoji="0" lang="zh-CN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dara"/>
                  <a:ea typeface="Candara"/>
                  <a:cs typeface="Candara"/>
                  <a:sym typeface="Candara"/>
                </a:rPr>
                <a:t> 云端服务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819795" y="6077601"/>
            <a:ext cx="21569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</a:rPr>
              <a:t>专有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技术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+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/>
                <a:ea typeface="Candara"/>
                <a:cs typeface="Candara"/>
                <a:sym typeface="Candara"/>
              </a:rPr>
              <a:t> 线下服务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0464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革命不是请客吃饭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5"/>
          </p:nvPr>
        </p:nvSpPr>
        <p:spPr>
          <a:xfrm>
            <a:off x="467544" y="1268760"/>
            <a:ext cx="8208912" cy="4824536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从技术到服务到商业模式，从线上到线下，都需要真真正正踏踏实实的创新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投资人没有现成案例参考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去 </a:t>
            </a:r>
            <a:r>
              <a:rPr kumimoji="1" lang="en-US" altLang="zh-CN" dirty="0" smtClean="0"/>
              <a:t>IOE</a:t>
            </a:r>
            <a:r>
              <a:rPr kumimoji="1" lang="zh-CN" altLang="en-US" dirty="0" smtClean="0"/>
              <a:t> ？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 持续集成、代码社交 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农村包围城市？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只知道要坚定地反帝反封推翻三座大山</a:t>
            </a:r>
            <a:endParaRPr kumimoji="1" lang="en-US" altLang="zh-CN" dirty="0" smtClean="0"/>
          </a:p>
          <a:p>
            <a:r>
              <a:rPr kumimoji="1" lang="zh-CN" altLang="en-US" dirty="0" smtClean="0"/>
              <a:t>政策和策略是生命线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革命统一战线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武装斗争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党的建设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革命一定是新生力量的机会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79512" y="116632"/>
            <a:ext cx="8884096" cy="6382253"/>
            <a:chOff x="152400" y="221747"/>
            <a:chExt cx="8884096" cy="638225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21747"/>
              <a:ext cx="8884096" cy="638225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39552" y="4725144"/>
              <a:ext cx="635302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6600" b="1" i="1" dirty="0" smtClean="0">
                  <a:solidFill>
                    <a:srgbClr val="0000FF"/>
                  </a:solidFill>
                </a:rPr>
                <a:t>人间正道是沧桑</a:t>
              </a:r>
              <a:endParaRPr kumimoji="1" lang="zh-CN" altLang="en-US" sz="6600" b="1" i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43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08" y="5229200"/>
            <a:ext cx="7196336" cy="720080"/>
          </a:xfrm>
        </p:spPr>
        <p:txBody>
          <a:bodyPr>
            <a:normAutofit fontScale="90000"/>
          </a:bodyPr>
          <a:lstStyle/>
          <a:p>
            <a:r>
              <a:rPr kumimoji="1" lang="zh-CN" altLang="en-US" sz="5300" b="1" dirty="0" smtClean="0"/>
              <a:t>数人科技！开启云的力量</a:t>
            </a:r>
            <a:r>
              <a:rPr kumimoji="1" lang="en-US" altLang="zh-CN" sz="5300" b="1" dirty="0"/>
              <a:t/>
            </a:r>
            <a:br>
              <a:rPr kumimoji="1" lang="en-US" altLang="zh-CN" sz="5300" b="1" dirty="0"/>
            </a:br>
            <a:r>
              <a:rPr kumimoji="1" lang="en-US" altLang="zh-CN" sz="3100" b="1" i="1" dirty="0" err="1" smtClean="0"/>
              <a:t>www.mesoscn.com</a:t>
            </a:r>
            <a:endParaRPr kumimoji="1" lang="zh-CN" altLang="en-US" sz="1200" i="1" dirty="0"/>
          </a:p>
        </p:txBody>
      </p:sp>
      <p:pic>
        <p:nvPicPr>
          <p:cNvPr id="4" name="图片 3" descr="qrcode_for_gh_45d1e2858529_4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88" y="908720"/>
            <a:ext cx="4026644" cy="40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3419872" y="1988840"/>
            <a:ext cx="2232248" cy="3960440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275856" y="2132856"/>
            <a:ext cx="2232248" cy="3960440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31840" y="2276872"/>
            <a:ext cx="2232248" cy="3960440"/>
          </a:xfrm>
          <a:prstGeom prst="roundRect">
            <a:avLst>
              <a:gd name="adj" fmla="val 90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单机的 </a:t>
            </a:r>
            <a:r>
              <a:rPr kumimoji="1" lang="en-US" altLang="zh-CN" dirty="0" smtClean="0"/>
              <a:t>All-In-One</a:t>
            </a:r>
            <a:r>
              <a:rPr kumimoji="1" lang="zh-CN" altLang="en-US" dirty="0" smtClean="0"/>
              <a:t> 爬虫架构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492896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控制模块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3789040"/>
            <a:ext cx="1512168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抓取模块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1880" y="5085184"/>
            <a:ext cx="1512168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抽取模块</a:t>
            </a:r>
            <a:endParaRPr kumimoji="1"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987824" y="1052736"/>
            <a:ext cx="2448272" cy="79208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</a:p>
        </p:txBody>
      </p: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>
          <a:xfrm>
            <a:off x="4247964" y="465313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211960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1"/>
          </p:cNvCxnSpPr>
          <p:nvPr/>
        </p:nvCxnSpPr>
        <p:spPr>
          <a:xfrm>
            <a:off x="4211960" y="1843981"/>
            <a:ext cx="0" cy="648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3"/>
          </p:cNvCxnSpPr>
          <p:nvPr/>
        </p:nvCxnSpPr>
        <p:spPr>
          <a:xfrm>
            <a:off x="5004048" y="42210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云形标注 15"/>
          <p:cNvSpPr/>
          <p:nvPr/>
        </p:nvSpPr>
        <p:spPr>
          <a:xfrm>
            <a:off x="5724128" y="3789040"/>
            <a:ext cx="2448272" cy="792088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各地代理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01779" y="3429000"/>
            <a:ext cx="45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URL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283968" y="4725144"/>
            <a:ext cx="57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HTML</a:t>
            </a:r>
            <a:endParaRPr kumimoji="1" lang="zh-CN" altLang="en-US" sz="1200" dirty="0"/>
          </a:p>
        </p:txBody>
      </p:sp>
      <p:pic>
        <p:nvPicPr>
          <p:cNvPr id="20" name="图片 19" descr="7 数据库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085184"/>
            <a:ext cx="864096" cy="951435"/>
          </a:xfrm>
          <a:prstGeom prst="rect">
            <a:avLst/>
          </a:prstGeom>
        </p:spPr>
      </p:pic>
      <p:pic>
        <p:nvPicPr>
          <p:cNvPr id="21" name="图片 20" descr="11 文件夹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41168"/>
            <a:ext cx="1080120" cy="1080120"/>
          </a:xfrm>
          <a:prstGeom prst="rect">
            <a:avLst/>
          </a:prstGeom>
        </p:spPr>
      </p:pic>
      <p:cxnSp>
        <p:nvCxnSpPr>
          <p:cNvPr id="22" name="直线箭头连接符 21"/>
          <p:cNvCxnSpPr/>
          <p:nvPr/>
        </p:nvCxnSpPr>
        <p:spPr>
          <a:xfrm flipH="1">
            <a:off x="5004048" y="558924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2339752" y="5733256"/>
            <a:ext cx="115212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12413" y="5445224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/>
              <a:t>模板</a:t>
            </a:r>
            <a:endParaRPr kumimoji="1" lang="zh-CN" altLang="en-US" sz="16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9885" y="609329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/>
              <a:t>结果</a:t>
            </a:r>
            <a:endParaRPr kumimoji="1" lang="zh-CN" altLang="en-US" sz="16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339752" y="5301208"/>
            <a:ext cx="53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/>
              <a:t>JSON</a:t>
            </a:r>
            <a:endParaRPr kumimoji="1"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5508104" y="522920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XML</a:t>
            </a:r>
            <a:endParaRPr kumimoji="1" lang="zh-CN" altLang="en-US" sz="1200" dirty="0"/>
          </a:p>
        </p:txBody>
      </p:sp>
      <p:cxnSp>
        <p:nvCxnSpPr>
          <p:cNvPr id="14" name="肘形连接符 13"/>
          <p:cNvCxnSpPr>
            <a:stCxn id="6" idx="1"/>
            <a:endCxn id="4" idx="1"/>
          </p:cNvCxnSpPr>
          <p:nvPr/>
        </p:nvCxnSpPr>
        <p:spPr>
          <a:xfrm rot="10800000">
            <a:off x="3491880" y="2924944"/>
            <a:ext cx="12700" cy="2592288"/>
          </a:xfrm>
          <a:prstGeom prst="bentConnector3">
            <a:avLst>
              <a:gd name="adj1" fmla="val 43952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483768" y="42210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递归</a:t>
            </a:r>
            <a:endParaRPr kumimoji="1" lang="en-US" altLang="zh-CN" sz="1200" b="1" dirty="0" smtClean="0"/>
          </a:p>
          <a:p>
            <a:r>
              <a:rPr kumimoji="1" lang="en-US" altLang="zh-CN" sz="1200" b="1" dirty="0" smtClean="0"/>
              <a:t>URL</a:t>
            </a:r>
            <a:endParaRPr kumimoji="1" lang="zh-CN" altLang="en-US" sz="12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1005" y="1916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有状态</a:t>
            </a:r>
            <a:endParaRPr kumimoji="1" lang="en-US" altLang="zh-CN" dirty="0" smtClean="0"/>
          </a:p>
        </p:txBody>
      </p:sp>
      <p:sp>
        <p:nvSpPr>
          <p:cNvPr id="30" name="椭圆形标注 29"/>
          <p:cNvSpPr/>
          <p:nvPr/>
        </p:nvSpPr>
        <p:spPr>
          <a:xfrm>
            <a:off x="1115616" y="3068960"/>
            <a:ext cx="1584176" cy="1008112"/>
          </a:xfrm>
          <a:prstGeom prst="wedgeEllipseCallout">
            <a:avLst>
              <a:gd name="adj1" fmla="val 93921"/>
              <a:gd name="adj2" fmla="val 5138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、地区代理、调速</a:t>
            </a:r>
            <a:endParaRPr kumimoji="1" lang="zh-CN" altLang="en-US" dirty="0"/>
          </a:p>
        </p:txBody>
      </p:sp>
      <p:sp>
        <p:nvSpPr>
          <p:cNvPr id="31" name="椭圆形标注 30"/>
          <p:cNvSpPr/>
          <p:nvPr/>
        </p:nvSpPr>
        <p:spPr>
          <a:xfrm>
            <a:off x="1043608" y="1772816"/>
            <a:ext cx="1584176" cy="1008112"/>
          </a:xfrm>
          <a:prstGeom prst="wedgeEllipseCallout">
            <a:avLst>
              <a:gd name="adj1" fmla="val 93921"/>
              <a:gd name="adj2" fmla="val 5138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登陆</a:t>
            </a:r>
            <a:endParaRPr kumimoji="1" lang="zh-CN" altLang="en-US" dirty="0"/>
          </a:p>
        </p:txBody>
      </p:sp>
      <p:sp>
        <p:nvSpPr>
          <p:cNvPr id="32" name="椭圆形标注 31"/>
          <p:cNvSpPr/>
          <p:nvPr/>
        </p:nvSpPr>
        <p:spPr>
          <a:xfrm>
            <a:off x="5940152" y="1268760"/>
            <a:ext cx="2232248" cy="1008112"/>
          </a:xfrm>
          <a:prstGeom prst="wedgeEllipseCallout">
            <a:avLst>
              <a:gd name="adj1" fmla="val -105720"/>
              <a:gd name="adj2" fmla="val 7361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JavaEE</a:t>
            </a:r>
            <a:r>
              <a:rPr kumimoji="1" lang="zh-CN" altLang="en-US" dirty="0" smtClean="0"/>
              <a:t>容器的线程池、共享状态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90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7" grpId="1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分布式和微服务是 </a:t>
            </a:r>
            <a:r>
              <a:rPr kumimoji="1" lang="en-US" altLang="zh-CN" dirty="0" smtClean="0"/>
              <a:t>Silver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Bullet</a:t>
            </a:r>
            <a:r>
              <a:rPr kumimoji="1" lang="zh-CN" altLang="en-US" dirty="0" smtClean="0"/>
              <a:t> 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5"/>
          </p:nvPr>
        </p:nvSpPr>
        <p:spPr>
          <a:xfrm>
            <a:off x="467544" y="1772816"/>
            <a:ext cx="8208912" cy="3168352"/>
          </a:xfrm>
        </p:spPr>
        <p:txBody>
          <a:bodyPr/>
          <a:lstStyle/>
          <a:p>
            <a:r>
              <a:rPr kumimoji="1" lang="zh-CN" altLang="en-US" sz="2800" b="1" dirty="0" smtClean="0"/>
              <a:t>分布式和微服务的优点</a:t>
            </a:r>
            <a:endParaRPr kumimoji="1" lang="en-US" altLang="zh-CN" sz="2800" b="1" dirty="0" smtClean="0"/>
          </a:p>
          <a:p>
            <a:pPr lvl="1"/>
            <a:r>
              <a:rPr kumimoji="1" lang="zh-CN" altLang="en-US" sz="2400" dirty="0" smtClean="0"/>
              <a:t>特定模块单独开发和测试（</a:t>
            </a:r>
            <a:r>
              <a:rPr kumimoji="1" lang="en-US" altLang="zh-CN" sz="2400" dirty="0" smtClean="0"/>
              <a:t>YES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容易对特定模块进行横向扩展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YES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整体可靠性更高 （？）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服务（以及代码）可以重用 （</a:t>
            </a:r>
            <a:r>
              <a:rPr kumimoji="1" lang="en-US" altLang="zh-CN" sz="2400" dirty="0" smtClean="0"/>
              <a:t>YES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离线和在线类型服务可以混合部署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Great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lvl="1"/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3356992"/>
            <a:ext cx="8208912" cy="28083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80"/>
              </a:spcBef>
              <a:buFont typeface="Wingdings" charset="2"/>
              <a:buChar char="Ø"/>
              <a:defRPr sz="2000" kern="1200">
                <a:solidFill>
                  <a:srgbClr val="404040"/>
                </a:solidFill>
                <a:latin typeface="Microsoft YaHei"/>
                <a:ea typeface="+mn-ea"/>
                <a:cs typeface="Microsoft YaHei"/>
              </a:defRPr>
            </a:lvl1pPr>
            <a:lvl2pPr marL="742950" indent="-285750" algn="l" defTabSz="457200" rtl="0" eaLnBrk="1" latinLnBrk="0" hangingPunct="1">
              <a:spcBef>
                <a:spcPts val="1080"/>
              </a:spcBef>
              <a:buFont typeface="Wingdings" charset="2"/>
              <a:buChar char="Ø"/>
              <a:defRPr sz="2000" kern="1200">
                <a:solidFill>
                  <a:srgbClr val="404040"/>
                </a:solidFill>
                <a:latin typeface="Microsoft YaHei"/>
                <a:ea typeface="+mn-ea"/>
                <a:cs typeface="Microsoft YaHei"/>
              </a:defRPr>
            </a:lvl2pPr>
            <a:lvl3pPr marL="1143000" indent="-228600" algn="l" defTabSz="457200" rtl="0" eaLnBrk="1" latinLnBrk="0" hangingPunct="1">
              <a:spcBef>
                <a:spcPts val="1080"/>
              </a:spcBef>
              <a:buFont typeface="Wingdings" charset="2"/>
              <a:buChar char="Ø"/>
              <a:defRPr sz="1800" kern="1200">
                <a:solidFill>
                  <a:srgbClr val="404040"/>
                </a:solidFill>
                <a:latin typeface="Microsoft YaHei"/>
                <a:ea typeface="+mn-ea"/>
                <a:cs typeface="Microsoft YaHei"/>
              </a:defRPr>
            </a:lvl3pPr>
            <a:lvl4pPr marL="1600200" indent="-228600" algn="l" defTabSz="457200" rtl="0" eaLnBrk="1" latinLnBrk="0" hangingPunct="1">
              <a:spcBef>
                <a:spcPts val="1080"/>
              </a:spcBef>
              <a:buFont typeface="Wingdings" charset="2"/>
              <a:buChar char="Ø"/>
              <a:defRPr sz="1600" kern="1200">
                <a:solidFill>
                  <a:srgbClr val="404040"/>
                </a:solidFill>
                <a:latin typeface="Microsoft YaHei"/>
                <a:ea typeface="+mn-ea"/>
                <a:cs typeface="Microsoft YaHei"/>
              </a:defRPr>
            </a:lvl4pPr>
            <a:lvl5pPr marL="2057400" indent="-228600" algn="l" defTabSz="457200" rtl="0" eaLnBrk="1" latinLnBrk="0" hangingPunct="1">
              <a:spcBef>
                <a:spcPts val="1080"/>
              </a:spcBef>
              <a:buFont typeface="Wingdings" charset="2"/>
              <a:buChar char="Ø"/>
              <a:defRPr sz="1400" kern="1200">
                <a:solidFill>
                  <a:srgbClr val="404040"/>
                </a:solidFill>
                <a:latin typeface="Microsoft YaHei"/>
                <a:ea typeface="+mn-ea"/>
                <a:cs typeface="Microsoft YaHe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77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做最坏的打算，祈祷最好的结果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5"/>
          </p:nvPr>
        </p:nvSpPr>
        <p:spPr>
          <a:xfrm>
            <a:off x="467544" y="1556792"/>
            <a:ext cx="8208912" cy="468052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800" b="1" dirty="0"/>
              <a:t>上云的 </a:t>
            </a:r>
            <a:r>
              <a:rPr kumimoji="1" lang="en-US" altLang="zh-CN" sz="2800" b="1" dirty="0"/>
              <a:t>Check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List</a:t>
            </a:r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服务单元功能越单一越好</a:t>
            </a:r>
            <a:endParaRPr kumimoji="1" lang="en-US" altLang="zh-CN" sz="2400" dirty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计算模块要做到无状态（不依赖本地</a:t>
            </a:r>
            <a:r>
              <a:rPr kumimoji="1" lang="en-US" altLang="zh-CN" sz="2400" dirty="0"/>
              <a:t>I/O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任何服务都不能有单点，必须做集群</a:t>
            </a:r>
            <a:endParaRPr kumimoji="1" lang="en-US" altLang="zh-CN" sz="2400" dirty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可能的话，模块间接口尽量异步</a:t>
            </a:r>
            <a:endParaRPr kumimoji="1" lang="en-US" altLang="zh-CN" sz="2400" dirty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/>
              <a:t>设计时做最坏打算 </a:t>
            </a:r>
            <a:r>
              <a:rPr kumimoji="1" lang="en-US" altLang="zh-CN" sz="2400" dirty="0"/>
              <a:t>—</a:t>
            </a:r>
            <a:r>
              <a:rPr kumimoji="1" lang="en-US" altLang="zh-CN" sz="2400" dirty="0" smtClean="0"/>
              <a:t>—</a:t>
            </a:r>
            <a:r>
              <a:rPr kumimoji="1" lang="zh-CN" altLang="en-US" sz="2400" dirty="0" smtClean="0"/>
              <a:t> 每个模块都可能失效，而且无法及时报警</a:t>
            </a:r>
            <a:endParaRPr kumimoji="1" lang="en-US" altLang="zh-CN" sz="2400" dirty="0" smtClean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 smtClean="0"/>
              <a:t>分布式的配置管理，</a:t>
            </a:r>
            <a:r>
              <a:rPr kumimoji="1" lang="en-US" altLang="zh-CN" sz="2400" dirty="0" smtClean="0"/>
              <a:t>Rolling Update/Restart</a:t>
            </a:r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zh-CN" altLang="en-US" sz="2400" dirty="0" smtClean="0"/>
              <a:t>各个层面的集中式监控和日志方案</a:t>
            </a:r>
            <a:endParaRPr kumimoji="1" lang="en-US" altLang="zh-CN" sz="2400" dirty="0" smtClean="0"/>
          </a:p>
          <a:p>
            <a:pPr marL="914400" lvl="1" indent="-457200">
              <a:buFont typeface="Wingdings" charset="2"/>
              <a:buAutoNum type="circleNumWdBlackPlain"/>
            </a:pPr>
            <a:r>
              <a:rPr kumimoji="1" lang="en-US" altLang="zh-CN" sz="2400" dirty="0" smtClean="0"/>
              <a:t>… …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121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拆服务，建集群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276872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控制服务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43808" y="2276872"/>
            <a:ext cx="1512168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抓取服务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2276872"/>
            <a:ext cx="1512168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抽取服务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92280" y="4077072"/>
            <a:ext cx="1512168" cy="8640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结果聚合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pic>
        <p:nvPicPr>
          <p:cNvPr id="8" name="图片 7" descr="7 数据库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77072"/>
            <a:ext cx="864096" cy="951435"/>
          </a:xfrm>
          <a:prstGeom prst="rect">
            <a:avLst/>
          </a:prstGeom>
        </p:spPr>
      </p:pic>
      <p:pic>
        <p:nvPicPr>
          <p:cNvPr id="10" name="图片 9" descr="7-数据库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72" y="2194024"/>
            <a:ext cx="1018952" cy="1018952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179512" y="908720"/>
            <a:ext cx="2448272" cy="79208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1403648" y="17728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7884368" y="494116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08304" y="6165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获取结果</a:t>
            </a:r>
            <a:endParaRPr kumimoji="1" lang="zh-CN" altLang="en-US" dirty="0"/>
          </a:p>
        </p:txBody>
      </p:sp>
      <p:pic>
        <p:nvPicPr>
          <p:cNvPr id="16" name="图片 15" descr="12 人物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89240"/>
            <a:ext cx="595505" cy="582711"/>
          </a:xfrm>
          <a:prstGeom prst="rect">
            <a:avLst/>
          </a:prstGeom>
        </p:spPr>
      </p:pic>
      <p:cxnSp>
        <p:nvCxnSpPr>
          <p:cNvPr id="17" name="直线箭头连接符 16"/>
          <p:cNvCxnSpPr>
            <a:stCxn id="10" idx="2"/>
          </p:cNvCxnSpPr>
          <p:nvPr/>
        </p:nvCxnSpPr>
        <p:spPr>
          <a:xfrm flipH="1">
            <a:off x="7873528" y="3212976"/>
            <a:ext cx="5420" cy="9252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6156176" y="4509120"/>
            <a:ext cx="936104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5" idx="1"/>
          </p:cNvCxnSpPr>
          <p:nvPr/>
        </p:nvCxnSpPr>
        <p:spPr>
          <a:xfrm>
            <a:off x="2195736" y="27089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4355976" y="27089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6" idx="3"/>
          </p:cNvCxnSpPr>
          <p:nvPr/>
        </p:nvCxnSpPr>
        <p:spPr>
          <a:xfrm flipV="1">
            <a:off x="6516216" y="2703500"/>
            <a:ext cx="936104" cy="54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1560" y="2348880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控制服务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771800" y="2348880"/>
            <a:ext cx="1512168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抓取服务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932040" y="2348880"/>
            <a:ext cx="1512168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抽取服务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020272" y="4149080"/>
            <a:ext cx="1512168" cy="8640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结果聚合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20072" y="522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最终结果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08304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中间结果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1520" y="4221088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 smtClean="0"/>
              <a:t>尽量利用</a:t>
            </a:r>
            <a:r>
              <a:rPr kumimoji="1" lang="en-US" altLang="zh-CN" sz="2000" dirty="0" smtClean="0"/>
              <a:t>Docker</a:t>
            </a:r>
            <a:r>
              <a:rPr kumimoji="1" lang="zh-CN" altLang="en-US" sz="2000" dirty="0" smtClean="0"/>
              <a:t>本身多实例，避免复杂的多线程编程</a:t>
            </a:r>
            <a:endParaRPr kumimoji="1" lang="en-US" altLang="zh-CN" sz="2000" dirty="0" smtClean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 smtClean="0"/>
              <a:t>因为任务并行运行，所以需要保存中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间结果，最后进行归并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2915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8" grpId="0" animBg="1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接口异步化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276872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控制服务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43808" y="2276872"/>
            <a:ext cx="1512168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抓取服务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2276872"/>
            <a:ext cx="1512168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抽取服务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92280" y="4077072"/>
            <a:ext cx="1512168" cy="8640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结果聚合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pic>
        <p:nvPicPr>
          <p:cNvPr id="8" name="图片 7" descr="7 数据库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77072"/>
            <a:ext cx="864096" cy="951435"/>
          </a:xfrm>
          <a:prstGeom prst="rect">
            <a:avLst/>
          </a:prstGeom>
        </p:spPr>
      </p:pic>
      <p:pic>
        <p:nvPicPr>
          <p:cNvPr id="10" name="图片 9" descr="7-数据库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72" y="2194024"/>
            <a:ext cx="1018952" cy="1018952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179512" y="908720"/>
            <a:ext cx="2448272" cy="79208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1403648" y="1772816"/>
            <a:ext cx="0" cy="432048"/>
          </a:xfrm>
          <a:prstGeom prst="straightConnector1">
            <a:avLst/>
          </a:prstGeom>
          <a:ln>
            <a:solidFill>
              <a:srgbClr val="E0424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7884368" y="4941168"/>
            <a:ext cx="0" cy="576064"/>
          </a:xfrm>
          <a:prstGeom prst="straightConnector1">
            <a:avLst/>
          </a:prstGeom>
          <a:ln>
            <a:solidFill>
              <a:srgbClr val="E0424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08304" y="6165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获取结果</a:t>
            </a:r>
            <a:endParaRPr kumimoji="1" lang="zh-CN" altLang="en-US" dirty="0"/>
          </a:p>
        </p:txBody>
      </p:sp>
      <p:pic>
        <p:nvPicPr>
          <p:cNvPr id="16" name="图片 15" descr="12 人物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89240"/>
            <a:ext cx="595505" cy="582711"/>
          </a:xfrm>
          <a:prstGeom prst="rect">
            <a:avLst/>
          </a:prstGeom>
        </p:spPr>
      </p:pic>
      <p:cxnSp>
        <p:nvCxnSpPr>
          <p:cNvPr id="17" name="直线箭头连接符 16"/>
          <p:cNvCxnSpPr>
            <a:stCxn id="10" idx="2"/>
          </p:cNvCxnSpPr>
          <p:nvPr/>
        </p:nvCxnSpPr>
        <p:spPr>
          <a:xfrm flipH="1">
            <a:off x="7873528" y="3212976"/>
            <a:ext cx="5420" cy="9252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6156176" y="4509120"/>
            <a:ext cx="936104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6" idx="3"/>
          </p:cNvCxnSpPr>
          <p:nvPr/>
        </p:nvCxnSpPr>
        <p:spPr>
          <a:xfrm flipV="1">
            <a:off x="6516216" y="2703500"/>
            <a:ext cx="936104" cy="54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1560" y="2348880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控制服务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771800" y="2348880"/>
            <a:ext cx="1512168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抓取服务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932040" y="2348880"/>
            <a:ext cx="1512168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抽取服务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020272" y="4149080"/>
            <a:ext cx="1512168" cy="8640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结果聚合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3" name="虚尾箭头 2"/>
          <p:cNvSpPr/>
          <p:nvPr/>
        </p:nvSpPr>
        <p:spPr>
          <a:xfrm>
            <a:off x="2195736" y="2492896"/>
            <a:ext cx="648072" cy="432048"/>
          </a:xfrm>
          <a:prstGeom prst="striped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虚尾箭头 23"/>
          <p:cNvSpPr/>
          <p:nvPr/>
        </p:nvSpPr>
        <p:spPr>
          <a:xfrm>
            <a:off x="4283968" y="2564904"/>
            <a:ext cx="648072" cy="432048"/>
          </a:xfrm>
          <a:prstGeom prst="striped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形标注 13"/>
          <p:cNvSpPr/>
          <p:nvPr/>
        </p:nvSpPr>
        <p:spPr>
          <a:xfrm>
            <a:off x="755576" y="3645024"/>
            <a:ext cx="1656184" cy="1080120"/>
          </a:xfrm>
          <a:prstGeom prst="wedgeEllipseCallout">
            <a:avLst>
              <a:gd name="adj1" fmla="val 55100"/>
              <a:gd name="adj2" fmla="val -111579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URL</a:t>
            </a:r>
          </a:p>
          <a:p>
            <a:pPr algn="ctr"/>
            <a:r>
              <a:rPr kumimoji="1" lang="en-US" altLang="zh-CN" dirty="0" smtClean="0"/>
              <a:t>Cookie</a:t>
            </a:r>
          </a:p>
        </p:txBody>
      </p:sp>
      <p:sp>
        <p:nvSpPr>
          <p:cNvPr id="27" name="椭圆形标注 26"/>
          <p:cNvSpPr/>
          <p:nvPr/>
        </p:nvSpPr>
        <p:spPr>
          <a:xfrm>
            <a:off x="3203848" y="3717032"/>
            <a:ext cx="1656184" cy="1080120"/>
          </a:xfrm>
          <a:prstGeom prst="wedgeEllipseCallout">
            <a:avLst>
              <a:gd name="adj1" fmla="val 35553"/>
              <a:gd name="adj2" fmla="val -11503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</a:p>
        </p:txBody>
      </p:sp>
      <p:sp>
        <p:nvSpPr>
          <p:cNvPr id="28" name="虚尾箭头 27"/>
          <p:cNvSpPr/>
          <p:nvPr/>
        </p:nvSpPr>
        <p:spPr>
          <a:xfrm>
            <a:off x="971600" y="5517232"/>
            <a:ext cx="648072" cy="432048"/>
          </a:xfrm>
          <a:prstGeom prst="striped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35696" y="5517232"/>
            <a:ext cx="464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RabbitMQ</a:t>
            </a:r>
            <a:r>
              <a:rPr kumimoji="1" lang="zh-CN" altLang="en-US" dirty="0" smtClean="0"/>
              <a:t>：异步、服务发现、中间结果存储</a:t>
            </a:r>
            <a:endParaRPr kumimoji="1" lang="en-US" altLang="zh-CN" dirty="0" smtClean="0"/>
          </a:p>
        </p:txBody>
      </p:sp>
      <p:sp>
        <p:nvSpPr>
          <p:cNvPr id="32" name="椭圆形标注 31"/>
          <p:cNvSpPr/>
          <p:nvPr/>
        </p:nvSpPr>
        <p:spPr>
          <a:xfrm>
            <a:off x="6516216" y="908720"/>
            <a:ext cx="1656184" cy="1080120"/>
          </a:xfrm>
          <a:prstGeom prst="wedgeEllipseCallout">
            <a:avLst>
              <a:gd name="adj1" fmla="val -24592"/>
              <a:gd name="adj2" fmla="val 109768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17519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14" grpId="0" animBg="1"/>
      <p:bldP spid="27" grpId="0" animBg="1"/>
      <p:bldP spid="28" grpId="0" animBg="1"/>
      <p:bldP spid="18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zh-CN" altLang="en-US" b="1" dirty="0" smtClean="0"/>
              <a:t>无状态、无状态、无状态</a:t>
            </a:r>
            <a:endParaRPr kumimoji="1"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83568" y="2492896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控制服务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43808" y="2492896"/>
            <a:ext cx="1512168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抓取服务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2492896"/>
            <a:ext cx="1512168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抽取服务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92280" y="4293096"/>
            <a:ext cx="1512168" cy="8640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结果聚合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pic>
        <p:nvPicPr>
          <p:cNvPr id="8" name="图片 7" descr="7 数据库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73216"/>
            <a:ext cx="864096" cy="951435"/>
          </a:xfrm>
          <a:prstGeom prst="rect">
            <a:avLst/>
          </a:prstGeom>
        </p:spPr>
      </p:pic>
      <p:pic>
        <p:nvPicPr>
          <p:cNvPr id="10" name="图片 9" descr="7-数据库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72" y="2410048"/>
            <a:ext cx="1018952" cy="1018952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179512" y="980728"/>
            <a:ext cx="2448272" cy="79208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</a:p>
        </p:txBody>
      </p:sp>
      <p:cxnSp>
        <p:nvCxnSpPr>
          <p:cNvPr id="12" name="直线箭头连接符 11"/>
          <p:cNvCxnSpPr>
            <a:stCxn id="11" idx="1"/>
          </p:cNvCxnSpPr>
          <p:nvPr/>
        </p:nvCxnSpPr>
        <p:spPr>
          <a:xfrm>
            <a:off x="1403648" y="1771973"/>
            <a:ext cx="0" cy="648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7884368" y="494116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08304" y="6165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获取结果</a:t>
            </a:r>
            <a:endParaRPr kumimoji="1" lang="zh-CN" altLang="en-US" dirty="0"/>
          </a:p>
        </p:txBody>
      </p:sp>
      <p:pic>
        <p:nvPicPr>
          <p:cNvPr id="16" name="图片 15" descr="12 人物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89240"/>
            <a:ext cx="595505" cy="582711"/>
          </a:xfrm>
          <a:prstGeom prst="rect">
            <a:avLst/>
          </a:prstGeom>
        </p:spPr>
      </p:pic>
      <p:cxnSp>
        <p:nvCxnSpPr>
          <p:cNvPr id="17" name="直线箭头连接符 16"/>
          <p:cNvCxnSpPr>
            <a:stCxn id="10" idx="2"/>
          </p:cNvCxnSpPr>
          <p:nvPr/>
        </p:nvCxnSpPr>
        <p:spPr>
          <a:xfrm flipH="1">
            <a:off x="7873528" y="3429000"/>
            <a:ext cx="5420" cy="9252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8" idx="3"/>
            <a:endCxn id="38" idx="1"/>
          </p:cNvCxnSpPr>
          <p:nvPr/>
        </p:nvCxnSpPr>
        <p:spPr>
          <a:xfrm flipV="1">
            <a:off x="6156176" y="4797152"/>
            <a:ext cx="864096" cy="1051782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6" idx="3"/>
          </p:cNvCxnSpPr>
          <p:nvPr/>
        </p:nvCxnSpPr>
        <p:spPr>
          <a:xfrm flipV="1">
            <a:off x="6516216" y="2919524"/>
            <a:ext cx="936104" cy="54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1560" y="2564904"/>
            <a:ext cx="151216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控制服务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771800" y="2564904"/>
            <a:ext cx="1512168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抓取服务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932040" y="2564904"/>
            <a:ext cx="1512168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抽取服务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020272" y="4365104"/>
            <a:ext cx="1512168" cy="8640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结果聚合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3" name="虚尾箭头 2"/>
          <p:cNvSpPr/>
          <p:nvPr/>
        </p:nvSpPr>
        <p:spPr>
          <a:xfrm>
            <a:off x="2195736" y="2708920"/>
            <a:ext cx="648072" cy="432048"/>
          </a:xfrm>
          <a:prstGeom prst="striped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虚尾箭头 23"/>
          <p:cNvSpPr/>
          <p:nvPr/>
        </p:nvSpPr>
        <p:spPr>
          <a:xfrm>
            <a:off x="4283968" y="2780928"/>
            <a:ext cx="648072" cy="432048"/>
          </a:xfrm>
          <a:prstGeom prst="striped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形标注 27"/>
          <p:cNvSpPr/>
          <p:nvPr/>
        </p:nvSpPr>
        <p:spPr>
          <a:xfrm>
            <a:off x="2627784" y="1124744"/>
            <a:ext cx="1656184" cy="1080120"/>
          </a:xfrm>
          <a:prstGeom prst="wedgeEllipseCallout">
            <a:avLst>
              <a:gd name="adj1" fmla="val -67446"/>
              <a:gd name="adj2" fmla="val 104003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URL</a:t>
            </a:r>
          </a:p>
          <a:p>
            <a:pPr algn="ctr"/>
            <a:r>
              <a:rPr kumimoji="1" lang="en-US" altLang="zh-CN" dirty="0" smtClean="0"/>
              <a:t>Cookie</a:t>
            </a:r>
          </a:p>
          <a:p>
            <a:pPr algn="ctr"/>
            <a:r>
              <a:rPr kumimoji="1" lang="en-US" altLang="zh-CN" b="1" dirty="0" err="1" smtClean="0">
                <a:solidFill>
                  <a:srgbClr val="FF0000"/>
                </a:solidFill>
              </a:rPr>
              <a:t>SessionID</a:t>
            </a:r>
            <a:endParaRPr kumimoji="1"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29" name="椭圆形标注 28"/>
          <p:cNvSpPr/>
          <p:nvPr/>
        </p:nvSpPr>
        <p:spPr>
          <a:xfrm>
            <a:off x="4716016" y="1052736"/>
            <a:ext cx="1656184" cy="1080120"/>
          </a:xfrm>
          <a:prstGeom prst="wedgeEllipseCallout">
            <a:avLst>
              <a:gd name="adj1" fmla="val -57672"/>
              <a:gd name="adj2" fmla="val 109768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</a:p>
          <a:p>
            <a:pPr algn="ctr"/>
            <a:r>
              <a:rPr kumimoji="1" lang="en-US" altLang="zh-CN" b="1" dirty="0" err="1" smtClean="0">
                <a:solidFill>
                  <a:srgbClr val="FF0000"/>
                </a:solidFill>
              </a:rPr>
              <a:t>SessionID</a:t>
            </a:r>
            <a:endParaRPr kumimoji="1"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6804248" y="908720"/>
            <a:ext cx="1656184" cy="1080120"/>
          </a:xfrm>
          <a:prstGeom prst="wedgeEllipseCallout">
            <a:avLst>
              <a:gd name="adj1" fmla="val -49402"/>
              <a:gd name="adj2" fmla="val 131672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JSON</a:t>
            </a:r>
          </a:p>
          <a:p>
            <a:pPr algn="ctr"/>
            <a:r>
              <a:rPr kumimoji="1" lang="en-US" altLang="zh-CN" b="1" dirty="0" err="1">
                <a:solidFill>
                  <a:srgbClr val="FF0000"/>
                </a:solidFill>
              </a:rPr>
              <a:t>SessionID</a:t>
            </a:r>
            <a:endParaRPr kumimoji="1" lang="en-US" altLang="zh-CN" dirty="0" smtClean="0"/>
          </a:p>
        </p:txBody>
      </p:sp>
      <p:sp>
        <p:nvSpPr>
          <p:cNvPr id="32" name="椭圆形标注 31"/>
          <p:cNvSpPr/>
          <p:nvPr/>
        </p:nvSpPr>
        <p:spPr>
          <a:xfrm>
            <a:off x="3203848" y="5589240"/>
            <a:ext cx="1656184" cy="1080120"/>
          </a:xfrm>
          <a:prstGeom prst="wedgeEllipseCallout">
            <a:avLst>
              <a:gd name="adj1" fmla="val 84421"/>
              <a:gd name="adj2" fmla="val -4364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Pages</a:t>
            </a:r>
          </a:p>
          <a:p>
            <a:pPr algn="ctr"/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r>
              <a:rPr kumimoji="1" lang="en-US" altLang="zh-CN" b="1" dirty="0" err="1">
                <a:solidFill>
                  <a:srgbClr val="FF0000"/>
                </a:solidFill>
              </a:rPr>
              <a:t>SessionID</a:t>
            </a:r>
            <a:endParaRPr kumimoji="1"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1403648" y="1772816"/>
            <a:ext cx="114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SessionID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380312" y="5219908"/>
            <a:ext cx="114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SessionID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37336" y="4869160"/>
            <a:ext cx="3326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问题：</a:t>
            </a:r>
            <a:endParaRPr kumimoji="1" lang="en-US" altLang="zh-CN" sz="2000" dirty="0" smtClean="0"/>
          </a:p>
          <a:p>
            <a:pPr marL="342900" indent="-342900">
              <a:buAutoNum type="arabicPeriod"/>
            </a:pPr>
            <a:r>
              <a:rPr kumimoji="1" lang="zh-CN" altLang="en-US" sz="2000" dirty="0" smtClean="0"/>
              <a:t>异步抓取的时候链接去重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 某次同步请求是否抓全</a:t>
            </a:r>
            <a:endParaRPr kumimoji="1" lang="zh-CN" altLang="en-US" sz="2000" dirty="0"/>
          </a:p>
        </p:txBody>
      </p:sp>
      <p:grpSp>
        <p:nvGrpSpPr>
          <p:cNvPr id="14" name="组 13"/>
          <p:cNvGrpSpPr/>
          <p:nvPr/>
        </p:nvGrpSpPr>
        <p:grpSpPr>
          <a:xfrm>
            <a:off x="1367644" y="3429000"/>
            <a:ext cx="5652628" cy="1593468"/>
            <a:chOff x="1367644" y="3429000"/>
            <a:chExt cx="5652628" cy="1593468"/>
          </a:xfrm>
        </p:grpSpPr>
        <p:pic>
          <p:nvPicPr>
            <p:cNvPr id="26" name="图片 25" descr="5-服务端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3789040"/>
              <a:ext cx="1018952" cy="1018952"/>
            </a:xfrm>
            <a:prstGeom prst="rect">
              <a:avLst/>
            </a:prstGeom>
          </p:spPr>
        </p:pic>
        <p:grpSp>
          <p:nvGrpSpPr>
            <p:cNvPr id="9" name="组 8"/>
            <p:cNvGrpSpPr/>
            <p:nvPr/>
          </p:nvGrpSpPr>
          <p:grpSpPr>
            <a:xfrm>
              <a:off x="1367644" y="3429000"/>
              <a:ext cx="5652628" cy="1593468"/>
              <a:chOff x="1367644" y="3429000"/>
              <a:chExt cx="5652628" cy="159346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915816" y="4653136"/>
                <a:ext cx="1577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1262A0"/>
                    </a:solidFill>
                  </a:rPr>
                  <a:t>Reddis</a:t>
                </a:r>
                <a:r>
                  <a:rPr lang="zh-CN" altLang="en-US" dirty="0" smtClean="0">
                    <a:solidFill>
                      <a:srgbClr val="1262A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1262A0"/>
                    </a:solidFill>
                  </a:rPr>
                  <a:t>Cluster</a:t>
                </a:r>
                <a:endParaRPr lang="zh-CN" altLang="en-US" dirty="0">
                  <a:solidFill>
                    <a:srgbClr val="1262A0"/>
                  </a:solidFill>
                </a:endParaRPr>
              </a:p>
            </p:txBody>
          </p:sp>
          <p:cxnSp>
            <p:nvCxnSpPr>
              <p:cNvPr id="23" name="肘形连接符 22"/>
              <p:cNvCxnSpPr>
                <a:stCxn id="35" idx="2"/>
                <a:endCxn id="26" idx="1"/>
              </p:cNvCxnSpPr>
              <p:nvPr/>
            </p:nvCxnSpPr>
            <p:spPr>
              <a:xfrm rot="16200000" flipH="1">
                <a:off x="1814984" y="2981660"/>
                <a:ext cx="869516" cy="17641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>
                <a:stCxn id="26" idx="3"/>
                <a:endCxn id="38" idx="1"/>
              </p:cNvCxnSpPr>
              <p:nvPr/>
            </p:nvCxnSpPr>
            <p:spPr>
              <a:xfrm>
                <a:off x="4150792" y="4298516"/>
                <a:ext cx="2869480" cy="49863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3059832" y="4211796"/>
                <a:ext cx="1143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 err="1">
                    <a:solidFill>
                      <a:srgbClr val="FF0000"/>
                    </a:solidFill>
                  </a:rPr>
                  <a:t>SessionID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53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 animBg="1"/>
      <p:bldP spid="19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 4 </a:t>
            </a:r>
            <a:r>
              <a:rPr kumimoji="1" lang="zh-CN" altLang="en-US" dirty="0" smtClean="0"/>
              <a:t>集群化</a:t>
            </a:r>
            <a:r>
              <a:rPr kumimoji="1" lang="en-US" altLang="zh-CN" dirty="0" smtClean="0"/>
              <a:t> — </a:t>
            </a:r>
            <a:r>
              <a:rPr kumimoji="1" lang="zh-CN" altLang="en-US" dirty="0" smtClean="0"/>
              <a:t>服务发现</a:t>
            </a:r>
            <a:r>
              <a:rPr kumimoji="1" lang="zh-CN" altLang="en-US" dirty="0" smtClean="0"/>
              <a:t>、负载均衡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5"/>
          </p:nvPr>
        </p:nvSpPr>
        <p:spPr>
          <a:xfrm>
            <a:off x="395536" y="1340768"/>
            <a:ext cx="8208912" cy="338437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ZooKeeper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etcd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Marathon + Bamboo + </a:t>
            </a:r>
            <a:r>
              <a:rPr kumimoji="1" lang="en-US" altLang="zh-CN" dirty="0" err="1" smtClean="0"/>
              <a:t>HAProxy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进行服务发现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RabbitMQ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通过监听</a:t>
            </a:r>
            <a:r>
              <a:rPr kumimoji="1" lang="en-US" altLang="zh-CN" dirty="0" smtClean="0"/>
              <a:t>MQ</a:t>
            </a:r>
            <a:r>
              <a:rPr kumimoji="1" lang="zh-CN" altLang="en-US" dirty="0" smtClean="0"/>
              <a:t>实现服务发现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 如果不考虑自动扩展，使用既有的集群方案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Reddis</a:t>
            </a:r>
            <a:r>
              <a:rPr kumimoji="1" lang="zh-CN" altLang="en-US" dirty="0" smtClean="0"/>
              <a:t> 可以采用</a:t>
            </a:r>
            <a:r>
              <a:rPr kumimoji="1" lang="en-US" altLang="zh-CN" dirty="0" err="1" smtClean="0"/>
              <a:t>Codis</a:t>
            </a:r>
            <a:r>
              <a:rPr kumimoji="1" lang="zh-CN" altLang="en-US" dirty="0" smtClean="0"/>
              <a:t>方案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0648"/>
            <a:ext cx="4920332" cy="59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5 </a:t>
            </a:r>
            <a:r>
              <a:rPr kumimoji="1" lang="zh-CN" altLang="en-US" dirty="0" smtClean="0"/>
              <a:t>离线和在线服务混合部署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5"/>
          </p:nvPr>
        </p:nvSpPr>
        <p:spPr>
          <a:xfrm>
            <a:off x="467544" y="1412776"/>
            <a:ext cx="8208912" cy="72008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离线服务吞吐很高，爬取模块队列经常破百万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在线服务要求实时性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0192" y="1312951"/>
            <a:ext cx="1908696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dirty="0" smtClean="0">
                <a:solidFill>
                  <a:srgbClr val="E04242"/>
                </a:solidFill>
              </a:rPr>
              <a:t>-</a:t>
            </a:r>
            <a:r>
              <a:rPr kumimoji="1" lang="zh-CN" altLang="en-US" b="1" dirty="0" smtClean="0">
                <a:solidFill>
                  <a:srgbClr val="E04242"/>
                </a:solidFill>
              </a:rPr>
              <a:t> </a:t>
            </a:r>
            <a:r>
              <a:rPr kumimoji="1" lang="en-US" altLang="zh-CN" b="1" dirty="0" smtClean="0">
                <a:solidFill>
                  <a:srgbClr val="E04242"/>
                </a:solidFill>
              </a:rPr>
              <a:t>MQ</a:t>
            </a:r>
            <a:r>
              <a:rPr kumimoji="1" lang="zh-CN" altLang="en-US" b="1" dirty="0" smtClean="0">
                <a:solidFill>
                  <a:srgbClr val="E04242"/>
                </a:solidFill>
              </a:rPr>
              <a:t> 集群化</a:t>
            </a:r>
            <a:endParaRPr kumimoji="1" lang="en-US" altLang="zh-CN" b="1" dirty="0" smtClean="0">
              <a:solidFill>
                <a:srgbClr val="E0424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 dirty="0" smtClean="0">
                <a:solidFill>
                  <a:srgbClr val="E04242"/>
                </a:solidFill>
              </a:rPr>
              <a:t>-</a:t>
            </a:r>
            <a:r>
              <a:rPr kumimoji="1" lang="zh-CN" altLang="en-US" b="1" dirty="0" smtClean="0">
                <a:solidFill>
                  <a:srgbClr val="E04242"/>
                </a:solidFill>
              </a:rPr>
              <a:t> 队列设置优先级</a:t>
            </a:r>
            <a:endParaRPr kumimoji="1" lang="zh-CN" altLang="en-US" b="1" dirty="0">
              <a:solidFill>
                <a:srgbClr val="E0424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924944"/>
            <a:ext cx="2448272" cy="28093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5960" y="6093296"/>
            <a:ext cx="60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rgbClr val="0000FF"/>
                </a:solidFill>
              </a:rPr>
              <a:t>http</a:t>
            </a:r>
            <a:r>
              <a:rPr lang="en-US" altLang="zh-CN" i="1" u="sng" dirty="0">
                <a:solidFill>
                  <a:srgbClr val="0000FF"/>
                </a:solidFill>
              </a:rPr>
              <a:t>://</a:t>
            </a:r>
            <a:r>
              <a:rPr lang="en-US" altLang="zh-CN" i="1" u="sng" dirty="0" err="1">
                <a:solidFill>
                  <a:srgbClr val="0000FF"/>
                </a:solidFill>
              </a:rPr>
              <a:t>www.rabbitmq.com</a:t>
            </a:r>
            <a:r>
              <a:rPr lang="en-US" altLang="zh-CN" i="1" u="sng" dirty="0">
                <a:solidFill>
                  <a:srgbClr val="0000FF"/>
                </a:solidFill>
              </a:rPr>
              <a:t>/federated-</a:t>
            </a:r>
            <a:r>
              <a:rPr lang="en-US" altLang="zh-CN" i="1" u="sng" dirty="0" err="1">
                <a:solidFill>
                  <a:srgbClr val="0000FF"/>
                </a:solidFill>
              </a:rPr>
              <a:t>queues.html</a:t>
            </a:r>
            <a:endParaRPr lang="zh-CN" altLang="en-US" i="1" u="sng" dirty="0">
              <a:solidFill>
                <a:srgbClr val="0000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834045"/>
            <a:ext cx="5014722" cy="32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23907</TotalTime>
  <Words>920</Words>
  <Application>Microsoft Macintosh PowerPoint</Application>
  <PresentationFormat>全屏显示(4:3)</PresentationFormat>
  <Paragraphs>279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自制分布式爬虫系统</vt:lpstr>
      <vt:lpstr>单机的 All-In-One 爬虫架构</vt:lpstr>
      <vt:lpstr>分布式和微服务是 Silver Bullet 么？</vt:lpstr>
      <vt:lpstr>做最坏的打算，祈祷最好的结果</vt:lpstr>
      <vt:lpstr>Step 1. 拆服务，建集群</vt:lpstr>
      <vt:lpstr>Step 2. 接口异步化</vt:lpstr>
      <vt:lpstr>Step 3. 无状态、无状态、无状态</vt:lpstr>
      <vt:lpstr> Step 4 集群化 — 服务发现、负载均衡</vt:lpstr>
      <vt:lpstr>Step 5 离线和在线服务混合部署</vt:lpstr>
      <vt:lpstr>Step 6 全局配置热更新</vt:lpstr>
      <vt:lpstr>Step 7. 摩尔定律</vt:lpstr>
      <vt:lpstr>Step 8 日志和监控</vt:lpstr>
      <vt:lpstr>做最坏的打算，祈祷最好的结果</vt:lpstr>
      <vt:lpstr>真的是一个操作系统诶 doc.dataman-inc.com</vt:lpstr>
      <vt:lpstr>世界潮流，浩浩荡荡</vt:lpstr>
      <vt:lpstr>革命不是请客吃饭</vt:lpstr>
      <vt:lpstr>数人科技！开启云的力量 www.mesoscn.com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Heejun</dc:creator>
  <cp:lastModifiedBy>Lebing Xie</cp:lastModifiedBy>
  <cp:revision>362</cp:revision>
  <dcterms:created xsi:type="dcterms:W3CDTF">2014-12-24T05:40:13Z</dcterms:created>
  <dcterms:modified xsi:type="dcterms:W3CDTF">2015-07-18T16:55:14Z</dcterms:modified>
</cp:coreProperties>
</file>