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  <p:sldId id="259" r:id="rId7"/>
  </p:sldIdLst>
  <p:sldSz cx="3429000" cy="6099175"/>
  <p:notesSz cx="6858000" cy="9144000"/>
  <p:defaultTextStyle>
    <a:defPPr>
      <a:defRPr lang="zh-CN"/>
    </a:defPPr>
    <a:lvl1pPr marL="0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2217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44434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16651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88868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61084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33301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05518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77735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7D7D7"/>
    <a:srgbClr val="ABABAB"/>
    <a:srgbClr val="949494"/>
    <a:srgbClr val="7A7A7A"/>
    <a:srgbClr val="545454"/>
    <a:srgbClr val="141414"/>
    <a:srgbClr val="282828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>
        <p:scale>
          <a:sx n="150" d="100"/>
          <a:sy n="150" d="100"/>
        </p:scale>
        <p:origin x="-3152" y="664"/>
      </p:cViewPr>
      <p:guideLst>
        <p:guide orient="horz" pos="1921"/>
        <p:guide pos="1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5" y="1894698"/>
            <a:ext cx="2914650" cy="130736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4350" y="3456199"/>
            <a:ext cx="2400300" cy="15586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2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6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8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6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3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05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77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5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37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486025" y="244250"/>
            <a:ext cx="771525" cy="520406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71450" y="244250"/>
            <a:ext cx="2257425" cy="520406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27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1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867" y="3919285"/>
            <a:ext cx="2914650" cy="1211364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0867" y="2585091"/>
            <a:ext cx="2914650" cy="1334194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22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444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1665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888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610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333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055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7773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6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1450" y="1423141"/>
            <a:ext cx="1514475" cy="402517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43075" y="1423141"/>
            <a:ext cx="1514475" cy="402517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2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1365255"/>
            <a:ext cx="1515071" cy="56897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72217" indent="0">
              <a:buNone/>
              <a:defRPr sz="1200" b="1"/>
            </a:lvl2pPr>
            <a:lvl3pPr marL="544434" indent="0">
              <a:buNone/>
              <a:defRPr sz="1100" b="1"/>
            </a:lvl3pPr>
            <a:lvl4pPr marL="816651" indent="0">
              <a:buNone/>
              <a:defRPr sz="1000" b="1"/>
            </a:lvl4pPr>
            <a:lvl5pPr marL="1088868" indent="0">
              <a:buNone/>
              <a:defRPr sz="1000" b="1"/>
            </a:lvl5pPr>
            <a:lvl6pPr marL="1361084" indent="0">
              <a:buNone/>
              <a:defRPr sz="1000" b="1"/>
            </a:lvl6pPr>
            <a:lvl7pPr marL="1633301" indent="0">
              <a:buNone/>
              <a:defRPr sz="1000" b="1"/>
            </a:lvl7pPr>
            <a:lvl8pPr marL="1905518" indent="0">
              <a:buNone/>
              <a:defRPr sz="1000" b="1"/>
            </a:lvl8pPr>
            <a:lvl9pPr marL="2177735" indent="0">
              <a:buNone/>
              <a:defRPr sz="10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1450" y="1934229"/>
            <a:ext cx="1515071" cy="351408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741884" y="1365255"/>
            <a:ext cx="1515666" cy="56897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72217" indent="0">
              <a:buNone/>
              <a:defRPr sz="1200" b="1"/>
            </a:lvl2pPr>
            <a:lvl3pPr marL="544434" indent="0">
              <a:buNone/>
              <a:defRPr sz="1100" b="1"/>
            </a:lvl3pPr>
            <a:lvl4pPr marL="816651" indent="0">
              <a:buNone/>
              <a:defRPr sz="1000" b="1"/>
            </a:lvl4pPr>
            <a:lvl5pPr marL="1088868" indent="0">
              <a:buNone/>
              <a:defRPr sz="1000" b="1"/>
            </a:lvl5pPr>
            <a:lvl6pPr marL="1361084" indent="0">
              <a:buNone/>
              <a:defRPr sz="1000" b="1"/>
            </a:lvl6pPr>
            <a:lvl7pPr marL="1633301" indent="0">
              <a:buNone/>
              <a:defRPr sz="1000" b="1"/>
            </a:lvl7pPr>
            <a:lvl8pPr marL="1905518" indent="0">
              <a:buNone/>
              <a:defRPr sz="1000" b="1"/>
            </a:lvl8pPr>
            <a:lvl9pPr marL="2177735" indent="0">
              <a:buNone/>
              <a:defRPr sz="10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41884" y="1934229"/>
            <a:ext cx="1515666" cy="351408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98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06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66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42838"/>
            <a:ext cx="1128117" cy="1033471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0644" y="242838"/>
            <a:ext cx="1916906" cy="5205477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50" y="1276309"/>
            <a:ext cx="1128117" cy="4172006"/>
          </a:xfrm>
        </p:spPr>
        <p:txBody>
          <a:bodyPr/>
          <a:lstStyle>
            <a:lvl1pPr marL="0" indent="0">
              <a:buNone/>
              <a:defRPr sz="800"/>
            </a:lvl1pPr>
            <a:lvl2pPr marL="272217" indent="0">
              <a:buNone/>
              <a:defRPr sz="700"/>
            </a:lvl2pPr>
            <a:lvl3pPr marL="544434" indent="0">
              <a:buNone/>
              <a:defRPr sz="600"/>
            </a:lvl3pPr>
            <a:lvl4pPr marL="816651" indent="0">
              <a:buNone/>
              <a:defRPr sz="500"/>
            </a:lvl4pPr>
            <a:lvl5pPr marL="1088868" indent="0">
              <a:buNone/>
              <a:defRPr sz="500"/>
            </a:lvl5pPr>
            <a:lvl6pPr marL="1361084" indent="0">
              <a:buNone/>
              <a:defRPr sz="500"/>
            </a:lvl6pPr>
            <a:lvl7pPr marL="1633301" indent="0">
              <a:buNone/>
              <a:defRPr sz="500"/>
            </a:lvl7pPr>
            <a:lvl8pPr marL="1905518" indent="0">
              <a:buNone/>
              <a:defRPr sz="500"/>
            </a:lvl8pPr>
            <a:lvl9pPr marL="2177735" indent="0">
              <a:buNone/>
              <a:defRPr sz="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09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108" y="4269423"/>
            <a:ext cx="2057400" cy="50402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72108" y="544973"/>
            <a:ext cx="2057400" cy="3659505"/>
          </a:xfrm>
        </p:spPr>
        <p:txBody>
          <a:bodyPr/>
          <a:lstStyle>
            <a:lvl1pPr marL="0" indent="0">
              <a:buNone/>
              <a:defRPr sz="1900"/>
            </a:lvl1pPr>
            <a:lvl2pPr marL="272217" indent="0">
              <a:buNone/>
              <a:defRPr sz="1700"/>
            </a:lvl2pPr>
            <a:lvl3pPr marL="544434" indent="0">
              <a:buNone/>
              <a:defRPr sz="1400"/>
            </a:lvl3pPr>
            <a:lvl4pPr marL="816651" indent="0">
              <a:buNone/>
              <a:defRPr sz="1200"/>
            </a:lvl4pPr>
            <a:lvl5pPr marL="1088868" indent="0">
              <a:buNone/>
              <a:defRPr sz="1200"/>
            </a:lvl5pPr>
            <a:lvl6pPr marL="1361084" indent="0">
              <a:buNone/>
              <a:defRPr sz="1200"/>
            </a:lvl6pPr>
            <a:lvl7pPr marL="1633301" indent="0">
              <a:buNone/>
              <a:defRPr sz="1200"/>
            </a:lvl7pPr>
            <a:lvl8pPr marL="1905518" indent="0">
              <a:buNone/>
              <a:defRPr sz="1200"/>
            </a:lvl8pPr>
            <a:lvl9pPr marL="2177735" indent="0">
              <a:buNone/>
              <a:defRPr sz="12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2108" y="4773452"/>
            <a:ext cx="2057400" cy="715806"/>
          </a:xfrm>
        </p:spPr>
        <p:txBody>
          <a:bodyPr/>
          <a:lstStyle>
            <a:lvl1pPr marL="0" indent="0">
              <a:buNone/>
              <a:defRPr sz="800"/>
            </a:lvl1pPr>
            <a:lvl2pPr marL="272217" indent="0">
              <a:buNone/>
              <a:defRPr sz="700"/>
            </a:lvl2pPr>
            <a:lvl3pPr marL="544434" indent="0">
              <a:buNone/>
              <a:defRPr sz="600"/>
            </a:lvl3pPr>
            <a:lvl4pPr marL="816651" indent="0">
              <a:buNone/>
              <a:defRPr sz="500"/>
            </a:lvl4pPr>
            <a:lvl5pPr marL="1088868" indent="0">
              <a:buNone/>
              <a:defRPr sz="500"/>
            </a:lvl5pPr>
            <a:lvl6pPr marL="1361084" indent="0">
              <a:buNone/>
              <a:defRPr sz="500"/>
            </a:lvl6pPr>
            <a:lvl7pPr marL="1633301" indent="0">
              <a:buNone/>
              <a:defRPr sz="500"/>
            </a:lvl7pPr>
            <a:lvl8pPr marL="1905518" indent="0">
              <a:buNone/>
              <a:defRPr sz="500"/>
            </a:lvl8pPr>
            <a:lvl9pPr marL="2177735" indent="0">
              <a:buNone/>
              <a:defRPr sz="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30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1016529"/>
          </a:xfrm>
          <a:prstGeom prst="rect">
            <a:avLst/>
          </a:prstGeom>
        </p:spPr>
        <p:txBody>
          <a:bodyPr vert="horz" lIns="54443" tIns="27222" rIns="54443" bIns="27222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1423141"/>
            <a:ext cx="3086100" cy="4025174"/>
          </a:xfrm>
          <a:prstGeom prst="rect">
            <a:avLst/>
          </a:prstGeom>
        </p:spPr>
        <p:txBody>
          <a:bodyPr vert="horz" lIns="54443" tIns="27222" rIns="54443" bIns="27222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1450" y="5653032"/>
            <a:ext cx="800100" cy="324725"/>
          </a:xfrm>
          <a:prstGeom prst="rect">
            <a:avLst/>
          </a:prstGeom>
        </p:spPr>
        <p:txBody>
          <a:bodyPr vert="horz" lIns="54443" tIns="27222" rIns="54443" bIns="2722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4422-EEC9-524F-8720-C0961130EFEC}" type="datetimeFigureOut">
              <a:rPr kumimoji="1" lang="zh-CN" altLang="en-US" smtClean="0"/>
              <a:t>11/12/15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71575" y="5653032"/>
            <a:ext cx="1085850" cy="324725"/>
          </a:xfrm>
          <a:prstGeom prst="rect">
            <a:avLst/>
          </a:prstGeom>
        </p:spPr>
        <p:txBody>
          <a:bodyPr vert="horz" lIns="54443" tIns="27222" rIns="54443" bIns="27222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457450" y="5653032"/>
            <a:ext cx="800100" cy="324725"/>
          </a:xfrm>
          <a:prstGeom prst="rect">
            <a:avLst/>
          </a:prstGeom>
        </p:spPr>
        <p:txBody>
          <a:bodyPr vert="horz" lIns="54443" tIns="27222" rIns="54443" bIns="27222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4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2217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163" indent="-204163" algn="l" defTabSz="2722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42352" indent="-170136" algn="l" defTabSz="272217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80542" indent="-136108" algn="l" defTabSz="27221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52759" indent="-136108" algn="l" defTabSz="272217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976" indent="-136108" algn="l" defTabSz="272217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7193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69410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627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13843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2217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44434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16651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868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1084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33301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05518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77735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21360" y="3179749"/>
            <a:ext cx="1991360" cy="60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START</a:t>
            </a:r>
            <a:endParaRPr kumimoji="1"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721360" y="4175325"/>
            <a:ext cx="1991360" cy="60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Tutorial</a:t>
            </a:r>
            <a:endParaRPr kumimoji="1" lang="zh-CN" altLang="en-US" sz="1600" dirty="0"/>
          </a:p>
        </p:txBody>
      </p:sp>
      <p:sp>
        <p:nvSpPr>
          <p:cNvPr id="8" name="闪电形 7"/>
          <p:cNvSpPr/>
          <p:nvPr/>
        </p:nvSpPr>
        <p:spPr>
          <a:xfrm>
            <a:off x="0" y="142224"/>
            <a:ext cx="3429000" cy="283434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050" y="363114"/>
            <a:ext cx="3300904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rgbClr val="000000"/>
                    </a:gs>
                    <a:gs pos="47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BACCARAT</a:t>
            </a:r>
          </a:p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rgbClr val="000000"/>
                    </a:gs>
                    <a:gs pos="47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CRACKER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rgbClr val="000000"/>
                  </a:gs>
                  <a:gs pos="47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14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 66"/>
          <p:cNvGrpSpPr/>
          <p:nvPr/>
        </p:nvGrpSpPr>
        <p:grpSpPr>
          <a:xfrm>
            <a:off x="1256087" y="1546633"/>
            <a:ext cx="2086551" cy="1783813"/>
            <a:chOff x="1079326" y="1256346"/>
            <a:chExt cx="2263313" cy="1514524"/>
          </a:xfrm>
        </p:grpSpPr>
        <p:sp>
          <p:nvSpPr>
            <p:cNvPr id="24" name="矩形 23"/>
            <p:cNvSpPr/>
            <p:nvPr/>
          </p:nvSpPr>
          <p:spPr>
            <a:xfrm flipV="1">
              <a:off x="1990604" y="2011469"/>
              <a:ext cx="258108" cy="340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/>
              </a:r>
            </a:p>
            <a:p>
              <a:pPr algn="ctr"/>
              <a:r>
                <a:rPr kumimoji="1" lang="en-US" altLang="zh-CN" dirty="0"/>
                <a:t/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 flipV="1">
              <a:off x="1540155" y="1718761"/>
              <a:ext cx="241884" cy="2825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/>
              </a:r>
            </a:p>
            <a:p>
              <a:pPr algn="ctr"/>
              <a:r>
                <a:rPr kumimoji="1" lang="en-US" altLang="zh-CN" dirty="0"/>
                <a:t/>
              </a:r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43985" y="2001312"/>
              <a:ext cx="241884" cy="5181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/>
              </a:r>
            </a:p>
            <a:p>
              <a:pPr algn="ctr"/>
              <a:r>
                <a:rPr kumimoji="1" lang="en-US" altLang="zh-CN" dirty="0"/>
                <a:t/>
              </a:r>
              <a:endParaRPr kumimoji="1"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13301" y="1475637"/>
              <a:ext cx="256332" cy="53583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/>
              </a:r>
            </a:p>
            <a:p>
              <a:pPr algn="ctr"/>
              <a:r>
                <a:rPr kumimoji="1" lang="en-US" altLang="zh-CN" dirty="0"/>
                <a:t/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57678" y="1796576"/>
              <a:ext cx="595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Banker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70291" y="1796576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Player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82748" y="1796576"/>
              <a:ext cx="3559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Tie</a:t>
              </a:r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40780" y="1796576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pair</a:t>
              </a:r>
              <a:endParaRPr kumimoji="1"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79326" y="1856565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96987" y="2351830"/>
              <a:ext cx="4064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-3.5</a:t>
              </a:r>
              <a:endParaRPr kumimoji="1"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61583" y="1256346"/>
              <a:ext cx="36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</a:t>
              </a:r>
              <a:r>
                <a:rPr kumimoji="1" lang="en-US" altLang="zh-CN" dirty="0" smtClean="0"/>
                <a:t>.3</a:t>
              </a:r>
              <a:endParaRPr kumimoji="1"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76449" y="1475637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2.4</a:t>
              </a:r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357016" y="2509260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-7.4</a:t>
              </a:r>
              <a:endParaRPr kumimoji="1" lang="zh-CN" altLang="en-US" dirty="0"/>
            </a:p>
          </p:txBody>
        </p:sp>
        <p:cxnSp>
          <p:nvCxnSpPr>
            <p:cNvPr id="23" name="直线连接符 22"/>
            <p:cNvCxnSpPr/>
            <p:nvPr/>
          </p:nvCxnSpPr>
          <p:spPr>
            <a:xfrm>
              <a:off x="1321210" y="2001312"/>
              <a:ext cx="20214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 65"/>
          <p:cNvGrpSpPr/>
          <p:nvPr/>
        </p:nvGrpSpPr>
        <p:grpSpPr>
          <a:xfrm>
            <a:off x="174480" y="3438804"/>
            <a:ext cx="3096806" cy="2005264"/>
            <a:chOff x="174480" y="2925776"/>
            <a:chExt cx="3096806" cy="2427988"/>
          </a:xfrm>
        </p:grpSpPr>
        <p:sp>
          <p:nvSpPr>
            <p:cNvPr id="41" name="圆角矩形 40"/>
            <p:cNvSpPr/>
            <p:nvPr/>
          </p:nvSpPr>
          <p:spPr>
            <a:xfrm>
              <a:off x="174480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4</a:t>
              </a:r>
              <a:endParaRPr kumimoji="1" lang="zh-CN" altLang="en-US" sz="14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94742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5</a:t>
              </a:r>
              <a:endParaRPr kumimoji="1" lang="zh-CN" altLang="en-US" sz="1400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815004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6</a:t>
              </a:r>
              <a:endParaRPr kumimoji="1" lang="zh-CN" altLang="en-US" sz="1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635266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_</a:t>
              </a:r>
              <a:endParaRPr kumimoji="1" lang="zh-CN" altLang="en-US" sz="14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74480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A</a:t>
              </a:r>
              <a:endParaRPr kumimoji="1" lang="zh-CN" altLang="en-US" sz="1400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994742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2</a:t>
              </a:r>
              <a:endParaRPr kumimoji="1" lang="zh-CN" altLang="en-US" sz="14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15004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3</a:t>
              </a:r>
              <a:endParaRPr kumimoji="1" lang="zh-CN" altLang="en-US" sz="14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635266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</a:t>
              </a:r>
              <a:endParaRPr kumimoji="1"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4480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7</a:t>
              </a:r>
              <a:endParaRPr kumimoji="1" lang="zh-CN" altLang="en-US" sz="14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94742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8</a:t>
              </a:r>
              <a:endParaRPr kumimoji="1" lang="zh-CN" altLang="en-US" sz="14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815004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9</a:t>
              </a:r>
              <a:endParaRPr kumimoji="1" lang="zh-CN" altLang="en-US" sz="1400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635266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Undo</a:t>
              </a:r>
              <a:endParaRPr kumimoji="1" lang="zh-CN" altLang="en-US" sz="14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74480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10</a:t>
              </a:r>
              <a:endParaRPr kumimoji="1" lang="zh-CN" altLang="en-US" sz="14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03303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J</a:t>
              </a:r>
              <a:endParaRPr kumimoji="1" lang="zh-CN" altLang="en-US" sz="1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815004" y="4459777"/>
              <a:ext cx="1456282" cy="8939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/>
                <a:t>Calc</a:t>
              </a:r>
              <a:endParaRPr kumimoji="1" lang="zh-CN" altLang="en-US" sz="20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74480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Q</a:t>
              </a:r>
              <a:endParaRPr kumimoji="1" lang="zh-CN" altLang="en-US" sz="14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011813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K</a:t>
              </a:r>
              <a:endParaRPr kumimoji="1" lang="zh-CN" altLang="en-US" sz="1400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036237" y="1415828"/>
            <a:ext cx="82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Predict:</a:t>
            </a:r>
            <a:endParaRPr kumimoji="1" lang="zh-CN" altLang="en-US" sz="1600" dirty="0"/>
          </a:p>
        </p:txBody>
      </p:sp>
      <p:grpSp>
        <p:nvGrpSpPr>
          <p:cNvPr id="89" name="组 88"/>
          <p:cNvGrpSpPr/>
          <p:nvPr/>
        </p:nvGrpSpPr>
        <p:grpSpPr>
          <a:xfrm>
            <a:off x="111614" y="1562787"/>
            <a:ext cx="1144474" cy="1507483"/>
            <a:chOff x="111614" y="1637540"/>
            <a:chExt cx="1144474" cy="1507483"/>
          </a:xfrm>
        </p:grpSpPr>
        <p:sp>
          <p:nvSpPr>
            <p:cNvPr id="20" name="文本框 19"/>
            <p:cNvSpPr txBox="1"/>
            <p:nvPr/>
          </p:nvSpPr>
          <p:spPr>
            <a:xfrm>
              <a:off x="111614" y="1637540"/>
              <a:ext cx="90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Banker:</a:t>
              </a:r>
              <a:endParaRPr kumimoji="1" lang="zh-CN" altLang="en-US" sz="18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614" y="2370829"/>
              <a:ext cx="82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Player:</a:t>
              </a:r>
              <a:endParaRPr kumimoji="1" lang="zh-CN" altLang="en-US" sz="18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19597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 smtClean="0"/>
                <a:t>J</a:t>
              </a:r>
              <a:endParaRPr kumimoji="1" lang="zh-CN" altLang="en-US" sz="1800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11614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 smtClean="0"/>
                <a:t>A</a:t>
              </a:r>
              <a:endParaRPr kumimoji="1" lang="zh-CN" altLang="en-US" sz="18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27581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grpSp>
          <p:nvGrpSpPr>
            <p:cNvPr id="78" name="组 77"/>
            <p:cNvGrpSpPr/>
            <p:nvPr/>
          </p:nvGrpSpPr>
          <p:grpSpPr>
            <a:xfrm>
              <a:off x="111614" y="2699256"/>
              <a:ext cx="1144474" cy="445767"/>
              <a:chOff x="146452" y="2738283"/>
              <a:chExt cx="1144474" cy="445767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554435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/>
                  <a:t>Q</a:t>
                </a:r>
                <a:endParaRPr kumimoji="1" lang="zh-CN" altLang="en-US" sz="1800" dirty="0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146452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2</a:t>
                </a:r>
                <a:endParaRPr kumimoji="1" lang="zh-CN" altLang="en-US" sz="1800" dirty="0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962419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0</a:t>
                </a:r>
                <a:endParaRPr kumimoji="1" lang="zh-CN" altLang="en-US" sz="1800" dirty="0"/>
              </a:p>
            </p:txBody>
          </p:sp>
        </p:grpSp>
        <p:cxnSp>
          <p:nvCxnSpPr>
            <p:cNvPr id="83" name="直线连接符 82"/>
            <p:cNvCxnSpPr/>
            <p:nvPr/>
          </p:nvCxnSpPr>
          <p:spPr>
            <a:xfrm>
              <a:off x="887843" y="1965967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/>
            <p:cNvCxnSpPr/>
            <p:nvPr/>
          </p:nvCxnSpPr>
          <p:spPr>
            <a:xfrm>
              <a:off x="887843" y="2699256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84" y="66066"/>
            <a:ext cx="213405" cy="213405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3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402" y="66066"/>
            <a:ext cx="213405" cy="213405"/>
          </a:xfrm>
          <a:prstGeom prst="rect">
            <a:avLst/>
          </a:prstGeom>
        </p:spPr>
      </p:pic>
      <p:grpSp>
        <p:nvGrpSpPr>
          <p:cNvPr id="95" name="组 94"/>
          <p:cNvGrpSpPr/>
          <p:nvPr/>
        </p:nvGrpSpPr>
        <p:grpSpPr>
          <a:xfrm>
            <a:off x="19931" y="340600"/>
            <a:ext cx="3345496" cy="1152812"/>
            <a:chOff x="19931" y="340600"/>
            <a:chExt cx="3345496" cy="1152812"/>
          </a:xfrm>
        </p:grpSpPr>
        <p:cxnSp>
          <p:nvCxnSpPr>
            <p:cNvPr id="92" name="直线连接符 91"/>
            <p:cNvCxnSpPr/>
            <p:nvPr/>
          </p:nvCxnSpPr>
          <p:spPr>
            <a:xfrm>
              <a:off x="19931" y="1104166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>
              <a:off x="19931" y="903788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/>
            <p:nvPr/>
          </p:nvCxnSpPr>
          <p:spPr>
            <a:xfrm>
              <a:off x="19931" y="703410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 18"/>
            <p:cNvGrpSpPr/>
            <p:nvPr/>
          </p:nvGrpSpPr>
          <p:grpSpPr>
            <a:xfrm>
              <a:off x="111614" y="611709"/>
              <a:ext cx="3231024" cy="881703"/>
              <a:chOff x="279400" y="284450"/>
              <a:chExt cx="3149600" cy="929577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353390" y="284450"/>
                <a:ext cx="2989249" cy="721285"/>
                <a:chOff x="406400" y="284450"/>
                <a:chExt cx="2804160" cy="72128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06400" y="284450"/>
                  <a:ext cx="81280" cy="72128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33307" y="284450"/>
                  <a:ext cx="81280" cy="721285"/>
                </a:xfrm>
                <a:prstGeom prst="rect">
                  <a:avLst/>
                </a:prstGeom>
                <a:solidFill>
                  <a:srgbClr val="EBEBE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860214" y="284450"/>
                  <a:ext cx="81280" cy="721285"/>
                </a:xfrm>
                <a:prstGeom prst="rect">
                  <a:avLst/>
                </a:prstGeom>
                <a:solidFill>
                  <a:srgbClr val="D7D7D7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87121" y="284450"/>
                  <a:ext cx="81280" cy="721285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314028" y="284450"/>
                  <a:ext cx="81280" cy="721285"/>
                </a:xfrm>
                <a:prstGeom prst="rect">
                  <a:avLst/>
                </a:prstGeom>
                <a:solidFill>
                  <a:srgbClr val="ABABA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540935" y="284450"/>
                  <a:ext cx="81280" cy="721285"/>
                </a:xfrm>
                <a:prstGeom prst="rect">
                  <a:avLst/>
                </a:prstGeom>
                <a:solidFill>
                  <a:srgbClr val="94949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767842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994749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221656" y="284450"/>
                  <a:ext cx="81280" cy="721285"/>
                </a:xfrm>
                <a:prstGeom prst="rect">
                  <a:avLst/>
                </a:prstGeom>
                <a:solidFill>
                  <a:srgbClr val="54545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448563" y="284450"/>
                  <a:ext cx="81280" cy="721285"/>
                </a:xfrm>
                <a:prstGeom prst="rect">
                  <a:avLst/>
                </a:prstGeom>
                <a:solidFill>
                  <a:srgbClr val="40404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675470" y="284450"/>
                  <a:ext cx="81280" cy="721285"/>
                </a:xfrm>
                <a:prstGeom prst="rect">
                  <a:avLst/>
                </a:prstGeom>
                <a:solidFill>
                  <a:srgbClr val="282828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902377" y="284450"/>
                  <a:ext cx="81280" cy="721285"/>
                </a:xfrm>
                <a:prstGeom prst="rect">
                  <a:avLst/>
                </a:prstGeom>
                <a:solidFill>
                  <a:srgbClr val="14141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129280" y="284450"/>
                  <a:ext cx="81280" cy="72128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279400" y="952417"/>
                <a:ext cx="314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zh-CN" dirty="0" smtClean="0"/>
                  <a:t>A 2 3 4 5 6 7 8 9 10 J Q K</a:t>
                </a:r>
                <a:endParaRPr kumimoji="1" lang="zh-CN" altLang="en-US" dirty="0"/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119459" y="340600"/>
              <a:ext cx="1223179" cy="24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 smtClean="0"/>
                <a:t>Cards Left: 432</a:t>
              </a:r>
              <a:endParaRPr kumimoji="1" lang="zh-CN" altLang="en-US" dirty="0"/>
            </a:p>
          </p:txBody>
        </p:sp>
        <p:cxnSp>
          <p:nvCxnSpPr>
            <p:cNvPr id="91" name="直线连接符 90"/>
            <p:cNvCxnSpPr/>
            <p:nvPr/>
          </p:nvCxnSpPr>
          <p:spPr>
            <a:xfrm>
              <a:off x="19931" y="1304544"/>
              <a:ext cx="33454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21" y="66066"/>
            <a:ext cx="228928" cy="228928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2748723" y="26851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168</a:t>
            </a:r>
            <a:endParaRPr kumimoji="1"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7682" y="55126"/>
            <a:ext cx="224345" cy="224345"/>
          </a:xfrm>
          <a:prstGeom prst="rect">
            <a:avLst/>
          </a:prstGeom>
        </p:spPr>
      </p:pic>
      <p:grpSp>
        <p:nvGrpSpPr>
          <p:cNvPr id="120" name="组 119"/>
          <p:cNvGrpSpPr/>
          <p:nvPr/>
        </p:nvGrpSpPr>
        <p:grpSpPr>
          <a:xfrm>
            <a:off x="456448" y="1374392"/>
            <a:ext cx="2516105" cy="2911826"/>
            <a:chOff x="456448" y="1374392"/>
            <a:chExt cx="2516105" cy="2911826"/>
          </a:xfrm>
        </p:grpSpPr>
        <p:sp>
          <p:nvSpPr>
            <p:cNvPr id="99" name="圆角矩形 98"/>
            <p:cNvSpPr/>
            <p:nvPr/>
          </p:nvSpPr>
          <p:spPr>
            <a:xfrm>
              <a:off x="456448" y="1374392"/>
              <a:ext cx="2516105" cy="29118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2400" dirty="0" smtClean="0"/>
                <a:t>Initial Game</a:t>
              </a:r>
            </a:p>
            <a:p>
              <a:pPr algn="ctr"/>
              <a:r>
                <a:rPr kumimoji="1" lang="en-US" altLang="zh-CN" dirty="0" smtClean="0"/>
                <a:t>Choose the first jump card</a:t>
              </a:r>
              <a:endParaRPr kumimoji="1" lang="zh-CN" altLang="en-US" dirty="0"/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710999" y="2296076"/>
              <a:ext cx="2026162" cy="445767"/>
              <a:chOff x="710999" y="2296076"/>
              <a:chExt cx="2026162" cy="445767"/>
            </a:xfrm>
          </p:grpSpPr>
          <p:sp>
            <p:nvSpPr>
              <p:cNvPr id="100" name="圆角矩形 99"/>
              <p:cNvSpPr/>
              <p:nvPr/>
            </p:nvSpPr>
            <p:spPr>
              <a:xfrm>
                <a:off x="710999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A</a:t>
                </a:r>
                <a:endParaRPr kumimoji="1" lang="zh-CN" altLang="en-US" sz="1800" dirty="0"/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1135413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2</a:t>
                </a:r>
                <a:endParaRPr kumimoji="1" lang="zh-CN" altLang="en-US" sz="1800" dirty="0"/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1559827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3</a:t>
                </a:r>
                <a:endParaRPr kumimoji="1" lang="zh-CN" altLang="en-US" sz="1800" dirty="0"/>
              </a:p>
            </p:txBody>
          </p:sp>
          <p:sp>
            <p:nvSpPr>
              <p:cNvPr id="103" name="圆角矩形 102"/>
              <p:cNvSpPr/>
              <p:nvPr/>
            </p:nvSpPr>
            <p:spPr>
              <a:xfrm>
                <a:off x="1984241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4</a:t>
                </a:r>
                <a:endParaRPr kumimoji="1" lang="zh-CN" altLang="en-US" sz="1800" dirty="0"/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>
                <a:off x="2408654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5</a:t>
                </a:r>
                <a:endParaRPr kumimoji="1" lang="zh-CN" altLang="en-US" sz="1800" dirty="0"/>
              </a:p>
            </p:txBody>
          </p:sp>
        </p:grpSp>
        <p:grpSp>
          <p:nvGrpSpPr>
            <p:cNvPr id="118" name="组 117"/>
            <p:cNvGrpSpPr/>
            <p:nvPr/>
          </p:nvGrpSpPr>
          <p:grpSpPr>
            <a:xfrm>
              <a:off x="699145" y="2911217"/>
              <a:ext cx="2026162" cy="445767"/>
              <a:chOff x="699145" y="2894243"/>
              <a:chExt cx="2026162" cy="445767"/>
            </a:xfrm>
          </p:grpSpPr>
          <p:sp>
            <p:nvSpPr>
              <p:cNvPr id="109" name="圆角矩形 108"/>
              <p:cNvSpPr/>
              <p:nvPr/>
            </p:nvSpPr>
            <p:spPr>
              <a:xfrm>
                <a:off x="699145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6</a:t>
                </a:r>
                <a:endParaRPr kumimoji="1" lang="zh-CN" altLang="en-US" sz="1800" dirty="0"/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>
                <a:off x="1123559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7</a:t>
                </a:r>
                <a:endParaRPr kumimoji="1" lang="zh-CN" altLang="en-US" sz="1800" dirty="0"/>
              </a:p>
            </p:txBody>
          </p:sp>
          <p:sp>
            <p:nvSpPr>
              <p:cNvPr id="111" name="圆角矩形 110"/>
              <p:cNvSpPr/>
              <p:nvPr/>
            </p:nvSpPr>
            <p:spPr>
              <a:xfrm>
                <a:off x="1547973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8</a:t>
                </a:r>
                <a:endParaRPr kumimoji="1" lang="zh-CN" altLang="en-US" sz="1800" dirty="0"/>
              </a:p>
            </p:txBody>
          </p:sp>
          <p:sp>
            <p:nvSpPr>
              <p:cNvPr id="112" name="圆角矩形 111"/>
              <p:cNvSpPr/>
              <p:nvPr/>
            </p:nvSpPr>
            <p:spPr>
              <a:xfrm>
                <a:off x="1972387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9</a:t>
                </a:r>
                <a:endParaRPr kumimoji="1" lang="zh-CN" altLang="en-US" sz="1800" dirty="0"/>
              </a:p>
            </p:txBody>
          </p:sp>
          <p:sp>
            <p:nvSpPr>
              <p:cNvPr id="113" name="圆角矩形 112"/>
              <p:cNvSpPr/>
              <p:nvPr/>
            </p:nvSpPr>
            <p:spPr>
              <a:xfrm>
                <a:off x="2396800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10</a:t>
                </a:r>
                <a:endParaRPr kumimoji="1" lang="zh-CN" altLang="en-US" sz="1800" dirty="0"/>
              </a:p>
            </p:txBody>
          </p:sp>
        </p:grpSp>
        <p:grpSp>
          <p:nvGrpSpPr>
            <p:cNvPr id="117" name="组 116"/>
            <p:cNvGrpSpPr/>
            <p:nvPr/>
          </p:nvGrpSpPr>
          <p:grpSpPr>
            <a:xfrm>
              <a:off x="1135413" y="3526358"/>
              <a:ext cx="1177335" cy="445767"/>
              <a:chOff x="1135413" y="3526358"/>
              <a:chExt cx="1177335" cy="445767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1135413" y="3526358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J</a:t>
                </a:r>
                <a:endParaRPr kumimoji="1" lang="zh-CN" altLang="en-US" sz="1800" dirty="0"/>
              </a:p>
            </p:txBody>
          </p:sp>
          <p:sp>
            <p:nvSpPr>
              <p:cNvPr id="115" name="圆角矩形 114"/>
              <p:cNvSpPr/>
              <p:nvPr/>
            </p:nvSpPr>
            <p:spPr>
              <a:xfrm>
                <a:off x="1559827" y="3526358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Q</a:t>
                </a:r>
                <a:endParaRPr kumimoji="1" lang="zh-CN" altLang="en-US" sz="1800" dirty="0"/>
              </a:p>
            </p:txBody>
          </p:sp>
          <p:sp>
            <p:nvSpPr>
              <p:cNvPr id="116" name="圆角矩形 115"/>
              <p:cNvSpPr/>
              <p:nvPr/>
            </p:nvSpPr>
            <p:spPr>
              <a:xfrm>
                <a:off x="1984241" y="3526358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K</a:t>
                </a:r>
                <a:endParaRPr kumimoji="1" lang="zh-CN" alt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437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 66"/>
          <p:cNvGrpSpPr/>
          <p:nvPr/>
        </p:nvGrpSpPr>
        <p:grpSpPr>
          <a:xfrm>
            <a:off x="1256087" y="1546633"/>
            <a:ext cx="2086551" cy="1783813"/>
            <a:chOff x="1079326" y="1256346"/>
            <a:chExt cx="2263313" cy="1514524"/>
          </a:xfrm>
        </p:grpSpPr>
        <p:sp>
          <p:nvSpPr>
            <p:cNvPr id="24" name="矩形 23"/>
            <p:cNvSpPr/>
            <p:nvPr/>
          </p:nvSpPr>
          <p:spPr>
            <a:xfrm flipV="1">
              <a:off x="1990604" y="2011469"/>
              <a:ext cx="258108" cy="340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/>
              </a:r>
            </a:p>
            <a:p>
              <a:pPr algn="ctr"/>
              <a:r>
                <a:rPr kumimoji="1" lang="en-US" altLang="zh-CN" dirty="0"/>
                <a:t/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 flipV="1">
              <a:off x="1540155" y="1718761"/>
              <a:ext cx="241884" cy="2825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/>
              </a:r>
            </a:p>
            <a:p>
              <a:pPr algn="ctr"/>
              <a:r>
                <a:rPr kumimoji="1" lang="en-US" altLang="zh-CN" dirty="0"/>
                <a:t/>
              </a:r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43985" y="2001312"/>
              <a:ext cx="241884" cy="5181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/>
              </a:r>
            </a:p>
            <a:p>
              <a:pPr algn="ctr"/>
              <a:r>
                <a:rPr kumimoji="1" lang="en-US" altLang="zh-CN" dirty="0"/>
                <a:t/>
              </a:r>
              <a:endParaRPr kumimoji="1"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13301" y="1475637"/>
              <a:ext cx="256332" cy="53583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/>
              </a:r>
            </a:p>
            <a:p>
              <a:pPr algn="ctr"/>
              <a:r>
                <a:rPr kumimoji="1" lang="en-US" altLang="zh-CN" dirty="0"/>
                <a:t/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57678" y="1796576"/>
              <a:ext cx="595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Banker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70291" y="1796576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Player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82748" y="1796576"/>
              <a:ext cx="3559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Tie</a:t>
              </a:r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40780" y="1796576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pair</a:t>
              </a:r>
              <a:endParaRPr kumimoji="1"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79326" y="1856565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96987" y="2351830"/>
              <a:ext cx="4064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-3.5</a:t>
              </a:r>
              <a:endParaRPr kumimoji="1"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61583" y="1256346"/>
              <a:ext cx="36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</a:t>
              </a:r>
              <a:r>
                <a:rPr kumimoji="1" lang="en-US" altLang="zh-CN" dirty="0" smtClean="0"/>
                <a:t>.3</a:t>
              </a:r>
              <a:endParaRPr kumimoji="1"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76449" y="1475637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2.4</a:t>
              </a:r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357016" y="2509260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-7.4</a:t>
              </a:r>
              <a:endParaRPr kumimoji="1" lang="zh-CN" altLang="en-US" dirty="0"/>
            </a:p>
          </p:txBody>
        </p:sp>
        <p:cxnSp>
          <p:nvCxnSpPr>
            <p:cNvPr id="23" name="直线连接符 22"/>
            <p:cNvCxnSpPr/>
            <p:nvPr/>
          </p:nvCxnSpPr>
          <p:spPr>
            <a:xfrm>
              <a:off x="1321210" y="2001312"/>
              <a:ext cx="20214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 65"/>
          <p:cNvGrpSpPr/>
          <p:nvPr/>
        </p:nvGrpSpPr>
        <p:grpSpPr>
          <a:xfrm>
            <a:off x="174480" y="3438804"/>
            <a:ext cx="3096806" cy="2005264"/>
            <a:chOff x="174480" y="2925776"/>
            <a:chExt cx="3096806" cy="2427988"/>
          </a:xfrm>
        </p:grpSpPr>
        <p:sp>
          <p:nvSpPr>
            <p:cNvPr id="41" name="圆角矩形 40"/>
            <p:cNvSpPr/>
            <p:nvPr/>
          </p:nvSpPr>
          <p:spPr>
            <a:xfrm>
              <a:off x="174480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4</a:t>
              </a:r>
              <a:endParaRPr kumimoji="1" lang="zh-CN" altLang="en-US" sz="14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94742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5</a:t>
              </a:r>
              <a:endParaRPr kumimoji="1" lang="zh-CN" altLang="en-US" sz="1400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815004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6</a:t>
              </a:r>
              <a:endParaRPr kumimoji="1" lang="zh-CN" altLang="en-US" sz="1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635266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_</a:t>
              </a:r>
              <a:endParaRPr kumimoji="1" lang="zh-CN" altLang="en-US" sz="14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74480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A</a:t>
              </a:r>
              <a:endParaRPr kumimoji="1" lang="zh-CN" altLang="en-US" sz="1400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994742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2</a:t>
              </a:r>
              <a:endParaRPr kumimoji="1" lang="zh-CN" altLang="en-US" sz="14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15004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3</a:t>
              </a:r>
              <a:endParaRPr kumimoji="1" lang="zh-CN" altLang="en-US" sz="14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635266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</a:t>
              </a:r>
              <a:endParaRPr kumimoji="1"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4480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7</a:t>
              </a:r>
              <a:endParaRPr kumimoji="1" lang="zh-CN" altLang="en-US" sz="14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94742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8</a:t>
              </a:r>
              <a:endParaRPr kumimoji="1" lang="zh-CN" altLang="en-US" sz="14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815004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9</a:t>
              </a:r>
              <a:endParaRPr kumimoji="1" lang="zh-CN" altLang="en-US" sz="1400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635266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Undo</a:t>
              </a:r>
              <a:endParaRPr kumimoji="1" lang="zh-CN" altLang="en-US" sz="14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74480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10</a:t>
              </a:r>
              <a:endParaRPr kumimoji="1" lang="zh-CN" altLang="en-US" sz="14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03303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J</a:t>
              </a:r>
              <a:endParaRPr kumimoji="1" lang="zh-CN" altLang="en-US" sz="1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815004" y="4459777"/>
              <a:ext cx="1456282" cy="8939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/>
                <a:t>Calc</a:t>
              </a:r>
              <a:endParaRPr kumimoji="1" lang="zh-CN" altLang="en-US" sz="20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74480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Q</a:t>
              </a:r>
              <a:endParaRPr kumimoji="1" lang="zh-CN" altLang="en-US" sz="14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011813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K</a:t>
              </a:r>
              <a:endParaRPr kumimoji="1" lang="zh-CN" altLang="en-US" sz="1400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036237" y="1415828"/>
            <a:ext cx="82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Predict:</a:t>
            </a:r>
            <a:endParaRPr kumimoji="1" lang="zh-CN" altLang="en-US" sz="1600" dirty="0"/>
          </a:p>
        </p:txBody>
      </p:sp>
      <p:grpSp>
        <p:nvGrpSpPr>
          <p:cNvPr id="89" name="组 88"/>
          <p:cNvGrpSpPr/>
          <p:nvPr/>
        </p:nvGrpSpPr>
        <p:grpSpPr>
          <a:xfrm>
            <a:off x="111614" y="1562787"/>
            <a:ext cx="1144474" cy="1507483"/>
            <a:chOff x="111614" y="1637540"/>
            <a:chExt cx="1144474" cy="1507483"/>
          </a:xfrm>
        </p:grpSpPr>
        <p:sp>
          <p:nvSpPr>
            <p:cNvPr id="20" name="文本框 19"/>
            <p:cNvSpPr txBox="1"/>
            <p:nvPr/>
          </p:nvSpPr>
          <p:spPr>
            <a:xfrm>
              <a:off x="111614" y="1637540"/>
              <a:ext cx="90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Banker:</a:t>
              </a:r>
              <a:endParaRPr kumimoji="1" lang="zh-CN" altLang="en-US" sz="18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614" y="2370829"/>
              <a:ext cx="82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Player:</a:t>
              </a:r>
              <a:endParaRPr kumimoji="1" lang="zh-CN" altLang="en-US" sz="18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19597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 smtClean="0"/>
                <a:t>J</a:t>
              </a:r>
              <a:endParaRPr kumimoji="1" lang="zh-CN" altLang="en-US" sz="1800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11614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 smtClean="0"/>
                <a:t>A</a:t>
              </a:r>
              <a:endParaRPr kumimoji="1" lang="zh-CN" altLang="en-US" sz="18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27581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grpSp>
          <p:nvGrpSpPr>
            <p:cNvPr id="78" name="组 77"/>
            <p:cNvGrpSpPr/>
            <p:nvPr/>
          </p:nvGrpSpPr>
          <p:grpSpPr>
            <a:xfrm>
              <a:off x="111614" y="2699256"/>
              <a:ext cx="1144474" cy="445767"/>
              <a:chOff x="146452" y="2738283"/>
              <a:chExt cx="1144474" cy="445767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554435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/>
                  <a:t>Q</a:t>
                </a:r>
                <a:endParaRPr kumimoji="1" lang="zh-CN" altLang="en-US" sz="1800" dirty="0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146452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2</a:t>
                </a:r>
                <a:endParaRPr kumimoji="1" lang="zh-CN" altLang="en-US" sz="1800" dirty="0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962419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0</a:t>
                </a:r>
                <a:endParaRPr kumimoji="1" lang="zh-CN" altLang="en-US" sz="1800" dirty="0"/>
              </a:p>
            </p:txBody>
          </p:sp>
        </p:grpSp>
        <p:cxnSp>
          <p:nvCxnSpPr>
            <p:cNvPr id="83" name="直线连接符 82"/>
            <p:cNvCxnSpPr/>
            <p:nvPr/>
          </p:nvCxnSpPr>
          <p:spPr>
            <a:xfrm>
              <a:off x="887843" y="1965967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/>
            <p:cNvCxnSpPr/>
            <p:nvPr/>
          </p:nvCxnSpPr>
          <p:spPr>
            <a:xfrm>
              <a:off x="887843" y="2699256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84" y="66066"/>
            <a:ext cx="213405" cy="213405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3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402" y="66066"/>
            <a:ext cx="213405" cy="213405"/>
          </a:xfrm>
          <a:prstGeom prst="rect">
            <a:avLst/>
          </a:prstGeom>
        </p:spPr>
      </p:pic>
      <p:grpSp>
        <p:nvGrpSpPr>
          <p:cNvPr id="95" name="组 94"/>
          <p:cNvGrpSpPr/>
          <p:nvPr/>
        </p:nvGrpSpPr>
        <p:grpSpPr>
          <a:xfrm>
            <a:off x="19931" y="340600"/>
            <a:ext cx="3345496" cy="1152812"/>
            <a:chOff x="19931" y="340600"/>
            <a:chExt cx="3345496" cy="1152812"/>
          </a:xfrm>
        </p:grpSpPr>
        <p:cxnSp>
          <p:nvCxnSpPr>
            <p:cNvPr id="92" name="直线连接符 91"/>
            <p:cNvCxnSpPr/>
            <p:nvPr/>
          </p:nvCxnSpPr>
          <p:spPr>
            <a:xfrm>
              <a:off x="19931" y="1104166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>
              <a:off x="19931" y="903788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/>
            <p:nvPr/>
          </p:nvCxnSpPr>
          <p:spPr>
            <a:xfrm>
              <a:off x="19931" y="703410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 18"/>
            <p:cNvGrpSpPr/>
            <p:nvPr/>
          </p:nvGrpSpPr>
          <p:grpSpPr>
            <a:xfrm>
              <a:off x="111614" y="611709"/>
              <a:ext cx="3231024" cy="881703"/>
              <a:chOff x="279400" y="284450"/>
              <a:chExt cx="3149600" cy="929577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353390" y="284450"/>
                <a:ext cx="2989249" cy="721285"/>
                <a:chOff x="406400" y="284450"/>
                <a:chExt cx="2804160" cy="72128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06400" y="284450"/>
                  <a:ext cx="81280" cy="72128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33307" y="284450"/>
                  <a:ext cx="81280" cy="721285"/>
                </a:xfrm>
                <a:prstGeom prst="rect">
                  <a:avLst/>
                </a:prstGeom>
                <a:solidFill>
                  <a:srgbClr val="EBEBE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860214" y="284450"/>
                  <a:ext cx="81280" cy="721285"/>
                </a:xfrm>
                <a:prstGeom prst="rect">
                  <a:avLst/>
                </a:prstGeom>
                <a:solidFill>
                  <a:srgbClr val="D7D7D7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87121" y="284450"/>
                  <a:ext cx="81280" cy="721285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314028" y="284450"/>
                  <a:ext cx="81280" cy="721285"/>
                </a:xfrm>
                <a:prstGeom prst="rect">
                  <a:avLst/>
                </a:prstGeom>
                <a:solidFill>
                  <a:srgbClr val="ABABA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540935" y="284450"/>
                  <a:ext cx="81280" cy="721285"/>
                </a:xfrm>
                <a:prstGeom prst="rect">
                  <a:avLst/>
                </a:prstGeom>
                <a:solidFill>
                  <a:srgbClr val="94949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767842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994749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221656" y="284450"/>
                  <a:ext cx="81280" cy="721285"/>
                </a:xfrm>
                <a:prstGeom prst="rect">
                  <a:avLst/>
                </a:prstGeom>
                <a:solidFill>
                  <a:srgbClr val="54545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448563" y="284450"/>
                  <a:ext cx="81280" cy="721285"/>
                </a:xfrm>
                <a:prstGeom prst="rect">
                  <a:avLst/>
                </a:prstGeom>
                <a:solidFill>
                  <a:srgbClr val="40404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675470" y="284450"/>
                  <a:ext cx="81280" cy="721285"/>
                </a:xfrm>
                <a:prstGeom prst="rect">
                  <a:avLst/>
                </a:prstGeom>
                <a:solidFill>
                  <a:srgbClr val="282828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902377" y="284450"/>
                  <a:ext cx="81280" cy="721285"/>
                </a:xfrm>
                <a:prstGeom prst="rect">
                  <a:avLst/>
                </a:prstGeom>
                <a:solidFill>
                  <a:srgbClr val="14141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129280" y="284450"/>
                  <a:ext cx="81280" cy="72128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279400" y="952417"/>
                <a:ext cx="314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zh-CN" dirty="0" smtClean="0"/>
                  <a:t>A 2 3 4 5 6 7 8 9 10 J Q K</a:t>
                </a:r>
                <a:endParaRPr kumimoji="1" lang="zh-CN" altLang="en-US" dirty="0"/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119459" y="340600"/>
              <a:ext cx="1223179" cy="24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 smtClean="0"/>
                <a:t>Cards Left: 432</a:t>
              </a:r>
              <a:endParaRPr kumimoji="1" lang="zh-CN" altLang="en-US" dirty="0"/>
            </a:p>
          </p:txBody>
        </p:sp>
        <p:cxnSp>
          <p:nvCxnSpPr>
            <p:cNvPr id="91" name="直线连接符 90"/>
            <p:cNvCxnSpPr/>
            <p:nvPr/>
          </p:nvCxnSpPr>
          <p:spPr>
            <a:xfrm>
              <a:off x="19931" y="1304544"/>
              <a:ext cx="33454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21" y="66066"/>
            <a:ext cx="228928" cy="228928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2748723" y="26851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168</a:t>
            </a:r>
            <a:endParaRPr kumimoji="1"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7682" y="55126"/>
            <a:ext cx="224345" cy="2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1450" y="244251"/>
            <a:ext cx="3086100" cy="302782"/>
          </a:xfrm>
          <a:noFill/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Setting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1450" y="742403"/>
            <a:ext cx="3086100" cy="4552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Deck Number: 8</a:t>
            </a:r>
          </a:p>
          <a:p>
            <a:pPr marL="0" indent="0">
              <a:buNone/>
            </a:pP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050" dirty="0" smtClean="0"/>
              <a:t>The gain</a:t>
            </a:r>
            <a:r>
              <a:rPr kumimoji="1" lang="en-US" altLang="zh-CN" sz="1050" dirty="0"/>
              <a:t> </a:t>
            </a:r>
            <a:r>
              <a:rPr kumimoji="1" lang="en-US" altLang="zh-CN" sz="1050" dirty="0" smtClean="0"/>
              <a:t>by win with every 100$ bet</a:t>
            </a:r>
          </a:p>
          <a:p>
            <a:pPr marL="0" indent="0">
              <a:buNone/>
            </a:pPr>
            <a:r>
              <a:rPr kumimoji="1" lang="en-US" altLang="zh-CN" dirty="0" smtClean="0"/>
              <a:t>Banker:                       100:95</a:t>
            </a:r>
          </a:p>
          <a:p>
            <a:pPr marL="0" indent="0">
              <a:buNone/>
            </a:pPr>
            <a:r>
              <a:rPr kumimoji="1" lang="en-US" altLang="zh-CN" dirty="0" smtClean="0"/>
              <a:t>Player:					  100:100</a:t>
            </a:r>
          </a:p>
          <a:p>
            <a:pPr marL="0" indent="0">
              <a:buNone/>
            </a:pPr>
            <a:r>
              <a:rPr kumimoji="1" lang="en-US" altLang="zh-CN" dirty="0" smtClean="0"/>
              <a:t>Tie:						  100:800</a:t>
            </a:r>
          </a:p>
          <a:p>
            <a:pPr marL="0" indent="0">
              <a:buNone/>
            </a:pPr>
            <a:r>
              <a:rPr kumimoji="1" lang="en-US" altLang="zh-CN" dirty="0" smtClean="0"/>
              <a:t>Pair						  100:1200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1050" dirty="0" smtClean="0"/>
              <a:t>Casino portion per every 100$ bet</a:t>
            </a:r>
          </a:p>
          <a:p>
            <a:pPr marL="0" indent="0">
              <a:buNone/>
            </a:pPr>
            <a:r>
              <a:rPr kumimoji="1" lang="en-US" altLang="zh-CN" dirty="0" err="1" smtClean="0"/>
              <a:t>Choushui</a:t>
            </a:r>
            <a:r>
              <a:rPr kumimoji="1" lang="en-US" altLang="zh-CN" dirty="0" smtClean="0"/>
              <a:t>:                   100:20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1050" dirty="0" smtClean="0"/>
              <a:t>Casino portion per bet</a:t>
            </a:r>
          </a:p>
          <a:p>
            <a:pPr marL="0" indent="0">
              <a:buNone/>
            </a:pPr>
            <a:r>
              <a:rPr kumimoji="1" lang="en-US" altLang="zh-CN" dirty="0" err="1" smtClean="0"/>
              <a:t>Choushui</a:t>
            </a:r>
            <a:r>
              <a:rPr kumimoji="1" lang="en-US" altLang="zh-CN" dirty="0" smtClean="0"/>
              <a:t>:                   $20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380" b="88372" l="37355" r="71736">
                        <a14:foregroundMark x1="47603" y1="50388" x2="47603" y2="50388"/>
                        <a14:foregroundMark x1="62645" y1="46512" x2="62645" y2="46512"/>
                      </a14:backgroundRemoval>
                    </a14:imgEffect>
                  </a14:imgLayer>
                </a14:imgProps>
              </a:ext>
            </a:extLst>
          </a:blip>
          <a:srcRect l="35613" r="26495"/>
          <a:stretch/>
        </p:blipFill>
        <p:spPr>
          <a:xfrm>
            <a:off x="2163395" y="641199"/>
            <a:ext cx="1011604" cy="569246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06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42977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Statistics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1467" y="303517"/>
            <a:ext cx="306083" cy="306083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557864" y="5334011"/>
            <a:ext cx="118534" cy="1185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69532" y="5334011"/>
            <a:ext cx="118534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2515" t="16666" r="3963" b="8440"/>
          <a:stretch/>
        </p:blipFill>
        <p:spPr>
          <a:xfrm>
            <a:off x="84667" y="872067"/>
            <a:ext cx="3234267" cy="43179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666" y="618066"/>
            <a:ext cx="3234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Player:34            Banker:13              Tie:3               Pair:6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92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42977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Statistics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09600"/>
            <a:ext cx="3429000" cy="2332653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9937"/>
              </p:ext>
            </p:extLst>
          </p:nvPr>
        </p:nvGraphicFramePr>
        <p:xfrm>
          <a:off x="171450" y="2952307"/>
          <a:ext cx="3086100" cy="1798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150"/>
                <a:gridCol w="596900"/>
                <a:gridCol w="994833"/>
                <a:gridCol w="548217"/>
              </a:tblGrid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Player</a:t>
                      </a:r>
                      <a:r>
                        <a:rPr lang="en-US" altLang="zh-CN" sz="800" baseline="0" dirty="0" smtClean="0"/>
                        <a:t>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Banker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Tie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Pair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Player Win</a:t>
                      </a:r>
                      <a:r>
                        <a:rPr lang="en-US" altLang="zh-CN" sz="800" baseline="0" dirty="0" smtClean="0"/>
                        <a:t> %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Banker</a:t>
                      </a:r>
                      <a:r>
                        <a:rPr lang="en-US" altLang="zh-CN" sz="800" baseline="0" dirty="0" smtClean="0"/>
                        <a:t>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Tie</a:t>
                      </a:r>
                      <a:r>
                        <a:rPr lang="en-US" altLang="zh-CN" sz="800" baseline="0" dirty="0" smtClean="0"/>
                        <a:t> Win %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Pair Win %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Total</a:t>
                      </a:r>
                      <a:r>
                        <a:rPr lang="en-US" altLang="zh-CN" sz="800" baseline="0" dirty="0" smtClean="0"/>
                        <a:t> Game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Predict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dirty="0" smtClean="0"/>
                        <a:t>Gain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Predict</a:t>
                      </a:r>
                      <a:r>
                        <a:rPr lang="en-US" altLang="zh-CN" sz="800" baseline="0" dirty="0" smtClean="0"/>
                        <a:t> Accuracy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1467" y="303517"/>
            <a:ext cx="306083" cy="306083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57864" y="5334011"/>
            <a:ext cx="118534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69532" y="5334011"/>
            <a:ext cx="118534" cy="1185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00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214</Words>
  <Application>Microsoft Macintosh PowerPoint</Application>
  <PresentationFormat>自定义</PresentationFormat>
  <Paragraphs>145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Setting</vt:lpstr>
      <vt:lpstr>Statistics</vt:lpstr>
      <vt:lpstr>Statistics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Hongbo Zhang</dc:creator>
  <cp:lastModifiedBy>Hongbo Zhang</cp:lastModifiedBy>
  <cp:revision>17</cp:revision>
  <dcterms:created xsi:type="dcterms:W3CDTF">2015-11-13T07:32:13Z</dcterms:created>
  <dcterms:modified xsi:type="dcterms:W3CDTF">2015-11-13T10:34:16Z</dcterms:modified>
</cp:coreProperties>
</file>