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679EBC31-2056-459F-9E03-1258223D93C7}">
          <p14:sldIdLst>
            <p14:sldId id="256"/>
          </p14:sldIdLst>
        </p14:section>
        <p14:section name="Başlıksız Bölüm" id="{1D84924D-6E09-4B3D-9FBE-E7F7235DC0B0}">
          <p14:sldIdLst>
            <p14:sldId id="257"/>
            <p14:sldId id="258"/>
            <p14:sldId id="259"/>
            <p14:sldId id="260"/>
            <p14:sldId id="261"/>
            <p14:sldId id="262"/>
            <p14:sldId id="265"/>
            <p14:sldId id="266"/>
            <p14:sldId id="267"/>
            <p14:sldId id="268"/>
            <p14:sldId id="263"/>
            <p14:sldId id="264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Koyu Stil 2 - Vurgu 3/Vurgu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Koyu Stil 2 - Vurgu 1/Vurgu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Koyu Stil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ema Uygulanmış Stil 1 - Vurgu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8DED-CC23-42AE-BE2A-61E696E80525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C5B19-4079-4A99-9AB1-474D642D37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35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1CD4DF-016C-46D8-A36D-3E0856B56BC7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5E3B-3239-48AE-A35F-9542C2610667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AB3-968C-4B47-AE6B-6A9EA36C63A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20C-7473-450B-98B2-887595EF8CC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1DD-C0D2-4AD8-931E-BD0607C4250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E83-5518-4F6E-8C73-FECADBE4C6D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2B01-98C3-43D9-90B6-3B7E9477884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D10-F3FA-44CF-87BB-3D79DCB97537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B66-25D1-4E4F-83A6-54BB6EA4A5F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EDF-639D-468E-9CFC-A144F1052BD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BD30-62A9-4266-8E4D-9D68F6414C3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961F-6D57-483C-8D90-24AF136C1E3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383D-0153-43EE-B211-D414313E335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98A9-0304-44F1-8527-1AD7941BCF0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7039-C931-4E39-8B21-ED4B004B460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D877-5107-4CD6-A68F-813B65B9E92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CE8B-0017-459B-8E68-D6DA34DC28E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7F8D-4BED-4B44-824E-3BC60BB4C15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iksistem.com/pil_aku_batarya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CDDCED-7583-47F2-835A-5D8A6E6B7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017" y="97654"/>
            <a:ext cx="10244831" cy="3412309"/>
          </a:xfrm>
        </p:spPr>
        <p:txBody>
          <a:bodyPr>
            <a:normAutofit/>
          </a:bodyPr>
          <a:lstStyle/>
          <a:p>
            <a:r>
              <a:rPr lang="tr-TR" dirty="0"/>
              <a:t>  </a:t>
            </a:r>
            <a:r>
              <a:rPr lang="tr-TR" dirty="0" err="1"/>
              <a:t>mustafa</a:t>
            </a:r>
            <a:r>
              <a:rPr lang="tr-TR" dirty="0"/>
              <a:t> kemal üniversitesi</a:t>
            </a:r>
            <a:br>
              <a:rPr lang="tr-TR" dirty="0"/>
            </a:br>
            <a:r>
              <a:rPr lang="tr-TR" dirty="0"/>
              <a:t>     </a:t>
            </a:r>
            <a:r>
              <a:rPr lang="tr-TR" sz="3600" dirty="0"/>
              <a:t>Antakya meslek yüksekokulu</a:t>
            </a:r>
            <a:br>
              <a:rPr lang="tr-TR" sz="3600" dirty="0"/>
            </a:br>
            <a:r>
              <a:rPr lang="tr-TR" sz="3600" dirty="0"/>
              <a:t>              </a:t>
            </a:r>
            <a:r>
              <a:rPr lang="tr-TR" sz="3200" dirty="0"/>
              <a:t>bilgisayar teknolojisi </a:t>
            </a:r>
            <a:br>
              <a:rPr lang="tr-TR" sz="3200" dirty="0"/>
            </a:br>
            <a:br>
              <a:rPr lang="tr-TR" sz="3200" dirty="0"/>
            </a:br>
            <a:r>
              <a:rPr lang="tr-TR" sz="2700" dirty="0"/>
              <a:t>          </a:t>
            </a:r>
            <a:r>
              <a:rPr lang="tr-TR" sz="2700" dirty="0" err="1"/>
              <a:t>arduıno-uno</a:t>
            </a:r>
            <a:r>
              <a:rPr lang="tr-TR" sz="2700" dirty="0"/>
              <a:t> ile   yağmur alarmı projesi</a:t>
            </a:r>
            <a:br>
              <a:rPr lang="tr-TR" sz="2700" dirty="0"/>
            </a:br>
            <a:endParaRPr lang="tr-TR" sz="27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6A3E1D6-2F93-446C-847C-819AF8C6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018" y="3602037"/>
            <a:ext cx="9362982" cy="2931927"/>
          </a:xfrm>
        </p:spPr>
        <p:txBody>
          <a:bodyPr/>
          <a:lstStyle/>
          <a:p>
            <a:r>
              <a:rPr lang="tr-TR" dirty="0"/>
              <a:t>Ertuğrul turan topal </a:t>
            </a:r>
          </a:p>
          <a:p>
            <a:r>
              <a:rPr lang="tr-TR" dirty="0"/>
              <a:t>Atalay Alper korkut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                                    2020-2021 bahar dönemi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AB893E5-24CA-433A-8C42-C8147DF3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1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54119-6457-4BC0-82BF-3C6D5023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Sistemin genel yapısı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38DBA2-D1A1-47CF-A53A-528F7879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tr-TR" b="1" i="0" dirty="0">
                <a:effectLst/>
                <a:latin typeface="AtaFont"/>
              </a:rPr>
              <a:t>Yağmur </a:t>
            </a:r>
            <a:r>
              <a:rPr lang="tr-TR" b="1" i="0" dirty="0" err="1">
                <a:effectLst/>
                <a:latin typeface="AtaFont"/>
              </a:rPr>
              <a:t>sensörü</a:t>
            </a:r>
            <a:r>
              <a:rPr lang="tr-TR" b="1" i="0" dirty="0">
                <a:effectLst/>
                <a:latin typeface="AtaFont"/>
              </a:rPr>
              <a:t> uygulama alanları</a:t>
            </a:r>
            <a:endParaRPr lang="tr-TR" b="0" i="0" dirty="0">
              <a:effectLst/>
              <a:latin typeface="AtaFont"/>
            </a:endParaRPr>
          </a:p>
          <a:p>
            <a:pPr marL="0" indent="0" algn="l">
              <a:buNone/>
            </a:pPr>
            <a:r>
              <a:rPr lang="tr-TR" b="0" i="0" dirty="0">
                <a:effectLst/>
                <a:latin typeface="AtaFont"/>
              </a:rPr>
              <a:t>Tarımdan otomobile, telekomünikasyondan alarm sistemlerine kadar birçok farklı alanda kullanılan yağmur </a:t>
            </a:r>
            <a:r>
              <a:rPr lang="tr-TR" b="0" i="0" dirty="0" err="1">
                <a:effectLst/>
                <a:latin typeface="AtaFont"/>
              </a:rPr>
              <a:t>sensörlerine</a:t>
            </a:r>
            <a:r>
              <a:rPr lang="tr-TR" b="0" i="0" dirty="0">
                <a:effectLst/>
                <a:latin typeface="AtaFont"/>
              </a:rPr>
              <a:t> en çok ihtiyaç duyulan konular başlıca şöyledir: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taFont"/>
              </a:rPr>
              <a:t>Sulama sistemlerinin yağmurlu havalarda durması ve su tasarrufu yapılabilmesi için kullanılır. </a:t>
            </a:r>
            <a:r>
              <a:rPr lang="tr-TR" b="0" i="0" dirty="0" err="1">
                <a:effectLst/>
                <a:latin typeface="AtaFont"/>
              </a:rPr>
              <a:t>Sensör</a:t>
            </a:r>
            <a:r>
              <a:rPr lang="tr-TR" b="0" i="0" dirty="0">
                <a:effectLst/>
                <a:latin typeface="AtaFont"/>
              </a:rPr>
              <a:t> çalıştığında sulama sistemi otomatik olarak kendini durdurur ve su tasarrufu yapılabilmesini sağlar.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taFont"/>
              </a:rPr>
              <a:t>Otomobillerde </a:t>
            </a:r>
            <a:r>
              <a:rPr lang="tr-TR" b="1" i="0" dirty="0">
                <a:effectLst/>
                <a:latin typeface="AtaFont"/>
              </a:rPr>
              <a:t>araç yağmur </a:t>
            </a:r>
            <a:r>
              <a:rPr lang="tr-TR" b="1" i="0" dirty="0" err="1">
                <a:effectLst/>
                <a:latin typeface="AtaFont"/>
              </a:rPr>
              <a:t>sensörü</a:t>
            </a:r>
            <a:r>
              <a:rPr lang="tr-TR" b="1" i="0" dirty="0">
                <a:effectLst/>
                <a:latin typeface="AtaFont"/>
              </a:rPr>
              <a:t> </a:t>
            </a:r>
            <a:r>
              <a:rPr lang="tr-TR" b="0" i="0" dirty="0">
                <a:effectLst/>
                <a:latin typeface="AtaFont"/>
              </a:rPr>
              <a:t>olarak kullanılır ve otomobili yağmura karşı korur. Ön-arka cam silecek motorlarının çalışma, durma </a:t>
            </a:r>
            <a:r>
              <a:rPr lang="tr-TR" b="0" i="0" dirty="0" err="1">
                <a:effectLst/>
                <a:latin typeface="AtaFont"/>
              </a:rPr>
              <a:t>modlarını</a:t>
            </a:r>
            <a:r>
              <a:rPr lang="tr-TR" b="0" i="0" dirty="0">
                <a:effectLst/>
                <a:latin typeface="AtaFont"/>
              </a:rPr>
              <a:t> harekete geçirmek için kullanılır ve sürüş güvenliği sağlar.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A6B42B-10DF-4C52-B5A3-8F9E9D4C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2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79DDB8-FF1F-4DFA-BA2B-A1114341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Sistemin genel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A91FBB-E013-4FE7-93F7-84E1D350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tr-TR" b="1" i="0" dirty="0">
                <a:effectLst/>
                <a:latin typeface="AtaFont"/>
              </a:rPr>
              <a:t>Yağmur </a:t>
            </a:r>
            <a:r>
              <a:rPr lang="tr-TR" b="1" i="0" dirty="0" err="1">
                <a:effectLst/>
                <a:latin typeface="AtaFont"/>
              </a:rPr>
              <a:t>sensörü</a:t>
            </a:r>
            <a:r>
              <a:rPr lang="tr-TR" b="1" i="0" dirty="0">
                <a:effectLst/>
                <a:latin typeface="AtaFont"/>
              </a:rPr>
              <a:t> uygulama alanları</a:t>
            </a:r>
            <a:endParaRPr lang="tr-TR" b="0" i="0" dirty="0">
              <a:effectLst/>
              <a:latin typeface="Ata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effectLst/>
                <a:latin typeface="AtaFont"/>
              </a:rPr>
              <a:t>Yağmur </a:t>
            </a:r>
            <a:r>
              <a:rPr lang="tr-TR" b="1" i="0" dirty="0" err="1">
                <a:effectLst/>
                <a:latin typeface="AtaFont"/>
              </a:rPr>
              <a:t>sensörü</a:t>
            </a:r>
            <a:r>
              <a:rPr lang="tr-TR" b="1" i="0" dirty="0">
                <a:effectLst/>
                <a:latin typeface="AtaFont"/>
              </a:rPr>
              <a:t> modülü, </a:t>
            </a:r>
            <a:r>
              <a:rPr lang="tr-TR" b="0" i="0" dirty="0">
                <a:effectLst/>
                <a:latin typeface="AtaFont"/>
              </a:rPr>
              <a:t>uydu iletişim antenlerinin besleme kanallarını yağmur damlacıklarından korumak için yağmur saptırıcıların çalışmasını sağlar ve iletişim akşının devamlılığına olanak verir.</a:t>
            </a:r>
          </a:p>
          <a:p>
            <a:pPr algn="l"/>
            <a:r>
              <a:rPr lang="tr-TR" b="0" i="0" dirty="0">
                <a:effectLst/>
                <a:latin typeface="AtaFont"/>
              </a:rPr>
              <a:t>Üç başlıkta en genel kullanım alanlarını verdiğimiz </a:t>
            </a:r>
            <a:r>
              <a:rPr lang="tr-TR" b="1" i="0" dirty="0">
                <a:effectLst/>
                <a:latin typeface="AtaFont"/>
              </a:rPr>
              <a:t>yağmur algılama </a:t>
            </a:r>
            <a:r>
              <a:rPr lang="tr-TR" b="1" i="0" dirty="0" err="1">
                <a:effectLst/>
                <a:latin typeface="AtaFont"/>
              </a:rPr>
              <a:t>sensörü</a:t>
            </a:r>
            <a:r>
              <a:rPr lang="tr-TR" b="0" i="0" dirty="0">
                <a:effectLst/>
                <a:latin typeface="AtaFont"/>
              </a:rPr>
              <a:t> ile yapılabilecekler insanın hayal gücüyle sınırlı olup kişisel kullanımlar da dahil olmak üzere, birçok farklı alanda yaratıcı bir biçimde kullanılabilir.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9024FCF-00F0-4696-B8E8-B8E292E1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8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692DDC-DC1E-4363-A386-3B20FF1A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Sistemin genel yapısı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B7A0D8-99AC-4812-B875-00749C9E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4714"/>
            <a:ext cx="9905999" cy="5060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PROJENİN MALİYETİ: </a:t>
            </a:r>
          </a:p>
          <a:p>
            <a:pPr marL="0" indent="0">
              <a:buNone/>
            </a:pPr>
            <a:r>
              <a:rPr lang="tr-TR" dirty="0"/>
              <a:t>Projemiz için gerekli ürünler ve fiyatlar şu şekildedir;</a:t>
            </a:r>
          </a:p>
          <a:p>
            <a:r>
              <a:rPr lang="tr-TR" dirty="0" err="1"/>
              <a:t>Arduino</a:t>
            </a:r>
            <a:r>
              <a:rPr lang="tr-TR" dirty="0"/>
              <a:t>-UNO                                               30.43 TL                                           </a:t>
            </a:r>
          </a:p>
          <a:p>
            <a:r>
              <a:rPr lang="tr-TR" dirty="0" err="1"/>
              <a:t>BreadBoard</a:t>
            </a:r>
            <a:r>
              <a:rPr lang="tr-TR" dirty="0"/>
              <a:t>                                                   9.10 TL</a:t>
            </a:r>
          </a:p>
          <a:p>
            <a:r>
              <a:rPr lang="tr-TR" dirty="0"/>
              <a:t>Su Seviyesi/Yağmur </a:t>
            </a:r>
            <a:r>
              <a:rPr lang="tr-TR" dirty="0" err="1"/>
              <a:t>Sensörü</a:t>
            </a:r>
            <a:r>
              <a:rPr lang="tr-TR" dirty="0"/>
              <a:t>                            4.92 TL</a:t>
            </a:r>
          </a:p>
          <a:p>
            <a:r>
              <a:rPr lang="tr-TR" dirty="0" err="1"/>
              <a:t>Buzzer</a:t>
            </a:r>
            <a:r>
              <a:rPr lang="tr-TR" dirty="0"/>
              <a:t>                                                           3.58 TL</a:t>
            </a:r>
          </a:p>
          <a:p>
            <a:r>
              <a:rPr lang="tr-TR" dirty="0"/>
              <a:t>330R </a:t>
            </a:r>
            <a:r>
              <a:rPr lang="tr-TR" dirty="0" err="1"/>
              <a:t>ohm</a:t>
            </a:r>
            <a:r>
              <a:rPr lang="tr-TR" dirty="0"/>
              <a:t> direnç                                            0.45 TL</a:t>
            </a:r>
          </a:p>
          <a:p>
            <a:r>
              <a:rPr lang="tr-TR" dirty="0"/>
              <a:t>Dişi-Erkek </a:t>
            </a:r>
            <a:r>
              <a:rPr lang="tr-TR" dirty="0" err="1"/>
              <a:t>jumper</a:t>
            </a:r>
            <a:r>
              <a:rPr lang="tr-TR" dirty="0"/>
              <a:t> kablo                                   5.10 TL</a:t>
            </a:r>
          </a:p>
          <a:p>
            <a:r>
              <a:rPr lang="tr-TR" dirty="0"/>
              <a:t>Erkek-Erkek </a:t>
            </a:r>
            <a:r>
              <a:rPr lang="tr-TR" dirty="0" err="1"/>
              <a:t>jumper</a:t>
            </a:r>
            <a:r>
              <a:rPr lang="tr-TR" dirty="0"/>
              <a:t> kablo                                5.37 TL </a:t>
            </a:r>
          </a:p>
          <a:p>
            <a:r>
              <a:rPr lang="tr-TR" dirty="0"/>
              <a:t>TOPLAM                                                        58.95 TL 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A7E3065-3A09-471A-98B2-F3FB485B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0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47524C-D028-4D4E-9211-8DB72ADC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053"/>
          </a:xfrm>
        </p:spPr>
        <p:txBody>
          <a:bodyPr/>
          <a:lstStyle/>
          <a:p>
            <a:pPr algn="ctr"/>
            <a:r>
              <a:rPr lang="tr-TR" dirty="0"/>
              <a:t>    Sistemin genel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E7A457-2B9C-47EB-ABEB-547F3054C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2570"/>
            <a:ext cx="9905999" cy="5015883"/>
          </a:xfrm>
        </p:spPr>
        <p:txBody>
          <a:bodyPr/>
          <a:lstStyle/>
          <a:p>
            <a:r>
              <a:rPr lang="tr-TR" dirty="0"/>
              <a:t>PROJE DEVRE TASARIMI:</a:t>
            </a:r>
          </a:p>
          <a:p>
            <a:r>
              <a:rPr lang="tr-TR" dirty="0"/>
              <a:t>Yağmur </a:t>
            </a:r>
            <a:r>
              <a:rPr lang="tr-TR" dirty="0" err="1"/>
              <a:t>sensörünü</a:t>
            </a:r>
            <a:r>
              <a:rPr lang="tr-TR" dirty="0"/>
              <a:t> projesinin devre tasarımı aşağıdaki şekilde verilmiştir. </a:t>
            </a:r>
          </a:p>
          <a:p>
            <a:pPr marL="0" indent="0">
              <a:buNone/>
            </a:pPr>
            <a:r>
              <a:rPr lang="tr-TR" dirty="0" err="1"/>
              <a:t>Devreki</a:t>
            </a:r>
            <a:r>
              <a:rPr lang="tr-TR" dirty="0"/>
              <a:t> yağmur </a:t>
            </a:r>
            <a:r>
              <a:rPr lang="tr-TR" dirty="0" err="1"/>
              <a:t>sensörü</a:t>
            </a:r>
            <a:r>
              <a:rPr lang="tr-TR" dirty="0"/>
              <a:t> , </a:t>
            </a:r>
            <a:r>
              <a:rPr lang="tr-TR" dirty="0" err="1"/>
              <a:t>arduino</a:t>
            </a:r>
            <a:r>
              <a:rPr lang="tr-TR" dirty="0"/>
              <a:t> , dirençler ve </a:t>
            </a:r>
            <a:r>
              <a:rPr lang="tr-TR" dirty="0" err="1"/>
              <a:t>buzzer’ın</a:t>
            </a:r>
            <a:r>
              <a:rPr lang="tr-TR" dirty="0"/>
              <a:t> bağlanma şekli verilmiştir.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260A0C-04F2-421B-8C34-CBB95EA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Resim 4" descr="meti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D61E32D6-B9D4-42CF-8E0C-A83A2CA2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508210"/>
            <a:ext cx="8886825" cy="29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2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0FFBBE-C6DC-4942-8D99-B20649FB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/>
              <a:t>Arduıno-uno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FCD285-1607-459E-8B45-C58C3694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2200" b="0" i="0" dirty="0" err="1">
                <a:effectLst/>
                <a:latin typeface="arial" panose="020B0604020202020204" pitchFamily="34" charset="0"/>
              </a:rPr>
              <a:t>Arduino</a:t>
            </a:r>
            <a:r>
              <a:rPr lang="tr-TR" sz="2200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sz="2200" b="0" i="0" dirty="0" err="1">
                <a:effectLst/>
                <a:latin typeface="arial" panose="020B0604020202020204" pitchFamily="34" charset="0"/>
              </a:rPr>
              <a:t>Uno</a:t>
            </a:r>
            <a:r>
              <a:rPr lang="tr-TR" sz="2200" b="0" i="0" dirty="0">
                <a:effectLst/>
                <a:latin typeface="arial" panose="020B0604020202020204" pitchFamily="34" charset="0"/>
              </a:rPr>
              <a:t>, </a:t>
            </a:r>
            <a:r>
              <a:rPr lang="tr-TR" sz="2200" b="0" i="0" dirty="0" err="1">
                <a:effectLst/>
                <a:latin typeface="arial" panose="020B0604020202020204" pitchFamily="34" charset="0"/>
              </a:rPr>
              <a:t>Microchip</a:t>
            </a:r>
            <a:r>
              <a:rPr lang="tr-TR" sz="2200" b="0" i="0" dirty="0">
                <a:effectLst/>
                <a:latin typeface="arial" panose="020B0604020202020204" pitchFamily="34" charset="0"/>
              </a:rPr>
              <a:t> ATmega328P </a:t>
            </a:r>
            <a:r>
              <a:rPr lang="tr-TR" sz="2200" b="0" i="0" dirty="0" err="1">
                <a:effectLst/>
                <a:latin typeface="arial" panose="020B0604020202020204" pitchFamily="34" charset="0"/>
              </a:rPr>
              <a:t>mikrodenetleyicisine</a:t>
            </a:r>
            <a:r>
              <a:rPr lang="tr-TR" sz="2200" b="0" i="0" dirty="0">
                <a:effectLst/>
                <a:latin typeface="arial" panose="020B0604020202020204" pitchFamily="34" charset="0"/>
              </a:rPr>
              <a:t> dayanan ve Arduino.cc tarafından geliştirilen açık kaynaklı bir </a:t>
            </a:r>
            <a:r>
              <a:rPr lang="tr-TR" sz="2200" b="0" i="0" dirty="0" err="1">
                <a:effectLst/>
                <a:latin typeface="arial" panose="020B0604020202020204" pitchFamily="34" charset="0"/>
              </a:rPr>
              <a:t>mikrodenetleyici</a:t>
            </a:r>
            <a:r>
              <a:rPr lang="tr-TR" sz="2200" b="0" i="0" dirty="0">
                <a:effectLst/>
                <a:latin typeface="arial" panose="020B0604020202020204" pitchFamily="34" charset="0"/>
              </a:rPr>
              <a:t> kartıdır. Kart, çeşitli genişletme kartlarına ve diğer devrelere bağlanabilen dijital ve analog giriş / çıkış pimleri setleri ile donatılmıştır.</a:t>
            </a:r>
          </a:p>
          <a:p>
            <a:pPr>
              <a:lnSpc>
                <a:spcPct val="110000"/>
              </a:lnSpc>
            </a:pPr>
            <a:endParaRPr lang="tr-TR" sz="2200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CBD8B30-2B40-4EB1-9BFD-DFEBA3DC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Resim 4" descr="elektronik eşyalar, devre içeren bir resim&#10;&#10;Açıklama otomatik olarak oluşturuldu">
            <a:extLst>
              <a:ext uri="{FF2B5EF4-FFF2-40B4-BE49-F238E27FC236}">
                <a16:creationId xmlns:a16="http://schemas.microsoft.com/office/drawing/2014/main" id="{3B7873AC-7832-45FE-A278-79379A924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30" r="3" b="18097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38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28450E-0C0B-43B0-AC47-BB9DAC2E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</a:t>
            </a:r>
            <a:r>
              <a:rPr lang="tr-TR" dirty="0" err="1"/>
              <a:t>Arduıno-uno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24A41D-EB1D-4C7D-B86D-5825EF70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70" y="1509204"/>
            <a:ext cx="10319442" cy="54864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tr-TR" sz="1400" b="1" i="0" dirty="0" err="1">
                <a:effectLst/>
                <a:latin typeface="inherit"/>
              </a:rPr>
              <a:t>Arduino</a:t>
            </a:r>
            <a:r>
              <a:rPr lang="tr-TR" sz="1400" b="1" i="0" dirty="0">
                <a:effectLst/>
                <a:latin typeface="inherit"/>
              </a:rPr>
              <a:t> </a:t>
            </a:r>
            <a:r>
              <a:rPr lang="tr-TR" sz="1400" b="1" i="0" dirty="0" err="1">
                <a:effectLst/>
                <a:latin typeface="inherit"/>
              </a:rPr>
              <a:t>Uno</a:t>
            </a:r>
            <a:r>
              <a:rPr lang="tr-TR" sz="1400" b="1" i="0" dirty="0">
                <a:effectLst/>
                <a:latin typeface="inherit"/>
              </a:rPr>
              <a:t> Özellikleri:</a:t>
            </a:r>
            <a:endParaRPr lang="tr-TR" sz="1400" b="1" i="0" dirty="0"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 err="1">
                <a:effectLst/>
                <a:latin typeface="arial" panose="020B0604020202020204" pitchFamily="34" charset="0"/>
              </a:rPr>
              <a:t>Mikrodenetleyici</a:t>
            </a:r>
            <a:r>
              <a:rPr lang="tr-TR" sz="1400" b="0" i="0" dirty="0">
                <a:effectLst/>
                <a:latin typeface="arial" panose="020B0604020202020204" pitchFamily="34" charset="0"/>
              </a:rPr>
              <a:t>: ATmega328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Çalışma Gerilimi: 5V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Giriş Gerilimi (önerilen): 7-12V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Giriş Gerilimi (limit): 6-20V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Dijital G/Ç </a:t>
            </a:r>
            <a:r>
              <a:rPr lang="tr-TR" sz="1400" b="0" i="0" dirty="0" err="1">
                <a:effectLst/>
                <a:latin typeface="arial" panose="020B0604020202020204" pitchFamily="34" charset="0"/>
              </a:rPr>
              <a:t>Pinleri</a:t>
            </a:r>
            <a:r>
              <a:rPr lang="tr-TR" sz="1400" b="0" i="0" dirty="0">
                <a:effectLst/>
                <a:latin typeface="arial" panose="020B0604020202020204" pitchFamily="34" charset="0"/>
              </a:rPr>
              <a:t>: 14 (6 tanesi PWM çıkışı)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Analog Giriş </a:t>
            </a:r>
            <a:r>
              <a:rPr lang="tr-TR" sz="1400" b="0" i="0" dirty="0" err="1">
                <a:effectLst/>
                <a:latin typeface="arial" panose="020B0604020202020204" pitchFamily="34" charset="0"/>
              </a:rPr>
              <a:t>Pinleri</a:t>
            </a:r>
            <a:r>
              <a:rPr lang="tr-TR" sz="1400" b="0" i="0" dirty="0">
                <a:effectLst/>
                <a:latin typeface="arial" panose="020B0604020202020204" pitchFamily="34" charset="0"/>
              </a:rPr>
              <a:t>: 6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Her G/Ç için Akım: 40 </a:t>
            </a:r>
            <a:r>
              <a:rPr lang="tr-TR" sz="1400" b="0" i="0" dirty="0" err="1">
                <a:effectLst/>
                <a:latin typeface="arial" panose="020B0604020202020204" pitchFamily="34" charset="0"/>
              </a:rPr>
              <a:t>mA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3.3V Çıkış için Akım: 50 </a:t>
            </a:r>
            <a:r>
              <a:rPr lang="tr-TR" sz="1400" b="0" i="0" dirty="0" err="1">
                <a:effectLst/>
                <a:latin typeface="arial" panose="020B0604020202020204" pitchFamily="34" charset="0"/>
              </a:rPr>
              <a:t>mA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Flash Hafıza: 32 KB (ATmega328) 0.5 KB kadarı </a:t>
            </a:r>
            <a:r>
              <a:rPr lang="tr-TR" sz="1400" b="0" i="0" dirty="0" err="1">
                <a:effectLst/>
                <a:latin typeface="arial" panose="020B0604020202020204" pitchFamily="34" charset="0"/>
              </a:rPr>
              <a:t>bootloader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SRAM: 2 KB (ATmega328)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EEPROM: 1 KB (ATmega328)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Saat Hızı: 16 MHz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Uzunluk: 68.6 mm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Genişlik: 53.4 mm</a:t>
            </a:r>
            <a:endParaRPr lang="tr-TR" sz="1400" b="0" i="0" dirty="0">
              <a:effectLst/>
              <a:latin typeface="inherit"/>
            </a:endParaRPr>
          </a:p>
          <a:p>
            <a:pPr algn="l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arial" panose="020B0604020202020204" pitchFamily="34" charset="0"/>
              </a:rPr>
              <a:t>Ağırlık: 25 g</a:t>
            </a:r>
            <a:endParaRPr lang="tr-TR" sz="1400" b="0" i="0" dirty="0">
              <a:effectLst/>
              <a:latin typeface="inherit"/>
            </a:endParaRPr>
          </a:p>
          <a:p>
            <a:pPr>
              <a:lnSpc>
                <a:spcPct val="100000"/>
              </a:lnSpc>
            </a:pPr>
            <a:endParaRPr lang="tr-TR" sz="1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DF99E26-19DB-4110-B1C2-6D509540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6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B4CB99-D177-43C7-94E5-9A40033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</a:t>
            </a:r>
            <a:r>
              <a:rPr lang="tr-TR" dirty="0" err="1"/>
              <a:t>Arduıno-uno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66DEC4-DDFE-47F1-8868-49956BDA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0" i="0" dirty="0" err="1">
                <a:effectLst/>
                <a:latin typeface="Helvetica" panose="020B0604020202020204" pitchFamily="34" charset="0"/>
              </a:rPr>
              <a:t>Arduino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Uno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'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nun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14 tane dijital giriş / çıkış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pini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vardır. Bunlardan 6 tanesi PWM çıkışı olarak kullanılabilir. Ayrıca 6 adet analog girişi, bir adet 16 MHz kristal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osilatörü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, USB bağlantısı,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power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jakı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(2.1mm), ICSP başlığı ve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reset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butonu bulunmaktadır.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Arduino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Uno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bir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mikrodenetleyiciyi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desteklemek için gerekli bileşenlerin hepsini içerir.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Arduino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Uno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'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yu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bir bilgisayara bağlayarak, bir adaptör ile ya da pil ile çalıştırabilirsiniz.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22DCE36-2704-439E-819B-D791B7C3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4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F79FD4-FD84-4A25-841D-1F5F8BFC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</a:t>
            </a:r>
            <a:r>
              <a:rPr lang="tr-TR" dirty="0" err="1"/>
              <a:t>Arduıno-uno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F05DF4-1515-461A-A06F-1B9184FB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Helvetica" panose="020B0604020202020204" pitchFamily="34" charset="0"/>
              </a:rPr>
              <a:t>Arduino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Uno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bir USB kablosu ile bilgisayar bağlanarak çalıştırılabilir ya da harici bir güç kaynağından beslenebilir. Harici güç kaynağı bir </a:t>
            </a:r>
            <a:r>
              <a:rPr lang="tr-TR" b="0" i="0" u="none" strike="noStrike" dirty="0">
                <a:effectLst/>
                <a:latin typeface="Helvetica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AC-DC adaptör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ya da bir pil / batarya olabilir. Adaptörün 2.1 mm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jaklı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ucunun merkezi pozitif olmalıdır ve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Arduino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Uno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'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nun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power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girişine takılmalıdır. Pil veya bataryanın uçları ise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power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konnektörünün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GND ve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Vin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pinlerine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bağlanmalıdır.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0E5CE7-ECA7-43B8-87E9-D8BD5C2D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6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F578E3-4017-4595-8615-AFB8A329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787"/>
          </a:xfrm>
        </p:spPr>
        <p:txBody>
          <a:bodyPr/>
          <a:lstStyle/>
          <a:p>
            <a:r>
              <a:rPr lang="tr-TR" dirty="0"/>
              <a:t>                          </a:t>
            </a:r>
            <a:r>
              <a:rPr lang="tr-TR" dirty="0" err="1"/>
              <a:t>Arduıno-uno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864426-C45E-41E4-BA98-0231344D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9305"/>
            <a:ext cx="9905999" cy="4397407"/>
          </a:xfrm>
        </p:spPr>
        <p:txBody>
          <a:bodyPr/>
          <a:lstStyle/>
          <a:p>
            <a:r>
              <a:rPr lang="tr-TR" b="1" i="0" dirty="0">
                <a:effectLst/>
                <a:latin typeface="Helvetica" panose="020B0604020202020204" pitchFamily="34" charset="0"/>
              </a:rPr>
              <a:t>VIN :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Arduino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Uno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kartına harici bir güç kaynağı bağlandığında kullanılan voltaj girişidir.</a:t>
            </a:r>
          </a:p>
          <a:p>
            <a:r>
              <a:rPr lang="tr-TR" b="1" i="0" dirty="0">
                <a:effectLst/>
                <a:latin typeface="Helvetica" panose="020B0604020202020204" pitchFamily="34" charset="0"/>
              </a:rPr>
              <a:t>5V :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Bu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Arduino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kartındaki regülatörden 5 V çıkış sağlar. Kart DC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power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jakından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(2 numaralı kısım) 7-12 V adaptör ile, USB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jakından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(1 numaralı kısım) 5 V ile ya da </a:t>
            </a:r>
            <a:r>
              <a:rPr lang="tr-TR" b="1" i="0" dirty="0">
                <a:effectLst/>
                <a:latin typeface="Helvetica" panose="020B0604020202020204" pitchFamily="34" charset="0"/>
              </a:rPr>
              <a:t>VIN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pininden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7-12 V ile beslenebilir. </a:t>
            </a:r>
            <a:r>
              <a:rPr lang="tr-TR" b="1" i="0" dirty="0">
                <a:effectLst/>
                <a:latin typeface="Helvetica" panose="020B0604020202020204" pitchFamily="34" charset="0"/>
              </a:rPr>
              <a:t>5V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ve </a:t>
            </a:r>
            <a:r>
              <a:rPr lang="tr-TR" b="1" i="0" dirty="0">
                <a:effectLst/>
                <a:latin typeface="Helvetica" panose="020B0604020202020204" pitchFamily="34" charset="0"/>
              </a:rPr>
              <a:t>3.3V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pininden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voltaj beslemesi regülatörü bertaraf eder ve karta zarar verir.</a:t>
            </a:r>
            <a:endParaRPr lang="tr-TR" dirty="0">
              <a:latin typeface="Helvetica" panose="020B0604020202020204" pitchFamily="34" charset="0"/>
            </a:endParaRPr>
          </a:p>
          <a:p>
            <a:r>
              <a:rPr lang="tr-TR" b="1" i="0" dirty="0">
                <a:effectLst/>
                <a:latin typeface="Helvetica" panose="020B0604020202020204" pitchFamily="34" charset="0"/>
              </a:rPr>
              <a:t>3.3V :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Arduino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kart üzerindeki regülatörden sağlanan 3,3V çıkışıdır. Maksimum 50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mA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dir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B57DA5-E65C-4915-8AD4-A8AC4E2E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2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5E95BD-40A2-4837-95F0-48C7508E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 </a:t>
            </a:r>
            <a:r>
              <a:rPr lang="tr-TR" dirty="0" err="1"/>
              <a:t>Arduıno-uno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78AD20-416A-4296-A7B4-9E1B830C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Helvetica" panose="020B0604020202020204" pitchFamily="34" charset="0"/>
              </a:rPr>
              <a:t>GND : 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Toprak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pinidir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r>
              <a:rPr lang="tr-TR" b="1" i="0" dirty="0">
                <a:effectLst/>
                <a:latin typeface="Helvetica" panose="020B0604020202020204" pitchFamily="34" charset="0"/>
              </a:rPr>
              <a:t>IOREF :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Arduino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kartlar üzerindeki bu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,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mikrodenetleyicinin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çalıştığı voltaj referansını sağlar. Uygun yapılandırılmış bir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shield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IOREF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voltajını okuyabilir ve uygun güç kaynaklarını seçebilir ya da 3.3 V ve 5 V ile çalışmak için çıkışlarında gerilim dönüştürücülerini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etkinleştirebili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.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847CCEA-4993-445C-A6DA-19B9D11F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7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C6C1BF-3CE8-4983-82F6-AE94CE25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Önsöz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88C951-8097-45EE-B903-670649AFF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projede, </a:t>
            </a:r>
            <a:r>
              <a:rPr lang="tr-TR" dirty="0" err="1"/>
              <a:t>Arduıno</a:t>
            </a:r>
            <a:r>
              <a:rPr lang="tr-TR" dirty="0"/>
              <a:t> kullanarak Yağmur alarm sistemini anlatan ve yapım aşamalarında yaptığımız çalışmaları anlatan bir sunum hazırladık . </a:t>
            </a:r>
          </a:p>
          <a:p>
            <a:endParaRPr lang="tr-TR" dirty="0"/>
          </a:p>
          <a:p>
            <a:r>
              <a:rPr lang="tr-TR" dirty="0"/>
              <a:t>Bu projede yardım eden herkese Teşekkür ederiz 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626461E-4839-4EF0-BDF7-65BCB559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1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AAAD98-96A3-4476-861D-346BC9E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6544"/>
          </a:xfrm>
        </p:spPr>
        <p:txBody>
          <a:bodyPr/>
          <a:lstStyle/>
          <a:p>
            <a:r>
              <a:rPr lang="tr-TR" dirty="0"/>
              <a:t>                         </a:t>
            </a:r>
            <a:r>
              <a:rPr lang="tr-TR" dirty="0" err="1"/>
              <a:t>Arduıno-uno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93D31C-C374-4BC6-A154-051A03C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5623"/>
            <a:ext cx="9905999" cy="4965578"/>
          </a:xfrm>
        </p:spPr>
        <p:txBody>
          <a:bodyPr>
            <a:normAutofit lnSpcReduction="10000"/>
          </a:bodyPr>
          <a:lstStyle/>
          <a:p>
            <a:r>
              <a:rPr lang="tr-TR" b="0" i="0" dirty="0" err="1">
                <a:effectLst/>
                <a:latin typeface="Helvetica" panose="020B0604020202020204" pitchFamily="34" charset="0"/>
              </a:rPr>
              <a:t>Arduino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Uno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'da bulunan 14 tane dijital giriş / çıkış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pininin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tamamı,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pinMode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(),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digitalWrite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() ve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digitalRead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() fonksiyonları ile giriş ya da çıkış olarak kullanılabilir. Bu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pinler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5 V ile çalışır. Her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maksimum 40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mA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çekebilir ya da sağlayabilir ve 20-50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KOhm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dahili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pull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-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up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dirençleri vardır. Ayrıca bazı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pinlerin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özel fonksiyonları vardır:</a:t>
            </a:r>
          </a:p>
          <a:p>
            <a:r>
              <a:rPr lang="tr-TR" b="1" i="0" dirty="0" err="1">
                <a:effectLst/>
                <a:latin typeface="Helvetica" panose="020B0604020202020204" pitchFamily="34" charset="0"/>
              </a:rPr>
              <a:t>Serial</a:t>
            </a:r>
            <a:r>
              <a:rPr lang="tr-TR" b="1" i="0" dirty="0">
                <a:effectLst/>
                <a:latin typeface="Helvetica" panose="020B0604020202020204" pitchFamily="34" charset="0"/>
              </a:rPr>
              <a:t> 0 (RX) ve 1 (TX) :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Bu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pinler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TTL seri data almak (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receive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- RX) ve yaymak (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transmit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- TX) içindir.</a:t>
            </a:r>
          </a:p>
          <a:p>
            <a:r>
              <a:rPr lang="tr-TR" b="1" i="0" dirty="0">
                <a:effectLst/>
                <a:latin typeface="Helvetica" panose="020B0604020202020204" pitchFamily="34" charset="0"/>
              </a:rPr>
              <a:t>Harici kesmeler (2 ve 3) :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Bu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pinler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bir kesmeyi tetiklemek için kullanılabilir.</a:t>
            </a:r>
            <a:endParaRPr lang="tr-TR" dirty="0">
              <a:latin typeface="Helvetica" panose="020B0604020202020204" pitchFamily="34" charset="0"/>
            </a:endParaRPr>
          </a:p>
          <a:p>
            <a:r>
              <a:rPr lang="tr-TR" b="1" i="0" dirty="0">
                <a:effectLst/>
                <a:latin typeface="Helvetica" panose="020B0604020202020204" pitchFamily="34" charset="0"/>
              </a:rPr>
              <a:t>PWM: 3, 5, 6, 9, 10, ve 11 :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Bu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pinler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analogWrite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() fonksiyonu ile 8-bit PWM sinyali sağlar.</a:t>
            </a:r>
            <a:endParaRPr lang="tr-TR" dirty="0">
              <a:latin typeface="Helvetica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1A02048-3024-41BB-8A38-11ABEC96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59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7E5F78-B92B-41D2-AE59-FF0F0AC1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399"/>
          </a:xfrm>
        </p:spPr>
        <p:txBody>
          <a:bodyPr/>
          <a:lstStyle/>
          <a:p>
            <a:r>
              <a:rPr lang="tr-TR" dirty="0"/>
              <a:t>                          </a:t>
            </a:r>
            <a:r>
              <a:rPr lang="tr-TR" dirty="0" err="1"/>
              <a:t>Arduıno-uno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92A640-0033-4B01-B30A-9ECC8DDD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7262"/>
            <a:ext cx="9905999" cy="5570738"/>
          </a:xfrm>
        </p:spPr>
        <p:txBody>
          <a:bodyPr>
            <a:normAutofit fontScale="92500" lnSpcReduction="20000"/>
          </a:bodyPr>
          <a:lstStyle/>
          <a:p>
            <a:r>
              <a:rPr lang="tr-TR" b="1" i="0" dirty="0">
                <a:effectLst/>
                <a:latin typeface="Helvetica" panose="020B0604020202020204" pitchFamily="34" charset="0"/>
              </a:rPr>
              <a:t>SPI: 10 (SS), 11 (MOSI), 12 (MISO), 13 (SCK) :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Bu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pinler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SPI kütüphanesi ile SPI haberleşmeyi sağlar.</a:t>
            </a:r>
          </a:p>
          <a:p>
            <a:r>
              <a:rPr lang="tr-TR" b="1" i="0" dirty="0">
                <a:effectLst/>
                <a:latin typeface="Helvetica" panose="020B0604020202020204" pitchFamily="34" charset="0"/>
              </a:rPr>
              <a:t>LED 13 :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Dijital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13 e bağlı bir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leddir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.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Pinin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değeri High olduğunda yanar,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Low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olduğunda söner.</a:t>
            </a:r>
          </a:p>
          <a:p>
            <a:r>
              <a:rPr lang="tr-TR" b="0" i="0" dirty="0" err="1">
                <a:effectLst/>
                <a:latin typeface="Helvetica" panose="020B0604020202020204" pitchFamily="34" charset="0"/>
              </a:rPr>
              <a:t>Arduino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Uno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'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nun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A0 dan A5 e kadar etiketlenmiş 6 adet analog girişi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bulnur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, her biri 10 bitlik çözünürlük destekler. Varsayılan ayarlarda topraktan 5 V a kadar ölçerler. Ancak, AREF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pini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ve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analogReference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() fonksiyonu kullanılarak üst limit ayarlanabilir.</a:t>
            </a:r>
          </a:p>
          <a:p>
            <a:r>
              <a:rPr lang="tr-TR" b="0" i="0" dirty="0">
                <a:effectLst/>
                <a:latin typeface="Helvetica" panose="020B0604020202020204" pitchFamily="34" charset="0"/>
              </a:rPr>
              <a:t> </a:t>
            </a:r>
            <a:r>
              <a:rPr lang="tr-TR" b="1" i="0" dirty="0">
                <a:effectLst/>
                <a:latin typeface="Helvetica" panose="020B0604020202020204" pitchFamily="34" charset="0"/>
              </a:rPr>
              <a:t>TWI :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A4 ya da SDA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pini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ve A5 ya da SCL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pini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Wire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kütüphanesini kullanarak TWI haberleşmesini destekler.</a:t>
            </a:r>
          </a:p>
          <a:p>
            <a:r>
              <a:rPr lang="tr-TR" b="1" i="0" dirty="0">
                <a:effectLst/>
                <a:latin typeface="Helvetica" panose="020B0604020202020204" pitchFamily="34" charset="0"/>
              </a:rPr>
              <a:t>AREF :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 Analog girişler için referans voltajıdır.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analogReference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() fonksiyonu ile kullanılır.</a:t>
            </a:r>
          </a:p>
          <a:p>
            <a:r>
              <a:rPr lang="tr-TR" b="0" i="0" dirty="0">
                <a:effectLst/>
                <a:latin typeface="Helvetica" panose="020B0604020202020204" pitchFamily="34" charset="0"/>
              </a:rPr>
              <a:t> </a:t>
            </a:r>
            <a:r>
              <a:rPr lang="tr-TR" b="1" i="0" dirty="0">
                <a:effectLst/>
                <a:latin typeface="Helvetica" panose="020B0604020202020204" pitchFamily="34" charset="0"/>
              </a:rPr>
              <a:t>RESET : 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Mikrodenetleyiciyi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resetlemek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içindir. Genellikle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shield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üzerine </a:t>
            </a:r>
            <a:r>
              <a:rPr lang="tr-TR" b="0" i="0" dirty="0" err="1">
                <a:effectLst/>
                <a:latin typeface="Helvetica" panose="020B0604020202020204" pitchFamily="34" charset="0"/>
              </a:rPr>
              <a:t>reset</a:t>
            </a:r>
            <a:r>
              <a:rPr lang="tr-TR" b="0" i="0" dirty="0">
                <a:effectLst/>
                <a:latin typeface="Helvetica" panose="020B0604020202020204" pitchFamily="34" charset="0"/>
              </a:rPr>
              <a:t> butonu eklemek için kullanılır</a:t>
            </a:r>
            <a:r>
              <a:rPr lang="tr-T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tr-TR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DD87D69-791B-44CD-94C7-25F5956C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1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DF1933-FF54-481C-B79D-25180D12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/>
              <a:t>  </a:t>
            </a:r>
            <a:r>
              <a:rPr lang="tr-TR" dirty="0" err="1"/>
              <a:t>breadboard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0D626B-F605-4D16-B738-D3E2CBCD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2000" b="0" i="0">
                <a:effectLst/>
                <a:latin typeface="arial" panose="020B0604020202020204" pitchFamily="34" charset="0"/>
              </a:rPr>
              <a:t>Bir </a:t>
            </a:r>
            <a:r>
              <a:rPr lang="tr-TR" sz="2000" b="0" i="0" err="1">
                <a:effectLst/>
                <a:latin typeface="arial" panose="020B0604020202020204" pitchFamily="34" charset="0"/>
              </a:rPr>
              <a:t>breadboard</a:t>
            </a:r>
            <a:r>
              <a:rPr lang="tr-TR" sz="2000" b="0" i="0">
                <a:effectLst/>
                <a:latin typeface="arial" panose="020B0604020202020204" pitchFamily="34" charset="0"/>
              </a:rPr>
              <a:t> veya </a:t>
            </a:r>
            <a:r>
              <a:rPr lang="tr-TR" sz="2000" b="0" i="0" err="1">
                <a:effectLst/>
                <a:latin typeface="arial" panose="020B0604020202020204" pitchFamily="34" charset="0"/>
              </a:rPr>
              <a:t>protoboard</a:t>
            </a:r>
            <a:r>
              <a:rPr lang="tr-TR" sz="2000" b="0" i="0">
                <a:effectLst/>
                <a:latin typeface="arial" panose="020B0604020202020204" pitchFamily="34" charset="0"/>
              </a:rPr>
              <a:t>, elektroniklerin </a:t>
            </a:r>
            <a:r>
              <a:rPr lang="tr-TR" sz="2000" b="0" i="0" err="1">
                <a:effectLst/>
                <a:latin typeface="arial" panose="020B0604020202020204" pitchFamily="34" charset="0"/>
              </a:rPr>
              <a:t>prototiplenmesi</a:t>
            </a:r>
            <a:r>
              <a:rPr lang="tr-TR" sz="2000" b="0" i="0">
                <a:effectLst/>
                <a:latin typeface="arial" panose="020B0604020202020204" pitchFamily="34" charset="0"/>
              </a:rPr>
              <a:t> için bir yapı temelidir. Başlangıçta kelime, ekmek dilimlemek için kullanılan cilalı bir tahta parçası olan gerçek bir ekmek tahtası anlamına geliyordu. 1970'lerde </a:t>
            </a:r>
            <a:r>
              <a:rPr lang="tr-TR" sz="2000" b="0" i="0" err="1">
                <a:effectLst/>
                <a:latin typeface="arial" panose="020B0604020202020204" pitchFamily="34" charset="0"/>
              </a:rPr>
              <a:t>lehimsiz</a:t>
            </a:r>
            <a:r>
              <a:rPr lang="tr-TR" sz="2000" b="0" i="0">
                <a:effectLst/>
                <a:latin typeface="arial" panose="020B0604020202020204" pitchFamily="34" charset="0"/>
              </a:rPr>
              <a:t> devre tahtası kullanıma sunuldu ve günümüzde bunlara atıfta bulunmak için yaygın</a:t>
            </a:r>
          </a:p>
          <a:p>
            <a:pPr>
              <a:lnSpc>
                <a:spcPct val="110000"/>
              </a:lnSpc>
            </a:pPr>
            <a:endParaRPr lang="tr-TR" sz="200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60FA4A-D0AA-4C0E-85B6-44DAC67C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Resim 4" descr="metin, cihaz içeren bir resim&#10;&#10;Açıklama otomatik olarak oluşturuldu">
            <a:extLst>
              <a:ext uri="{FF2B5EF4-FFF2-40B4-BE49-F238E27FC236}">
                <a16:creationId xmlns:a16="http://schemas.microsoft.com/office/drawing/2014/main" id="{A43833E2-5EAB-4512-A301-6DB83A8E1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8" r="3" b="16189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90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00982D-581C-4F04-9421-796D84F4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  </a:t>
            </a:r>
            <a:r>
              <a:rPr lang="tr-TR" dirty="0" err="1"/>
              <a:t>breadboard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09B09A-87C5-4AE4-91FC-4BDBF505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dirty="0" err="1">
                <a:effectLst/>
                <a:latin typeface="Open Sans"/>
              </a:rPr>
              <a:t>Arduino</a:t>
            </a:r>
            <a:r>
              <a:rPr lang="tr-TR" b="0" i="0" dirty="0">
                <a:effectLst/>
                <a:latin typeface="Open Sans"/>
              </a:rPr>
              <a:t> ile projeler yaparken en büyük yardımcılarınızdan birisi devre tahtası ( </a:t>
            </a:r>
            <a:r>
              <a:rPr lang="tr-TR" b="1" i="0" dirty="0" err="1">
                <a:effectLst/>
                <a:latin typeface="Open Sans"/>
              </a:rPr>
              <a:t>breadboard</a:t>
            </a:r>
            <a:r>
              <a:rPr lang="tr-TR" b="1" i="0" dirty="0">
                <a:effectLst/>
                <a:latin typeface="Open Sans"/>
              </a:rPr>
              <a:t> </a:t>
            </a:r>
            <a:r>
              <a:rPr lang="tr-TR" b="0" i="0" dirty="0">
                <a:effectLst/>
                <a:latin typeface="Open Sans"/>
              </a:rPr>
              <a:t>) olacaktır. İngilizcesi “ekmek tahtası” anlamına gelse de burada devre tahtası demeyi tercih edeceğim. Devre tahtası ( </a:t>
            </a:r>
            <a:r>
              <a:rPr lang="tr-TR" b="1" i="0" dirty="0" err="1">
                <a:effectLst/>
                <a:latin typeface="Open Sans"/>
              </a:rPr>
              <a:t>breadboard</a:t>
            </a:r>
            <a:r>
              <a:rPr lang="tr-TR" b="1" i="0" dirty="0">
                <a:effectLst/>
                <a:latin typeface="Open Sans"/>
              </a:rPr>
              <a:t> </a:t>
            </a:r>
            <a:r>
              <a:rPr lang="tr-TR" b="0" i="0" dirty="0">
                <a:effectLst/>
                <a:latin typeface="Open Sans"/>
              </a:rPr>
              <a:t>) ile projelerimizi lehim yapmadan kolayca kurabiliriz. Genel olarak içerisinde birbirine bağlı hatları barındıran devre tahtası ( </a:t>
            </a:r>
            <a:r>
              <a:rPr lang="tr-TR" b="1" i="0" dirty="0" err="1">
                <a:effectLst/>
                <a:latin typeface="Open Sans"/>
              </a:rPr>
              <a:t>breadboard</a:t>
            </a:r>
            <a:r>
              <a:rPr lang="tr-TR" b="1" i="0" dirty="0">
                <a:effectLst/>
                <a:latin typeface="Open Sans"/>
              </a:rPr>
              <a:t> </a:t>
            </a:r>
            <a:r>
              <a:rPr lang="tr-TR" b="0" i="0" dirty="0">
                <a:effectLst/>
                <a:latin typeface="Open Sans"/>
              </a:rPr>
              <a:t>) üzerine elektronik bileşenleri yerleştirerek projelerimizi çalışır hale getirebiliriz.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1CB0B01-10F0-48C7-9DDC-49A4B0F2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5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50EADA-1087-45ED-BE84-FA90C469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  </a:t>
            </a:r>
            <a:r>
              <a:rPr lang="tr-TR" dirty="0" err="1"/>
              <a:t>breadboard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25A78A-B8BE-4A32-9840-BE1943E7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Open Sans"/>
              </a:rPr>
              <a:t>Devre tahtası ( </a:t>
            </a:r>
            <a:r>
              <a:rPr lang="tr-TR" b="1" i="0" dirty="0" err="1">
                <a:effectLst/>
                <a:latin typeface="Open Sans"/>
              </a:rPr>
              <a:t>breadboard</a:t>
            </a:r>
            <a:r>
              <a:rPr lang="tr-TR" b="1" i="0" dirty="0">
                <a:effectLst/>
                <a:latin typeface="Open Sans"/>
              </a:rPr>
              <a:t> </a:t>
            </a:r>
            <a:r>
              <a:rPr lang="tr-TR" b="0" i="0" dirty="0">
                <a:effectLst/>
                <a:latin typeface="Open Sans"/>
              </a:rPr>
              <a:t>)  üzerinde </a:t>
            </a:r>
            <a:r>
              <a:rPr lang="tr-TR" b="0" i="0" dirty="0" err="1">
                <a:effectLst/>
                <a:latin typeface="Open Sans"/>
              </a:rPr>
              <a:t>birbirne</a:t>
            </a:r>
            <a:r>
              <a:rPr lang="tr-TR" b="0" i="0" dirty="0">
                <a:effectLst/>
                <a:latin typeface="Open Sans"/>
              </a:rPr>
              <a:t> bağlantılı paralel hatlar bulundurur.  Sol ve sağ yanlarda dikey olarak uzanan kırmızı ve mavi hatlar genellikle gerilim bağlantıları için kullanılır. Kırmızı hatta +, mavi hatta ise toprak hattını bağlayıp daha sonra devrenizin diğer bölümlerinde bu hatlar üzerinden gerilimlere ulaşabilirsiniz.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75AEA4-1C7E-40E3-BF19-243FD1B8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4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AAB6AC-9D04-45EE-A320-412546A2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  </a:t>
            </a:r>
            <a:r>
              <a:rPr lang="tr-TR" dirty="0" err="1"/>
              <a:t>breadboard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47E99-A136-4E87-8F84-FDD2D6BF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Open Sans"/>
              </a:rPr>
              <a:t>Orta bölümde bulunan 5’li delik gruplarının her biri kendi içerisinde bağlantılıdır. Yani kırmızı çizgi boyunca uzanan her bir delik kısa devre durumundadır. Dolayısıyla aynı sıradaki deliklere oturttuğunuz </a:t>
            </a:r>
            <a:r>
              <a:rPr lang="tr-TR" b="0" i="0" dirty="0" err="1">
                <a:effectLst/>
                <a:latin typeface="Open Sans"/>
              </a:rPr>
              <a:t>komponentler</a:t>
            </a:r>
            <a:r>
              <a:rPr lang="tr-TR" b="0" i="0" dirty="0">
                <a:effectLst/>
                <a:latin typeface="Open Sans"/>
              </a:rPr>
              <a:t> birbirine bağlanmış olur. Deliklerin her biri A,B,C,D,E,F harfleriyle belirtilmiştir. Ayrıca sol taraftaki numaralar da delik gruplarını ifade etmektedir.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A82C39A-C6BC-4E81-8024-9E0A430D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36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49375C-2CD7-4D10-A391-59B0DC0F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tr-TR" dirty="0"/>
              <a:t>Su seviyesi/yağmur </a:t>
            </a:r>
            <a:r>
              <a:rPr lang="tr-TR" dirty="0" err="1"/>
              <a:t>sensörü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B648AD-7557-440A-8AB3-76611D5C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b="1" i="0" dirty="0">
                <a:effectLst/>
                <a:latin typeface="arial" panose="020B0604020202020204" pitchFamily="34" charset="0"/>
              </a:rPr>
              <a:t>Su seviye</a:t>
            </a:r>
            <a:r>
              <a:rPr lang="tr-TR" b="0" i="0" dirty="0">
                <a:effectLst/>
                <a:latin typeface="arial" panose="020B0604020202020204" pitchFamily="34" charset="0"/>
              </a:rPr>
              <a:t> 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sensörünün</a:t>
            </a:r>
            <a:r>
              <a:rPr lang="tr-TR" b="0" i="0" dirty="0">
                <a:effectLst/>
                <a:latin typeface="arial" panose="020B0604020202020204" pitchFamily="34" charset="0"/>
              </a:rPr>
              <a:t> çalışması oldukça basittir. Suya maruz kalan paralel iletkenler, direnci </a:t>
            </a:r>
            <a:r>
              <a:rPr lang="tr-TR" b="1" i="0" dirty="0">
                <a:effectLst/>
                <a:latin typeface="arial" panose="020B0604020202020204" pitchFamily="34" charset="0"/>
              </a:rPr>
              <a:t>su seviyesine</a:t>
            </a:r>
            <a:r>
              <a:rPr lang="tr-TR" b="0" i="0" dirty="0">
                <a:effectLst/>
                <a:latin typeface="arial" panose="020B0604020202020204" pitchFamily="34" charset="0"/>
              </a:rPr>
              <a:t> göre değişen değişken bir direnç (tıpkı bir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potansiyometre</a:t>
            </a:r>
            <a:r>
              <a:rPr lang="tr-TR" b="0" i="0" dirty="0">
                <a:effectLst/>
                <a:latin typeface="arial" panose="020B0604020202020204" pitchFamily="34" charset="0"/>
              </a:rPr>
              <a:t> gibi) gibi davranır . Dirençteki değişiklik, 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sensörün</a:t>
            </a:r>
            <a:r>
              <a:rPr lang="tr-TR" b="0" i="0" dirty="0">
                <a:effectLst/>
                <a:latin typeface="arial" panose="020B0604020202020204" pitchFamily="34" charset="0"/>
              </a:rPr>
              <a:t> üstünden </a:t>
            </a:r>
            <a:r>
              <a:rPr lang="tr-TR" b="1" i="0" dirty="0">
                <a:effectLst/>
                <a:latin typeface="arial" panose="020B0604020202020204" pitchFamily="34" charset="0"/>
              </a:rPr>
              <a:t>su</a:t>
            </a:r>
            <a:r>
              <a:rPr lang="tr-TR" b="0" i="0" dirty="0">
                <a:effectLst/>
                <a:latin typeface="arial" panose="020B0604020202020204" pitchFamily="34" charset="0"/>
              </a:rPr>
              <a:t> yüzeyine olan mesafeye karşılık gelir.</a:t>
            </a:r>
            <a:endParaRPr lang="tr-TR" b="0" i="0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2E139835-7181-4B1E-8EBA-1D456185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Resim 6" descr="alet içeren bir resim&#10;&#10;Açıklama otomatik olarak oluşturuldu">
            <a:extLst>
              <a:ext uri="{FF2B5EF4-FFF2-40B4-BE49-F238E27FC236}">
                <a16:creationId xmlns:a16="http://schemas.microsoft.com/office/drawing/2014/main" id="{BE94E89C-E080-4F65-ACA3-E4FC00EDC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96" r="14441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489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6F3D1E-ED37-4A3D-B548-460E15DD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Su seviyesi/yağmur </a:t>
            </a:r>
            <a:r>
              <a:rPr lang="tr-TR" dirty="0" err="1"/>
              <a:t>sensörü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AF8C0A-F0C4-4F71-B986-DFEF49AE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tr-TR" b="1" i="0" dirty="0">
                <a:effectLst/>
                <a:latin typeface="Google Sans"/>
              </a:rPr>
              <a:t>Su Seviye </a:t>
            </a:r>
            <a:r>
              <a:rPr lang="tr-TR" b="1" i="0" dirty="0" err="1">
                <a:effectLst/>
                <a:latin typeface="Google Sans"/>
              </a:rPr>
              <a:t>Sensörü</a:t>
            </a:r>
            <a:r>
              <a:rPr lang="tr-TR" b="1" i="0" dirty="0">
                <a:effectLst/>
                <a:latin typeface="Google Sans"/>
              </a:rPr>
              <a:t> Teknik Özellikler:</a:t>
            </a:r>
            <a:endParaRPr lang="tr-TR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rial" panose="020B0604020202020204" pitchFamily="34" charset="0"/>
              </a:rPr>
              <a:t>Çalışma voltajı: DC 3-5V.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rial" panose="020B0604020202020204" pitchFamily="34" charset="0"/>
              </a:rPr>
              <a:t>Akım tüketimi: 20mA den az.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arial" panose="020B0604020202020204" pitchFamily="34" charset="0"/>
              </a:rPr>
              <a:t>Sensör</a:t>
            </a:r>
            <a:r>
              <a:rPr lang="tr-TR" b="0" i="0" dirty="0">
                <a:effectLst/>
                <a:latin typeface="arial" panose="020B0604020202020204" pitchFamily="34" charset="0"/>
              </a:rPr>
              <a:t> tipi: Analog.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rial" panose="020B0604020202020204" pitchFamily="34" charset="0"/>
              </a:rPr>
              <a:t>Tespit yüzey alanı: 40mmx16mm.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rial" panose="020B0604020202020204" pitchFamily="34" charset="0"/>
              </a:rPr>
              <a:t>Devre plaketi: FR4 çift yüzeyli.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rial" panose="020B0604020202020204" pitchFamily="34" charset="0"/>
              </a:rPr>
              <a:t>Çalışma sıcaklığı:10-30.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rial" panose="020B0604020202020204" pitchFamily="34" charset="0"/>
              </a:rPr>
              <a:t>Çalışma Nemi: 10% -90%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yoğuşmasız</a:t>
            </a:r>
            <a:r>
              <a:rPr lang="tr-TR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rial" panose="020B0604020202020204" pitchFamily="34" charset="0"/>
              </a:rPr>
              <a:t>Ürün boyutu: 62mm x 20mm x 8mm.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BAC8966-5B75-460C-AF6F-7B152D90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30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28AAAE-1561-46DF-8DE1-C564A0D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      </a:t>
            </a:r>
            <a:r>
              <a:rPr lang="tr-TR" dirty="0" err="1"/>
              <a:t>buzzer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C8453E-7C72-4922-AB12-789E6359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Buzzer</a:t>
            </a:r>
            <a:r>
              <a:rPr lang="tr-TR" b="0" i="0" dirty="0">
                <a:effectLst/>
                <a:latin typeface="arial" panose="020B0604020202020204" pitchFamily="34" charset="0"/>
              </a:rPr>
              <a:t>, 2 ile 4 volt arasındaki gerilimle çalışabilen küçük titreştirici. Bir bobinde ani akım değişimleri meydana getirerek zayıf titreşimler elde edilmesini sağlar.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5DD736-798E-4647-BC6E-7606D552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34F6BDB-C40C-48E8-80B9-BABDBF02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17" y="3601951"/>
            <a:ext cx="2546574" cy="20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E4C8AF-03DF-4C02-B898-14059CA0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       </a:t>
            </a:r>
            <a:r>
              <a:rPr lang="tr-TR" dirty="0" err="1"/>
              <a:t>buzzer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0B73B1-0600-47A9-B314-D5F9A6F3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i="0" dirty="0">
                <a:effectLst/>
                <a:latin typeface="Helvetica" panose="020B0604020202020204" pitchFamily="34" charset="0"/>
              </a:rPr>
              <a:t>Teknik Özellikleri:</a:t>
            </a:r>
          </a:p>
          <a:p>
            <a:pPr algn="l"/>
            <a:r>
              <a:rPr lang="tr-TR" i="0" dirty="0">
                <a:effectLst/>
                <a:latin typeface="Helvetica" panose="020B0604020202020204" pitchFamily="34" charset="0"/>
              </a:rPr>
              <a:t>Çalışma Voltajı: 4-8 V</a:t>
            </a:r>
            <a:br>
              <a:rPr lang="tr-TR" i="0" dirty="0">
                <a:effectLst/>
                <a:latin typeface="Helvetica" panose="020B0604020202020204" pitchFamily="34" charset="0"/>
              </a:rPr>
            </a:br>
            <a:r>
              <a:rPr lang="tr-TR" i="0" dirty="0">
                <a:effectLst/>
                <a:latin typeface="Helvetica" panose="020B0604020202020204" pitchFamily="34" charset="0"/>
              </a:rPr>
              <a:t>Maksimum Akım: 30 </a:t>
            </a:r>
            <a:r>
              <a:rPr lang="tr-TR" i="0" dirty="0" err="1">
                <a:effectLst/>
                <a:latin typeface="Helvetica" panose="020B0604020202020204" pitchFamily="34" charset="0"/>
              </a:rPr>
              <a:t>mA</a:t>
            </a:r>
            <a:br>
              <a:rPr lang="tr-TR" i="0" dirty="0">
                <a:effectLst/>
                <a:latin typeface="Helvetica" panose="020B0604020202020204" pitchFamily="34" charset="0"/>
              </a:rPr>
            </a:br>
            <a:r>
              <a:rPr lang="tr-TR" i="0" dirty="0">
                <a:effectLst/>
                <a:latin typeface="Helvetica" panose="020B0604020202020204" pitchFamily="34" charset="0"/>
              </a:rPr>
              <a:t>10 cm’deki Minimum Ses Çıkışı: 85 </a:t>
            </a:r>
            <a:r>
              <a:rPr lang="tr-TR" i="0" dirty="0" err="1">
                <a:effectLst/>
                <a:latin typeface="Helvetica" panose="020B0604020202020204" pitchFamily="34" charset="0"/>
              </a:rPr>
              <a:t>dB</a:t>
            </a:r>
            <a:br>
              <a:rPr lang="tr-TR" i="0" dirty="0">
                <a:effectLst/>
                <a:latin typeface="Helvetica" panose="020B0604020202020204" pitchFamily="34" charset="0"/>
              </a:rPr>
            </a:br>
            <a:r>
              <a:rPr lang="tr-TR" i="0" dirty="0">
                <a:effectLst/>
                <a:latin typeface="Helvetica" panose="020B0604020202020204" pitchFamily="34" charset="0"/>
              </a:rPr>
              <a:t>Titreşim Frekansı: 2300 +/-300 Hz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BF0D91-548C-43D8-A9D8-89826A2C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63C8A4-E1FF-460C-91D0-9236AA2E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90575"/>
          </a:xfrm>
        </p:spPr>
        <p:txBody>
          <a:bodyPr/>
          <a:lstStyle/>
          <a:p>
            <a:r>
              <a:rPr lang="tr-TR" dirty="0" err="1"/>
              <a:t>İÇİndekiler</a:t>
            </a:r>
            <a:r>
              <a:rPr lang="tr-TR" dirty="0"/>
              <a:t>;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2B30A4-FF68-421A-B47E-64EC4174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21" name="İçerik Yer Tutucusu 20">
            <a:extLst>
              <a:ext uri="{FF2B5EF4-FFF2-40B4-BE49-F238E27FC236}">
                <a16:creationId xmlns:a16="http://schemas.microsoft.com/office/drawing/2014/main" id="{321479D5-ED5C-4C98-A3E1-46F41E069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1005840"/>
            <a:ext cx="8717280" cy="5852160"/>
          </a:xfrm>
        </p:spPr>
      </p:pic>
    </p:spTree>
    <p:extLst>
      <p:ext uri="{BB962C8B-B14F-4D97-AF65-F5344CB8AC3E}">
        <p14:creationId xmlns:p14="http://schemas.microsoft.com/office/powerpoint/2010/main" val="107805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CE92B2-E5D5-4678-8D7C-379EBF4C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tr-TR" dirty="0"/>
              <a:t>       330R </a:t>
            </a:r>
            <a:r>
              <a:rPr lang="tr-TR" dirty="0" err="1"/>
              <a:t>ohm</a:t>
            </a:r>
            <a:r>
              <a:rPr lang="tr-TR" dirty="0"/>
              <a:t> direnç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9E6333-6A52-427C-9ADA-E49557BA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tr-TR" sz="2200" b="1" i="1">
                <a:effectLst/>
                <a:latin typeface="Arial" panose="020B0604020202020204" pitchFamily="34" charset="0"/>
              </a:rPr>
              <a:t>330R</a:t>
            </a:r>
            <a:r>
              <a:rPr lang="tr-TR" sz="2200" b="0" i="0">
                <a:effectLst/>
                <a:latin typeface="Arial" panose="020B0604020202020204" pitchFamily="34" charset="0"/>
              </a:rPr>
              <a:t> değerinde </a:t>
            </a:r>
            <a:r>
              <a:rPr lang="tr-TR" sz="2200" b="1" i="1">
                <a:effectLst/>
                <a:latin typeface="Arial" panose="020B0604020202020204" pitchFamily="34" charset="0"/>
              </a:rPr>
              <a:t>1/4W</a:t>
            </a:r>
            <a:r>
              <a:rPr lang="tr-TR" sz="2200" b="0" i="0">
                <a:effectLst/>
                <a:latin typeface="Arial" panose="020B0604020202020204" pitchFamily="34" charset="0"/>
              </a:rPr>
              <a:t> gücünde sık kullanılan </a:t>
            </a:r>
            <a:r>
              <a:rPr lang="tr-TR" sz="2200" b="1" i="1">
                <a:effectLst/>
                <a:latin typeface="Arial" panose="020B0604020202020204" pitchFamily="34" charset="0"/>
              </a:rPr>
              <a:t>direnç çeşitleri</a:t>
            </a:r>
            <a:r>
              <a:rPr lang="tr-TR" sz="2200" b="0" i="0">
                <a:effectLst/>
                <a:latin typeface="Arial" panose="020B0604020202020204" pitchFamily="34" charset="0"/>
              </a:rPr>
              <a:t>ndendir.</a:t>
            </a:r>
          </a:p>
          <a:p>
            <a:pPr fontAlgn="base">
              <a:lnSpc>
                <a:spcPct val="110000"/>
              </a:lnSpc>
            </a:pPr>
            <a:r>
              <a:rPr lang="tr-TR" sz="2200" b="0" i="0">
                <a:effectLst/>
                <a:latin typeface="Arial" panose="020B0604020202020204" pitchFamily="34" charset="0"/>
              </a:rPr>
              <a:t>Elektronik devre elemanlarından </a:t>
            </a:r>
            <a:r>
              <a:rPr lang="tr-TR" sz="2200" b="1" i="0">
                <a:effectLst/>
                <a:latin typeface="Arial" panose="020B0604020202020204" pitchFamily="34" charset="0"/>
              </a:rPr>
              <a:t>Direnç</a:t>
            </a:r>
            <a:r>
              <a:rPr lang="tr-TR" sz="2200" b="0" i="0">
                <a:effectLst/>
                <a:latin typeface="Arial" panose="020B0604020202020204" pitchFamily="34" charset="0"/>
              </a:rPr>
              <a:t>; devreden geçen akımı sınırlayarak özellikle hassas devre elemanlarının korunmasında, gerilim bölme, elektrik enerjisini ısıya dönüştürmek(rezistans) gibi ana amaçların yanında bir çok farklı kullanım alanına da sahiptir.</a:t>
            </a:r>
          </a:p>
          <a:p>
            <a:pPr fontAlgn="base">
              <a:lnSpc>
                <a:spcPct val="110000"/>
              </a:lnSpc>
            </a:pPr>
            <a:endParaRPr lang="tr-TR" sz="2200" b="0" i="0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tr-TR" sz="220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D2140E-8A32-4FFF-9558-B272FE6E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Resim 4" descr="panjur içeren bir resim&#10;&#10;Açıklama otomatik olarak oluşturuldu">
            <a:extLst>
              <a:ext uri="{FF2B5EF4-FFF2-40B4-BE49-F238E27FC236}">
                <a16:creationId xmlns:a16="http://schemas.microsoft.com/office/drawing/2014/main" id="{F0685A0B-0774-4895-96ED-DCCCDD09E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7" r="15537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813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05A57C-5088-4C85-A6F5-549434F5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err="1"/>
              <a:t>Jumper</a:t>
            </a:r>
            <a:r>
              <a:rPr lang="tr-TR" dirty="0"/>
              <a:t> kablo </a:t>
            </a:r>
            <a:br>
              <a:rPr lang="tr-TR" dirty="0"/>
            </a:br>
            <a:r>
              <a:rPr lang="tr-TR" dirty="0"/>
              <a:t>(dişi-erkek)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70DAAF-2010-40BB-A589-EB451E10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tr-TR" sz="2200" b="1" i="0" dirty="0" err="1">
                <a:effectLst/>
                <a:latin typeface="arial" panose="020B0604020202020204" pitchFamily="34" charset="0"/>
              </a:rPr>
              <a:t>Jumper</a:t>
            </a:r>
            <a:r>
              <a:rPr lang="tr-TR" sz="2200" b="1" i="0" dirty="0">
                <a:effectLst/>
                <a:latin typeface="arial" panose="020B0604020202020204" pitchFamily="34" charset="0"/>
              </a:rPr>
              <a:t> Kablo</a:t>
            </a:r>
            <a:r>
              <a:rPr lang="tr-TR" sz="2200" b="0" i="0" dirty="0">
                <a:effectLst/>
                <a:latin typeface="arial" panose="020B0604020202020204" pitchFamily="34" charset="0"/>
              </a:rPr>
              <a:t> Seti bir çok test projesinde, daha kolay ve daha hızlı işlem yapabilmek için tasarlanmış bir üründür. Ürün 20cm uzunluktaki birbirlerine yapışık kablolardır. </a:t>
            </a:r>
            <a:r>
              <a:rPr lang="tr-TR" sz="2200" b="1" i="0" dirty="0">
                <a:effectLst/>
                <a:latin typeface="arial" panose="020B0604020202020204" pitchFamily="34" charset="0"/>
              </a:rPr>
              <a:t>Kablolar</a:t>
            </a:r>
            <a:r>
              <a:rPr lang="tr-TR" sz="2200" b="0" i="0" dirty="0">
                <a:effectLst/>
                <a:latin typeface="arial" panose="020B0604020202020204" pitchFamily="34" charset="0"/>
              </a:rPr>
              <a:t> çok tellidir ve kırılma gibi sorunlar olmaz.</a:t>
            </a:r>
            <a:endParaRPr lang="tr-TR" sz="2200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15F706-50DF-4BFE-BEA5-5CFFB498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041D58-2FA8-45E5-B17F-AF11C03BF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4527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070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AF1466-C892-44E8-9109-36CFA4D5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Jumper</a:t>
            </a:r>
            <a:r>
              <a:rPr lang="tr-TR" dirty="0"/>
              <a:t> kablo (dişi-erkek)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4B18E5-3A6A-4A1E-8914-BFFD4F54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Tipi:D-E</a:t>
            </a:r>
            <a:endParaRPr lang="tr-TR" dirty="0"/>
          </a:p>
          <a:p>
            <a:r>
              <a:rPr lang="tr-TR" dirty="0"/>
              <a:t>Uzunluk: 20cm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269C0B6-CA4B-4901-A53F-56EDC2D3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9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B560A8-B7AF-4DC8-9159-1BC934F4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tr-TR" sz="3300" err="1"/>
              <a:t>Jumper</a:t>
            </a:r>
            <a:r>
              <a:rPr lang="tr-TR" sz="3300"/>
              <a:t> kablo ( erkek-erkek)</a:t>
            </a:r>
            <a:br>
              <a:rPr lang="tr-TR" sz="3300"/>
            </a:br>
            <a:endParaRPr lang="tr-TR" sz="33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C731F1-5830-4AAC-A11A-1EDC51A4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tr-TR" b="1" i="0" err="1">
                <a:effectLst/>
                <a:latin typeface="arial" panose="020B0604020202020204" pitchFamily="34" charset="0"/>
              </a:rPr>
              <a:t>Jumper</a:t>
            </a:r>
            <a:r>
              <a:rPr lang="tr-TR" b="1" i="0">
                <a:effectLst/>
                <a:latin typeface="arial" panose="020B0604020202020204" pitchFamily="34" charset="0"/>
              </a:rPr>
              <a:t> Kablo</a:t>
            </a:r>
            <a:r>
              <a:rPr lang="tr-TR" b="0" i="0">
                <a:effectLst/>
                <a:latin typeface="arial" panose="020B0604020202020204" pitchFamily="34" charset="0"/>
              </a:rPr>
              <a:t> Seti bir çok test projesinde, daha kolay ve daha hızlı işlem yapabilmek için tasarlanmış bir üründür. Ürün 20cm uzunluktaki birbirlerine yapışık kablolardır. </a:t>
            </a:r>
            <a:r>
              <a:rPr lang="tr-TR" b="1" i="0">
                <a:effectLst/>
                <a:latin typeface="arial" panose="020B0604020202020204" pitchFamily="34" charset="0"/>
              </a:rPr>
              <a:t>Kablolar</a:t>
            </a:r>
            <a:r>
              <a:rPr lang="tr-TR" b="0" i="0">
                <a:effectLst/>
                <a:latin typeface="arial" panose="020B0604020202020204" pitchFamily="34" charset="0"/>
              </a:rPr>
              <a:t> çok tellidir ve kırılma gibi sorunlar olmaz.</a:t>
            </a:r>
          </a:p>
          <a:p>
            <a:endParaRPr lang="tr-TR"/>
          </a:p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DD01B1-3CDD-4CBB-9EBF-7452BEF0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A9B902-FF3C-481D-AE66-2B1B617F4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5" r="28182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677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C0E023-6386-4138-8E4C-62003F64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Jumper</a:t>
            </a:r>
            <a:r>
              <a:rPr lang="tr-TR" dirty="0"/>
              <a:t> kablo (erkek-erkek)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1597D0-F10E-4BA2-84DC-58D8DE73D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Tipi: E-E</a:t>
            </a:r>
          </a:p>
          <a:p>
            <a:r>
              <a:rPr lang="tr-TR" dirty="0"/>
              <a:t>Uzunluk: 20cm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46A1F27-1757-4EFC-8B44-ACE4EAB0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0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E2B7C3-88C0-484B-B7F5-AC413C79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Sistemin kodlanması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70ED81-FC89-4A64-85CF-72EAC9FC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projede Arduıno-1.8.13 programı kullanılmıştır.  </a:t>
            </a:r>
          </a:p>
          <a:p>
            <a:pPr marL="0" indent="0">
              <a:buNone/>
            </a:pPr>
            <a:endParaRPr lang="tr-TR" dirty="0"/>
          </a:p>
          <a:p>
            <a:pPr marL="0" indent="0" algn="l">
              <a:buNone/>
            </a:pPr>
            <a:r>
              <a:rPr lang="tr-TR" b="0" i="0" dirty="0" err="1">
                <a:effectLst/>
                <a:latin typeface="AtaFont"/>
              </a:rPr>
              <a:t>int</a:t>
            </a:r>
            <a:r>
              <a:rPr lang="tr-TR" b="0" i="0" dirty="0">
                <a:effectLst/>
                <a:latin typeface="AtaFont"/>
              </a:rPr>
              <a:t> </a:t>
            </a:r>
            <a:r>
              <a:rPr lang="tr-TR" b="0" i="0" dirty="0" err="1">
                <a:effectLst/>
                <a:latin typeface="AtaFont"/>
              </a:rPr>
              <a:t>sensorPin</a:t>
            </a:r>
            <a:r>
              <a:rPr lang="tr-TR" b="0" i="0" dirty="0">
                <a:effectLst/>
                <a:latin typeface="AtaFont"/>
              </a:rPr>
              <a:t> = A0; //</a:t>
            </a:r>
            <a:r>
              <a:rPr lang="tr-TR" b="0" i="0" dirty="0" err="1">
                <a:effectLst/>
                <a:latin typeface="AtaFont"/>
              </a:rPr>
              <a:t>Sensörü</a:t>
            </a:r>
            <a:r>
              <a:rPr lang="tr-TR" b="0" i="0" dirty="0">
                <a:effectLst/>
                <a:latin typeface="AtaFont"/>
              </a:rPr>
              <a:t> bağlayacağımız </a:t>
            </a:r>
            <a:r>
              <a:rPr lang="tr-TR" b="0" i="0" dirty="0" err="1">
                <a:effectLst/>
                <a:latin typeface="AtaFont"/>
              </a:rPr>
              <a:t>pin</a:t>
            </a:r>
            <a:endParaRPr lang="tr-TR" b="0" i="0" dirty="0">
              <a:effectLst/>
              <a:latin typeface="AtaFont"/>
            </a:endParaRPr>
          </a:p>
          <a:p>
            <a:pPr marL="0" indent="0" algn="l">
              <a:buNone/>
            </a:pPr>
            <a:r>
              <a:rPr lang="tr-TR" b="0" i="0" dirty="0" err="1">
                <a:effectLst/>
                <a:latin typeface="AtaFont"/>
              </a:rPr>
              <a:t>int</a:t>
            </a:r>
            <a:r>
              <a:rPr lang="tr-TR" b="0" i="0" dirty="0">
                <a:effectLst/>
                <a:latin typeface="AtaFont"/>
              </a:rPr>
              <a:t> </a:t>
            </a:r>
            <a:r>
              <a:rPr lang="tr-TR" b="0" i="0" dirty="0" err="1">
                <a:effectLst/>
                <a:latin typeface="AtaFont"/>
              </a:rPr>
              <a:t>esikDegeri</a:t>
            </a:r>
            <a:r>
              <a:rPr lang="tr-TR" b="0" i="0" dirty="0">
                <a:effectLst/>
                <a:latin typeface="AtaFont"/>
              </a:rPr>
              <a:t> = 100; //Su miktarı için eşik değeri</a:t>
            </a:r>
          </a:p>
          <a:p>
            <a:pPr marL="0" indent="0" algn="l">
              <a:buNone/>
            </a:pPr>
            <a:r>
              <a:rPr lang="tr-TR" b="0" i="0" dirty="0" err="1">
                <a:effectLst/>
                <a:latin typeface="AtaFont"/>
              </a:rPr>
              <a:t>int</a:t>
            </a:r>
            <a:r>
              <a:rPr lang="tr-TR" b="0" i="0" dirty="0">
                <a:effectLst/>
                <a:latin typeface="AtaFont"/>
              </a:rPr>
              <a:t> </a:t>
            </a:r>
            <a:r>
              <a:rPr lang="tr-TR" b="0" i="0" dirty="0" err="1">
                <a:effectLst/>
                <a:latin typeface="AtaFont"/>
              </a:rPr>
              <a:t>buzzerPin</a:t>
            </a:r>
            <a:r>
              <a:rPr lang="tr-TR" b="0" i="0" dirty="0">
                <a:effectLst/>
                <a:latin typeface="AtaFont"/>
              </a:rPr>
              <a:t> = 8; //</a:t>
            </a:r>
            <a:r>
              <a:rPr lang="tr-TR" b="0" i="0" dirty="0" err="1">
                <a:effectLst/>
                <a:latin typeface="AtaFont"/>
              </a:rPr>
              <a:t>Buzzerı</a:t>
            </a:r>
            <a:r>
              <a:rPr lang="tr-TR" b="0" i="0" dirty="0">
                <a:effectLst/>
                <a:latin typeface="AtaFont"/>
              </a:rPr>
              <a:t> bağlayacağımız </a:t>
            </a:r>
            <a:r>
              <a:rPr lang="tr-TR" b="0" i="0" dirty="0" err="1">
                <a:effectLst/>
                <a:latin typeface="AtaFont"/>
              </a:rPr>
              <a:t>pin</a:t>
            </a:r>
            <a:endParaRPr lang="tr-TR" b="0" i="0" dirty="0">
              <a:effectLst/>
              <a:latin typeface="AtaFont"/>
            </a:endParaRPr>
          </a:p>
          <a:p>
            <a:pPr marL="0" indent="0" algn="l">
              <a:buNone/>
            </a:pPr>
            <a:r>
              <a:rPr lang="tr-TR" b="0" i="0" dirty="0" err="1">
                <a:effectLst/>
                <a:latin typeface="AtaFont"/>
              </a:rPr>
              <a:t>int</a:t>
            </a:r>
            <a:r>
              <a:rPr lang="tr-TR" b="0" i="0" dirty="0">
                <a:effectLst/>
                <a:latin typeface="AtaFont"/>
              </a:rPr>
              <a:t> veri; //</a:t>
            </a:r>
            <a:r>
              <a:rPr lang="tr-TR" b="0" i="0" dirty="0" err="1">
                <a:effectLst/>
                <a:latin typeface="AtaFont"/>
              </a:rPr>
              <a:t>Sensörden</a:t>
            </a:r>
            <a:r>
              <a:rPr lang="tr-TR" b="0" i="0" dirty="0">
                <a:effectLst/>
                <a:latin typeface="AtaFont"/>
              </a:rPr>
              <a:t> okuduğumuz değer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08F27E5-CE59-4874-A8CB-2F8B7B69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50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A78CAE-B6BB-4C3E-8083-3002BB9C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Sistemin kodlanması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8C45F4-327B-4F08-824D-B09460AD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0226"/>
            <a:ext cx="9905999" cy="514017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tr-TR" b="0" i="0" dirty="0" err="1">
                <a:effectLst/>
                <a:latin typeface="AtaFont"/>
              </a:rPr>
              <a:t>void</a:t>
            </a:r>
            <a:r>
              <a:rPr lang="tr-TR" b="0" i="0" dirty="0">
                <a:effectLst/>
                <a:latin typeface="AtaFont"/>
              </a:rPr>
              <a:t> </a:t>
            </a:r>
            <a:r>
              <a:rPr lang="tr-TR" b="0" i="0" dirty="0" err="1">
                <a:effectLst/>
                <a:latin typeface="AtaFont"/>
              </a:rPr>
              <a:t>setup</a:t>
            </a:r>
            <a:r>
              <a:rPr lang="tr-TR" b="0" i="0" dirty="0">
                <a:effectLst/>
                <a:latin typeface="AtaFont"/>
              </a:rPr>
              <a:t>() {</a:t>
            </a:r>
          </a:p>
          <a:p>
            <a:pPr algn="l"/>
            <a:r>
              <a:rPr lang="tr-TR" b="0" i="0" dirty="0" err="1">
                <a:effectLst/>
                <a:latin typeface="AtaFont"/>
              </a:rPr>
              <a:t>pinMode</a:t>
            </a:r>
            <a:r>
              <a:rPr lang="tr-TR" b="0" i="0" dirty="0">
                <a:effectLst/>
                <a:latin typeface="AtaFont"/>
              </a:rPr>
              <a:t>(</a:t>
            </a:r>
            <a:r>
              <a:rPr lang="tr-TR" b="0" i="0" dirty="0" err="1">
                <a:effectLst/>
                <a:latin typeface="AtaFont"/>
              </a:rPr>
              <a:t>buzzerPin</a:t>
            </a:r>
            <a:r>
              <a:rPr lang="tr-TR" b="0" i="0" dirty="0">
                <a:effectLst/>
                <a:latin typeface="AtaFont"/>
              </a:rPr>
              <a:t>, OUTPUT); //</a:t>
            </a:r>
            <a:r>
              <a:rPr lang="tr-TR" b="0" i="0" dirty="0" err="1">
                <a:effectLst/>
                <a:latin typeface="AtaFont"/>
              </a:rPr>
              <a:t>Buzzer</a:t>
            </a:r>
            <a:r>
              <a:rPr lang="tr-TR" b="0" i="0" dirty="0">
                <a:effectLst/>
                <a:latin typeface="AtaFont"/>
              </a:rPr>
              <a:t> bağladığımız </a:t>
            </a:r>
            <a:r>
              <a:rPr lang="tr-TR" b="0" i="0" dirty="0" err="1">
                <a:effectLst/>
                <a:latin typeface="AtaFont"/>
              </a:rPr>
              <a:t>pini</a:t>
            </a:r>
            <a:r>
              <a:rPr lang="tr-TR" b="0" i="0" dirty="0">
                <a:effectLst/>
                <a:latin typeface="AtaFont"/>
              </a:rPr>
              <a:t> OUTPUT olarak ayarlıyoruz. }</a:t>
            </a:r>
          </a:p>
          <a:p>
            <a:pPr algn="l"/>
            <a:r>
              <a:rPr lang="tr-TR" b="0" i="0" dirty="0" err="1">
                <a:effectLst/>
                <a:latin typeface="AtaFont"/>
              </a:rPr>
              <a:t>void</a:t>
            </a:r>
            <a:r>
              <a:rPr lang="tr-TR" b="0" i="0" dirty="0">
                <a:effectLst/>
                <a:latin typeface="AtaFont"/>
              </a:rPr>
              <a:t> </a:t>
            </a:r>
            <a:r>
              <a:rPr lang="tr-TR" b="0" i="0" dirty="0" err="1">
                <a:effectLst/>
                <a:latin typeface="AtaFont"/>
              </a:rPr>
              <a:t>loop</a:t>
            </a:r>
            <a:r>
              <a:rPr lang="tr-TR" b="0" i="0" dirty="0">
                <a:effectLst/>
                <a:latin typeface="AtaFont"/>
              </a:rPr>
              <a:t>() {</a:t>
            </a:r>
          </a:p>
          <a:p>
            <a:pPr algn="l"/>
            <a:r>
              <a:rPr lang="tr-TR" b="0" i="0" dirty="0">
                <a:effectLst/>
                <a:latin typeface="AtaFont"/>
              </a:rPr>
              <a:t>veri = </a:t>
            </a:r>
            <a:r>
              <a:rPr lang="tr-TR" b="0" i="0" dirty="0" err="1">
                <a:effectLst/>
                <a:latin typeface="AtaFont"/>
              </a:rPr>
              <a:t>analogRead</a:t>
            </a:r>
            <a:r>
              <a:rPr lang="tr-TR" b="0" i="0" dirty="0">
                <a:effectLst/>
                <a:latin typeface="AtaFont"/>
              </a:rPr>
              <a:t>(</a:t>
            </a:r>
            <a:r>
              <a:rPr lang="tr-TR" b="0" i="0" dirty="0" err="1">
                <a:effectLst/>
                <a:latin typeface="AtaFont"/>
              </a:rPr>
              <a:t>sensorPin</a:t>
            </a:r>
            <a:r>
              <a:rPr lang="tr-TR" b="0" i="0" dirty="0">
                <a:effectLst/>
                <a:latin typeface="AtaFont"/>
              </a:rPr>
              <a:t>); //</a:t>
            </a:r>
            <a:r>
              <a:rPr lang="tr-TR" b="0" i="0" dirty="0" err="1">
                <a:effectLst/>
                <a:latin typeface="AtaFont"/>
              </a:rPr>
              <a:t>Sensörden</a:t>
            </a:r>
            <a:r>
              <a:rPr lang="tr-TR" b="0" i="0" dirty="0">
                <a:effectLst/>
                <a:latin typeface="AtaFont"/>
              </a:rPr>
              <a:t> analog veriyi okuyoruz.</a:t>
            </a:r>
          </a:p>
          <a:p>
            <a:pPr algn="l"/>
            <a:r>
              <a:rPr lang="tr-TR" b="0" i="0" dirty="0" err="1">
                <a:effectLst/>
                <a:latin typeface="AtaFont"/>
              </a:rPr>
              <a:t>if</a:t>
            </a:r>
            <a:r>
              <a:rPr lang="tr-TR" b="0" i="0" dirty="0">
                <a:effectLst/>
                <a:latin typeface="AtaFont"/>
              </a:rPr>
              <a:t>(veri &gt; </a:t>
            </a:r>
            <a:r>
              <a:rPr lang="tr-TR" b="0" i="0" dirty="0" err="1">
                <a:effectLst/>
                <a:latin typeface="AtaFont"/>
              </a:rPr>
              <a:t>esikDegeri</a:t>
            </a:r>
            <a:r>
              <a:rPr lang="tr-TR" b="0" i="0" dirty="0">
                <a:effectLst/>
                <a:latin typeface="AtaFont"/>
              </a:rPr>
              <a:t>){ //</a:t>
            </a:r>
            <a:r>
              <a:rPr lang="tr-TR" b="0" i="0" dirty="0" err="1">
                <a:effectLst/>
                <a:latin typeface="AtaFont"/>
              </a:rPr>
              <a:t>Sensör</a:t>
            </a:r>
            <a:r>
              <a:rPr lang="tr-TR" b="0" i="0" dirty="0">
                <a:effectLst/>
                <a:latin typeface="AtaFont"/>
              </a:rPr>
              <a:t> verisi eşik değerini geçerse </a:t>
            </a:r>
            <a:r>
              <a:rPr lang="tr-TR" b="0" i="0" dirty="0" err="1">
                <a:effectLst/>
                <a:latin typeface="AtaFont"/>
              </a:rPr>
              <a:t>if</a:t>
            </a:r>
            <a:r>
              <a:rPr lang="tr-TR" b="0" i="0" dirty="0">
                <a:effectLst/>
                <a:latin typeface="AtaFont"/>
              </a:rPr>
              <a:t> içerisindeki kodlar uygulanır.</a:t>
            </a:r>
          </a:p>
          <a:p>
            <a:pPr algn="l"/>
            <a:r>
              <a:rPr lang="tr-TR" b="0" i="0" dirty="0" err="1">
                <a:effectLst/>
                <a:latin typeface="AtaFont"/>
              </a:rPr>
              <a:t>digitalWrite</a:t>
            </a:r>
            <a:r>
              <a:rPr lang="tr-TR" b="0" i="0" dirty="0">
                <a:effectLst/>
                <a:latin typeface="AtaFont"/>
              </a:rPr>
              <a:t>(</a:t>
            </a:r>
            <a:r>
              <a:rPr lang="tr-TR" b="0" i="0" dirty="0" err="1">
                <a:effectLst/>
                <a:latin typeface="AtaFont"/>
              </a:rPr>
              <a:t>buzzerPin</a:t>
            </a:r>
            <a:r>
              <a:rPr lang="tr-TR" b="0" i="0" dirty="0">
                <a:effectLst/>
                <a:latin typeface="AtaFont"/>
              </a:rPr>
              <a:t>, HIGH);</a:t>
            </a:r>
          </a:p>
          <a:p>
            <a:pPr algn="l"/>
            <a:r>
              <a:rPr lang="tr-TR" b="0" i="0" dirty="0" err="1">
                <a:effectLst/>
                <a:latin typeface="AtaFont"/>
              </a:rPr>
              <a:t>delay</a:t>
            </a:r>
            <a:r>
              <a:rPr lang="tr-TR" b="0" i="0" dirty="0">
                <a:effectLst/>
                <a:latin typeface="AtaFont"/>
              </a:rPr>
              <a:t>(100);</a:t>
            </a:r>
          </a:p>
          <a:p>
            <a:pPr algn="l"/>
            <a:r>
              <a:rPr lang="tr-TR" b="0" i="0" dirty="0" err="1">
                <a:effectLst/>
                <a:latin typeface="AtaFont"/>
              </a:rPr>
              <a:t>digitalWrite</a:t>
            </a:r>
            <a:r>
              <a:rPr lang="tr-TR" b="0" i="0" dirty="0">
                <a:effectLst/>
                <a:latin typeface="AtaFont"/>
              </a:rPr>
              <a:t>(</a:t>
            </a:r>
            <a:r>
              <a:rPr lang="tr-TR" b="0" i="0" dirty="0" err="1">
                <a:effectLst/>
                <a:latin typeface="AtaFont"/>
              </a:rPr>
              <a:t>buzzerPin</a:t>
            </a:r>
            <a:r>
              <a:rPr lang="tr-TR" b="0" i="0" dirty="0">
                <a:effectLst/>
                <a:latin typeface="AtaFont"/>
              </a:rPr>
              <a:t>, LOW);</a:t>
            </a:r>
          </a:p>
          <a:p>
            <a:pPr algn="l"/>
            <a:r>
              <a:rPr lang="tr-TR" b="0" i="0" dirty="0" err="1">
                <a:effectLst/>
                <a:latin typeface="AtaFont"/>
              </a:rPr>
              <a:t>delay</a:t>
            </a:r>
            <a:r>
              <a:rPr lang="tr-TR" b="0" i="0" dirty="0">
                <a:effectLst/>
                <a:latin typeface="AtaFont"/>
              </a:rPr>
              <a:t>(100);}</a:t>
            </a:r>
          </a:p>
          <a:p>
            <a:pPr algn="l"/>
            <a:r>
              <a:rPr lang="tr-TR" b="0" i="0" dirty="0">
                <a:effectLst/>
                <a:latin typeface="AtaFont"/>
              </a:rPr>
              <a:t>else{ //</a:t>
            </a:r>
            <a:r>
              <a:rPr lang="tr-TR" b="0" i="0" dirty="0" err="1">
                <a:effectLst/>
                <a:latin typeface="AtaFont"/>
              </a:rPr>
              <a:t>Sensör</a:t>
            </a:r>
            <a:r>
              <a:rPr lang="tr-TR" b="0" i="0" dirty="0">
                <a:effectLst/>
                <a:latin typeface="AtaFont"/>
              </a:rPr>
              <a:t> verisi eşik değerinden küçük olursa </a:t>
            </a:r>
            <a:r>
              <a:rPr lang="tr-TR" b="0" i="0" dirty="0" err="1">
                <a:effectLst/>
                <a:latin typeface="AtaFont"/>
              </a:rPr>
              <a:t>if</a:t>
            </a:r>
            <a:r>
              <a:rPr lang="tr-TR" b="0" i="0" dirty="0">
                <a:effectLst/>
                <a:latin typeface="AtaFont"/>
              </a:rPr>
              <a:t> içerisindeki kodlar uygulanır.</a:t>
            </a:r>
          </a:p>
          <a:p>
            <a:pPr algn="l"/>
            <a:r>
              <a:rPr lang="tr-TR" b="0" i="0" dirty="0" err="1">
                <a:effectLst/>
                <a:latin typeface="AtaFont"/>
              </a:rPr>
              <a:t>digitalWrite</a:t>
            </a:r>
            <a:r>
              <a:rPr lang="tr-TR" b="0" i="0" dirty="0">
                <a:effectLst/>
                <a:latin typeface="AtaFont"/>
              </a:rPr>
              <a:t>(</a:t>
            </a:r>
            <a:r>
              <a:rPr lang="tr-TR" b="0" i="0" dirty="0" err="1">
                <a:effectLst/>
                <a:latin typeface="AtaFont"/>
              </a:rPr>
              <a:t>buzzerPin</a:t>
            </a:r>
            <a:r>
              <a:rPr lang="tr-TR" b="0" i="0" dirty="0">
                <a:effectLst/>
                <a:latin typeface="AtaFont"/>
              </a:rPr>
              <a:t>, LOW);}}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D496986-F8C4-4646-86E4-4B4791C3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38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C9903-E608-4DB2-B8F2-D48F5C8A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1909"/>
          </a:xfrm>
        </p:spPr>
        <p:txBody>
          <a:bodyPr/>
          <a:lstStyle/>
          <a:p>
            <a:r>
              <a:rPr lang="tr-TR" dirty="0"/>
              <a:t>                    Sistemin kodlanması</a:t>
            </a:r>
          </a:p>
        </p:txBody>
      </p:sp>
      <p:pic>
        <p:nvPicPr>
          <p:cNvPr id="9" name="İçerik Yer Tutucusu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9A2890F-2BE3-4401-A599-56018E6BE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95425"/>
            <a:ext cx="9905998" cy="4943977"/>
          </a:xfrm>
        </p:spPr>
      </p:pic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3399A0D5-53B5-4562-9961-5084EE9A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80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DEC509-3EA3-47BC-B541-1DDA3B60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     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EC7D78-A112-43D7-9ACA-AFA435D6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Proje, su seviyesi ya da suyun geldiğini öğrenmek için sesli ikaz veren </a:t>
            </a:r>
            <a:r>
              <a:rPr lang="tr-TR" dirty="0" err="1"/>
              <a:t>arduıno</a:t>
            </a:r>
            <a:r>
              <a:rPr lang="tr-TR" dirty="0"/>
              <a:t> ile kodlanan bir projedir. </a:t>
            </a:r>
          </a:p>
          <a:p>
            <a:pPr marL="0" indent="0">
              <a:buNone/>
            </a:pPr>
            <a:r>
              <a:rPr lang="tr-TR" dirty="0"/>
              <a:t>Bu bir tarladaki sulama havuzunun taşmaması için belirli seviyeye geldiğinde sesli ikaz ile uyarı veren bir proje olarak kullanılabilir.</a:t>
            </a:r>
          </a:p>
          <a:p>
            <a:pPr marL="0" indent="0">
              <a:buNone/>
            </a:pPr>
            <a:r>
              <a:rPr lang="tr-TR" dirty="0"/>
              <a:t>Proje bir çok yerde kullanılabilir bu ihtiyaca göre değişebilir.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3BDAD8D-733D-46C6-8C4B-26DC21CA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89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C288A3-E645-46DF-AC2E-D5267568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       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ECEB43-C383-48EB-A92E-0BF871EE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Proje, internet kaynakları kullanılarak sistemdeki ürünlerin nasıl kullanıldığını öğrenmiş olduk. </a:t>
            </a:r>
          </a:p>
          <a:p>
            <a:pPr marL="0" indent="0">
              <a:buNone/>
            </a:pPr>
            <a:r>
              <a:rPr lang="tr-TR" dirty="0"/>
              <a:t>Öğrendiğimiz bilgilerden sonra su seviyesinin hassas olacak yerde kullanılabilecek bir tasarım olmuştur. </a:t>
            </a:r>
          </a:p>
          <a:p>
            <a:pPr marL="0" indent="0">
              <a:buNone/>
            </a:pPr>
            <a:r>
              <a:rPr lang="tr-TR" dirty="0"/>
              <a:t>Proje başarılı şekilde sonuçlanmıştır.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3B79800-D3DB-402E-BC17-A605246E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48366F-DC5B-4E17-8726-1ECA4606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493"/>
            <a:ext cx="9905998" cy="695932"/>
          </a:xfrm>
        </p:spPr>
        <p:txBody>
          <a:bodyPr/>
          <a:lstStyle/>
          <a:p>
            <a:r>
              <a:rPr lang="tr-TR" dirty="0"/>
              <a:t>                                   ÖZET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2B8F1A-79B3-4AD1-8FFF-166C5C68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00100"/>
            <a:ext cx="9905999" cy="567690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Bu projede amacımız yağmur </a:t>
            </a:r>
            <a:r>
              <a:rPr lang="tr-TR" dirty="0" err="1"/>
              <a:t>sensörüne</a:t>
            </a:r>
            <a:r>
              <a:rPr lang="tr-TR" dirty="0"/>
              <a:t> , su damlası geldiğinde sistemi bize sesli  uyarı vermesidir. </a:t>
            </a:r>
          </a:p>
          <a:p>
            <a:pPr marL="0" indent="0">
              <a:buNone/>
            </a:pPr>
            <a:r>
              <a:rPr lang="tr-TR" dirty="0"/>
              <a:t>Devreyi kurduktan sonra yağmur </a:t>
            </a:r>
            <a:r>
              <a:rPr lang="tr-TR" dirty="0" err="1"/>
              <a:t>sensörüne</a:t>
            </a:r>
            <a:r>
              <a:rPr lang="tr-TR" dirty="0"/>
              <a:t> bizim ayarladığımız ölçüde su geldiğinde sistem sesli ikaz ile bizi uyarır , su ayarladığımız ölçünün altında olduğunda sistem sesli ikazı sonlandırır.</a:t>
            </a:r>
          </a:p>
          <a:p>
            <a:pPr marL="0" indent="0">
              <a:buNone/>
            </a:pPr>
            <a:r>
              <a:rPr lang="tr-TR" dirty="0"/>
              <a:t>Böylelikle suyun gelmemesini istediğimiz ya da suyun geldiğinde haberdar olmamızı sağlayan bir sistem yapmış oluyoruz . 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015DA9A-CA8B-4497-9B94-98218E13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51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164329-428A-4315-95C1-A17DA151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     öneriler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118FBB-FD1F-464C-8E8B-9E486705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 hakkında iyi bir bilgi sahibi olunmalıdır. </a:t>
            </a:r>
          </a:p>
          <a:p>
            <a:r>
              <a:rPr lang="tr-TR" dirty="0"/>
              <a:t>Alınan ürünlerin kontrol edilmesi lazımdır.</a:t>
            </a:r>
          </a:p>
          <a:p>
            <a:r>
              <a:rPr lang="tr-TR" dirty="0"/>
              <a:t>Sistemin sesli ikazdan sonra ışıklı(</a:t>
            </a:r>
            <a:r>
              <a:rPr lang="tr-TR" dirty="0" err="1"/>
              <a:t>led</a:t>
            </a:r>
            <a:r>
              <a:rPr lang="tr-TR" dirty="0"/>
              <a:t>) ile ikaz etmesi sağlanabilir.</a:t>
            </a:r>
          </a:p>
          <a:p>
            <a:r>
              <a:rPr lang="tr-TR" dirty="0"/>
              <a:t>Kodlama ile alakalı olması istediğiniz su seviyesinin kendinize göre ayarlanması.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E9024AD-203A-4440-8127-0F6E30E8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C0C1A3-903A-49BE-84ED-B88EF2C7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5410"/>
            <a:ext cx="9905998" cy="1384916"/>
          </a:xfrm>
        </p:spPr>
        <p:txBody>
          <a:bodyPr/>
          <a:lstStyle/>
          <a:p>
            <a:r>
              <a:rPr lang="tr-TR" dirty="0"/>
              <a:t>                                  Giriş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CCB25D-2A12-4F6C-A01E-D47CB64C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9507"/>
            <a:ext cx="9905999" cy="4521694"/>
          </a:xfrm>
        </p:spPr>
        <p:txBody>
          <a:bodyPr/>
          <a:lstStyle/>
          <a:p>
            <a:r>
              <a:rPr lang="tr-TR" dirty="0"/>
              <a:t>Projenin Amacı ve Kapsamı: </a:t>
            </a:r>
          </a:p>
          <a:p>
            <a:r>
              <a:rPr lang="tr-TR" dirty="0"/>
              <a:t>Bu projenin amacı , su damlasının geldiğinde sistemin bize sesli ikaz ile uyarmasındır. Bu projeyi ev, işyeri , tarla veya istediğimiz her yerde </a:t>
            </a:r>
            <a:r>
              <a:rPr lang="tr-TR" dirty="0" err="1"/>
              <a:t>kullabiliriz</a:t>
            </a:r>
            <a:r>
              <a:rPr lang="tr-TR" dirty="0"/>
              <a:t>. </a:t>
            </a:r>
          </a:p>
          <a:p>
            <a:r>
              <a:rPr lang="tr-TR" dirty="0"/>
              <a:t>Aynı zamanda yağmur </a:t>
            </a:r>
            <a:r>
              <a:rPr lang="tr-TR" dirty="0" err="1"/>
              <a:t>sensörünün</a:t>
            </a:r>
            <a:r>
              <a:rPr lang="tr-TR" dirty="0"/>
              <a:t> ikaz verme aralığını ayarlayabiliriz. Bu aralıkta olduğunda sesli ikaz almamızı sağlar.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762D170-F66F-4F4A-B8C7-C702479D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0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815065-453C-4551-9888-5C4C4E98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2111"/>
          </a:xfrm>
        </p:spPr>
        <p:txBody>
          <a:bodyPr/>
          <a:lstStyle/>
          <a:p>
            <a:r>
              <a:rPr lang="tr-TR" dirty="0"/>
              <a:t>                                  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6CBEED-979A-43A0-99DA-82BB7360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0629"/>
            <a:ext cx="9905999" cy="4530572"/>
          </a:xfrm>
        </p:spPr>
        <p:txBody>
          <a:bodyPr/>
          <a:lstStyle/>
          <a:p>
            <a:r>
              <a:rPr lang="tr-TR" dirty="0"/>
              <a:t>RİSK YÖNETİMİ:  </a:t>
            </a:r>
          </a:p>
          <a:p>
            <a:r>
              <a:rPr lang="tr-TR" dirty="0"/>
              <a:t>Bu projeyi yapmamda en büyük risk devre elamanlarının çalışır halde olmamasıdır ve devreyi doğru şekilde kuramamaktır. </a:t>
            </a:r>
          </a:p>
          <a:p>
            <a:r>
              <a:rPr lang="tr-TR" dirty="0"/>
              <a:t>Bu riskleri ortadan kaldırmak için , ürünleri aldığımızda kontrol etmek ve herhangi bir sorun olduğunda yeni ürünleri sipariş etmektir. Kodlamalar ile ilgili sorunlar olduğunda kodların en yenisi ve kodu yazacağımız programın güncel olmasına dikkat etmemiz lazımdır.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44C35AB-1C5F-4AD6-ACE8-808C1D7F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1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68BE6-70CB-42FB-AAD4-02735849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377"/>
          </a:xfrm>
        </p:spPr>
        <p:txBody>
          <a:bodyPr/>
          <a:lstStyle/>
          <a:p>
            <a:r>
              <a:rPr lang="tr-TR" dirty="0"/>
              <a:t>                                   giriş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C3888F51-D1DC-43CB-BDB4-CDB1F784C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728295"/>
              </p:ext>
            </p:extLst>
          </p:nvPr>
        </p:nvGraphicFramePr>
        <p:xfrm>
          <a:off x="839573" y="2018668"/>
          <a:ext cx="9307603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73786">
                  <a:extLst>
                    <a:ext uri="{9D8B030D-6E8A-4147-A177-3AD203B41FA5}">
                      <a16:colId xmlns:a16="http://schemas.microsoft.com/office/drawing/2014/main" val="1321962146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2197198933"/>
                    </a:ext>
                  </a:extLst>
                </a:gridCol>
                <a:gridCol w="790113">
                  <a:extLst>
                    <a:ext uri="{9D8B030D-6E8A-4147-A177-3AD203B41FA5}">
                      <a16:colId xmlns:a16="http://schemas.microsoft.com/office/drawing/2014/main" val="3495150803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60223028"/>
                    </a:ext>
                  </a:extLst>
                </a:gridCol>
                <a:gridCol w="781234">
                  <a:extLst>
                    <a:ext uri="{9D8B030D-6E8A-4147-A177-3AD203B41FA5}">
                      <a16:colId xmlns:a16="http://schemas.microsoft.com/office/drawing/2014/main" val="487380006"/>
                    </a:ext>
                  </a:extLst>
                </a:gridCol>
              </a:tblGrid>
              <a:tr h="446414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 Hafta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</a:t>
                      </a:r>
                    </a:p>
                    <a:p>
                      <a:r>
                        <a:rPr lang="tr-TR" dirty="0"/>
                        <a:t>Hafta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  <a:p>
                      <a:r>
                        <a:rPr lang="tr-TR" dirty="0"/>
                        <a:t>.Hafta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4.</a:t>
                      </a:r>
                    </a:p>
                    <a:p>
                      <a:r>
                        <a:rPr lang="tr-TR" dirty="0"/>
                        <a:t>Hafta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10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Projenin Konusunun Belirlenmesi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</a:t>
                      </a:r>
                      <a:r>
                        <a:rPr lang="tr-TR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9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Proje Ön Araştırma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0000"/>
                          </a:highlight>
                        </a:rPr>
                        <a:t>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</a:t>
                      </a:r>
                      <a:r>
                        <a:rPr lang="tr-TR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9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Ürünlerin Listesi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</a:t>
                      </a:r>
                      <a:r>
                        <a:rPr lang="tr-TR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tr-TR" dirty="0"/>
                        <a:t>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Algoritma Oluşturma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</a:t>
                      </a:r>
                      <a:r>
                        <a:rPr lang="tr-TR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tr-TR" dirty="0"/>
                        <a:t>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</a:t>
                      </a:r>
                      <a:r>
                        <a:rPr lang="tr-TR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9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Proje Kodlama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</a:t>
                      </a:r>
                      <a:r>
                        <a:rPr lang="tr-TR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tr-TR" dirty="0"/>
                        <a:t>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3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Proje Sunumları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</a:t>
                      </a:r>
                      <a:r>
                        <a:rPr lang="tr-TR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tr-TR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6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Raporun Hazırlanması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</a:t>
                      </a:r>
                      <a:r>
                        <a:rPr lang="tr-TR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tr-TR" dirty="0"/>
                        <a:t>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52508"/>
                  </a:ext>
                </a:extLst>
              </a:tr>
            </a:tbl>
          </a:graphicData>
        </a:graphic>
      </p:graphicFrame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C4BA549-BAFC-432F-A06F-1ECC6722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0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976177-121F-4DE3-BE30-86C79B43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Sistemin genel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F2A78B-4D39-4445-80B2-209314AD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1" i="0" dirty="0">
                <a:effectLst/>
                <a:latin typeface="AtaFont"/>
              </a:rPr>
              <a:t>Yağmur </a:t>
            </a:r>
            <a:r>
              <a:rPr lang="tr-TR" b="1" i="0" dirty="0" err="1">
                <a:effectLst/>
                <a:latin typeface="AtaFont"/>
              </a:rPr>
              <a:t>sensörü</a:t>
            </a:r>
            <a:r>
              <a:rPr lang="tr-TR" b="1" i="0" dirty="0">
                <a:effectLst/>
                <a:latin typeface="AtaFont"/>
              </a:rPr>
              <a:t> nedir?</a:t>
            </a:r>
            <a:endParaRPr lang="tr-TR" b="0" i="0" dirty="0">
              <a:effectLst/>
              <a:latin typeface="AtaFont"/>
            </a:endParaRPr>
          </a:p>
          <a:p>
            <a:pPr algn="l"/>
            <a:r>
              <a:rPr lang="tr-TR" b="0" i="0" dirty="0">
                <a:effectLst/>
                <a:latin typeface="AtaFont"/>
              </a:rPr>
              <a:t>Yağmur </a:t>
            </a:r>
            <a:r>
              <a:rPr lang="tr-TR" b="0" i="0" dirty="0" err="1">
                <a:effectLst/>
                <a:latin typeface="AtaFont"/>
              </a:rPr>
              <a:t>sensörü</a:t>
            </a:r>
            <a:r>
              <a:rPr lang="tr-TR" b="0" i="0" dirty="0">
                <a:effectLst/>
                <a:latin typeface="AtaFont"/>
              </a:rPr>
              <a:t>, yağmuru tespit ederek programlanan -sesli veya görüntülü- bir alarmla uyarı veren, üzerinde sıvı algılama plakaları olan bir devreler kümesidir. Suları verimli kullanmak veya su kaynaklarını korumak gibi çeşitli amaçlar için de hazırlanabilecek olan yağmur </a:t>
            </a:r>
            <a:r>
              <a:rPr lang="tr-TR" b="0" i="0" dirty="0" err="1">
                <a:effectLst/>
                <a:latin typeface="AtaFont"/>
              </a:rPr>
              <a:t>sensörü</a:t>
            </a:r>
            <a:r>
              <a:rPr lang="tr-TR" b="0" i="0" dirty="0">
                <a:effectLst/>
                <a:latin typeface="AtaFont"/>
              </a:rPr>
              <a:t>, otomobiller, telekomünikasyon, tarım gibi çok farklı alanlarda kullanılır.</a:t>
            </a:r>
          </a:p>
          <a:p>
            <a:pPr lvl="1">
              <a:lnSpc>
                <a:spcPct val="150000"/>
              </a:lnSpc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1251120-D39C-4BED-8E4A-3EC50E96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9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915C25-77FC-496C-941B-2FD5D274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Sistemin genel yapısı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105E3-B3EB-4ABA-87EA-1D3EF3D1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tr-TR" b="1" i="0" dirty="0">
                <a:effectLst/>
                <a:latin typeface="AtaFont"/>
              </a:rPr>
              <a:t>Yağmur </a:t>
            </a:r>
            <a:r>
              <a:rPr lang="tr-TR" b="1" i="0" dirty="0" err="1">
                <a:effectLst/>
                <a:latin typeface="AtaFont"/>
              </a:rPr>
              <a:t>sensörünün</a:t>
            </a:r>
            <a:r>
              <a:rPr lang="tr-TR" b="1" i="0" dirty="0">
                <a:effectLst/>
                <a:latin typeface="AtaFont"/>
              </a:rPr>
              <a:t> çalışma prensibi</a:t>
            </a:r>
            <a:r>
              <a:rPr lang="tr-TR" b="0" i="0" dirty="0">
                <a:effectLst/>
                <a:latin typeface="AtaFont"/>
              </a:rPr>
              <a:t>, üzerindeki nikel kaplı plakaların direnç oluşturması üzerine kurgulanmıştır. </a:t>
            </a:r>
            <a:r>
              <a:rPr lang="tr-TR" b="0" i="0" dirty="0" err="1">
                <a:effectLst/>
                <a:latin typeface="AtaFont"/>
              </a:rPr>
              <a:t>Sensör</a:t>
            </a:r>
            <a:r>
              <a:rPr lang="tr-TR" b="0" i="0" dirty="0">
                <a:effectLst/>
                <a:latin typeface="AtaFont"/>
              </a:rPr>
              <a:t>, analog çıkış pimleri vasıtasıyla nemi ölçer ve belirlenen nem eşiği aşıldıktan sonra dijital çıktı verir. Yani yağmur damlaları </a:t>
            </a:r>
            <a:r>
              <a:rPr lang="tr-TR" b="0" i="0" dirty="0" err="1">
                <a:effectLst/>
                <a:latin typeface="AtaFont"/>
              </a:rPr>
              <a:t>board’a</a:t>
            </a:r>
            <a:r>
              <a:rPr lang="tr-TR" b="0" i="0" dirty="0">
                <a:effectLst/>
                <a:latin typeface="AtaFont"/>
              </a:rPr>
              <a:t> düştüğünde paralel direnç meydana gelir ve </a:t>
            </a:r>
            <a:r>
              <a:rPr lang="tr-TR" b="0" i="0" dirty="0" err="1">
                <a:effectLst/>
                <a:latin typeface="AtaFont"/>
              </a:rPr>
              <a:t>sensör</a:t>
            </a:r>
            <a:r>
              <a:rPr lang="tr-TR" b="0" i="0" dirty="0">
                <a:effectLst/>
                <a:latin typeface="AtaFont"/>
              </a:rPr>
              <a:t> uyarı verir. </a:t>
            </a:r>
            <a:r>
              <a:rPr lang="tr-TR" b="0" i="0" dirty="0" err="1">
                <a:effectLst/>
                <a:latin typeface="AtaFont"/>
              </a:rPr>
              <a:t>Sensör</a:t>
            </a:r>
            <a:r>
              <a:rPr lang="tr-TR" b="0" i="0" dirty="0">
                <a:effectLst/>
                <a:latin typeface="AtaFont"/>
              </a:rPr>
              <a:t>, ikiz kutuplu bir dirence sahiptir ve neme bağlı olarak direnç gösterir. </a:t>
            </a:r>
            <a:r>
              <a:rPr lang="tr-TR" b="0" i="0" dirty="0" err="1">
                <a:effectLst/>
                <a:latin typeface="AtaFont"/>
              </a:rPr>
              <a:t>Sensör</a:t>
            </a:r>
            <a:r>
              <a:rPr lang="tr-TR" b="0" i="0" dirty="0">
                <a:effectLst/>
                <a:latin typeface="AtaFont"/>
              </a:rPr>
              <a:t> kuruyunca daha fazla direnç gösterirken ıslak hâlde daha az direnç gösterir.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7CAF6EC-857C-4562-A834-412F2DF4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25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2208</Words>
  <Application>Microsoft Office PowerPoint</Application>
  <PresentationFormat>Geniş ekran</PresentationFormat>
  <Paragraphs>230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50" baseType="lpstr">
      <vt:lpstr>Arial</vt:lpstr>
      <vt:lpstr>Arial</vt:lpstr>
      <vt:lpstr>AtaFont</vt:lpstr>
      <vt:lpstr>Calibri</vt:lpstr>
      <vt:lpstr>Google Sans</vt:lpstr>
      <vt:lpstr>Helvetica</vt:lpstr>
      <vt:lpstr>inherit</vt:lpstr>
      <vt:lpstr>Open Sans</vt:lpstr>
      <vt:lpstr>Tw Cen MT</vt:lpstr>
      <vt:lpstr>Devre</vt:lpstr>
      <vt:lpstr>  mustafa kemal üniversitesi      Antakya meslek yüksekokulu               bilgisayar teknolojisi             arduıno-uno ile   yağmur alarmı projesi </vt:lpstr>
      <vt:lpstr>Önsöz </vt:lpstr>
      <vt:lpstr>İÇİndekiler; </vt:lpstr>
      <vt:lpstr>                                   ÖZET</vt:lpstr>
      <vt:lpstr>                                  Giriş </vt:lpstr>
      <vt:lpstr>                                  giriş</vt:lpstr>
      <vt:lpstr>                                   giriş</vt:lpstr>
      <vt:lpstr>Sistemin genel yapısı</vt:lpstr>
      <vt:lpstr>                       Sistemin genel yapısı </vt:lpstr>
      <vt:lpstr>                      Sistemin genel yapısı </vt:lpstr>
      <vt:lpstr>                       Sistemin genel yapısı</vt:lpstr>
      <vt:lpstr>                   Sistemin genel yapısı </vt:lpstr>
      <vt:lpstr>    Sistemin genel yapısı</vt:lpstr>
      <vt:lpstr>Arduıno-uno</vt:lpstr>
      <vt:lpstr>                         Arduıno-uno</vt:lpstr>
      <vt:lpstr>                          Arduıno-uno</vt:lpstr>
      <vt:lpstr>                           Arduıno-uno </vt:lpstr>
      <vt:lpstr>                          Arduıno-uno</vt:lpstr>
      <vt:lpstr>                            Arduıno-uno</vt:lpstr>
      <vt:lpstr>                         Arduıno-uno</vt:lpstr>
      <vt:lpstr>                          Arduıno-uno</vt:lpstr>
      <vt:lpstr>  breadboard</vt:lpstr>
      <vt:lpstr>                             breadboard</vt:lpstr>
      <vt:lpstr>                             breadboard</vt:lpstr>
      <vt:lpstr>                             breadboard</vt:lpstr>
      <vt:lpstr>Su seviyesi/yağmur sensörü</vt:lpstr>
      <vt:lpstr>             Su seviyesi/yağmur sensörü</vt:lpstr>
      <vt:lpstr>                                 buzzer</vt:lpstr>
      <vt:lpstr>                                  buzzer</vt:lpstr>
      <vt:lpstr>       330R ohm direnç</vt:lpstr>
      <vt:lpstr>Jumper kablo  (dişi-erkek)</vt:lpstr>
      <vt:lpstr>Jumper kablo (dişi-erkek)</vt:lpstr>
      <vt:lpstr>Jumper kablo ( erkek-erkek) </vt:lpstr>
      <vt:lpstr>Jumper kablo (erkek-erkek)</vt:lpstr>
      <vt:lpstr>                    Sistemin kodlanması</vt:lpstr>
      <vt:lpstr>                  Sistemin kodlanması</vt:lpstr>
      <vt:lpstr>                    Sistemin kodlanması</vt:lpstr>
      <vt:lpstr>                                sonuç</vt:lpstr>
      <vt:lpstr>                                  sonuç</vt:lpstr>
      <vt:lpstr>                                öneriler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mustafa kemal üniversitesi      Antakya meslek yüksekokulu               bilgisayar teknolojisi             arduıno-uno ile   yağmur alarmı projesi</dc:title>
  <dc:creator>Hatice Sonay Topal</dc:creator>
  <cp:lastModifiedBy>Hatice Sonay Topal</cp:lastModifiedBy>
  <cp:revision>23</cp:revision>
  <dcterms:created xsi:type="dcterms:W3CDTF">2021-03-14T18:41:57Z</dcterms:created>
  <dcterms:modified xsi:type="dcterms:W3CDTF">2021-03-17T08:55:03Z</dcterms:modified>
</cp:coreProperties>
</file>