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Advent Pro SemiBold"/>
      <p:regular r:id="rId30"/>
      <p:bold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Fira Sans Condensed Medium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  <p:embeddedFont>
      <p:font typeface="Share Tech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487E46-D8F8-4588-A94F-59C9A0120EC4}">
  <a:tblStyle styleId="{18487E46-D8F8-4588-A94F-59C9A0120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3.xml"/><Relationship Id="rId42" Type="http://schemas.openxmlformats.org/officeDocument/2006/relationships/font" Target="fonts/ShareTech-regular.fntdata"/><Relationship Id="rId41" Type="http://schemas.openxmlformats.org/officeDocument/2006/relationships/font" Target="fonts/MavenPro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dventProSemiBold-bold.fntdata"/><Relationship Id="rId30" Type="http://schemas.openxmlformats.org/officeDocument/2006/relationships/font" Target="fonts/AdventProSemiBold-regular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8.xml"/><Relationship Id="rId37" Type="http://schemas.openxmlformats.org/officeDocument/2006/relationships/font" Target="fonts/FiraSansCondensedMedium-bold.fntdata"/><Relationship Id="rId14" Type="http://schemas.openxmlformats.org/officeDocument/2006/relationships/slide" Target="slides/slide7.xml"/><Relationship Id="rId36" Type="http://schemas.openxmlformats.org/officeDocument/2006/relationships/font" Target="fonts/FiraSansCondensedMedium-regular.fntdata"/><Relationship Id="rId17" Type="http://schemas.openxmlformats.org/officeDocument/2006/relationships/slide" Target="slides/slide10.xml"/><Relationship Id="rId39" Type="http://schemas.openxmlformats.org/officeDocument/2006/relationships/font" Target="fonts/FiraSansCondensedMedium-boldItalic.fntdata"/><Relationship Id="rId16" Type="http://schemas.openxmlformats.org/officeDocument/2006/relationships/slide" Target="slides/slide9.xml"/><Relationship Id="rId38" Type="http://schemas.openxmlformats.org/officeDocument/2006/relationships/font" Target="fonts/FiraSansCondensedMedium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f0ead315b_0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f0ead315b_0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f0ead315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f0ead315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f0ead315b_0_4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df0ead315b_0_4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f0ead315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df0ead315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f0ead31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f0ead31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df0ead315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df0ead315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f0ead315b_0_7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f0ead315b_0_7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f0ead315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f0ead315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df0ead315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df0ead315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f0ead315b_0_6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df0ead315b_0_6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df0ead315b_0_7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df0ead315b_0_7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f0ead315b_0_3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f0ead315b_0_3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f0ead315b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df0ead315b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df0ead315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df0ead315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df0ead315b_0_6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df0ead315b_0_6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f0ead315b_0_4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df0ead315b_0_4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f0ead315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f0ead315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f0ead315b_0_4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f0ead315b_0_4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f0ead315b_0_4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f0ead315b_0_4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f0ead31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f0ead31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df0ead315b_0_4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df0ead315b_0_4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f0ead315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f0ead315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4" name="Google Shape;64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9" name="Google Shape;69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2" name="Google Shape;72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5" name="Google Shape;75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2" name="Google Shape;82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9" name="Google Shape;89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4" name="Google Shape;94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8" name="Google Shape;98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01" name="Google Shape;101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6" name="Google Shape;116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9" name="Google Shape;119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22" name="Google Shape;122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3" name="Google Shape;133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8" name="Google Shape;138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5" name="Google Shape;145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64" name="Google Shape;164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8" name="Google Shape;178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85" name="Google Shape;185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8" name="Google Shape;188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1" name="Google Shape;191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4" name="Google Shape;194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9" name="Google Shape;199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4" name="Google Shape;204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7" name="Google Shape;207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11" name="Google Shape;211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14" name="Google Shape;21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7" name="Google Shape;217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5" name="Google Shape;22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39" name="Google Shape;239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44" name="Google Shape;244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7" name="Google Shape;24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50" name="Google Shape;250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7" name="Google Shape;257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61" name="Google Shape;261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6" name="Google Shape;266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69" name="Google Shape;26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77" name="Google Shape;277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2" name="Google Shape;332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33" name="Google Shape;333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35" name="Google Shape;3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6" name="Google Shape;346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1" name="Google Shape;35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58" name="Google Shape;358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3" name="Google Shape;363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4" name="Google Shape;364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5" name="Google Shape;365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" name="Google Shape;366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7" name="Google Shape;367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8" name="Google Shape;368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9" name="Google Shape;3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8" name="Google Shape;378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9" name="Google Shape;379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0" name="Google Shape;380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1" name="Google Shape;381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3" name="Google Shape;383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4" name="Google Shape;384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6" name="Google Shape;396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7" name="Google Shape;397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8" name="Google Shape;398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9" name="Google Shape;399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00" name="Google Shape;400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02" name="Google Shape;402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4" name="Google Shape;404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9" name="Google Shape;419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0" name="Google Shape;420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1" name="Google Shape;421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2" name="Google Shape;422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3" name="Google Shape;423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4" name="Google Shape;424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25" name="Google Shape;425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8" name="Google Shape;438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9" name="Google Shape;439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tr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tr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tr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tr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tr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tr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49" name="Google Shape;449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52" name="Google Shape;452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57" name="Google Shape;457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63" name="Google Shape;463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66" name="Google Shape;466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70" name="Google Shape;470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75" name="Google Shape;475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76" name="Google Shape;476;p32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77" name="Google Shape;477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/>
          <p:nvPr>
            <p:ph idx="1" type="subTitle"/>
          </p:nvPr>
        </p:nvSpPr>
        <p:spPr>
          <a:xfrm>
            <a:off x="-564050" y="2472988"/>
            <a:ext cx="73446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Ertuğrul Sağdıç 	</a:t>
            </a:r>
            <a:r>
              <a:rPr lang="tr"/>
              <a:t>150116061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Defne ÇIĞ 		</a:t>
            </a:r>
            <a:r>
              <a:rPr lang="tr"/>
              <a:t>150816004 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Kasım Anlatır 	</a:t>
            </a:r>
            <a:r>
              <a:rPr lang="tr"/>
              <a:t>150816019 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Cem Telliağaoğlu </a:t>
            </a:r>
            <a:r>
              <a:rPr lang="tr"/>
              <a:t>150216031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				Lukas Eckerle 	</a:t>
            </a:r>
            <a:r>
              <a:rPr lang="tr"/>
              <a:t>199520021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"/>
          <p:cNvSpPr txBox="1"/>
          <p:nvPr>
            <p:ph type="ctrTitle"/>
          </p:nvPr>
        </p:nvSpPr>
        <p:spPr>
          <a:xfrm>
            <a:off x="1389025" y="1205500"/>
            <a:ext cx="6478800" cy="12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/>
              <a:t>Identification of</a:t>
            </a:r>
            <a:r>
              <a:rPr lang="tr" sz="4000">
                <a:solidFill>
                  <a:schemeClr val="accent2"/>
                </a:solidFill>
              </a:rPr>
              <a:t> Thyroid Cancer</a:t>
            </a:r>
            <a:r>
              <a:rPr lang="tr" sz="4000"/>
              <a:t> by Using Machine Learning</a:t>
            </a:r>
            <a:endParaRPr sz="4000"/>
          </a:p>
        </p:txBody>
      </p:sp>
      <p:sp>
        <p:nvSpPr>
          <p:cNvPr id="499" name="Google Shape;499;p35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06" name="Google Shape;506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09" name="Google Shape;509;p3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12" name="Google Shape;512;p35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5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8" name="Google Shape;518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21" name="Google Shape;521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" name="Google Shape;636;p44"/>
          <p:cNvGraphicFramePr/>
          <p:nvPr/>
        </p:nvGraphicFramePr>
        <p:xfrm>
          <a:off x="869225" y="164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{18487E46-D8F8-4588-A94F-59C9A0120EC4}</a:tableStyleId>
              </a:tblPr>
              <a:tblGrid>
                <a:gridCol w="869475"/>
                <a:gridCol w="698700"/>
                <a:gridCol w="698700"/>
                <a:gridCol w="698700"/>
                <a:gridCol w="698700"/>
                <a:gridCol w="698700"/>
                <a:gridCol w="698700"/>
                <a:gridCol w="698700"/>
                <a:gridCol w="698700"/>
                <a:gridCol w="698700"/>
                <a:gridCol w="698700"/>
              </a:tblGrid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Gene ID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1007_s_at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1053_at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117_at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121_at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1255_g_at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1294_at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1316_at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1320_at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1405_i_at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1431_at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Min expression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8.216887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5.839823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2.505232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9.240184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2.249185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5.415159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2.386696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2.489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4.026917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2.249185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Max expression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11.59505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8.063517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8.714269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12.57491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2.508066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7.83027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4.154933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6.061259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12.14334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2.579561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Avg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10.17743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6.805636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3.323691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11.49767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2.253513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6.428938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2.868082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4.280523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7.376009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2.274973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Std.Dev.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0.460819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0.363002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1.188412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0.626009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0.03276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0.571834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0.305475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0.803372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2.012789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0.059632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Entropy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4.75359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4.705787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4.416789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4.75359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0.197798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4.75359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4.308748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4.75359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4.75359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2.05356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7" name="Google Shape;637;p44"/>
          <p:cNvSpPr txBox="1"/>
          <p:nvPr>
            <p:ph idx="4294967295" type="ctrTitle"/>
          </p:nvPr>
        </p:nvSpPr>
        <p:spPr>
          <a:xfrm>
            <a:off x="869225" y="947050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10 </a:t>
            </a:r>
            <a:r>
              <a:rPr lang="tr"/>
              <a:t>investigated</a:t>
            </a:r>
            <a:r>
              <a:rPr lang="tr"/>
              <a:t> attributes</a:t>
            </a:r>
            <a:endParaRPr/>
          </a:p>
        </p:txBody>
      </p:sp>
      <p:sp>
        <p:nvSpPr>
          <p:cNvPr id="638" name="Google Shape;63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 rotWithShape="1">
          <a:blip r:embed="rId3">
            <a:alphaModFix/>
          </a:blip>
          <a:srcRect b="0" l="7095" r="6053" t="0"/>
          <a:stretch/>
        </p:blipFill>
        <p:spPr>
          <a:xfrm>
            <a:off x="407050" y="2571750"/>
            <a:ext cx="3929774" cy="22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5"/>
          <p:cNvPicPr preferRelativeResize="0"/>
          <p:nvPr/>
        </p:nvPicPr>
        <p:blipFill rotWithShape="1">
          <a:blip r:embed="rId4">
            <a:alphaModFix/>
          </a:blip>
          <a:srcRect b="0" l="5887" r="3261" t="0"/>
          <a:stretch/>
        </p:blipFill>
        <p:spPr>
          <a:xfrm>
            <a:off x="4706875" y="56175"/>
            <a:ext cx="3929774" cy="2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5"/>
          <p:cNvPicPr preferRelativeResize="0"/>
          <p:nvPr/>
        </p:nvPicPr>
        <p:blipFill rotWithShape="1">
          <a:blip r:embed="rId5">
            <a:alphaModFix/>
          </a:blip>
          <a:srcRect b="0" l="5887" r="3261" t="0"/>
          <a:stretch/>
        </p:blipFill>
        <p:spPr>
          <a:xfrm>
            <a:off x="407050" y="56175"/>
            <a:ext cx="3929774" cy="2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5"/>
          <p:cNvPicPr preferRelativeResize="0"/>
          <p:nvPr/>
        </p:nvPicPr>
        <p:blipFill rotWithShape="1">
          <a:blip r:embed="rId6">
            <a:alphaModFix/>
          </a:blip>
          <a:srcRect b="0" l="5887" r="3261" t="0"/>
          <a:stretch/>
        </p:blipFill>
        <p:spPr>
          <a:xfrm>
            <a:off x="4706875" y="2571750"/>
            <a:ext cx="3929774" cy="220099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5"/>
          <p:cNvSpPr txBox="1"/>
          <p:nvPr/>
        </p:nvSpPr>
        <p:spPr>
          <a:xfrm>
            <a:off x="871925" y="2217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Minimum Expression Distribution</a:t>
            </a:r>
            <a:endParaRPr sz="700"/>
          </a:p>
        </p:txBody>
      </p:sp>
      <p:sp>
        <p:nvSpPr>
          <p:cNvPr id="648" name="Google Shape;648;p45"/>
          <p:cNvSpPr txBox="1"/>
          <p:nvPr/>
        </p:nvSpPr>
        <p:spPr>
          <a:xfrm>
            <a:off x="5171763" y="2217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Maximum </a:t>
            </a: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Expression Distribution</a:t>
            </a:r>
            <a:endParaRPr sz="700"/>
          </a:p>
        </p:txBody>
      </p:sp>
      <p:sp>
        <p:nvSpPr>
          <p:cNvPr id="649" name="Google Shape;649;p45"/>
          <p:cNvSpPr txBox="1"/>
          <p:nvPr/>
        </p:nvSpPr>
        <p:spPr>
          <a:xfrm>
            <a:off x="871913" y="4772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Average </a:t>
            </a: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Expression Distribution</a:t>
            </a:r>
            <a:endParaRPr sz="700"/>
          </a:p>
        </p:txBody>
      </p:sp>
      <p:sp>
        <p:nvSpPr>
          <p:cNvPr id="650" name="Google Shape;650;p45"/>
          <p:cNvSpPr txBox="1"/>
          <p:nvPr/>
        </p:nvSpPr>
        <p:spPr>
          <a:xfrm>
            <a:off x="5171750" y="4772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Standard Deviation </a:t>
            </a:r>
            <a:r>
              <a:rPr lang="tr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Expression Distribution</a:t>
            </a:r>
            <a:endParaRPr sz="700"/>
          </a:p>
        </p:txBody>
      </p:sp>
      <p:sp>
        <p:nvSpPr>
          <p:cNvPr id="651" name="Google Shape;65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>
            <p:ph type="ctrTitle"/>
          </p:nvPr>
        </p:nvSpPr>
        <p:spPr>
          <a:xfrm>
            <a:off x="812750" y="1676725"/>
            <a:ext cx="4802400" cy="146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Explore your Data Part 2</a:t>
            </a:r>
            <a:endParaRPr/>
          </a:p>
        </p:txBody>
      </p:sp>
      <p:sp>
        <p:nvSpPr>
          <p:cNvPr id="657" name="Google Shape;657;p46"/>
          <p:cNvSpPr txBox="1"/>
          <p:nvPr>
            <p:ph idx="2" type="title"/>
          </p:nvPr>
        </p:nvSpPr>
        <p:spPr>
          <a:xfrm>
            <a:off x="57813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6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6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solidFill>
            <a:srgbClr val="FFD6E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2" name="Google Shape;66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"/>
          <p:cNvSpPr txBox="1"/>
          <p:nvPr>
            <p:ph idx="1" type="subTitle"/>
          </p:nvPr>
        </p:nvSpPr>
        <p:spPr>
          <a:xfrm>
            <a:off x="828700" y="1580150"/>
            <a:ext cx="44556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Т</a:t>
            </a:r>
            <a:r>
              <a:rPr lang="tr"/>
              <a:t>he dataset was split into two sets for each investigation group. 70% of the data was split for the training set, 30% of the data was split for the test set.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expression levels of the genes were checked by the decision tree algorithm and trees were constructed by checking the entropy values. 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7"/>
          <p:cNvGrpSpPr/>
          <p:nvPr/>
        </p:nvGrpSpPr>
        <p:grpSpPr>
          <a:xfrm>
            <a:off x="6848926" y="1704100"/>
            <a:ext cx="338207" cy="2014657"/>
            <a:chOff x="6905926" y="1698225"/>
            <a:chExt cx="338207" cy="2014657"/>
          </a:xfrm>
        </p:grpSpPr>
        <p:sp>
          <p:nvSpPr>
            <p:cNvPr id="669" name="Google Shape;669;p47"/>
            <p:cNvSpPr/>
            <p:nvPr/>
          </p:nvSpPr>
          <p:spPr>
            <a:xfrm>
              <a:off x="6905926" y="1698225"/>
              <a:ext cx="338207" cy="2014657"/>
            </a:xfrm>
            <a:custGeom>
              <a:rect b="b" l="l" r="r" t="t"/>
              <a:pathLst>
                <a:path extrusionOk="0" h="40614" w="6818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6914061" y="3318418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914061" y="3083985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6913466" y="2849602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913466" y="2614575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913466" y="2380192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6914061" y="3566541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5830300" y="1704100"/>
            <a:ext cx="338207" cy="2014657"/>
            <a:chOff x="6048625" y="1698225"/>
            <a:chExt cx="338207" cy="2014657"/>
          </a:xfrm>
        </p:grpSpPr>
        <p:sp>
          <p:nvSpPr>
            <p:cNvPr id="677" name="Google Shape;677;p47"/>
            <p:cNvSpPr/>
            <p:nvPr/>
          </p:nvSpPr>
          <p:spPr>
            <a:xfrm>
              <a:off x="6048625" y="1698225"/>
              <a:ext cx="338207" cy="2014657"/>
            </a:xfrm>
            <a:custGeom>
              <a:rect b="b" l="l" r="r" t="t"/>
              <a:pathLst>
                <a:path extrusionOk="0" h="40614" w="6818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056115" y="3318418"/>
              <a:ext cx="323226" cy="138200"/>
            </a:xfrm>
            <a:custGeom>
              <a:rect b="b" l="l" r="r" t="t"/>
              <a:pathLst>
                <a:path extrusionOk="0" h="2786" w="6516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56115" y="3083985"/>
              <a:ext cx="322581" cy="138200"/>
            </a:xfrm>
            <a:custGeom>
              <a:rect b="b" l="l" r="r" t="t"/>
              <a:pathLst>
                <a:path extrusionOk="0" h="2786" w="6503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56115" y="3566541"/>
              <a:ext cx="323226" cy="138200"/>
            </a:xfrm>
            <a:custGeom>
              <a:rect b="b" l="l" r="r" t="t"/>
              <a:pathLst>
                <a:path extrusionOk="0" h="2786" w="6516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47"/>
          <p:cNvSpPr txBox="1"/>
          <p:nvPr/>
        </p:nvSpPr>
        <p:spPr>
          <a:xfrm>
            <a:off x="5545050" y="4147850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Test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2" name="Google Shape;682;p47"/>
          <p:cNvSpPr txBox="1"/>
          <p:nvPr/>
        </p:nvSpPr>
        <p:spPr>
          <a:xfrm>
            <a:off x="6453750" y="4147850"/>
            <a:ext cx="1128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Training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3" name="Google Shape;683;p47"/>
          <p:cNvSpPr txBox="1"/>
          <p:nvPr/>
        </p:nvSpPr>
        <p:spPr>
          <a:xfrm>
            <a:off x="5545050" y="3862025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30%</a:t>
            </a:r>
            <a:endParaRPr sz="2200">
              <a:solidFill>
                <a:srgbClr val="E898A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4" name="Google Shape;684;p47"/>
          <p:cNvSpPr txBox="1"/>
          <p:nvPr/>
        </p:nvSpPr>
        <p:spPr>
          <a:xfrm>
            <a:off x="6563675" y="3862025"/>
            <a:ext cx="908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7</a:t>
            </a:r>
            <a:r>
              <a:rPr lang="tr" sz="22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0%</a:t>
            </a:r>
            <a:endParaRPr sz="220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5" name="Google Shape;68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"/>
          <p:cNvSpPr txBox="1"/>
          <p:nvPr>
            <p:ph idx="1" type="subTitle"/>
          </p:nvPr>
        </p:nvSpPr>
        <p:spPr>
          <a:xfrm>
            <a:off x="4517850" y="1065700"/>
            <a:ext cx="30255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Then, the trees were added to the random forest with the accuracy level higher than 90% of the accuracy level. Then, the samples were classified based on the trees in the random forest.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1" name="Google Shape;691;p48"/>
          <p:cNvPicPr preferRelativeResize="0"/>
          <p:nvPr/>
        </p:nvPicPr>
        <p:blipFill rotWithShape="1">
          <a:blip r:embed="rId3">
            <a:alphaModFix/>
          </a:blip>
          <a:srcRect b="0" l="0" r="0" t="4021"/>
          <a:stretch/>
        </p:blipFill>
        <p:spPr>
          <a:xfrm>
            <a:off x="1013875" y="418175"/>
            <a:ext cx="3138550" cy="4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9"/>
          <p:cNvSpPr txBox="1"/>
          <p:nvPr>
            <p:ph idx="1" type="subTitle"/>
          </p:nvPr>
        </p:nvSpPr>
        <p:spPr>
          <a:xfrm>
            <a:off x="4486250" y="4214525"/>
            <a:ext cx="38397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8 differentially expressed genes (DEGs) were discovered.</a:t>
            </a:r>
            <a:endParaRPr/>
          </a:p>
        </p:txBody>
      </p:sp>
      <p:graphicFrame>
        <p:nvGraphicFramePr>
          <p:cNvPr id="698" name="Google Shape;698;p49"/>
          <p:cNvGraphicFramePr/>
          <p:nvPr/>
        </p:nvGraphicFramePr>
        <p:xfrm>
          <a:off x="1222125" y="544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{18487E46-D8F8-4588-A94F-59C9A0120EC4}</a:tableStyleId>
              </a:tblPr>
              <a:tblGrid>
                <a:gridCol w="327000"/>
                <a:gridCol w="818425"/>
                <a:gridCol w="818425"/>
                <a:gridCol w="1061750"/>
              </a:tblGrid>
              <a:tr h="27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Gene ID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Gene Symbols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Cancer related findings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9CB9C"/>
                    </a:solidFill>
                  </a:tcPr>
                </a:tc>
              </a:tr>
              <a:tr h="3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1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215255_at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IGSF9B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Favorable ovarian cancer biomarker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2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44822_s_at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>
                          <a:highlight>
                            <a:schemeClr val="lt1"/>
                          </a:highlight>
                        </a:rPr>
                        <a:t>MIER2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Possible biomarker in renal cancer, endometrial cancer and colorectal cancer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3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1564069_at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HOTTIP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Strong relation with the papillary thyroid carcinoma cells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4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1555083_at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RPL13AP17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No cancer related finding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6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5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205911_at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PTH1R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Enhanced cancer specificity in renal cancer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5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6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1561365_at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NRP1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Prognostic marker in stomach cancer, cervical cancer and renal cancer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3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7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244656_at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RASL10B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Unfavorable prognosis in endometrial cancer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72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8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243881_at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800"/>
                        <a:t>SHC3</a:t>
                      </a:r>
                      <a:endParaRPr sz="8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600"/>
                        <a:t>Favorable hepatocellular carcinoma and unfavorable gastric cancer related findings</a:t>
                      </a:r>
                      <a:endParaRPr sz="6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0"/>
          <p:cNvSpPr txBox="1"/>
          <p:nvPr>
            <p:ph idx="1" type="subTitle"/>
          </p:nvPr>
        </p:nvSpPr>
        <p:spPr>
          <a:xfrm>
            <a:off x="717900" y="1465125"/>
            <a:ext cx="38541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Differentially expressed genes were scattered by matrix plotting.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points </a:t>
            </a:r>
            <a:r>
              <a:rPr lang="tr"/>
              <a:t>where the graph forms a positively inclined diagonal are positive correlations and the points where it forms a negatively inclined diagonal are negative correlations. However, in our case, no correlation was not observed</a:t>
            </a:r>
            <a:endParaRPr/>
          </a:p>
        </p:txBody>
      </p:sp>
      <p:pic>
        <p:nvPicPr>
          <p:cNvPr id="705" name="Google Shape;7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116" y="1608875"/>
            <a:ext cx="4229459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1"/>
          <p:cNvSpPr txBox="1"/>
          <p:nvPr>
            <p:ph type="ctrTitle"/>
          </p:nvPr>
        </p:nvSpPr>
        <p:spPr>
          <a:xfrm>
            <a:off x="926850" y="1918525"/>
            <a:ext cx="4802400" cy="985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C800"/>
                </a:solidFill>
              </a:rPr>
              <a:t>Predictive Analysis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712" name="Google Shape;712;p51"/>
          <p:cNvSpPr txBox="1"/>
          <p:nvPr>
            <p:ph idx="2" type="title"/>
          </p:nvPr>
        </p:nvSpPr>
        <p:spPr>
          <a:xfrm>
            <a:off x="57813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3" name="Google Shape;713;p5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solidFill>
            <a:srgbClr val="FFC8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7" name="Google Shape;71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52"/>
          <p:cNvGrpSpPr/>
          <p:nvPr/>
        </p:nvGrpSpPr>
        <p:grpSpPr>
          <a:xfrm>
            <a:off x="5345311" y="964757"/>
            <a:ext cx="2851442" cy="3213988"/>
            <a:chOff x="2501950" y="1507050"/>
            <a:chExt cx="2392350" cy="2696525"/>
          </a:xfrm>
        </p:grpSpPr>
        <p:sp>
          <p:nvSpPr>
            <p:cNvPr id="723" name="Google Shape;723;p52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2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2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2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2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2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2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2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2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52"/>
          <p:cNvGrpSpPr/>
          <p:nvPr/>
        </p:nvGrpSpPr>
        <p:grpSpPr>
          <a:xfrm>
            <a:off x="8196630" y="-476251"/>
            <a:ext cx="1780538" cy="2918501"/>
            <a:chOff x="4882900" y="-64350"/>
            <a:chExt cx="2493750" cy="2922300"/>
          </a:xfrm>
        </p:grpSpPr>
        <p:sp>
          <p:nvSpPr>
            <p:cNvPr id="743" name="Google Shape;743;p5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52"/>
          <p:cNvGrpSpPr/>
          <p:nvPr/>
        </p:nvGrpSpPr>
        <p:grpSpPr>
          <a:xfrm>
            <a:off x="6109892" y="1344246"/>
            <a:ext cx="1541751" cy="2455003"/>
            <a:chOff x="2160750" y="237575"/>
            <a:chExt cx="3253325" cy="5180425"/>
          </a:xfrm>
        </p:grpSpPr>
        <p:sp>
          <p:nvSpPr>
            <p:cNvPr id="749" name="Google Shape;749;p52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2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2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2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2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2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2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2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2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2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2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2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2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2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2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2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2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2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2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2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2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52"/>
          <p:cNvSpPr txBox="1"/>
          <p:nvPr>
            <p:ph idx="4294967295" type="subTitle"/>
          </p:nvPr>
        </p:nvSpPr>
        <p:spPr>
          <a:xfrm>
            <a:off x="265975" y="964750"/>
            <a:ext cx="47685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/>
              <a:t>Predictive analysis of our dataset is made by using classification algorithms, including K-Nearest Neighbors (k-NN) and Neural Network by using the differentially expressed genes found in the previous step.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400"/>
              <a:t>We compared the performances of these classification algorithms trained with the training set which is 70% of our dataset and the classification capabilities on the test set by using the evaluation metrics. These metrics are accuracy, sensitivity, specification, precision, and F1 score</a:t>
            </a:r>
            <a:endParaRPr sz="1400"/>
          </a:p>
        </p:txBody>
      </p:sp>
      <p:sp>
        <p:nvSpPr>
          <p:cNvPr id="782" name="Google Shape;78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3"/>
          <p:cNvSpPr txBox="1"/>
          <p:nvPr>
            <p:ph idx="1" type="subTitle"/>
          </p:nvPr>
        </p:nvSpPr>
        <p:spPr>
          <a:xfrm>
            <a:off x="1109675" y="1867625"/>
            <a:ext cx="47685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/>
              <a:t>The evaluation metrics are calculated by using the Confusion Matrix.</a:t>
            </a:r>
            <a:endParaRPr sz="1400"/>
          </a:p>
        </p:txBody>
      </p:sp>
      <p:graphicFrame>
        <p:nvGraphicFramePr>
          <p:cNvPr id="788" name="Google Shape;788;p53"/>
          <p:cNvGraphicFramePr/>
          <p:nvPr/>
        </p:nvGraphicFramePr>
        <p:xfrm>
          <a:off x="1109675" y="26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{18487E46-D8F8-4588-A94F-59C9A0120EC4}</a:tableStyleId>
              </a:tblPr>
              <a:tblGrid>
                <a:gridCol w="1910400"/>
                <a:gridCol w="1910400"/>
                <a:gridCol w="191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Condition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Being Healthy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Having Disease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Being Healthy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TP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FN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Having Disease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FP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TN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89" name="Google Shape;78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idx="13" type="ctrTitle"/>
          </p:nvPr>
        </p:nvSpPr>
        <p:spPr>
          <a:xfrm>
            <a:off x="5059471" y="33491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Explore your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Part 2</a:t>
            </a:r>
            <a:endParaRPr/>
          </a:p>
        </p:txBody>
      </p:sp>
      <p:sp>
        <p:nvSpPr>
          <p:cNvPr id="530" name="Google Shape;530;p36"/>
          <p:cNvSpPr txBox="1"/>
          <p:nvPr>
            <p:ph idx="4" type="ctrTitle"/>
          </p:nvPr>
        </p:nvSpPr>
        <p:spPr>
          <a:xfrm>
            <a:off x="2839900" y="3349150"/>
            <a:ext cx="148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Explore your Data</a:t>
            </a:r>
            <a:endParaRPr/>
          </a:p>
        </p:txBody>
      </p:sp>
      <p:sp>
        <p:nvSpPr>
          <p:cNvPr id="531" name="Google Shape;531;p36"/>
          <p:cNvSpPr txBox="1"/>
          <p:nvPr>
            <p:ph type="ctrTitle"/>
          </p:nvPr>
        </p:nvSpPr>
        <p:spPr>
          <a:xfrm>
            <a:off x="659125" y="3349138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Proposal</a:t>
            </a:r>
            <a:endParaRPr/>
          </a:p>
        </p:txBody>
      </p:sp>
      <p:sp>
        <p:nvSpPr>
          <p:cNvPr id="532" name="Google Shape;532;p36"/>
          <p:cNvSpPr txBox="1"/>
          <p:nvPr>
            <p:ph idx="3" type="title"/>
          </p:nvPr>
        </p:nvSpPr>
        <p:spPr>
          <a:xfrm>
            <a:off x="659125" y="259822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01</a:t>
            </a:r>
            <a:endParaRPr/>
          </a:p>
        </p:txBody>
      </p:sp>
      <p:sp>
        <p:nvSpPr>
          <p:cNvPr id="533" name="Google Shape;533;p36"/>
          <p:cNvSpPr txBox="1"/>
          <p:nvPr>
            <p:ph idx="6" type="title"/>
          </p:nvPr>
        </p:nvSpPr>
        <p:spPr>
          <a:xfrm>
            <a:off x="2839890" y="259822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02</a:t>
            </a:r>
            <a:endParaRPr/>
          </a:p>
        </p:txBody>
      </p:sp>
      <p:sp>
        <p:nvSpPr>
          <p:cNvPr id="534" name="Google Shape;534;p3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TABLE OF CONTENTS</a:t>
            </a:r>
            <a:endParaRPr/>
          </a:p>
        </p:txBody>
      </p:sp>
      <p:sp>
        <p:nvSpPr>
          <p:cNvPr id="535" name="Google Shape;535;p36"/>
          <p:cNvSpPr txBox="1"/>
          <p:nvPr>
            <p:ph idx="9" type="title"/>
          </p:nvPr>
        </p:nvSpPr>
        <p:spPr>
          <a:xfrm>
            <a:off x="5058879" y="259822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03</a:t>
            </a:r>
            <a:endParaRPr/>
          </a:p>
        </p:txBody>
      </p:sp>
      <p:sp>
        <p:nvSpPr>
          <p:cNvPr id="536" name="Google Shape;536;p36"/>
          <p:cNvSpPr/>
          <p:nvPr/>
        </p:nvSpPr>
        <p:spPr>
          <a:xfrm>
            <a:off x="659125" y="151508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2839890" y="1515088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5058879" y="151508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6"/>
          <p:cNvCxnSpPr>
            <a:stCxn id="536" idx="1"/>
            <a:endCxn id="532" idx="1"/>
          </p:cNvCxnSpPr>
          <p:nvPr/>
        </p:nvCxnSpPr>
        <p:spPr>
          <a:xfrm>
            <a:off x="659125" y="1927138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6"/>
          <p:cNvCxnSpPr>
            <a:stCxn id="537" idx="1"/>
            <a:endCxn id="533" idx="1"/>
          </p:cNvCxnSpPr>
          <p:nvPr/>
        </p:nvCxnSpPr>
        <p:spPr>
          <a:xfrm>
            <a:off x="2839890" y="1927138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6"/>
          <p:cNvCxnSpPr>
            <a:stCxn id="538" idx="1"/>
            <a:endCxn id="535" idx="1"/>
          </p:cNvCxnSpPr>
          <p:nvPr/>
        </p:nvCxnSpPr>
        <p:spPr>
          <a:xfrm>
            <a:off x="5058879" y="1927138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6"/>
          <p:cNvSpPr/>
          <p:nvPr/>
        </p:nvSpPr>
        <p:spPr>
          <a:xfrm>
            <a:off x="1583875" y="127707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5882983" y="233919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5182324" y="1638230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6"/>
          <p:cNvGrpSpPr/>
          <p:nvPr/>
        </p:nvGrpSpPr>
        <p:grpSpPr>
          <a:xfrm>
            <a:off x="2972620" y="1636998"/>
            <a:ext cx="577210" cy="580282"/>
            <a:chOff x="3095745" y="3805393"/>
            <a:chExt cx="352840" cy="354717"/>
          </a:xfrm>
        </p:grpSpPr>
        <p:sp>
          <p:nvSpPr>
            <p:cNvPr id="546" name="Google Shape;546;p3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6"/>
          <p:cNvSpPr txBox="1"/>
          <p:nvPr>
            <p:ph idx="13" type="ctrTitle"/>
          </p:nvPr>
        </p:nvSpPr>
        <p:spPr>
          <a:xfrm>
            <a:off x="7108424" y="3396775"/>
            <a:ext cx="148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Predictive Analysis</a:t>
            </a:r>
            <a:endParaRPr/>
          </a:p>
        </p:txBody>
      </p:sp>
      <p:sp>
        <p:nvSpPr>
          <p:cNvPr id="553" name="Google Shape;553;p36"/>
          <p:cNvSpPr txBox="1"/>
          <p:nvPr>
            <p:ph idx="9" type="title"/>
          </p:nvPr>
        </p:nvSpPr>
        <p:spPr>
          <a:xfrm>
            <a:off x="7107829" y="26458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C800"/>
                </a:solidFill>
              </a:rPr>
              <a:t>04</a:t>
            </a:r>
            <a:endParaRPr>
              <a:solidFill>
                <a:srgbClr val="FFC800"/>
              </a:solidFill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7107829" y="1562713"/>
            <a:ext cx="824100" cy="824100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36"/>
          <p:cNvCxnSpPr>
            <a:stCxn id="554" idx="1"/>
            <a:endCxn id="553" idx="1"/>
          </p:cNvCxnSpPr>
          <p:nvPr/>
        </p:nvCxnSpPr>
        <p:spPr>
          <a:xfrm>
            <a:off x="7107829" y="19747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36"/>
          <p:cNvSpPr/>
          <p:nvPr/>
        </p:nvSpPr>
        <p:spPr>
          <a:xfrm>
            <a:off x="7891633" y="238684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6"/>
          <p:cNvGrpSpPr/>
          <p:nvPr/>
        </p:nvGrpSpPr>
        <p:grpSpPr>
          <a:xfrm>
            <a:off x="7231293" y="1684610"/>
            <a:ext cx="583817" cy="580314"/>
            <a:chOff x="3541011" y="3367320"/>
            <a:chExt cx="348257" cy="346188"/>
          </a:xfrm>
        </p:grpSpPr>
        <p:sp>
          <p:nvSpPr>
            <p:cNvPr id="558" name="Google Shape;558;p3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6"/>
          <p:cNvGrpSpPr/>
          <p:nvPr/>
        </p:nvGrpSpPr>
        <p:grpSpPr>
          <a:xfrm>
            <a:off x="733268" y="1637022"/>
            <a:ext cx="583817" cy="580314"/>
            <a:chOff x="3541011" y="3367320"/>
            <a:chExt cx="348257" cy="346188"/>
          </a:xfrm>
        </p:grpSpPr>
        <p:sp>
          <p:nvSpPr>
            <p:cNvPr id="563" name="Google Shape;563;p3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4"/>
          <p:cNvSpPr txBox="1"/>
          <p:nvPr>
            <p:ph idx="1" type="subTitle"/>
          </p:nvPr>
        </p:nvSpPr>
        <p:spPr>
          <a:xfrm>
            <a:off x="1131875" y="1660400"/>
            <a:ext cx="52698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We made experiments with models constructed consisting of 4 of the Neural Network and 4 of the k-NN algorithms.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	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We constructed 4 models </a:t>
            </a:r>
            <a:r>
              <a:rPr lang="tr" sz="1500"/>
              <a:t>for the Neural Network algorithm by changing the learning rate</a:t>
            </a:r>
            <a:r>
              <a:rPr lang="tr" sz="1500"/>
              <a:t>. For each model the learning rate changes as follows: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0.1, 0.01, 0.001, 0.0001.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	We constructed 4 models for the k-NN algorithm by using different k values. For each model k value changes as follows: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3, 5, 9, 15.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95" name="Google Shape;79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0" name="Google Shape;800;p55"/>
          <p:cNvGraphicFramePr/>
          <p:nvPr/>
        </p:nvGraphicFramePr>
        <p:xfrm>
          <a:off x="799575" y="170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{18487E46-D8F8-4588-A94F-59C9A0120EC4}</a:tableStyleId>
              </a:tblPr>
              <a:tblGrid>
                <a:gridCol w="1017825"/>
                <a:gridCol w="1017825"/>
                <a:gridCol w="1017825"/>
                <a:gridCol w="1017825"/>
                <a:gridCol w="1017825"/>
                <a:gridCol w="1017825"/>
                <a:gridCol w="101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Algorithm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Experiment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Accuracy</a:t>
                      </a:r>
                      <a:endParaRPr sz="12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Sensitivity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Specification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Precision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F1 Score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2794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Neural Network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LR = 0.1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LR = 0.01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LR = 0.001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0.942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0.714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0.947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LR = 0.0001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0.828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0.684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0.812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k-NN</a:t>
                      </a:r>
                      <a:endParaRPr sz="1200"/>
                    </a:p>
                  </a:txBody>
                  <a:tcPr marT="63500" marB="63500" marR="63500" marL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 k = 3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0.987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0.976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0.987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k = 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0.987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0.985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k = 9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0.987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1.0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0.985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279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k = 15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0.978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0.972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55"/>
          <p:cNvSpPr txBox="1"/>
          <p:nvPr>
            <p:ph idx="4294967295" type="ctrTitle"/>
          </p:nvPr>
        </p:nvSpPr>
        <p:spPr>
          <a:xfrm>
            <a:off x="752063" y="1043225"/>
            <a:ext cx="7219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/>
              <a:t>Evaluation Metrics for each algorithm with different parameters</a:t>
            </a:r>
            <a:endParaRPr sz="2100"/>
          </a:p>
        </p:txBody>
      </p:sp>
      <p:sp>
        <p:nvSpPr>
          <p:cNvPr id="802" name="Google Shape;80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6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/>
              <a:t>Thank you for listening 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chemeClr val="accent3"/>
                </a:solidFill>
              </a:rPr>
              <a:t>Any questions?</a:t>
            </a:r>
            <a:endParaRPr sz="5200">
              <a:solidFill>
                <a:schemeClr val="accent3"/>
              </a:solidFill>
            </a:endParaRPr>
          </a:p>
        </p:txBody>
      </p:sp>
      <p:sp>
        <p:nvSpPr>
          <p:cNvPr id="808" name="Google Shape;80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"/>
          <p:cNvSpPr txBox="1"/>
          <p:nvPr>
            <p:ph type="ctrTitle"/>
          </p:nvPr>
        </p:nvSpPr>
        <p:spPr>
          <a:xfrm>
            <a:off x="2023212" y="19924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Proposal</a:t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37"/>
          <p:cNvCxnSpPr>
            <a:stCxn id="57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/>
          <p:nvPr>
            <p:ph idx="1" type="subTitle"/>
          </p:nvPr>
        </p:nvSpPr>
        <p:spPr>
          <a:xfrm>
            <a:off x="1087225" y="1711125"/>
            <a:ext cx="62988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dataset was made of three classes: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tr"/>
              <a:t>Exposed </a:t>
            </a:r>
            <a:r>
              <a:rPr lang="tr"/>
              <a:t>(34 instances)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tr"/>
              <a:t>Not-exposed </a:t>
            </a:r>
            <a:r>
              <a:rPr lang="tr"/>
              <a:t>(33 instances)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tr"/>
              <a:t>Healthy (52 instances)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It was aimed to determine whether thyroid cancer is caused by radiation or not, by </a:t>
            </a:r>
            <a:r>
              <a:rPr lang="tr"/>
              <a:t>Linear Discriminant Analysis (LDA) in order to classify Exposed, Not-Exposed, and the Healthy groups. </a:t>
            </a:r>
            <a:endParaRPr/>
          </a:p>
        </p:txBody>
      </p:sp>
      <p:sp>
        <p:nvSpPr>
          <p:cNvPr id="584" name="Google Shape;58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 txBox="1"/>
          <p:nvPr>
            <p:ph idx="1" type="subTitle"/>
          </p:nvPr>
        </p:nvSpPr>
        <p:spPr>
          <a:xfrm>
            <a:off x="1765350" y="1530000"/>
            <a:ext cx="5613300" cy="30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However, 0.4583 accuracy of LDA was not enough since exposed and not-exposed groups have the same cancer type and these classes have shown similar expression levels. So, the algorithm wasn’t able to catch any significant difference.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Therefore, it was decided to change the dataset by eliminating one of the three classes, which would leave the Healthy and the Diseased Groups as remainder.</a:t>
            </a:r>
            <a:endParaRPr/>
          </a:p>
        </p:txBody>
      </p:sp>
      <p:sp>
        <p:nvSpPr>
          <p:cNvPr id="590" name="Google Shape;59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0"/>
          <p:cNvSpPr txBox="1"/>
          <p:nvPr>
            <p:ph idx="1" type="body"/>
          </p:nvPr>
        </p:nvSpPr>
        <p:spPr>
          <a:xfrm>
            <a:off x="597375" y="2083300"/>
            <a:ext cx="7254900" cy="23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/>
              <a:t>The thyroid gland is an organ located under the thyroid cartilage thats sits low on the front of the neck and has an endocrine function. A type of cancer caused by the transformation of cells in the thyroid gland into cancerous cells is called thyroid cancer and it has 4 subtypes: papillary, follicular, medullary, and anaplastic. Among these </a:t>
            </a:r>
            <a:r>
              <a:rPr lang="tr" sz="1400"/>
              <a:t>subtypes</a:t>
            </a:r>
            <a:r>
              <a:rPr lang="tr" sz="1400"/>
              <a:t> the most commonly seen is the papillary thyroid cancer (PTC)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400"/>
              <a:t>The aim of this project is to classify samples that were taken from patients that are known to </a:t>
            </a:r>
            <a:r>
              <a:rPr lang="tr" sz="1400"/>
              <a:t>be</a:t>
            </a:r>
            <a:r>
              <a:rPr lang="tr" sz="1400"/>
              <a:t> diagnosed with the thyroid cancer and from the patients that are known to be healthy by using different classification algorithms such as k-NN and Neural Network.</a:t>
            </a:r>
            <a:endParaRPr sz="1400"/>
          </a:p>
        </p:txBody>
      </p:sp>
      <p:sp>
        <p:nvSpPr>
          <p:cNvPr id="596" name="Google Shape;596;p40"/>
          <p:cNvSpPr txBox="1"/>
          <p:nvPr>
            <p:ph type="ctrTitle"/>
          </p:nvPr>
        </p:nvSpPr>
        <p:spPr>
          <a:xfrm>
            <a:off x="597375" y="14329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Description of the Project</a:t>
            </a:r>
            <a:endParaRPr/>
          </a:p>
        </p:txBody>
      </p:sp>
      <p:sp>
        <p:nvSpPr>
          <p:cNvPr id="597" name="Google Shape;59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>
            <p:ph type="ctrTitle"/>
          </p:nvPr>
        </p:nvSpPr>
        <p:spPr>
          <a:xfrm>
            <a:off x="844900" y="1992475"/>
            <a:ext cx="480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73"/>
                </a:solidFill>
              </a:rPr>
              <a:t>Explore your Data</a:t>
            </a:r>
            <a:endParaRPr>
              <a:solidFill>
                <a:srgbClr val="FF9973"/>
              </a:solidFill>
            </a:endParaRPr>
          </a:p>
        </p:txBody>
      </p:sp>
      <p:sp>
        <p:nvSpPr>
          <p:cNvPr id="603" name="Google Shape;603;p41"/>
          <p:cNvSpPr txBox="1"/>
          <p:nvPr>
            <p:ph idx="2" type="title"/>
          </p:nvPr>
        </p:nvSpPr>
        <p:spPr>
          <a:xfrm>
            <a:off x="57813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4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solidFill>
            <a:srgbClr val="FF997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9" name="Google Shape;60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 txBox="1"/>
          <p:nvPr>
            <p:ph idx="1" type="subTitle"/>
          </p:nvPr>
        </p:nvSpPr>
        <p:spPr>
          <a:xfrm>
            <a:off x="1128975" y="1712975"/>
            <a:ext cx="30567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data set contains gene expression levels of 54,675 genes as attributes.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type of the attributes is numeric. There are two different class labels which are Diseased and Healthy. </a:t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5015633" y="1489350"/>
            <a:ext cx="1674020" cy="1674059"/>
          </a:xfrm>
          <a:custGeom>
            <a:rect b="b" l="l" r="r" t="t"/>
            <a:pathLst>
              <a:path extrusionOk="0" h="43046" w="43045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5113129" y="1641215"/>
            <a:ext cx="1424618" cy="1370756"/>
          </a:xfrm>
          <a:custGeom>
            <a:rect b="b" l="l" r="r" t="t"/>
            <a:pathLst>
              <a:path extrusionOk="0" h="35247" w="36632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"/>
          <p:cNvSpPr txBox="1"/>
          <p:nvPr/>
        </p:nvSpPr>
        <p:spPr>
          <a:xfrm>
            <a:off x="5050414" y="3388575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67</a:t>
            </a:r>
            <a:endParaRPr sz="20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5015645" y="1489600"/>
            <a:ext cx="1674000" cy="1674000"/>
          </a:xfrm>
          <a:prstGeom prst="blockArc">
            <a:avLst>
              <a:gd fmla="val 5981036" name="adj1"/>
              <a:gd fmla="val 1956664" name="adj2"/>
              <a:gd fmla="val 5171" name="adj3"/>
            </a:avLst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2"/>
          <p:cNvSpPr/>
          <p:nvPr/>
        </p:nvSpPr>
        <p:spPr>
          <a:xfrm>
            <a:off x="5167407" y="1641188"/>
            <a:ext cx="1370400" cy="1370400"/>
          </a:xfrm>
          <a:prstGeom prst="blockArc">
            <a:avLst>
              <a:gd fmla="val 10800000" name="adj1"/>
              <a:gd fmla="val 1840440" name="adj2"/>
              <a:gd fmla="val 5981" name="adj3"/>
            </a:avLst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2"/>
          <p:cNvSpPr txBox="1"/>
          <p:nvPr/>
        </p:nvSpPr>
        <p:spPr>
          <a:xfrm>
            <a:off x="5050414" y="3942275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52</a:t>
            </a:r>
            <a:endParaRPr sz="200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21" name="Google Shape;621;p42"/>
          <p:cNvSpPr txBox="1"/>
          <p:nvPr/>
        </p:nvSpPr>
        <p:spPr>
          <a:xfrm>
            <a:off x="5835025" y="3388575"/>
            <a:ext cx="1329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Diseased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2" name="Google Shape;622;p42"/>
          <p:cNvSpPr txBox="1"/>
          <p:nvPr/>
        </p:nvSpPr>
        <p:spPr>
          <a:xfrm>
            <a:off x="5835053" y="3942275"/>
            <a:ext cx="1092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Healthy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23" name="Google Shape;623;p42"/>
          <p:cNvCxnSpPr>
            <a:stCxn id="619" idx="0"/>
            <a:endCxn id="620" idx="1"/>
          </p:cNvCxnSpPr>
          <p:nvPr/>
        </p:nvCxnSpPr>
        <p:spPr>
          <a:xfrm rot="5400000">
            <a:off x="4223789" y="3152888"/>
            <a:ext cx="1811100" cy="158100"/>
          </a:xfrm>
          <a:prstGeom prst="bentConnector4">
            <a:avLst>
              <a:gd fmla="val 54261" name="adj1"/>
              <a:gd fmla="val 250538" name="adj2"/>
            </a:avLst>
          </a:prstGeom>
          <a:noFill/>
          <a:ln cap="flat" cmpd="sng" w="9525">
            <a:solidFill>
              <a:srgbClr val="00CF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2"/>
          <p:cNvCxnSpPr/>
          <p:nvPr/>
        </p:nvCxnSpPr>
        <p:spPr>
          <a:xfrm rot="10800000">
            <a:off x="5313558" y="2942275"/>
            <a:ext cx="0" cy="521100"/>
          </a:xfrm>
          <a:prstGeom prst="straightConnector1">
            <a:avLst/>
          </a:prstGeom>
          <a:noFill/>
          <a:ln cap="flat" cmpd="sng" w="9525">
            <a:solidFill>
              <a:srgbClr val="FF997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/>
          <p:nvPr>
            <p:ph idx="1" type="subTitle"/>
          </p:nvPr>
        </p:nvSpPr>
        <p:spPr>
          <a:xfrm>
            <a:off x="1228975" y="1824900"/>
            <a:ext cx="48864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</a:t>
            </a:r>
            <a:r>
              <a:rPr lang="tr"/>
              <a:t>minimum, maximum, average, standard deviation, and entropy of the attributes for each group's gene expression levels were investigated.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Only the first 10 attributes were investigated </a:t>
            </a:r>
            <a:r>
              <a:rPr lang="tr"/>
              <a:t>s</a:t>
            </a:r>
            <a:r>
              <a:rPr lang="tr"/>
              <a:t>ince there were too many attributes. Also, visualization of these attributes with plotting may provide better understanding of the data. </a:t>
            </a:r>
            <a:endParaRPr/>
          </a:p>
        </p:txBody>
      </p:sp>
      <p:sp>
        <p:nvSpPr>
          <p:cNvPr id="631" name="Google Shape;63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