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Roboto Black"/>
      <p:bold r:id="rId48"/>
      <p:boldItalic r:id="rId49"/>
    </p:embeddedFont>
    <p:embeddedFont>
      <p:font typeface="Roboto Thin"/>
      <p:regular r:id="rId50"/>
      <p:bold r:id="rId51"/>
      <p:italic r:id="rId52"/>
      <p:boldItalic r:id="rId53"/>
    </p:embeddedFont>
    <p:embeddedFont>
      <p:font typeface="Roboto"/>
      <p:regular r:id="rId54"/>
      <p:bold r:id="rId55"/>
      <p:italic r:id="rId56"/>
      <p:boldItalic r:id="rId57"/>
    </p:embeddedFont>
    <p:embeddedFont>
      <p:font typeface="Didact Gothic"/>
      <p:regular r:id="rId58"/>
    </p:embeddedFont>
    <p:embeddedFont>
      <p:font typeface="Roboto Light"/>
      <p:regular r:id="rId59"/>
      <p:bold r:id="rId60"/>
      <p:italic r:id="rId61"/>
      <p:boldItalic r:id="rId62"/>
    </p:embeddedFont>
    <p:embeddedFont>
      <p:font typeface="Bree Serif"/>
      <p:regular r:id="rId63"/>
    </p:embeddedFont>
    <p:embeddedFont>
      <p:font typeface="Rajdhani"/>
      <p:regular r:id="rId64"/>
      <p:bold r:id="rId65"/>
    </p:embeddedFont>
    <p:embeddedFont>
      <p:font typeface="Roboto Mono Regular"/>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8346BF-7150-4919-86D0-ABA0651E7A0F}">
  <a:tblStyle styleId="{C98346BF-7150-4919-86D0-ABA0651E7A0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lack-bold.fntdata"/><Relationship Id="rId47" Type="http://schemas.openxmlformats.org/officeDocument/2006/relationships/slide" Target="slides/slide40.xml"/><Relationship Id="rId49" Type="http://schemas.openxmlformats.org/officeDocument/2006/relationships/font" Target="fonts/RobotoBlack-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Light-boldItalic.fntdata"/><Relationship Id="rId61" Type="http://schemas.openxmlformats.org/officeDocument/2006/relationships/font" Target="fonts/RobotoLight-italic.fntdata"/><Relationship Id="rId20" Type="http://schemas.openxmlformats.org/officeDocument/2006/relationships/slide" Target="slides/slide13.xml"/><Relationship Id="rId64" Type="http://schemas.openxmlformats.org/officeDocument/2006/relationships/font" Target="fonts/Rajdhani-regular.fntdata"/><Relationship Id="rId63" Type="http://schemas.openxmlformats.org/officeDocument/2006/relationships/font" Target="fonts/BreeSerif-regular.fntdata"/><Relationship Id="rId22" Type="http://schemas.openxmlformats.org/officeDocument/2006/relationships/slide" Target="slides/slide15.xml"/><Relationship Id="rId66" Type="http://schemas.openxmlformats.org/officeDocument/2006/relationships/font" Target="fonts/RobotoMonoRegular-regular.fntdata"/><Relationship Id="rId21" Type="http://schemas.openxmlformats.org/officeDocument/2006/relationships/slide" Target="slides/slide14.xml"/><Relationship Id="rId65" Type="http://schemas.openxmlformats.org/officeDocument/2006/relationships/font" Target="fonts/Rajdhani-bold.fntdata"/><Relationship Id="rId24" Type="http://schemas.openxmlformats.org/officeDocument/2006/relationships/slide" Target="slides/slide17.xml"/><Relationship Id="rId68" Type="http://schemas.openxmlformats.org/officeDocument/2006/relationships/font" Target="fonts/RobotoMonoRegular-italic.fntdata"/><Relationship Id="rId23" Type="http://schemas.openxmlformats.org/officeDocument/2006/relationships/slide" Target="slides/slide16.xml"/><Relationship Id="rId67" Type="http://schemas.openxmlformats.org/officeDocument/2006/relationships/font" Target="fonts/RobotoMonoRegular-bold.fntdata"/><Relationship Id="rId60" Type="http://schemas.openxmlformats.org/officeDocument/2006/relationships/font" Target="fonts/RobotoLight-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MonoRegular-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Thin-bold.fntdata"/><Relationship Id="rId50" Type="http://schemas.openxmlformats.org/officeDocument/2006/relationships/font" Target="fonts/RobotoThin-regular.fntdata"/><Relationship Id="rId53" Type="http://schemas.openxmlformats.org/officeDocument/2006/relationships/font" Target="fonts/RobotoThin-boldItalic.fntdata"/><Relationship Id="rId52" Type="http://schemas.openxmlformats.org/officeDocument/2006/relationships/font" Target="fonts/RobotoThin-italic.fntdata"/><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RobotoLight-regular.fntdata"/><Relationship Id="rId14" Type="http://schemas.openxmlformats.org/officeDocument/2006/relationships/slide" Target="slides/slide7.xml"/><Relationship Id="rId58" Type="http://schemas.openxmlformats.org/officeDocument/2006/relationships/font" Target="fonts/DidactGothic-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0b6a2ddc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0b6a2ddc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e0b6a2ddc7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e0b6a2ddc7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e0b6a2ddc7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e0b6a2ddc7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e0b6a2ddc7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e0b6a2ddc7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e0b6a2ddc7_0_1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e0b6a2ddc7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e0b6a2ddc7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e0b6a2ddc7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e0b6a2ddc7_0_1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e0b6a2ddc7_0_1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e0b6a2ddc7_0_1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e0b6a2ddc7_0_1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e0b6a2ddc7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e0b6a2ddc7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e0b6a2ddc7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e0b6a2ddc7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e0b6a2ddc7_0_2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e0b6a2ddc7_0_2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 sz="1200">
                <a:solidFill>
                  <a:schemeClr val="dk1"/>
                </a:solidFill>
              </a:rPr>
              <a:t>The interactive Evaluation method has been used in order to evaluate the user interfaces of the system. I developed the prototype in Flutter and we discussed each screen one by one in order to have what the customer wants.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0b6a2ddc7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0b6a2ddc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e0b6a2ddc7_0_2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e0b6a2ddc7_0_2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e0b6a2ddc7_0_2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e0b6a2ddc7_0_2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e0b6a2ddc7_0_2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e0b6a2ddc7_0_2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e0b6a2ddc7_0_2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e0b6a2ddc7_0_2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e0b6a2ddc7_0_2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e0b6a2ddc7_0_2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e0b6a2ddc7_0_2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e0b6a2ddc7_0_2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solidFill>
                  <a:schemeClr val="dk1"/>
                </a:solidFill>
              </a:rPr>
              <a:t>The interactive Evaluation method has been used in order to evaluate the user interfaces of the system. I developed the prototype in Flutter and we discussed each screen one by one in order to have what the customer wants.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e0b6a2ddc7_0_2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e0b6a2ddc7_0_2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e0b6a2ddc7_0_2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e0b6a2ddc7_0_2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e0b6a2ddc7_0_2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e0b6a2ddc7_0_2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e0b6a2ddc7_0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e0b6a2ddc7_0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0b6a2ddc7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0b6a2ddc7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e0d5469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e0d5469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e0d5469ee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e0d5469ee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e0d5469e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e0d5469ee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e0d5469ee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e0d5469ee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e0d5469ee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e0d5469ee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e0b6a2ddc7_0_2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e0b6a2ddc7_0_2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e0d5469ee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e0d5469e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e0b6a2ddc7_0_2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e0b6a2ddc7_0_2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e0d5469ee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e0d5469ee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e0d5469ee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e0d5469ee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0b6a2ddc7_0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0b6a2ddc7_0_1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e0b6a2ddc7_0_2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e0b6a2ddc7_0_2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0b6a2ddc7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0b6a2ddc7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0b6a2ddc7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0b6a2ddc7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0b6a2ddc7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e0b6a2ddc7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e0b6a2ddc7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e0b6a2ddc7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e0b6a2ddc7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e0b6a2ddc7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3600"/>
              <a:buNone/>
              <a:defRPr sz="3600">
                <a:solidFill>
                  <a:schemeClr val="accent1"/>
                </a:solidFill>
              </a:defRPr>
            </a:lvl2pPr>
            <a:lvl3pPr lvl="2" rtl="0" algn="r">
              <a:spcBef>
                <a:spcPts val="0"/>
              </a:spcBef>
              <a:spcAft>
                <a:spcPts val="0"/>
              </a:spcAft>
              <a:buClr>
                <a:schemeClr val="accent1"/>
              </a:buClr>
              <a:buSzPts val="3600"/>
              <a:buNone/>
              <a:defRPr sz="3600">
                <a:solidFill>
                  <a:schemeClr val="accent1"/>
                </a:solidFill>
              </a:defRPr>
            </a:lvl3pPr>
            <a:lvl4pPr lvl="3" rtl="0" algn="r">
              <a:spcBef>
                <a:spcPts val="0"/>
              </a:spcBef>
              <a:spcAft>
                <a:spcPts val="0"/>
              </a:spcAft>
              <a:buClr>
                <a:schemeClr val="accent1"/>
              </a:buClr>
              <a:buSzPts val="3600"/>
              <a:buNone/>
              <a:defRPr sz="3600">
                <a:solidFill>
                  <a:schemeClr val="accent1"/>
                </a:solidFill>
              </a:defRPr>
            </a:lvl4pPr>
            <a:lvl5pPr lvl="4" rtl="0" algn="r">
              <a:spcBef>
                <a:spcPts val="0"/>
              </a:spcBef>
              <a:spcAft>
                <a:spcPts val="0"/>
              </a:spcAft>
              <a:buClr>
                <a:schemeClr val="accent1"/>
              </a:buClr>
              <a:buSzPts val="3600"/>
              <a:buNone/>
              <a:defRPr sz="3600">
                <a:solidFill>
                  <a:schemeClr val="accent1"/>
                </a:solidFill>
              </a:defRPr>
            </a:lvl5pPr>
            <a:lvl6pPr lvl="5" rtl="0" algn="r">
              <a:spcBef>
                <a:spcPts val="0"/>
              </a:spcBef>
              <a:spcAft>
                <a:spcPts val="0"/>
              </a:spcAft>
              <a:buClr>
                <a:schemeClr val="accent1"/>
              </a:buClr>
              <a:buSzPts val="3600"/>
              <a:buNone/>
              <a:defRPr sz="3600">
                <a:solidFill>
                  <a:schemeClr val="accent1"/>
                </a:solidFill>
              </a:defRPr>
            </a:lvl6pPr>
            <a:lvl7pPr lvl="6" rtl="0" algn="r">
              <a:spcBef>
                <a:spcPts val="0"/>
              </a:spcBef>
              <a:spcAft>
                <a:spcPts val="0"/>
              </a:spcAft>
              <a:buClr>
                <a:schemeClr val="accent1"/>
              </a:buClr>
              <a:buSzPts val="3600"/>
              <a:buNone/>
              <a:defRPr sz="3600">
                <a:solidFill>
                  <a:schemeClr val="accent1"/>
                </a:solidFill>
              </a:defRPr>
            </a:lvl7pPr>
            <a:lvl8pPr lvl="7" rtl="0" algn="r">
              <a:spcBef>
                <a:spcPts val="0"/>
              </a:spcBef>
              <a:spcAft>
                <a:spcPts val="0"/>
              </a:spcAft>
              <a:buClr>
                <a:schemeClr val="accent1"/>
              </a:buClr>
              <a:buSzPts val="3600"/>
              <a:buNone/>
              <a:defRPr sz="3600">
                <a:solidFill>
                  <a:schemeClr val="accent1"/>
                </a:solidFill>
              </a:defRPr>
            </a:lvl8pPr>
            <a:lvl9pPr lvl="8" rtl="0" algn="r">
              <a:spcBef>
                <a:spcPts val="0"/>
              </a:spcBef>
              <a:spcAft>
                <a:spcPts val="0"/>
              </a:spcAft>
              <a:buClr>
                <a:schemeClr val="accent1"/>
              </a:buClr>
              <a:buSzPts val="3600"/>
              <a:buNone/>
              <a:defRPr sz="3600">
                <a:solidFill>
                  <a:schemeClr val="accent1"/>
                </a:solidFill>
              </a:defRPr>
            </a:lvl9pPr>
          </a:lstStyle>
          <a:p/>
        </p:txBody>
      </p:sp>
      <p:sp>
        <p:nvSpPr>
          <p:cNvPr id="56" name="Google Shape;56;p14"/>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Clr>
                <a:schemeClr val="accent1"/>
              </a:buClr>
              <a:buSzPts val="1200"/>
              <a:buNone/>
              <a:defRPr sz="1200">
                <a:solidFill>
                  <a:schemeClr val="accent1"/>
                </a:solidFill>
              </a:defRPr>
            </a:lvl2pPr>
            <a:lvl3pPr lvl="2" rtl="0" algn="r">
              <a:lnSpc>
                <a:spcPct val="100000"/>
              </a:lnSpc>
              <a:spcBef>
                <a:spcPts val="0"/>
              </a:spcBef>
              <a:spcAft>
                <a:spcPts val="0"/>
              </a:spcAft>
              <a:buClr>
                <a:schemeClr val="accent1"/>
              </a:buClr>
              <a:buSzPts val="1200"/>
              <a:buNone/>
              <a:defRPr sz="1200">
                <a:solidFill>
                  <a:schemeClr val="accent1"/>
                </a:solidFill>
              </a:defRPr>
            </a:lvl3pPr>
            <a:lvl4pPr lvl="3" rtl="0" algn="r">
              <a:lnSpc>
                <a:spcPct val="100000"/>
              </a:lnSpc>
              <a:spcBef>
                <a:spcPts val="0"/>
              </a:spcBef>
              <a:spcAft>
                <a:spcPts val="0"/>
              </a:spcAft>
              <a:buClr>
                <a:schemeClr val="accent1"/>
              </a:buClr>
              <a:buSzPts val="1200"/>
              <a:buNone/>
              <a:defRPr sz="1200">
                <a:solidFill>
                  <a:schemeClr val="accent1"/>
                </a:solidFill>
              </a:defRPr>
            </a:lvl4pPr>
            <a:lvl5pPr lvl="4" rtl="0" algn="r">
              <a:lnSpc>
                <a:spcPct val="100000"/>
              </a:lnSpc>
              <a:spcBef>
                <a:spcPts val="0"/>
              </a:spcBef>
              <a:spcAft>
                <a:spcPts val="0"/>
              </a:spcAft>
              <a:buClr>
                <a:schemeClr val="accent1"/>
              </a:buClr>
              <a:buSzPts val="1200"/>
              <a:buNone/>
              <a:defRPr sz="1200">
                <a:solidFill>
                  <a:schemeClr val="accent1"/>
                </a:solidFill>
              </a:defRPr>
            </a:lvl5pPr>
            <a:lvl6pPr lvl="5" rtl="0" algn="r">
              <a:lnSpc>
                <a:spcPct val="100000"/>
              </a:lnSpc>
              <a:spcBef>
                <a:spcPts val="0"/>
              </a:spcBef>
              <a:spcAft>
                <a:spcPts val="0"/>
              </a:spcAft>
              <a:buClr>
                <a:schemeClr val="accent1"/>
              </a:buClr>
              <a:buSzPts val="1200"/>
              <a:buNone/>
              <a:defRPr sz="1200">
                <a:solidFill>
                  <a:schemeClr val="accent1"/>
                </a:solidFill>
              </a:defRPr>
            </a:lvl6pPr>
            <a:lvl7pPr lvl="6" rtl="0" algn="r">
              <a:lnSpc>
                <a:spcPct val="100000"/>
              </a:lnSpc>
              <a:spcBef>
                <a:spcPts val="0"/>
              </a:spcBef>
              <a:spcAft>
                <a:spcPts val="0"/>
              </a:spcAft>
              <a:buClr>
                <a:schemeClr val="accent1"/>
              </a:buClr>
              <a:buSzPts val="1200"/>
              <a:buNone/>
              <a:defRPr sz="1200">
                <a:solidFill>
                  <a:schemeClr val="accent1"/>
                </a:solidFill>
              </a:defRPr>
            </a:lvl7pPr>
            <a:lvl8pPr lvl="7" rtl="0" algn="r">
              <a:lnSpc>
                <a:spcPct val="100000"/>
              </a:lnSpc>
              <a:spcBef>
                <a:spcPts val="0"/>
              </a:spcBef>
              <a:spcAft>
                <a:spcPts val="0"/>
              </a:spcAft>
              <a:buClr>
                <a:schemeClr val="accent1"/>
              </a:buClr>
              <a:buSzPts val="1200"/>
              <a:buNone/>
              <a:defRPr sz="1200">
                <a:solidFill>
                  <a:schemeClr val="accent1"/>
                </a:solidFill>
              </a:defRPr>
            </a:lvl8pPr>
            <a:lvl9pPr lvl="8" rtl="0"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57" name="Google Shape;5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15"/>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5"/>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61" name="Google Shape;61;p15"/>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2" name="Google Shape;62;p15"/>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63" name="Google Shape;63;p15"/>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4" name="Google Shape;64;p15"/>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65" name="Google Shape;65;p15"/>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6" name="Google Shape;66;p15"/>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67" name="Google Shape;67;p15"/>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8" name="Google Shape;68;p15"/>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69" name="Google Shape;69;p15"/>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70" name="Google Shape;70;p15"/>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71" name="Google Shape;71;p15"/>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72" name="Google Shape;72;p15"/>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3" name="Google Shape;73;p15"/>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4" name="Google Shape;74;p15"/>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5" name="Google Shape;75;p15"/>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6" name="Google Shape;76;p15"/>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7" name="Google Shape;77;p15"/>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8" name="Google Shape;7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9" name="Shape 79"/>
        <p:cNvGrpSpPr/>
        <p:nvPr/>
      </p:nvGrpSpPr>
      <p:grpSpPr>
        <a:xfrm>
          <a:off x="0" y="0"/>
          <a:ext cx="0" cy="0"/>
          <a:chOff x="0" y="0"/>
          <a:chExt cx="0" cy="0"/>
        </a:xfrm>
      </p:grpSpPr>
      <p:sp>
        <p:nvSpPr>
          <p:cNvPr id="80" name="Google Shape;80;p16"/>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Roboto Black"/>
              <a:buNone/>
              <a:defRPr b="0" sz="36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 name="Google Shape;81;p16"/>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2pPr>
            <a:lvl3pPr lvl="2"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3pPr>
            <a:lvl4pPr lvl="3"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4pPr>
            <a:lvl5pPr lvl="4"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5pPr>
            <a:lvl6pPr lvl="5"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6pPr>
            <a:lvl7pPr lvl="6"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7pPr>
            <a:lvl8pPr lvl="7"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8pPr>
            <a:lvl9pPr lvl="8"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9pPr>
          </a:lstStyle>
          <a:p/>
        </p:txBody>
      </p:sp>
      <p:sp>
        <p:nvSpPr>
          <p:cNvPr id="82" name="Google Shape;8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7"/>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5" name="Google Shape;85;p17"/>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6" name="Google Shape;86;p17"/>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7" name="Google Shape;87;p17"/>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88" name="Google Shape;88;p17"/>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89" name="Google Shape;89;p17"/>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0" name="Google Shape;90;p17"/>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18"/>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95" name="Google Shape;95;p18"/>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
        <p:nvSpPr>
          <p:cNvPr id="96" name="Google Shape;9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99" name="Google Shape;99;p19"/>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0" name="Google Shape;100;p19"/>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1" name="Google Shape;101;p19"/>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Clr>
                <a:schemeClr val="accent1"/>
              </a:buClr>
              <a:buSzPts val="5200"/>
              <a:buNone/>
              <a:defRPr sz="5200">
                <a:solidFill>
                  <a:schemeClr val="accent1"/>
                </a:solidFill>
              </a:defRPr>
            </a:lvl2pPr>
            <a:lvl3pPr lvl="2" rtl="0">
              <a:spcBef>
                <a:spcPts val="0"/>
              </a:spcBef>
              <a:spcAft>
                <a:spcPts val="0"/>
              </a:spcAft>
              <a:buClr>
                <a:schemeClr val="accent1"/>
              </a:buClr>
              <a:buSzPts val="5200"/>
              <a:buNone/>
              <a:defRPr sz="5200">
                <a:solidFill>
                  <a:schemeClr val="accent1"/>
                </a:solidFill>
              </a:defRPr>
            </a:lvl3pPr>
            <a:lvl4pPr lvl="3" rtl="0">
              <a:spcBef>
                <a:spcPts val="0"/>
              </a:spcBef>
              <a:spcAft>
                <a:spcPts val="0"/>
              </a:spcAft>
              <a:buClr>
                <a:schemeClr val="accent1"/>
              </a:buClr>
              <a:buSzPts val="5200"/>
              <a:buNone/>
              <a:defRPr sz="5200">
                <a:solidFill>
                  <a:schemeClr val="accent1"/>
                </a:solidFill>
              </a:defRPr>
            </a:lvl4pPr>
            <a:lvl5pPr lvl="4" rtl="0">
              <a:spcBef>
                <a:spcPts val="0"/>
              </a:spcBef>
              <a:spcAft>
                <a:spcPts val="0"/>
              </a:spcAft>
              <a:buClr>
                <a:schemeClr val="accent1"/>
              </a:buClr>
              <a:buSzPts val="5200"/>
              <a:buNone/>
              <a:defRPr sz="5200">
                <a:solidFill>
                  <a:schemeClr val="accent1"/>
                </a:solidFill>
              </a:defRPr>
            </a:lvl5pPr>
            <a:lvl6pPr lvl="5" rtl="0">
              <a:spcBef>
                <a:spcPts val="0"/>
              </a:spcBef>
              <a:spcAft>
                <a:spcPts val="0"/>
              </a:spcAft>
              <a:buClr>
                <a:schemeClr val="accent1"/>
              </a:buClr>
              <a:buSzPts val="5200"/>
              <a:buNone/>
              <a:defRPr sz="5200">
                <a:solidFill>
                  <a:schemeClr val="accent1"/>
                </a:solidFill>
              </a:defRPr>
            </a:lvl6pPr>
            <a:lvl7pPr lvl="6" rtl="0">
              <a:spcBef>
                <a:spcPts val="0"/>
              </a:spcBef>
              <a:spcAft>
                <a:spcPts val="0"/>
              </a:spcAft>
              <a:buClr>
                <a:schemeClr val="accent1"/>
              </a:buClr>
              <a:buSzPts val="5200"/>
              <a:buNone/>
              <a:defRPr sz="5200">
                <a:solidFill>
                  <a:schemeClr val="accent1"/>
                </a:solidFill>
              </a:defRPr>
            </a:lvl7pPr>
            <a:lvl8pPr lvl="7" rtl="0">
              <a:spcBef>
                <a:spcPts val="0"/>
              </a:spcBef>
              <a:spcAft>
                <a:spcPts val="0"/>
              </a:spcAft>
              <a:buClr>
                <a:schemeClr val="accent1"/>
              </a:buClr>
              <a:buSzPts val="5200"/>
              <a:buNone/>
              <a:defRPr sz="5200">
                <a:solidFill>
                  <a:schemeClr val="accent1"/>
                </a:solidFill>
              </a:defRPr>
            </a:lvl8pPr>
            <a:lvl9pPr lvl="8" rtl="0">
              <a:spcBef>
                <a:spcPts val="0"/>
              </a:spcBef>
              <a:spcAft>
                <a:spcPts val="0"/>
              </a:spcAft>
              <a:buClr>
                <a:schemeClr val="accent1"/>
              </a:buClr>
              <a:buSzPts val="5200"/>
              <a:buNone/>
              <a:defRPr sz="5200">
                <a:solidFill>
                  <a:schemeClr val="accent1"/>
                </a:solidFill>
              </a:defRPr>
            </a:lvl9pPr>
          </a:lstStyle>
          <a:p/>
        </p:txBody>
      </p:sp>
      <p:sp>
        <p:nvSpPr>
          <p:cNvPr id="102" name="Google Shape;10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20"/>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5" name="Google Shape;105;p20"/>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6" name="Google Shape;106;p20"/>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7" name="Google Shape;107;p20"/>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Roboto Black"/>
              <a:buNone/>
              <a:defRPr b="0" sz="3000">
                <a:latin typeface="Roboto Black"/>
                <a:ea typeface="Roboto Black"/>
                <a:cs typeface="Roboto Black"/>
                <a:sym typeface="Roboto Black"/>
              </a:defRPr>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08" name="Google Shape;10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21"/>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 name="Google Shape;111;p21"/>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 name="Google Shape;112;p21"/>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3" name="Google Shape;113;p21"/>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14" name="Google Shape;114;p21"/>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15" name="Google Shape;115;p21"/>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16" name="Google Shape;116;p2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7" name="Google Shape;11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0" name="Google Shape;12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121" name="Shape 121"/>
        <p:cNvGrpSpPr/>
        <p:nvPr/>
      </p:nvGrpSpPr>
      <p:grpSpPr>
        <a:xfrm>
          <a:off x="0" y="0"/>
          <a:ext cx="0" cy="0"/>
          <a:chOff x="0" y="0"/>
          <a:chExt cx="0" cy="0"/>
        </a:xfrm>
      </p:grpSpPr>
      <p:sp>
        <p:nvSpPr>
          <p:cNvPr id="122" name="Google Shape;122;p23"/>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23" name="Google Shape;123;p23"/>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24" name="Google Shape;124;p23"/>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25" name="Google Shape;125;p23"/>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26" name="Google Shape;126;p23"/>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27" name="Google Shape;127;p23"/>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28" name="Google Shape;128;p23"/>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9" name="Google Shape;12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130" name="Shape 130"/>
        <p:cNvGrpSpPr/>
        <p:nvPr/>
      </p:nvGrpSpPr>
      <p:grpSpPr>
        <a:xfrm>
          <a:off x="0" y="0"/>
          <a:ext cx="0" cy="0"/>
          <a:chOff x="0" y="0"/>
          <a:chExt cx="0" cy="0"/>
        </a:xfrm>
      </p:grpSpPr>
      <p:sp>
        <p:nvSpPr>
          <p:cNvPr id="131" name="Google Shape;131;p24"/>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32" name="Google Shape;132;p24"/>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33" name="Google Shape;133;p24"/>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34" name="Google Shape;134;p24"/>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35" name="Google Shape;135;p24"/>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36" name="Google Shape;136;p24"/>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37" name="Google Shape;137;p24"/>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8" name="Google Shape;13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25"/>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1" name="Google Shape;14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p26"/>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144" name="Google Shape;144;p26"/>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145" name="Google Shape;145;p26"/>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
        <p:nvSpPr>
          <p:cNvPr id="146" name="Google Shape;14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27"/>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150" name="Google Shape;150;p27"/>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51" name="Google Shape;15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161234"/>
                </a:solidFill>
              </a:defRPr>
            </a:lvl1pPr>
            <a:lvl2pPr lvl="1" rtl="0">
              <a:buNone/>
              <a:defRPr>
                <a:solidFill>
                  <a:srgbClr val="161234"/>
                </a:solidFill>
              </a:defRPr>
            </a:lvl2pPr>
            <a:lvl3pPr lvl="2" rtl="0">
              <a:buNone/>
              <a:defRPr>
                <a:solidFill>
                  <a:srgbClr val="161234"/>
                </a:solidFill>
              </a:defRPr>
            </a:lvl3pPr>
            <a:lvl4pPr lvl="3" rtl="0">
              <a:buNone/>
              <a:defRPr>
                <a:solidFill>
                  <a:srgbClr val="161234"/>
                </a:solidFill>
              </a:defRPr>
            </a:lvl4pPr>
            <a:lvl5pPr lvl="4" rtl="0">
              <a:buNone/>
              <a:defRPr>
                <a:solidFill>
                  <a:srgbClr val="161234"/>
                </a:solidFill>
              </a:defRPr>
            </a:lvl5pPr>
            <a:lvl6pPr lvl="5" rtl="0">
              <a:buNone/>
              <a:defRPr>
                <a:solidFill>
                  <a:srgbClr val="161234"/>
                </a:solidFill>
              </a:defRPr>
            </a:lvl6pPr>
            <a:lvl7pPr lvl="6" rtl="0">
              <a:buNone/>
              <a:defRPr>
                <a:solidFill>
                  <a:srgbClr val="161234"/>
                </a:solidFill>
              </a:defRPr>
            </a:lvl7pPr>
            <a:lvl8pPr lvl="7" rtl="0">
              <a:buNone/>
              <a:defRPr>
                <a:solidFill>
                  <a:srgbClr val="161234"/>
                </a:solidFill>
              </a:defRPr>
            </a:lvl8pPr>
            <a:lvl9pPr lvl="8" rtl="0">
              <a:buNone/>
              <a:defRPr>
                <a:solidFill>
                  <a:srgbClr val="161234"/>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152" name="Shape 152"/>
        <p:cNvGrpSpPr/>
        <p:nvPr/>
      </p:nvGrpSpPr>
      <p:grpSpPr>
        <a:xfrm>
          <a:off x="0" y="0"/>
          <a:ext cx="0" cy="0"/>
          <a:chOff x="0" y="0"/>
          <a:chExt cx="0" cy="0"/>
        </a:xfrm>
      </p:grpSpPr>
      <p:sp>
        <p:nvSpPr>
          <p:cNvPr id="153" name="Google Shape;153;p28"/>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155" name="Google Shape;155;p28"/>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
        <p:nvSpPr>
          <p:cNvPr id="156" name="Google Shape;15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1EFFC1"/>
                </a:solidFill>
              </a:defRPr>
            </a:lvl1pPr>
            <a:lvl2pPr lvl="1" rtl="0">
              <a:buNone/>
              <a:defRPr>
                <a:solidFill>
                  <a:srgbClr val="1EFFC1"/>
                </a:solidFill>
              </a:defRPr>
            </a:lvl2pPr>
            <a:lvl3pPr lvl="2" rtl="0">
              <a:buNone/>
              <a:defRPr>
                <a:solidFill>
                  <a:srgbClr val="1EFFC1"/>
                </a:solidFill>
              </a:defRPr>
            </a:lvl3pPr>
            <a:lvl4pPr lvl="3" rtl="0">
              <a:buNone/>
              <a:defRPr>
                <a:solidFill>
                  <a:srgbClr val="1EFFC1"/>
                </a:solidFill>
              </a:defRPr>
            </a:lvl4pPr>
            <a:lvl5pPr lvl="4" rtl="0">
              <a:buNone/>
              <a:defRPr>
                <a:solidFill>
                  <a:srgbClr val="1EFFC1"/>
                </a:solidFill>
              </a:defRPr>
            </a:lvl5pPr>
            <a:lvl6pPr lvl="5" rtl="0">
              <a:buNone/>
              <a:defRPr>
                <a:solidFill>
                  <a:srgbClr val="1EFFC1"/>
                </a:solidFill>
              </a:defRPr>
            </a:lvl6pPr>
            <a:lvl7pPr lvl="6" rtl="0">
              <a:buNone/>
              <a:defRPr>
                <a:solidFill>
                  <a:srgbClr val="1EFFC1"/>
                </a:solidFill>
              </a:defRPr>
            </a:lvl7pPr>
            <a:lvl8pPr lvl="7" rtl="0">
              <a:buNone/>
              <a:defRPr>
                <a:solidFill>
                  <a:srgbClr val="1EFFC1"/>
                </a:solidFill>
              </a:defRPr>
            </a:lvl8pPr>
            <a:lvl9pPr lvl="8" rtl="0">
              <a:buNone/>
              <a:defRPr>
                <a:solidFill>
                  <a:srgbClr val="1EFFC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57" name="Shape 157"/>
        <p:cNvGrpSpPr/>
        <p:nvPr/>
      </p:nvGrpSpPr>
      <p:grpSpPr>
        <a:xfrm>
          <a:off x="0" y="0"/>
          <a:ext cx="0" cy="0"/>
          <a:chOff x="0" y="0"/>
          <a:chExt cx="0" cy="0"/>
        </a:xfrm>
      </p:grpSpPr>
      <p:sp>
        <p:nvSpPr>
          <p:cNvPr id="158" name="Google Shape;15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2pPr>
            <a:lvl3pPr lvl="2"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3pPr>
            <a:lvl4pPr lvl="3"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4pPr>
            <a:lvl5pPr lvl="4"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5pPr>
            <a:lvl6pPr lvl="5"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6pPr>
            <a:lvl7pPr lvl="6"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7pPr>
            <a:lvl8pPr lvl="7"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8pPr>
            <a:lvl9pPr lvl="8" rtl="0">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rtl="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Light"/>
                <a:ea typeface="Roboto Light"/>
                <a:cs typeface="Roboto Light"/>
                <a:sym typeface="Roboto Light"/>
              </a:defRPr>
            </a:lvl1pPr>
            <a:lvl2pPr lvl="1" rtl="0" algn="r">
              <a:buNone/>
              <a:defRPr sz="1300">
                <a:solidFill>
                  <a:schemeClr val="lt1"/>
                </a:solidFill>
                <a:latin typeface="Roboto Light"/>
                <a:ea typeface="Roboto Light"/>
                <a:cs typeface="Roboto Light"/>
                <a:sym typeface="Roboto Light"/>
              </a:defRPr>
            </a:lvl2pPr>
            <a:lvl3pPr lvl="2" rtl="0" algn="r">
              <a:buNone/>
              <a:defRPr sz="1300">
                <a:solidFill>
                  <a:schemeClr val="lt1"/>
                </a:solidFill>
                <a:latin typeface="Roboto Light"/>
                <a:ea typeface="Roboto Light"/>
                <a:cs typeface="Roboto Light"/>
                <a:sym typeface="Roboto Light"/>
              </a:defRPr>
            </a:lvl3pPr>
            <a:lvl4pPr lvl="3" rtl="0" algn="r">
              <a:buNone/>
              <a:defRPr sz="1300">
                <a:solidFill>
                  <a:schemeClr val="lt1"/>
                </a:solidFill>
                <a:latin typeface="Roboto Light"/>
                <a:ea typeface="Roboto Light"/>
                <a:cs typeface="Roboto Light"/>
                <a:sym typeface="Roboto Light"/>
              </a:defRPr>
            </a:lvl4pPr>
            <a:lvl5pPr lvl="4" rtl="0" algn="r">
              <a:buNone/>
              <a:defRPr sz="1300">
                <a:solidFill>
                  <a:schemeClr val="lt1"/>
                </a:solidFill>
                <a:latin typeface="Roboto Light"/>
                <a:ea typeface="Roboto Light"/>
                <a:cs typeface="Roboto Light"/>
                <a:sym typeface="Roboto Light"/>
              </a:defRPr>
            </a:lvl5pPr>
            <a:lvl6pPr lvl="5" rtl="0" algn="r">
              <a:buNone/>
              <a:defRPr sz="1300">
                <a:solidFill>
                  <a:schemeClr val="lt1"/>
                </a:solidFill>
                <a:latin typeface="Roboto Light"/>
                <a:ea typeface="Roboto Light"/>
                <a:cs typeface="Roboto Light"/>
                <a:sym typeface="Roboto Light"/>
              </a:defRPr>
            </a:lvl6pPr>
            <a:lvl7pPr lvl="6" rtl="0" algn="r">
              <a:buNone/>
              <a:defRPr sz="1300">
                <a:solidFill>
                  <a:schemeClr val="lt1"/>
                </a:solidFill>
                <a:latin typeface="Roboto Light"/>
                <a:ea typeface="Roboto Light"/>
                <a:cs typeface="Roboto Light"/>
                <a:sym typeface="Roboto Light"/>
              </a:defRPr>
            </a:lvl7pPr>
            <a:lvl8pPr lvl="7" rtl="0" algn="r">
              <a:buNone/>
              <a:defRPr sz="1300">
                <a:solidFill>
                  <a:schemeClr val="lt1"/>
                </a:solidFill>
                <a:latin typeface="Roboto Light"/>
                <a:ea typeface="Roboto Light"/>
                <a:cs typeface="Roboto Light"/>
                <a:sym typeface="Roboto Light"/>
              </a:defRPr>
            </a:lvl8pPr>
            <a:lvl9pPr lvl="8" rtl="0" algn="r">
              <a:buNone/>
              <a:defRPr sz="1300">
                <a:solidFill>
                  <a:schemeClr val="lt1"/>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1.jpg"/><Relationship Id="rId7"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62" name="Shape 162"/>
        <p:cNvGrpSpPr/>
        <p:nvPr/>
      </p:nvGrpSpPr>
      <p:grpSpPr>
        <a:xfrm>
          <a:off x="0" y="0"/>
          <a:ext cx="0" cy="0"/>
          <a:chOff x="0" y="0"/>
          <a:chExt cx="0" cy="0"/>
        </a:xfrm>
      </p:grpSpPr>
      <p:sp>
        <p:nvSpPr>
          <p:cNvPr id="163" name="Google Shape;163;p30"/>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tr"/>
              <a:t>Parking lots automatization application</a:t>
            </a:r>
            <a:endParaRPr/>
          </a:p>
        </p:txBody>
      </p:sp>
      <p:sp>
        <p:nvSpPr>
          <p:cNvPr id="164" name="Google Shape;164;p30"/>
          <p:cNvSpPr/>
          <p:nvPr/>
        </p:nvSpPr>
        <p:spPr>
          <a:xfrm>
            <a:off x="2616207" y="44368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p:nvPr/>
        </p:nvSpPr>
        <p:spPr>
          <a:xfrm>
            <a:off x="3847847" y="11632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p:nvPr/>
        </p:nvSpPr>
        <p:spPr>
          <a:xfrm>
            <a:off x="3936484" y="12908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4002183" y="14081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3756162" y="10303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151369" y="8504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414210" y="26061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p:nvPr/>
        </p:nvSpPr>
        <p:spPr>
          <a:xfrm>
            <a:off x="2032457" y="26734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1408995" y="25019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p:nvPr/>
        </p:nvSpPr>
        <p:spPr>
          <a:xfrm>
            <a:off x="3821863" y="179510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4275704" y="174927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2371698" y="19154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p:nvPr/>
        </p:nvSpPr>
        <p:spPr>
          <a:xfrm>
            <a:off x="2371698" y="20468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2371698" y="21783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2371698" y="24426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2371698" y="25740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2371698" y="28369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2371698" y="29683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2371698" y="32311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435614" y="19154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435614" y="20468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435614" y="23112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2486299" y="16495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938357" y="16495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401973" y="3430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2982947" y="477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2762889" y="13665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3716426" y="24220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1120191" y="44574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4287939" y="7032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1598484" y="41602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3705724" y="29194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4137131" y="28681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4584397" y="35811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4280285" y="29391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3736294" y="27498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4618110" y="34296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4000647" y="28240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4568873" y="32838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1708501" y="15915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2762889" y="5371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3340521" y="5371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4336841" y="23326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1716155" y="1021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1861325" y="1810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4313902" y="2147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547143" y="13836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1227161" y="14020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3823396" y="4805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3586541" y="44842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46087" y="46140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4066369" y="33289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4252786" y="33274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4156518" y="34160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245156" y="35658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4028169" y="32785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4028169" y="37782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389759" y="44322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570082" y="43329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4179439" y="40349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0"/>
          <p:cNvPicPr preferRelativeResize="0"/>
          <p:nvPr/>
        </p:nvPicPr>
        <p:blipFill>
          <a:blip r:embed="rId3">
            <a:alphaModFix/>
          </a:blip>
          <a:stretch>
            <a:fillRect/>
          </a:stretch>
        </p:blipFill>
        <p:spPr>
          <a:xfrm>
            <a:off x="5935525" y="2269275"/>
            <a:ext cx="2133600" cy="1828800"/>
          </a:xfrm>
          <a:prstGeom prst="rect">
            <a:avLst/>
          </a:prstGeom>
          <a:noFill/>
          <a:ln>
            <a:noFill/>
          </a:ln>
        </p:spPr>
      </p:pic>
      <p:sp>
        <p:nvSpPr>
          <p:cNvPr id="225" name="Google Shape;22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29" name="Shape 729"/>
        <p:cNvGrpSpPr/>
        <p:nvPr/>
      </p:nvGrpSpPr>
      <p:grpSpPr>
        <a:xfrm>
          <a:off x="0" y="0"/>
          <a:ext cx="0" cy="0"/>
          <a:chOff x="0" y="0"/>
          <a:chExt cx="0" cy="0"/>
        </a:xfrm>
      </p:grpSpPr>
      <p:sp>
        <p:nvSpPr>
          <p:cNvPr id="730" name="Google Shape;730;p39"/>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Operational Requirements</a:t>
            </a:r>
            <a:endParaRPr/>
          </a:p>
        </p:txBody>
      </p:sp>
      <p:cxnSp>
        <p:nvCxnSpPr>
          <p:cNvPr id="731" name="Google Shape;731;p39"/>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32" name="Google Shape;73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733" name="Google Shape;733;p39"/>
          <p:cNvSpPr txBox="1"/>
          <p:nvPr>
            <p:ph idx="4294967295" type="subTitle"/>
          </p:nvPr>
        </p:nvSpPr>
        <p:spPr>
          <a:xfrm>
            <a:off x="192775" y="864450"/>
            <a:ext cx="4271700" cy="242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Technical Environment</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The development environment must have Flutter Framework installed.</a:t>
            </a:r>
            <a:endParaRPr sz="1200"/>
          </a:p>
          <a:p>
            <a:pPr indent="-304800" lvl="0" marL="914400" rtl="0" algn="l">
              <a:spcBef>
                <a:spcPts val="0"/>
              </a:spcBef>
              <a:spcAft>
                <a:spcPts val="0"/>
              </a:spcAft>
              <a:buSzPts val="1200"/>
              <a:buChar char="●"/>
            </a:pPr>
            <a:r>
              <a:rPr lang="tr" sz="1200"/>
              <a:t>The development environment should have a virtual emulator.</a:t>
            </a:r>
            <a:endParaRPr sz="1200"/>
          </a:p>
          <a:p>
            <a:pPr indent="-304800" lvl="0" marL="914400" rtl="0" algn="l">
              <a:spcBef>
                <a:spcPts val="0"/>
              </a:spcBef>
              <a:spcAft>
                <a:spcPts val="0"/>
              </a:spcAft>
              <a:buSzPts val="1200"/>
              <a:buChar char="●"/>
            </a:pPr>
            <a:r>
              <a:rPr lang="tr" sz="1200"/>
              <a:t>The development environment should have always-on network connection permitting real-time database updates.</a:t>
            </a:r>
            <a:endParaRPr sz="1200"/>
          </a:p>
        </p:txBody>
      </p:sp>
      <p:sp>
        <p:nvSpPr>
          <p:cNvPr id="734" name="Google Shape;734;p39"/>
          <p:cNvSpPr txBox="1"/>
          <p:nvPr>
            <p:ph idx="4294967295" type="subTitle"/>
          </p:nvPr>
        </p:nvSpPr>
        <p:spPr>
          <a:xfrm>
            <a:off x="4726325" y="716550"/>
            <a:ext cx="4029000" cy="25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solidFill>
                  <a:srgbClr val="FFB215"/>
                </a:solidFill>
                <a:latin typeface="Roboto"/>
                <a:ea typeface="Roboto"/>
                <a:cs typeface="Roboto"/>
                <a:sym typeface="Roboto"/>
              </a:rPr>
              <a:t>System Integration</a:t>
            </a:r>
            <a:endParaRPr b="1" sz="1200">
              <a:solidFill>
                <a:srgbClr val="FFB215"/>
              </a:solidFill>
              <a:latin typeface="Roboto"/>
              <a:ea typeface="Roboto"/>
              <a:cs typeface="Roboto"/>
              <a:sym typeface="Roboto"/>
            </a:endParaRPr>
          </a:p>
          <a:p>
            <a:pPr indent="-304800" lvl="0" marL="457200" rtl="0" algn="l">
              <a:spcBef>
                <a:spcPts val="1600"/>
              </a:spcBef>
              <a:spcAft>
                <a:spcPts val="0"/>
              </a:spcAft>
              <a:buSzPts val="1200"/>
              <a:buChar char="●"/>
            </a:pPr>
            <a:r>
              <a:rPr lang="tr" sz="1200"/>
              <a:t>The system will read and write the density information of the parking lots to the database.</a:t>
            </a:r>
            <a:endParaRPr sz="1200"/>
          </a:p>
          <a:p>
            <a:pPr indent="-304800" lvl="0" marL="457200" rtl="0" algn="l">
              <a:spcBef>
                <a:spcPts val="0"/>
              </a:spcBef>
              <a:spcAft>
                <a:spcPts val="0"/>
              </a:spcAft>
              <a:buSzPts val="1200"/>
              <a:buChar char="●"/>
            </a:pPr>
            <a:r>
              <a:rPr lang="tr" sz="1200"/>
              <a:t>The system will use the camera in order for the customers to check in and check out the parking lot with a QR code system. In addition, this information will be read and written to the database.</a:t>
            </a:r>
            <a:endParaRPr sz="1200"/>
          </a:p>
          <a:p>
            <a:pPr indent="-304800" lvl="0" marL="457200" rtl="0" algn="l">
              <a:spcBef>
                <a:spcPts val="0"/>
              </a:spcBef>
              <a:spcAft>
                <a:spcPts val="0"/>
              </a:spcAft>
              <a:buSzPts val="1200"/>
              <a:buChar char="●"/>
            </a:pPr>
            <a:r>
              <a:rPr lang="tr" sz="1200"/>
              <a:t>The system will read and write the payments of the customers. </a:t>
            </a:r>
            <a:endParaRPr sz="1200"/>
          </a:p>
          <a:p>
            <a:pPr indent="0" lvl="0" marL="0" rtl="0" algn="l">
              <a:spcBef>
                <a:spcPts val="1600"/>
              </a:spcBef>
              <a:spcAft>
                <a:spcPts val="1600"/>
              </a:spcAft>
              <a:buNone/>
            </a:pPr>
            <a:r>
              <a:t/>
            </a:r>
            <a:endParaRPr sz="1200"/>
          </a:p>
        </p:txBody>
      </p:sp>
      <p:sp>
        <p:nvSpPr>
          <p:cNvPr id="735" name="Google Shape;735;p39"/>
          <p:cNvSpPr txBox="1"/>
          <p:nvPr>
            <p:ph idx="4294967295" type="subTitle"/>
          </p:nvPr>
        </p:nvSpPr>
        <p:spPr>
          <a:xfrm>
            <a:off x="251875" y="3288450"/>
            <a:ext cx="4271700" cy="1229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Portability</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The system must operate with Android and iOS mobile devices</a:t>
            </a:r>
            <a:endParaRPr sz="1200"/>
          </a:p>
        </p:txBody>
      </p:sp>
      <p:sp>
        <p:nvSpPr>
          <p:cNvPr id="736" name="Google Shape;736;p39"/>
          <p:cNvSpPr txBox="1"/>
          <p:nvPr>
            <p:ph idx="4294967295" type="subTitle"/>
          </p:nvPr>
        </p:nvSpPr>
        <p:spPr>
          <a:xfrm>
            <a:off x="4726325" y="3382775"/>
            <a:ext cx="3830400" cy="15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solidFill>
                  <a:srgbClr val="FFB215"/>
                </a:solidFill>
                <a:latin typeface="Roboto"/>
                <a:ea typeface="Roboto"/>
                <a:cs typeface="Roboto"/>
                <a:sym typeface="Roboto"/>
              </a:rPr>
              <a:t>Maintainability</a:t>
            </a:r>
            <a:endParaRPr b="1" sz="1200">
              <a:solidFill>
                <a:srgbClr val="FFB215"/>
              </a:solidFill>
              <a:latin typeface="Roboto"/>
              <a:ea typeface="Roboto"/>
              <a:cs typeface="Roboto"/>
              <a:sym typeface="Roboto"/>
            </a:endParaRPr>
          </a:p>
          <a:p>
            <a:pPr indent="-304800" lvl="0" marL="457200" rtl="0" algn="l">
              <a:spcBef>
                <a:spcPts val="1600"/>
              </a:spcBef>
              <a:spcAft>
                <a:spcPts val="0"/>
              </a:spcAft>
              <a:buSzPts val="1200"/>
              <a:buChar char="●"/>
            </a:pPr>
            <a:r>
              <a:rPr lang="tr" sz="1200"/>
              <a:t>The system should accommodate new membership types.</a:t>
            </a:r>
            <a:endParaRPr sz="1200"/>
          </a:p>
          <a:p>
            <a:pPr indent="-304800" lvl="0" marL="457200" rtl="0" algn="l">
              <a:spcBef>
                <a:spcPts val="0"/>
              </a:spcBef>
              <a:spcAft>
                <a:spcPts val="0"/>
              </a:spcAft>
              <a:buSzPts val="1200"/>
              <a:buChar char="●"/>
            </a:pPr>
            <a:r>
              <a:rPr lang="tr" sz="1200"/>
              <a:t>The system should accommodate new notification messages.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40" name="Shape 740"/>
        <p:cNvGrpSpPr/>
        <p:nvPr/>
      </p:nvGrpSpPr>
      <p:grpSpPr>
        <a:xfrm>
          <a:off x="0" y="0"/>
          <a:ext cx="0" cy="0"/>
          <a:chOff x="0" y="0"/>
          <a:chExt cx="0" cy="0"/>
        </a:xfrm>
      </p:grpSpPr>
      <p:sp>
        <p:nvSpPr>
          <p:cNvPr id="741" name="Google Shape;741;p40"/>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Performance Requirements</a:t>
            </a:r>
            <a:endParaRPr/>
          </a:p>
        </p:txBody>
      </p:sp>
      <p:cxnSp>
        <p:nvCxnSpPr>
          <p:cNvPr id="742" name="Google Shape;742;p40"/>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43" name="Google Shape;74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744" name="Google Shape;744;p40"/>
          <p:cNvSpPr txBox="1"/>
          <p:nvPr>
            <p:ph idx="4294967295" type="subTitle"/>
          </p:nvPr>
        </p:nvSpPr>
        <p:spPr>
          <a:xfrm>
            <a:off x="214950" y="1374375"/>
            <a:ext cx="4271700" cy="131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Speed</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The network transaction response time should be less than 4 seconds. (Depending on the network speed of the user)</a:t>
            </a:r>
            <a:endParaRPr sz="1200"/>
          </a:p>
        </p:txBody>
      </p:sp>
      <p:sp>
        <p:nvSpPr>
          <p:cNvPr id="745" name="Google Shape;745;p40"/>
          <p:cNvSpPr txBox="1"/>
          <p:nvPr>
            <p:ph idx="4294967295" type="subTitle"/>
          </p:nvPr>
        </p:nvSpPr>
        <p:spPr>
          <a:xfrm>
            <a:off x="4748500" y="1226475"/>
            <a:ext cx="4029000" cy="25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solidFill>
                  <a:srgbClr val="FFB215"/>
                </a:solidFill>
                <a:latin typeface="Roboto"/>
                <a:ea typeface="Roboto"/>
                <a:cs typeface="Roboto"/>
                <a:sym typeface="Roboto"/>
              </a:rPr>
              <a:t>Capacity</a:t>
            </a:r>
            <a:endParaRPr b="1" sz="1200">
              <a:solidFill>
                <a:srgbClr val="FFB215"/>
              </a:solidFill>
              <a:latin typeface="Roboto"/>
              <a:ea typeface="Roboto"/>
              <a:cs typeface="Roboto"/>
              <a:sym typeface="Roboto"/>
            </a:endParaRPr>
          </a:p>
          <a:p>
            <a:pPr indent="-304800" lvl="0" marL="457200" rtl="0" algn="l">
              <a:spcBef>
                <a:spcPts val="1600"/>
              </a:spcBef>
              <a:spcAft>
                <a:spcPts val="0"/>
              </a:spcAft>
              <a:buSzPts val="1200"/>
              <a:buChar char="●"/>
            </a:pPr>
            <a:r>
              <a:rPr lang="tr" sz="1200"/>
              <a:t>Firebase has a free plan called Spark Plan. </a:t>
            </a:r>
            <a:endParaRPr sz="1200"/>
          </a:p>
          <a:p>
            <a:pPr indent="-304800" lvl="0" marL="457200" rtl="0" algn="l">
              <a:spcBef>
                <a:spcPts val="0"/>
              </a:spcBef>
              <a:spcAft>
                <a:spcPts val="0"/>
              </a:spcAft>
              <a:buSzPts val="1200"/>
              <a:buChar char="●"/>
            </a:pPr>
            <a:r>
              <a:rPr lang="tr" sz="1200"/>
              <a:t>Using this free plan, the system can handle a maximum of 100 active users at once. </a:t>
            </a:r>
            <a:endParaRPr sz="1200"/>
          </a:p>
          <a:p>
            <a:pPr indent="-304800" lvl="0" marL="457200" rtl="0" algn="l">
              <a:spcBef>
                <a:spcPts val="0"/>
              </a:spcBef>
              <a:spcAft>
                <a:spcPts val="0"/>
              </a:spcAft>
              <a:buSzPts val="1200"/>
              <a:buChar char="●"/>
            </a:pPr>
            <a:r>
              <a:rPr lang="tr" sz="1200"/>
              <a:t>Using this free plan, a maximum of 10GB data to be transferred within one month and store only a maximum of 1 GB of your data.</a:t>
            </a:r>
            <a:endParaRPr sz="1200"/>
          </a:p>
          <a:p>
            <a:pPr indent="0" lvl="0" marL="0" rtl="0" algn="l">
              <a:spcBef>
                <a:spcPts val="1600"/>
              </a:spcBef>
              <a:spcAft>
                <a:spcPts val="1600"/>
              </a:spcAft>
              <a:buNone/>
            </a:pPr>
            <a:r>
              <a:t/>
            </a:r>
            <a:endParaRPr sz="1200"/>
          </a:p>
        </p:txBody>
      </p:sp>
      <p:sp>
        <p:nvSpPr>
          <p:cNvPr id="746" name="Google Shape;746;p40"/>
          <p:cNvSpPr txBox="1"/>
          <p:nvPr>
            <p:ph idx="4294967295" type="subTitle"/>
          </p:nvPr>
        </p:nvSpPr>
        <p:spPr>
          <a:xfrm>
            <a:off x="214950" y="3520150"/>
            <a:ext cx="6576600" cy="1229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Availability and Reliability</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The system should perform 99% uptime performance.</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50" name="Shape 750"/>
        <p:cNvGrpSpPr/>
        <p:nvPr/>
      </p:nvGrpSpPr>
      <p:grpSpPr>
        <a:xfrm>
          <a:off x="0" y="0"/>
          <a:ext cx="0" cy="0"/>
          <a:chOff x="0" y="0"/>
          <a:chExt cx="0" cy="0"/>
        </a:xfrm>
      </p:grpSpPr>
      <p:sp>
        <p:nvSpPr>
          <p:cNvPr id="751" name="Google Shape;751;p41"/>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Security Requirements</a:t>
            </a:r>
            <a:endParaRPr/>
          </a:p>
        </p:txBody>
      </p:sp>
      <p:cxnSp>
        <p:nvCxnSpPr>
          <p:cNvPr id="752" name="Google Shape;752;p41"/>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53" name="Google Shape;75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754" name="Google Shape;754;p41"/>
          <p:cNvSpPr txBox="1"/>
          <p:nvPr>
            <p:ph idx="4294967295" type="subTitle"/>
          </p:nvPr>
        </p:nvSpPr>
        <p:spPr>
          <a:xfrm>
            <a:off x="170600" y="989125"/>
            <a:ext cx="4271700" cy="1079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Technical </a:t>
            </a:r>
            <a:r>
              <a:rPr b="1" lang="tr" sz="1200">
                <a:solidFill>
                  <a:srgbClr val="FFB215"/>
                </a:solidFill>
                <a:latin typeface="Roboto"/>
                <a:ea typeface="Roboto"/>
                <a:cs typeface="Roboto"/>
                <a:sym typeface="Roboto"/>
              </a:rPr>
              <a:t>System Value Estimation</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A complete loss of all system data would cost $10,000.</a:t>
            </a:r>
            <a:endParaRPr sz="1200"/>
          </a:p>
        </p:txBody>
      </p:sp>
      <p:sp>
        <p:nvSpPr>
          <p:cNvPr id="755" name="Google Shape;755;p41"/>
          <p:cNvSpPr txBox="1"/>
          <p:nvPr>
            <p:ph idx="4294967295" type="subTitle"/>
          </p:nvPr>
        </p:nvSpPr>
        <p:spPr>
          <a:xfrm>
            <a:off x="4704150" y="935550"/>
            <a:ext cx="4029000" cy="25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solidFill>
                  <a:srgbClr val="FFB215"/>
                </a:solidFill>
                <a:latin typeface="Roboto"/>
                <a:ea typeface="Roboto"/>
                <a:cs typeface="Roboto"/>
                <a:sym typeface="Roboto"/>
              </a:rPr>
              <a:t>Access Control</a:t>
            </a:r>
            <a:endParaRPr b="1" sz="1200">
              <a:solidFill>
                <a:srgbClr val="FFB215"/>
              </a:solidFill>
              <a:latin typeface="Roboto"/>
              <a:ea typeface="Roboto"/>
              <a:cs typeface="Roboto"/>
              <a:sym typeface="Roboto"/>
            </a:endParaRPr>
          </a:p>
          <a:p>
            <a:pPr indent="-304800" lvl="0" marL="457200" rtl="0" algn="l">
              <a:spcBef>
                <a:spcPts val="1600"/>
              </a:spcBef>
              <a:spcAft>
                <a:spcPts val="0"/>
              </a:spcAft>
              <a:buSzPts val="1200"/>
              <a:buChar char="●"/>
            </a:pPr>
            <a:r>
              <a:rPr lang="tr" sz="1200"/>
              <a:t>The payments of all customers which include monthly memberships can be seen by only the managers of the parking lot company.</a:t>
            </a:r>
            <a:endParaRPr sz="1200"/>
          </a:p>
          <a:p>
            <a:pPr indent="-304800" lvl="0" marL="457200" rtl="0" algn="l">
              <a:spcBef>
                <a:spcPts val="0"/>
              </a:spcBef>
              <a:spcAft>
                <a:spcPts val="0"/>
              </a:spcAft>
              <a:buSzPts val="1200"/>
              <a:buChar char="●"/>
            </a:pPr>
            <a:r>
              <a:rPr lang="tr" sz="1200"/>
              <a:t>Check in and check out the parking lot with a QR code system should be made only by the customers of the parking lot company.</a:t>
            </a:r>
            <a:endParaRPr sz="1200"/>
          </a:p>
          <a:p>
            <a:pPr indent="-304800" lvl="0" marL="457200" rtl="0" algn="l">
              <a:spcBef>
                <a:spcPts val="0"/>
              </a:spcBef>
              <a:spcAft>
                <a:spcPts val="0"/>
              </a:spcAft>
              <a:buSzPts val="1200"/>
              <a:buChar char="●"/>
            </a:pPr>
            <a:r>
              <a:rPr lang="tr" sz="1200"/>
              <a:t>The payments of the user should be only seen by the user which made the payments.</a:t>
            </a:r>
            <a:endParaRPr sz="1200"/>
          </a:p>
          <a:p>
            <a:pPr indent="0" lvl="0" marL="0" rtl="0" algn="l">
              <a:spcBef>
                <a:spcPts val="1600"/>
              </a:spcBef>
              <a:spcAft>
                <a:spcPts val="1600"/>
              </a:spcAft>
              <a:buNone/>
            </a:pPr>
            <a:r>
              <a:t/>
            </a:r>
            <a:endParaRPr sz="1200"/>
          </a:p>
        </p:txBody>
      </p:sp>
      <p:sp>
        <p:nvSpPr>
          <p:cNvPr id="756" name="Google Shape;756;p41"/>
          <p:cNvSpPr txBox="1"/>
          <p:nvPr>
            <p:ph idx="4294967295" type="subTitle"/>
          </p:nvPr>
        </p:nvSpPr>
        <p:spPr>
          <a:xfrm>
            <a:off x="170600" y="2481975"/>
            <a:ext cx="4271700" cy="2143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Encryption and Authentication</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Firestore automatically encrypts all data before it is written to disk. Also, the data is automatically and transparently decrypted when read by an authorized user.</a:t>
            </a:r>
            <a:endParaRPr sz="1200"/>
          </a:p>
          <a:p>
            <a:pPr indent="-304800" lvl="0" marL="914400" rtl="0" algn="l">
              <a:spcBef>
                <a:spcPts val="0"/>
              </a:spcBef>
              <a:spcAft>
                <a:spcPts val="0"/>
              </a:spcAft>
              <a:buSzPts val="1200"/>
              <a:buChar char="●"/>
            </a:pPr>
            <a:r>
              <a:rPr lang="tr" sz="1200"/>
              <a:t>Firebase Authentication provides backend services, easy-to-use SDKs to authenticate users to the application.</a:t>
            </a:r>
            <a:endParaRPr sz="1200"/>
          </a:p>
        </p:txBody>
      </p:sp>
      <p:sp>
        <p:nvSpPr>
          <p:cNvPr id="757" name="Google Shape;757;p41"/>
          <p:cNvSpPr txBox="1"/>
          <p:nvPr>
            <p:ph idx="4294967295" type="subTitle"/>
          </p:nvPr>
        </p:nvSpPr>
        <p:spPr>
          <a:xfrm>
            <a:off x="4704150" y="3507450"/>
            <a:ext cx="38304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solidFill>
                  <a:srgbClr val="FFB215"/>
                </a:solidFill>
                <a:latin typeface="Roboto"/>
                <a:ea typeface="Roboto"/>
                <a:cs typeface="Roboto"/>
                <a:sym typeface="Roboto"/>
              </a:rPr>
              <a:t>Virus Control</a:t>
            </a:r>
            <a:endParaRPr b="1" sz="1200">
              <a:solidFill>
                <a:srgbClr val="FFB215"/>
              </a:solidFill>
              <a:latin typeface="Roboto"/>
              <a:ea typeface="Roboto"/>
              <a:cs typeface="Roboto"/>
              <a:sym typeface="Roboto"/>
            </a:endParaRPr>
          </a:p>
          <a:p>
            <a:pPr indent="-304800" lvl="0" marL="457200" rtl="0" algn="l">
              <a:spcBef>
                <a:spcPts val="1600"/>
              </a:spcBef>
              <a:spcAft>
                <a:spcPts val="0"/>
              </a:spcAft>
              <a:buSzPts val="1200"/>
              <a:buChar char="●"/>
            </a:pPr>
            <a:r>
              <a:rPr lang="tr" sz="1200"/>
              <a:t>There will be no need for virus check since there are no files needed to upload to the database.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61" name="Shape 761"/>
        <p:cNvGrpSpPr/>
        <p:nvPr/>
      </p:nvGrpSpPr>
      <p:grpSpPr>
        <a:xfrm>
          <a:off x="0" y="0"/>
          <a:ext cx="0" cy="0"/>
          <a:chOff x="0" y="0"/>
          <a:chExt cx="0" cy="0"/>
        </a:xfrm>
      </p:grpSpPr>
      <p:sp>
        <p:nvSpPr>
          <p:cNvPr id="762" name="Google Shape;762;p42"/>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Cultural/Political Requirements</a:t>
            </a:r>
            <a:endParaRPr/>
          </a:p>
        </p:txBody>
      </p:sp>
      <p:cxnSp>
        <p:nvCxnSpPr>
          <p:cNvPr id="763" name="Google Shape;763;p42"/>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64" name="Google Shape;76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765" name="Google Shape;765;p42"/>
          <p:cNvSpPr txBox="1"/>
          <p:nvPr>
            <p:ph idx="4294967295" type="subTitle"/>
          </p:nvPr>
        </p:nvSpPr>
        <p:spPr>
          <a:xfrm>
            <a:off x="170600" y="989125"/>
            <a:ext cx="4271700" cy="1035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Multilingual</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The system will operate in English and Turkish.</a:t>
            </a:r>
            <a:endParaRPr sz="1200"/>
          </a:p>
        </p:txBody>
      </p:sp>
      <p:sp>
        <p:nvSpPr>
          <p:cNvPr id="766" name="Google Shape;766;p42"/>
          <p:cNvSpPr txBox="1"/>
          <p:nvPr>
            <p:ph idx="4294967295" type="subTitle"/>
          </p:nvPr>
        </p:nvSpPr>
        <p:spPr>
          <a:xfrm>
            <a:off x="4704150" y="935550"/>
            <a:ext cx="4029000" cy="11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solidFill>
                  <a:srgbClr val="FFB215"/>
                </a:solidFill>
                <a:latin typeface="Roboto"/>
                <a:ea typeface="Roboto"/>
                <a:cs typeface="Roboto"/>
                <a:sym typeface="Roboto"/>
              </a:rPr>
              <a:t>Customization</a:t>
            </a:r>
            <a:endParaRPr b="1" sz="1200">
              <a:solidFill>
                <a:srgbClr val="FFB215"/>
              </a:solidFill>
              <a:latin typeface="Roboto"/>
              <a:ea typeface="Roboto"/>
              <a:cs typeface="Roboto"/>
              <a:sym typeface="Roboto"/>
            </a:endParaRPr>
          </a:p>
          <a:p>
            <a:pPr indent="-304800" lvl="0" marL="457200" rtl="0" algn="l">
              <a:spcBef>
                <a:spcPts val="1600"/>
              </a:spcBef>
              <a:spcAft>
                <a:spcPts val="0"/>
              </a:spcAft>
              <a:buSzPts val="1200"/>
              <a:buChar char="●"/>
            </a:pPr>
            <a:r>
              <a:rPr lang="tr" sz="1200"/>
              <a:t>The managers can customize the notification messages that they are going to send.</a:t>
            </a:r>
            <a:endParaRPr sz="1200"/>
          </a:p>
          <a:p>
            <a:pPr indent="0" lvl="0" marL="0" rtl="0" algn="l">
              <a:spcBef>
                <a:spcPts val="1600"/>
              </a:spcBef>
              <a:spcAft>
                <a:spcPts val="1600"/>
              </a:spcAft>
              <a:buNone/>
            </a:pPr>
            <a:r>
              <a:t/>
            </a:r>
            <a:endParaRPr sz="1200"/>
          </a:p>
        </p:txBody>
      </p:sp>
      <p:sp>
        <p:nvSpPr>
          <p:cNvPr id="767" name="Google Shape;767;p42"/>
          <p:cNvSpPr txBox="1"/>
          <p:nvPr>
            <p:ph idx="4294967295" type="subTitle"/>
          </p:nvPr>
        </p:nvSpPr>
        <p:spPr>
          <a:xfrm>
            <a:off x="170600" y="2481975"/>
            <a:ext cx="4271700" cy="1079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tr" sz="1200">
                <a:solidFill>
                  <a:srgbClr val="FFB215"/>
                </a:solidFill>
                <a:latin typeface="Roboto"/>
                <a:ea typeface="Roboto"/>
                <a:cs typeface="Roboto"/>
                <a:sym typeface="Roboto"/>
              </a:rPr>
              <a:t>Making Unstated Norms Explicit</a:t>
            </a:r>
            <a:endParaRPr b="1" sz="1200">
              <a:solidFill>
                <a:srgbClr val="FFB215"/>
              </a:solidFill>
              <a:latin typeface="Roboto"/>
              <a:ea typeface="Roboto"/>
              <a:cs typeface="Roboto"/>
              <a:sym typeface="Roboto"/>
            </a:endParaRPr>
          </a:p>
          <a:p>
            <a:pPr indent="-304800" lvl="0" marL="914400" rtl="0" algn="l">
              <a:spcBef>
                <a:spcPts val="1600"/>
              </a:spcBef>
              <a:spcAft>
                <a:spcPts val="0"/>
              </a:spcAft>
              <a:buSzPts val="1200"/>
              <a:buChar char="●"/>
            </a:pPr>
            <a:r>
              <a:rPr lang="tr" sz="1200"/>
              <a:t>All payments will be done in Turkish liras.</a:t>
            </a:r>
            <a:endParaRPr sz="1200"/>
          </a:p>
        </p:txBody>
      </p:sp>
      <p:sp>
        <p:nvSpPr>
          <p:cNvPr id="768" name="Google Shape;768;p42"/>
          <p:cNvSpPr txBox="1"/>
          <p:nvPr>
            <p:ph idx="4294967295" type="subTitle"/>
          </p:nvPr>
        </p:nvSpPr>
        <p:spPr>
          <a:xfrm>
            <a:off x="4704150" y="2369375"/>
            <a:ext cx="38304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solidFill>
                  <a:srgbClr val="FFB215"/>
                </a:solidFill>
                <a:latin typeface="Roboto"/>
                <a:ea typeface="Roboto"/>
                <a:cs typeface="Roboto"/>
                <a:sym typeface="Roboto"/>
              </a:rPr>
              <a:t>Legal</a:t>
            </a:r>
            <a:endParaRPr b="1" sz="1200">
              <a:solidFill>
                <a:srgbClr val="FFB215"/>
              </a:solidFill>
              <a:latin typeface="Roboto"/>
              <a:ea typeface="Roboto"/>
              <a:cs typeface="Roboto"/>
              <a:sym typeface="Roboto"/>
            </a:endParaRPr>
          </a:p>
          <a:p>
            <a:pPr indent="-304800" lvl="0" marL="457200" rtl="0" algn="l">
              <a:spcBef>
                <a:spcPts val="1600"/>
              </a:spcBef>
              <a:spcAft>
                <a:spcPts val="0"/>
              </a:spcAft>
              <a:buSzPts val="1200"/>
              <a:buChar char="●"/>
            </a:pPr>
            <a:r>
              <a:rPr lang="tr" sz="1200"/>
              <a:t>The personal information of the customers cannot be transferred to any third party organizations.</a:t>
            </a:r>
            <a:endParaRPr sz="1200"/>
          </a:p>
        </p:txBody>
      </p:sp>
      <p:sp>
        <p:nvSpPr>
          <p:cNvPr id="769" name="Google Shape;769;p42"/>
          <p:cNvSpPr txBox="1"/>
          <p:nvPr>
            <p:ph idx="4294967295" type="subTitle"/>
          </p:nvPr>
        </p:nvSpPr>
        <p:spPr>
          <a:xfrm>
            <a:off x="973500" y="3842350"/>
            <a:ext cx="7197000" cy="90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1200"/>
              <a:t>The admin and user mobile application will be developed with Flutter framework. Thus, the system will be able to run on the iOS device which has version 12 or more, and on the Android device which has the version of 5 or more.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3"/>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Interfaces</a:t>
            </a:r>
            <a:endParaRPr b="1" sz="7200">
              <a:solidFill>
                <a:srgbClr val="F3F3F3"/>
              </a:solidFill>
              <a:latin typeface="Rajdhani"/>
              <a:ea typeface="Rajdhani"/>
              <a:cs typeface="Rajdhani"/>
              <a:sym typeface="Rajdhani"/>
            </a:endParaRPr>
          </a:p>
        </p:txBody>
      </p:sp>
      <p:sp>
        <p:nvSpPr>
          <p:cNvPr id="775" name="Google Shape;775;p43"/>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03</a:t>
            </a:r>
            <a:endParaRPr b="1" sz="12000">
              <a:solidFill>
                <a:srgbClr val="F3F3F3"/>
              </a:solidFill>
              <a:latin typeface="Roboto"/>
              <a:ea typeface="Roboto"/>
              <a:cs typeface="Roboto"/>
              <a:sym typeface="Roboto"/>
            </a:endParaRPr>
          </a:p>
        </p:txBody>
      </p:sp>
      <p:cxnSp>
        <p:nvCxnSpPr>
          <p:cNvPr id="776" name="Google Shape;776;p43"/>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44"/>
          <p:cNvSpPr/>
          <p:nvPr/>
        </p:nvSpPr>
        <p:spPr>
          <a:xfrm>
            <a:off x="609699" y="4042997"/>
            <a:ext cx="503601" cy="509534"/>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813764" y="4001423"/>
            <a:ext cx="95427" cy="46278"/>
          </a:xfrm>
          <a:custGeom>
            <a:rect b="b" l="l" r="r" t="t"/>
            <a:pathLst>
              <a:path extrusionOk="0" h="3600" w="7511">
                <a:moveTo>
                  <a:pt x="3756" y="1"/>
                </a:moveTo>
                <a:lnTo>
                  <a:pt x="1" y="3599"/>
                </a:lnTo>
                <a:lnTo>
                  <a:pt x="7511" y="3599"/>
                </a:lnTo>
                <a:lnTo>
                  <a:pt x="37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861468" y="3562285"/>
            <a:ext cx="13" cy="497463"/>
          </a:xfrm>
          <a:custGeom>
            <a:rect b="b" l="l" r="r" t="t"/>
            <a:pathLst>
              <a:path extrusionOk="0" fill="none" h="38698" w="1">
                <a:moveTo>
                  <a:pt x="1" y="38698"/>
                </a:moveTo>
                <a:lnTo>
                  <a:pt x="1" y="0"/>
                </a:lnTo>
              </a:path>
            </a:pathLst>
          </a:custGeom>
          <a:solidFill>
            <a:schemeClr val="accent1"/>
          </a:solidFill>
          <a:ln cap="rnd"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677945" y="4112043"/>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p:nvPr/>
        </p:nvSpPr>
        <p:spPr>
          <a:xfrm>
            <a:off x="677945" y="4112043"/>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44"/>
          <p:cNvGrpSpPr/>
          <p:nvPr/>
        </p:nvGrpSpPr>
        <p:grpSpPr>
          <a:xfrm>
            <a:off x="767480" y="4179632"/>
            <a:ext cx="187519" cy="237335"/>
            <a:chOff x="2905736" y="2888729"/>
            <a:chExt cx="235606" cy="294716"/>
          </a:xfrm>
        </p:grpSpPr>
        <p:sp>
          <p:nvSpPr>
            <p:cNvPr id="787" name="Google Shape;787;p44"/>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44"/>
          <p:cNvSpPr/>
          <p:nvPr/>
        </p:nvSpPr>
        <p:spPr>
          <a:xfrm>
            <a:off x="861145" y="707008"/>
            <a:ext cx="13" cy="606088"/>
          </a:xfrm>
          <a:custGeom>
            <a:rect b="b" l="l" r="r" t="t"/>
            <a:pathLst>
              <a:path extrusionOk="0" fill="none" h="47148" w="1">
                <a:moveTo>
                  <a:pt x="0" y="47148"/>
                </a:moveTo>
                <a:lnTo>
                  <a:pt x="0" y="1"/>
                </a:lnTo>
              </a:path>
            </a:pathLst>
          </a:custGeom>
          <a:solidFill>
            <a:schemeClr val="accent1"/>
          </a:solidFill>
          <a:ln cap="flat"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793" name="Google Shape;793;p44"/>
          <p:cNvSpPr txBox="1"/>
          <p:nvPr>
            <p:ph idx="4294967295" type="subTitle"/>
          </p:nvPr>
        </p:nvSpPr>
        <p:spPr>
          <a:xfrm>
            <a:off x="1397700" y="279275"/>
            <a:ext cx="7278300" cy="13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chemeClr val="accent1"/>
                </a:solidFill>
                <a:latin typeface="Arial"/>
                <a:ea typeface="Arial"/>
                <a:cs typeface="Arial"/>
                <a:sym typeface="Arial"/>
              </a:rPr>
              <a:t>Use Scenario:</a:t>
            </a:r>
            <a:r>
              <a:rPr lang="tr" sz="1000">
                <a:latin typeface="Arial"/>
                <a:ea typeface="Arial"/>
                <a:cs typeface="Arial"/>
                <a:sym typeface="Arial"/>
              </a:rPr>
              <a:t> Check in into the parking lot</a:t>
            </a:r>
            <a:endParaRPr sz="1000">
              <a:latin typeface="Arial"/>
              <a:ea typeface="Arial"/>
              <a:cs typeface="Arial"/>
              <a:sym typeface="Arial"/>
            </a:endParaRPr>
          </a:p>
          <a:p>
            <a:pPr indent="0" lvl="0" marL="0" rtl="0" algn="l">
              <a:spcBef>
                <a:spcPts val="0"/>
              </a:spcBef>
              <a:spcAft>
                <a:spcPts val="0"/>
              </a:spcAft>
              <a:buNone/>
            </a:pPr>
            <a:r>
              <a:rPr lang="tr" sz="1000">
                <a:latin typeface="Arial"/>
                <a:ea typeface="Arial"/>
                <a:cs typeface="Arial"/>
                <a:sym typeface="Arial"/>
              </a:rPr>
              <a:t>User wants to park his/her car into the parking lot by using the QR code system.</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tr" sz="1000">
                <a:latin typeface="Arial"/>
                <a:ea typeface="Arial"/>
                <a:cs typeface="Arial"/>
                <a:sym typeface="Arial"/>
              </a:rPr>
              <a:t>If a user does not have an account he/she needs to sign up to the system (1.1). If the user has an account already, users should login before using the system (1.2).</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tr" sz="1000">
                <a:latin typeface="Arial"/>
                <a:ea typeface="Arial"/>
                <a:cs typeface="Arial"/>
                <a:sym typeface="Arial"/>
              </a:rPr>
              <a:t>After signup or login, users should tab the QR code screen on the application in order to enter the parking lot (2.3). </a:t>
            </a:r>
            <a:endParaRPr b="1" sz="900">
              <a:latin typeface="Roboto"/>
              <a:ea typeface="Roboto"/>
              <a:cs typeface="Roboto"/>
              <a:sym typeface="Roboto"/>
            </a:endParaRPr>
          </a:p>
        </p:txBody>
      </p:sp>
      <p:sp>
        <p:nvSpPr>
          <p:cNvPr id="794" name="Google Shape;794;p44"/>
          <p:cNvSpPr/>
          <p:nvPr/>
        </p:nvSpPr>
        <p:spPr>
          <a:xfrm>
            <a:off x="8006789" y="2478622"/>
            <a:ext cx="504261" cy="509534"/>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8210855" y="2437048"/>
            <a:ext cx="96088" cy="46278"/>
          </a:xfrm>
          <a:custGeom>
            <a:rect b="b" l="l" r="r" t="t"/>
            <a:pathLst>
              <a:path extrusionOk="0" h="3600" w="7563">
                <a:moveTo>
                  <a:pt x="3808" y="1"/>
                </a:moveTo>
                <a:lnTo>
                  <a:pt x="1" y="3599"/>
                </a:lnTo>
                <a:lnTo>
                  <a:pt x="7563" y="3599"/>
                </a:lnTo>
                <a:lnTo>
                  <a:pt x="3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8259219" y="1953649"/>
            <a:ext cx="13" cy="555812"/>
          </a:xfrm>
          <a:custGeom>
            <a:rect b="b" l="l" r="r" t="t"/>
            <a:pathLst>
              <a:path extrusionOk="0" fill="none" h="43237" w="1">
                <a:moveTo>
                  <a:pt x="1" y="43236"/>
                </a:moveTo>
                <a:lnTo>
                  <a:pt x="1" y="1"/>
                </a:lnTo>
              </a:path>
            </a:pathLst>
          </a:custGeom>
          <a:solidFill>
            <a:schemeClr val="accent1"/>
          </a:solidFill>
          <a:ln cap="rnd"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a:off x="8075696" y="2547668"/>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8075696" y="2547668"/>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609363" y="279272"/>
            <a:ext cx="503601" cy="509534"/>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p:nvPr/>
        </p:nvSpPr>
        <p:spPr>
          <a:xfrm>
            <a:off x="812107" y="783446"/>
            <a:ext cx="95440" cy="46278"/>
          </a:xfrm>
          <a:custGeom>
            <a:rect b="b" l="l" r="r" t="t"/>
            <a:pathLst>
              <a:path extrusionOk="0" h="3600" w="7512">
                <a:moveTo>
                  <a:pt x="1" y="0"/>
                </a:moveTo>
                <a:lnTo>
                  <a:pt x="3756" y="3599"/>
                </a:lnTo>
                <a:lnTo>
                  <a:pt x="75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4"/>
          <p:cNvSpPr/>
          <p:nvPr/>
        </p:nvSpPr>
        <p:spPr>
          <a:xfrm>
            <a:off x="678270" y="348318"/>
            <a:ext cx="366438" cy="370764"/>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4"/>
          <p:cNvSpPr/>
          <p:nvPr/>
        </p:nvSpPr>
        <p:spPr>
          <a:xfrm>
            <a:off x="678270" y="348318"/>
            <a:ext cx="366438" cy="370764"/>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44"/>
          <p:cNvGrpSpPr/>
          <p:nvPr/>
        </p:nvGrpSpPr>
        <p:grpSpPr>
          <a:xfrm>
            <a:off x="8170054" y="2626529"/>
            <a:ext cx="176898" cy="191725"/>
            <a:chOff x="5029650" y="894850"/>
            <a:chExt cx="1559950" cy="1670075"/>
          </a:xfrm>
        </p:grpSpPr>
        <p:sp>
          <p:nvSpPr>
            <p:cNvPr id="804" name="Google Shape;804;p44"/>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4"/>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44"/>
          <p:cNvGrpSpPr/>
          <p:nvPr/>
        </p:nvGrpSpPr>
        <p:grpSpPr>
          <a:xfrm>
            <a:off x="796993" y="442547"/>
            <a:ext cx="127968" cy="182260"/>
            <a:chOff x="2790850" y="955650"/>
            <a:chExt cx="1984000" cy="2791125"/>
          </a:xfrm>
        </p:grpSpPr>
        <p:sp>
          <p:nvSpPr>
            <p:cNvPr id="809" name="Google Shape;809;p44"/>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44"/>
          <p:cNvSpPr txBox="1"/>
          <p:nvPr>
            <p:ph idx="4294967295" type="subTitle"/>
          </p:nvPr>
        </p:nvSpPr>
        <p:spPr>
          <a:xfrm>
            <a:off x="609700" y="1812388"/>
            <a:ext cx="7278300" cy="13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chemeClr val="accent1"/>
                </a:solidFill>
                <a:latin typeface="Arial"/>
                <a:ea typeface="Arial"/>
                <a:cs typeface="Arial"/>
                <a:sym typeface="Arial"/>
              </a:rPr>
              <a:t>Use Scenario:</a:t>
            </a:r>
            <a:r>
              <a:rPr lang="tr" sz="1000">
                <a:latin typeface="Arial"/>
                <a:ea typeface="Arial"/>
                <a:cs typeface="Arial"/>
                <a:sym typeface="Arial"/>
              </a:rPr>
              <a:t> Check out from the parking lot</a:t>
            </a:r>
            <a:endParaRPr sz="1000">
              <a:latin typeface="Arial"/>
              <a:ea typeface="Arial"/>
              <a:cs typeface="Arial"/>
              <a:sym typeface="Arial"/>
            </a:endParaRPr>
          </a:p>
          <a:p>
            <a:pPr indent="0" lvl="0" marL="0" rtl="0" algn="l">
              <a:spcBef>
                <a:spcPts val="0"/>
              </a:spcBef>
              <a:spcAft>
                <a:spcPts val="0"/>
              </a:spcAft>
              <a:buNone/>
            </a:pPr>
            <a:r>
              <a:rPr lang="tr" sz="1000">
                <a:latin typeface="Arial"/>
                <a:ea typeface="Arial"/>
                <a:cs typeface="Arial"/>
                <a:sym typeface="Arial"/>
              </a:rPr>
              <a:t>User wants to leave the parking lot by using the QR code system.</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tr" sz="1000">
                <a:latin typeface="Arial"/>
                <a:ea typeface="Arial"/>
                <a:cs typeface="Arial"/>
                <a:sym typeface="Arial"/>
              </a:rPr>
              <a:t>Users should be already signed up to the system in order to park their cars into the parking lot. However, they need to login before using the system (1.2). </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tr" sz="1000">
                <a:latin typeface="Arial"/>
                <a:ea typeface="Arial"/>
                <a:cs typeface="Arial"/>
                <a:sym typeface="Arial"/>
              </a:rPr>
              <a:t>After login, users should tab the QR code screen on the application in order to leave the parking lot (2.3). </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tr" sz="1000">
                <a:latin typeface="Arial"/>
                <a:ea typeface="Arial"/>
                <a:cs typeface="Arial"/>
                <a:sym typeface="Arial"/>
              </a:rPr>
              <a:t>After system response, the user should be able to see the payment details from the payment details screen (2.2). </a:t>
            </a:r>
            <a:endParaRPr b="1" sz="1000">
              <a:latin typeface="Arial"/>
              <a:ea typeface="Arial"/>
              <a:cs typeface="Arial"/>
              <a:sym typeface="Arial"/>
            </a:endParaRPr>
          </a:p>
        </p:txBody>
      </p:sp>
      <p:sp>
        <p:nvSpPr>
          <p:cNvPr id="812" name="Google Shape;812;p44"/>
          <p:cNvSpPr txBox="1"/>
          <p:nvPr>
            <p:ph idx="4294967295" type="subTitle"/>
          </p:nvPr>
        </p:nvSpPr>
        <p:spPr>
          <a:xfrm>
            <a:off x="1368100" y="3366050"/>
            <a:ext cx="7278300" cy="13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chemeClr val="accent1"/>
                </a:solidFill>
                <a:latin typeface="Arial"/>
                <a:ea typeface="Arial"/>
                <a:cs typeface="Arial"/>
                <a:sym typeface="Arial"/>
              </a:rPr>
              <a:t>Use Scenario:</a:t>
            </a:r>
            <a:r>
              <a:rPr lang="tr" sz="1000">
                <a:latin typeface="Arial"/>
                <a:ea typeface="Arial"/>
                <a:cs typeface="Arial"/>
                <a:sym typeface="Arial"/>
              </a:rPr>
              <a:t> Monitor the density of parking lots live</a:t>
            </a:r>
            <a:endParaRPr sz="1000">
              <a:latin typeface="Arial"/>
              <a:ea typeface="Arial"/>
              <a:cs typeface="Arial"/>
              <a:sym typeface="Arial"/>
            </a:endParaRPr>
          </a:p>
          <a:p>
            <a:pPr indent="0" lvl="0" marL="0" rtl="0" algn="l">
              <a:spcBef>
                <a:spcPts val="0"/>
              </a:spcBef>
              <a:spcAft>
                <a:spcPts val="0"/>
              </a:spcAft>
              <a:buNone/>
            </a:pPr>
            <a:r>
              <a:rPr lang="tr" sz="1000">
                <a:latin typeface="Arial"/>
                <a:ea typeface="Arial"/>
                <a:cs typeface="Arial"/>
                <a:sym typeface="Arial"/>
              </a:rPr>
              <a:t>User wants to Monitor the density of the parking lots live.</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tr" sz="1000">
                <a:latin typeface="Arial"/>
                <a:ea typeface="Arial"/>
                <a:cs typeface="Arial"/>
                <a:sym typeface="Arial"/>
              </a:rPr>
              <a:t>If a user does not have an account he/she needs to sign up to the system (1.1). If the user has an account already, users should login before using the system (1.2).</a:t>
            </a:r>
            <a:endParaRPr sz="1000">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tr" sz="1000">
                <a:latin typeface="Arial"/>
                <a:ea typeface="Arial"/>
                <a:cs typeface="Arial"/>
                <a:sym typeface="Arial"/>
              </a:rPr>
              <a:t>After signup or login, users should tab the Live Density screen on the application in order to monitor the density information of the parking lots (2.1).</a:t>
            </a:r>
            <a:endParaRPr b="1" sz="1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816" name="Shape 816"/>
        <p:cNvGrpSpPr/>
        <p:nvPr/>
      </p:nvGrpSpPr>
      <p:grpSpPr>
        <a:xfrm>
          <a:off x="0" y="0"/>
          <a:ext cx="0" cy="0"/>
          <a:chOff x="0" y="0"/>
          <a:chExt cx="0" cy="0"/>
        </a:xfrm>
      </p:grpSpPr>
      <p:sp>
        <p:nvSpPr>
          <p:cNvPr id="817" name="Google Shape;817;p45"/>
          <p:cNvSpPr txBox="1"/>
          <p:nvPr>
            <p:ph idx="4" type="ctrTitle"/>
          </p:nvPr>
        </p:nvSpPr>
        <p:spPr>
          <a:xfrm>
            <a:off x="1035275" y="1390275"/>
            <a:ext cx="2061300" cy="165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Interface Structure Diagram</a:t>
            </a:r>
            <a:endParaRPr/>
          </a:p>
        </p:txBody>
      </p:sp>
      <p:cxnSp>
        <p:nvCxnSpPr>
          <p:cNvPr id="818" name="Google Shape;818;p45"/>
          <p:cNvCxnSpPr/>
          <p:nvPr/>
        </p:nvCxnSpPr>
        <p:spPr>
          <a:xfrm>
            <a:off x="-110850" y="3044775"/>
            <a:ext cx="3340500" cy="0"/>
          </a:xfrm>
          <a:prstGeom prst="straightConnector1">
            <a:avLst/>
          </a:prstGeom>
          <a:noFill/>
          <a:ln cap="flat" cmpd="sng" w="9525">
            <a:solidFill>
              <a:schemeClr val="accent1"/>
            </a:solidFill>
            <a:prstDash val="solid"/>
            <a:round/>
            <a:headEnd len="med" w="med" type="none"/>
            <a:tailEnd len="med" w="med" type="none"/>
          </a:ln>
        </p:spPr>
      </p:cxnSp>
      <p:sp>
        <p:nvSpPr>
          <p:cNvPr id="819" name="Google Shape;81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820" name="Google Shape;820;p45"/>
          <p:cNvPicPr preferRelativeResize="0"/>
          <p:nvPr/>
        </p:nvPicPr>
        <p:blipFill>
          <a:blip r:embed="rId3">
            <a:alphaModFix/>
          </a:blip>
          <a:stretch>
            <a:fillRect/>
          </a:stretch>
        </p:blipFill>
        <p:spPr>
          <a:xfrm>
            <a:off x="3980700" y="0"/>
            <a:ext cx="394894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6"/>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Interface Standards</a:t>
            </a:r>
            <a:endParaRPr/>
          </a:p>
        </p:txBody>
      </p:sp>
      <p:sp>
        <p:nvSpPr>
          <p:cNvPr id="826" name="Google Shape;826;p46"/>
          <p:cNvSpPr txBox="1"/>
          <p:nvPr>
            <p:ph idx="1" type="subTitle"/>
          </p:nvPr>
        </p:nvSpPr>
        <p:spPr>
          <a:xfrm>
            <a:off x="499875" y="1763800"/>
            <a:ext cx="54321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The interface metaphor is the QR code system in order to check in and check out to the parking lot. This is the core idea of the system to automate the parking lot entrance system.</a:t>
            </a:r>
            <a:endParaRPr/>
          </a:p>
        </p:txBody>
      </p:sp>
      <p:sp>
        <p:nvSpPr>
          <p:cNvPr id="827" name="Google Shape;827;p46"/>
          <p:cNvSpPr txBox="1"/>
          <p:nvPr>
            <p:ph idx="2" type="subTitle"/>
          </p:nvPr>
        </p:nvSpPr>
        <p:spPr>
          <a:xfrm>
            <a:off x="499875" y="3877100"/>
            <a:ext cx="52515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For the interface Icons, the Flutter’s icon package will be used in order to reach the standards within the icons. Also, the icons will be chosen with the best match of the word.</a:t>
            </a:r>
            <a:endParaRPr/>
          </a:p>
        </p:txBody>
      </p:sp>
      <p:sp>
        <p:nvSpPr>
          <p:cNvPr id="828" name="Google Shape;828;p46"/>
          <p:cNvSpPr txBox="1"/>
          <p:nvPr>
            <p:ph idx="3" type="subTitle"/>
          </p:nvPr>
        </p:nvSpPr>
        <p:spPr>
          <a:xfrm>
            <a:off x="499875" y="2790488"/>
            <a:ext cx="48147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In order to have a terminology that fits the users’ expectations consistently, the interface objects and actions names are chosen carefully. For example, “Density” is chosen for the intensity of the parking lots.</a:t>
            </a:r>
            <a:endParaRPr/>
          </a:p>
        </p:txBody>
      </p:sp>
      <p:cxnSp>
        <p:nvCxnSpPr>
          <p:cNvPr id="829" name="Google Shape;829;p46"/>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830" name="Google Shape;83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831" name="Google Shape;831;p46"/>
          <p:cNvSpPr/>
          <p:nvPr/>
        </p:nvSpPr>
        <p:spPr>
          <a:xfrm>
            <a:off x="6797640" y="2061904"/>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6"/>
          <p:cNvSpPr/>
          <p:nvPr/>
        </p:nvSpPr>
        <p:spPr>
          <a:xfrm>
            <a:off x="6915832" y="2205507"/>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6"/>
          <p:cNvSpPr/>
          <p:nvPr/>
        </p:nvSpPr>
        <p:spPr>
          <a:xfrm>
            <a:off x="7453401" y="3781373"/>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6"/>
          <p:cNvSpPr/>
          <p:nvPr/>
        </p:nvSpPr>
        <p:spPr>
          <a:xfrm>
            <a:off x="7516944" y="2425359"/>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6"/>
          <p:cNvSpPr/>
          <p:nvPr/>
        </p:nvSpPr>
        <p:spPr>
          <a:xfrm>
            <a:off x="7046729" y="2527034"/>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6"/>
          <p:cNvSpPr/>
          <p:nvPr/>
        </p:nvSpPr>
        <p:spPr>
          <a:xfrm>
            <a:off x="7164920" y="2934981"/>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840" name="Shape 840"/>
        <p:cNvGrpSpPr/>
        <p:nvPr/>
      </p:nvGrpSpPr>
      <p:grpSpPr>
        <a:xfrm>
          <a:off x="0" y="0"/>
          <a:ext cx="0" cy="0"/>
          <a:chOff x="0" y="0"/>
          <a:chExt cx="0" cy="0"/>
        </a:xfrm>
      </p:grpSpPr>
      <p:sp>
        <p:nvSpPr>
          <p:cNvPr id="841" name="Google Shape;841;p47"/>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Template for the User Interfaces</a:t>
            </a:r>
            <a:endParaRPr/>
          </a:p>
        </p:txBody>
      </p:sp>
      <p:cxnSp>
        <p:nvCxnSpPr>
          <p:cNvPr id="842" name="Google Shape;842;p47"/>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843" name="Google Shape;84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844" name="Google Shape;844;p47"/>
          <p:cNvSpPr txBox="1"/>
          <p:nvPr>
            <p:ph idx="4294967295" type="subTitle"/>
          </p:nvPr>
        </p:nvSpPr>
        <p:spPr>
          <a:xfrm>
            <a:off x="922975" y="4389725"/>
            <a:ext cx="71970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1000"/>
              <a:t>Authentication screens template, consisting of login screen and signup screen, will have a basic form which asks for email and password from the user in order to authenticate the users.</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pic>
        <p:nvPicPr>
          <p:cNvPr id="845" name="Google Shape;845;p47"/>
          <p:cNvPicPr preferRelativeResize="0"/>
          <p:nvPr/>
        </p:nvPicPr>
        <p:blipFill>
          <a:blip r:embed="rId3">
            <a:alphaModFix/>
          </a:blip>
          <a:stretch>
            <a:fillRect/>
          </a:stretch>
        </p:blipFill>
        <p:spPr>
          <a:xfrm>
            <a:off x="867276" y="1242875"/>
            <a:ext cx="1700050" cy="3024265"/>
          </a:xfrm>
          <a:prstGeom prst="rect">
            <a:avLst/>
          </a:prstGeom>
          <a:noFill/>
          <a:ln>
            <a:noFill/>
          </a:ln>
        </p:spPr>
      </p:pic>
      <p:sp>
        <p:nvSpPr>
          <p:cNvPr id="846" name="Google Shape;846;p47"/>
          <p:cNvSpPr txBox="1"/>
          <p:nvPr>
            <p:ph idx="4294967295" type="subTitle"/>
          </p:nvPr>
        </p:nvSpPr>
        <p:spPr>
          <a:xfrm>
            <a:off x="1145800" y="864450"/>
            <a:ext cx="1143000" cy="35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tr" sz="1000"/>
              <a:t>Welcome Screen</a:t>
            </a:r>
            <a:endParaRPr sz="1000"/>
          </a:p>
        </p:txBody>
      </p:sp>
      <p:sp>
        <p:nvSpPr>
          <p:cNvPr id="847" name="Google Shape;847;p47"/>
          <p:cNvSpPr txBox="1"/>
          <p:nvPr>
            <p:ph idx="4294967295" type="subTitle"/>
          </p:nvPr>
        </p:nvSpPr>
        <p:spPr>
          <a:xfrm>
            <a:off x="4134575" y="864450"/>
            <a:ext cx="1143000" cy="35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tr" sz="1000"/>
              <a:t>Login </a:t>
            </a:r>
            <a:r>
              <a:rPr lang="tr" sz="1000"/>
              <a:t>Screen</a:t>
            </a:r>
            <a:endParaRPr sz="1000"/>
          </a:p>
        </p:txBody>
      </p:sp>
      <p:sp>
        <p:nvSpPr>
          <p:cNvPr id="848" name="Google Shape;848;p47"/>
          <p:cNvSpPr txBox="1"/>
          <p:nvPr>
            <p:ph idx="4294967295" type="subTitle"/>
          </p:nvPr>
        </p:nvSpPr>
        <p:spPr>
          <a:xfrm>
            <a:off x="6976975" y="864450"/>
            <a:ext cx="1143000" cy="35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tr" sz="1000"/>
              <a:t>Sign up </a:t>
            </a:r>
            <a:r>
              <a:rPr lang="tr" sz="1000"/>
              <a:t>Screen</a:t>
            </a:r>
            <a:endParaRPr sz="1000"/>
          </a:p>
        </p:txBody>
      </p:sp>
      <p:pic>
        <p:nvPicPr>
          <p:cNvPr id="849" name="Google Shape;849;p47"/>
          <p:cNvPicPr preferRelativeResize="0"/>
          <p:nvPr/>
        </p:nvPicPr>
        <p:blipFill>
          <a:blip r:embed="rId4">
            <a:alphaModFix/>
          </a:blip>
          <a:stretch>
            <a:fillRect/>
          </a:stretch>
        </p:blipFill>
        <p:spPr>
          <a:xfrm>
            <a:off x="3856050" y="1230975"/>
            <a:ext cx="1700050" cy="3048088"/>
          </a:xfrm>
          <a:prstGeom prst="rect">
            <a:avLst/>
          </a:prstGeom>
          <a:noFill/>
          <a:ln>
            <a:noFill/>
          </a:ln>
        </p:spPr>
      </p:pic>
      <p:pic>
        <p:nvPicPr>
          <p:cNvPr id="850" name="Google Shape;850;p47"/>
          <p:cNvPicPr preferRelativeResize="0"/>
          <p:nvPr/>
        </p:nvPicPr>
        <p:blipFill>
          <a:blip r:embed="rId5">
            <a:alphaModFix/>
          </a:blip>
          <a:stretch>
            <a:fillRect/>
          </a:stretch>
        </p:blipFill>
        <p:spPr>
          <a:xfrm>
            <a:off x="6576669" y="1246213"/>
            <a:ext cx="1700057" cy="301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854" name="Shape 854"/>
        <p:cNvGrpSpPr/>
        <p:nvPr/>
      </p:nvGrpSpPr>
      <p:grpSpPr>
        <a:xfrm>
          <a:off x="0" y="0"/>
          <a:ext cx="0" cy="0"/>
          <a:chOff x="0" y="0"/>
          <a:chExt cx="0" cy="0"/>
        </a:xfrm>
      </p:grpSpPr>
      <p:sp>
        <p:nvSpPr>
          <p:cNvPr id="855" name="Google Shape;855;p48"/>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Template for the User Interfaces</a:t>
            </a:r>
            <a:endParaRPr/>
          </a:p>
        </p:txBody>
      </p:sp>
      <p:cxnSp>
        <p:nvCxnSpPr>
          <p:cNvPr id="856" name="Google Shape;856;p48"/>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857" name="Google Shape;85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858" name="Google Shape;858;p48"/>
          <p:cNvSpPr txBox="1"/>
          <p:nvPr>
            <p:ph idx="4294967295" type="subTitle"/>
          </p:nvPr>
        </p:nvSpPr>
        <p:spPr>
          <a:xfrm>
            <a:off x="465525" y="4352775"/>
            <a:ext cx="25356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1000"/>
              <a:t>Available parking lots live screen template will have the box layout which will display the density information of the parking lots.</a:t>
            </a:r>
            <a:endParaRPr sz="1000"/>
          </a:p>
          <a:p>
            <a:pPr indent="0" lvl="0" marL="0" rtl="0" algn="ctr">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sp>
        <p:nvSpPr>
          <p:cNvPr id="859" name="Google Shape;859;p48"/>
          <p:cNvSpPr txBox="1"/>
          <p:nvPr>
            <p:ph idx="4294967295" type="subTitle"/>
          </p:nvPr>
        </p:nvSpPr>
        <p:spPr>
          <a:xfrm>
            <a:off x="998325" y="864450"/>
            <a:ext cx="1470000" cy="35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tr" sz="1000"/>
              <a:t>Live Density Screen</a:t>
            </a:r>
            <a:endParaRPr sz="1000"/>
          </a:p>
        </p:txBody>
      </p:sp>
      <p:sp>
        <p:nvSpPr>
          <p:cNvPr id="860" name="Google Shape;860;p48"/>
          <p:cNvSpPr txBox="1"/>
          <p:nvPr>
            <p:ph idx="4294967295" type="subTitle"/>
          </p:nvPr>
        </p:nvSpPr>
        <p:spPr>
          <a:xfrm>
            <a:off x="4000500" y="864450"/>
            <a:ext cx="1143000" cy="35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tr" sz="1000"/>
              <a:t>Qr Code Screen</a:t>
            </a:r>
            <a:endParaRPr sz="1000"/>
          </a:p>
        </p:txBody>
      </p:sp>
      <p:sp>
        <p:nvSpPr>
          <p:cNvPr id="861" name="Google Shape;861;p48"/>
          <p:cNvSpPr txBox="1"/>
          <p:nvPr>
            <p:ph idx="4294967295" type="subTitle"/>
          </p:nvPr>
        </p:nvSpPr>
        <p:spPr>
          <a:xfrm>
            <a:off x="6675675" y="864450"/>
            <a:ext cx="1608600" cy="35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tr" sz="1000"/>
              <a:t> Payment Details Screen</a:t>
            </a:r>
            <a:endParaRPr sz="1000"/>
          </a:p>
        </p:txBody>
      </p:sp>
      <p:pic>
        <p:nvPicPr>
          <p:cNvPr id="862" name="Google Shape;862;p48"/>
          <p:cNvPicPr preferRelativeResize="0"/>
          <p:nvPr/>
        </p:nvPicPr>
        <p:blipFill>
          <a:blip r:embed="rId3">
            <a:alphaModFix/>
          </a:blip>
          <a:stretch>
            <a:fillRect/>
          </a:stretch>
        </p:blipFill>
        <p:spPr>
          <a:xfrm>
            <a:off x="803616" y="1213388"/>
            <a:ext cx="1733259" cy="3083275"/>
          </a:xfrm>
          <a:prstGeom prst="rect">
            <a:avLst/>
          </a:prstGeom>
          <a:noFill/>
          <a:ln>
            <a:noFill/>
          </a:ln>
        </p:spPr>
      </p:pic>
      <p:pic>
        <p:nvPicPr>
          <p:cNvPr id="863" name="Google Shape;863;p48"/>
          <p:cNvPicPr preferRelativeResize="0"/>
          <p:nvPr/>
        </p:nvPicPr>
        <p:blipFill>
          <a:blip r:embed="rId4">
            <a:alphaModFix/>
          </a:blip>
          <a:stretch>
            <a:fillRect/>
          </a:stretch>
        </p:blipFill>
        <p:spPr>
          <a:xfrm>
            <a:off x="3690150" y="1216763"/>
            <a:ext cx="1733250" cy="3076522"/>
          </a:xfrm>
          <a:prstGeom prst="rect">
            <a:avLst/>
          </a:prstGeom>
          <a:noFill/>
          <a:ln>
            <a:noFill/>
          </a:ln>
        </p:spPr>
      </p:pic>
      <p:pic>
        <p:nvPicPr>
          <p:cNvPr id="864" name="Google Shape;864;p48"/>
          <p:cNvPicPr preferRelativeResize="0"/>
          <p:nvPr/>
        </p:nvPicPr>
        <p:blipFill>
          <a:blip r:embed="rId5">
            <a:alphaModFix/>
          </a:blip>
          <a:stretch>
            <a:fillRect/>
          </a:stretch>
        </p:blipFill>
        <p:spPr>
          <a:xfrm>
            <a:off x="6607125" y="1210000"/>
            <a:ext cx="1733250" cy="3083265"/>
          </a:xfrm>
          <a:prstGeom prst="rect">
            <a:avLst/>
          </a:prstGeom>
          <a:noFill/>
          <a:ln>
            <a:noFill/>
          </a:ln>
        </p:spPr>
      </p:pic>
      <p:sp>
        <p:nvSpPr>
          <p:cNvPr id="865" name="Google Shape;865;p48"/>
          <p:cNvSpPr txBox="1"/>
          <p:nvPr/>
        </p:nvSpPr>
        <p:spPr>
          <a:xfrm>
            <a:off x="3072000" y="43527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tr" sz="1000">
                <a:solidFill>
                  <a:schemeClr val="lt1"/>
                </a:solidFill>
                <a:latin typeface="Roboto Light"/>
                <a:ea typeface="Roboto Light"/>
                <a:cs typeface="Roboto Light"/>
                <a:sym typeface="Roboto Light"/>
              </a:rPr>
              <a:t>Check in/out with QR code screen template will have the camera in order to read QR code in the entrances of the parking lots</a:t>
            </a:r>
            <a:r>
              <a:rPr lang="tr" sz="1000">
                <a:solidFill>
                  <a:schemeClr val="lt1"/>
                </a:solidFill>
                <a:latin typeface="Roboto Light"/>
                <a:ea typeface="Roboto Light"/>
                <a:cs typeface="Roboto Light"/>
                <a:sym typeface="Roboto Light"/>
              </a:rPr>
              <a:t>.</a:t>
            </a:r>
            <a:endParaRPr sz="1000">
              <a:solidFill>
                <a:schemeClr val="lt1"/>
              </a:solidFill>
              <a:latin typeface="Roboto Light"/>
              <a:ea typeface="Roboto Light"/>
              <a:cs typeface="Roboto Light"/>
              <a:sym typeface="Roboto Light"/>
            </a:endParaRPr>
          </a:p>
        </p:txBody>
      </p:sp>
      <p:sp>
        <p:nvSpPr>
          <p:cNvPr id="866" name="Google Shape;866;p48"/>
          <p:cNvSpPr txBox="1"/>
          <p:nvPr/>
        </p:nvSpPr>
        <p:spPr>
          <a:xfrm>
            <a:off x="6072000" y="430972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tr" sz="1000">
                <a:solidFill>
                  <a:schemeClr val="lt1"/>
                </a:solidFill>
                <a:latin typeface="Roboto Light"/>
                <a:ea typeface="Roboto Light"/>
                <a:cs typeface="Roboto Light"/>
                <a:sym typeface="Roboto Light"/>
              </a:rPr>
              <a:t>Payments details screen will have the box layout which will display the payment details of the customers.</a:t>
            </a:r>
            <a:endParaRPr sz="1000">
              <a:solidFill>
                <a:schemeClr val="lt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229" name="Shape 229"/>
        <p:cNvGrpSpPr/>
        <p:nvPr/>
      </p:nvGrpSpPr>
      <p:grpSpPr>
        <a:xfrm>
          <a:off x="0" y="0"/>
          <a:ext cx="0" cy="0"/>
          <a:chOff x="0" y="0"/>
          <a:chExt cx="0" cy="0"/>
        </a:xfrm>
      </p:grpSpPr>
      <p:sp>
        <p:nvSpPr>
          <p:cNvPr id="230" name="Google Shape;230;p31"/>
          <p:cNvSpPr txBox="1"/>
          <p:nvPr>
            <p:ph type="ctrTitle"/>
          </p:nvPr>
        </p:nvSpPr>
        <p:spPr>
          <a:xfrm>
            <a:off x="2525875" y="4070175"/>
            <a:ext cx="42054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Design</a:t>
            </a:r>
            <a:endParaRPr/>
          </a:p>
        </p:txBody>
      </p:sp>
      <p:sp>
        <p:nvSpPr>
          <p:cNvPr id="231" name="Google Shape;231;p31"/>
          <p:cNvSpPr/>
          <p:nvPr/>
        </p:nvSpPr>
        <p:spPr>
          <a:xfrm>
            <a:off x="4503510" y="2957930"/>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4559932" y="3003707"/>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4610526" y="2986280"/>
            <a:ext cx="20" cy="68039"/>
          </a:xfrm>
          <a:custGeom>
            <a:rect b="b" l="l" r="r" t="t"/>
            <a:pathLst>
              <a:path extrusionOk="0" h="3432" w="1">
                <a:moveTo>
                  <a:pt x="1" y="0"/>
                </a:moveTo>
                <a:lnTo>
                  <a:pt x="1" y="343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4610526" y="2986280"/>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highlight>
                <a:srgbClr val="0E2A47"/>
              </a:highlight>
            </a:endParaRPr>
          </a:p>
        </p:txBody>
      </p:sp>
      <p:sp>
        <p:nvSpPr>
          <p:cNvPr id="235" name="Google Shape;235;p31"/>
          <p:cNvSpPr/>
          <p:nvPr/>
        </p:nvSpPr>
        <p:spPr>
          <a:xfrm>
            <a:off x="3281465" y="1729797"/>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3088585" y="1146975"/>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3954927" y="1308768"/>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2846322" y="774478"/>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4610942" y="2407185"/>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3788990" y="2585969"/>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4569686" y="2585969"/>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4598311" y="2729471"/>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4569686" y="2294360"/>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4948407" y="2294360"/>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3970886" y="2018928"/>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3268598" y="1717346"/>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3663516" y="762444"/>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2833891" y="1122094"/>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4976816" y="1134544"/>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5875096" y="1298400"/>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6231222" y="2404705"/>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5680135" y="2714575"/>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5690305" y="998900"/>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5690702" y="773229"/>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5915955" y="773646"/>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5915955" y="999316"/>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3690895" y="214475"/>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4222098" y="348822"/>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5345168" y="556282"/>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5325776" y="700095"/>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3545695" y="437648"/>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3554418" y="460050"/>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3675946" y="482036"/>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4660307" y="547162"/>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4247983" y="2098566"/>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3816170" y="1663006"/>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6125845" y="2185678"/>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6125845" y="2185678"/>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2721463" y="943310"/>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2721463" y="918429"/>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6147218" y="1522795"/>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4759453" y="1561381"/>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4738299" y="1673790"/>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4684791" y="1061111"/>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4686853" y="1040791"/>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4688518" y="1020470"/>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4672341" y="1121935"/>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4677733" y="1101357"/>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4681877" y="1081452"/>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4651604" y="1179746"/>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4659474" y="1160674"/>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4666116" y="1140353"/>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4622560" y="1234087"/>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4633761" y="1217037"/>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4642881" y="1198421"/>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4586894" y="1285117"/>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4599325" y="1268523"/>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4611775" y="1252306"/>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4543755" y="1329505"/>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4559099" y="1316183"/>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4572779" y="1300462"/>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4495223" y="1368502"/>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4511816" y="1355635"/>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4527994" y="1343601"/>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4441695" y="1399607"/>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4459954" y="1389655"/>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4478213" y="1379287"/>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4384876" y="1422843"/>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4403947" y="1416538"/>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4423039" y="1408311"/>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4324726" y="1438604"/>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4344630" y="1433628"/>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4364971" y="1429068"/>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4263327" y="1445245"/>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4284064" y="1443580"/>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4304405" y="1441498"/>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4201532" y="1441498"/>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4221853" y="1443580"/>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4242590" y="1444829"/>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4140134" y="1429068"/>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4160454" y="1434460"/>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4180795" y="1438604"/>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4081649" y="1407894"/>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4101137" y="1416201"/>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4120645" y="1422843"/>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4026892" y="1379287"/>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044735" y="1390488"/>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062974" y="1399607"/>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3976695" y="1343185"/>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3992872" y="1356051"/>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4009049" y="1368085"/>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3931890" y="1300462"/>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3946005" y="1315806"/>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3960934" y="1329505"/>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3894143" y="1251929"/>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3906176" y="1268523"/>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3919043" y="1284700"/>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3863453" y="1198421"/>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3872989" y="1216680"/>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3883358" y="1234919"/>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3841467" y="1141582"/>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3847692" y="1160674"/>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855563" y="1179746"/>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3827371" y="1081452"/>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3831515" y="1101357"/>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3835658" y="1121678"/>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3822792" y="1020053"/>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3823208" y="1040791"/>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3824873" y="1061111"/>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3824873" y="581995"/>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3804969" y="1004709"/>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4242174" y="1426570"/>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4669446" y="1004709"/>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3898306" y="660820"/>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4850713" y="879573"/>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4863976" y="891726"/>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3143343" y="1508706"/>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3167807" y="1532337"/>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3167807" y="1581286"/>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3273594" y="1536917"/>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3273594" y="155432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3273594" y="157133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3273594" y="1588344"/>
            <a:ext cx="133165" cy="20"/>
          </a:xfrm>
          <a:custGeom>
            <a:rect b="b" l="l" r="r" t="t"/>
            <a:pathLst>
              <a:path extrusionOk="0" fill="none" h="1" w="6717">
                <a:moveTo>
                  <a:pt x="0" y="1"/>
                </a:moveTo>
                <a:lnTo>
                  <a:pt x="6717" y="1"/>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3273594" y="160535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3273594" y="1622364"/>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3273594" y="1639790"/>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3273594" y="1656800"/>
            <a:ext cx="133165" cy="20"/>
          </a:xfrm>
          <a:custGeom>
            <a:rect b="b" l="l" r="r" t="t"/>
            <a:pathLst>
              <a:path extrusionOk="0" fill="none" h="1" w="6717">
                <a:moveTo>
                  <a:pt x="0" y="0"/>
                </a:moveTo>
                <a:lnTo>
                  <a:pt x="6717" y="0"/>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3283963" y="1435689"/>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3283963" y="1447723"/>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3283963" y="145934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3283963" y="1401273"/>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3283963" y="141247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3283963" y="1424072"/>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3283963" y="1366004"/>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3283963" y="137720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3283963" y="138923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3283963" y="133075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3283963" y="1342352"/>
            <a:ext cx="4163" cy="7078"/>
          </a:xfrm>
          <a:custGeom>
            <a:rect b="b" l="l" r="r" t="t"/>
            <a:pathLst>
              <a:path extrusionOk="0" h="357" w="210">
                <a:moveTo>
                  <a:pt x="0" y="1"/>
                </a:moveTo>
                <a:lnTo>
                  <a:pt x="209" y="1"/>
                </a:lnTo>
                <a:lnTo>
                  <a:pt x="209" y="357"/>
                </a:lnTo>
                <a:lnTo>
                  <a:pt x="0"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3283963" y="135397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3283963" y="129548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3283963" y="130751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3283963" y="131872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3283963" y="1260652"/>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3283963" y="127225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3283963" y="1283868"/>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3282714" y="1225383"/>
            <a:ext cx="4580" cy="6661"/>
          </a:xfrm>
          <a:custGeom>
            <a:rect b="b" l="l" r="r" t="t"/>
            <a:pathLst>
              <a:path extrusionOk="0" h="336" w="231">
                <a:moveTo>
                  <a:pt x="42" y="335"/>
                </a:moveTo>
                <a:lnTo>
                  <a:pt x="231" y="335"/>
                </a:lnTo>
                <a:lnTo>
                  <a:pt x="210" y="1"/>
                </a:lnTo>
                <a:lnTo>
                  <a:pt x="0" y="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3283963" y="1237417"/>
            <a:ext cx="3331" cy="6245"/>
          </a:xfrm>
          <a:custGeom>
            <a:rect b="b" l="l" r="r" t="t"/>
            <a:pathLst>
              <a:path extrusionOk="0" h="315" w="168">
                <a:moveTo>
                  <a:pt x="0" y="314"/>
                </a:moveTo>
                <a:lnTo>
                  <a:pt x="168" y="314"/>
                </a:lnTo>
                <a:lnTo>
                  <a:pt x="168" y="0"/>
                </a:lnTo>
                <a:lnTo>
                  <a:pt x="0" y="0"/>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3283963" y="1248619"/>
            <a:ext cx="4163" cy="7058"/>
          </a:xfrm>
          <a:custGeom>
            <a:rect b="b" l="l" r="r" t="t"/>
            <a:pathLst>
              <a:path extrusionOk="0" h="356" w="210">
                <a:moveTo>
                  <a:pt x="0" y="0"/>
                </a:moveTo>
                <a:lnTo>
                  <a:pt x="209" y="0"/>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3279799" y="1190134"/>
            <a:ext cx="4599" cy="7474"/>
          </a:xfrm>
          <a:custGeom>
            <a:rect b="b" l="l" r="r" t="t"/>
            <a:pathLst>
              <a:path extrusionOk="0" h="377" w="232">
                <a:moveTo>
                  <a:pt x="22" y="377"/>
                </a:moveTo>
                <a:lnTo>
                  <a:pt x="231" y="335"/>
                </a:lnTo>
                <a:lnTo>
                  <a:pt x="189" y="0"/>
                </a:lnTo>
                <a:lnTo>
                  <a:pt x="1" y="2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3281465" y="1202148"/>
            <a:ext cx="4580" cy="6661"/>
          </a:xfrm>
          <a:custGeom>
            <a:rect b="b" l="l" r="r" t="t"/>
            <a:pathLst>
              <a:path extrusionOk="0" h="336" w="231">
                <a:moveTo>
                  <a:pt x="42" y="336"/>
                </a:moveTo>
                <a:lnTo>
                  <a:pt x="231" y="315"/>
                </a:lnTo>
                <a:lnTo>
                  <a:pt x="168" y="1"/>
                </a:lnTo>
                <a:lnTo>
                  <a:pt x="1" y="2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3282297" y="1213349"/>
            <a:ext cx="4163" cy="7078"/>
          </a:xfrm>
          <a:custGeom>
            <a:rect b="b" l="l" r="r" t="t"/>
            <a:pathLst>
              <a:path extrusionOk="0" h="357" w="210">
                <a:moveTo>
                  <a:pt x="21" y="356"/>
                </a:moveTo>
                <a:lnTo>
                  <a:pt x="210" y="356"/>
                </a:lnTo>
                <a:lnTo>
                  <a:pt x="210" y="1"/>
                </a:lnTo>
                <a:lnTo>
                  <a:pt x="0" y="4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3271512" y="1156114"/>
            <a:ext cx="5412" cy="7058"/>
          </a:xfrm>
          <a:custGeom>
            <a:rect b="b" l="l" r="r" t="t"/>
            <a:pathLst>
              <a:path extrusionOk="0" h="356" w="273">
                <a:moveTo>
                  <a:pt x="105" y="356"/>
                </a:moveTo>
                <a:lnTo>
                  <a:pt x="272" y="314"/>
                </a:lnTo>
                <a:lnTo>
                  <a:pt x="210" y="0"/>
                </a:lnTo>
                <a:lnTo>
                  <a:pt x="0" y="4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3274407" y="1167315"/>
            <a:ext cx="5412" cy="7474"/>
          </a:xfrm>
          <a:custGeom>
            <a:rect b="b" l="l" r="r" t="t"/>
            <a:pathLst>
              <a:path extrusionOk="0" h="377" w="273">
                <a:moveTo>
                  <a:pt x="85" y="377"/>
                </a:moveTo>
                <a:lnTo>
                  <a:pt x="273" y="314"/>
                </a:lnTo>
                <a:lnTo>
                  <a:pt x="189"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3277738" y="1178933"/>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3259479" y="1122927"/>
            <a:ext cx="6245" cy="7078"/>
          </a:xfrm>
          <a:custGeom>
            <a:rect b="b" l="l" r="r" t="t"/>
            <a:pathLst>
              <a:path extrusionOk="0" h="357" w="315">
                <a:moveTo>
                  <a:pt x="126" y="356"/>
                </a:moveTo>
                <a:lnTo>
                  <a:pt x="315" y="272"/>
                </a:lnTo>
                <a:lnTo>
                  <a:pt x="168"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3263622" y="1133711"/>
            <a:ext cx="6245" cy="7078"/>
          </a:xfrm>
          <a:custGeom>
            <a:rect b="b" l="l" r="r" t="t"/>
            <a:pathLst>
              <a:path extrusionOk="0" h="357" w="315">
                <a:moveTo>
                  <a:pt x="126" y="356"/>
                </a:moveTo>
                <a:lnTo>
                  <a:pt x="315" y="314"/>
                </a:lnTo>
                <a:lnTo>
                  <a:pt x="189" y="0"/>
                </a:lnTo>
                <a:lnTo>
                  <a:pt x="1"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3267785" y="1144496"/>
            <a:ext cx="5829" cy="7494"/>
          </a:xfrm>
          <a:custGeom>
            <a:rect b="b" l="l" r="r" t="t"/>
            <a:pathLst>
              <a:path extrusionOk="0" h="378" w="294">
                <a:moveTo>
                  <a:pt x="105" y="377"/>
                </a:moveTo>
                <a:lnTo>
                  <a:pt x="293" y="314"/>
                </a:lnTo>
                <a:lnTo>
                  <a:pt x="188" y="0"/>
                </a:lnTo>
                <a:lnTo>
                  <a:pt x="0"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3242885" y="1091821"/>
            <a:ext cx="6661" cy="7058"/>
          </a:xfrm>
          <a:custGeom>
            <a:rect b="b" l="l" r="r" t="t"/>
            <a:pathLst>
              <a:path extrusionOk="0" h="356" w="336">
                <a:moveTo>
                  <a:pt x="147" y="356"/>
                </a:moveTo>
                <a:lnTo>
                  <a:pt x="335" y="272"/>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3248694" y="1102189"/>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3254502" y="1111725"/>
            <a:ext cx="6245" cy="7890"/>
          </a:xfrm>
          <a:custGeom>
            <a:rect b="b" l="l" r="r" t="t"/>
            <a:pathLst>
              <a:path extrusionOk="0" h="398" w="315">
                <a:moveTo>
                  <a:pt x="126" y="398"/>
                </a:moveTo>
                <a:lnTo>
                  <a:pt x="314" y="314"/>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3222564" y="1062777"/>
            <a:ext cx="7494" cy="7078"/>
          </a:xfrm>
          <a:custGeom>
            <a:rect b="b" l="l" r="r" t="t"/>
            <a:pathLst>
              <a:path extrusionOk="0" h="357" w="378">
                <a:moveTo>
                  <a:pt x="210" y="356"/>
                </a:moveTo>
                <a:lnTo>
                  <a:pt x="377" y="252"/>
                </a:lnTo>
                <a:lnTo>
                  <a:pt x="168" y="0"/>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3230038" y="1071896"/>
            <a:ext cx="6641" cy="7494"/>
          </a:xfrm>
          <a:custGeom>
            <a:rect b="b" l="l" r="r" t="t"/>
            <a:pathLst>
              <a:path extrusionOk="0" h="378" w="335">
                <a:moveTo>
                  <a:pt x="188" y="377"/>
                </a:moveTo>
                <a:lnTo>
                  <a:pt x="335" y="273"/>
                </a:lnTo>
                <a:lnTo>
                  <a:pt x="147" y="1"/>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3236660" y="1081452"/>
            <a:ext cx="6661" cy="7474"/>
          </a:xfrm>
          <a:custGeom>
            <a:rect b="b" l="l" r="r" t="t"/>
            <a:pathLst>
              <a:path extrusionOk="0" h="377" w="336">
                <a:moveTo>
                  <a:pt x="189" y="377"/>
                </a:moveTo>
                <a:lnTo>
                  <a:pt x="336" y="272"/>
                </a:lnTo>
                <a:lnTo>
                  <a:pt x="168"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3199329" y="1036231"/>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3207636" y="1044934"/>
            <a:ext cx="7058" cy="7494"/>
          </a:xfrm>
          <a:custGeom>
            <a:rect b="b" l="l" r="r" t="t"/>
            <a:pathLst>
              <a:path extrusionOk="0" h="378" w="356">
                <a:moveTo>
                  <a:pt x="209" y="377"/>
                </a:moveTo>
                <a:lnTo>
                  <a:pt x="356" y="231"/>
                </a:lnTo>
                <a:lnTo>
                  <a:pt x="126" y="1"/>
                </a:lnTo>
                <a:lnTo>
                  <a:pt x="0"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3215506" y="1053241"/>
            <a:ext cx="7078" cy="7890"/>
          </a:xfrm>
          <a:custGeom>
            <a:rect b="b" l="l" r="r" t="t"/>
            <a:pathLst>
              <a:path extrusionOk="0" h="398" w="357">
                <a:moveTo>
                  <a:pt x="210" y="398"/>
                </a:moveTo>
                <a:lnTo>
                  <a:pt x="356" y="272"/>
                </a:lnTo>
                <a:lnTo>
                  <a:pt x="126" y="0"/>
                </a:lnTo>
                <a:lnTo>
                  <a:pt x="1"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3172783" y="1013412"/>
            <a:ext cx="7494" cy="7078"/>
          </a:xfrm>
          <a:custGeom>
            <a:rect b="b" l="l" r="r" t="t"/>
            <a:pathLst>
              <a:path extrusionOk="0" h="357" w="378">
                <a:moveTo>
                  <a:pt x="273" y="356"/>
                </a:moveTo>
                <a:lnTo>
                  <a:pt x="377" y="210"/>
                </a:lnTo>
                <a:lnTo>
                  <a:pt x="105" y="1"/>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3181903" y="1020470"/>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3190626" y="1028340"/>
            <a:ext cx="7890" cy="7494"/>
          </a:xfrm>
          <a:custGeom>
            <a:rect b="b" l="l" r="r" t="t"/>
            <a:pathLst>
              <a:path extrusionOk="0" h="378" w="398">
                <a:moveTo>
                  <a:pt x="251" y="377"/>
                </a:moveTo>
                <a:lnTo>
                  <a:pt x="398" y="231"/>
                </a:lnTo>
                <a:lnTo>
                  <a:pt x="126" y="1"/>
                </a:lnTo>
                <a:lnTo>
                  <a:pt x="0" y="16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3143739" y="994340"/>
            <a:ext cx="7494" cy="6641"/>
          </a:xfrm>
          <a:custGeom>
            <a:rect b="b" l="l" r="r" t="t"/>
            <a:pathLst>
              <a:path extrusionOk="0" h="335" w="378">
                <a:moveTo>
                  <a:pt x="273" y="335"/>
                </a:moveTo>
                <a:lnTo>
                  <a:pt x="378" y="147"/>
                </a:lnTo>
                <a:lnTo>
                  <a:pt x="85" y="0"/>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3153711" y="1000545"/>
            <a:ext cx="7890" cy="6245"/>
          </a:xfrm>
          <a:custGeom>
            <a:rect b="b" l="l" r="r" t="t"/>
            <a:pathLst>
              <a:path extrusionOk="0" h="315" w="398">
                <a:moveTo>
                  <a:pt x="272" y="315"/>
                </a:moveTo>
                <a:lnTo>
                  <a:pt x="398" y="147"/>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3163663" y="1006771"/>
            <a:ext cx="7058" cy="6661"/>
          </a:xfrm>
          <a:custGeom>
            <a:rect b="b" l="l" r="r" t="t"/>
            <a:pathLst>
              <a:path extrusionOk="0" h="336" w="356">
                <a:moveTo>
                  <a:pt x="251" y="336"/>
                </a:moveTo>
                <a:lnTo>
                  <a:pt x="356" y="168"/>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3112217" y="978559"/>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3123002" y="983139"/>
            <a:ext cx="7494" cy="6225"/>
          </a:xfrm>
          <a:custGeom>
            <a:rect b="b" l="l" r="r" t="t"/>
            <a:pathLst>
              <a:path extrusionOk="0" h="314" w="378">
                <a:moveTo>
                  <a:pt x="294" y="314"/>
                </a:moveTo>
                <a:lnTo>
                  <a:pt x="377" y="168"/>
                </a:lnTo>
                <a:lnTo>
                  <a:pt x="84"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3133371" y="988531"/>
            <a:ext cx="7910" cy="6225"/>
          </a:xfrm>
          <a:custGeom>
            <a:rect b="b" l="l" r="r" t="t"/>
            <a:pathLst>
              <a:path extrusionOk="0" h="314" w="399">
                <a:moveTo>
                  <a:pt x="294" y="314"/>
                </a:moveTo>
                <a:lnTo>
                  <a:pt x="398" y="147"/>
                </a:lnTo>
                <a:lnTo>
                  <a:pt x="85"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3079030" y="967378"/>
            <a:ext cx="7494" cy="5412"/>
          </a:xfrm>
          <a:custGeom>
            <a:rect b="b" l="l" r="r" t="t"/>
            <a:pathLst>
              <a:path extrusionOk="0" h="273" w="378">
                <a:moveTo>
                  <a:pt x="315" y="272"/>
                </a:moveTo>
                <a:lnTo>
                  <a:pt x="378" y="105"/>
                </a:lnTo>
                <a:lnTo>
                  <a:pt x="64" y="0"/>
                </a:lnTo>
                <a:lnTo>
                  <a:pt x="1"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3090647" y="970272"/>
            <a:ext cx="7078" cy="6245"/>
          </a:xfrm>
          <a:custGeom>
            <a:rect b="b" l="l" r="r" t="t"/>
            <a:pathLst>
              <a:path extrusionOk="0" h="315" w="357">
                <a:moveTo>
                  <a:pt x="315" y="314"/>
                </a:moveTo>
                <a:lnTo>
                  <a:pt x="356" y="126"/>
                </a:lnTo>
                <a:lnTo>
                  <a:pt x="43" y="0"/>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3101432" y="974416"/>
            <a:ext cx="7078" cy="5829"/>
          </a:xfrm>
          <a:custGeom>
            <a:rect b="b" l="l" r="r" t="t"/>
            <a:pathLst>
              <a:path extrusionOk="0" h="294" w="357">
                <a:moveTo>
                  <a:pt x="315" y="294"/>
                </a:moveTo>
                <a:lnTo>
                  <a:pt x="356" y="105"/>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3045029" y="960320"/>
            <a:ext cx="7058" cy="4996"/>
          </a:xfrm>
          <a:custGeom>
            <a:rect b="b" l="l" r="r" t="t"/>
            <a:pathLst>
              <a:path extrusionOk="0" h="252" w="356">
                <a:moveTo>
                  <a:pt x="335" y="251"/>
                </a:moveTo>
                <a:lnTo>
                  <a:pt x="356" y="63"/>
                </a:lnTo>
                <a:lnTo>
                  <a:pt x="21" y="0"/>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3056647" y="961985"/>
            <a:ext cx="7058" cy="5412"/>
          </a:xfrm>
          <a:custGeom>
            <a:rect b="b" l="l" r="r" t="t"/>
            <a:pathLst>
              <a:path extrusionOk="0" h="273" w="356">
                <a:moveTo>
                  <a:pt x="314" y="272"/>
                </a:moveTo>
                <a:lnTo>
                  <a:pt x="356" y="63"/>
                </a:lnTo>
                <a:lnTo>
                  <a:pt x="42" y="0"/>
                </a:lnTo>
                <a:lnTo>
                  <a:pt x="0"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3067828" y="964463"/>
            <a:ext cx="7078" cy="5412"/>
          </a:xfrm>
          <a:custGeom>
            <a:rect b="b" l="l" r="r" t="t"/>
            <a:pathLst>
              <a:path extrusionOk="0" h="273" w="357">
                <a:moveTo>
                  <a:pt x="336" y="273"/>
                </a:moveTo>
                <a:lnTo>
                  <a:pt x="357" y="84"/>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3010177" y="957822"/>
            <a:ext cx="6661" cy="4183"/>
          </a:xfrm>
          <a:custGeom>
            <a:rect b="b" l="l" r="r" t="t"/>
            <a:pathLst>
              <a:path extrusionOk="0" h="211" w="336">
                <a:moveTo>
                  <a:pt x="335" y="210"/>
                </a:moveTo>
                <a:lnTo>
                  <a:pt x="335" y="1"/>
                </a:lnTo>
                <a:lnTo>
                  <a:pt x="1" y="1"/>
                </a:lnTo>
                <a:lnTo>
                  <a:pt x="1" y="189"/>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3022211" y="958238"/>
            <a:ext cx="6661" cy="4163"/>
          </a:xfrm>
          <a:custGeom>
            <a:rect b="b" l="l" r="r" t="t"/>
            <a:pathLst>
              <a:path extrusionOk="0" h="210" w="336">
                <a:moveTo>
                  <a:pt x="314" y="210"/>
                </a:moveTo>
                <a:lnTo>
                  <a:pt x="335" y="1"/>
                </a:lnTo>
                <a:lnTo>
                  <a:pt x="0" y="1"/>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3032996" y="959487"/>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5903798" y="1044862"/>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5855572" y="970139"/>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5884496" y="1009949"/>
            <a:ext cx="74788"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5884496" y="1009949"/>
            <a:ext cx="74788"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5824228" y="929177"/>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5855572" y="970139"/>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6241584" y="181193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6241584" y="179948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6241584" y="178705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6241584" y="1849264"/>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6241584" y="183681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6241584" y="182438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6241584" y="188701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6241584" y="1874561"/>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6241584" y="186213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6241584" y="192434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6241584" y="1911911"/>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241584" y="1899461"/>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6241584" y="196167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6241584" y="194924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6241584" y="1936792"/>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6241584" y="199902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6241584" y="1986573"/>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6241584" y="197412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6241584" y="2036771"/>
            <a:ext cx="4163" cy="7058"/>
          </a:xfrm>
          <a:custGeom>
            <a:rect b="b" l="l" r="r" t="t"/>
            <a:pathLst>
              <a:path extrusionOk="0" h="356"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6241584" y="202432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6241584" y="2011870"/>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6241584" y="2074102"/>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6241584" y="206165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6241584" y="2049201"/>
            <a:ext cx="4163" cy="7078"/>
          </a:xfrm>
          <a:custGeom>
            <a:rect b="b" l="l" r="r" t="t"/>
            <a:pathLst>
              <a:path extrusionOk="0" h="357" w="210">
                <a:moveTo>
                  <a:pt x="1" y="1"/>
                </a:moveTo>
                <a:lnTo>
                  <a:pt x="210" y="1"/>
                </a:lnTo>
                <a:lnTo>
                  <a:pt x="210" y="357"/>
                </a:lnTo>
                <a:lnTo>
                  <a:pt x="1"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6241584" y="2111432"/>
            <a:ext cx="4163" cy="7078"/>
          </a:xfrm>
          <a:custGeom>
            <a:rect b="b" l="l" r="r" t="t"/>
            <a:pathLst>
              <a:path extrusionOk="0" h="357"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6241584" y="2098982"/>
            <a:ext cx="4163" cy="7078"/>
          </a:xfrm>
          <a:custGeom>
            <a:rect b="b" l="l" r="r" t="t"/>
            <a:pathLst>
              <a:path extrusionOk="0" h="357" w="210">
                <a:moveTo>
                  <a:pt x="1" y="1"/>
                </a:moveTo>
                <a:lnTo>
                  <a:pt x="210" y="1"/>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6241584" y="208653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5261387" y="2279431"/>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5086747" y="1529443"/>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5117853" y="1560549"/>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5175504" y="1736311"/>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5175504" y="1684992"/>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5175504" y="1785260"/>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5175504" y="1886340"/>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5175504" y="1938873"/>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5175504" y="1988297"/>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5676190" y="2546576"/>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5692783" y="2627463"/>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5656285" y="2530815"/>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5716851" y="2506331"/>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5760823" y="2530815"/>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4455394" y="3101247"/>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4180975" y="978523"/>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9"/>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Programs</a:t>
            </a:r>
            <a:endParaRPr b="1" sz="7200">
              <a:solidFill>
                <a:srgbClr val="F3F3F3"/>
              </a:solidFill>
              <a:latin typeface="Rajdhani"/>
              <a:ea typeface="Rajdhani"/>
              <a:cs typeface="Rajdhani"/>
              <a:sym typeface="Rajdhani"/>
            </a:endParaRPr>
          </a:p>
        </p:txBody>
      </p:sp>
      <p:sp>
        <p:nvSpPr>
          <p:cNvPr id="872" name="Google Shape;872;p49"/>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04</a:t>
            </a:r>
            <a:endParaRPr b="1" sz="12000">
              <a:solidFill>
                <a:srgbClr val="F3F3F3"/>
              </a:solidFill>
              <a:latin typeface="Roboto"/>
              <a:ea typeface="Roboto"/>
              <a:cs typeface="Roboto"/>
              <a:sym typeface="Roboto"/>
            </a:endParaRPr>
          </a:p>
        </p:txBody>
      </p:sp>
      <p:cxnSp>
        <p:nvCxnSpPr>
          <p:cNvPr id="873" name="Google Shape;873;p49"/>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0"/>
          <p:cNvSpPr txBox="1"/>
          <p:nvPr>
            <p:ph idx="6" type="ctrTitle"/>
          </p:nvPr>
        </p:nvSpPr>
        <p:spPr>
          <a:xfrm>
            <a:off x="311700" y="607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Interface </a:t>
            </a:r>
            <a:r>
              <a:rPr lang="tr"/>
              <a:t>Physical Models</a:t>
            </a:r>
            <a:endParaRPr/>
          </a:p>
        </p:txBody>
      </p:sp>
      <p:cxnSp>
        <p:nvCxnSpPr>
          <p:cNvPr id="879" name="Google Shape;879;p50"/>
          <p:cNvCxnSpPr/>
          <p:nvPr/>
        </p:nvCxnSpPr>
        <p:spPr>
          <a:xfrm>
            <a:off x="311700" y="6079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880" name="Google Shape;880;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881" name="Google Shape;881;p50"/>
          <p:cNvPicPr preferRelativeResize="0"/>
          <p:nvPr/>
        </p:nvPicPr>
        <p:blipFill>
          <a:blip r:embed="rId3">
            <a:alphaModFix/>
          </a:blip>
          <a:stretch>
            <a:fillRect/>
          </a:stretch>
        </p:blipFill>
        <p:spPr>
          <a:xfrm>
            <a:off x="117875" y="1142537"/>
            <a:ext cx="4162150" cy="2645925"/>
          </a:xfrm>
          <a:prstGeom prst="rect">
            <a:avLst/>
          </a:prstGeom>
          <a:noFill/>
          <a:ln>
            <a:noFill/>
          </a:ln>
        </p:spPr>
      </p:pic>
      <p:pic>
        <p:nvPicPr>
          <p:cNvPr id="882" name="Google Shape;882;p50"/>
          <p:cNvPicPr preferRelativeResize="0"/>
          <p:nvPr/>
        </p:nvPicPr>
        <p:blipFill>
          <a:blip r:embed="rId4">
            <a:alphaModFix/>
          </a:blip>
          <a:stretch>
            <a:fillRect/>
          </a:stretch>
        </p:blipFill>
        <p:spPr>
          <a:xfrm>
            <a:off x="4351125" y="819750"/>
            <a:ext cx="4640475" cy="329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51"/>
          <p:cNvSpPr txBox="1"/>
          <p:nvPr>
            <p:ph idx="6" type="ctrTitle"/>
          </p:nvPr>
        </p:nvSpPr>
        <p:spPr>
          <a:xfrm>
            <a:off x="311700" y="607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Program Structures</a:t>
            </a:r>
            <a:endParaRPr/>
          </a:p>
        </p:txBody>
      </p:sp>
      <p:cxnSp>
        <p:nvCxnSpPr>
          <p:cNvPr id="888" name="Google Shape;888;p51"/>
          <p:cNvCxnSpPr/>
          <p:nvPr/>
        </p:nvCxnSpPr>
        <p:spPr>
          <a:xfrm>
            <a:off x="311700" y="6079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889" name="Google Shape;88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890" name="Google Shape;890;p51"/>
          <p:cNvPicPr preferRelativeResize="0"/>
          <p:nvPr/>
        </p:nvPicPr>
        <p:blipFill>
          <a:blip r:embed="rId3">
            <a:alphaModFix/>
          </a:blip>
          <a:stretch>
            <a:fillRect/>
          </a:stretch>
        </p:blipFill>
        <p:spPr>
          <a:xfrm>
            <a:off x="152400" y="1052450"/>
            <a:ext cx="3889975" cy="1092050"/>
          </a:xfrm>
          <a:prstGeom prst="rect">
            <a:avLst/>
          </a:prstGeom>
          <a:noFill/>
          <a:ln>
            <a:noFill/>
          </a:ln>
        </p:spPr>
      </p:pic>
      <p:pic>
        <p:nvPicPr>
          <p:cNvPr id="891" name="Google Shape;891;p51"/>
          <p:cNvPicPr preferRelativeResize="0"/>
          <p:nvPr/>
        </p:nvPicPr>
        <p:blipFill>
          <a:blip r:embed="rId4">
            <a:alphaModFix/>
          </a:blip>
          <a:stretch>
            <a:fillRect/>
          </a:stretch>
        </p:blipFill>
        <p:spPr>
          <a:xfrm>
            <a:off x="4379525" y="667350"/>
            <a:ext cx="3814976" cy="1862250"/>
          </a:xfrm>
          <a:prstGeom prst="rect">
            <a:avLst/>
          </a:prstGeom>
          <a:noFill/>
          <a:ln>
            <a:noFill/>
          </a:ln>
        </p:spPr>
      </p:pic>
      <p:pic>
        <p:nvPicPr>
          <p:cNvPr id="892" name="Google Shape;892;p51"/>
          <p:cNvPicPr preferRelativeResize="0"/>
          <p:nvPr/>
        </p:nvPicPr>
        <p:blipFill>
          <a:blip r:embed="rId5">
            <a:alphaModFix/>
          </a:blip>
          <a:stretch>
            <a:fillRect/>
          </a:stretch>
        </p:blipFill>
        <p:spPr>
          <a:xfrm>
            <a:off x="529250" y="2705125"/>
            <a:ext cx="2831275" cy="1929350"/>
          </a:xfrm>
          <a:prstGeom prst="rect">
            <a:avLst/>
          </a:prstGeom>
          <a:noFill/>
          <a:ln>
            <a:noFill/>
          </a:ln>
        </p:spPr>
      </p:pic>
      <p:pic>
        <p:nvPicPr>
          <p:cNvPr id="893" name="Google Shape;893;p51"/>
          <p:cNvPicPr preferRelativeResize="0"/>
          <p:nvPr/>
        </p:nvPicPr>
        <p:blipFill>
          <a:blip r:embed="rId6">
            <a:alphaModFix/>
          </a:blip>
          <a:stretch>
            <a:fillRect/>
          </a:stretch>
        </p:blipFill>
        <p:spPr>
          <a:xfrm>
            <a:off x="4300649" y="2621200"/>
            <a:ext cx="3972725" cy="209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2"/>
          <p:cNvSpPr txBox="1"/>
          <p:nvPr>
            <p:ph idx="6" type="ctrTitle"/>
          </p:nvPr>
        </p:nvSpPr>
        <p:spPr>
          <a:xfrm>
            <a:off x="311700" y="607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Program Specification</a:t>
            </a:r>
            <a:endParaRPr/>
          </a:p>
        </p:txBody>
      </p:sp>
      <p:cxnSp>
        <p:nvCxnSpPr>
          <p:cNvPr id="899" name="Google Shape;899;p52"/>
          <p:cNvCxnSpPr/>
          <p:nvPr/>
        </p:nvCxnSpPr>
        <p:spPr>
          <a:xfrm>
            <a:off x="311700" y="6079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900" name="Google Shape;90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graphicFrame>
        <p:nvGraphicFramePr>
          <p:cNvPr id="901" name="Google Shape;901;p52"/>
          <p:cNvGraphicFramePr/>
          <p:nvPr/>
        </p:nvGraphicFramePr>
        <p:xfrm>
          <a:off x="736225" y="2320875"/>
          <a:ext cx="3000000" cy="3000000"/>
        </p:xfrm>
        <a:graphic>
          <a:graphicData uri="http://schemas.openxmlformats.org/drawingml/2006/table">
            <a:tbl>
              <a:tblPr>
                <a:noFill/>
                <a:tableStyleId>{C98346BF-7150-4919-86D0-ABA0651E7A0F}</a:tableStyleId>
              </a:tblPr>
              <a:tblGrid>
                <a:gridCol w="1070400"/>
                <a:gridCol w="1070400"/>
                <a:gridCol w="1070400"/>
              </a:tblGrid>
              <a:tr h="270325">
                <a:tc>
                  <a:txBody>
                    <a:bodyPr/>
                    <a:lstStyle/>
                    <a:p>
                      <a:pPr indent="0" lvl="0" marL="0" rtl="0" algn="l">
                        <a:spcBef>
                          <a:spcPts val="0"/>
                        </a:spcBef>
                        <a:spcAft>
                          <a:spcPts val="0"/>
                        </a:spcAft>
                        <a:buNone/>
                      </a:pPr>
                      <a:r>
                        <a:rPr b="1" lang="tr" sz="1000">
                          <a:solidFill>
                            <a:schemeClr val="lt1"/>
                          </a:solidFill>
                        </a:rPr>
                        <a:t>Input Name</a:t>
                      </a:r>
                      <a:endParaRPr b="1"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tr" sz="1000">
                          <a:solidFill>
                            <a:schemeClr val="lt1"/>
                          </a:solidFill>
                        </a:rPr>
                        <a:t>Type</a:t>
                      </a:r>
                      <a:endParaRPr b="1"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tr" sz="1000">
                          <a:solidFill>
                            <a:schemeClr val="lt1"/>
                          </a:solidFill>
                        </a:rPr>
                        <a:t>Provided by</a:t>
                      </a:r>
                      <a:endParaRPr b="1"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525975">
                <a:tc>
                  <a:txBody>
                    <a:bodyPr/>
                    <a:lstStyle/>
                    <a:p>
                      <a:pPr indent="0" lvl="0" marL="0" rtl="0" algn="l">
                        <a:spcBef>
                          <a:spcPts val="0"/>
                        </a:spcBef>
                        <a:spcAft>
                          <a:spcPts val="0"/>
                        </a:spcAft>
                        <a:buNone/>
                      </a:pPr>
                      <a:r>
                        <a:rPr lang="tr" sz="1000">
                          <a:solidFill>
                            <a:schemeClr val="lt1"/>
                          </a:solidFill>
                        </a:rPr>
                        <a:t>email</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tr" sz="1000">
                          <a:solidFill>
                            <a:schemeClr val="lt1"/>
                          </a:solidFill>
                        </a:rPr>
                        <a:t>string</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tr" sz="1000">
                          <a:solidFill>
                            <a:schemeClr val="lt1"/>
                          </a:solidFill>
                        </a:rPr>
                        <a:t>program 1.1.1</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524525">
                <a:tc>
                  <a:txBody>
                    <a:bodyPr/>
                    <a:lstStyle/>
                    <a:p>
                      <a:pPr indent="0" lvl="0" marL="0" rtl="0" algn="l">
                        <a:spcBef>
                          <a:spcPts val="0"/>
                        </a:spcBef>
                        <a:spcAft>
                          <a:spcPts val="0"/>
                        </a:spcAft>
                        <a:buNone/>
                      </a:pPr>
                      <a:r>
                        <a:rPr lang="tr" sz="1000">
                          <a:solidFill>
                            <a:schemeClr val="lt1"/>
                          </a:solidFill>
                        </a:rPr>
                        <a:t>password</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tr" sz="1000">
                          <a:solidFill>
                            <a:schemeClr val="lt1"/>
                          </a:solidFill>
                        </a:rPr>
                        <a:t>string</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tr" sz="1000">
                          <a:solidFill>
                            <a:schemeClr val="lt1"/>
                          </a:solidFill>
                        </a:rPr>
                        <a:t>program 1.1.1</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graphicFrame>
        <p:nvGraphicFramePr>
          <p:cNvPr id="902" name="Google Shape;902;p52"/>
          <p:cNvGraphicFramePr/>
          <p:nvPr/>
        </p:nvGraphicFramePr>
        <p:xfrm>
          <a:off x="4793350" y="2320875"/>
          <a:ext cx="3000000" cy="3000000"/>
        </p:xfrm>
        <a:graphic>
          <a:graphicData uri="http://schemas.openxmlformats.org/drawingml/2006/table">
            <a:tbl>
              <a:tblPr>
                <a:noFill/>
                <a:tableStyleId>{C98346BF-7150-4919-86D0-ABA0651E7A0F}</a:tableStyleId>
              </a:tblPr>
              <a:tblGrid>
                <a:gridCol w="847600"/>
                <a:gridCol w="847600"/>
                <a:gridCol w="847600"/>
                <a:gridCol w="847600"/>
              </a:tblGrid>
              <a:tr h="404000">
                <a:tc>
                  <a:txBody>
                    <a:bodyPr/>
                    <a:lstStyle/>
                    <a:p>
                      <a:pPr indent="0" lvl="0" marL="0" rtl="0" algn="l">
                        <a:spcBef>
                          <a:spcPts val="0"/>
                        </a:spcBef>
                        <a:spcAft>
                          <a:spcPts val="0"/>
                        </a:spcAft>
                        <a:buNone/>
                      </a:pPr>
                      <a:r>
                        <a:rPr b="1" lang="tr" sz="1000">
                          <a:solidFill>
                            <a:schemeClr val="lt1"/>
                          </a:solidFill>
                        </a:rPr>
                        <a:t>Output Name</a:t>
                      </a:r>
                      <a:endParaRPr b="1"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tr" sz="1000">
                          <a:solidFill>
                            <a:schemeClr val="lt1"/>
                          </a:solidFill>
                        </a:rPr>
                        <a:t>Type</a:t>
                      </a:r>
                      <a:endParaRPr b="1"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tr" sz="1000">
                          <a:solidFill>
                            <a:schemeClr val="lt1"/>
                          </a:solidFill>
                        </a:rPr>
                        <a:t>Used by</a:t>
                      </a:r>
                      <a:endParaRPr b="1"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tr" sz="1000">
                          <a:solidFill>
                            <a:schemeClr val="lt1"/>
                          </a:solidFill>
                        </a:rPr>
                        <a:t>Note</a:t>
                      </a:r>
                      <a:endParaRPr b="1"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831800">
                <a:tc>
                  <a:txBody>
                    <a:bodyPr/>
                    <a:lstStyle/>
                    <a:p>
                      <a:pPr indent="0" lvl="0" marL="0" rtl="0" algn="l">
                        <a:spcBef>
                          <a:spcPts val="0"/>
                        </a:spcBef>
                        <a:spcAft>
                          <a:spcPts val="0"/>
                        </a:spcAft>
                        <a:buNone/>
                      </a:pPr>
                      <a:r>
                        <a:rPr lang="tr" sz="1000">
                          <a:solidFill>
                            <a:schemeClr val="lt1"/>
                          </a:solidFill>
                        </a:rPr>
                        <a:t>response</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tr" sz="1000">
                          <a:solidFill>
                            <a:schemeClr val="lt1"/>
                          </a:solidFill>
                        </a:rPr>
                        <a:t>boolean</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tr" sz="1000">
                          <a:solidFill>
                            <a:schemeClr val="lt1"/>
                          </a:solidFill>
                        </a:rPr>
                        <a:t>program 1.1.1</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tr" sz="1000">
                          <a:solidFill>
                            <a:schemeClr val="lt1"/>
                          </a:solidFill>
                        </a:rPr>
                        <a:t>Used to let user know if the process is successful or not</a:t>
                      </a:r>
                      <a:endParaRPr sz="1000">
                        <a:solidFill>
                          <a:schemeClr val="lt1"/>
                        </a:solidFill>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sp>
        <p:nvSpPr>
          <p:cNvPr id="903" name="Google Shape;903;p52"/>
          <p:cNvSpPr txBox="1"/>
          <p:nvPr/>
        </p:nvSpPr>
        <p:spPr>
          <a:xfrm>
            <a:off x="1925850" y="773700"/>
            <a:ext cx="5292300" cy="120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tr" sz="1000">
                <a:solidFill>
                  <a:schemeClr val="lt1"/>
                </a:solidFill>
              </a:rPr>
              <a:t>Module Name: </a:t>
            </a:r>
            <a:r>
              <a:rPr lang="tr" sz="1000">
                <a:solidFill>
                  <a:schemeClr val="lt1"/>
                </a:solidFill>
              </a:rPr>
              <a:t>userSignUp</a:t>
            </a:r>
            <a:endParaRPr sz="1000">
              <a:solidFill>
                <a:schemeClr val="lt1"/>
              </a:solidFill>
            </a:endParaRPr>
          </a:p>
          <a:p>
            <a:pPr indent="0" lvl="0" marL="0" rtl="0" algn="l">
              <a:lnSpc>
                <a:spcPct val="115000"/>
              </a:lnSpc>
              <a:spcBef>
                <a:spcPts val="0"/>
              </a:spcBef>
              <a:spcAft>
                <a:spcPts val="0"/>
              </a:spcAft>
              <a:buNone/>
            </a:pPr>
            <a:r>
              <a:rPr b="1" lang="tr" sz="1000">
                <a:solidFill>
                  <a:schemeClr val="lt1"/>
                </a:solidFill>
              </a:rPr>
              <a:t>Purpose:</a:t>
            </a:r>
            <a:r>
              <a:rPr lang="tr" sz="1000">
                <a:solidFill>
                  <a:schemeClr val="lt1"/>
                </a:solidFill>
              </a:rPr>
              <a:t> Sign up new user with user information which are email and password.</a:t>
            </a:r>
            <a:endParaRPr sz="1000">
              <a:solidFill>
                <a:schemeClr val="lt1"/>
              </a:solidFill>
            </a:endParaRPr>
          </a:p>
          <a:p>
            <a:pPr indent="0" lvl="0" marL="0" rtl="0" algn="l">
              <a:lnSpc>
                <a:spcPct val="115000"/>
              </a:lnSpc>
              <a:spcBef>
                <a:spcPts val="0"/>
              </a:spcBef>
              <a:spcAft>
                <a:spcPts val="0"/>
              </a:spcAft>
              <a:buNone/>
            </a:pPr>
            <a:r>
              <a:rPr b="1" lang="tr" sz="1000">
                <a:solidFill>
                  <a:schemeClr val="lt1"/>
                </a:solidFill>
              </a:rPr>
              <a:t>Programmer:</a:t>
            </a:r>
            <a:r>
              <a:rPr lang="tr" sz="1000">
                <a:solidFill>
                  <a:schemeClr val="lt1"/>
                </a:solidFill>
              </a:rPr>
              <a:t> Ertugrul Sagdic</a:t>
            </a:r>
            <a:endParaRPr sz="1000">
              <a:solidFill>
                <a:schemeClr val="lt1"/>
              </a:solidFill>
            </a:endParaRPr>
          </a:p>
          <a:p>
            <a:pPr indent="0" lvl="0" marL="0" rtl="0" algn="l">
              <a:lnSpc>
                <a:spcPct val="115000"/>
              </a:lnSpc>
              <a:spcBef>
                <a:spcPts val="0"/>
              </a:spcBef>
              <a:spcAft>
                <a:spcPts val="0"/>
              </a:spcAft>
              <a:buNone/>
            </a:pPr>
            <a:r>
              <a:rPr b="1" lang="tr" sz="1000">
                <a:solidFill>
                  <a:schemeClr val="lt1"/>
                </a:solidFill>
              </a:rPr>
              <a:t>Due:</a:t>
            </a:r>
            <a:r>
              <a:rPr lang="tr" sz="1000">
                <a:solidFill>
                  <a:schemeClr val="lt1"/>
                </a:solidFill>
              </a:rPr>
              <a:t> 14.06.2021</a:t>
            </a:r>
            <a:endParaRPr sz="1000">
              <a:solidFill>
                <a:schemeClr val="lt1"/>
              </a:solidFill>
            </a:endParaRPr>
          </a:p>
          <a:p>
            <a:pPr indent="0" lvl="0" marL="0" rtl="0" algn="l">
              <a:lnSpc>
                <a:spcPct val="115000"/>
              </a:lnSpc>
              <a:spcBef>
                <a:spcPts val="0"/>
              </a:spcBef>
              <a:spcAft>
                <a:spcPts val="0"/>
              </a:spcAft>
              <a:buNone/>
            </a:pPr>
            <a:r>
              <a:rPr b="1" lang="tr" sz="1000">
                <a:solidFill>
                  <a:schemeClr val="lt1"/>
                </a:solidFill>
              </a:rPr>
              <a:t>Programming Language:</a:t>
            </a:r>
            <a:r>
              <a:rPr lang="tr" sz="1000">
                <a:solidFill>
                  <a:schemeClr val="lt1"/>
                </a:solidFill>
              </a:rPr>
              <a:t> Dart</a:t>
            </a:r>
            <a:endParaRPr sz="1000">
              <a:solidFill>
                <a:schemeClr val="lt1"/>
              </a:solidFill>
            </a:endParaRPr>
          </a:p>
          <a:p>
            <a:pPr indent="0" lvl="0" marL="0" rtl="0" algn="l">
              <a:lnSpc>
                <a:spcPct val="115000"/>
              </a:lnSpc>
              <a:spcBef>
                <a:spcPts val="0"/>
              </a:spcBef>
              <a:spcAft>
                <a:spcPts val="0"/>
              </a:spcAft>
              <a:buNone/>
            </a:pPr>
            <a:r>
              <a:rPr b="1" lang="tr" sz="1000">
                <a:solidFill>
                  <a:schemeClr val="lt1"/>
                </a:solidFill>
              </a:rPr>
              <a:t>Events:</a:t>
            </a:r>
            <a:r>
              <a:rPr lang="tr" sz="1000">
                <a:solidFill>
                  <a:schemeClr val="lt1"/>
                </a:solidFill>
              </a:rPr>
              <a:t> Sign up user when sign up button is clicked.</a:t>
            </a:r>
            <a:endParaRPr sz="1000">
              <a:solidFill>
                <a:schemeClr val="lt1"/>
              </a:solidFill>
            </a:endParaRPr>
          </a:p>
        </p:txBody>
      </p:sp>
      <p:sp>
        <p:nvSpPr>
          <p:cNvPr id="904" name="Google Shape;904;p52"/>
          <p:cNvSpPr txBox="1"/>
          <p:nvPr/>
        </p:nvSpPr>
        <p:spPr>
          <a:xfrm>
            <a:off x="2082750" y="3993450"/>
            <a:ext cx="49785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tr" sz="1000">
                <a:solidFill>
                  <a:schemeClr val="lt1"/>
                </a:solidFill>
              </a:rPr>
              <a:t>Pseudocode:</a:t>
            </a:r>
            <a:endParaRPr b="1" sz="1000">
              <a:solidFill>
                <a:schemeClr val="lt1"/>
              </a:solidFill>
            </a:endParaRPr>
          </a:p>
          <a:p>
            <a:pPr indent="0" lvl="0" marL="0" rtl="0" algn="l">
              <a:lnSpc>
                <a:spcPct val="115000"/>
              </a:lnSpc>
              <a:spcBef>
                <a:spcPts val="0"/>
              </a:spcBef>
              <a:spcAft>
                <a:spcPts val="0"/>
              </a:spcAft>
              <a:buNone/>
            </a:pPr>
            <a:r>
              <a:rPr lang="tr" sz="1000">
                <a:solidFill>
                  <a:schemeClr val="lt1"/>
                </a:solidFill>
              </a:rPr>
              <a:t>	get email and password from the sign up input form</a:t>
            </a:r>
            <a:endParaRPr sz="1000">
              <a:solidFill>
                <a:schemeClr val="lt1"/>
              </a:solidFill>
            </a:endParaRPr>
          </a:p>
          <a:p>
            <a:pPr indent="0" lvl="0" marL="0" rtl="0" algn="l">
              <a:lnSpc>
                <a:spcPct val="115000"/>
              </a:lnSpc>
              <a:spcBef>
                <a:spcPts val="0"/>
              </a:spcBef>
              <a:spcAft>
                <a:spcPts val="0"/>
              </a:spcAft>
              <a:buNone/>
            </a:pPr>
            <a:r>
              <a:rPr lang="tr" sz="1000">
                <a:solidFill>
                  <a:schemeClr val="lt1"/>
                </a:solidFill>
              </a:rPr>
              <a:t>	call the sign up request function of the firebase with email and password</a:t>
            </a:r>
            <a:endParaRPr sz="1000">
              <a:solidFill>
                <a:schemeClr val="lt1"/>
              </a:solidFill>
            </a:endParaRPr>
          </a:p>
          <a:p>
            <a:pPr indent="0" lvl="0" marL="0" rtl="0" algn="l">
              <a:lnSpc>
                <a:spcPct val="115000"/>
              </a:lnSpc>
              <a:spcBef>
                <a:spcPts val="0"/>
              </a:spcBef>
              <a:spcAft>
                <a:spcPts val="0"/>
              </a:spcAft>
              <a:buNone/>
            </a:pPr>
            <a:r>
              <a:rPr lang="tr" sz="1000">
                <a:solidFill>
                  <a:schemeClr val="lt1"/>
                </a:solidFill>
              </a:rPr>
              <a:t>	return response</a:t>
            </a:r>
            <a:endParaRPr sz="10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53"/>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Databases</a:t>
            </a:r>
            <a:endParaRPr b="1" sz="7200">
              <a:solidFill>
                <a:srgbClr val="F3F3F3"/>
              </a:solidFill>
              <a:latin typeface="Rajdhani"/>
              <a:ea typeface="Rajdhani"/>
              <a:cs typeface="Rajdhani"/>
              <a:sym typeface="Rajdhani"/>
            </a:endParaRPr>
          </a:p>
        </p:txBody>
      </p:sp>
      <p:sp>
        <p:nvSpPr>
          <p:cNvPr id="910" name="Google Shape;910;p53"/>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05</a:t>
            </a:r>
            <a:endParaRPr b="1" sz="12000">
              <a:solidFill>
                <a:srgbClr val="F3F3F3"/>
              </a:solidFill>
              <a:latin typeface="Roboto"/>
              <a:ea typeface="Roboto"/>
              <a:cs typeface="Roboto"/>
              <a:sym typeface="Roboto"/>
            </a:endParaRPr>
          </a:p>
        </p:txBody>
      </p:sp>
      <p:cxnSp>
        <p:nvCxnSpPr>
          <p:cNvPr id="911" name="Google Shape;911;p53"/>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915" name="Shape 915"/>
        <p:cNvGrpSpPr/>
        <p:nvPr/>
      </p:nvGrpSpPr>
      <p:grpSpPr>
        <a:xfrm>
          <a:off x="0" y="0"/>
          <a:ext cx="0" cy="0"/>
          <a:chOff x="0" y="0"/>
          <a:chExt cx="0" cy="0"/>
        </a:xfrm>
      </p:grpSpPr>
      <p:sp>
        <p:nvSpPr>
          <p:cNvPr id="916" name="Google Shape;916;p54"/>
          <p:cNvSpPr txBox="1"/>
          <p:nvPr>
            <p:ph idx="4" type="ctrTitle"/>
          </p:nvPr>
        </p:nvSpPr>
        <p:spPr>
          <a:xfrm>
            <a:off x="384275" y="163525"/>
            <a:ext cx="84480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 complete diagram for the physical data model</a:t>
            </a:r>
            <a:endParaRPr/>
          </a:p>
        </p:txBody>
      </p:sp>
      <p:cxnSp>
        <p:nvCxnSpPr>
          <p:cNvPr id="917" name="Google Shape;917;p54"/>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918" name="Google Shape;91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919" name="Google Shape;919;p54"/>
          <p:cNvPicPr preferRelativeResize="0"/>
          <p:nvPr/>
        </p:nvPicPr>
        <p:blipFill>
          <a:blip r:embed="rId3">
            <a:alphaModFix/>
          </a:blip>
          <a:stretch>
            <a:fillRect/>
          </a:stretch>
        </p:blipFill>
        <p:spPr>
          <a:xfrm>
            <a:off x="2114100" y="907750"/>
            <a:ext cx="4988354" cy="4068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925" name="Google Shape;925;p55"/>
          <p:cNvSpPr txBox="1"/>
          <p:nvPr>
            <p:ph idx="1" type="subTitle"/>
          </p:nvPr>
        </p:nvSpPr>
        <p:spPr>
          <a:xfrm>
            <a:off x="1367175" y="1087575"/>
            <a:ext cx="6461700" cy="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a:t>
            </a:r>
            <a:r>
              <a:rPr lang="tr"/>
              <a:t>n the data model, we need a Users entity to hold the user information. We will be able to authenticate the user with email and password. Also, There will be a token which is basically a uniqueID of the user. Finally, the user's full name.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tr"/>
              <a:t>	</a:t>
            </a:r>
            <a:endParaRPr/>
          </a:p>
        </p:txBody>
      </p:sp>
      <p:grpSp>
        <p:nvGrpSpPr>
          <p:cNvPr id="926" name="Google Shape;926;p55"/>
          <p:cNvGrpSpPr/>
          <p:nvPr/>
        </p:nvGrpSpPr>
        <p:grpSpPr>
          <a:xfrm>
            <a:off x="726045" y="1207166"/>
            <a:ext cx="408206" cy="405123"/>
            <a:chOff x="6039282" y="1042577"/>
            <a:chExt cx="734315" cy="731929"/>
          </a:xfrm>
        </p:grpSpPr>
        <p:sp>
          <p:nvSpPr>
            <p:cNvPr id="927" name="Google Shape;927;p5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55"/>
          <p:cNvGrpSpPr/>
          <p:nvPr/>
        </p:nvGrpSpPr>
        <p:grpSpPr>
          <a:xfrm>
            <a:off x="493782" y="977981"/>
            <a:ext cx="873389" cy="869492"/>
            <a:chOff x="885403" y="1571142"/>
            <a:chExt cx="2598600" cy="2598600"/>
          </a:xfrm>
        </p:grpSpPr>
        <p:sp>
          <p:nvSpPr>
            <p:cNvPr id="949" name="Google Shape;949;p5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55"/>
          <p:cNvSpPr txBox="1"/>
          <p:nvPr/>
        </p:nvSpPr>
        <p:spPr>
          <a:xfrm>
            <a:off x="2941250" y="2021400"/>
            <a:ext cx="5475900" cy="8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In addition, we have a Parking_Lots entity to identify parking lots of the company. We have capacity, number_of_empty_spaces attributes, and number_of_parking_cars to calculate density. With density information, users can monitor the live data. Hourly price and monthly price variables to calculate the payments. Finally the location of the parking lot.</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	</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100">
              <a:solidFill>
                <a:schemeClr val="lt1"/>
              </a:solidFill>
              <a:latin typeface="Roboto Light"/>
              <a:ea typeface="Roboto Light"/>
              <a:cs typeface="Roboto Light"/>
              <a:sym typeface="Roboto Light"/>
            </a:endParaRPr>
          </a:p>
        </p:txBody>
      </p:sp>
      <p:sp>
        <p:nvSpPr>
          <p:cNvPr id="953" name="Google Shape;953;p55"/>
          <p:cNvSpPr txBox="1"/>
          <p:nvPr/>
        </p:nvSpPr>
        <p:spPr>
          <a:xfrm>
            <a:off x="1367175" y="3243975"/>
            <a:ext cx="513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Lastly, the Payments entity is to bill the user. We will show the payment details of the user and all payments for managers.</a:t>
            </a:r>
            <a:endParaRPr sz="1100">
              <a:solidFill>
                <a:schemeClr val="lt1"/>
              </a:solidFill>
              <a:latin typeface="Roboto Light"/>
              <a:ea typeface="Roboto Light"/>
              <a:cs typeface="Roboto Light"/>
              <a:sym typeface="Roboto Light"/>
            </a:endParaRPr>
          </a:p>
        </p:txBody>
      </p:sp>
      <p:sp>
        <p:nvSpPr>
          <p:cNvPr id="954" name="Google Shape;954;p55"/>
          <p:cNvSpPr txBox="1"/>
          <p:nvPr/>
        </p:nvSpPr>
        <p:spPr>
          <a:xfrm>
            <a:off x="2941250" y="3960150"/>
            <a:ext cx="50991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For the relation between Parking_Lots and Payments, there can be many Payments for many Parking_Lots.</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For the relation between Users and Payments, there can be many Payments for a user</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100">
              <a:solidFill>
                <a:schemeClr val="lt1"/>
              </a:solidFill>
              <a:latin typeface="Roboto Light"/>
              <a:ea typeface="Roboto Light"/>
              <a:cs typeface="Roboto Light"/>
              <a:sym typeface="Roboto Light"/>
            </a:endParaRPr>
          </a:p>
        </p:txBody>
      </p:sp>
      <p:grpSp>
        <p:nvGrpSpPr>
          <p:cNvPr id="955" name="Google Shape;955;p55"/>
          <p:cNvGrpSpPr/>
          <p:nvPr/>
        </p:nvGrpSpPr>
        <p:grpSpPr>
          <a:xfrm>
            <a:off x="2277290" y="2253638"/>
            <a:ext cx="418927" cy="404903"/>
            <a:chOff x="6039282" y="1042577"/>
            <a:chExt cx="734315" cy="731929"/>
          </a:xfrm>
        </p:grpSpPr>
        <p:sp>
          <p:nvSpPr>
            <p:cNvPr id="956" name="Google Shape;956;p5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55"/>
          <p:cNvGrpSpPr/>
          <p:nvPr/>
        </p:nvGrpSpPr>
        <p:grpSpPr>
          <a:xfrm rot="9095631">
            <a:off x="2042000" y="2018279"/>
            <a:ext cx="889837" cy="875641"/>
            <a:chOff x="885403" y="1571142"/>
            <a:chExt cx="2598600" cy="2598600"/>
          </a:xfrm>
        </p:grpSpPr>
        <p:sp>
          <p:nvSpPr>
            <p:cNvPr id="978" name="Google Shape;978;p5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55"/>
          <p:cNvGrpSpPr/>
          <p:nvPr/>
        </p:nvGrpSpPr>
        <p:grpSpPr>
          <a:xfrm>
            <a:off x="704512" y="3283571"/>
            <a:ext cx="451384" cy="446989"/>
            <a:chOff x="6039282" y="1042577"/>
            <a:chExt cx="734315" cy="731929"/>
          </a:xfrm>
        </p:grpSpPr>
        <p:sp>
          <p:nvSpPr>
            <p:cNvPr id="982" name="Google Shape;982;p5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55"/>
          <p:cNvGrpSpPr/>
          <p:nvPr/>
        </p:nvGrpSpPr>
        <p:grpSpPr>
          <a:xfrm rot="3930514">
            <a:off x="450316" y="3028006"/>
            <a:ext cx="960315" cy="964452"/>
            <a:chOff x="885403" y="1571142"/>
            <a:chExt cx="2598600" cy="2598600"/>
          </a:xfrm>
        </p:grpSpPr>
        <p:sp>
          <p:nvSpPr>
            <p:cNvPr id="1004" name="Google Shape;1004;p5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55"/>
          <p:cNvGrpSpPr/>
          <p:nvPr/>
        </p:nvGrpSpPr>
        <p:grpSpPr>
          <a:xfrm>
            <a:off x="2264567" y="4237992"/>
            <a:ext cx="442939" cy="414711"/>
            <a:chOff x="6039282" y="1042577"/>
            <a:chExt cx="734315" cy="731929"/>
          </a:xfrm>
        </p:grpSpPr>
        <p:sp>
          <p:nvSpPr>
            <p:cNvPr id="1008" name="Google Shape;1008;p5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55"/>
          <p:cNvGrpSpPr/>
          <p:nvPr/>
        </p:nvGrpSpPr>
        <p:grpSpPr>
          <a:xfrm rot="-5058462">
            <a:off x="2041375" y="3974922"/>
            <a:ext cx="890775" cy="947186"/>
            <a:chOff x="885403" y="1571142"/>
            <a:chExt cx="2598600" cy="2598600"/>
          </a:xfrm>
        </p:grpSpPr>
        <p:sp>
          <p:nvSpPr>
            <p:cNvPr id="1030" name="Google Shape;1030;p5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55"/>
          <p:cNvSpPr txBox="1"/>
          <p:nvPr>
            <p:ph type="ctrTitle"/>
          </p:nvPr>
        </p:nvSpPr>
        <p:spPr>
          <a:xfrm>
            <a:off x="384275" y="163525"/>
            <a:ext cx="84480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sz="2200"/>
              <a:t>A complete diagram for the physical data model</a:t>
            </a:r>
            <a:endParaRPr sz="2200"/>
          </a:p>
        </p:txBody>
      </p:sp>
      <p:cxnSp>
        <p:nvCxnSpPr>
          <p:cNvPr id="1034" name="Google Shape;1034;p55"/>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038" name="Shape 1038"/>
        <p:cNvGrpSpPr/>
        <p:nvPr/>
      </p:nvGrpSpPr>
      <p:grpSpPr>
        <a:xfrm>
          <a:off x="0" y="0"/>
          <a:ext cx="0" cy="0"/>
          <a:chOff x="0" y="0"/>
          <a:chExt cx="0" cy="0"/>
        </a:xfrm>
      </p:grpSpPr>
      <p:sp>
        <p:nvSpPr>
          <p:cNvPr id="1039" name="Google Shape;1039;p56"/>
          <p:cNvSpPr txBox="1"/>
          <p:nvPr>
            <p:ph type="ctrTitle"/>
          </p:nvPr>
        </p:nvSpPr>
        <p:spPr>
          <a:xfrm>
            <a:off x="2525875" y="4070175"/>
            <a:ext cx="42054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Implementation</a:t>
            </a:r>
            <a:endParaRPr/>
          </a:p>
        </p:txBody>
      </p:sp>
      <p:sp>
        <p:nvSpPr>
          <p:cNvPr id="1040" name="Google Shape;1040;p56"/>
          <p:cNvSpPr/>
          <p:nvPr/>
        </p:nvSpPr>
        <p:spPr>
          <a:xfrm>
            <a:off x="4503510" y="2957930"/>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6"/>
          <p:cNvSpPr/>
          <p:nvPr/>
        </p:nvSpPr>
        <p:spPr>
          <a:xfrm>
            <a:off x="4559932" y="3003707"/>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6"/>
          <p:cNvSpPr/>
          <p:nvPr/>
        </p:nvSpPr>
        <p:spPr>
          <a:xfrm>
            <a:off x="4610526" y="2986280"/>
            <a:ext cx="20" cy="68039"/>
          </a:xfrm>
          <a:custGeom>
            <a:rect b="b" l="l" r="r" t="t"/>
            <a:pathLst>
              <a:path extrusionOk="0" h="3432" w="1">
                <a:moveTo>
                  <a:pt x="1" y="0"/>
                </a:moveTo>
                <a:lnTo>
                  <a:pt x="1" y="343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6"/>
          <p:cNvSpPr/>
          <p:nvPr/>
        </p:nvSpPr>
        <p:spPr>
          <a:xfrm>
            <a:off x="4610526" y="2986280"/>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highlight>
                <a:srgbClr val="0E2A47"/>
              </a:highlight>
            </a:endParaRPr>
          </a:p>
        </p:txBody>
      </p:sp>
      <p:sp>
        <p:nvSpPr>
          <p:cNvPr id="1044" name="Google Shape;1044;p56"/>
          <p:cNvSpPr/>
          <p:nvPr/>
        </p:nvSpPr>
        <p:spPr>
          <a:xfrm>
            <a:off x="3281465" y="1729797"/>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6"/>
          <p:cNvSpPr/>
          <p:nvPr/>
        </p:nvSpPr>
        <p:spPr>
          <a:xfrm>
            <a:off x="3088585" y="1146975"/>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6"/>
          <p:cNvSpPr/>
          <p:nvPr/>
        </p:nvSpPr>
        <p:spPr>
          <a:xfrm>
            <a:off x="3954927" y="1308768"/>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6"/>
          <p:cNvSpPr/>
          <p:nvPr/>
        </p:nvSpPr>
        <p:spPr>
          <a:xfrm>
            <a:off x="2846322" y="774478"/>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6"/>
          <p:cNvSpPr/>
          <p:nvPr/>
        </p:nvSpPr>
        <p:spPr>
          <a:xfrm>
            <a:off x="4610942" y="2407185"/>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6"/>
          <p:cNvSpPr/>
          <p:nvPr/>
        </p:nvSpPr>
        <p:spPr>
          <a:xfrm>
            <a:off x="3788990" y="2585969"/>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6"/>
          <p:cNvSpPr/>
          <p:nvPr/>
        </p:nvSpPr>
        <p:spPr>
          <a:xfrm>
            <a:off x="4569686" y="2585969"/>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6"/>
          <p:cNvSpPr/>
          <p:nvPr/>
        </p:nvSpPr>
        <p:spPr>
          <a:xfrm>
            <a:off x="4598311" y="2729471"/>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6"/>
          <p:cNvSpPr/>
          <p:nvPr/>
        </p:nvSpPr>
        <p:spPr>
          <a:xfrm>
            <a:off x="4569686" y="2294360"/>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6"/>
          <p:cNvSpPr/>
          <p:nvPr/>
        </p:nvSpPr>
        <p:spPr>
          <a:xfrm>
            <a:off x="4948407" y="2294360"/>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6"/>
          <p:cNvSpPr/>
          <p:nvPr/>
        </p:nvSpPr>
        <p:spPr>
          <a:xfrm>
            <a:off x="3970886" y="2018928"/>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6"/>
          <p:cNvSpPr/>
          <p:nvPr/>
        </p:nvSpPr>
        <p:spPr>
          <a:xfrm>
            <a:off x="3268598" y="1717346"/>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6"/>
          <p:cNvSpPr/>
          <p:nvPr/>
        </p:nvSpPr>
        <p:spPr>
          <a:xfrm>
            <a:off x="3663516" y="762444"/>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6"/>
          <p:cNvSpPr/>
          <p:nvPr/>
        </p:nvSpPr>
        <p:spPr>
          <a:xfrm>
            <a:off x="2833891" y="1122094"/>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6"/>
          <p:cNvSpPr/>
          <p:nvPr/>
        </p:nvSpPr>
        <p:spPr>
          <a:xfrm>
            <a:off x="4976816" y="1134544"/>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6"/>
          <p:cNvSpPr/>
          <p:nvPr/>
        </p:nvSpPr>
        <p:spPr>
          <a:xfrm>
            <a:off x="5875096" y="1298400"/>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6"/>
          <p:cNvSpPr/>
          <p:nvPr/>
        </p:nvSpPr>
        <p:spPr>
          <a:xfrm>
            <a:off x="6231222" y="2404705"/>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6"/>
          <p:cNvSpPr/>
          <p:nvPr/>
        </p:nvSpPr>
        <p:spPr>
          <a:xfrm>
            <a:off x="5680135" y="2714575"/>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6"/>
          <p:cNvSpPr/>
          <p:nvPr/>
        </p:nvSpPr>
        <p:spPr>
          <a:xfrm>
            <a:off x="5690305" y="998900"/>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6"/>
          <p:cNvSpPr/>
          <p:nvPr/>
        </p:nvSpPr>
        <p:spPr>
          <a:xfrm>
            <a:off x="5690702" y="773229"/>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6"/>
          <p:cNvSpPr/>
          <p:nvPr/>
        </p:nvSpPr>
        <p:spPr>
          <a:xfrm>
            <a:off x="5915955" y="773646"/>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6"/>
          <p:cNvSpPr/>
          <p:nvPr/>
        </p:nvSpPr>
        <p:spPr>
          <a:xfrm>
            <a:off x="5915955" y="999316"/>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6"/>
          <p:cNvSpPr/>
          <p:nvPr/>
        </p:nvSpPr>
        <p:spPr>
          <a:xfrm>
            <a:off x="3690895" y="214475"/>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6"/>
          <p:cNvSpPr/>
          <p:nvPr/>
        </p:nvSpPr>
        <p:spPr>
          <a:xfrm>
            <a:off x="4222098" y="348822"/>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6"/>
          <p:cNvSpPr/>
          <p:nvPr/>
        </p:nvSpPr>
        <p:spPr>
          <a:xfrm>
            <a:off x="5345168" y="556282"/>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6"/>
          <p:cNvSpPr/>
          <p:nvPr/>
        </p:nvSpPr>
        <p:spPr>
          <a:xfrm>
            <a:off x="5325776" y="700095"/>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6"/>
          <p:cNvSpPr/>
          <p:nvPr/>
        </p:nvSpPr>
        <p:spPr>
          <a:xfrm>
            <a:off x="3545695" y="437648"/>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6"/>
          <p:cNvSpPr/>
          <p:nvPr/>
        </p:nvSpPr>
        <p:spPr>
          <a:xfrm>
            <a:off x="3554418" y="460050"/>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6"/>
          <p:cNvSpPr/>
          <p:nvPr/>
        </p:nvSpPr>
        <p:spPr>
          <a:xfrm>
            <a:off x="3675946" y="482036"/>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6"/>
          <p:cNvSpPr/>
          <p:nvPr/>
        </p:nvSpPr>
        <p:spPr>
          <a:xfrm>
            <a:off x="4660307" y="547162"/>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6"/>
          <p:cNvSpPr/>
          <p:nvPr/>
        </p:nvSpPr>
        <p:spPr>
          <a:xfrm>
            <a:off x="4247983" y="2098566"/>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6"/>
          <p:cNvSpPr/>
          <p:nvPr/>
        </p:nvSpPr>
        <p:spPr>
          <a:xfrm>
            <a:off x="3816170" y="1663006"/>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6"/>
          <p:cNvSpPr/>
          <p:nvPr/>
        </p:nvSpPr>
        <p:spPr>
          <a:xfrm>
            <a:off x="6125845" y="2185678"/>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6"/>
          <p:cNvSpPr/>
          <p:nvPr/>
        </p:nvSpPr>
        <p:spPr>
          <a:xfrm>
            <a:off x="6125845" y="2185678"/>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6"/>
          <p:cNvSpPr/>
          <p:nvPr/>
        </p:nvSpPr>
        <p:spPr>
          <a:xfrm>
            <a:off x="2721463" y="943310"/>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6"/>
          <p:cNvSpPr/>
          <p:nvPr/>
        </p:nvSpPr>
        <p:spPr>
          <a:xfrm>
            <a:off x="2721463" y="918429"/>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6"/>
          <p:cNvSpPr/>
          <p:nvPr/>
        </p:nvSpPr>
        <p:spPr>
          <a:xfrm>
            <a:off x="6147218" y="1522795"/>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6"/>
          <p:cNvSpPr/>
          <p:nvPr/>
        </p:nvSpPr>
        <p:spPr>
          <a:xfrm>
            <a:off x="4759453" y="1561381"/>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6"/>
          <p:cNvSpPr/>
          <p:nvPr/>
        </p:nvSpPr>
        <p:spPr>
          <a:xfrm>
            <a:off x="4738299" y="1673790"/>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6"/>
          <p:cNvSpPr/>
          <p:nvPr/>
        </p:nvSpPr>
        <p:spPr>
          <a:xfrm>
            <a:off x="4684791" y="1061111"/>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6"/>
          <p:cNvSpPr/>
          <p:nvPr/>
        </p:nvSpPr>
        <p:spPr>
          <a:xfrm>
            <a:off x="4686853" y="1040791"/>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6"/>
          <p:cNvSpPr/>
          <p:nvPr/>
        </p:nvSpPr>
        <p:spPr>
          <a:xfrm>
            <a:off x="4688518" y="1020470"/>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6"/>
          <p:cNvSpPr/>
          <p:nvPr/>
        </p:nvSpPr>
        <p:spPr>
          <a:xfrm>
            <a:off x="4672341" y="1121935"/>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6"/>
          <p:cNvSpPr/>
          <p:nvPr/>
        </p:nvSpPr>
        <p:spPr>
          <a:xfrm>
            <a:off x="4677733" y="1101357"/>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6"/>
          <p:cNvSpPr/>
          <p:nvPr/>
        </p:nvSpPr>
        <p:spPr>
          <a:xfrm>
            <a:off x="4681877" y="1081452"/>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6"/>
          <p:cNvSpPr/>
          <p:nvPr/>
        </p:nvSpPr>
        <p:spPr>
          <a:xfrm>
            <a:off x="4651604" y="1179746"/>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6"/>
          <p:cNvSpPr/>
          <p:nvPr/>
        </p:nvSpPr>
        <p:spPr>
          <a:xfrm>
            <a:off x="4659474" y="1160674"/>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6"/>
          <p:cNvSpPr/>
          <p:nvPr/>
        </p:nvSpPr>
        <p:spPr>
          <a:xfrm>
            <a:off x="4666116" y="1140353"/>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6"/>
          <p:cNvSpPr/>
          <p:nvPr/>
        </p:nvSpPr>
        <p:spPr>
          <a:xfrm>
            <a:off x="4622560" y="1234087"/>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4633761" y="1217037"/>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6"/>
          <p:cNvSpPr/>
          <p:nvPr/>
        </p:nvSpPr>
        <p:spPr>
          <a:xfrm>
            <a:off x="4642881" y="1198421"/>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6"/>
          <p:cNvSpPr/>
          <p:nvPr/>
        </p:nvSpPr>
        <p:spPr>
          <a:xfrm>
            <a:off x="4586894" y="1285117"/>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4599325" y="1268523"/>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a:off x="4611775" y="1252306"/>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a:off x="4543755" y="1329505"/>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6"/>
          <p:cNvSpPr/>
          <p:nvPr/>
        </p:nvSpPr>
        <p:spPr>
          <a:xfrm>
            <a:off x="4559099" y="1316183"/>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6"/>
          <p:cNvSpPr/>
          <p:nvPr/>
        </p:nvSpPr>
        <p:spPr>
          <a:xfrm>
            <a:off x="4572779" y="1300462"/>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6"/>
          <p:cNvSpPr/>
          <p:nvPr/>
        </p:nvSpPr>
        <p:spPr>
          <a:xfrm>
            <a:off x="4495223" y="1368502"/>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6"/>
          <p:cNvSpPr/>
          <p:nvPr/>
        </p:nvSpPr>
        <p:spPr>
          <a:xfrm>
            <a:off x="4511816" y="1355635"/>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6"/>
          <p:cNvSpPr/>
          <p:nvPr/>
        </p:nvSpPr>
        <p:spPr>
          <a:xfrm>
            <a:off x="4527994" y="1343601"/>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6"/>
          <p:cNvSpPr/>
          <p:nvPr/>
        </p:nvSpPr>
        <p:spPr>
          <a:xfrm>
            <a:off x="4441695" y="1399607"/>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6"/>
          <p:cNvSpPr/>
          <p:nvPr/>
        </p:nvSpPr>
        <p:spPr>
          <a:xfrm>
            <a:off x="4459954" y="1389655"/>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6"/>
          <p:cNvSpPr/>
          <p:nvPr/>
        </p:nvSpPr>
        <p:spPr>
          <a:xfrm>
            <a:off x="4478213" y="1379287"/>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6"/>
          <p:cNvSpPr/>
          <p:nvPr/>
        </p:nvSpPr>
        <p:spPr>
          <a:xfrm>
            <a:off x="4384876" y="1422843"/>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6"/>
          <p:cNvSpPr/>
          <p:nvPr/>
        </p:nvSpPr>
        <p:spPr>
          <a:xfrm>
            <a:off x="4403947" y="1416538"/>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p:nvPr/>
        </p:nvSpPr>
        <p:spPr>
          <a:xfrm>
            <a:off x="4423039" y="1408311"/>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4324726" y="1438604"/>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6"/>
          <p:cNvSpPr/>
          <p:nvPr/>
        </p:nvSpPr>
        <p:spPr>
          <a:xfrm>
            <a:off x="4344630" y="1433628"/>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6"/>
          <p:cNvSpPr/>
          <p:nvPr/>
        </p:nvSpPr>
        <p:spPr>
          <a:xfrm>
            <a:off x="4364971" y="1429068"/>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6"/>
          <p:cNvSpPr/>
          <p:nvPr/>
        </p:nvSpPr>
        <p:spPr>
          <a:xfrm>
            <a:off x="4263327" y="1445245"/>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6"/>
          <p:cNvSpPr/>
          <p:nvPr/>
        </p:nvSpPr>
        <p:spPr>
          <a:xfrm>
            <a:off x="4284064" y="1443580"/>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6"/>
          <p:cNvSpPr/>
          <p:nvPr/>
        </p:nvSpPr>
        <p:spPr>
          <a:xfrm>
            <a:off x="4304405" y="1441498"/>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6"/>
          <p:cNvSpPr/>
          <p:nvPr/>
        </p:nvSpPr>
        <p:spPr>
          <a:xfrm>
            <a:off x="4201532" y="1441498"/>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6"/>
          <p:cNvSpPr/>
          <p:nvPr/>
        </p:nvSpPr>
        <p:spPr>
          <a:xfrm>
            <a:off x="4221853" y="1443580"/>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6"/>
          <p:cNvSpPr/>
          <p:nvPr/>
        </p:nvSpPr>
        <p:spPr>
          <a:xfrm>
            <a:off x="4242590" y="1444829"/>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6"/>
          <p:cNvSpPr/>
          <p:nvPr/>
        </p:nvSpPr>
        <p:spPr>
          <a:xfrm>
            <a:off x="4140134" y="1429068"/>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6"/>
          <p:cNvSpPr/>
          <p:nvPr/>
        </p:nvSpPr>
        <p:spPr>
          <a:xfrm>
            <a:off x="4160454" y="1434460"/>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6"/>
          <p:cNvSpPr/>
          <p:nvPr/>
        </p:nvSpPr>
        <p:spPr>
          <a:xfrm>
            <a:off x="4180795" y="1438604"/>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6"/>
          <p:cNvSpPr/>
          <p:nvPr/>
        </p:nvSpPr>
        <p:spPr>
          <a:xfrm>
            <a:off x="4081649" y="1407894"/>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6"/>
          <p:cNvSpPr/>
          <p:nvPr/>
        </p:nvSpPr>
        <p:spPr>
          <a:xfrm>
            <a:off x="4101137" y="1416201"/>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6"/>
          <p:cNvSpPr/>
          <p:nvPr/>
        </p:nvSpPr>
        <p:spPr>
          <a:xfrm>
            <a:off x="4120645" y="1422843"/>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6"/>
          <p:cNvSpPr/>
          <p:nvPr/>
        </p:nvSpPr>
        <p:spPr>
          <a:xfrm>
            <a:off x="4026892" y="1379287"/>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6"/>
          <p:cNvSpPr/>
          <p:nvPr/>
        </p:nvSpPr>
        <p:spPr>
          <a:xfrm>
            <a:off x="4044735" y="1390488"/>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6"/>
          <p:cNvSpPr/>
          <p:nvPr/>
        </p:nvSpPr>
        <p:spPr>
          <a:xfrm>
            <a:off x="4062974" y="1399607"/>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6"/>
          <p:cNvSpPr/>
          <p:nvPr/>
        </p:nvSpPr>
        <p:spPr>
          <a:xfrm>
            <a:off x="3976695" y="1343185"/>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6"/>
          <p:cNvSpPr/>
          <p:nvPr/>
        </p:nvSpPr>
        <p:spPr>
          <a:xfrm>
            <a:off x="3992872" y="1356051"/>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6"/>
          <p:cNvSpPr/>
          <p:nvPr/>
        </p:nvSpPr>
        <p:spPr>
          <a:xfrm>
            <a:off x="4009049" y="1368085"/>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6"/>
          <p:cNvSpPr/>
          <p:nvPr/>
        </p:nvSpPr>
        <p:spPr>
          <a:xfrm>
            <a:off x="3931890" y="1300462"/>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6"/>
          <p:cNvSpPr/>
          <p:nvPr/>
        </p:nvSpPr>
        <p:spPr>
          <a:xfrm>
            <a:off x="3946005" y="1315806"/>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6"/>
          <p:cNvSpPr/>
          <p:nvPr/>
        </p:nvSpPr>
        <p:spPr>
          <a:xfrm>
            <a:off x="3960934" y="1329505"/>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6"/>
          <p:cNvSpPr/>
          <p:nvPr/>
        </p:nvSpPr>
        <p:spPr>
          <a:xfrm>
            <a:off x="3894143" y="1251929"/>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6"/>
          <p:cNvSpPr/>
          <p:nvPr/>
        </p:nvSpPr>
        <p:spPr>
          <a:xfrm>
            <a:off x="3906176" y="1268523"/>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6"/>
          <p:cNvSpPr/>
          <p:nvPr/>
        </p:nvSpPr>
        <p:spPr>
          <a:xfrm>
            <a:off x="3919043" y="1284700"/>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6"/>
          <p:cNvSpPr/>
          <p:nvPr/>
        </p:nvSpPr>
        <p:spPr>
          <a:xfrm>
            <a:off x="3863453" y="1198421"/>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6"/>
          <p:cNvSpPr/>
          <p:nvPr/>
        </p:nvSpPr>
        <p:spPr>
          <a:xfrm>
            <a:off x="3872989" y="1216680"/>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6"/>
          <p:cNvSpPr/>
          <p:nvPr/>
        </p:nvSpPr>
        <p:spPr>
          <a:xfrm>
            <a:off x="3883358" y="1234919"/>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6"/>
          <p:cNvSpPr/>
          <p:nvPr/>
        </p:nvSpPr>
        <p:spPr>
          <a:xfrm>
            <a:off x="3841467" y="1141582"/>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6"/>
          <p:cNvSpPr/>
          <p:nvPr/>
        </p:nvSpPr>
        <p:spPr>
          <a:xfrm>
            <a:off x="3847692" y="1160674"/>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6"/>
          <p:cNvSpPr/>
          <p:nvPr/>
        </p:nvSpPr>
        <p:spPr>
          <a:xfrm>
            <a:off x="3855563" y="1179746"/>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6"/>
          <p:cNvSpPr/>
          <p:nvPr/>
        </p:nvSpPr>
        <p:spPr>
          <a:xfrm>
            <a:off x="3827371" y="1081452"/>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6"/>
          <p:cNvSpPr/>
          <p:nvPr/>
        </p:nvSpPr>
        <p:spPr>
          <a:xfrm>
            <a:off x="3831515" y="1101357"/>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6"/>
          <p:cNvSpPr/>
          <p:nvPr/>
        </p:nvSpPr>
        <p:spPr>
          <a:xfrm>
            <a:off x="3835658" y="1121678"/>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6"/>
          <p:cNvSpPr/>
          <p:nvPr/>
        </p:nvSpPr>
        <p:spPr>
          <a:xfrm>
            <a:off x="3822792" y="1020053"/>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6"/>
          <p:cNvSpPr/>
          <p:nvPr/>
        </p:nvSpPr>
        <p:spPr>
          <a:xfrm>
            <a:off x="3823208" y="1040791"/>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6"/>
          <p:cNvSpPr/>
          <p:nvPr/>
        </p:nvSpPr>
        <p:spPr>
          <a:xfrm>
            <a:off x="3824873" y="1061111"/>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6"/>
          <p:cNvSpPr/>
          <p:nvPr/>
        </p:nvSpPr>
        <p:spPr>
          <a:xfrm>
            <a:off x="3824873" y="581995"/>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6"/>
          <p:cNvSpPr/>
          <p:nvPr/>
        </p:nvSpPr>
        <p:spPr>
          <a:xfrm>
            <a:off x="3804969" y="1004709"/>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6"/>
          <p:cNvSpPr/>
          <p:nvPr/>
        </p:nvSpPr>
        <p:spPr>
          <a:xfrm>
            <a:off x="4242174" y="1426570"/>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6"/>
          <p:cNvSpPr/>
          <p:nvPr/>
        </p:nvSpPr>
        <p:spPr>
          <a:xfrm>
            <a:off x="4669446" y="1004709"/>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6"/>
          <p:cNvSpPr/>
          <p:nvPr/>
        </p:nvSpPr>
        <p:spPr>
          <a:xfrm>
            <a:off x="3898306" y="660820"/>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6"/>
          <p:cNvSpPr/>
          <p:nvPr/>
        </p:nvSpPr>
        <p:spPr>
          <a:xfrm>
            <a:off x="4850713" y="879573"/>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6"/>
          <p:cNvSpPr/>
          <p:nvPr/>
        </p:nvSpPr>
        <p:spPr>
          <a:xfrm>
            <a:off x="4863976" y="891726"/>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6"/>
          <p:cNvSpPr/>
          <p:nvPr/>
        </p:nvSpPr>
        <p:spPr>
          <a:xfrm>
            <a:off x="3143343" y="1508706"/>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6"/>
          <p:cNvSpPr/>
          <p:nvPr/>
        </p:nvSpPr>
        <p:spPr>
          <a:xfrm>
            <a:off x="3167807" y="1532337"/>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6"/>
          <p:cNvSpPr/>
          <p:nvPr/>
        </p:nvSpPr>
        <p:spPr>
          <a:xfrm>
            <a:off x="3167807" y="1581286"/>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6"/>
          <p:cNvSpPr/>
          <p:nvPr/>
        </p:nvSpPr>
        <p:spPr>
          <a:xfrm>
            <a:off x="3273594" y="1536917"/>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6"/>
          <p:cNvSpPr/>
          <p:nvPr/>
        </p:nvSpPr>
        <p:spPr>
          <a:xfrm>
            <a:off x="3273594" y="155432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6"/>
          <p:cNvSpPr/>
          <p:nvPr/>
        </p:nvSpPr>
        <p:spPr>
          <a:xfrm>
            <a:off x="3273594" y="157133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6"/>
          <p:cNvSpPr/>
          <p:nvPr/>
        </p:nvSpPr>
        <p:spPr>
          <a:xfrm>
            <a:off x="3273594" y="1588344"/>
            <a:ext cx="133165" cy="20"/>
          </a:xfrm>
          <a:custGeom>
            <a:rect b="b" l="l" r="r" t="t"/>
            <a:pathLst>
              <a:path extrusionOk="0" fill="none" h="1" w="6717">
                <a:moveTo>
                  <a:pt x="0" y="1"/>
                </a:moveTo>
                <a:lnTo>
                  <a:pt x="6717" y="1"/>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6"/>
          <p:cNvSpPr/>
          <p:nvPr/>
        </p:nvSpPr>
        <p:spPr>
          <a:xfrm>
            <a:off x="3273594" y="160535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6"/>
          <p:cNvSpPr/>
          <p:nvPr/>
        </p:nvSpPr>
        <p:spPr>
          <a:xfrm>
            <a:off x="3273594" y="1622364"/>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6"/>
          <p:cNvSpPr/>
          <p:nvPr/>
        </p:nvSpPr>
        <p:spPr>
          <a:xfrm>
            <a:off x="3273594" y="1639790"/>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6"/>
          <p:cNvSpPr/>
          <p:nvPr/>
        </p:nvSpPr>
        <p:spPr>
          <a:xfrm>
            <a:off x="3273594" y="1656800"/>
            <a:ext cx="133165" cy="20"/>
          </a:xfrm>
          <a:custGeom>
            <a:rect b="b" l="l" r="r" t="t"/>
            <a:pathLst>
              <a:path extrusionOk="0" fill="none" h="1" w="6717">
                <a:moveTo>
                  <a:pt x="0" y="0"/>
                </a:moveTo>
                <a:lnTo>
                  <a:pt x="6717" y="0"/>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6"/>
          <p:cNvSpPr/>
          <p:nvPr/>
        </p:nvSpPr>
        <p:spPr>
          <a:xfrm>
            <a:off x="3283963" y="1435689"/>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6"/>
          <p:cNvSpPr/>
          <p:nvPr/>
        </p:nvSpPr>
        <p:spPr>
          <a:xfrm>
            <a:off x="3283963" y="1447723"/>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6"/>
          <p:cNvSpPr/>
          <p:nvPr/>
        </p:nvSpPr>
        <p:spPr>
          <a:xfrm>
            <a:off x="3283963" y="145934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6"/>
          <p:cNvSpPr/>
          <p:nvPr/>
        </p:nvSpPr>
        <p:spPr>
          <a:xfrm>
            <a:off x="3283963" y="1401273"/>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6"/>
          <p:cNvSpPr/>
          <p:nvPr/>
        </p:nvSpPr>
        <p:spPr>
          <a:xfrm>
            <a:off x="3283963" y="141247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6"/>
          <p:cNvSpPr/>
          <p:nvPr/>
        </p:nvSpPr>
        <p:spPr>
          <a:xfrm>
            <a:off x="3283963" y="1424072"/>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6"/>
          <p:cNvSpPr/>
          <p:nvPr/>
        </p:nvSpPr>
        <p:spPr>
          <a:xfrm>
            <a:off x="3283963" y="1366004"/>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6"/>
          <p:cNvSpPr/>
          <p:nvPr/>
        </p:nvSpPr>
        <p:spPr>
          <a:xfrm>
            <a:off x="3283963" y="137720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6"/>
          <p:cNvSpPr/>
          <p:nvPr/>
        </p:nvSpPr>
        <p:spPr>
          <a:xfrm>
            <a:off x="3283963" y="138923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6"/>
          <p:cNvSpPr/>
          <p:nvPr/>
        </p:nvSpPr>
        <p:spPr>
          <a:xfrm>
            <a:off x="3283963" y="133075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6"/>
          <p:cNvSpPr/>
          <p:nvPr/>
        </p:nvSpPr>
        <p:spPr>
          <a:xfrm>
            <a:off x="3283963" y="1342352"/>
            <a:ext cx="4163" cy="7078"/>
          </a:xfrm>
          <a:custGeom>
            <a:rect b="b" l="l" r="r" t="t"/>
            <a:pathLst>
              <a:path extrusionOk="0" h="357" w="210">
                <a:moveTo>
                  <a:pt x="0" y="1"/>
                </a:moveTo>
                <a:lnTo>
                  <a:pt x="209" y="1"/>
                </a:lnTo>
                <a:lnTo>
                  <a:pt x="209" y="357"/>
                </a:lnTo>
                <a:lnTo>
                  <a:pt x="0"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6"/>
          <p:cNvSpPr/>
          <p:nvPr/>
        </p:nvSpPr>
        <p:spPr>
          <a:xfrm>
            <a:off x="3283963" y="135397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6"/>
          <p:cNvSpPr/>
          <p:nvPr/>
        </p:nvSpPr>
        <p:spPr>
          <a:xfrm>
            <a:off x="3283963" y="129548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3283963" y="130751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6"/>
          <p:cNvSpPr/>
          <p:nvPr/>
        </p:nvSpPr>
        <p:spPr>
          <a:xfrm>
            <a:off x="3283963" y="131872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6"/>
          <p:cNvSpPr/>
          <p:nvPr/>
        </p:nvSpPr>
        <p:spPr>
          <a:xfrm>
            <a:off x="3283963" y="1260652"/>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3283963" y="127225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6"/>
          <p:cNvSpPr/>
          <p:nvPr/>
        </p:nvSpPr>
        <p:spPr>
          <a:xfrm>
            <a:off x="3283963" y="1283868"/>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6"/>
          <p:cNvSpPr/>
          <p:nvPr/>
        </p:nvSpPr>
        <p:spPr>
          <a:xfrm>
            <a:off x="3282714" y="1225383"/>
            <a:ext cx="4580" cy="6661"/>
          </a:xfrm>
          <a:custGeom>
            <a:rect b="b" l="l" r="r" t="t"/>
            <a:pathLst>
              <a:path extrusionOk="0" h="336" w="231">
                <a:moveTo>
                  <a:pt x="42" y="335"/>
                </a:moveTo>
                <a:lnTo>
                  <a:pt x="231" y="335"/>
                </a:lnTo>
                <a:lnTo>
                  <a:pt x="210" y="1"/>
                </a:lnTo>
                <a:lnTo>
                  <a:pt x="0" y="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6"/>
          <p:cNvSpPr/>
          <p:nvPr/>
        </p:nvSpPr>
        <p:spPr>
          <a:xfrm>
            <a:off x="3283963" y="1237417"/>
            <a:ext cx="3331" cy="6245"/>
          </a:xfrm>
          <a:custGeom>
            <a:rect b="b" l="l" r="r" t="t"/>
            <a:pathLst>
              <a:path extrusionOk="0" h="315" w="168">
                <a:moveTo>
                  <a:pt x="0" y="314"/>
                </a:moveTo>
                <a:lnTo>
                  <a:pt x="168" y="314"/>
                </a:lnTo>
                <a:lnTo>
                  <a:pt x="168" y="0"/>
                </a:lnTo>
                <a:lnTo>
                  <a:pt x="0" y="0"/>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a:off x="3283963" y="1248619"/>
            <a:ext cx="4163" cy="7058"/>
          </a:xfrm>
          <a:custGeom>
            <a:rect b="b" l="l" r="r" t="t"/>
            <a:pathLst>
              <a:path extrusionOk="0" h="356" w="210">
                <a:moveTo>
                  <a:pt x="0" y="0"/>
                </a:moveTo>
                <a:lnTo>
                  <a:pt x="209" y="0"/>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6"/>
          <p:cNvSpPr/>
          <p:nvPr/>
        </p:nvSpPr>
        <p:spPr>
          <a:xfrm>
            <a:off x="3279799" y="1190134"/>
            <a:ext cx="4599" cy="7474"/>
          </a:xfrm>
          <a:custGeom>
            <a:rect b="b" l="l" r="r" t="t"/>
            <a:pathLst>
              <a:path extrusionOk="0" h="377" w="232">
                <a:moveTo>
                  <a:pt x="22" y="377"/>
                </a:moveTo>
                <a:lnTo>
                  <a:pt x="231" y="335"/>
                </a:lnTo>
                <a:lnTo>
                  <a:pt x="189" y="0"/>
                </a:lnTo>
                <a:lnTo>
                  <a:pt x="1" y="2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6"/>
          <p:cNvSpPr/>
          <p:nvPr/>
        </p:nvSpPr>
        <p:spPr>
          <a:xfrm>
            <a:off x="3281465" y="1202148"/>
            <a:ext cx="4580" cy="6661"/>
          </a:xfrm>
          <a:custGeom>
            <a:rect b="b" l="l" r="r" t="t"/>
            <a:pathLst>
              <a:path extrusionOk="0" h="336" w="231">
                <a:moveTo>
                  <a:pt x="42" y="336"/>
                </a:moveTo>
                <a:lnTo>
                  <a:pt x="231" y="315"/>
                </a:lnTo>
                <a:lnTo>
                  <a:pt x="168" y="1"/>
                </a:lnTo>
                <a:lnTo>
                  <a:pt x="1" y="2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6"/>
          <p:cNvSpPr/>
          <p:nvPr/>
        </p:nvSpPr>
        <p:spPr>
          <a:xfrm>
            <a:off x="3282297" y="1213349"/>
            <a:ext cx="4163" cy="7078"/>
          </a:xfrm>
          <a:custGeom>
            <a:rect b="b" l="l" r="r" t="t"/>
            <a:pathLst>
              <a:path extrusionOk="0" h="357" w="210">
                <a:moveTo>
                  <a:pt x="21" y="356"/>
                </a:moveTo>
                <a:lnTo>
                  <a:pt x="210" y="356"/>
                </a:lnTo>
                <a:lnTo>
                  <a:pt x="210" y="1"/>
                </a:lnTo>
                <a:lnTo>
                  <a:pt x="0" y="4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6"/>
          <p:cNvSpPr/>
          <p:nvPr/>
        </p:nvSpPr>
        <p:spPr>
          <a:xfrm>
            <a:off x="3271512" y="1156114"/>
            <a:ext cx="5412" cy="7058"/>
          </a:xfrm>
          <a:custGeom>
            <a:rect b="b" l="l" r="r" t="t"/>
            <a:pathLst>
              <a:path extrusionOk="0" h="356" w="273">
                <a:moveTo>
                  <a:pt x="105" y="356"/>
                </a:moveTo>
                <a:lnTo>
                  <a:pt x="272" y="314"/>
                </a:lnTo>
                <a:lnTo>
                  <a:pt x="210" y="0"/>
                </a:lnTo>
                <a:lnTo>
                  <a:pt x="0" y="4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6"/>
          <p:cNvSpPr/>
          <p:nvPr/>
        </p:nvSpPr>
        <p:spPr>
          <a:xfrm>
            <a:off x="3274407" y="1167315"/>
            <a:ext cx="5412" cy="7474"/>
          </a:xfrm>
          <a:custGeom>
            <a:rect b="b" l="l" r="r" t="t"/>
            <a:pathLst>
              <a:path extrusionOk="0" h="377" w="273">
                <a:moveTo>
                  <a:pt x="85" y="377"/>
                </a:moveTo>
                <a:lnTo>
                  <a:pt x="273" y="314"/>
                </a:lnTo>
                <a:lnTo>
                  <a:pt x="189"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6"/>
          <p:cNvSpPr/>
          <p:nvPr/>
        </p:nvSpPr>
        <p:spPr>
          <a:xfrm>
            <a:off x="3277738" y="1178933"/>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6"/>
          <p:cNvSpPr/>
          <p:nvPr/>
        </p:nvSpPr>
        <p:spPr>
          <a:xfrm>
            <a:off x="3259479" y="1122927"/>
            <a:ext cx="6245" cy="7078"/>
          </a:xfrm>
          <a:custGeom>
            <a:rect b="b" l="l" r="r" t="t"/>
            <a:pathLst>
              <a:path extrusionOk="0" h="357" w="315">
                <a:moveTo>
                  <a:pt x="126" y="356"/>
                </a:moveTo>
                <a:lnTo>
                  <a:pt x="315" y="272"/>
                </a:lnTo>
                <a:lnTo>
                  <a:pt x="168"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6"/>
          <p:cNvSpPr/>
          <p:nvPr/>
        </p:nvSpPr>
        <p:spPr>
          <a:xfrm>
            <a:off x="3263622" y="1133711"/>
            <a:ext cx="6245" cy="7078"/>
          </a:xfrm>
          <a:custGeom>
            <a:rect b="b" l="l" r="r" t="t"/>
            <a:pathLst>
              <a:path extrusionOk="0" h="357" w="315">
                <a:moveTo>
                  <a:pt x="126" y="356"/>
                </a:moveTo>
                <a:lnTo>
                  <a:pt x="315" y="314"/>
                </a:lnTo>
                <a:lnTo>
                  <a:pt x="189" y="0"/>
                </a:lnTo>
                <a:lnTo>
                  <a:pt x="1"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6"/>
          <p:cNvSpPr/>
          <p:nvPr/>
        </p:nvSpPr>
        <p:spPr>
          <a:xfrm>
            <a:off x="3267785" y="1144496"/>
            <a:ext cx="5829" cy="7494"/>
          </a:xfrm>
          <a:custGeom>
            <a:rect b="b" l="l" r="r" t="t"/>
            <a:pathLst>
              <a:path extrusionOk="0" h="378" w="294">
                <a:moveTo>
                  <a:pt x="105" y="377"/>
                </a:moveTo>
                <a:lnTo>
                  <a:pt x="293" y="314"/>
                </a:lnTo>
                <a:lnTo>
                  <a:pt x="188" y="0"/>
                </a:lnTo>
                <a:lnTo>
                  <a:pt x="0"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6"/>
          <p:cNvSpPr/>
          <p:nvPr/>
        </p:nvSpPr>
        <p:spPr>
          <a:xfrm>
            <a:off x="3242885" y="1091821"/>
            <a:ext cx="6661" cy="7058"/>
          </a:xfrm>
          <a:custGeom>
            <a:rect b="b" l="l" r="r" t="t"/>
            <a:pathLst>
              <a:path extrusionOk="0" h="356" w="336">
                <a:moveTo>
                  <a:pt x="147" y="356"/>
                </a:moveTo>
                <a:lnTo>
                  <a:pt x="335" y="272"/>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6"/>
          <p:cNvSpPr/>
          <p:nvPr/>
        </p:nvSpPr>
        <p:spPr>
          <a:xfrm>
            <a:off x="3248694" y="1102189"/>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6"/>
          <p:cNvSpPr/>
          <p:nvPr/>
        </p:nvSpPr>
        <p:spPr>
          <a:xfrm>
            <a:off x="3254502" y="1111725"/>
            <a:ext cx="6245" cy="7890"/>
          </a:xfrm>
          <a:custGeom>
            <a:rect b="b" l="l" r="r" t="t"/>
            <a:pathLst>
              <a:path extrusionOk="0" h="398" w="315">
                <a:moveTo>
                  <a:pt x="126" y="398"/>
                </a:moveTo>
                <a:lnTo>
                  <a:pt x="314" y="314"/>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6"/>
          <p:cNvSpPr/>
          <p:nvPr/>
        </p:nvSpPr>
        <p:spPr>
          <a:xfrm>
            <a:off x="3222564" y="1062777"/>
            <a:ext cx="7494" cy="7078"/>
          </a:xfrm>
          <a:custGeom>
            <a:rect b="b" l="l" r="r" t="t"/>
            <a:pathLst>
              <a:path extrusionOk="0" h="357" w="378">
                <a:moveTo>
                  <a:pt x="210" y="356"/>
                </a:moveTo>
                <a:lnTo>
                  <a:pt x="377" y="252"/>
                </a:lnTo>
                <a:lnTo>
                  <a:pt x="168" y="0"/>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6"/>
          <p:cNvSpPr/>
          <p:nvPr/>
        </p:nvSpPr>
        <p:spPr>
          <a:xfrm>
            <a:off x="3230038" y="1071896"/>
            <a:ext cx="6641" cy="7494"/>
          </a:xfrm>
          <a:custGeom>
            <a:rect b="b" l="l" r="r" t="t"/>
            <a:pathLst>
              <a:path extrusionOk="0" h="378" w="335">
                <a:moveTo>
                  <a:pt x="188" y="377"/>
                </a:moveTo>
                <a:lnTo>
                  <a:pt x="335" y="273"/>
                </a:lnTo>
                <a:lnTo>
                  <a:pt x="147" y="1"/>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6"/>
          <p:cNvSpPr/>
          <p:nvPr/>
        </p:nvSpPr>
        <p:spPr>
          <a:xfrm>
            <a:off x="3236660" y="1081452"/>
            <a:ext cx="6661" cy="7474"/>
          </a:xfrm>
          <a:custGeom>
            <a:rect b="b" l="l" r="r" t="t"/>
            <a:pathLst>
              <a:path extrusionOk="0" h="377" w="336">
                <a:moveTo>
                  <a:pt x="189" y="377"/>
                </a:moveTo>
                <a:lnTo>
                  <a:pt x="336" y="272"/>
                </a:lnTo>
                <a:lnTo>
                  <a:pt x="168"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6"/>
          <p:cNvSpPr/>
          <p:nvPr/>
        </p:nvSpPr>
        <p:spPr>
          <a:xfrm>
            <a:off x="3199329" y="1036231"/>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6"/>
          <p:cNvSpPr/>
          <p:nvPr/>
        </p:nvSpPr>
        <p:spPr>
          <a:xfrm>
            <a:off x="3207636" y="1044934"/>
            <a:ext cx="7058" cy="7494"/>
          </a:xfrm>
          <a:custGeom>
            <a:rect b="b" l="l" r="r" t="t"/>
            <a:pathLst>
              <a:path extrusionOk="0" h="378" w="356">
                <a:moveTo>
                  <a:pt x="209" y="377"/>
                </a:moveTo>
                <a:lnTo>
                  <a:pt x="356" y="231"/>
                </a:lnTo>
                <a:lnTo>
                  <a:pt x="126" y="1"/>
                </a:lnTo>
                <a:lnTo>
                  <a:pt x="0"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6"/>
          <p:cNvSpPr/>
          <p:nvPr/>
        </p:nvSpPr>
        <p:spPr>
          <a:xfrm>
            <a:off x="3215506" y="1053241"/>
            <a:ext cx="7078" cy="7890"/>
          </a:xfrm>
          <a:custGeom>
            <a:rect b="b" l="l" r="r" t="t"/>
            <a:pathLst>
              <a:path extrusionOk="0" h="398" w="357">
                <a:moveTo>
                  <a:pt x="210" y="398"/>
                </a:moveTo>
                <a:lnTo>
                  <a:pt x="356" y="272"/>
                </a:lnTo>
                <a:lnTo>
                  <a:pt x="126" y="0"/>
                </a:lnTo>
                <a:lnTo>
                  <a:pt x="1"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6"/>
          <p:cNvSpPr/>
          <p:nvPr/>
        </p:nvSpPr>
        <p:spPr>
          <a:xfrm>
            <a:off x="3172783" y="1013412"/>
            <a:ext cx="7494" cy="7078"/>
          </a:xfrm>
          <a:custGeom>
            <a:rect b="b" l="l" r="r" t="t"/>
            <a:pathLst>
              <a:path extrusionOk="0" h="357" w="378">
                <a:moveTo>
                  <a:pt x="273" y="356"/>
                </a:moveTo>
                <a:lnTo>
                  <a:pt x="377" y="210"/>
                </a:lnTo>
                <a:lnTo>
                  <a:pt x="105" y="1"/>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6"/>
          <p:cNvSpPr/>
          <p:nvPr/>
        </p:nvSpPr>
        <p:spPr>
          <a:xfrm>
            <a:off x="3181903" y="1020470"/>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6"/>
          <p:cNvSpPr/>
          <p:nvPr/>
        </p:nvSpPr>
        <p:spPr>
          <a:xfrm>
            <a:off x="3190626" y="1028340"/>
            <a:ext cx="7890" cy="7494"/>
          </a:xfrm>
          <a:custGeom>
            <a:rect b="b" l="l" r="r" t="t"/>
            <a:pathLst>
              <a:path extrusionOk="0" h="378" w="398">
                <a:moveTo>
                  <a:pt x="251" y="377"/>
                </a:moveTo>
                <a:lnTo>
                  <a:pt x="398" y="231"/>
                </a:lnTo>
                <a:lnTo>
                  <a:pt x="126" y="1"/>
                </a:lnTo>
                <a:lnTo>
                  <a:pt x="0" y="16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6"/>
          <p:cNvSpPr/>
          <p:nvPr/>
        </p:nvSpPr>
        <p:spPr>
          <a:xfrm>
            <a:off x="3143739" y="994340"/>
            <a:ext cx="7494" cy="6641"/>
          </a:xfrm>
          <a:custGeom>
            <a:rect b="b" l="l" r="r" t="t"/>
            <a:pathLst>
              <a:path extrusionOk="0" h="335" w="378">
                <a:moveTo>
                  <a:pt x="273" y="335"/>
                </a:moveTo>
                <a:lnTo>
                  <a:pt x="378" y="147"/>
                </a:lnTo>
                <a:lnTo>
                  <a:pt x="85" y="0"/>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6"/>
          <p:cNvSpPr/>
          <p:nvPr/>
        </p:nvSpPr>
        <p:spPr>
          <a:xfrm>
            <a:off x="3153711" y="1000545"/>
            <a:ext cx="7890" cy="6245"/>
          </a:xfrm>
          <a:custGeom>
            <a:rect b="b" l="l" r="r" t="t"/>
            <a:pathLst>
              <a:path extrusionOk="0" h="315" w="398">
                <a:moveTo>
                  <a:pt x="272" y="315"/>
                </a:moveTo>
                <a:lnTo>
                  <a:pt x="398" y="147"/>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3163663" y="1006771"/>
            <a:ext cx="7058" cy="6661"/>
          </a:xfrm>
          <a:custGeom>
            <a:rect b="b" l="l" r="r" t="t"/>
            <a:pathLst>
              <a:path extrusionOk="0" h="336" w="356">
                <a:moveTo>
                  <a:pt x="251" y="336"/>
                </a:moveTo>
                <a:lnTo>
                  <a:pt x="356" y="168"/>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6"/>
          <p:cNvSpPr/>
          <p:nvPr/>
        </p:nvSpPr>
        <p:spPr>
          <a:xfrm>
            <a:off x="3112217" y="978559"/>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6"/>
          <p:cNvSpPr/>
          <p:nvPr/>
        </p:nvSpPr>
        <p:spPr>
          <a:xfrm>
            <a:off x="3123002" y="983139"/>
            <a:ext cx="7494" cy="6225"/>
          </a:xfrm>
          <a:custGeom>
            <a:rect b="b" l="l" r="r" t="t"/>
            <a:pathLst>
              <a:path extrusionOk="0" h="314" w="378">
                <a:moveTo>
                  <a:pt x="294" y="314"/>
                </a:moveTo>
                <a:lnTo>
                  <a:pt x="377" y="168"/>
                </a:lnTo>
                <a:lnTo>
                  <a:pt x="84"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6"/>
          <p:cNvSpPr/>
          <p:nvPr/>
        </p:nvSpPr>
        <p:spPr>
          <a:xfrm>
            <a:off x="3133371" y="988531"/>
            <a:ext cx="7910" cy="6225"/>
          </a:xfrm>
          <a:custGeom>
            <a:rect b="b" l="l" r="r" t="t"/>
            <a:pathLst>
              <a:path extrusionOk="0" h="314" w="399">
                <a:moveTo>
                  <a:pt x="294" y="314"/>
                </a:moveTo>
                <a:lnTo>
                  <a:pt x="398" y="147"/>
                </a:lnTo>
                <a:lnTo>
                  <a:pt x="85"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6"/>
          <p:cNvSpPr/>
          <p:nvPr/>
        </p:nvSpPr>
        <p:spPr>
          <a:xfrm>
            <a:off x="3079030" y="967378"/>
            <a:ext cx="7494" cy="5412"/>
          </a:xfrm>
          <a:custGeom>
            <a:rect b="b" l="l" r="r" t="t"/>
            <a:pathLst>
              <a:path extrusionOk="0" h="273" w="378">
                <a:moveTo>
                  <a:pt x="315" y="272"/>
                </a:moveTo>
                <a:lnTo>
                  <a:pt x="378" y="105"/>
                </a:lnTo>
                <a:lnTo>
                  <a:pt x="64" y="0"/>
                </a:lnTo>
                <a:lnTo>
                  <a:pt x="1"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6"/>
          <p:cNvSpPr/>
          <p:nvPr/>
        </p:nvSpPr>
        <p:spPr>
          <a:xfrm>
            <a:off x="3090647" y="970272"/>
            <a:ext cx="7078" cy="6245"/>
          </a:xfrm>
          <a:custGeom>
            <a:rect b="b" l="l" r="r" t="t"/>
            <a:pathLst>
              <a:path extrusionOk="0" h="315" w="357">
                <a:moveTo>
                  <a:pt x="315" y="314"/>
                </a:moveTo>
                <a:lnTo>
                  <a:pt x="356" y="126"/>
                </a:lnTo>
                <a:lnTo>
                  <a:pt x="43" y="0"/>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6"/>
          <p:cNvSpPr/>
          <p:nvPr/>
        </p:nvSpPr>
        <p:spPr>
          <a:xfrm>
            <a:off x="3101432" y="974416"/>
            <a:ext cx="7078" cy="5829"/>
          </a:xfrm>
          <a:custGeom>
            <a:rect b="b" l="l" r="r" t="t"/>
            <a:pathLst>
              <a:path extrusionOk="0" h="294" w="357">
                <a:moveTo>
                  <a:pt x="315" y="294"/>
                </a:moveTo>
                <a:lnTo>
                  <a:pt x="356" y="105"/>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6"/>
          <p:cNvSpPr/>
          <p:nvPr/>
        </p:nvSpPr>
        <p:spPr>
          <a:xfrm>
            <a:off x="3045029" y="960320"/>
            <a:ext cx="7058" cy="4996"/>
          </a:xfrm>
          <a:custGeom>
            <a:rect b="b" l="l" r="r" t="t"/>
            <a:pathLst>
              <a:path extrusionOk="0" h="252" w="356">
                <a:moveTo>
                  <a:pt x="335" y="251"/>
                </a:moveTo>
                <a:lnTo>
                  <a:pt x="356" y="63"/>
                </a:lnTo>
                <a:lnTo>
                  <a:pt x="21" y="0"/>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6"/>
          <p:cNvSpPr/>
          <p:nvPr/>
        </p:nvSpPr>
        <p:spPr>
          <a:xfrm>
            <a:off x="3056647" y="961985"/>
            <a:ext cx="7058" cy="5412"/>
          </a:xfrm>
          <a:custGeom>
            <a:rect b="b" l="l" r="r" t="t"/>
            <a:pathLst>
              <a:path extrusionOk="0" h="273" w="356">
                <a:moveTo>
                  <a:pt x="314" y="272"/>
                </a:moveTo>
                <a:lnTo>
                  <a:pt x="356" y="63"/>
                </a:lnTo>
                <a:lnTo>
                  <a:pt x="42" y="0"/>
                </a:lnTo>
                <a:lnTo>
                  <a:pt x="0"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6"/>
          <p:cNvSpPr/>
          <p:nvPr/>
        </p:nvSpPr>
        <p:spPr>
          <a:xfrm>
            <a:off x="3067828" y="964463"/>
            <a:ext cx="7078" cy="5412"/>
          </a:xfrm>
          <a:custGeom>
            <a:rect b="b" l="l" r="r" t="t"/>
            <a:pathLst>
              <a:path extrusionOk="0" h="273" w="357">
                <a:moveTo>
                  <a:pt x="336" y="273"/>
                </a:moveTo>
                <a:lnTo>
                  <a:pt x="357" y="84"/>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6"/>
          <p:cNvSpPr/>
          <p:nvPr/>
        </p:nvSpPr>
        <p:spPr>
          <a:xfrm>
            <a:off x="3010177" y="957822"/>
            <a:ext cx="6661" cy="4183"/>
          </a:xfrm>
          <a:custGeom>
            <a:rect b="b" l="l" r="r" t="t"/>
            <a:pathLst>
              <a:path extrusionOk="0" h="211" w="336">
                <a:moveTo>
                  <a:pt x="335" y="210"/>
                </a:moveTo>
                <a:lnTo>
                  <a:pt x="335" y="1"/>
                </a:lnTo>
                <a:lnTo>
                  <a:pt x="1" y="1"/>
                </a:lnTo>
                <a:lnTo>
                  <a:pt x="1" y="189"/>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6"/>
          <p:cNvSpPr/>
          <p:nvPr/>
        </p:nvSpPr>
        <p:spPr>
          <a:xfrm>
            <a:off x="3022211" y="958238"/>
            <a:ext cx="6661" cy="4163"/>
          </a:xfrm>
          <a:custGeom>
            <a:rect b="b" l="l" r="r" t="t"/>
            <a:pathLst>
              <a:path extrusionOk="0" h="210" w="336">
                <a:moveTo>
                  <a:pt x="314" y="210"/>
                </a:moveTo>
                <a:lnTo>
                  <a:pt x="335" y="1"/>
                </a:lnTo>
                <a:lnTo>
                  <a:pt x="0" y="1"/>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6"/>
          <p:cNvSpPr/>
          <p:nvPr/>
        </p:nvSpPr>
        <p:spPr>
          <a:xfrm>
            <a:off x="3032996" y="959487"/>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6"/>
          <p:cNvSpPr/>
          <p:nvPr/>
        </p:nvSpPr>
        <p:spPr>
          <a:xfrm>
            <a:off x="5903798" y="1044862"/>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6"/>
          <p:cNvSpPr/>
          <p:nvPr/>
        </p:nvSpPr>
        <p:spPr>
          <a:xfrm>
            <a:off x="5855572" y="970139"/>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6"/>
          <p:cNvSpPr/>
          <p:nvPr/>
        </p:nvSpPr>
        <p:spPr>
          <a:xfrm>
            <a:off x="5884496" y="1009949"/>
            <a:ext cx="74788"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6"/>
          <p:cNvSpPr/>
          <p:nvPr/>
        </p:nvSpPr>
        <p:spPr>
          <a:xfrm>
            <a:off x="5884496" y="1009949"/>
            <a:ext cx="74788"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a:off x="5824228" y="929177"/>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6"/>
          <p:cNvSpPr/>
          <p:nvPr/>
        </p:nvSpPr>
        <p:spPr>
          <a:xfrm>
            <a:off x="5855572" y="970139"/>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6"/>
          <p:cNvSpPr/>
          <p:nvPr/>
        </p:nvSpPr>
        <p:spPr>
          <a:xfrm>
            <a:off x="6241584" y="181193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6"/>
          <p:cNvSpPr/>
          <p:nvPr/>
        </p:nvSpPr>
        <p:spPr>
          <a:xfrm>
            <a:off x="6241584" y="179948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6"/>
          <p:cNvSpPr/>
          <p:nvPr/>
        </p:nvSpPr>
        <p:spPr>
          <a:xfrm>
            <a:off x="6241584" y="178705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6"/>
          <p:cNvSpPr/>
          <p:nvPr/>
        </p:nvSpPr>
        <p:spPr>
          <a:xfrm>
            <a:off x="6241584" y="1849264"/>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6"/>
          <p:cNvSpPr/>
          <p:nvPr/>
        </p:nvSpPr>
        <p:spPr>
          <a:xfrm>
            <a:off x="6241584" y="183681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6"/>
          <p:cNvSpPr/>
          <p:nvPr/>
        </p:nvSpPr>
        <p:spPr>
          <a:xfrm>
            <a:off x="6241584" y="182438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6"/>
          <p:cNvSpPr/>
          <p:nvPr/>
        </p:nvSpPr>
        <p:spPr>
          <a:xfrm>
            <a:off x="6241584" y="188701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6"/>
          <p:cNvSpPr/>
          <p:nvPr/>
        </p:nvSpPr>
        <p:spPr>
          <a:xfrm>
            <a:off x="6241584" y="1874561"/>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6"/>
          <p:cNvSpPr/>
          <p:nvPr/>
        </p:nvSpPr>
        <p:spPr>
          <a:xfrm>
            <a:off x="6241584" y="186213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6"/>
          <p:cNvSpPr/>
          <p:nvPr/>
        </p:nvSpPr>
        <p:spPr>
          <a:xfrm>
            <a:off x="6241584" y="192434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p:cNvSpPr/>
          <p:nvPr/>
        </p:nvSpPr>
        <p:spPr>
          <a:xfrm>
            <a:off x="6241584" y="1911911"/>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6"/>
          <p:cNvSpPr/>
          <p:nvPr/>
        </p:nvSpPr>
        <p:spPr>
          <a:xfrm>
            <a:off x="6241584" y="1899461"/>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p:cNvSpPr/>
          <p:nvPr/>
        </p:nvSpPr>
        <p:spPr>
          <a:xfrm>
            <a:off x="6241584" y="196167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6"/>
          <p:cNvSpPr/>
          <p:nvPr/>
        </p:nvSpPr>
        <p:spPr>
          <a:xfrm>
            <a:off x="6241584" y="194924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6"/>
          <p:cNvSpPr/>
          <p:nvPr/>
        </p:nvSpPr>
        <p:spPr>
          <a:xfrm>
            <a:off x="6241584" y="1936792"/>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6"/>
          <p:cNvSpPr/>
          <p:nvPr/>
        </p:nvSpPr>
        <p:spPr>
          <a:xfrm>
            <a:off x="6241584" y="199902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6"/>
          <p:cNvSpPr/>
          <p:nvPr/>
        </p:nvSpPr>
        <p:spPr>
          <a:xfrm>
            <a:off x="6241584" y="1986573"/>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6"/>
          <p:cNvSpPr/>
          <p:nvPr/>
        </p:nvSpPr>
        <p:spPr>
          <a:xfrm>
            <a:off x="6241584" y="197412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6"/>
          <p:cNvSpPr/>
          <p:nvPr/>
        </p:nvSpPr>
        <p:spPr>
          <a:xfrm>
            <a:off x="6241584" y="2036771"/>
            <a:ext cx="4163" cy="7058"/>
          </a:xfrm>
          <a:custGeom>
            <a:rect b="b" l="l" r="r" t="t"/>
            <a:pathLst>
              <a:path extrusionOk="0" h="356"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6"/>
          <p:cNvSpPr/>
          <p:nvPr/>
        </p:nvSpPr>
        <p:spPr>
          <a:xfrm>
            <a:off x="6241584" y="202432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6"/>
          <p:cNvSpPr/>
          <p:nvPr/>
        </p:nvSpPr>
        <p:spPr>
          <a:xfrm>
            <a:off x="6241584" y="2011870"/>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6"/>
          <p:cNvSpPr/>
          <p:nvPr/>
        </p:nvSpPr>
        <p:spPr>
          <a:xfrm>
            <a:off x="6241584" y="2074102"/>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6"/>
          <p:cNvSpPr/>
          <p:nvPr/>
        </p:nvSpPr>
        <p:spPr>
          <a:xfrm>
            <a:off x="6241584" y="206165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6"/>
          <p:cNvSpPr/>
          <p:nvPr/>
        </p:nvSpPr>
        <p:spPr>
          <a:xfrm>
            <a:off x="6241584" y="2049201"/>
            <a:ext cx="4163" cy="7078"/>
          </a:xfrm>
          <a:custGeom>
            <a:rect b="b" l="l" r="r" t="t"/>
            <a:pathLst>
              <a:path extrusionOk="0" h="357" w="210">
                <a:moveTo>
                  <a:pt x="1" y="1"/>
                </a:moveTo>
                <a:lnTo>
                  <a:pt x="210" y="1"/>
                </a:lnTo>
                <a:lnTo>
                  <a:pt x="210" y="357"/>
                </a:lnTo>
                <a:lnTo>
                  <a:pt x="1"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6"/>
          <p:cNvSpPr/>
          <p:nvPr/>
        </p:nvSpPr>
        <p:spPr>
          <a:xfrm>
            <a:off x="6241584" y="2111432"/>
            <a:ext cx="4163" cy="7078"/>
          </a:xfrm>
          <a:custGeom>
            <a:rect b="b" l="l" r="r" t="t"/>
            <a:pathLst>
              <a:path extrusionOk="0" h="357"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6"/>
          <p:cNvSpPr/>
          <p:nvPr/>
        </p:nvSpPr>
        <p:spPr>
          <a:xfrm>
            <a:off x="6241584" y="2098982"/>
            <a:ext cx="4163" cy="7078"/>
          </a:xfrm>
          <a:custGeom>
            <a:rect b="b" l="l" r="r" t="t"/>
            <a:pathLst>
              <a:path extrusionOk="0" h="357" w="210">
                <a:moveTo>
                  <a:pt x="1" y="1"/>
                </a:moveTo>
                <a:lnTo>
                  <a:pt x="210" y="1"/>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6"/>
          <p:cNvSpPr/>
          <p:nvPr/>
        </p:nvSpPr>
        <p:spPr>
          <a:xfrm>
            <a:off x="6241584" y="208653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6"/>
          <p:cNvSpPr/>
          <p:nvPr/>
        </p:nvSpPr>
        <p:spPr>
          <a:xfrm>
            <a:off x="5261387" y="2279431"/>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6"/>
          <p:cNvSpPr/>
          <p:nvPr/>
        </p:nvSpPr>
        <p:spPr>
          <a:xfrm>
            <a:off x="5086747" y="1529443"/>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6"/>
          <p:cNvSpPr/>
          <p:nvPr/>
        </p:nvSpPr>
        <p:spPr>
          <a:xfrm>
            <a:off x="5117853" y="1560549"/>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6"/>
          <p:cNvSpPr/>
          <p:nvPr/>
        </p:nvSpPr>
        <p:spPr>
          <a:xfrm>
            <a:off x="5175504" y="1736311"/>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6"/>
          <p:cNvSpPr/>
          <p:nvPr/>
        </p:nvSpPr>
        <p:spPr>
          <a:xfrm>
            <a:off x="5175504" y="1684992"/>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6"/>
          <p:cNvSpPr/>
          <p:nvPr/>
        </p:nvSpPr>
        <p:spPr>
          <a:xfrm>
            <a:off x="5175504" y="1785260"/>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6"/>
          <p:cNvSpPr/>
          <p:nvPr/>
        </p:nvSpPr>
        <p:spPr>
          <a:xfrm>
            <a:off x="5175504" y="1886340"/>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6"/>
          <p:cNvSpPr/>
          <p:nvPr/>
        </p:nvSpPr>
        <p:spPr>
          <a:xfrm>
            <a:off x="5175504" y="1938873"/>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6"/>
          <p:cNvSpPr/>
          <p:nvPr/>
        </p:nvSpPr>
        <p:spPr>
          <a:xfrm>
            <a:off x="5175504" y="1988297"/>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6"/>
          <p:cNvSpPr/>
          <p:nvPr/>
        </p:nvSpPr>
        <p:spPr>
          <a:xfrm>
            <a:off x="5676190" y="2546576"/>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6"/>
          <p:cNvSpPr/>
          <p:nvPr/>
        </p:nvSpPr>
        <p:spPr>
          <a:xfrm>
            <a:off x="5692783" y="2627463"/>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6"/>
          <p:cNvSpPr/>
          <p:nvPr/>
        </p:nvSpPr>
        <p:spPr>
          <a:xfrm>
            <a:off x="5656285" y="2530815"/>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6"/>
          <p:cNvSpPr/>
          <p:nvPr/>
        </p:nvSpPr>
        <p:spPr>
          <a:xfrm>
            <a:off x="5716851" y="2506331"/>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6"/>
          <p:cNvSpPr/>
          <p:nvPr/>
        </p:nvSpPr>
        <p:spPr>
          <a:xfrm>
            <a:off x="5760823" y="2530815"/>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6"/>
          <p:cNvSpPr/>
          <p:nvPr/>
        </p:nvSpPr>
        <p:spPr>
          <a:xfrm>
            <a:off x="4455394" y="3101247"/>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6"/>
          <p:cNvSpPr/>
          <p:nvPr/>
        </p:nvSpPr>
        <p:spPr>
          <a:xfrm>
            <a:off x="4180975" y="978523"/>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7"/>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TABLE OF CONTENTS</a:t>
            </a:r>
            <a:endParaRPr/>
          </a:p>
        </p:txBody>
      </p:sp>
      <p:sp>
        <p:nvSpPr>
          <p:cNvPr id="1278" name="Google Shape;1278;p57"/>
          <p:cNvSpPr txBox="1"/>
          <p:nvPr>
            <p:ph idx="8" type="title"/>
          </p:nvPr>
        </p:nvSpPr>
        <p:spPr>
          <a:xfrm>
            <a:off x="2776813" y="2026038"/>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solidFill>
                  <a:schemeClr val="accent1"/>
                </a:solidFill>
              </a:rPr>
              <a:t>01</a:t>
            </a:r>
            <a:endParaRPr>
              <a:solidFill>
                <a:schemeClr val="accent1"/>
              </a:solidFill>
            </a:endParaRPr>
          </a:p>
        </p:txBody>
      </p:sp>
      <p:sp>
        <p:nvSpPr>
          <p:cNvPr id="1279" name="Google Shape;1279;p57"/>
          <p:cNvSpPr txBox="1"/>
          <p:nvPr>
            <p:ph idx="15" type="title"/>
          </p:nvPr>
        </p:nvSpPr>
        <p:spPr>
          <a:xfrm>
            <a:off x="5851088" y="2112425"/>
            <a:ext cx="586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solidFill>
                  <a:schemeClr val="accent1"/>
                </a:solidFill>
              </a:rPr>
              <a:t>0</a:t>
            </a:r>
            <a:r>
              <a:rPr lang="tr"/>
              <a:t>2</a:t>
            </a:r>
            <a:endParaRPr>
              <a:solidFill>
                <a:schemeClr val="accent1"/>
              </a:solidFill>
            </a:endParaRPr>
          </a:p>
        </p:txBody>
      </p:sp>
      <p:sp>
        <p:nvSpPr>
          <p:cNvPr id="1280" name="Google Shape;1280;p57"/>
          <p:cNvSpPr txBox="1"/>
          <p:nvPr>
            <p:ph idx="16" type="ctrTitle"/>
          </p:nvPr>
        </p:nvSpPr>
        <p:spPr>
          <a:xfrm>
            <a:off x="674987" y="2288261"/>
            <a:ext cx="2076000" cy="35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tr"/>
              <a:t>System construction</a:t>
            </a:r>
            <a:endParaRPr/>
          </a:p>
        </p:txBody>
      </p:sp>
      <p:grpSp>
        <p:nvGrpSpPr>
          <p:cNvPr id="1281" name="Google Shape;1281;p57"/>
          <p:cNvGrpSpPr/>
          <p:nvPr/>
        </p:nvGrpSpPr>
        <p:grpSpPr>
          <a:xfrm>
            <a:off x="3547093" y="2140650"/>
            <a:ext cx="428915" cy="426116"/>
            <a:chOff x="6226275" y="3911538"/>
            <a:chExt cx="900325" cy="894450"/>
          </a:xfrm>
        </p:grpSpPr>
        <p:sp>
          <p:nvSpPr>
            <p:cNvPr id="1282" name="Google Shape;1282;p57"/>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7"/>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7"/>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7"/>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90" name="Google Shape;1290;p57"/>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1291" name="Google Shape;1291;p57"/>
          <p:cNvSpPr txBox="1"/>
          <p:nvPr>
            <p:ph idx="15" type="title"/>
          </p:nvPr>
        </p:nvSpPr>
        <p:spPr>
          <a:xfrm>
            <a:off x="3432775" y="3329400"/>
            <a:ext cx="586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solidFill>
                  <a:schemeClr val="accent1"/>
                </a:solidFill>
              </a:rPr>
              <a:t>0</a:t>
            </a:r>
            <a:r>
              <a:rPr lang="tr"/>
              <a:t>3</a:t>
            </a:r>
            <a:endParaRPr>
              <a:solidFill>
                <a:schemeClr val="accent1"/>
              </a:solidFill>
            </a:endParaRPr>
          </a:p>
        </p:txBody>
      </p:sp>
      <p:sp>
        <p:nvSpPr>
          <p:cNvPr id="1292" name="Google Shape;1292;p57"/>
          <p:cNvSpPr/>
          <p:nvPr/>
        </p:nvSpPr>
        <p:spPr>
          <a:xfrm>
            <a:off x="2871980" y="3418432"/>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a:off x="5288261" y="2198809"/>
            <a:ext cx="432979" cy="433828"/>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295" name="Google Shape;1295;p57"/>
          <p:cNvSpPr txBox="1"/>
          <p:nvPr>
            <p:ph idx="19" type="ctrTitle"/>
          </p:nvPr>
        </p:nvSpPr>
        <p:spPr>
          <a:xfrm>
            <a:off x="6393013" y="2270945"/>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System installation</a:t>
            </a:r>
            <a:endParaRPr/>
          </a:p>
        </p:txBody>
      </p:sp>
      <p:sp>
        <p:nvSpPr>
          <p:cNvPr id="1296" name="Google Shape;1296;p57"/>
          <p:cNvSpPr txBox="1"/>
          <p:nvPr>
            <p:ph idx="19" type="ctrTitle"/>
          </p:nvPr>
        </p:nvSpPr>
        <p:spPr>
          <a:xfrm>
            <a:off x="4019275" y="3493920"/>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System maintenance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58"/>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System construction</a:t>
            </a:r>
            <a:endParaRPr sz="4200">
              <a:solidFill>
                <a:schemeClr val="lt1"/>
              </a:solidFill>
              <a:latin typeface="Roboto Black"/>
              <a:ea typeface="Roboto Black"/>
              <a:cs typeface="Roboto Black"/>
              <a:sym typeface="Roboto Black"/>
            </a:endParaRPr>
          </a:p>
        </p:txBody>
      </p:sp>
      <p:sp>
        <p:nvSpPr>
          <p:cNvPr id="1302" name="Google Shape;1302;p58"/>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01</a:t>
            </a:r>
            <a:endParaRPr b="1" sz="12000">
              <a:solidFill>
                <a:srgbClr val="F3F3F3"/>
              </a:solidFill>
              <a:latin typeface="Roboto"/>
              <a:ea typeface="Roboto"/>
              <a:cs typeface="Roboto"/>
              <a:sym typeface="Roboto"/>
            </a:endParaRPr>
          </a:p>
        </p:txBody>
      </p:sp>
      <p:cxnSp>
        <p:nvCxnSpPr>
          <p:cNvPr id="1303" name="Google Shape;1303;p58"/>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2"/>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TABLE OF CONTENTS</a:t>
            </a:r>
            <a:endParaRPr/>
          </a:p>
        </p:txBody>
      </p:sp>
      <p:sp>
        <p:nvSpPr>
          <p:cNvPr id="469" name="Google Shape;469;p32"/>
          <p:cNvSpPr txBox="1"/>
          <p:nvPr>
            <p:ph idx="2" type="title"/>
          </p:nvPr>
        </p:nvSpPr>
        <p:spPr>
          <a:xfrm>
            <a:off x="3378775" y="362672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tr">
                <a:solidFill>
                  <a:schemeClr val="accent1"/>
                </a:solidFill>
              </a:rPr>
              <a:t>0</a:t>
            </a:r>
            <a:r>
              <a:rPr lang="tr"/>
              <a:t>5</a:t>
            </a:r>
            <a:endParaRPr>
              <a:solidFill>
                <a:schemeClr val="accent1"/>
              </a:solidFill>
            </a:endParaRPr>
          </a:p>
        </p:txBody>
      </p:sp>
      <p:sp>
        <p:nvSpPr>
          <p:cNvPr id="470" name="Google Shape;470;p32"/>
          <p:cNvSpPr txBox="1"/>
          <p:nvPr>
            <p:ph idx="8" type="title"/>
          </p:nvPr>
        </p:nvSpPr>
        <p:spPr>
          <a:xfrm>
            <a:off x="2871975" y="19005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solidFill>
                  <a:schemeClr val="accent1"/>
                </a:solidFill>
              </a:rPr>
              <a:t>01</a:t>
            </a:r>
            <a:endParaRPr>
              <a:solidFill>
                <a:schemeClr val="accent1"/>
              </a:solidFill>
            </a:endParaRPr>
          </a:p>
        </p:txBody>
      </p:sp>
      <p:sp>
        <p:nvSpPr>
          <p:cNvPr id="471" name="Google Shape;471;p32"/>
          <p:cNvSpPr txBox="1"/>
          <p:nvPr>
            <p:ph idx="13" type="title"/>
          </p:nvPr>
        </p:nvSpPr>
        <p:spPr>
          <a:xfrm>
            <a:off x="2871975" y="27973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solidFill>
                  <a:schemeClr val="accent1"/>
                </a:solidFill>
              </a:rPr>
              <a:t>02</a:t>
            </a:r>
            <a:endParaRPr>
              <a:solidFill>
                <a:schemeClr val="accent1"/>
              </a:solidFill>
            </a:endParaRPr>
          </a:p>
        </p:txBody>
      </p:sp>
      <p:sp>
        <p:nvSpPr>
          <p:cNvPr id="472" name="Google Shape;472;p32"/>
          <p:cNvSpPr txBox="1"/>
          <p:nvPr>
            <p:ph idx="15" type="title"/>
          </p:nvPr>
        </p:nvSpPr>
        <p:spPr>
          <a:xfrm>
            <a:off x="5946250" y="1986963"/>
            <a:ext cx="586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solidFill>
                  <a:schemeClr val="accent1"/>
                </a:solidFill>
              </a:rPr>
              <a:t>03</a:t>
            </a:r>
            <a:endParaRPr>
              <a:solidFill>
                <a:schemeClr val="accent1"/>
              </a:solidFill>
            </a:endParaRPr>
          </a:p>
        </p:txBody>
      </p:sp>
      <p:sp>
        <p:nvSpPr>
          <p:cNvPr id="473" name="Google Shape;473;p32"/>
          <p:cNvSpPr txBox="1"/>
          <p:nvPr>
            <p:ph idx="16" type="ctrTitle"/>
          </p:nvPr>
        </p:nvSpPr>
        <p:spPr>
          <a:xfrm>
            <a:off x="770150" y="2162799"/>
            <a:ext cx="2076000" cy="35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tr"/>
              <a:t>System Acquisition Strategy</a:t>
            </a:r>
            <a:endParaRPr/>
          </a:p>
        </p:txBody>
      </p:sp>
      <p:sp>
        <p:nvSpPr>
          <p:cNvPr id="474" name="Google Shape;474;p32"/>
          <p:cNvSpPr txBox="1"/>
          <p:nvPr>
            <p:ph idx="17" type="ctrTitle"/>
          </p:nvPr>
        </p:nvSpPr>
        <p:spPr>
          <a:xfrm>
            <a:off x="757250" y="2971447"/>
            <a:ext cx="2101800" cy="33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tr"/>
              <a:t>Architecture</a:t>
            </a:r>
            <a:endParaRPr/>
          </a:p>
        </p:txBody>
      </p:sp>
      <p:sp>
        <p:nvSpPr>
          <p:cNvPr id="475" name="Google Shape;475;p32"/>
          <p:cNvSpPr txBox="1"/>
          <p:nvPr>
            <p:ph idx="19" type="ctrTitle"/>
          </p:nvPr>
        </p:nvSpPr>
        <p:spPr>
          <a:xfrm>
            <a:off x="4636175" y="3825782"/>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Databases</a:t>
            </a:r>
            <a:endParaRPr/>
          </a:p>
        </p:txBody>
      </p:sp>
      <p:grpSp>
        <p:nvGrpSpPr>
          <p:cNvPr id="476" name="Google Shape;476;p32"/>
          <p:cNvGrpSpPr/>
          <p:nvPr/>
        </p:nvGrpSpPr>
        <p:grpSpPr>
          <a:xfrm>
            <a:off x="3642256" y="2015188"/>
            <a:ext cx="428915" cy="426116"/>
            <a:chOff x="6226275" y="3911538"/>
            <a:chExt cx="900325" cy="894450"/>
          </a:xfrm>
        </p:grpSpPr>
        <p:sp>
          <p:nvSpPr>
            <p:cNvPr id="477" name="Google Shape;477;p32"/>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32"/>
          <p:cNvSpPr/>
          <p:nvPr/>
        </p:nvSpPr>
        <p:spPr>
          <a:xfrm>
            <a:off x="3642244" y="2922113"/>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32"/>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487" name="Google Shape;487;p32"/>
          <p:cNvSpPr txBox="1"/>
          <p:nvPr>
            <p:ph idx="15" type="title"/>
          </p:nvPr>
        </p:nvSpPr>
        <p:spPr>
          <a:xfrm>
            <a:off x="5946250" y="2806850"/>
            <a:ext cx="586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solidFill>
                  <a:schemeClr val="accent1"/>
                </a:solidFill>
              </a:rPr>
              <a:t>0</a:t>
            </a:r>
            <a:r>
              <a:rPr lang="tr"/>
              <a:t>4</a:t>
            </a:r>
            <a:endParaRPr>
              <a:solidFill>
                <a:schemeClr val="accent1"/>
              </a:solidFill>
            </a:endParaRPr>
          </a:p>
        </p:txBody>
      </p:sp>
      <p:sp>
        <p:nvSpPr>
          <p:cNvPr id="488" name="Google Shape;488;p32"/>
          <p:cNvSpPr/>
          <p:nvPr/>
        </p:nvSpPr>
        <p:spPr>
          <a:xfrm>
            <a:off x="5385455" y="2895882"/>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5383424" y="2073347"/>
            <a:ext cx="432979" cy="433828"/>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3299530" y="3732816"/>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492" name="Google Shape;492;p32"/>
          <p:cNvSpPr txBox="1"/>
          <p:nvPr>
            <p:ph idx="19" type="ctrTitle"/>
          </p:nvPr>
        </p:nvSpPr>
        <p:spPr>
          <a:xfrm>
            <a:off x="6488175" y="2145482"/>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Interfaces</a:t>
            </a:r>
            <a:endParaRPr/>
          </a:p>
        </p:txBody>
      </p:sp>
      <p:sp>
        <p:nvSpPr>
          <p:cNvPr id="493" name="Google Shape;493;p32"/>
          <p:cNvSpPr txBox="1"/>
          <p:nvPr>
            <p:ph idx="19" type="ctrTitle"/>
          </p:nvPr>
        </p:nvSpPr>
        <p:spPr>
          <a:xfrm>
            <a:off x="6532750" y="2971370"/>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Programs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7" name="Shape 1307"/>
        <p:cNvGrpSpPr/>
        <p:nvPr/>
      </p:nvGrpSpPr>
      <p:grpSpPr>
        <a:xfrm>
          <a:off x="0" y="0"/>
          <a:ext cx="0" cy="0"/>
          <a:chOff x="0" y="0"/>
          <a:chExt cx="0" cy="0"/>
        </a:xfrm>
      </p:grpSpPr>
      <p:sp>
        <p:nvSpPr>
          <p:cNvPr id="1308" name="Google Shape;1308;p59"/>
          <p:cNvSpPr/>
          <p:nvPr/>
        </p:nvSpPr>
        <p:spPr>
          <a:xfrm>
            <a:off x="-75" y="525"/>
            <a:ext cx="9144000" cy="3811500"/>
          </a:xfrm>
          <a:prstGeom prst="rect">
            <a:avLst/>
          </a:prstGeom>
          <a:solidFill>
            <a:srgbClr val="0E2A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9" name="Google Shape;1309;p59"/>
          <p:cNvPicPr preferRelativeResize="0"/>
          <p:nvPr/>
        </p:nvPicPr>
        <p:blipFill>
          <a:blip r:embed="rId4">
            <a:alphaModFix/>
          </a:blip>
          <a:stretch>
            <a:fillRect/>
          </a:stretch>
        </p:blipFill>
        <p:spPr>
          <a:xfrm>
            <a:off x="-401190" y="3711009"/>
            <a:ext cx="3838725" cy="1888700"/>
          </a:xfrm>
          <a:prstGeom prst="rect">
            <a:avLst/>
          </a:prstGeom>
          <a:noFill/>
          <a:ln>
            <a:noFill/>
          </a:ln>
        </p:spPr>
      </p:pic>
      <p:sp>
        <p:nvSpPr>
          <p:cNvPr id="1310" name="Google Shape;1310;p59"/>
          <p:cNvSpPr txBox="1"/>
          <p:nvPr>
            <p:ph idx="7" type="ctrTitle"/>
          </p:nvPr>
        </p:nvSpPr>
        <p:spPr>
          <a:xfrm>
            <a:off x="-75" y="251375"/>
            <a:ext cx="91440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SYSTEM CONSTRUCTION</a:t>
            </a:r>
            <a:endParaRPr/>
          </a:p>
        </p:txBody>
      </p:sp>
      <p:pic>
        <p:nvPicPr>
          <p:cNvPr id="1311" name="Google Shape;1311;p59"/>
          <p:cNvPicPr preferRelativeResize="0"/>
          <p:nvPr/>
        </p:nvPicPr>
        <p:blipFill>
          <a:blip r:embed="rId5">
            <a:alphaModFix/>
          </a:blip>
          <a:stretch>
            <a:fillRect/>
          </a:stretch>
        </p:blipFill>
        <p:spPr>
          <a:xfrm>
            <a:off x="6701899" y="4332813"/>
            <a:ext cx="2291965" cy="645075"/>
          </a:xfrm>
          <a:prstGeom prst="rect">
            <a:avLst/>
          </a:prstGeom>
          <a:noFill/>
          <a:ln>
            <a:noFill/>
          </a:ln>
        </p:spPr>
      </p:pic>
      <p:pic>
        <p:nvPicPr>
          <p:cNvPr id="1312" name="Google Shape;1312;p59"/>
          <p:cNvPicPr preferRelativeResize="0"/>
          <p:nvPr/>
        </p:nvPicPr>
        <p:blipFill>
          <a:blip r:embed="rId6">
            <a:alphaModFix/>
          </a:blip>
          <a:stretch>
            <a:fillRect/>
          </a:stretch>
        </p:blipFill>
        <p:spPr>
          <a:xfrm>
            <a:off x="4535706" y="4332813"/>
            <a:ext cx="1861925" cy="645075"/>
          </a:xfrm>
          <a:prstGeom prst="rect">
            <a:avLst/>
          </a:prstGeom>
          <a:noFill/>
          <a:ln>
            <a:noFill/>
          </a:ln>
        </p:spPr>
      </p:pic>
      <p:pic>
        <p:nvPicPr>
          <p:cNvPr id="1313" name="Google Shape;1313;p59"/>
          <p:cNvPicPr preferRelativeResize="0"/>
          <p:nvPr/>
        </p:nvPicPr>
        <p:blipFill>
          <a:blip r:embed="rId7">
            <a:alphaModFix/>
          </a:blip>
          <a:stretch>
            <a:fillRect/>
          </a:stretch>
        </p:blipFill>
        <p:spPr>
          <a:xfrm>
            <a:off x="2749975" y="4211251"/>
            <a:ext cx="1581773" cy="888200"/>
          </a:xfrm>
          <a:prstGeom prst="rect">
            <a:avLst/>
          </a:prstGeom>
          <a:noFill/>
          <a:ln>
            <a:noFill/>
          </a:ln>
        </p:spPr>
      </p:pic>
      <p:sp>
        <p:nvSpPr>
          <p:cNvPr id="1314" name="Google Shape;1314;p59"/>
          <p:cNvSpPr txBox="1"/>
          <p:nvPr/>
        </p:nvSpPr>
        <p:spPr>
          <a:xfrm>
            <a:off x="309675" y="1632913"/>
            <a:ext cx="8520600" cy="1159800"/>
          </a:xfrm>
          <a:prstGeom prst="rect">
            <a:avLst/>
          </a:prstGeom>
          <a:solidFill>
            <a:schemeClr val="accent3"/>
          </a:solidFill>
          <a:ln>
            <a:noFill/>
          </a:ln>
        </p:spPr>
        <p:txBody>
          <a:bodyPr anchorCtr="0" anchor="t" bIns="91425" lIns="91425" spcFirstLastPara="1" rIns="91425" wrap="square" tIns="91425">
            <a:spAutoFit/>
          </a:bodyPr>
          <a:lstStyle/>
          <a:p>
            <a:pPr indent="-304800" lvl="0" marL="457200" marR="12700" rtl="0" algn="l">
              <a:lnSpc>
                <a:spcPct val="107000"/>
              </a:lnSpc>
              <a:spcBef>
                <a:spcPts val="0"/>
              </a:spcBef>
              <a:spcAft>
                <a:spcPts val="0"/>
              </a:spcAft>
              <a:buClr>
                <a:schemeClr val="dk1"/>
              </a:buClr>
              <a:buSzPts val="1200"/>
              <a:buChar char="●"/>
            </a:pPr>
            <a:r>
              <a:rPr b="1" lang="tr" sz="1200">
                <a:solidFill>
                  <a:schemeClr val="dk1"/>
                </a:solidFill>
              </a:rPr>
              <a:t>Sign up module: </a:t>
            </a:r>
            <a:r>
              <a:rPr lang="tr" sz="1200">
                <a:solidFill>
                  <a:schemeClr val="dk1"/>
                </a:solidFill>
              </a:rPr>
              <a:t>This module is created in order to sign the new user to the system.</a:t>
            </a:r>
            <a:endParaRPr sz="1200">
              <a:solidFill>
                <a:schemeClr val="dk1"/>
              </a:solidFill>
            </a:endParaRPr>
          </a:p>
          <a:p>
            <a:pPr indent="-304800" lvl="0" marL="457200" marR="12700" rtl="0" algn="l">
              <a:lnSpc>
                <a:spcPct val="107000"/>
              </a:lnSpc>
              <a:spcBef>
                <a:spcPts val="0"/>
              </a:spcBef>
              <a:spcAft>
                <a:spcPts val="0"/>
              </a:spcAft>
              <a:buClr>
                <a:schemeClr val="dk1"/>
              </a:buClr>
              <a:buSzPts val="1200"/>
              <a:buChar char="●"/>
            </a:pPr>
            <a:r>
              <a:rPr b="1" lang="tr" sz="1200">
                <a:solidFill>
                  <a:schemeClr val="dk1"/>
                </a:solidFill>
              </a:rPr>
              <a:t>Login module:</a:t>
            </a:r>
            <a:r>
              <a:rPr lang="tr" sz="1200">
                <a:solidFill>
                  <a:schemeClr val="dk1"/>
                </a:solidFill>
              </a:rPr>
              <a:t> This module is created in order to log the user who already signed up to the system. </a:t>
            </a:r>
            <a:endParaRPr sz="1200">
              <a:solidFill>
                <a:schemeClr val="dk1"/>
              </a:solidFill>
            </a:endParaRPr>
          </a:p>
          <a:p>
            <a:pPr indent="-304800" lvl="0" marL="457200" marR="12700" rtl="0" algn="l">
              <a:lnSpc>
                <a:spcPct val="107000"/>
              </a:lnSpc>
              <a:spcBef>
                <a:spcPts val="0"/>
              </a:spcBef>
              <a:spcAft>
                <a:spcPts val="0"/>
              </a:spcAft>
              <a:buClr>
                <a:schemeClr val="dk1"/>
              </a:buClr>
              <a:buSzPts val="1200"/>
              <a:buChar char="●"/>
            </a:pPr>
            <a:r>
              <a:rPr b="1" lang="tr" sz="1200">
                <a:solidFill>
                  <a:schemeClr val="dk1"/>
                </a:solidFill>
              </a:rPr>
              <a:t>Monitor live density module:</a:t>
            </a:r>
            <a:r>
              <a:rPr lang="tr" sz="1200">
                <a:solidFill>
                  <a:schemeClr val="dk1"/>
                </a:solidFill>
              </a:rPr>
              <a:t> This module is created in order to see the density of the parking lots.</a:t>
            </a:r>
            <a:endParaRPr sz="1200">
              <a:solidFill>
                <a:schemeClr val="dk1"/>
              </a:solidFill>
            </a:endParaRPr>
          </a:p>
          <a:p>
            <a:pPr indent="-304800" lvl="0" marL="457200" marR="12700" rtl="0" algn="l">
              <a:lnSpc>
                <a:spcPct val="107000"/>
              </a:lnSpc>
              <a:spcBef>
                <a:spcPts val="0"/>
              </a:spcBef>
              <a:spcAft>
                <a:spcPts val="0"/>
              </a:spcAft>
              <a:buClr>
                <a:schemeClr val="dk1"/>
              </a:buClr>
              <a:buSzPts val="1200"/>
              <a:buChar char="●"/>
            </a:pPr>
            <a:r>
              <a:rPr b="1" lang="tr" sz="1200">
                <a:solidFill>
                  <a:schemeClr val="dk1"/>
                </a:solidFill>
              </a:rPr>
              <a:t>Scan QR code module: </a:t>
            </a:r>
            <a:r>
              <a:rPr lang="tr" sz="1200">
                <a:solidFill>
                  <a:schemeClr val="dk1"/>
                </a:solidFill>
              </a:rPr>
              <a:t>This module is created in order to check in/out to the parking lot with QR code.</a:t>
            </a:r>
            <a:endParaRPr sz="1200">
              <a:solidFill>
                <a:schemeClr val="dk1"/>
              </a:solidFill>
            </a:endParaRPr>
          </a:p>
          <a:p>
            <a:pPr indent="-304800" lvl="0" marL="457200" marR="12700" rtl="0" algn="l">
              <a:lnSpc>
                <a:spcPct val="107000"/>
              </a:lnSpc>
              <a:spcBef>
                <a:spcPts val="0"/>
              </a:spcBef>
              <a:spcAft>
                <a:spcPts val="0"/>
              </a:spcAft>
              <a:buClr>
                <a:schemeClr val="dk1"/>
              </a:buClr>
              <a:buSzPts val="1200"/>
              <a:buChar char="●"/>
            </a:pPr>
            <a:r>
              <a:rPr b="1" lang="tr" sz="1200">
                <a:solidFill>
                  <a:schemeClr val="dk1"/>
                </a:solidFill>
              </a:rPr>
              <a:t>See payments module: </a:t>
            </a:r>
            <a:r>
              <a:rPr lang="tr" sz="1200">
                <a:solidFill>
                  <a:schemeClr val="dk1"/>
                </a:solidFill>
              </a:rPr>
              <a:t>This module is created in order to see the payments history of the customer.</a:t>
            </a:r>
            <a:endParaRPr/>
          </a:p>
        </p:txBody>
      </p:sp>
      <p:sp>
        <p:nvSpPr>
          <p:cNvPr id="1315" name="Google Shape;1315;p59"/>
          <p:cNvSpPr txBox="1"/>
          <p:nvPr/>
        </p:nvSpPr>
        <p:spPr>
          <a:xfrm>
            <a:off x="0" y="3711000"/>
            <a:ext cx="9144000" cy="369300"/>
          </a:xfrm>
          <a:prstGeom prst="rect">
            <a:avLst/>
          </a:prstGeom>
          <a:solidFill>
            <a:schemeClr val="accent1"/>
          </a:solidFill>
          <a:ln>
            <a:noFill/>
          </a:ln>
        </p:spPr>
        <p:txBody>
          <a:bodyPr anchorCtr="0" anchor="t" bIns="91425" lIns="91425" spcFirstLastPara="1" rIns="91425" wrap="square" tIns="91425">
            <a:spAutoFit/>
          </a:bodyPr>
          <a:lstStyle/>
          <a:p>
            <a:pPr indent="0" lvl="0" marL="0" marR="12700" rtl="0" algn="l">
              <a:lnSpc>
                <a:spcPct val="107000"/>
              </a:lnSpc>
              <a:spcBef>
                <a:spcPts val="0"/>
              </a:spcBef>
              <a:spcAft>
                <a:spcPts val="2200"/>
              </a:spcAft>
              <a:buNone/>
            </a:pPr>
            <a:r>
              <a:rPr b="1" lang="tr" sz="1200">
                <a:solidFill>
                  <a:schemeClr val="lt2"/>
                </a:solidFill>
              </a:rPr>
              <a:t>                        FRAMEWORK 		 PROG. LANGUAGE  		      IDE  				   DATABASE</a:t>
            </a:r>
            <a:endParaRPr b="1">
              <a:solidFill>
                <a:schemeClr val="l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pic>
        <p:nvPicPr>
          <p:cNvPr id="1320" name="Google Shape;1320;p60"/>
          <p:cNvPicPr preferRelativeResize="0"/>
          <p:nvPr/>
        </p:nvPicPr>
        <p:blipFill>
          <a:blip r:embed="rId3">
            <a:alphaModFix/>
          </a:blip>
          <a:stretch>
            <a:fillRect/>
          </a:stretch>
        </p:blipFill>
        <p:spPr>
          <a:xfrm>
            <a:off x="2457375" y="152400"/>
            <a:ext cx="4229246"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61"/>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TESTING</a:t>
            </a:r>
            <a:endParaRPr/>
          </a:p>
        </p:txBody>
      </p:sp>
      <p:sp>
        <p:nvSpPr>
          <p:cNvPr id="1326" name="Google Shape;1326;p61"/>
          <p:cNvSpPr txBox="1"/>
          <p:nvPr/>
        </p:nvSpPr>
        <p:spPr>
          <a:xfrm>
            <a:off x="311700" y="1477900"/>
            <a:ext cx="2157600" cy="2986200"/>
          </a:xfrm>
          <a:prstGeom prst="rect">
            <a:avLst/>
          </a:prstGeom>
          <a:solidFill>
            <a:srgbClr val="091A5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accent2"/>
                </a:solidFill>
                <a:latin typeface="Roboto"/>
                <a:ea typeface="Roboto"/>
                <a:cs typeface="Roboto"/>
                <a:sym typeface="Roboto"/>
              </a:rPr>
              <a:t>UNIT TESTING:</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rPr b="1" lang="tr">
                <a:solidFill>
                  <a:schemeClr val="accent2"/>
                </a:solidFill>
                <a:latin typeface="Roboto"/>
                <a:ea typeface="Roboto"/>
                <a:cs typeface="Roboto"/>
                <a:sym typeface="Roboto"/>
              </a:rPr>
              <a:t>INTEGRATION TESTING:</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rPr b="1" lang="tr">
                <a:solidFill>
                  <a:schemeClr val="accent2"/>
                </a:solidFill>
                <a:latin typeface="Roboto"/>
                <a:ea typeface="Roboto"/>
                <a:cs typeface="Roboto"/>
                <a:sym typeface="Roboto"/>
              </a:rPr>
              <a:t>SYSTEM TESTING:</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t/>
            </a:r>
            <a:endParaRPr b="1">
              <a:solidFill>
                <a:schemeClr val="accent2"/>
              </a:solidFill>
              <a:latin typeface="Roboto"/>
              <a:ea typeface="Roboto"/>
              <a:cs typeface="Roboto"/>
              <a:sym typeface="Roboto"/>
            </a:endParaRPr>
          </a:p>
          <a:p>
            <a:pPr indent="0" lvl="0" marL="0" rtl="0" algn="l">
              <a:spcBef>
                <a:spcPts val="0"/>
              </a:spcBef>
              <a:spcAft>
                <a:spcPts val="0"/>
              </a:spcAft>
              <a:buNone/>
            </a:pPr>
            <a:r>
              <a:rPr b="1" lang="tr">
                <a:solidFill>
                  <a:schemeClr val="accent2"/>
                </a:solidFill>
                <a:latin typeface="Roboto"/>
                <a:ea typeface="Roboto"/>
                <a:cs typeface="Roboto"/>
                <a:sym typeface="Roboto"/>
              </a:rPr>
              <a:t>ACCEPTANCE TESTING:</a:t>
            </a:r>
            <a:endParaRPr b="1">
              <a:solidFill>
                <a:schemeClr val="accent2"/>
              </a:solidFill>
              <a:latin typeface="Roboto"/>
              <a:ea typeface="Roboto"/>
              <a:cs typeface="Roboto"/>
              <a:sym typeface="Roboto"/>
            </a:endParaRPr>
          </a:p>
        </p:txBody>
      </p:sp>
      <p:sp>
        <p:nvSpPr>
          <p:cNvPr id="1327" name="Google Shape;1327;p61"/>
          <p:cNvSpPr txBox="1"/>
          <p:nvPr/>
        </p:nvSpPr>
        <p:spPr>
          <a:xfrm>
            <a:off x="2796225" y="1482675"/>
            <a:ext cx="5944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Roboto Light"/>
                <a:ea typeface="Roboto Light"/>
                <a:cs typeface="Roboto Light"/>
                <a:sym typeface="Roboto Light"/>
              </a:rPr>
              <a:t>Black Box Testing</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tr">
                <a:solidFill>
                  <a:schemeClr val="lt1"/>
                </a:solidFill>
                <a:latin typeface="Roboto Light"/>
                <a:ea typeface="Roboto Light"/>
                <a:cs typeface="Roboto Light"/>
                <a:sym typeface="Roboto Light"/>
              </a:rPr>
              <a:t>User Interface and Use Scenario, Data Flow and System Interface</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tr">
                <a:solidFill>
                  <a:schemeClr val="lt1"/>
                </a:solidFill>
                <a:latin typeface="Roboto Light"/>
                <a:ea typeface="Roboto Light"/>
                <a:cs typeface="Roboto Light"/>
                <a:sym typeface="Roboto Light"/>
              </a:rPr>
              <a:t>Requirements, Usability, Security, Performance and Documentation</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tr">
                <a:solidFill>
                  <a:schemeClr val="lt1"/>
                </a:solidFill>
                <a:latin typeface="Roboto Light"/>
                <a:ea typeface="Roboto Light"/>
                <a:cs typeface="Roboto Light"/>
                <a:sym typeface="Roboto Light"/>
              </a:rPr>
              <a:t>Alpha Testing</a:t>
            </a:r>
            <a:endParaRPr>
              <a:solidFill>
                <a:schemeClr val="lt1"/>
              </a:solidFill>
              <a:latin typeface="Roboto Light"/>
              <a:ea typeface="Roboto Light"/>
              <a:cs typeface="Roboto Light"/>
              <a:sym typeface="Robo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62"/>
          <p:cNvSpPr txBox="1"/>
          <p:nvPr>
            <p:ph type="ctrTitle"/>
          </p:nvPr>
        </p:nvSpPr>
        <p:spPr>
          <a:xfrm>
            <a:off x="311688" y="2551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DOCUMENTATION</a:t>
            </a:r>
            <a:endParaRPr/>
          </a:p>
        </p:txBody>
      </p:sp>
      <p:pic>
        <p:nvPicPr>
          <p:cNvPr id="1333" name="Google Shape;1333;p62"/>
          <p:cNvPicPr preferRelativeResize="0"/>
          <p:nvPr/>
        </p:nvPicPr>
        <p:blipFill>
          <a:blip r:embed="rId3">
            <a:alphaModFix/>
          </a:blip>
          <a:stretch>
            <a:fillRect/>
          </a:stretch>
        </p:blipFill>
        <p:spPr>
          <a:xfrm>
            <a:off x="3474089" y="2329475"/>
            <a:ext cx="2307975" cy="1816650"/>
          </a:xfrm>
          <a:prstGeom prst="rect">
            <a:avLst/>
          </a:prstGeom>
          <a:noFill/>
          <a:ln>
            <a:noFill/>
          </a:ln>
        </p:spPr>
      </p:pic>
      <p:sp>
        <p:nvSpPr>
          <p:cNvPr id="1334" name="Google Shape;1334;p62"/>
          <p:cNvSpPr txBox="1"/>
          <p:nvPr/>
        </p:nvSpPr>
        <p:spPr>
          <a:xfrm>
            <a:off x="424750" y="1294200"/>
            <a:ext cx="2788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accent1"/>
                </a:solidFill>
                <a:latin typeface="Roboto"/>
                <a:ea typeface="Roboto"/>
                <a:cs typeface="Roboto"/>
                <a:sym typeface="Roboto"/>
              </a:rPr>
              <a:t>SYSTEM DOCUMENTATION:</a:t>
            </a:r>
            <a:endParaRPr b="1">
              <a:solidFill>
                <a:schemeClr val="accen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AutoNum type="arabicPeriod"/>
            </a:pPr>
            <a:r>
              <a:rPr lang="tr">
                <a:solidFill>
                  <a:schemeClr val="lt1"/>
                </a:solidFill>
                <a:latin typeface="Roboto Light"/>
                <a:ea typeface="Roboto Light"/>
                <a:cs typeface="Roboto Light"/>
                <a:sym typeface="Roboto Light"/>
              </a:rPr>
              <a:t>PROJECT PROPOSAL</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AutoNum type="arabicPeriod"/>
            </a:pPr>
            <a:r>
              <a:rPr lang="tr">
                <a:solidFill>
                  <a:schemeClr val="lt1"/>
                </a:solidFill>
                <a:latin typeface="Roboto Light"/>
                <a:ea typeface="Roboto Light"/>
                <a:cs typeface="Roboto Light"/>
                <a:sym typeface="Roboto Light"/>
              </a:rPr>
              <a:t>SYSTEM REQUEST</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AutoNum type="arabicPeriod"/>
            </a:pPr>
            <a:r>
              <a:rPr lang="tr">
                <a:solidFill>
                  <a:schemeClr val="lt1"/>
                </a:solidFill>
                <a:latin typeface="Roboto Light"/>
                <a:ea typeface="Roboto Light"/>
                <a:cs typeface="Roboto Light"/>
                <a:sym typeface="Roboto Light"/>
              </a:rPr>
              <a:t>FEASIBILITY REPORT</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AutoNum type="arabicPeriod"/>
            </a:pPr>
            <a:r>
              <a:rPr lang="tr">
                <a:solidFill>
                  <a:schemeClr val="lt1"/>
                </a:solidFill>
                <a:latin typeface="Roboto Light"/>
                <a:ea typeface="Roboto Light"/>
                <a:cs typeface="Roboto Light"/>
                <a:sym typeface="Roboto Light"/>
              </a:rPr>
              <a:t>WORK PLAN</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AutoNum type="arabicPeriod"/>
            </a:pPr>
            <a:r>
              <a:rPr lang="tr">
                <a:solidFill>
                  <a:schemeClr val="lt1"/>
                </a:solidFill>
                <a:latin typeface="Roboto Light"/>
                <a:ea typeface="Roboto Light"/>
                <a:cs typeface="Roboto Light"/>
                <a:sym typeface="Roboto Light"/>
              </a:rPr>
              <a:t>SYSTEM PROPOSAL</a:t>
            </a:r>
            <a:endParaRPr>
              <a:solidFill>
                <a:schemeClr val="lt1"/>
              </a:solidFill>
              <a:latin typeface="Roboto Light"/>
              <a:ea typeface="Roboto Light"/>
              <a:cs typeface="Roboto Light"/>
              <a:sym typeface="Roboto Light"/>
            </a:endParaRPr>
          </a:p>
        </p:txBody>
      </p:sp>
      <p:sp>
        <p:nvSpPr>
          <p:cNvPr id="1335" name="Google Shape;1335;p62"/>
          <p:cNvSpPr txBox="1"/>
          <p:nvPr/>
        </p:nvSpPr>
        <p:spPr>
          <a:xfrm>
            <a:off x="6043225" y="1294200"/>
            <a:ext cx="278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accent1"/>
                </a:solidFill>
                <a:latin typeface="Roboto"/>
                <a:ea typeface="Roboto"/>
                <a:cs typeface="Roboto"/>
                <a:sym typeface="Roboto"/>
              </a:rPr>
              <a:t>USER </a:t>
            </a:r>
            <a:r>
              <a:rPr b="1" lang="tr">
                <a:solidFill>
                  <a:schemeClr val="accent1"/>
                </a:solidFill>
                <a:latin typeface="Roboto"/>
                <a:ea typeface="Roboto"/>
                <a:cs typeface="Roboto"/>
                <a:sym typeface="Roboto"/>
              </a:rPr>
              <a:t>DOCUMENTATION:</a:t>
            </a:r>
            <a:endParaRPr b="1">
              <a:solidFill>
                <a:schemeClr val="accen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AutoNum type="arabicPeriod"/>
            </a:pPr>
            <a:r>
              <a:rPr lang="tr">
                <a:solidFill>
                  <a:schemeClr val="lt1"/>
                </a:solidFill>
                <a:latin typeface="Roboto Light"/>
                <a:ea typeface="Roboto Light"/>
                <a:cs typeface="Roboto Light"/>
                <a:sym typeface="Roboto Light"/>
              </a:rPr>
              <a:t>USER MANUAL</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AutoNum type="arabicPeriod"/>
            </a:pPr>
            <a:r>
              <a:rPr lang="tr">
                <a:solidFill>
                  <a:schemeClr val="lt1"/>
                </a:solidFill>
                <a:latin typeface="Roboto Light"/>
                <a:ea typeface="Roboto Light"/>
                <a:cs typeface="Roboto Light"/>
                <a:sym typeface="Roboto Light"/>
              </a:rPr>
              <a:t>HELPDESK</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6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STORE AND TRACKING</a:t>
            </a:r>
            <a:endParaRPr/>
          </a:p>
        </p:txBody>
      </p:sp>
      <p:pic>
        <p:nvPicPr>
          <p:cNvPr id="1341" name="Google Shape;1341;p63"/>
          <p:cNvPicPr preferRelativeResize="0"/>
          <p:nvPr/>
        </p:nvPicPr>
        <p:blipFill>
          <a:blip r:embed="rId3">
            <a:alphaModFix/>
          </a:blip>
          <a:stretch>
            <a:fillRect/>
          </a:stretch>
        </p:blipFill>
        <p:spPr>
          <a:xfrm>
            <a:off x="1048550" y="2100550"/>
            <a:ext cx="2857500" cy="1600200"/>
          </a:xfrm>
          <a:prstGeom prst="rect">
            <a:avLst/>
          </a:prstGeom>
          <a:noFill/>
          <a:ln>
            <a:noFill/>
          </a:ln>
        </p:spPr>
      </p:pic>
      <p:pic>
        <p:nvPicPr>
          <p:cNvPr id="1342" name="Google Shape;1342;p63"/>
          <p:cNvPicPr preferRelativeResize="0"/>
          <p:nvPr/>
        </p:nvPicPr>
        <p:blipFill>
          <a:blip r:embed="rId4">
            <a:alphaModFix/>
          </a:blip>
          <a:stretch>
            <a:fillRect/>
          </a:stretch>
        </p:blipFill>
        <p:spPr>
          <a:xfrm>
            <a:off x="5153750" y="2167225"/>
            <a:ext cx="3114675" cy="1466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64"/>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System installation</a:t>
            </a:r>
            <a:endParaRPr sz="4200">
              <a:solidFill>
                <a:schemeClr val="lt1"/>
              </a:solidFill>
              <a:latin typeface="Roboto Black"/>
              <a:ea typeface="Roboto Black"/>
              <a:cs typeface="Roboto Black"/>
              <a:sym typeface="Roboto Black"/>
            </a:endParaRPr>
          </a:p>
        </p:txBody>
      </p:sp>
      <p:sp>
        <p:nvSpPr>
          <p:cNvPr id="1348" name="Google Shape;1348;p64"/>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02</a:t>
            </a:r>
            <a:endParaRPr b="1" sz="12000">
              <a:solidFill>
                <a:srgbClr val="F3F3F3"/>
              </a:solidFill>
              <a:latin typeface="Roboto"/>
              <a:ea typeface="Roboto"/>
              <a:cs typeface="Roboto"/>
              <a:sym typeface="Roboto"/>
            </a:endParaRPr>
          </a:p>
        </p:txBody>
      </p:sp>
      <p:cxnSp>
        <p:nvCxnSpPr>
          <p:cNvPr id="1349" name="Google Shape;1349;p64"/>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65"/>
          <p:cNvSpPr txBox="1"/>
          <p:nvPr>
            <p:ph type="ctrTitle"/>
          </p:nvPr>
        </p:nvSpPr>
        <p:spPr>
          <a:xfrm>
            <a:off x="311700" y="2462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CONVERSATION STRATEGY/PLAN</a:t>
            </a:r>
            <a:endParaRPr/>
          </a:p>
        </p:txBody>
      </p:sp>
      <p:sp>
        <p:nvSpPr>
          <p:cNvPr id="1355" name="Google Shape;1355;p65"/>
          <p:cNvSpPr txBox="1"/>
          <p:nvPr/>
        </p:nvSpPr>
        <p:spPr>
          <a:xfrm>
            <a:off x="66300" y="1096375"/>
            <a:ext cx="9011400" cy="3579600"/>
          </a:xfrm>
          <a:prstGeom prst="rect">
            <a:avLst/>
          </a:prstGeom>
          <a:noFill/>
          <a:ln>
            <a:noFill/>
          </a:ln>
        </p:spPr>
        <p:txBody>
          <a:bodyPr anchorCtr="0" anchor="t" bIns="91425" lIns="91425" spcFirstLastPara="1" rIns="91425" wrap="square" tIns="91425">
            <a:spAutoFit/>
          </a:bodyPr>
          <a:lstStyle/>
          <a:p>
            <a:pPr indent="177800" lvl="0" marL="279400" rtl="0" algn="l">
              <a:lnSpc>
                <a:spcPct val="115000"/>
              </a:lnSpc>
              <a:spcBef>
                <a:spcPts val="0"/>
              </a:spcBef>
              <a:spcAft>
                <a:spcPts val="0"/>
              </a:spcAft>
              <a:buNone/>
            </a:pPr>
            <a:r>
              <a:rPr b="1" lang="tr" sz="1200">
                <a:solidFill>
                  <a:schemeClr val="lt1"/>
                </a:solidFill>
              </a:rPr>
              <a:t>i) Style: direct, parallel.</a:t>
            </a:r>
            <a:endParaRPr b="1" sz="1200">
              <a:solidFill>
                <a:schemeClr val="lt1"/>
              </a:solidFill>
            </a:endParaRPr>
          </a:p>
          <a:p>
            <a:pPr indent="177800" lvl="0" marL="279400" rtl="0" algn="l">
              <a:lnSpc>
                <a:spcPct val="115000"/>
              </a:lnSpc>
              <a:spcBef>
                <a:spcPts val="700"/>
              </a:spcBef>
              <a:spcAft>
                <a:spcPts val="0"/>
              </a:spcAft>
              <a:buNone/>
            </a:pPr>
            <a:r>
              <a:rPr lang="tr" sz="1200">
                <a:solidFill>
                  <a:schemeClr val="lt1"/>
                </a:solidFill>
              </a:rPr>
              <a:t>Our conversion strategy will be parallel conversion. The parking lot customers will check in/out with our system and also with the old system until the users will get used to the application. </a:t>
            </a:r>
            <a:endParaRPr sz="1200">
              <a:solidFill>
                <a:schemeClr val="lt1"/>
              </a:solidFill>
            </a:endParaRPr>
          </a:p>
          <a:p>
            <a:pPr indent="0" lvl="0" marL="279400" rtl="0" algn="l">
              <a:lnSpc>
                <a:spcPct val="115000"/>
              </a:lnSpc>
              <a:spcBef>
                <a:spcPts val="700"/>
              </a:spcBef>
              <a:spcAft>
                <a:spcPts val="0"/>
              </a:spcAft>
              <a:buNone/>
            </a:pPr>
            <a:r>
              <a:rPr lang="tr" sz="1200">
                <a:solidFill>
                  <a:schemeClr val="lt1"/>
                </a:solidFill>
              </a:rPr>
              <a:t>一   </a:t>
            </a:r>
            <a:r>
              <a:rPr b="1" lang="tr" sz="1200">
                <a:solidFill>
                  <a:schemeClr val="lt1"/>
                </a:solidFill>
              </a:rPr>
              <a:t>ii) Locations: pilot, phased, simultaneous.</a:t>
            </a:r>
            <a:endParaRPr b="1" sz="1200">
              <a:solidFill>
                <a:schemeClr val="lt1"/>
              </a:solidFill>
            </a:endParaRPr>
          </a:p>
          <a:p>
            <a:pPr indent="177800" lvl="0" marL="279400" rtl="0" algn="l">
              <a:lnSpc>
                <a:spcPct val="115000"/>
              </a:lnSpc>
              <a:spcBef>
                <a:spcPts val="700"/>
              </a:spcBef>
              <a:spcAft>
                <a:spcPts val="0"/>
              </a:spcAft>
              <a:buNone/>
            </a:pPr>
            <a:r>
              <a:rPr lang="tr" sz="1200">
                <a:solidFill>
                  <a:schemeClr val="lt1"/>
                </a:solidFill>
              </a:rPr>
              <a:t>Since the system allows the customers to check in/out to all parking lots, it will be better to apply simultaneous conversion. Since the customers can park in the parking lot with the old system and new system, it will not be a problem to add all parking lots to our system.</a:t>
            </a:r>
            <a:endParaRPr sz="1200">
              <a:solidFill>
                <a:schemeClr val="lt1"/>
              </a:solidFill>
            </a:endParaRPr>
          </a:p>
          <a:p>
            <a:pPr indent="0" lvl="0" marL="279400" rtl="0" algn="l">
              <a:lnSpc>
                <a:spcPct val="115000"/>
              </a:lnSpc>
              <a:spcBef>
                <a:spcPts val="700"/>
              </a:spcBef>
              <a:spcAft>
                <a:spcPts val="0"/>
              </a:spcAft>
              <a:buNone/>
            </a:pPr>
            <a:r>
              <a:t/>
            </a:r>
            <a:endParaRPr sz="1200">
              <a:solidFill>
                <a:schemeClr val="lt1"/>
              </a:solidFill>
            </a:endParaRPr>
          </a:p>
          <a:p>
            <a:pPr indent="0" lvl="0" marL="279400" rtl="0" algn="l">
              <a:lnSpc>
                <a:spcPct val="115000"/>
              </a:lnSpc>
              <a:spcBef>
                <a:spcPts val="700"/>
              </a:spcBef>
              <a:spcAft>
                <a:spcPts val="0"/>
              </a:spcAft>
              <a:buNone/>
            </a:pPr>
            <a:r>
              <a:rPr lang="tr" sz="1200">
                <a:solidFill>
                  <a:schemeClr val="lt1"/>
                </a:solidFill>
              </a:rPr>
              <a:t>一   </a:t>
            </a:r>
            <a:r>
              <a:rPr b="1" lang="tr" sz="1200">
                <a:solidFill>
                  <a:schemeClr val="lt1"/>
                </a:solidFill>
              </a:rPr>
              <a:t>iii) Modules: whole-system, module by module. </a:t>
            </a:r>
            <a:endParaRPr b="1" sz="1200">
              <a:solidFill>
                <a:schemeClr val="lt1"/>
              </a:solidFill>
            </a:endParaRPr>
          </a:p>
          <a:p>
            <a:pPr indent="0" lvl="0" marL="279400" rtl="0" algn="l">
              <a:lnSpc>
                <a:spcPct val="115000"/>
              </a:lnSpc>
              <a:spcBef>
                <a:spcPts val="0"/>
              </a:spcBef>
              <a:spcAft>
                <a:spcPts val="0"/>
              </a:spcAft>
              <a:buNone/>
            </a:pPr>
            <a:r>
              <a:t/>
            </a:r>
            <a:endParaRPr b="1" sz="1200">
              <a:solidFill>
                <a:schemeClr val="lt1"/>
              </a:solidFill>
            </a:endParaRPr>
          </a:p>
          <a:p>
            <a:pPr indent="0" lvl="0" marL="0" rtl="0" algn="l">
              <a:lnSpc>
                <a:spcPct val="115000"/>
              </a:lnSpc>
              <a:spcBef>
                <a:spcPts val="0"/>
              </a:spcBef>
              <a:spcAft>
                <a:spcPts val="0"/>
              </a:spcAft>
              <a:buNone/>
            </a:pPr>
            <a:r>
              <a:rPr b="1" lang="tr" sz="1200">
                <a:solidFill>
                  <a:schemeClr val="lt1"/>
                </a:solidFill>
              </a:rPr>
              <a:t>	</a:t>
            </a:r>
            <a:r>
              <a:rPr lang="tr" sz="1200">
                <a:solidFill>
                  <a:schemeClr val="lt1"/>
                </a:solidFill>
              </a:rPr>
              <a:t>We are going to install the whole system. Of course there are modules in the application. However, in our case, it will be wiser to use the whole system instead of module by module because the modules are dependent on each other at some point. For example we can not see the density of the parking lot without the Scan QR code module which will basically change the information on the database of the specific parking lot.</a:t>
            </a:r>
            <a:endParaRPr>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66"/>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System maintenance</a:t>
            </a:r>
            <a:endParaRPr sz="4200">
              <a:solidFill>
                <a:schemeClr val="lt1"/>
              </a:solidFill>
              <a:latin typeface="Roboto Black"/>
              <a:ea typeface="Roboto Black"/>
              <a:cs typeface="Roboto Black"/>
              <a:sym typeface="Roboto Black"/>
            </a:endParaRPr>
          </a:p>
        </p:txBody>
      </p:sp>
      <p:sp>
        <p:nvSpPr>
          <p:cNvPr id="1361" name="Google Shape;1361;p66"/>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03</a:t>
            </a:r>
            <a:endParaRPr b="1" sz="12000">
              <a:solidFill>
                <a:srgbClr val="F3F3F3"/>
              </a:solidFill>
              <a:latin typeface="Roboto"/>
              <a:ea typeface="Roboto"/>
              <a:cs typeface="Roboto"/>
              <a:sym typeface="Roboto"/>
            </a:endParaRPr>
          </a:p>
        </p:txBody>
      </p:sp>
      <p:cxnSp>
        <p:nvCxnSpPr>
          <p:cNvPr id="1362" name="Google Shape;1362;p66"/>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67"/>
          <p:cNvSpPr txBox="1"/>
          <p:nvPr>
            <p:ph type="ctrTitle"/>
          </p:nvPr>
        </p:nvSpPr>
        <p:spPr>
          <a:xfrm>
            <a:off x="311700" y="2462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SYSTEM MAINTENANCE</a:t>
            </a:r>
            <a:endParaRPr/>
          </a:p>
        </p:txBody>
      </p:sp>
      <p:sp>
        <p:nvSpPr>
          <p:cNvPr id="1368" name="Google Shape;1368;p67"/>
          <p:cNvSpPr txBox="1"/>
          <p:nvPr/>
        </p:nvSpPr>
        <p:spPr>
          <a:xfrm>
            <a:off x="66300" y="1096375"/>
            <a:ext cx="9011400" cy="3913200"/>
          </a:xfrm>
          <a:prstGeom prst="rect">
            <a:avLst/>
          </a:prstGeom>
          <a:noFill/>
          <a:ln>
            <a:noFill/>
          </a:ln>
        </p:spPr>
        <p:txBody>
          <a:bodyPr anchorCtr="0" anchor="t" bIns="91425" lIns="91425" spcFirstLastPara="1" rIns="91425" wrap="square" tIns="91425">
            <a:spAutoFit/>
          </a:bodyPr>
          <a:lstStyle/>
          <a:p>
            <a:pPr indent="0" lvl="0" marL="279400" rtl="0" algn="l">
              <a:lnSpc>
                <a:spcPct val="115000"/>
              </a:lnSpc>
              <a:spcBef>
                <a:spcPts val="0"/>
              </a:spcBef>
              <a:spcAft>
                <a:spcPts val="0"/>
              </a:spcAft>
              <a:buNone/>
            </a:pPr>
            <a:r>
              <a:rPr b="1" lang="tr" sz="1200">
                <a:solidFill>
                  <a:schemeClr val="lt1"/>
                </a:solidFill>
              </a:rPr>
              <a:t> b) Give information about your support plan.</a:t>
            </a:r>
            <a:endParaRPr b="1" sz="1200">
              <a:solidFill>
                <a:schemeClr val="lt1"/>
              </a:solidFill>
            </a:endParaRPr>
          </a:p>
          <a:p>
            <a:pPr indent="0" lvl="0" marL="279400" rtl="0" algn="l">
              <a:lnSpc>
                <a:spcPct val="115000"/>
              </a:lnSpc>
              <a:spcBef>
                <a:spcPts val="700"/>
              </a:spcBef>
              <a:spcAft>
                <a:spcPts val="0"/>
              </a:spcAft>
              <a:buNone/>
            </a:pPr>
            <a:r>
              <a:rPr lang="tr" sz="1200">
                <a:solidFill>
                  <a:schemeClr val="lt1"/>
                </a:solidFill>
              </a:rPr>
              <a:t>We will make a contract with the customer. According to the contract we will give support 7/24 or less according to the budget of the customer. First year limited support is included in our project. </a:t>
            </a:r>
            <a:endParaRPr sz="1200">
              <a:solidFill>
                <a:schemeClr val="lt1"/>
              </a:solidFill>
            </a:endParaRPr>
          </a:p>
          <a:p>
            <a:pPr indent="0" lvl="0" marL="279400" rtl="0" algn="l">
              <a:lnSpc>
                <a:spcPct val="115000"/>
              </a:lnSpc>
              <a:spcBef>
                <a:spcPts val="700"/>
              </a:spcBef>
              <a:spcAft>
                <a:spcPts val="0"/>
              </a:spcAft>
              <a:buNone/>
            </a:pPr>
            <a:r>
              <a:rPr lang="tr" sz="1200">
                <a:solidFill>
                  <a:schemeClr val="lt1"/>
                </a:solidFill>
              </a:rPr>
              <a:t> </a:t>
            </a:r>
            <a:r>
              <a:rPr b="1" lang="tr" sz="1200">
                <a:solidFill>
                  <a:schemeClr val="lt1"/>
                </a:solidFill>
              </a:rPr>
              <a:t>c) How do you maintain the system? How do you report the problems/bugs?</a:t>
            </a:r>
            <a:endParaRPr b="1" sz="1200">
              <a:solidFill>
                <a:schemeClr val="lt1"/>
              </a:solidFill>
            </a:endParaRPr>
          </a:p>
          <a:p>
            <a:pPr indent="457200" lvl="0" marL="0" rtl="0" algn="l">
              <a:lnSpc>
                <a:spcPct val="115000"/>
              </a:lnSpc>
              <a:spcBef>
                <a:spcPts val="700"/>
              </a:spcBef>
              <a:spcAft>
                <a:spcPts val="0"/>
              </a:spcAft>
              <a:buNone/>
            </a:pPr>
            <a:r>
              <a:rPr lang="tr" sz="1200">
                <a:solidFill>
                  <a:schemeClr val="lt1"/>
                </a:solidFill>
              </a:rPr>
              <a:t>We are using the Google play store and App store. </a:t>
            </a:r>
            <a:endParaRPr sz="1200">
              <a:solidFill>
                <a:schemeClr val="lt1"/>
              </a:solidFill>
            </a:endParaRPr>
          </a:p>
          <a:p>
            <a:pPr indent="457200" lvl="0" marL="0" rtl="0" algn="l">
              <a:lnSpc>
                <a:spcPct val="115000"/>
              </a:lnSpc>
              <a:spcBef>
                <a:spcPts val="700"/>
              </a:spcBef>
              <a:spcAft>
                <a:spcPts val="0"/>
              </a:spcAft>
              <a:buNone/>
            </a:pPr>
            <a:r>
              <a:rPr lang="tr" sz="1200">
                <a:solidFill>
                  <a:schemeClr val="lt1"/>
                </a:solidFill>
              </a:rPr>
              <a:t>In these kinds of mobile application stores, users can easily report the problems and bugs. Also, the report module will be implemented in order to have this kind of report of the problems and bugs in our hand immediately. </a:t>
            </a:r>
            <a:endParaRPr sz="1200">
              <a:solidFill>
                <a:schemeClr val="lt1"/>
              </a:solidFill>
            </a:endParaRPr>
          </a:p>
          <a:p>
            <a:pPr indent="0" lvl="0" marL="279400" rtl="0" algn="l">
              <a:lnSpc>
                <a:spcPct val="115000"/>
              </a:lnSpc>
              <a:spcBef>
                <a:spcPts val="700"/>
              </a:spcBef>
              <a:spcAft>
                <a:spcPts val="0"/>
              </a:spcAft>
              <a:buNone/>
            </a:pPr>
            <a:r>
              <a:rPr b="1" lang="tr" sz="1200">
                <a:solidFill>
                  <a:schemeClr val="lt1"/>
                </a:solidFill>
              </a:rPr>
              <a:t> d) Do you use support / ticketing system? Explain briefly. </a:t>
            </a:r>
            <a:endParaRPr b="1" sz="1200">
              <a:solidFill>
                <a:schemeClr val="lt1"/>
              </a:solidFill>
            </a:endParaRPr>
          </a:p>
          <a:p>
            <a:pPr indent="0" lvl="0" marL="0" rtl="0" algn="l">
              <a:lnSpc>
                <a:spcPct val="115000"/>
              </a:lnSpc>
              <a:spcBef>
                <a:spcPts val="700"/>
              </a:spcBef>
              <a:spcAft>
                <a:spcPts val="0"/>
              </a:spcAft>
              <a:buNone/>
            </a:pPr>
            <a:r>
              <a:rPr b="1" lang="tr" sz="1200">
                <a:solidFill>
                  <a:schemeClr val="lt1"/>
                </a:solidFill>
              </a:rPr>
              <a:t>	</a:t>
            </a:r>
            <a:r>
              <a:rPr lang="tr" sz="1200">
                <a:solidFill>
                  <a:schemeClr val="lt1"/>
                </a:solidFill>
              </a:rPr>
              <a:t>We will implement a report menu inside of the application. Thanks to that feature, users can easily contact us and give feedback about their experiences and problems. </a:t>
            </a:r>
            <a:endParaRPr sz="1200">
              <a:solidFill>
                <a:schemeClr val="lt1"/>
              </a:solidFill>
            </a:endParaRPr>
          </a:p>
          <a:p>
            <a:pPr indent="0" lvl="0" marL="279400" rtl="0" algn="l">
              <a:lnSpc>
                <a:spcPct val="115000"/>
              </a:lnSpc>
              <a:spcBef>
                <a:spcPts val="700"/>
              </a:spcBef>
              <a:spcAft>
                <a:spcPts val="0"/>
              </a:spcAft>
              <a:buNone/>
            </a:pPr>
            <a:r>
              <a:rPr b="1" lang="tr" sz="1200">
                <a:solidFill>
                  <a:schemeClr val="lt1"/>
                </a:solidFill>
              </a:rPr>
              <a:t> e)  How do you handle project assessment and change requests?</a:t>
            </a:r>
            <a:endParaRPr b="1" sz="1200">
              <a:solidFill>
                <a:schemeClr val="lt1"/>
              </a:solidFill>
            </a:endParaRPr>
          </a:p>
          <a:p>
            <a:pPr indent="0" lvl="0" marL="0" rtl="0" algn="l">
              <a:lnSpc>
                <a:spcPct val="115000"/>
              </a:lnSpc>
              <a:spcBef>
                <a:spcPts val="1200"/>
              </a:spcBef>
              <a:spcAft>
                <a:spcPts val="1200"/>
              </a:spcAft>
              <a:buNone/>
            </a:pPr>
            <a:r>
              <a:rPr lang="tr" sz="1200">
                <a:solidFill>
                  <a:schemeClr val="lt1"/>
                </a:solidFill>
              </a:rPr>
              <a:t> 	We will make a contract with customers about change requests and assessments. According to the contract we will meet change requests and project assessment demands. Also we will provide 1 year limited support and also full support for bugs and problems. </a:t>
            </a:r>
            <a:endParaRPr b="1" sz="12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pic>
        <p:nvPicPr>
          <p:cNvPr id="1373" name="Google Shape;1373;p68"/>
          <p:cNvPicPr preferRelativeResize="0"/>
          <p:nvPr/>
        </p:nvPicPr>
        <p:blipFill>
          <a:blip r:embed="rId3">
            <a:alphaModFix/>
          </a:blip>
          <a:stretch>
            <a:fillRect/>
          </a:stretch>
        </p:blipFill>
        <p:spPr>
          <a:xfrm>
            <a:off x="2956788" y="152400"/>
            <a:ext cx="3230422"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3"/>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System Acquisition Strategy</a:t>
            </a:r>
            <a:endParaRPr b="1" sz="7200">
              <a:solidFill>
                <a:srgbClr val="F3F3F3"/>
              </a:solidFill>
              <a:latin typeface="Rajdhani"/>
              <a:ea typeface="Rajdhani"/>
              <a:cs typeface="Rajdhani"/>
              <a:sym typeface="Rajdhani"/>
            </a:endParaRPr>
          </a:p>
        </p:txBody>
      </p:sp>
      <p:sp>
        <p:nvSpPr>
          <p:cNvPr id="499" name="Google Shape;499;p33"/>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01</a:t>
            </a:r>
            <a:endParaRPr b="1" sz="12000">
              <a:solidFill>
                <a:srgbClr val="F3F3F3"/>
              </a:solidFill>
              <a:latin typeface="Roboto"/>
              <a:ea typeface="Roboto"/>
              <a:cs typeface="Roboto"/>
              <a:sym typeface="Roboto"/>
            </a:endParaRPr>
          </a:p>
        </p:txBody>
      </p:sp>
      <p:cxnSp>
        <p:nvCxnSpPr>
          <p:cNvPr id="500" name="Google Shape;500;p33"/>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377" name="Shape 1377"/>
        <p:cNvGrpSpPr/>
        <p:nvPr/>
      </p:nvGrpSpPr>
      <p:grpSpPr>
        <a:xfrm>
          <a:off x="0" y="0"/>
          <a:ext cx="0" cy="0"/>
          <a:chOff x="0" y="0"/>
          <a:chExt cx="0" cy="0"/>
        </a:xfrm>
      </p:grpSpPr>
      <p:sp>
        <p:nvSpPr>
          <p:cNvPr id="1378" name="Google Shape;1378;p69"/>
          <p:cNvSpPr txBox="1"/>
          <p:nvPr>
            <p:ph type="ctrTitle"/>
          </p:nvPr>
        </p:nvSpPr>
        <p:spPr>
          <a:xfrm>
            <a:off x="3986575" y="1429225"/>
            <a:ext cx="3578100" cy="11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THANK YOU FOR LISTENING!</a:t>
            </a:r>
            <a:endParaRPr/>
          </a:p>
        </p:txBody>
      </p:sp>
      <p:sp>
        <p:nvSpPr>
          <p:cNvPr id="1379" name="Google Shape;137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380" name="Google Shape;1380;p69"/>
          <p:cNvSpPr txBox="1"/>
          <p:nvPr>
            <p:ph type="ctrTitle"/>
          </p:nvPr>
        </p:nvSpPr>
        <p:spPr>
          <a:xfrm>
            <a:off x="4978675" y="3219875"/>
            <a:ext cx="3578100" cy="11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ANY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34"/>
          <p:cNvGrpSpPr/>
          <p:nvPr/>
        </p:nvGrpSpPr>
        <p:grpSpPr>
          <a:xfrm>
            <a:off x="569851" y="659015"/>
            <a:ext cx="2342144" cy="1664528"/>
            <a:chOff x="160325" y="221250"/>
            <a:chExt cx="7199950" cy="5116900"/>
          </a:xfrm>
        </p:grpSpPr>
        <p:sp>
          <p:nvSpPr>
            <p:cNvPr id="506" name="Google Shape;506;p34"/>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511" name="Google Shape;511;p34"/>
          <p:cNvSpPr txBox="1"/>
          <p:nvPr>
            <p:ph idx="1" type="subTitle"/>
          </p:nvPr>
        </p:nvSpPr>
        <p:spPr>
          <a:xfrm>
            <a:off x="3217000" y="659025"/>
            <a:ext cx="5432100" cy="17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We are going to use the Custom development in-house strategy for developing user and admin mobile applications using Flutter/Dart framework. However, we are going to use the Purchase software package strategy for attaching the application with a server using Firebase.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We are going to create a system which allows customers to keep track of the density of the parking lots, check in and check out the parking lot with a QR code system and keep track of payments which include monthly memberships. These functionalities are unique for the parking lot company.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2" name="Google Shape;512;p34"/>
          <p:cNvSpPr txBox="1"/>
          <p:nvPr>
            <p:ph idx="1" type="subTitle"/>
          </p:nvPr>
        </p:nvSpPr>
        <p:spPr>
          <a:xfrm>
            <a:off x="569850" y="2729825"/>
            <a:ext cx="7781700" cy="16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Also, the development team has experience with the Flutter framework. However, Firebase is a prebuilt system which only requires creating and making connections with the application that we will develop. The team also has experience creating / connecting the database system using Firebase.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The project manager of the project is not highly skilled. However, for this project the methodology we are using is proven and the experience that the team has is enough to cover all the functionalities for developing the application.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
              <a:t>The time to develop the application is not flexible. This is why we are using Firebase, which will enable us to focus on creating the mobile application on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5"/>
          <p:cNvSpPr txBox="1"/>
          <p:nvPr>
            <p:ph type="ctrTitle"/>
          </p:nvPr>
        </p:nvSpPr>
        <p:spPr>
          <a:xfrm>
            <a:off x="3701475" y="175950"/>
            <a:ext cx="4448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sz="3000"/>
              <a:t>Request for Proposal</a:t>
            </a:r>
            <a:endParaRPr sz="3000"/>
          </a:p>
        </p:txBody>
      </p:sp>
      <p:cxnSp>
        <p:nvCxnSpPr>
          <p:cNvPr id="518" name="Google Shape;518;p35"/>
          <p:cNvCxnSpPr/>
          <p:nvPr/>
        </p:nvCxnSpPr>
        <p:spPr>
          <a:xfrm flipH="1" rot="10800000">
            <a:off x="3722550" y="722275"/>
            <a:ext cx="5421600" cy="3000"/>
          </a:xfrm>
          <a:prstGeom prst="straightConnector1">
            <a:avLst/>
          </a:prstGeom>
          <a:noFill/>
          <a:ln cap="flat" cmpd="sng" w="9525">
            <a:solidFill>
              <a:schemeClr val="accent1"/>
            </a:solidFill>
            <a:prstDash val="solid"/>
            <a:round/>
            <a:headEnd len="med" w="med" type="none"/>
            <a:tailEnd len="med" w="med" type="none"/>
          </a:ln>
        </p:spPr>
      </p:cxnSp>
      <p:sp>
        <p:nvSpPr>
          <p:cNvPr id="519" name="Google Shape;51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520" name="Google Shape;520;p35"/>
          <p:cNvSpPr txBox="1"/>
          <p:nvPr>
            <p:ph idx="1" type="subTitle"/>
          </p:nvPr>
        </p:nvSpPr>
        <p:spPr>
          <a:xfrm>
            <a:off x="1367175" y="1087575"/>
            <a:ext cx="6461700" cy="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We are going to create a system which allows them to keep track of the density of the parking lots, check in and check out the parking lot with a QR code system and keep track of payments which include monthly memberships for the parking lot company.</a:t>
            </a:r>
            <a:endParaRPr/>
          </a:p>
          <a:p>
            <a:pPr indent="45720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tr"/>
              <a:t>	</a:t>
            </a:r>
            <a:endParaRPr/>
          </a:p>
        </p:txBody>
      </p:sp>
      <p:grpSp>
        <p:nvGrpSpPr>
          <p:cNvPr id="521" name="Google Shape;521;p35"/>
          <p:cNvGrpSpPr/>
          <p:nvPr/>
        </p:nvGrpSpPr>
        <p:grpSpPr>
          <a:xfrm>
            <a:off x="726045" y="1207166"/>
            <a:ext cx="408206" cy="405123"/>
            <a:chOff x="6039282" y="1042577"/>
            <a:chExt cx="734315" cy="731929"/>
          </a:xfrm>
        </p:grpSpPr>
        <p:sp>
          <p:nvSpPr>
            <p:cNvPr id="522" name="Google Shape;522;p3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35"/>
          <p:cNvGrpSpPr/>
          <p:nvPr/>
        </p:nvGrpSpPr>
        <p:grpSpPr>
          <a:xfrm>
            <a:off x="493782" y="977981"/>
            <a:ext cx="873389" cy="869492"/>
            <a:chOff x="885403" y="1571142"/>
            <a:chExt cx="2598600" cy="2598600"/>
          </a:xfrm>
        </p:grpSpPr>
        <p:sp>
          <p:nvSpPr>
            <p:cNvPr id="544" name="Google Shape;544;p3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35"/>
          <p:cNvSpPr txBox="1"/>
          <p:nvPr/>
        </p:nvSpPr>
        <p:spPr>
          <a:xfrm>
            <a:off x="2941250" y="2021400"/>
            <a:ext cx="5475900" cy="8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For this system, we need an admin mobile application for the company manager to use. Also, we need a user mobile application for the customers of the company. In order to make communications among these applications, we need an online database.</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	</a:t>
            </a:r>
            <a:endParaRPr sz="11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100">
              <a:solidFill>
                <a:schemeClr val="lt1"/>
              </a:solidFill>
              <a:latin typeface="Roboto Light"/>
              <a:ea typeface="Roboto Light"/>
              <a:cs typeface="Roboto Light"/>
              <a:sym typeface="Roboto Light"/>
            </a:endParaRPr>
          </a:p>
        </p:txBody>
      </p:sp>
      <p:sp>
        <p:nvSpPr>
          <p:cNvPr id="548" name="Google Shape;548;p35"/>
          <p:cNvSpPr txBox="1"/>
          <p:nvPr/>
        </p:nvSpPr>
        <p:spPr>
          <a:xfrm>
            <a:off x="1367175" y="3163875"/>
            <a:ext cx="5136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We are going to use the Flutter framework in order to develop these mobile applications. And we will use the Firebase as an online database system. By doing all these, the system will be ready to use.</a:t>
            </a:r>
            <a:endParaRPr sz="1100">
              <a:solidFill>
                <a:schemeClr val="lt1"/>
              </a:solidFill>
              <a:latin typeface="Roboto Light"/>
              <a:ea typeface="Roboto Light"/>
              <a:cs typeface="Roboto Light"/>
              <a:sym typeface="Roboto Light"/>
            </a:endParaRPr>
          </a:p>
        </p:txBody>
      </p:sp>
      <p:sp>
        <p:nvSpPr>
          <p:cNvPr id="549" name="Google Shape;549;p35"/>
          <p:cNvSpPr txBox="1"/>
          <p:nvPr/>
        </p:nvSpPr>
        <p:spPr>
          <a:xfrm>
            <a:off x="2941250" y="41869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The schedule for developing the applications is by 14th of June.</a:t>
            </a:r>
            <a:endParaRPr sz="1100">
              <a:solidFill>
                <a:schemeClr val="lt1"/>
              </a:solidFill>
              <a:latin typeface="Roboto Light"/>
              <a:ea typeface="Roboto Light"/>
              <a:cs typeface="Roboto Light"/>
              <a:sym typeface="Roboto Light"/>
            </a:endParaRPr>
          </a:p>
        </p:txBody>
      </p:sp>
      <p:grpSp>
        <p:nvGrpSpPr>
          <p:cNvPr id="550" name="Google Shape;550;p35"/>
          <p:cNvGrpSpPr/>
          <p:nvPr/>
        </p:nvGrpSpPr>
        <p:grpSpPr>
          <a:xfrm>
            <a:off x="2277290" y="2253638"/>
            <a:ext cx="418927" cy="404903"/>
            <a:chOff x="6039282" y="1042577"/>
            <a:chExt cx="734315" cy="731929"/>
          </a:xfrm>
        </p:grpSpPr>
        <p:sp>
          <p:nvSpPr>
            <p:cNvPr id="551" name="Google Shape;551;p3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35"/>
          <p:cNvGrpSpPr/>
          <p:nvPr/>
        </p:nvGrpSpPr>
        <p:grpSpPr>
          <a:xfrm rot="9095631">
            <a:off x="2042000" y="2018279"/>
            <a:ext cx="889837" cy="875641"/>
            <a:chOff x="885403" y="1571142"/>
            <a:chExt cx="2598600" cy="2598600"/>
          </a:xfrm>
        </p:grpSpPr>
        <p:sp>
          <p:nvSpPr>
            <p:cNvPr id="573" name="Google Shape;573;p3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5"/>
          <p:cNvGrpSpPr/>
          <p:nvPr/>
        </p:nvGrpSpPr>
        <p:grpSpPr>
          <a:xfrm>
            <a:off x="704512" y="3283571"/>
            <a:ext cx="451384" cy="446989"/>
            <a:chOff x="6039282" y="1042577"/>
            <a:chExt cx="734315" cy="731929"/>
          </a:xfrm>
        </p:grpSpPr>
        <p:sp>
          <p:nvSpPr>
            <p:cNvPr id="577" name="Google Shape;577;p3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35"/>
          <p:cNvGrpSpPr/>
          <p:nvPr/>
        </p:nvGrpSpPr>
        <p:grpSpPr>
          <a:xfrm rot="3930514">
            <a:off x="450316" y="3028006"/>
            <a:ext cx="960315" cy="964452"/>
            <a:chOff x="885403" y="1571142"/>
            <a:chExt cx="2598600" cy="2598600"/>
          </a:xfrm>
        </p:grpSpPr>
        <p:sp>
          <p:nvSpPr>
            <p:cNvPr id="599" name="Google Shape;599;p3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35"/>
          <p:cNvGrpSpPr/>
          <p:nvPr/>
        </p:nvGrpSpPr>
        <p:grpSpPr>
          <a:xfrm>
            <a:off x="2264567" y="4237992"/>
            <a:ext cx="442939" cy="414711"/>
            <a:chOff x="6039282" y="1042577"/>
            <a:chExt cx="734315" cy="731929"/>
          </a:xfrm>
        </p:grpSpPr>
        <p:sp>
          <p:nvSpPr>
            <p:cNvPr id="603" name="Google Shape;603;p3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35"/>
          <p:cNvGrpSpPr/>
          <p:nvPr/>
        </p:nvGrpSpPr>
        <p:grpSpPr>
          <a:xfrm rot="-5058462">
            <a:off x="2041375" y="3974922"/>
            <a:ext cx="890775" cy="947186"/>
            <a:chOff x="885403" y="1571142"/>
            <a:chExt cx="2598600" cy="2598600"/>
          </a:xfrm>
        </p:grpSpPr>
        <p:sp>
          <p:nvSpPr>
            <p:cNvPr id="625" name="Google Shape;625;p3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6"/>
          <p:cNvSpPr txBox="1"/>
          <p:nvPr>
            <p:ph type="ctrTitle"/>
          </p:nvPr>
        </p:nvSpPr>
        <p:spPr>
          <a:xfrm>
            <a:off x="3701475" y="175950"/>
            <a:ext cx="4448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sz="3000"/>
              <a:t>Alternative Matrix</a:t>
            </a:r>
            <a:endParaRPr sz="3000"/>
          </a:p>
        </p:txBody>
      </p:sp>
      <p:cxnSp>
        <p:nvCxnSpPr>
          <p:cNvPr id="633" name="Google Shape;633;p36"/>
          <p:cNvCxnSpPr/>
          <p:nvPr/>
        </p:nvCxnSpPr>
        <p:spPr>
          <a:xfrm flipH="1" rot="10800000">
            <a:off x="3722550" y="722275"/>
            <a:ext cx="5421600" cy="3000"/>
          </a:xfrm>
          <a:prstGeom prst="straightConnector1">
            <a:avLst/>
          </a:prstGeom>
          <a:noFill/>
          <a:ln cap="flat" cmpd="sng" w="9525">
            <a:solidFill>
              <a:schemeClr val="accent1"/>
            </a:solidFill>
            <a:prstDash val="solid"/>
            <a:round/>
            <a:headEnd len="med" w="med" type="none"/>
            <a:tailEnd len="med" w="med" type="none"/>
          </a:ln>
        </p:spPr>
      </p:cxnSp>
      <p:sp>
        <p:nvSpPr>
          <p:cNvPr id="634" name="Google Shape;63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graphicFrame>
        <p:nvGraphicFramePr>
          <p:cNvPr id="635" name="Google Shape;635;p36"/>
          <p:cNvGraphicFramePr/>
          <p:nvPr/>
        </p:nvGraphicFramePr>
        <p:xfrm>
          <a:off x="204175" y="810597"/>
          <a:ext cx="3000000" cy="3000000"/>
        </p:xfrm>
        <a:graphic>
          <a:graphicData uri="http://schemas.openxmlformats.org/drawingml/2006/table">
            <a:tbl>
              <a:tblPr>
                <a:noFill/>
                <a:tableStyleId>{C98346BF-7150-4919-86D0-ABA0651E7A0F}</a:tableStyleId>
              </a:tblPr>
              <a:tblGrid>
                <a:gridCol w="821350"/>
                <a:gridCol w="821350"/>
                <a:gridCol w="821350"/>
                <a:gridCol w="821350"/>
                <a:gridCol w="821350"/>
                <a:gridCol w="821350"/>
                <a:gridCol w="821350"/>
                <a:gridCol w="821350"/>
              </a:tblGrid>
              <a:tr h="418500">
                <a:tc>
                  <a:txBody>
                    <a:bodyPr/>
                    <a:lstStyle/>
                    <a:p>
                      <a:pPr indent="0" lvl="0" marL="0" rtl="0" algn="ctr">
                        <a:spcBef>
                          <a:spcPts val="0"/>
                        </a:spcBef>
                        <a:spcAft>
                          <a:spcPts val="0"/>
                        </a:spcAft>
                        <a:buNone/>
                      </a:pPr>
                      <a:r>
                        <a:rPr b="1" lang="tr" sz="700"/>
                        <a:t>Evaluation Criteria</a:t>
                      </a:r>
                      <a:endParaRPr b="1" sz="700"/>
                    </a:p>
                  </a:txBody>
                  <a:tcPr marT="63500" marB="63500" marR="63500" marL="63500">
                    <a:solidFill>
                      <a:srgbClr val="FFE599"/>
                    </a:solidFill>
                  </a:tcPr>
                </a:tc>
                <a:tc>
                  <a:txBody>
                    <a:bodyPr/>
                    <a:lstStyle/>
                    <a:p>
                      <a:pPr indent="0" lvl="0" marL="0" rtl="0" algn="ctr">
                        <a:spcBef>
                          <a:spcPts val="0"/>
                        </a:spcBef>
                        <a:spcAft>
                          <a:spcPts val="0"/>
                        </a:spcAft>
                        <a:buNone/>
                      </a:pPr>
                      <a:r>
                        <a:rPr b="1" lang="tr" sz="700"/>
                        <a:t>Relative İmportance (Weight)</a:t>
                      </a:r>
                      <a:endParaRPr b="1" sz="700"/>
                    </a:p>
                  </a:txBody>
                  <a:tcPr marT="63500" marB="63500" marR="63500" marL="63500">
                    <a:solidFill>
                      <a:srgbClr val="FFE599"/>
                    </a:solidFill>
                  </a:tcPr>
                </a:tc>
                <a:tc>
                  <a:txBody>
                    <a:bodyPr/>
                    <a:lstStyle/>
                    <a:p>
                      <a:pPr indent="0" lvl="0" marL="0" rtl="0" algn="ctr">
                        <a:spcBef>
                          <a:spcPts val="0"/>
                        </a:spcBef>
                        <a:spcAft>
                          <a:spcPts val="0"/>
                        </a:spcAft>
                        <a:buNone/>
                      </a:pPr>
                      <a:r>
                        <a:rPr b="1" lang="tr" sz="700"/>
                        <a:t>Alternative 1</a:t>
                      </a:r>
                      <a:endParaRPr b="1" sz="700"/>
                    </a:p>
                  </a:txBody>
                  <a:tcPr marT="63500" marB="63500" marR="63500" marL="63500">
                    <a:solidFill>
                      <a:srgbClr val="FFE599"/>
                    </a:solidFill>
                  </a:tcPr>
                </a:tc>
                <a:tc>
                  <a:txBody>
                    <a:bodyPr/>
                    <a:lstStyle/>
                    <a:p>
                      <a:pPr indent="0" lvl="0" marL="0" rtl="0" algn="ctr">
                        <a:spcBef>
                          <a:spcPts val="0"/>
                        </a:spcBef>
                        <a:spcAft>
                          <a:spcPts val="0"/>
                        </a:spcAft>
                        <a:buNone/>
                      </a:pPr>
                      <a:r>
                        <a:rPr b="1" lang="tr" sz="700"/>
                        <a:t>Score (1-5)*</a:t>
                      </a:r>
                      <a:endParaRPr b="1" sz="700"/>
                    </a:p>
                  </a:txBody>
                  <a:tcPr marT="63500" marB="63500" marR="63500" marL="63500">
                    <a:solidFill>
                      <a:srgbClr val="FFE599"/>
                    </a:solidFill>
                  </a:tcPr>
                </a:tc>
                <a:tc>
                  <a:txBody>
                    <a:bodyPr/>
                    <a:lstStyle/>
                    <a:p>
                      <a:pPr indent="0" lvl="0" marL="0" rtl="0" algn="ctr">
                        <a:spcBef>
                          <a:spcPts val="0"/>
                        </a:spcBef>
                        <a:spcAft>
                          <a:spcPts val="0"/>
                        </a:spcAft>
                        <a:buNone/>
                      </a:pPr>
                      <a:r>
                        <a:rPr b="1" lang="tr" sz="700"/>
                        <a:t>Weighted Score</a:t>
                      </a:r>
                      <a:endParaRPr b="1" sz="700"/>
                    </a:p>
                  </a:txBody>
                  <a:tcPr marT="63500" marB="63500" marR="63500" marL="63500">
                    <a:solidFill>
                      <a:srgbClr val="FFE599"/>
                    </a:solidFill>
                  </a:tcPr>
                </a:tc>
                <a:tc>
                  <a:txBody>
                    <a:bodyPr/>
                    <a:lstStyle/>
                    <a:p>
                      <a:pPr indent="0" lvl="0" marL="0" rtl="0" algn="ctr">
                        <a:spcBef>
                          <a:spcPts val="0"/>
                        </a:spcBef>
                        <a:spcAft>
                          <a:spcPts val="0"/>
                        </a:spcAft>
                        <a:buNone/>
                      </a:pPr>
                      <a:r>
                        <a:rPr b="1" lang="tr" sz="700"/>
                        <a:t>Alternative 2</a:t>
                      </a:r>
                      <a:endParaRPr b="1" sz="700"/>
                    </a:p>
                  </a:txBody>
                  <a:tcPr marT="63500" marB="63500" marR="63500" marL="63500">
                    <a:solidFill>
                      <a:srgbClr val="FFE599"/>
                    </a:solidFill>
                  </a:tcPr>
                </a:tc>
                <a:tc>
                  <a:txBody>
                    <a:bodyPr/>
                    <a:lstStyle/>
                    <a:p>
                      <a:pPr indent="0" lvl="0" marL="0" rtl="0" algn="ctr">
                        <a:spcBef>
                          <a:spcPts val="0"/>
                        </a:spcBef>
                        <a:spcAft>
                          <a:spcPts val="0"/>
                        </a:spcAft>
                        <a:buNone/>
                      </a:pPr>
                      <a:r>
                        <a:rPr b="1" lang="tr" sz="700"/>
                        <a:t>Score (1-5)*</a:t>
                      </a:r>
                      <a:endParaRPr b="1" sz="700"/>
                    </a:p>
                  </a:txBody>
                  <a:tcPr marT="63500" marB="63500" marR="63500" marL="63500">
                    <a:solidFill>
                      <a:srgbClr val="FFE599"/>
                    </a:solidFill>
                  </a:tcPr>
                </a:tc>
                <a:tc>
                  <a:txBody>
                    <a:bodyPr/>
                    <a:lstStyle/>
                    <a:p>
                      <a:pPr indent="0" lvl="0" marL="0" rtl="0" algn="ctr">
                        <a:spcBef>
                          <a:spcPts val="0"/>
                        </a:spcBef>
                        <a:spcAft>
                          <a:spcPts val="0"/>
                        </a:spcAft>
                        <a:buNone/>
                      </a:pPr>
                      <a:r>
                        <a:rPr b="1" lang="tr" sz="700"/>
                        <a:t>Weighted Score</a:t>
                      </a:r>
                      <a:endParaRPr b="1" sz="700"/>
                    </a:p>
                  </a:txBody>
                  <a:tcPr marT="63500" marB="63500" marR="63500" marL="63500">
                    <a:solidFill>
                      <a:srgbClr val="FFE599"/>
                    </a:solidFill>
                  </a:tcPr>
                </a:tc>
              </a:tr>
              <a:tr h="237850">
                <a:tc gridSpan="8">
                  <a:txBody>
                    <a:bodyPr/>
                    <a:lstStyle/>
                    <a:p>
                      <a:pPr indent="0" lvl="0" marL="0" rtl="0" algn="l">
                        <a:spcBef>
                          <a:spcPts val="0"/>
                        </a:spcBef>
                        <a:spcAft>
                          <a:spcPts val="0"/>
                        </a:spcAft>
                        <a:buNone/>
                      </a:pPr>
                      <a:r>
                        <a:rPr b="1" lang="tr" sz="800"/>
                        <a:t>Technical Issues</a:t>
                      </a:r>
                      <a:endParaRPr b="1" sz="800"/>
                    </a:p>
                  </a:txBody>
                  <a:tcPr marT="63500" marB="63500" marR="63500" marL="63500">
                    <a:solidFill>
                      <a:srgbClr val="B6D7A8"/>
                    </a:solidFill>
                  </a:tcPr>
                </a:tc>
                <a:tc hMerge="1"/>
                <a:tc hMerge="1"/>
                <a:tc hMerge="1"/>
                <a:tc hMerge="1"/>
                <a:tc hMerge="1"/>
                <a:tc hMerge="1"/>
                <a:tc hMerge="1"/>
              </a:tr>
              <a:tr h="590125">
                <a:tc>
                  <a:txBody>
                    <a:bodyPr/>
                    <a:lstStyle/>
                    <a:p>
                      <a:pPr indent="0" lvl="0" marL="0" rtl="0" algn="ctr">
                        <a:spcBef>
                          <a:spcPts val="0"/>
                        </a:spcBef>
                        <a:spcAft>
                          <a:spcPts val="0"/>
                        </a:spcAft>
                        <a:buNone/>
                      </a:pPr>
                      <a:r>
                        <a:rPr lang="tr" sz="800"/>
                        <a:t>Developing admin mobile application</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25</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Developing application using Flutter</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4</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100</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Developing application using Java</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25</a:t>
                      </a:r>
                      <a:endParaRPr sz="800"/>
                    </a:p>
                  </a:txBody>
                  <a:tcPr marT="63500" marB="63500" marR="63500" marL="63500">
                    <a:solidFill>
                      <a:srgbClr val="FFFFFF"/>
                    </a:solidFill>
                  </a:tcPr>
                </a:tc>
              </a:tr>
              <a:tr h="590125">
                <a:tc>
                  <a:txBody>
                    <a:bodyPr/>
                    <a:lstStyle/>
                    <a:p>
                      <a:pPr indent="0" lvl="0" marL="0" rtl="0" algn="ctr">
                        <a:spcBef>
                          <a:spcPts val="0"/>
                        </a:spcBef>
                        <a:spcAft>
                          <a:spcPts val="0"/>
                        </a:spcAft>
                        <a:buNone/>
                      </a:pPr>
                      <a:r>
                        <a:rPr lang="tr" sz="800"/>
                        <a:t>Developing user mobile application</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25</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Developing application using Flutter</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4</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100</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Developing application using Java</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25</a:t>
                      </a:r>
                      <a:endParaRPr sz="800"/>
                    </a:p>
                  </a:txBody>
                  <a:tcPr marT="63500" marB="63500" marR="63500" marL="63500">
                    <a:solidFill>
                      <a:srgbClr val="FFFFFF"/>
                    </a:solidFill>
                  </a:tcPr>
                </a:tc>
              </a:tr>
              <a:tr h="590125">
                <a:tc>
                  <a:txBody>
                    <a:bodyPr/>
                    <a:lstStyle/>
                    <a:p>
                      <a:pPr indent="0" lvl="0" marL="0" rtl="0" algn="ctr">
                        <a:spcBef>
                          <a:spcPts val="0"/>
                        </a:spcBef>
                        <a:spcAft>
                          <a:spcPts val="0"/>
                        </a:spcAft>
                        <a:buNone/>
                      </a:pPr>
                      <a:r>
                        <a:rPr lang="tr" sz="800"/>
                        <a:t>Developing Database</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25</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Using prebuilt database</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4</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100</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Creating database from scratch</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25</a:t>
                      </a:r>
                      <a:endParaRPr sz="800"/>
                    </a:p>
                  </a:txBody>
                  <a:tcPr marT="63500" marB="63500" marR="63500" marL="63500">
                    <a:solidFill>
                      <a:srgbClr val="FFFFFF"/>
                    </a:solidFill>
                  </a:tcPr>
                </a:tc>
              </a:tr>
              <a:tr h="237850">
                <a:tc gridSpan="8">
                  <a:txBody>
                    <a:bodyPr/>
                    <a:lstStyle/>
                    <a:p>
                      <a:pPr indent="0" lvl="0" marL="0" rtl="0" algn="l">
                        <a:spcBef>
                          <a:spcPts val="0"/>
                        </a:spcBef>
                        <a:spcAft>
                          <a:spcPts val="0"/>
                        </a:spcAft>
                        <a:buNone/>
                      </a:pPr>
                      <a:r>
                        <a:rPr b="1" lang="tr" sz="800"/>
                        <a:t>Economic issues</a:t>
                      </a:r>
                      <a:endParaRPr b="1" sz="800"/>
                    </a:p>
                  </a:txBody>
                  <a:tcPr marT="63500" marB="63500" marR="63500" marL="63500">
                    <a:solidFill>
                      <a:srgbClr val="B6D7A8"/>
                    </a:solidFill>
                  </a:tcPr>
                </a:tc>
                <a:tc hMerge="1"/>
                <a:tc hMerge="1"/>
                <a:tc hMerge="1"/>
                <a:tc hMerge="1"/>
                <a:tc hMerge="1"/>
                <a:tc hMerge="1"/>
                <a:tc hMerge="1"/>
              </a:tr>
              <a:tr h="824975">
                <a:tc>
                  <a:txBody>
                    <a:bodyPr/>
                    <a:lstStyle/>
                    <a:p>
                      <a:pPr indent="0" lvl="0" marL="0" rtl="0" algn="ctr">
                        <a:spcBef>
                          <a:spcPts val="0"/>
                        </a:spcBef>
                        <a:spcAft>
                          <a:spcPts val="0"/>
                        </a:spcAft>
                        <a:buNone/>
                      </a:pPr>
                      <a:r>
                        <a:rPr lang="tr" sz="800"/>
                        <a:t>Cost</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25</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Flutter is free and Firebase is free up to some limitation </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5</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125</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Server costs $20 per year</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4</a:t>
                      </a:r>
                      <a:endParaRPr sz="800"/>
                    </a:p>
                  </a:txBody>
                  <a:tcPr marT="63500" marB="63500" marR="63500" marL="63500">
                    <a:solidFill>
                      <a:srgbClr val="FFFFFF"/>
                    </a:solidFill>
                  </a:tcPr>
                </a:tc>
                <a:tc>
                  <a:txBody>
                    <a:bodyPr/>
                    <a:lstStyle/>
                    <a:p>
                      <a:pPr indent="0" lvl="0" marL="0" rtl="0" algn="ctr">
                        <a:spcBef>
                          <a:spcPts val="0"/>
                        </a:spcBef>
                        <a:spcAft>
                          <a:spcPts val="0"/>
                        </a:spcAft>
                        <a:buNone/>
                      </a:pPr>
                      <a:r>
                        <a:rPr lang="tr" sz="800"/>
                        <a:t>100</a:t>
                      </a:r>
                      <a:endParaRPr sz="800"/>
                    </a:p>
                  </a:txBody>
                  <a:tcPr marT="63500" marB="63500" marR="63500" marL="63500">
                    <a:solidFill>
                      <a:srgbClr val="FFFFFF"/>
                    </a:solidFill>
                  </a:tcPr>
                </a:tc>
              </a:tr>
              <a:tr h="237850">
                <a:tc>
                  <a:txBody>
                    <a:bodyPr/>
                    <a:lstStyle/>
                    <a:p>
                      <a:pPr indent="0" lvl="0" marL="0" rtl="0" algn="ctr">
                        <a:spcBef>
                          <a:spcPts val="0"/>
                        </a:spcBef>
                        <a:spcAft>
                          <a:spcPts val="0"/>
                        </a:spcAft>
                        <a:buNone/>
                      </a:pPr>
                      <a:r>
                        <a:rPr b="1" lang="tr" sz="800"/>
                        <a:t>Total</a:t>
                      </a:r>
                      <a:endParaRPr b="1" sz="800"/>
                    </a:p>
                  </a:txBody>
                  <a:tcPr marT="63500" marB="63500" marR="63500" marL="63500">
                    <a:solidFill>
                      <a:srgbClr val="D5A6BD"/>
                    </a:solidFill>
                  </a:tcPr>
                </a:tc>
                <a:tc>
                  <a:txBody>
                    <a:bodyPr/>
                    <a:lstStyle/>
                    <a:p>
                      <a:pPr indent="0" lvl="0" marL="0" rtl="0" algn="ctr">
                        <a:spcBef>
                          <a:spcPts val="0"/>
                        </a:spcBef>
                        <a:spcAft>
                          <a:spcPts val="0"/>
                        </a:spcAft>
                        <a:buNone/>
                      </a:pPr>
                      <a:r>
                        <a:rPr lang="tr" sz="800"/>
                        <a:t>100</a:t>
                      </a:r>
                      <a:endParaRPr sz="800"/>
                    </a:p>
                  </a:txBody>
                  <a:tcPr marT="63500" marB="63500" marR="63500" marL="63500">
                    <a:solidFill>
                      <a:srgbClr val="D5A6BD"/>
                    </a:solidFill>
                  </a:tcPr>
                </a:tc>
                <a:tc>
                  <a:txBody>
                    <a:bodyPr/>
                    <a:lstStyle/>
                    <a:p>
                      <a:pPr indent="0" lvl="0" marL="0" rtl="0" algn="ctr">
                        <a:spcBef>
                          <a:spcPts val="0"/>
                        </a:spcBef>
                        <a:spcAft>
                          <a:spcPts val="0"/>
                        </a:spcAft>
                        <a:buNone/>
                      </a:pPr>
                      <a:r>
                        <a:t/>
                      </a:r>
                      <a:endParaRPr sz="800"/>
                    </a:p>
                  </a:txBody>
                  <a:tcPr marT="63500" marB="63500" marR="63500" marL="63500">
                    <a:solidFill>
                      <a:srgbClr val="D5A6BD"/>
                    </a:solidFill>
                  </a:tcPr>
                </a:tc>
                <a:tc>
                  <a:txBody>
                    <a:bodyPr/>
                    <a:lstStyle/>
                    <a:p>
                      <a:pPr indent="0" lvl="0" marL="0" rtl="0" algn="ctr">
                        <a:spcBef>
                          <a:spcPts val="0"/>
                        </a:spcBef>
                        <a:spcAft>
                          <a:spcPts val="0"/>
                        </a:spcAft>
                        <a:buNone/>
                      </a:pPr>
                      <a:r>
                        <a:t/>
                      </a:r>
                      <a:endParaRPr sz="800"/>
                    </a:p>
                  </a:txBody>
                  <a:tcPr marT="63500" marB="63500" marR="63500" marL="63500">
                    <a:solidFill>
                      <a:srgbClr val="D5A6BD"/>
                    </a:solidFill>
                  </a:tcPr>
                </a:tc>
                <a:tc>
                  <a:txBody>
                    <a:bodyPr/>
                    <a:lstStyle/>
                    <a:p>
                      <a:pPr indent="0" lvl="0" marL="0" rtl="0" algn="ctr">
                        <a:spcBef>
                          <a:spcPts val="0"/>
                        </a:spcBef>
                        <a:spcAft>
                          <a:spcPts val="0"/>
                        </a:spcAft>
                        <a:buNone/>
                      </a:pPr>
                      <a:r>
                        <a:rPr lang="tr" sz="800"/>
                        <a:t>425</a:t>
                      </a:r>
                      <a:endParaRPr sz="800"/>
                    </a:p>
                  </a:txBody>
                  <a:tcPr marT="63500" marB="63500" marR="63500" marL="63500">
                    <a:solidFill>
                      <a:srgbClr val="D5A6BD"/>
                    </a:solidFill>
                  </a:tcPr>
                </a:tc>
                <a:tc>
                  <a:txBody>
                    <a:bodyPr/>
                    <a:lstStyle/>
                    <a:p>
                      <a:pPr indent="0" lvl="0" marL="0" rtl="0" algn="ctr">
                        <a:spcBef>
                          <a:spcPts val="0"/>
                        </a:spcBef>
                        <a:spcAft>
                          <a:spcPts val="0"/>
                        </a:spcAft>
                        <a:buNone/>
                      </a:pPr>
                      <a:r>
                        <a:t/>
                      </a:r>
                      <a:endParaRPr sz="800"/>
                    </a:p>
                  </a:txBody>
                  <a:tcPr marT="63500" marB="63500" marR="63500" marL="63500">
                    <a:solidFill>
                      <a:srgbClr val="D5A6BD"/>
                    </a:solidFill>
                  </a:tcPr>
                </a:tc>
                <a:tc>
                  <a:txBody>
                    <a:bodyPr/>
                    <a:lstStyle/>
                    <a:p>
                      <a:pPr indent="0" lvl="0" marL="0" rtl="0" algn="ctr">
                        <a:spcBef>
                          <a:spcPts val="0"/>
                        </a:spcBef>
                        <a:spcAft>
                          <a:spcPts val="0"/>
                        </a:spcAft>
                        <a:buNone/>
                      </a:pPr>
                      <a:r>
                        <a:t/>
                      </a:r>
                      <a:endParaRPr sz="800"/>
                    </a:p>
                  </a:txBody>
                  <a:tcPr marT="63500" marB="63500" marR="63500" marL="63500">
                    <a:solidFill>
                      <a:srgbClr val="D5A6BD"/>
                    </a:solidFill>
                  </a:tcPr>
                </a:tc>
                <a:tc>
                  <a:txBody>
                    <a:bodyPr/>
                    <a:lstStyle/>
                    <a:p>
                      <a:pPr indent="0" lvl="0" marL="0" rtl="0" algn="ctr">
                        <a:spcBef>
                          <a:spcPts val="0"/>
                        </a:spcBef>
                        <a:spcAft>
                          <a:spcPts val="0"/>
                        </a:spcAft>
                        <a:buNone/>
                      </a:pPr>
                      <a:r>
                        <a:rPr lang="tr" sz="800"/>
                        <a:t>175</a:t>
                      </a:r>
                      <a:endParaRPr sz="800"/>
                    </a:p>
                  </a:txBody>
                  <a:tcPr marT="63500" marB="63500" marR="63500" marL="63500">
                    <a:solidFill>
                      <a:srgbClr val="D5A6BD"/>
                    </a:solidFill>
                  </a:tcPr>
                </a:tc>
              </a:tr>
            </a:tbl>
          </a:graphicData>
        </a:graphic>
      </p:graphicFrame>
      <p:sp>
        <p:nvSpPr>
          <p:cNvPr id="636" name="Google Shape;636;p36"/>
          <p:cNvSpPr txBox="1"/>
          <p:nvPr/>
        </p:nvSpPr>
        <p:spPr>
          <a:xfrm>
            <a:off x="872525" y="4685075"/>
            <a:ext cx="5234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1000">
                <a:solidFill>
                  <a:schemeClr val="lt1"/>
                </a:solidFill>
                <a:latin typeface="Roboto Light"/>
                <a:ea typeface="Roboto Light"/>
                <a:cs typeface="Roboto Light"/>
                <a:sym typeface="Roboto Light"/>
              </a:rPr>
              <a:t>* This denotes how well the alternative meets the criteria. 1 = poor fit; 5 = perfect fit.</a:t>
            </a:r>
            <a:endParaRPr sz="1000">
              <a:solidFill>
                <a:schemeClr val="lt1"/>
              </a:solidFill>
              <a:latin typeface="Roboto Light"/>
              <a:ea typeface="Roboto Light"/>
              <a:cs typeface="Roboto Light"/>
              <a:sym typeface="Roboto Light"/>
            </a:endParaRPr>
          </a:p>
        </p:txBody>
      </p:sp>
      <p:sp>
        <p:nvSpPr>
          <p:cNvPr id="637" name="Google Shape;637;p36"/>
          <p:cNvSpPr txBox="1"/>
          <p:nvPr/>
        </p:nvSpPr>
        <p:spPr>
          <a:xfrm>
            <a:off x="7175775" y="1911950"/>
            <a:ext cx="16698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chemeClr val="lt1"/>
                </a:solidFill>
                <a:latin typeface="Roboto Light"/>
                <a:ea typeface="Roboto Light"/>
                <a:cs typeface="Roboto Light"/>
                <a:sym typeface="Roboto Light"/>
              </a:rPr>
              <a:t>Since we have experience with flutter and firebase and using these costs nothing, it will be wise to move with the alternative 1 which has the highest score among all alternatives.</a:t>
            </a:r>
            <a:endParaRPr sz="1100">
              <a:solidFill>
                <a:schemeClr val="lt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7"/>
          <p:cNvSpPr txBox="1"/>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tr" sz="4200">
                <a:solidFill>
                  <a:schemeClr val="lt1"/>
                </a:solidFill>
                <a:latin typeface="Roboto Black"/>
                <a:ea typeface="Roboto Black"/>
                <a:cs typeface="Roboto Black"/>
                <a:sym typeface="Roboto Black"/>
              </a:rPr>
              <a:t>Architecture</a:t>
            </a:r>
            <a:endParaRPr b="1" sz="7200">
              <a:solidFill>
                <a:srgbClr val="F3F3F3"/>
              </a:solidFill>
              <a:latin typeface="Rajdhani"/>
              <a:ea typeface="Rajdhani"/>
              <a:cs typeface="Rajdhani"/>
              <a:sym typeface="Rajdhani"/>
            </a:endParaRPr>
          </a:p>
        </p:txBody>
      </p:sp>
      <p:sp>
        <p:nvSpPr>
          <p:cNvPr id="643" name="Google Shape;643;p37"/>
          <p:cNvSpPr txBox="1"/>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2000">
                <a:solidFill>
                  <a:srgbClr val="F3F3F3"/>
                </a:solidFill>
                <a:latin typeface="Roboto"/>
                <a:ea typeface="Roboto"/>
                <a:cs typeface="Roboto"/>
                <a:sym typeface="Roboto"/>
              </a:rPr>
              <a:t>02</a:t>
            </a:r>
            <a:endParaRPr b="1" sz="12000">
              <a:solidFill>
                <a:srgbClr val="F3F3F3"/>
              </a:solidFill>
              <a:latin typeface="Roboto"/>
              <a:ea typeface="Roboto"/>
              <a:cs typeface="Roboto"/>
              <a:sym typeface="Roboto"/>
            </a:endParaRPr>
          </a:p>
        </p:txBody>
      </p:sp>
      <p:cxnSp>
        <p:nvCxnSpPr>
          <p:cNvPr id="644" name="Google Shape;644;p37"/>
          <p:cNvCxnSpPr/>
          <p:nvPr/>
        </p:nvCxnSpPr>
        <p:spPr>
          <a:xfrm flipH="1" rot="10800000">
            <a:off x="5001175" y="3111650"/>
            <a:ext cx="3425700" cy="2100"/>
          </a:xfrm>
          <a:prstGeom prst="straightConnector1">
            <a:avLst/>
          </a:prstGeom>
          <a:noFill/>
          <a:ln cap="flat" cmpd="sng" w="19050">
            <a:solidFill>
              <a:srgbClr val="F3F3F3"/>
            </a:solidFill>
            <a:prstDash val="solid"/>
            <a:round/>
            <a:headEnd len="med" w="med" type="oval"/>
            <a:tailEnd len="med" w="med" type="oval"/>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650" name="Google Shape;650;p38"/>
          <p:cNvSpPr/>
          <p:nvPr/>
        </p:nvSpPr>
        <p:spPr>
          <a:xfrm>
            <a:off x="3892571" y="180611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3995854" y="196822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4335107" y="363716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4331010" y="186973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4190789" y="325754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4265340" y="3360144"/>
            <a:ext cx="14" cy="30103"/>
          </a:xfrm>
          <a:custGeom>
            <a:rect b="b" l="l" r="r" t="t"/>
            <a:pathLst>
              <a:path extrusionOk="0" fill="none" h="2146" w="1">
                <a:moveTo>
                  <a:pt x="1" y="1"/>
                </a:moveTo>
                <a:lnTo>
                  <a:pt x="1" y="2146"/>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4266027" y="3420343"/>
            <a:ext cx="29430" cy="30103"/>
          </a:xfrm>
          <a:custGeom>
            <a:rect b="b" l="l" r="r" t="t"/>
            <a:pathLst>
              <a:path extrusionOk="0" fill="none" h="2146" w="2098">
                <a:moveTo>
                  <a:pt x="1" y="0"/>
                </a:moveTo>
                <a:lnTo>
                  <a:pt x="1" y="2145"/>
                </a:lnTo>
                <a:lnTo>
                  <a:pt x="2097" y="2145"/>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4350160" y="3450435"/>
            <a:ext cx="409673" cy="14"/>
          </a:xfrm>
          <a:custGeom>
            <a:rect b="b" l="l" r="r" t="t"/>
            <a:pathLst>
              <a:path extrusionOk="0" fill="none" h="1" w="29205">
                <a:moveTo>
                  <a:pt x="0" y="0"/>
                </a:moveTo>
                <a:lnTo>
                  <a:pt x="2920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4787238" y="3420343"/>
            <a:ext cx="30103" cy="30103"/>
          </a:xfrm>
          <a:custGeom>
            <a:rect b="b" l="l" r="r" t="t"/>
            <a:pathLst>
              <a:path extrusionOk="0" fill="none" h="2146" w="2146">
                <a:moveTo>
                  <a:pt x="0" y="2145"/>
                </a:moveTo>
                <a:lnTo>
                  <a:pt x="2145" y="2145"/>
                </a:lnTo>
                <a:lnTo>
                  <a:pt x="214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4817331" y="3057818"/>
            <a:ext cx="14" cy="307090"/>
          </a:xfrm>
          <a:custGeom>
            <a:rect b="b" l="l" r="r" t="t"/>
            <a:pathLst>
              <a:path extrusionOk="0" fill="none" h="21892" w="1">
                <a:moveTo>
                  <a:pt x="0" y="21892"/>
                </a:moveTo>
                <a:lnTo>
                  <a:pt x="0" y="1"/>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4817331" y="3000369"/>
            <a:ext cx="30103" cy="29416"/>
          </a:xfrm>
          <a:custGeom>
            <a:rect b="b" l="l" r="r" t="t"/>
            <a:pathLst>
              <a:path extrusionOk="0" fill="none" h="2097" w="2146">
                <a:moveTo>
                  <a:pt x="0" y="2097"/>
                </a:moveTo>
                <a:lnTo>
                  <a:pt x="0" y="0"/>
                </a:lnTo>
                <a:lnTo>
                  <a:pt x="214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4909670" y="3000369"/>
            <a:ext cx="341962" cy="14"/>
          </a:xfrm>
          <a:custGeom>
            <a:rect b="b" l="l" r="r" t="t"/>
            <a:pathLst>
              <a:path extrusionOk="0" fill="none" h="1" w="24378">
                <a:moveTo>
                  <a:pt x="0" y="0"/>
                </a:moveTo>
                <a:lnTo>
                  <a:pt x="24378"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5283126" y="3000369"/>
            <a:ext cx="29416" cy="29416"/>
          </a:xfrm>
          <a:custGeom>
            <a:rect b="b" l="l" r="r" t="t"/>
            <a:pathLst>
              <a:path extrusionOk="0" fill="none" h="2097" w="2097">
                <a:moveTo>
                  <a:pt x="0" y="0"/>
                </a:moveTo>
                <a:lnTo>
                  <a:pt x="2097" y="0"/>
                </a:lnTo>
                <a:lnTo>
                  <a:pt x="2097" y="2097"/>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5312532" y="3083126"/>
            <a:ext cx="14" cy="292053"/>
          </a:xfrm>
          <a:custGeom>
            <a:rect b="b" l="l" r="r" t="t"/>
            <a:pathLst>
              <a:path extrusionOk="0" fill="none" h="20820" w="1">
                <a:moveTo>
                  <a:pt x="1" y="1"/>
                </a:moveTo>
                <a:lnTo>
                  <a:pt x="1" y="20819"/>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5312532" y="340186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3612129" y="205373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3675737" y="205373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3743455" y="205373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3772875" y="214538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3773548" y="264126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3862479" y="267137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4573139" y="267137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4547831" y="262417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3550569" y="361527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3663433" y="358585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3693526" y="321445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3693526" y="315562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3779707" y="315562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4679158" y="315562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4709250" y="326575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4638122" y="326028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4465073" y="298395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4465073" y="252499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4465760" y="246821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4553989" y="246821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5488317" y="243812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5518423" y="232663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5518423" y="227397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4412407" y="298326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4750299" y="161665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4750299" y="170421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4720880" y="228080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4235247" y="231022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4176423" y="231022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4176423" y="239504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4176423" y="283347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4105295" y="281364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38"/>
          <p:cNvGrpSpPr/>
          <p:nvPr/>
        </p:nvGrpSpPr>
        <p:grpSpPr>
          <a:xfrm>
            <a:off x="4563405" y="1044441"/>
            <a:ext cx="373819" cy="412843"/>
            <a:chOff x="3040350" y="1113200"/>
            <a:chExt cx="1704600" cy="1882550"/>
          </a:xfrm>
        </p:grpSpPr>
        <p:sp>
          <p:nvSpPr>
            <p:cNvPr id="698" name="Google Shape;698;p38"/>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sp>
          <p:nvSpPr>
            <p:cNvPr id="699" name="Google Shape;699;p38"/>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grpSp>
      <p:grpSp>
        <p:nvGrpSpPr>
          <p:cNvPr id="700" name="Google Shape;700;p38"/>
          <p:cNvGrpSpPr/>
          <p:nvPr/>
        </p:nvGrpSpPr>
        <p:grpSpPr>
          <a:xfrm>
            <a:off x="5329266" y="1758626"/>
            <a:ext cx="406573" cy="402537"/>
            <a:chOff x="462200" y="569000"/>
            <a:chExt cx="1901650" cy="1882775"/>
          </a:xfrm>
        </p:grpSpPr>
        <p:sp>
          <p:nvSpPr>
            <p:cNvPr id="701" name="Google Shape;701;p38"/>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8"/>
          <p:cNvGrpSpPr/>
          <p:nvPr/>
        </p:nvGrpSpPr>
        <p:grpSpPr>
          <a:xfrm>
            <a:off x="5147642" y="3596618"/>
            <a:ext cx="372185" cy="370679"/>
            <a:chOff x="4991125" y="2436850"/>
            <a:chExt cx="1890225" cy="1882575"/>
          </a:xfrm>
        </p:grpSpPr>
        <p:sp>
          <p:nvSpPr>
            <p:cNvPr id="706" name="Google Shape;706;p38"/>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38"/>
          <p:cNvGrpSpPr/>
          <p:nvPr/>
        </p:nvGrpSpPr>
        <p:grpSpPr>
          <a:xfrm>
            <a:off x="3051820" y="3430609"/>
            <a:ext cx="372245" cy="369356"/>
            <a:chOff x="5249675" y="238125"/>
            <a:chExt cx="1897275" cy="1882550"/>
          </a:xfrm>
        </p:grpSpPr>
        <p:sp>
          <p:nvSpPr>
            <p:cNvPr id="711" name="Google Shape;711;p38"/>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38"/>
          <p:cNvGrpSpPr/>
          <p:nvPr/>
        </p:nvGrpSpPr>
        <p:grpSpPr>
          <a:xfrm>
            <a:off x="3065312" y="1845892"/>
            <a:ext cx="357689" cy="347177"/>
            <a:chOff x="2652075" y="3639925"/>
            <a:chExt cx="1882575" cy="1827250"/>
          </a:xfrm>
        </p:grpSpPr>
        <p:sp>
          <p:nvSpPr>
            <p:cNvPr id="717" name="Google Shape;717;p38"/>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8"/>
          <p:cNvSpPr txBox="1"/>
          <p:nvPr>
            <p:ph idx="1" type="subTitle"/>
          </p:nvPr>
        </p:nvSpPr>
        <p:spPr>
          <a:xfrm>
            <a:off x="507375" y="1217375"/>
            <a:ext cx="2144400" cy="28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tr"/>
              <a:t>In the parking lot automation system we will have client mobile devices which handle the presentation logic and application logic, and database management system (Firebase) server which will handle our data access logic and data storage.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tr"/>
              <a:t>Thus, Two-Tiered Client-Server architecture will be used. The client will be a Thick Client since most of the application logic will be on the client side. </a:t>
            </a:r>
            <a:endParaRPr/>
          </a:p>
        </p:txBody>
      </p:sp>
      <p:sp>
        <p:nvSpPr>
          <p:cNvPr id="725" name="Google Shape;725;p38"/>
          <p:cNvSpPr txBox="1"/>
          <p:nvPr>
            <p:ph idx="1" type="subTitle"/>
          </p:nvPr>
        </p:nvSpPr>
        <p:spPr>
          <a:xfrm>
            <a:off x="6375425" y="1583100"/>
            <a:ext cx="2144400" cy="19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We will not use any virtualization. We will use cloud computing for handling data access logic and data storage.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However, Firebase handles these computations for us, so that we will not be concerned about developing data access logic and data storage.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