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56" r:id="rId5"/>
  </p:sldIdLst>
  <p:sldSz cx="29260800" cy="49377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064ACC-EDC8-45D4-82F4-F24FBA0E2574}" v="1" dt="2024-04-23T04:15:28.712"/>
    <p1510:client id="{EF0DB7A4-D839-4519-895A-FD990FBE8A95}" v="28" dt="2024-04-23T04:20:38.3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C Kang" userId="S::jckang@syr.edu::d6869483-787d-494c-af86-d18c44709867" providerId="AD" clId="Web-{CB064ACC-EDC8-45D4-82F4-F24FBA0E2574}"/>
    <pc:docChg chg="modSld">
      <pc:chgData name="Jeremy C Kang" userId="S::jckang@syr.edu::d6869483-787d-494c-af86-d18c44709867" providerId="AD" clId="Web-{CB064ACC-EDC8-45D4-82F4-F24FBA0E2574}" dt="2024-04-23T04:15:28.712" v="0" actId="1076"/>
      <pc:docMkLst>
        <pc:docMk/>
      </pc:docMkLst>
      <pc:sldChg chg="modSp">
        <pc:chgData name="Jeremy C Kang" userId="S::jckang@syr.edu::d6869483-787d-494c-af86-d18c44709867" providerId="AD" clId="Web-{CB064ACC-EDC8-45D4-82F4-F24FBA0E2574}" dt="2024-04-23T04:15:28.712" v="0" actId="1076"/>
        <pc:sldMkLst>
          <pc:docMk/>
          <pc:sldMk cId="2030038903" sldId="256"/>
        </pc:sldMkLst>
        <pc:picChg chg="mod">
          <ac:chgData name="Jeremy C Kang" userId="S::jckang@syr.edu::d6869483-787d-494c-af86-d18c44709867" providerId="AD" clId="Web-{CB064ACC-EDC8-45D4-82F4-F24FBA0E2574}" dt="2024-04-23T04:15:28.712" v="0" actId="1076"/>
          <ac:picMkLst>
            <pc:docMk/>
            <pc:sldMk cId="2030038903" sldId="256"/>
            <ac:picMk id="1026" creationId="{9C4C7E81-7FA9-85A5-8112-0952D113D32E}"/>
          </ac:picMkLst>
        </pc:picChg>
      </pc:sldChg>
    </pc:docChg>
  </pc:docChgLst>
  <pc:docChgLst>
    <pc:chgData name="Matthew Macfarlane" userId="S::mmacfa01@syr.edu::f4669313-fd85-4f70-9eb0-e0501a7bf9ef" providerId="AD" clId="Web-{EF0DB7A4-D839-4519-895A-FD990FBE8A95}"/>
    <pc:docChg chg="modSld">
      <pc:chgData name="Matthew Macfarlane" userId="S::mmacfa01@syr.edu::f4669313-fd85-4f70-9eb0-e0501a7bf9ef" providerId="AD" clId="Web-{EF0DB7A4-D839-4519-895A-FD990FBE8A95}" dt="2024-04-23T04:20:38.387" v="19" actId="1076"/>
      <pc:docMkLst>
        <pc:docMk/>
      </pc:docMkLst>
      <pc:sldChg chg="modSp">
        <pc:chgData name="Matthew Macfarlane" userId="S::mmacfa01@syr.edu::f4669313-fd85-4f70-9eb0-e0501a7bf9ef" providerId="AD" clId="Web-{EF0DB7A4-D839-4519-895A-FD990FBE8A95}" dt="2024-04-23T04:20:38.387" v="19" actId="1076"/>
        <pc:sldMkLst>
          <pc:docMk/>
          <pc:sldMk cId="2030038903" sldId="256"/>
        </pc:sldMkLst>
        <pc:spChg chg="mod">
          <ac:chgData name="Matthew Macfarlane" userId="S::mmacfa01@syr.edu::f4669313-fd85-4f70-9eb0-e0501a7bf9ef" providerId="AD" clId="Web-{EF0DB7A4-D839-4519-895A-FD990FBE8A95}" dt="2024-04-23T04:18:59.557" v="14" actId="1076"/>
          <ac:spMkLst>
            <pc:docMk/>
            <pc:sldMk cId="2030038903" sldId="256"/>
            <ac:spMk id="6" creationId="{54AE7EFB-5611-773F-741A-D2828EF1E705}"/>
          </ac:spMkLst>
        </pc:spChg>
        <pc:spChg chg="mod">
          <ac:chgData name="Matthew Macfarlane" userId="S::mmacfa01@syr.edu::f4669313-fd85-4f70-9eb0-e0501a7bf9ef" providerId="AD" clId="Web-{EF0DB7A4-D839-4519-895A-FD990FBE8A95}" dt="2024-04-23T04:19:02.885" v="15" actId="1076"/>
          <ac:spMkLst>
            <pc:docMk/>
            <pc:sldMk cId="2030038903" sldId="256"/>
            <ac:spMk id="9" creationId="{54534B7E-D90B-A7DA-ACD1-F88EF7D5D3CD}"/>
          </ac:spMkLst>
        </pc:spChg>
        <pc:spChg chg="mod">
          <ac:chgData name="Matthew Macfarlane" userId="S::mmacfa01@syr.edu::f4669313-fd85-4f70-9eb0-e0501a7bf9ef" providerId="AD" clId="Web-{EF0DB7A4-D839-4519-895A-FD990FBE8A95}" dt="2024-04-23T04:18:28.728" v="12" actId="1076"/>
          <ac:spMkLst>
            <pc:docMk/>
            <pc:sldMk cId="2030038903" sldId="256"/>
            <ac:spMk id="28" creationId="{ACEF5CE3-5841-90D8-29BD-444ED0AADA7D}"/>
          </ac:spMkLst>
        </pc:spChg>
        <pc:spChg chg="mod">
          <ac:chgData name="Matthew Macfarlane" userId="S::mmacfa01@syr.edu::f4669313-fd85-4f70-9eb0-e0501a7bf9ef" providerId="AD" clId="Web-{EF0DB7A4-D839-4519-895A-FD990FBE8A95}" dt="2024-04-23T04:18:24.822" v="11" actId="1076"/>
          <ac:spMkLst>
            <pc:docMk/>
            <pc:sldMk cId="2030038903" sldId="256"/>
            <ac:spMk id="30" creationId="{76021160-607F-D8A9-D76A-DACE25BFBB18}"/>
          </ac:spMkLst>
        </pc:spChg>
        <pc:spChg chg="mod">
          <ac:chgData name="Matthew Macfarlane" userId="S::mmacfa01@syr.edu::f4669313-fd85-4f70-9eb0-e0501a7bf9ef" providerId="AD" clId="Web-{EF0DB7A4-D839-4519-895A-FD990FBE8A95}" dt="2024-04-23T04:18:05.946" v="8" actId="14100"/>
          <ac:spMkLst>
            <pc:docMk/>
            <pc:sldMk cId="2030038903" sldId="256"/>
            <ac:spMk id="32" creationId="{EF9614E6-052E-B7CD-9173-15C111137247}"/>
          </ac:spMkLst>
        </pc:spChg>
        <pc:spChg chg="mod">
          <ac:chgData name="Matthew Macfarlane" userId="S::mmacfa01@syr.edu::f4669313-fd85-4f70-9eb0-e0501a7bf9ef" providerId="AD" clId="Web-{EF0DB7A4-D839-4519-895A-FD990FBE8A95}" dt="2024-04-23T04:18:01.384" v="7" actId="1076"/>
          <ac:spMkLst>
            <pc:docMk/>
            <pc:sldMk cId="2030038903" sldId="256"/>
            <ac:spMk id="33" creationId="{0074CCFB-C3BD-CDE7-8426-0E12C1E0A7E8}"/>
          </ac:spMkLst>
        </pc:spChg>
        <pc:picChg chg="mod">
          <ac:chgData name="Matthew Macfarlane" userId="S::mmacfa01@syr.edu::f4669313-fd85-4f70-9eb0-e0501a7bf9ef" providerId="AD" clId="Web-{EF0DB7A4-D839-4519-895A-FD990FBE8A95}" dt="2024-04-23T04:19:18.354" v="16" actId="1076"/>
          <ac:picMkLst>
            <pc:docMk/>
            <pc:sldMk cId="2030038903" sldId="256"/>
            <ac:picMk id="1028" creationId="{7F535AE2-B5E5-9EF0-3E32-B3B259CC9546}"/>
          </ac:picMkLst>
        </pc:picChg>
        <pc:picChg chg="mod">
          <ac:chgData name="Matthew Macfarlane" userId="S::mmacfa01@syr.edu::f4669313-fd85-4f70-9eb0-e0501a7bf9ef" providerId="AD" clId="Web-{EF0DB7A4-D839-4519-895A-FD990FBE8A95}" dt="2024-04-23T04:20:38.387" v="19" actId="1076"/>
          <ac:picMkLst>
            <pc:docMk/>
            <pc:sldMk cId="2030038903" sldId="256"/>
            <ac:picMk id="1046" creationId="{EBAA20AB-6741-CCB2-CABF-97CECEB58157}"/>
          </ac:picMkLst>
        </pc:picChg>
        <pc:picChg chg="mod">
          <ac:chgData name="Matthew Macfarlane" userId="S::mmacfa01@syr.edu::f4669313-fd85-4f70-9eb0-e0501a7bf9ef" providerId="AD" clId="Web-{EF0DB7A4-D839-4519-895A-FD990FBE8A95}" dt="2024-04-23T04:18:12.587" v="9" actId="1076"/>
          <ac:picMkLst>
            <pc:docMk/>
            <pc:sldMk cId="2030038903" sldId="256"/>
            <ac:picMk id="1048" creationId="{292C4F8A-EC49-8A61-9925-0F11FE3FB471}"/>
          </ac:picMkLst>
        </pc:picChg>
        <pc:picChg chg="mod">
          <ac:chgData name="Matthew Macfarlane" userId="S::mmacfa01@syr.edu::f4669313-fd85-4f70-9eb0-e0501a7bf9ef" providerId="AD" clId="Web-{EF0DB7A4-D839-4519-895A-FD990FBE8A95}" dt="2024-04-23T04:18:14.259" v="10" actId="1076"/>
          <ac:picMkLst>
            <pc:docMk/>
            <pc:sldMk cId="2030038903" sldId="256"/>
            <ac:picMk id="1050" creationId="{70003F2A-18F4-7BBF-3FA5-B1A1100FD7B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4673DD-B266-4F8E-BC49-189405AADE8B}" type="datetimeFigureOut">
              <a:rPr lang="en-US" smtClean="0"/>
              <a:t>4/22/2024</a:t>
            </a:fld>
            <a:endParaRPr lang="en-US"/>
          </a:p>
        </p:txBody>
      </p:sp>
      <p:sp>
        <p:nvSpPr>
          <p:cNvPr id="4" name="Slide Image Placeholder 3"/>
          <p:cNvSpPr>
            <a:spLocks noGrp="1" noRot="1" noChangeAspect="1"/>
          </p:cNvSpPr>
          <p:nvPr>
            <p:ph type="sldImg" idx="2"/>
          </p:nvPr>
        </p:nvSpPr>
        <p:spPr>
          <a:xfrm>
            <a:off x="2514600" y="1143000"/>
            <a:ext cx="1828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305E83-A4D1-4967-9290-C29CDFBC3115}" type="slidenum">
              <a:rPr lang="en-US" smtClean="0"/>
              <a:t>‹#›</a:t>
            </a:fld>
            <a:endParaRPr lang="en-US"/>
          </a:p>
        </p:txBody>
      </p:sp>
    </p:spTree>
    <p:extLst>
      <p:ext uri="{BB962C8B-B14F-4D97-AF65-F5344CB8AC3E}">
        <p14:creationId xmlns:p14="http://schemas.microsoft.com/office/powerpoint/2010/main" val="3751613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7305E83-A4D1-4967-9290-C29CDFBC3115}" type="slidenum">
              <a:rPr lang="en-US" smtClean="0"/>
              <a:t>1</a:t>
            </a:fld>
            <a:endParaRPr lang="en-US"/>
          </a:p>
        </p:txBody>
      </p:sp>
    </p:spTree>
    <p:extLst>
      <p:ext uri="{BB962C8B-B14F-4D97-AF65-F5344CB8AC3E}">
        <p14:creationId xmlns:p14="http://schemas.microsoft.com/office/powerpoint/2010/main" val="1243589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94560" y="8081014"/>
            <a:ext cx="24871680" cy="17190720"/>
          </a:xfrm>
        </p:spPr>
        <p:txBody>
          <a:bodyPr anchor="b"/>
          <a:lstStyle>
            <a:lvl1pPr algn="ctr">
              <a:defRPr sz="19200"/>
            </a:lvl1pPr>
          </a:lstStyle>
          <a:p>
            <a:r>
              <a:rPr lang="en-US"/>
              <a:t>Click to edit Master title style</a:t>
            </a:r>
          </a:p>
        </p:txBody>
      </p:sp>
      <p:sp>
        <p:nvSpPr>
          <p:cNvPr id="3" name="Subtitle 2"/>
          <p:cNvSpPr>
            <a:spLocks noGrp="1"/>
          </p:cNvSpPr>
          <p:nvPr>
            <p:ph type="subTitle" idx="1"/>
          </p:nvPr>
        </p:nvSpPr>
        <p:spPr>
          <a:xfrm>
            <a:off x="3657600" y="25934674"/>
            <a:ext cx="21945600" cy="11921486"/>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p>
        </p:txBody>
      </p:sp>
      <p:sp>
        <p:nvSpPr>
          <p:cNvPr id="4" name="Date Placeholder 3"/>
          <p:cNvSpPr>
            <a:spLocks noGrp="1"/>
          </p:cNvSpPr>
          <p:nvPr>
            <p:ph type="dt" sz="half" idx="10"/>
          </p:nvPr>
        </p:nvSpPr>
        <p:spPr/>
        <p:txBody>
          <a:bodyPr/>
          <a:lstStyle/>
          <a:p>
            <a:fld id="{B600FC64-B6B8-4A1C-B7FF-9837DD872F8B}"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0BA078-B784-48B6-8C02-4938CB2D7C5C}" type="slidenum">
              <a:rPr lang="en-US" smtClean="0"/>
              <a:t>‹#›</a:t>
            </a:fld>
            <a:endParaRPr lang="en-US"/>
          </a:p>
        </p:txBody>
      </p:sp>
    </p:spTree>
    <p:extLst>
      <p:ext uri="{BB962C8B-B14F-4D97-AF65-F5344CB8AC3E}">
        <p14:creationId xmlns:p14="http://schemas.microsoft.com/office/powerpoint/2010/main" val="2695844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00FC64-B6B8-4A1C-B7FF-9837DD872F8B}"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0BA078-B784-48B6-8C02-4938CB2D7C5C}" type="slidenum">
              <a:rPr lang="en-US" smtClean="0"/>
              <a:t>‹#›</a:t>
            </a:fld>
            <a:endParaRPr lang="en-US"/>
          </a:p>
        </p:txBody>
      </p:sp>
    </p:spTree>
    <p:extLst>
      <p:ext uri="{BB962C8B-B14F-4D97-AF65-F5344CB8AC3E}">
        <p14:creationId xmlns:p14="http://schemas.microsoft.com/office/powerpoint/2010/main" val="990904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939762" y="2628900"/>
            <a:ext cx="6309360" cy="418452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11682" y="2628900"/>
            <a:ext cx="18562320" cy="418452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00FC64-B6B8-4A1C-B7FF-9837DD872F8B}"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0BA078-B784-48B6-8C02-4938CB2D7C5C}" type="slidenum">
              <a:rPr lang="en-US" smtClean="0"/>
              <a:t>‹#›</a:t>
            </a:fld>
            <a:endParaRPr lang="en-US"/>
          </a:p>
        </p:txBody>
      </p:sp>
    </p:spTree>
    <p:extLst>
      <p:ext uri="{BB962C8B-B14F-4D97-AF65-F5344CB8AC3E}">
        <p14:creationId xmlns:p14="http://schemas.microsoft.com/office/powerpoint/2010/main" val="697038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00FC64-B6B8-4A1C-B7FF-9837DD872F8B}"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0BA078-B784-48B6-8C02-4938CB2D7C5C}" type="slidenum">
              <a:rPr lang="en-US" smtClean="0"/>
              <a:t>‹#›</a:t>
            </a:fld>
            <a:endParaRPr lang="en-US"/>
          </a:p>
        </p:txBody>
      </p:sp>
    </p:spTree>
    <p:extLst>
      <p:ext uri="{BB962C8B-B14F-4D97-AF65-F5344CB8AC3E}">
        <p14:creationId xmlns:p14="http://schemas.microsoft.com/office/powerpoint/2010/main" val="1796999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96442" y="12310125"/>
            <a:ext cx="25237440" cy="20539706"/>
          </a:xfrm>
        </p:spPr>
        <p:txBody>
          <a:bodyPr anchor="b"/>
          <a:lstStyle>
            <a:lvl1pPr>
              <a:defRPr sz="19200"/>
            </a:lvl1pPr>
          </a:lstStyle>
          <a:p>
            <a:r>
              <a:rPr lang="en-US"/>
              <a:t>Click to edit Master title style</a:t>
            </a:r>
          </a:p>
        </p:txBody>
      </p:sp>
      <p:sp>
        <p:nvSpPr>
          <p:cNvPr id="3" name="Text Placeholder 2"/>
          <p:cNvSpPr>
            <a:spLocks noGrp="1"/>
          </p:cNvSpPr>
          <p:nvPr>
            <p:ph type="body" idx="1"/>
          </p:nvPr>
        </p:nvSpPr>
        <p:spPr>
          <a:xfrm>
            <a:off x="1996442" y="33044145"/>
            <a:ext cx="25237440" cy="10801346"/>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00FC64-B6B8-4A1C-B7FF-9837DD872F8B}"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0BA078-B784-48B6-8C02-4938CB2D7C5C}" type="slidenum">
              <a:rPr lang="en-US" smtClean="0"/>
              <a:t>‹#›</a:t>
            </a:fld>
            <a:endParaRPr lang="en-US"/>
          </a:p>
        </p:txBody>
      </p:sp>
    </p:spTree>
    <p:extLst>
      <p:ext uri="{BB962C8B-B14F-4D97-AF65-F5344CB8AC3E}">
        <p14:creationId xmlns:p14="http://schemas.microsoft.com/office/powerpoint/2010/main" val="35947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11680" y="13144500"/>
            <a:ext cx="12435840" cy="313296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4813280" y="13144500"/>
            <a:ext cx="12435840" cy="313296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00FC64-B6B8-4A1C-B7FF-9837DD872F8B}"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0BA078-B784-48B6-8C02-4938CB2D7C5C}" type="slidenum">
              <a:rPr lang="en-US" smtClean="0"/>
              <a:t>‹#›</a:t>
            </a:fld>
            <a:endParaRPr lang="en-US"/>
          </a:p>
        </p:txBody>
      </p:sp>
    </p:spTree>
    <p:extLst>
      <p:ext uri="{BB962C8B-B14F-4D97-AF65-F5344CB8AC3E}">
        <p14:creationId xmlns:p14="http://schemas.microsoft.com/office/powerpoint/2010/main" val="4224126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15491" y="2628911"/>
            <a:ext cx="25237440" cy="9544054"/>
          </a:xfrm>
        </p:spPr>
        <p:txBody>
          <a:bodyPr/>
          <a:lstStyle/>
          <a:p>
            <a:r>
              <a:rPr lang="en-US"/>
              <a:t>Click to edit Master title style</a:t>
            </a:r>
          </a:p>
        </p:txBody>
      </p:sp>
      <p:sp>
        <p:nvSpPr>
          <p:cNvPr id="3" name="Text Placeholder 2"/>
          <p:cNvSpPr>
            <a:spLocks noGrp="1"/>
          </p:cNvSpPr>
          <p:nvPr>
            <p:ph type="body" idx="1"/>
          </p:nvPr>
        </p:nvSpPr>
        <p:spPr>
          <a:xfrm>
            <a:off x="2015494" y="12104374"/>
            <a:ext cx="12378688" cy="5932166"/>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015494" y="18036540"/>
            <a:ext cx="12378688" cy="265290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4813282" y="12104374"/>
            <a:ext cx="12439651" cy="5932166"/>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4813282" y="18036540"/>
            <a:ext cx="12439651" cy="265290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00FC64-B6B8-4A1C-B7FF-9837DD872F8B}" type="datetimeFigureOut">
              <a:rPr lang="en-US" smtClean="0"/>
              <a:t>4/22/2024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0BA078-B784-48B6-8C02-4938CB2D7C5C}" type="slidenum">
              <a:rPr lang="en-US" smtClean="0"/>
              <a:t>‹#›</a:t>
            </a:fld>
            <a:endParaRPr lang="en-US"/>
          </a:p>
        </p:txBody>
      </p:sp>
    </p:spTree>
    <p:extLst>
      <p:ext uri="{BB962C8B-B14F-4D97-AF65-F5344CB8AC3E}">
        <p14:creationId xmlns:p14="http://schemas.microsoft.com/office/powerpoint/2010/main" val="180479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00FC64-B6B8-4A1C-B7FF-9837DD872F8B}" type="datetimeFigureOut">
              <a:rPr lang="en-US" smtClean="0"/>
              <a:t>4/22/2024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0BA078-B784-48B6-8C02-4938CB2D7C5C}" type="slidenum">
              <a:rPr lang="en-US" smtClean="0"/>
              <a:t>‹#›</a:t>
            </a:fld>
            <a:endParaRPr lang="en-US"/>
          </a:p>
        </p:txBody>
      </p:sp>
    </p:spTree>
    <p:extLst>
      <p:ext uri="{BB962C8B-B14F-4D97-AF65-F5344CB8AC3E}">
        <p14:creationId xmlns:p14="http://schemas.microsoft.com/office/powerpoint/2010/main" val="3862519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00FC64-B6B8-4A1C-B7FF-9837DD872F8B}" type="datetimeFigureOut">
              <a:rPr lang="en-US" smtClean="0"/>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0BA078-B784-48B6-8C02-4938CB2D7C5C}" type="slidenum">
              <a:rPr lang="en-US" smtClean="0"/>
              <a:t>‹#›</a:t>
            </a:fld>
            <a:endParaRPr lang="en-US"/>
          </a:p>
        </p:txBody>
      </p:sp>
    </p:spTree>
    <p:extLst>
      <p:ext uri="{BB962C8B-B14F-4D97-AF65-F5344CB8AC3E}">
        <p14:creationId xmlns:p14="http://schemas.microsoft.com/office/powerpoint/2010/main" val="232187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5491" y="3291840"/>
            <a:ext cx="9437370" cy="11521440"/>
          </a:xfrm>
        </p:spPr>
        <p:txBody>
          <a:bodyPr anchor="b"/>
          <a:lstStyle>
            <a:lvl1pPr>
              <a:defRPr sz="10240"/>
            </a:lvl1pPr>
          </a:lstStyle>
          <a:p>
            <a:r>
              <a:rPr lang="en-US"/>
              <a:t>Click to edit Master title style</a:t>
            </a:r>
          </a:p>
        </p:txBody>
      </p:sp>
      <p:sp>
        <p:nvSpPr>
          <p:cNvPr id="3" name="Content Placeholder 2"/>
          <p:cNvSpPr>
            <a:spLocks noGrp="1"/>
          </p:cNvSpPr>
          <p:nvPr>
            <p:ph idx="1"/>
          </p:nvPr>
        </p:nvSpPr>
        <p:spPr>
          <a:xfrm>
            <a:off x="12439651" y="7109471"/>
            <a:ext cx="14813280" cy="350901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15491" y="14813280"/>
            <a:ext cx="9437370" cy="27443434"/>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B600FC64-B6B8-4A1C-B7FF-9837DD872F8B}"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0BA078-B784-48B6-8C02-4938CB2D7C5C}" type="slidenum">
              <a:rPr lang="en-US" smtClean="0"/>
              <a:t>‹#›</a:t>
            </a:fld>
            <a:endParaRPr lang="en-US"/>
          </a:p>
        </p:txBody>
      </p:sp>
    </p:spTree>
    <p:extLst>
      <p:ext uri="{BB962C8B-B14F-4D97-AF65-F5344CB8AC3E}">
        <p14:creationId xmlns:p14="http://schemas.microsoft.com/office/powerpoint/2010/main" val="1716725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5491" y="3291840"/>
            <a:ext cx="9437370" cy="11521440"/>
          </a:xfrm>
        </p:spPr>
        <p:txBody>
          <a:bodyPr anchor="b"/>
          <a:lstStyle>
            <a:lvl1pPr>
              <a:defRPr sz="10240"/>
            </a:lvl1pPr>
          </a:lstStyle>
          <a:p>
            <a:r>
              <a:rPr lang="en-US"/>
              <a:t>Click to edit Master title style</a:t>
            </a:r>
          </a:p>
        </p:txBody>
      </p:sp>
      <p:sp>
        <p:nvSpPr>
          <p:cNvPr id="3" name="Picture Placeholder 2"/>
          <p:cNvSpPr>
            <a:spLocks noGrp="1" noChangeAspect="1"/>
          </p:cNvSpPr>
          <p:nvPr>
            <p:ph type="pic" idx="1"/>
          </p:nvPr>
        </p:nvSpPr>
        <p:spPr>
          <a:xfrm>
            <a:off x="12439651" y="7109471"/>
            <a:ext cx="14813280" cy="350901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p>
        </p:txBody>
      </p:sp>
      <p:sp>
        <p:nvSpPr>
          <p:cNvPr id="4" name="Text Placeholder 3"/>
          <p:cNvSpPr>
            <a:spLocks noGrp="1"/>
          </p:cNvSpPr>
          <p:nvPr>
            <p:ph type="body" sz="half" idx="2"/>
          </p:nvPr>
        </p:nvSpPr>
        <p:spPr>
          <a:xfrm>
            <a:off x="2015491" y="14813280"/>
            <a:ext cx="9437370" cy="27443434"/>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B600FC64-B6B8-4A1C-B7FF-9837DD872F8B}"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0BA078-B784-48B6-8C02-4938CB2D7C5C}" type="slidenum">
              <a:rPr lang="en-US" smtClean="0"/>
              <a:t>‹#›</a:t>
            </a:fld>
            <a:endParaRPr lang="en-US"/>
          </a:p>
        </p:txBody>
      </p:sp>
    </p:spTree>
    <p:extLst>
      <p:ext uri="{BB962C8B-B14F-4D97-AF65-F5344CB8AC3E}">
        <p14:creationId xmlns:p14="http://schemas.microsoft.com/office/powerpoint/2010/main" val="1742600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1680" y="2628911"/>
            <a:ext cx="25237440" cy="95440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011680" y="13144500"/>
            <a:ext cx="25237440" cy="313296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11680" y="45765731"/>
            <a:ext cx="6583680" cy="2628900"/>
          </a:xfrm>
          <a:prstGeom prst="rect">
            <a:avLst/>
          </a:prstGeom>
        </p:spPr>
        <p:txBody>
          <a:bodyPr vert="horz" lIns="91440" tIns="45720" rIns="91440" bIns="45720" rtlCol="0" anchor="ctr"/>
          <a:lstStyle>
            <a:lvl1pPr algn="l">
              <a:defRPr sz="3840">
                <a:solidFill>
                  <a:schemeClr val="tx1">
                    <a:tint val="75000"/>
                  </a:schemeClr>
                </a:solidFill>
              </a:defRPr>
            </a:lvl1pPr>
          </a:lstStyle>
          <a:p>
            <a:fld id="{B600FC64-B6B8-4A1C-B7FF-9837DD872F8B}" type="datetimeFigureOut">
              <a:rPr lang="en-US" smtClean="0"/>
              <a:t>4/22/2024</a:t>
            </a:fld>
            <a:endParaRPr lang="en-US"/>
          </a:p>
        </p:txBody>
      </p:sp>
      <p:sp>
        <p:nvSpPr>
          <p:cNvPr id="5" name="Footer Placeholder 4"/>
          <p:cNvSpPr>
            <a:spLocks noGrp="1"/>
          </p:cNvSpPr>
          <p:nvPr>
            <p:ph type="ftr" sz="quarter" idx="3"/>
          </p:nvPr>
        </p:nvSpPr>
        <p:spPr>
          <a:xfrm>
            <a:off x="9692640" y="45765731"/>
            <a:ext cx="9875520" cy="26289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0665440" y="45765731"/>
            <a:ext cx="6583680" cy="2628900"/>
          </a:xfrm>
          <a:prstGeom prst="rect">
            <a:avLst/>
          </a:prstGeom>
        </p:spPr>
        <p:txBody>
          <a:bodyPr vert="horz" lIns="91440" tIns="45720" rIns="91440" bIns="45720" rtlCol="0" anchor="ctr"/>
          <a:lstStyle>
            <a:lvl1pPr algn="r">
              <a:defRPr sz="3840">
                <a:solidFill>
                  <a:schemeClr val="tx1">
                    <a:tint val="75000"/>
                  </a:schemeClr>
                </a:solidFill>
              </a:defRPr>
            </a:lvl1pPr>
          </a:lstStyle>
          <a:p>
            <a:fld id="{DB0BA078-B784-48B6-8C02-4938CB2D7C5C}" type="slidenum">
              <a:rPr lang="en-US" smtClean="0"/>
              <a:t>‹#›</a:t>
            </a:fld>
            <a:endParaRPr lang="en-US"/>
          </a:p>
        </p:txBody>
      </p:sp>
    </p:spTree>
    <p:extLst>
      <p:ext uri="{BB962C8B-B14F-4D97-AF65-F5344CB8AC3E}">
        <p14:creationId xmlns:p14="http://schemas.microsoft.com/office/powerpoint/2010/main" val="41237249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jpeg"/><Relationship Id="rId3" Type="http://schemas.openxmlformats.org/officeDocument/2006/relationships/image" Target="../media/image1.wmf"/><Relationship Id="rId7" Type="http://schemas.openxmlformats.org/officeDocument/2006/relationships/image" Target="../media/image5.jpeg"/><Relationship Id="rId12" Type="http://schemas.openxmlformats.org/officeDocument/2006/relationships/image" Target="../media/image10.jpeg"/><Relationship Id="rId2" Type="http://schemas.openxmlformats.org/officeDocument/2006/relationships/notesSlide" Target="../notesSlides/notesSlide1.xml"/><Relationship Id="rId16" Type="http://schemas.openxmlformats.org/officeDocument/2006/relationships/image" Target="../media/image14.jpeg"/><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jpeg"/><Relationship Id="rId5" Type="http://schemas.openxmlformats.org/officeDocument/2006/relationships/image" Target="../media/image3.jpeg"/><Relationship Id="rId15" Type="http://schemas.openxmlformats.org/officeDocument/2006/relationships/image" Target="../media/image13.jpeg"/><Relationship Id="rId10" Type="http://schemas.openxmlformats.org/officeDocument/2006/relationships/image" Target="../media/image8.jpeg"/><Relationship Id="rId4" Type="http://schemas.openxmlformats.org/officeDocument/2006/relationships/image" Target="../media/image2.jpeg"/><Relationship Id="rId9" Type="http://schemas.openxmlformats.org/officeDocument/2006/relationships/image" Target="../media/image7.jpeg"/><Relationship Id="rId1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E621CFD-DA2F-5C28-C6EE-3D5A7685D5C8}"/>
              </a:ext>
            </a:extLst>
          </p:cNvPr>
          <p:cNvPicPr>
            <a:picLocks noChangeAspect="1"/>
          </p:cNvPicPr>
          <p:nvPr/>
        </p:nvPicPr>
        <p:blipFill>
          <a:blip r:embed="rId3"/>
          <a:stretch>
            <a:fillRect/>
          </a:stretch>
        </p:blipFill>
        <p:spPr>
          <a:xfrm>
            <a:off x="21310690" y="1479887"/>
            <a:ext cx="6354774" cy="1876447"/>
          </a:xfrm>
          <a:prstGeom prst="rect">
            <a:avLst/>
          </a:prstGeom>
        </p:spPr>
      </p:pic>
      <p:sp>
        <p:nvSpPr>
          <p:cNvPr id="18" name="TextBox 17">
            <a:extLst>
              <a:ext uri="{FF2B5EF4-FFF2-40B4-BE49-F238E27FC236}">
                <a16:creationId xmlns:a16="http://schemas.microsoft.com/office/drawing/2014/main" id="{ACE9FE4B-5C42-5954-00CF-AF7CC8046024}"/>
              </a:ext>
            </a:extLst>
          </p:cNvPr>
          <p:cNvSpPr txBox="1"/>
          <p:nvPr/>
        </p:nvSpPr>
        <p:spPr>
          <a:xfrm>
            <a:off x="31575735" y="39656278"/>
            <a:ext cx="14663649" cy="646201"/>
          </a:xfrm>
          <a:prstGeom prst="rect">
            <a:avLst/>
          </a:prstGeom>
          <a:noFill/>
        </p:spPr>
        <p:txBody>
          <a:bodyPr rot="0" spcFirstLastPara="0" vertOverflow="overflow" horzOverflow="overflow" vert="horz" wrap="square" lIns="91441" tIns="45719" rIns="91441" bIns="45719" numCol="1" spcCol="0" rtlCol="0" fromWordArt="0" anchor="t" anchorCtr="0" forceAA="0" compatLnSpc="1">
            <a:prstTxWarp prst="textNoShape">
              <a:avLst/>
            </a:prstTxWarp>
            <a:spAutoFit/>
          </a:bodyPr>
          <a:lstStyle/>
          <a:p>
            <a:pPr marL="571507" indent="-571507">
              <a:buFont typeface="Arial"/>
              <a:buChar char="•"/>
            </a:pPr>
            <a:endParaRPr lang="en-US" sz="3599">
              <a:latin typeface="Verdana"/>
              <a:cs typeface="Times New Roman"/>
            </a:endParaRPr>
          </a:p>
        </p:txBody>
      </p:sp>
      <p:pic>
        <p:nvPicPr>
          <p:cNvPr id="1026" name="Picture 2">
            <a:extLst>
              <a:ext uri="{FF2B5EF4-FFF2-40B4-BE49-F238E27FC236}">
                <a16:creationId xmlns:a16="http://schemas.microsoft.com/office/drawing/2014/main" id="{9C4C7E81-7FA9-85A5-8112-0952D113D3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182"/>
            <a:ext cx="8629650" cy="498508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28">
            <a:extLst>
              <a:ext uri="{FF2B5EF4-FFF2-40B4-BE49-F238E27FC236}">
                <a16:creationId xmlns:a16="http://schemas.microsoft.com/office/drawing/2014/main" id="{C00EB25C-7636-8E4A-C832-09FE416530F2}"/>
              </a:ext>
            </a:extLst>
          </p:cNvPr>
          <p:cNvSpPr txBox="1"/>
          <p:nvPr/>
        </p:nvSpPr>
        <p:spPr>
          <a:xfrm>
            <a:off x="5017004" y="3710795"/>
            <a:ext cx="19226789" cy="1200329"/>
          </a:xfrm>
          <a:prstGeom prst="rect">
            <a:avLst/>
          </a:prstGeom>
          <a:noFill/>
        </p:spPr>
        <p:txBody>
          <a:bodyPr wrap="square" lIns="91440" tIns="45720" rIns="91440" bIns="4572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200" b="1" i="0" u="none" strike="noStrike">
                <a:solidFill>
                  <a:srgbClr val="3F403F"/>
                </a:solidFill>
                <a:effectLst/>
              </a:rPr>
              <a:t>Bifacial </a:t>
            </a:r>
            <a:r>
              <a:rPr lang="en-US" sz="7200" b="1">
                <a:solidFill>
                  <a:srgbClr val="3F403F"/>
                </a:solidFill>
              </a:rPr>
              <a:t>Cold Plates</a:t>
            </a:r>
            <a:r>
              <a:rPr lang="en-US" sz="7200" b="1" i="0" u="none" strike="noStrike">
                <a:solidFill>
                  <a:srgbClr val="3F403F"/>
                </a:solidFill>
                <a:effectLst/>
              </a:rPr>
              <a:t> for High Power Servers</a:t>
            </a:r>
            <a:endParaRPr lang="en-US" sz="7200" b="1"/>
          </a:p>
        </p:txBody>
      </p:sp>
      <p:sp>
        <p:nvSpPr>
          <p:cNvPr id="3" name="TextBox 45">
            <a:extLst>
              <a:ext uri="{FF2B5EF4-FFF2-40B4-BE49-F238E27FC236}">
                <a16:creationId xmlns:a16="http://schemas.microsoft.com/office/drawing/2014/main" id="{A99711A5-9F7F-ECAF-F623-54D1E19D0341}"/>
              </a:ext>
            </a:extLst>
          </p:cNvPr>
          <p:cNvSpPr txBox="1"/>
          <p:nvPr/>
        </p:nvSpPr>
        <p:spPr>
          <a:xfrm>
            <a:off x="897348" y="5550794"/>
            <a:ext cx="9690441" cy="5109091"/>
          </a:xfrm>
          <a:prstGeom prst="rect">
            <a:avLst/>
          </a:prstGeom>
          <a:noFill/>
        </p:spPr>
        <p:txBody>
          <a:bodyPr wrap="square" lIns="91440" tIns="45720" rIns="91440" bIns="4572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5400" b="1">
                <a:latin typeface="Calibri"/>
                <a:cs typeface="Arial"/>
              </a:rPr>
              <a:t>Project Introduction:</a:t>
            </a:r>
          </a:p>
          <a:p>
            <a:pPr algn="just"/>
            <a:r>
              <a:rPr lang="en-US" sz="3200">
                <a:latin typeface="Calibri"/>
                <a:cs typeface="Arial"/>
              </a:rPr>
              <a:t>Our team has simulated, built, and tested a new cold plate that will convert Microsoft's new super server from air to liquid cooling. The goal of this new cold plate is to keep the server's case temperature at or below </a:t>
            </a:r>
            <a:r>
              <a:rPr lang="en-US" sz="3200" b="1">
                <a:latin typeface="Calibri"/>
                <a:cs typeface="Arial"/>
              </a:rPr>
              <a:t>80°C (176°F). </a:t>
            </a:r>
            <a:r>
              <a:rPr lang="en-US" sz="3200">
                <a:latin typeface="Calibri"/>
                <a:cs typeface="Arial"/>
              </a:rPr>
              <a:t>Heat is caused by the server chip that produces </a:t>
            </a:r>
            <a:r>
              <a:rPr lang="en-US" sz="3200" b="1">
                <a:latin typeface="Calibri"/>
                <a:cs typeface="Arial"/>
              </a:rPr>
              <a:t>1000W</a:t>
            </a:r>
            <a:r>
              <a:rPr lang="en-US" sz="3200">
                <a:latin typeface="Calibri"/>
                <a:cs typeface="Arial"/>
              </a:rPr>
              <a:t> of power. In addition, a variety chips on the other side of the motherboard will be producing a total of </a:t>
            </a:r>
            <a:r>
              <a:rPr lang="en-US" sz="3200" b="1">
                <a:latin typeface="Calibri"/>
                <a:cs typeface="Arial"/>
              </a:rPr>
              <a:t>114W </a:t>
            </a:r>
            <a:r>
              <a:rPr lang="en-US" sz="3200">
                <a:latin typeface="Calibri"/>
                <a:cs typeface="Arial"/>
              </a:rPr>
              <a:t>of power. </a:t>
            </a:r>
          </a:p>
          <a:p>
            <a:endParaRPr lang="en-US" sz="1600">
              <a:latin typeface="Arial"/>
              <a:cs typeface="Arial"/>
            </a:endParaRPr>
          </a:p>
        </p:txBody>
      </p:sp>
      <p:pic>
        <p:nvPicPr>
          <p:cNvPr id="1028" name="Picture 4" descr="A grey square object with holes&#10;&#10;Description automatically generated">
            <a:extLst>
              <a:ext uri="{FF2B5EF4-FFF2-40B4-BE49-F238E27FC236}">
                <a16:creationId xmlns:a16="http://schemas.microsoft.com/office/drawing/2014/main" id="{7F535AE2-B5E5-9EF0-3E32-B3B259CC95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87009" y="5269134"/>
            <a:ext cx="7748335" cy="56498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 close-up of a device&#10;&#10;Description automatically generated">
            <a:extLst>
              <a:ext uri="{FF2B5EF4-FFF2-40B4-BE49-F238E27FC236}">
                <a16:creationId xmlns:a16="http://schemas.microsoft.com/office/drawing/2014/main" id="{9F54154F-3A42-1F95-C6A6-888CD76B3E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20775" y="5452320"/>
            <a:ext cx="9028885" cy="543927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 wireframe of a rectangular object&#10;&#10;Description automatically generated">
            <a:extLst>
              <a:ext uri="{FF2B5EF4-FFF2-40B4-BE49-F238E27FC236}">
                <a16:creationId xmlns:a16="http://schemas.microsoft.com/office/drawing/2014/main" id="{31D01617-09F2-59FF-1FB0-0A4CA36D011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87789" y="11846445"/>
            <a:ext cx="8247556" cy="612839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4FF0D1DD-2EEF-6F81-9BFB-1AFAEA6ED35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655" t="19856" r="661" b="20933"/>
          <a:stretch/>
        </p:blipFill>
        <p:spPr bwMode="auto">
          <a:xfrm>
            <a:off x="19865567" y="11787398"/>
            <a:ext cx="7660491" cy="6128393"/>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5">
            <a:extLst>
              <a:ext uri="{FF2B5EF4-FFF2-40B4-BE49-F238E27FC236}">
                <a16:creationId xmlns:a16="http://schemas.microsoft.com/office/drawing/2014/main" id="{54AE7EFB-5611-773F-741A-D2828EF1E705}"/>
              </a:ext>
            </a:extLst>
          </p:cNvPr>
          <p:cNvSpPr/>
          <p:nvPr/>
        </p:nvSpPr>
        <p:spPr>
          <a:xfrm rot="5400000">
            <a:off x="19997604" y="10970448"/>
            <a:ext cx="1979287" cy="10699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 name="TextBox 50">
            <a:extLst>
              <a:ext uri="{FF2B5EF4-FFF2-40B4-BE49-F238E27FC236}">
                <a16:creationId xmlns:a16="http://schemas.microsoft.com/office/drawing/2014/main" id="{BB24D4D7-0FD7-FE64-9467-E94EB64CA193}"/>
              </a:ext>
            </a:extLst>
          </p:cNvPr>
          <p:cNvSpPr txBox="1"/>
          <p:nvPr/>
        </p:nvSpPr>
        <p:spPr>
          <a:xfrm>
            <a:off x="897348" y="10651135"/>
            <a:ext cx="9191221" cy="7244163"/>
          </a:xfrm>
          <a:prstGeom prst="rect">
            <a:avLst/>
          </a:prstGeom>
          <a:noFill/>
        </p:spPr>
        <p:txBody>
          <a:bodyPr wrap="square" lIns="91440" tIns="45720" rIns="91440" bIns="4572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a:lnSpc>
                <a:spcPct val="115000"/>
              </a:lnSpc>
              <a:spcBef>
                <a:spcPts val="0"/>
              </a:spcBef>
              <a:spcAft>
                <a:spcPts val="0"/>
              </a:spcAft>
            </a:pPr>
            <a:r>
              <a:rPr lang="en-US" sz="5400" b="1">
                <a:latin typeface="Calibri"/>
                <a:ea typeface="Arial" panose="020B0604020202020204" pitchFamily="34" charset="0"/>
                <a:cs typeface="Arial"/>
              </a:rPr>
              <a:t>Constraints:</a:t>
            </a:r>
            <a:endParaRPr lang="en-US" sz="5400" b="1">
              <a:effectLst/>
              <a:latin typeface="Calibri"/>
              <a:ea typeface="Arial" panose="020B0604020202020204" pitchFamily="34" charset="0"/>
              <a:cs typeface="Arial"/>
            </a:endParaRPr>
          </a:p>
          <a:p>
            <a:pPr marL="514350" indent="-514350">
              <a:lnSpc>
                <a:spcPct val="115000"/>
              </a:lnSpc>
              <a:buFont typeface="Arial"/>
              <a:buChar char="•"/>
            </a:pPr>
            <a:r>
              <a:rPr lang="en-US" sz="3200">
                <a:latin typeface="Calibri"/>
                <a:ea typeface="Arial" panose="020B0604020202020204" pitchFamily="34" charset="0"/>
                <a:cs typeface="Arial"/>
              </a:rPr>
              <a:t>Structure and Sizing</a:t>
            </a:r>
          </a:p>
          <a:p>
            <a:pPr marL="1371600" lvl="2" indent="-457200">
              <a:lnSpc>
                <a:spcPct val="114999"/>
              </a:lnSpc>
              <a:buFont typeface="Arial,Sans-Serif"/>
              <a:buChar char="•"/>
            </a:pPr>
            <a:r>
              <a:rPr lang="en-US" sz="3200">
                <a:latin typeface="Calibri"/>
                <a:cs typeface="Arial"/>
              </a:rPr>
              <a:t>Ideal material is pure copper</a:t>
            </a:r>
          </a:p>
          <a:p>
            <a:pPr marL="1371600" lvl="2" indent="-457200">
              <a:lnSpc>
                <a:spcPct val="114999"/>
              </a:lnSpc>
              <a:buFont typeface="Arial,Sans-Serif"/>
              <a:buChar char="•"/>
            </a:pPr>
            <a:r>
              <a:rPr lang="en-US" sz="3200">
                <a:latin typeface="Calibri"/>
                <a:cs typeface="Arial"/>
              </a:rPr>
              <a:t>Server chip is 50mm x 50mm</a:t>
            </a:r>
          </a:p>
          <a:p>
            <a:pPr marL="1371600" lvl="2" indent="-457200">
              <a:lnSpc>
                <a:spcPct val="114999"/>
              </a:lnSpc>
              <a:buFont typeface="Arial,Sans-Serif"/>
              <a:buChar char="•"/>
            </a:pPr>
            <a:r>
              <a:rPr lang="en-US" sz="3200">
                <a:latin typeface="Calibri"/>
                <a:cs typeface="Arial"/>
              </a:rPr>
              <a:t>Keep-out zone (KOZ) of 65mm x 65mm</a:t>
            </a:r>
            <a:endParaRPr lang="en-US" sz="3200">
              <a:latin typeface="Calibri"/>
              <a:cs typeface="Calibri"/>
            </a:endParaRPr>
          </a:p>
          <a:p>
            <a:pPr marL="514350" indent="-514350">
              <a:lnSpc>
                <a:spcPct val="114999"/>
              </a:lnSpc>
              <a:buFont typeface="Arial"/>
              <a:buChar char="•"/>
            </a:pPr>
            <a:r>
              <a:rPr lang="en-US" sz="3200">
                <a:latin typeface="Calibri"/>
                <a:ea typeface="Arial" panose="020B0604020202020204" pitchFamily="34" charset="0"/>
                <a:cs typeface="Arial"/>
              </a:rPr>
              <a:t>Temperature</a:t>
            </a:r>
          </a:p>
          <a:p>
            <a:pPr marL="1428750" lvl="2" indent="-514350">
              <a:lnSpc>
                <a:spcPct val="114999"/>
              </a:lnSpc>
              <a:buFont typeface="Arial,Sans-Serif"/>
              <a:buChar char="•"/>
            </a:pPr>
            <a:r>
              <a:rPr lang="en-US" sz="3200">
                <a:latin typeface="Calibri"/>
                <a:cs typeface="Arial"/>
              </a:rPr>
              <a:t>Inlet temperature of 40°C</a:t>
            </a:r>
          </a:p>
          <a:p>
            <a:pPr marL="1428750" lvl="2" indent="-514350">
              <a:lnSpc>
                <a:spcPct val="114999"/>
              </a:lnSpc>
              <a:buFont typeface="Arial,Sans-Serif"/>
              <a:buChar char="•"/>
            </a:pPr>
            <a:r>
              <a:rPr lang="en-US" sz="3200">
                <a:latin typeface="Calibri"/>
                <a:cs typeface="Arial"/>
              </a:rPr>
              <a:t>Desired case temperature less than 80°C</a:t>
            </a:r>
            <a:endParaRPr lang="en-US" sz="3200">
              <a:latin typeface="Calibri"/>
              <a:cs typeface="Calibri"/>
            </a:endParaRPr>
          </a:p>
          <a:p>
            <a:pPr marL="514350" indent="-514350">
              <a:lnSpc>
                <a:spcPct val="114999"/>
              </a:lnSpc>
              <a:buFont typeface="Arial"/>
              <a:buChar char="•"/>
            </a:pPr>
            <a:r>
              <a:rPr lang="en-US" sz="3200">
                <a:latin typeface="Calibri"/>
                <a:ea typeface="Arial" panose="020B0604020202020204" pitchFamily="34" charset="0"/>
                <a:cs typeface="Arial"/>
              </a:rPr>
              <a:t>Water Flow</a:t>
            </a:r>
            <a:endParaRPr lang="en-US" sz="3200">
              <a:latin typeface="Calibri"/>
              <a:cs typeface="Calibri" panose="020F0502020204030204"/>
            </a:endParaRPr>
          </a:p>
          <a:p>
            <a:pPr marL="1428750" lvl="2" indent="-514350">
              <a:lnSpc>
                <a:spcPct val="114999"/>
              </a:lnSpc>
              <a:buFont typeface="Arial"/>
              <a:buChar char="•"/>
            </a:pPr>
            <a:r>
              <a:rPr lang="en-US" sz="3200">
                <a:latin typeface="Calibri"/>
                <a:ea typeface="Arial" panose="020B0604020202020204" pitchFamily="34" charset="0"/>
                <a:cs typeface="Arial"/>
              </a:rPr>
              <a:t>Target of 1.5 lpm per kW </a:t>
            </a:r>
          </a:p>
          <a:p>
            <a:pPr marL="514350" indent="-514350">
              <a:lnSpc>
                <a:spcPct val="115000"/>
              </a:lnSpc>
              <a:buFont typeface="Arial"/>
              <a:buChar char="•"/>
            </a:pPr>
            <a:r>
              <a:rPr lang="en-US" sz="3200">
                <a:latin typeface="Calibri"/>
                <a:ea typeface="Arial" panose="020B0604020202020204" pitchFamily="34" charset="0"/>
                <a:cs typeface="Arial"/>
              </a:rPr>
              <a:t>Pressure Drop</a:t>
            </a:r>
          </a:p>
          <a:p>
            <a:pPr marL="1257300" lvl="2" indent="-342900">
              <a:lnSpc>
                <a:spcPct val="114999"/>
              </a:lnSpc>
              <a:buFont typeface="Arial"/>
              <a:buChar char="•"/>
            </a:pPr>
            <a:r>
              <a:rPr lang="en-US" sz="3200">
                <a:latin typeface="Calibri"/>
                <a:ea typeface="Arial" panose="020B0604020202020204" pitchFamily="34" charset="0"/>
                <a:cs typeface="Arial"/>
              </a:rPr>
              <a:t>  Less than 1 bar</a:t>
            </a:r>
          </a:p>
        </p:txBody>
      </p:sp>
      <p:sp>
        <p:nvSpPr>
          <p:cNvPr id="9" name="Arrow: Right 8">
            <a:extLst>
              <a:ext uri="{FF2B5EF4-FFF2-40B4-BE49-F238E27FC236}">
                <a16:creationId xmlns:a16="http://schemas.microsoft.com/office/drawing/2014/main" id="{54534B7E-D90B-A7DA-ACD1-F88EF7D5D3CD}"/>
              </a:ext>
            </a:extLst>
          </p:cNvPr>
          <p:cNvSpPr/>
          <p:nvPr/>
        </p:nvSpPr>
        <p:spPr>
          <a:xfrm>
            <a:off x="18263865" y="9462638"/>
            <a:ext cx="1979287" cy="10699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0" name="TextBox 49">
            <a:extLst>
              <a:ext uri="{FF2B5EF4-FFF2-40B4-BE49-F238E27FC236}">
                <a16:creationId xmlns:a16="http://schemas.microsoft.com/office/drawing/2014/main" id="{2E15AA4F-96A8-99A1-3564-E0D035329A9E}"/>
              </a:ext>
            </a:extLst>
          </p:cNvPr>
          <p:cNvSpPr txBox="1"/>
          <p:nvPr/>
        </p:nvSpPr>
        <p:spPr>
          <a:xfrm>
            <a:off x="897348" y="19288002"/>
            <a:ext cx="10852664" cy="923330"/>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5400" b="1">
                <a:ea typeface="Arial" panose="020B0604020202020204" pitchFamily="34" charset="0"/>
              </a:rPr>
              <a:t>ANSYS </a:t>
            </a:r>
            <a:r>
              <a:rPr lang="en-US" sz="5400" b="1">
                <a:effectLst/>
                <a:ea typeface="Arial" panose="020B0604020202020204" pitchFamily="34" charset="0"/>
              </a:rPr>
              <a:t>Simulations</a:t>
            </a:r>
            <a:r>
              <a:rPr lang="en-US" sz="5400" b="1">
                <a:ea typeface="Arial" panose="020B0604020202020204" pitchFamily="34" charset="0"/>
              </a:rPr>
              <a:t> (Half Cold Plate):</a:t>
            </a:r>
            <a:endParaRPr lang="en-US" sz="5400" b="1">
              <a:effectLst/>
              <a:ea typeface="Arial" panose="020B0604020202020204" pitchFamily="34" charset="0"/>
            </a:endParaRPr>
          </a:p>
        </p:txBody>
      </p:sp>
      <p:pic>
        <p:nvPicPr>
          <p:cNvPr id="1036" name="Picture 12" descr="A colorful rectangular object with different colors&#10;&#10;Description automatically generated">
            <a:extLst>
              <a:ext uri="{FF2B5EF4-FFF2-40B4-BE49-F238E27FC236}">
                <a16:creationId xmlns:a16="http://schemas.microsoft.com/office/drawing/2014/main" id="{B1C7E3E9-8192-5C3C-7534-CC777F3683B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7348" y="20458482"/>
            <a:ext cx="9374753" cy="543927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 rainbow colored rectangular object&#10;&#10;Description automatically generated">
            <a:extLst>
              <a:ext uri="{FF2B5EF4-FFF2-40B4-BE49-F238E27FC236}">
                <a16:creationId xmlns:a16="http://schemas.microsoft.com/office/drawing/2014/main" id="{4019E45F-11CD-7F61-C924-BB7CADA7C9A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87789" y="20458281"/>
            <a:ext cx="9345474" cy="543927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2">
            <a:extLst>
              <a:ext uri="{FF2B5EF4-FFF2-40B4-BE49-F238E27FC236}">
                <a16:creationId xmlns:a16="http://schemas.microsoft.com/office/drawing/2014/main" id="{8E2F74D1-F45B-CAA6-BE01-EEE558EF4FF3}"/>
              </a:ext>
            </a:extLst>
          </p:cNvPr>
          <p:cNvSpPr txBox="1"/>
          <p:nvPr/>
        </p:nvSpPr>
        <p:spPr>
          <a:xfrm>
            <a:off x="12046666" y="10917986"/>
            <a:ext cx="5829019"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200" i="1">
                <a:cs typeface="Calibri"/>
              </a:rPr>
              <a:t>Initial Cold Plate Design</a:t>
            </a:r>
            <a:endParaRPr lang="en-US" sz="3200">
              <a:cs typeface="Calibri"/>
            </a:endParaRPr>
          </a:p>
        </p:txBody>
      </p:sp>
      <p:sp>
        <p:nvSpPr>
          <p:cNvPr id="12" name="TextBox 12">
            <a:extLst>
              <a:ext uri="{FF2B5EF4-FFF2-40B4-BE49-F238E27FC236}">
                <a16:creationId xmlns:a16="http://schemas.microsoft.com/office/drawing/2014/main" id="{8E2F74D1-F45B-CAA6-BE01-EEE558EF4FF3}"/>
              </a:ext>
            </a:extLst>
          </p:cNvPr>
          <p:cNvSpPr txBox="1"/>
          <p:nvPr/>
        </p:nvSpPr>
        <p:spPr>
          <a:xfrm>
            <a:off x="21341235" y="10917985"/>
            <a:ext cx="5805116"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200" i="1">
                <a:cs typeface="Calibri"/>
              </a:rPr>
              <a:t>Final Cold Plate Design</a:t>
            </a:r>
            <a:endParaRPr lang="en-US" sz="3200">
              <a:cs typeface="Calibri"/>
            </a:endParaRPr>
          </a:p>
        </p:txBody>
      </p:sp>
      <p:sp>
        <p:nvSpPr>
          <p:cNvPr id="13" name="TextBox 14">
            <a:extLst>
              <a:ext uri="{FF2B5EF4-FFF2-40B4-BE49-F238E27FC236}">
                <a16:creationId xmlns:a16="http://schemas.microsoft.com/office/drawing/2014/main" id="{C39D82D8-3C93-3D74-7AED-AAE5BC904169}"/>
              </a:ext>
            </a:extLst>
          </p:cNvPr>
          <p:cNvSpPr txBox="1"/>
          <p:nvPr/>
        </p:nvSpPr>
        <p:spPr>
          <a:xfrm>
            <a:off x="21409387" y="18125491"/>
            <a:ext cx="4954437"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200" i="1">
                <a:ea typeface="Calibri"/>
                <a:cs typeface="Calibri" panose="020F0502020204030204"/>
              </a:rPr>
              <a:t>Manufactured Cold Plate</a:t>
            </a:r>
          </a:p>
        </p:txBody>
      </p:sp>
      <p:sp>
        <p:nvSpPr>
          <p:cNvPr id="14" name="TextBox 4">
            <a:extLst>
              <a:ext uri="{FF2B5EF4-FFF2-40B4-BE49-F238E27FC236}">
                <a16:creationId xmlns:a16="http://schemas.microsoft.com/office/drawing/2014/main" id="{FB8F5220-9E9A-20B2-0250-9A4756280B24}"/>
              </a:ext>
            </a:extLst>
          </p:cNvPr>
          <p:cNvSpPr txBox="1"/>
          <p:nvPr/>
        </p:nvSpPr>
        <p:spPr>
          <a:xfrm>
            <a:off x="11716374" y="18125491"/>
            <a:ext cx="5828047"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200" i="1">
                <a:ea typeface="Calibri"/>
                <a:cs typeface="Calibri" panose="020F0502020204030204"/>
              </a:rPr>
              <a:t>Full Assembly Including Manifold</a:t>
            </a:r>
          </a:p>
        </p:txBody>
      </p:sp>
      <p:sp>
        <p:nvSpPr>
          <p:cNvPr id="15" name="TextBox 34">
            <a:extLst>
              <a:ext uri="{FF2B5EF4-FFF2-40B4-BE49-F238E27FC236}">
                <a16:creationId xmlns:a16="http://schemas.microsoft.com/office/drawing/2014/main" id="{8DC99FB1-F919-07BE-6D07-BFFF4E45475C}"/>
              </a:ext>
            </a:extLst>
          </p:cNvPr>
          <p:cNvSpPr txBox="1"/>
          <p:nvPr/>
        </p:nvSpPr>
        <p:spPr>
          <a:xfrm>
            <a:off x="21213293" y="19288002"/>
            <a:ext cx="6312765"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800" b="1">
                <a:cs typeface="Calibri"/>
              </a:rPr>
              <a:t>Simulation Process:</a:t>
            </a:r>
            <a:endParaRPr lang="en-US" sz="4800"/>
          </a:p>
        </p:txBody>
      </p:sp>
      <p:sp>
        <p:nvSpPr>
          <p:cNvPr id="16" name="TextBox 32">
            <a:extLst>
              <a:ext uri="{FF2B5EF4-FFF2-40B4-BE49-F238E27FC236}">
                <a16:creationId xmlns:a16="http://schemas.microsoft.com/office/drawing/2014/main" id="{9FCE0423-F9D1-5C6C-65BF-96690116B44A}"/>
              </a:ext>
            </a:extLst>
          </p:cNvPr>
          <p:cNvSpPr txBox="1"/>
          <p:nvPr/>
        </p:nvSpPr>
        <p:spPr>
          <a:xfrm>
            <a:off x="20196716" y="20185887"/>
            <a:ext cx="8582722" cy="649408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sz="3200">
                <a:latin typeface="Calibri"/>
                <a:cs typeface="Arial"/>
              </a:rPr>
              <a:t>Simulations were conducted in Ansys Fluent to ensure that our design would satisfy the given constraints and the case temperature would be sufficiently cool. The heat flux was determined to be constant for the simulations. Therefore, the cold plate model was halved to keep the mesh finer and the simulations more efficient. These models are for the ideal material for this application: copper. The resulting maximum temperature for this design is 60.3°C, which meets the given case temperature threshold of 80°C. Bottom side cold plate simulations are also computed.</a:t>
            </a:r>
            <a:endParaRPr lang="en-US" sz="3200">
              <a:latin typeface="Calibri"/>
              <a:cs typeface="Calibri"/>
            </a:endParaRPr>
          </a:p>
        </p:txBody>
      </p:sp>
      <p:sp>
        <p:nvSpPr>
          <p:cNvPr id="17" name="TextBox 23">
            <a:extLst>
              <a:ext uri="{FF2B5EF4-FFF2-40B4-BE49-F238E27FC236}">
                <a16:creationId xmlns:a16="http://schemas.microsoft.com/office/drawing/2014/main" id="{A4DDE194-9BB1-9FDD-4C26-9333D182709F}"/>
              </a:ext>
            </a:extLst>
          </p:cNvPr>
          <p:cNvSpPr txBox="1"/>
          <p:nvPr/>
        </p:nvSpPr>
        <p:spPr>
          <a:xfrm>
            <a:off x="3561764" y="26144908"/>
            <a:ext cx="3862387"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200" i="1">
                <a:cs typeface="Calibri" panose="020F0502020204030204"/>
              </a:rPr>
              <a:t>Temperature Gradient</a:t>
            </a:r>
          </a:p>
        </p:txBody>
      </p:sp>
      <p:sp>
        <p:nvSpPr>
          <p:cNvPr id="19" name="TextBox 30">
            <a:extLst>
              <a:ext uri="{FF2B5EF4-FFF2-40B4-BE49-F238E27FC236}">
                <a16:creationId xmlns:a16="http://schemas.microsoft.com/office/drawing/2014/main" id="{AF4D7040-048F-3AE3-4559-F3FBED018886}"/>
              </a:ext>
            </a:extLst>
          </p:cNvPr>
          <p:cNvSpPr txBox="1"/>
          <p:nvPr/>
        </p:nvSpPr>
        <p:spPr>
          <a:xfrm>
            <a:off x="13067708" y="26144506"/>
            <a:ext cx="4385636"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200" i="1">
                <a:cs typeface="Calibri" panose="020F0502020204030204"/>
              </a:rPr>
              <a:t>Pressure Drop Gradient</a:t>
            </a:r>
          </a:p>
        </p:txBody>
      </p:sp>
      <p:sp>
        <p:nvSpPr>
          <p:cNvPr id="20" name="TextBox 44">
            <a:extLst>
              <a:ext uri="{FF2B5EF4-FFF2-40B4-BE49-F238E27FC236}">
                <a16:creationId xmlns:a16="http://schemas.microsoft.com/office/drawing/2014/main" id="{847DD04C-39FB-3CC2-920F-859EC879C046}"/>
              </a:ext>
            </a:extLst>
          </p:cNvPr>
          <p:cNvSpPr txBox="1"/>
          <p:nvPr/>
        </p:nvSpPr>
        <p:spPr>
          <a:xfrm>
            <a:off x="897348" y="27322919"/>
            <a:ext cx="8992610" cy="923330"/>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5400" b="1">
                <a:ea typeface="Arial" panose="020B0604020202020204" pitchFamily="34" charset="0"/>
              </a:rPr>
              <a:t>Manufacturing and Testing</a:t>
            </a:r>
            <a:r>
              <a:rPr lang="en-US" sz="5400" b="1">
                <a:effectLst/>
                <a:ea typeface="Arial" panose="020B0604020202020204" pitchFamily="34" charset="0"/>
              </a:rPr>
              <a:t>:</a:t>
            </a:r>
            <a:endParaRPr lang="en-US" sz="5400"/>
          </a:p>
        </p:txBody>
      </p:sp>
      <p:pic>
        <p:nvPicPr>
          <p:cNvPr id="1042" name="Picture 18">
            <a:extLst>
              <a:ext uri="{FF2B5EF4-FFF2-40B4-BE49-F238E27FC236}">
                <a16:creationId xmlns:a16="http://schemas.microsoft.com/office/drawing/2014/main" id="{1F1A89A0-2696-033F-4850-F8A43C5A41AB}"/>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t="20635" r="496" b="29658"/>
          <a:stretch/>
        </p:blipFill>
        <p:spPr bwMode="auto">
          <a:xfrm>
            <a:off x="897348" y="28348411"/>
            <a:ext cx="6458326" cy="698043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A metal sink with a faucet and wires&#10;&#10;Description automatically generated">
            <a:extLst>
              <a:ext uri="{FF2B5EF4-FFF2-40B4-BE49-F238E27FC236}">
                <a16:creationId xmlns:a16="http://schemas.microsoft.com/office/drawing/2014/main" id="{AD77208E-A23F-7BE0-F67F-8B0CC7EC59A7}"/>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5594" t="22397" r="9951" b="7031"/>
          <a:stretch/>
        </p:blipFill>
        <p:spPr bwMode="auto">
          <a:xfrm>
            <a:off x="7628187" y="28348411"/>
            <a:ext cx="11138234" cy="6980433"/>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19">
            <a:extLst>
              <a:ext uri="{FF2B5EF4-FFF2-40B4-BE49-F238E27FC236}">
                <a16:creationId xmlns:a16="http://schemas.microsoft.com/office/drawing/2014/main" id="{7478F972-9E64-85C6-3835-686EAB04B3FB}"/>
              </a:ext>
            </a:extLst>
          </p:cNvPr>
          <p:cNvSpPr txBox="1"/>
          <p:nvPr/>
        </p:nvSpPr>
        <p:spPr>
          <a:xfrm>
            <a:off x="1750060" y="35406543"/>
            <a:ext cx="5129530"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200" i="1">
                <a:ea typeface="Calibri"/>
                <a:cs typeface="Calibri"/>
              </a:rPr>
              <a:t>Manufacturing of Cold Plate</a:t>
            </a:r>
            <a:endParaRPr lang="en-US" sz="3200">
              <a:cs typeface="Calibri" panose="020F0502020204030204"/>
            </a:endParaRPr>
          </a:p>
        </p:txBody>
      </p:sp>
      <p:sp>
        <p:nvSpPr>
          <p:cNvPr id="22" name="TextBox 27">
            <a:extLst>
              <a:ext uri="{FF2B5EF4-FFF2-40B4-BE49-F238E27FC236}">
                <a16:creationId xmlns:a16="http://schemas.microsoft.com/office/drawing/2014/main" id="{9E603411-B620-66CD-E899-9E03E3071A81}"/>
              </a:ext>
            </a:extLst>
          </p:cNvPr>
          <p:cNvSpPr txBox="1"/>
          <p:nvPr/>
        </p:nvSpPr>
        <p:spPr>
          <a:xfrm>
            <a:off x="11266110" y="35406543"/>
            <a:ext cx="3862387"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200" i="1">
                <a:cs typeface="Calibri"/>
              </a:rPr>
              <a:t>Testing Apparatus</a:t>
            </a:r>
            <a:endParaRPr lang="en-US" sz="3200"/>
          </a:p>
        </p:txBody>
      </p:sp>
      <p:sp>
        <p:nvSpPr>
          <p:cNvPr id="23" name="TextBox 35">
            <a:extLst>
              <a:ext uri="{FF2B5EF4-FFF2-40B4-BE49-F238E27FC236}">
                <a16:creationId xmlns:a16="http://schemas.microsoft.com/office/drawing/2014/main" id="{609C8B7A-405D-3949-6ECA-021309446D88}"/>
              </a:ext>
            </a:extLst>
          </p:cNvPr>
          <p:cNvSpPr txBox="1"/>
          <p:nvPr/>
        </p:nvSpPr>
        <p:spPr>
          <a:xfrm>
            <a:off x="18773446" y="27327296"/>
            <a:ext cx="10307120"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800" b="1">
                <a:cs typeface="Calibri"/>
              </a:rPr>
              <a:t>Manufacturing and Testing Process:</a:t>
            </a:r>
            <a:endParaRPr lang="en-US" sz="4800"/>
          </a:p>
        </p:txBody>
      </p:sp>
      <p:sp>
        <p:nvSpPr>
          <p:cNvPr id="24" name="TextBox 29">
            <a:extLst>
              <a:ext uri="{FF2B5EF4-FFF2-40B4-BE49-F238E27FC236}">
                <a16:creationId xmlns:a16="http://schemas.microsoft.com/office/drawing/2014/main" id="{2B7868FD-F667-BA7B-8E2E-F5C11B99E591}"/>
              </a:ext>
            </a:extLst>
          </p:cNvPr>
          <p:cNvSpPr txBox="1"/>
          <p:nvPr/>
        </p:nvSpPr>
        <p:spPr>
          <a:xfrm>
            <a:off x="18994080" y="28299145"/>
            <a:ext cx="9865852" cy="452431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sz="3200">
                <a:latin typeface="Calibri"/>
                <a:cs typeface="Arial"/>
              </a:rPr>
              <a:t>During our team's research into manufacturing processes and the cost of copper, we concluded that our final design could not be a copper manufactured cold plate within our budget. Skiving, the ideal manufacturing process that would have involved "folding" copper from a block to create the fluid channels, was not available in our machine shop. Therefore, we had to find a more machinable material that allowed for channels to be cut. Brass allowed for this, but thermal performance was less optimal.</a:t>
            </a:r>
            <a:endParaRPr lang="en-US" sz="3200"/>
          </a:p>
        </p:txBody>
      </p:sp>
      <p:sp>
        <p:nvSpPr>
          <p:cNvPr id="25" name="TextBox 33">
            <a:extLst>
              <a:ext uri="{FF2B5EF4-FFF2-40B4-BE49-F238E27FC236}">
                <a16:creationId xmlns:a16="http://schemas.microsoft.com/office/drawing/2014/main" id="{A59FA898-0B25-6286-873F-0EE12FD6AFC9}"/>
              </a:ext>
            </a:extLst>
          </p:cNvPr>
          <p:cNvSpPr txBox="1"/>
          <p:nvPr/>
        </p:nvSpPr>
        <p:spPr>
          <a:xfrm>
            <a:off x="18994080" y="32651943"/>
            <a:ext cx="9865852" cy="304698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sz="3200">
                <a:latin typeface="Calibri"/>
                <a:cs typeface="Arial"/>
              </a:rPr>
              <a:t>Once the prototype was manufactured, our testing station was assembled. A 1000W heater is inserted into a machined brass block that simulates the chip in the server.  A flow meter is used to ensure the sink is at the target 1.5 lpm. Thermocouples are used to measure fluid and case temperatures.</a:t>
            </a:r>
            <a:endParaRPr lang="en-US" sz="3200">
              <a:latin typeface="Calibri"/>
              <a:cs typeface="Calibri"/>
            </a:endParaRPr>
          </a:p>
        </p:txBody>
      </p:sp>
      <p:sp>
        <p:nvSpPr>
          <p:cNvPr id="26" name="TextBox 42">
            <a:extLst>
              <a:ext uri="{FF2B5EF4-FFF2-40B4-BE49-F238E27FC236}">
                <a16:creationId xmlns:a16="http://schemas.microsoft.com/office/drawing/2014/main" id="{7883659A-4A7A-F4B3-DEA6-ABB76E0AD30C}"/>
              </a:ext>
            </a:extLst>
          </p:cNvPr>
          <p:cNvSpPr txBox="1"/>
          <p:nvPr/>
        </p:nvSpPr>
        <p:spPr>
          <a:xfrm>
            <a:off x="897348" y="36475232"/>
            <a:ext cx="27922184" cy="2831544"/>
          </a:xfrm>
          <a:prstGeom prst="rect">
            <a:avLst/>
          </a:prstGeom>
          <a:noFill/>
        </p:spPr>
        <p:txBody>
          <a:bodyPr wrap="square" lIns="91440" tIns="45720" rIns="91440" bIns="4572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800" b="1"/>
              <a:t>Conclusions:</a:t>
            </a:r>
          </a:p>
          <a:p>
            <a:pPr marL="514350" indent="-514350">
              <a:buAutoNum type="arabicPeriod"/>
            </a:pPr>
            <a:r>
              <a:rPr lang="en-US" sz="3200">
                <a:ea typeface="Calibri"/>
                <a:cs typeface="Calibri"/>
              </a:rPr>
              <a:t>Although our team was able to design and simulate an ideal copper cold plate, we were only able to manufacture and test a brass rendition due to budget.</a:t>
            </a:r>
          </a:p>
          <a:p>
            <a:pPr marL="514350" indent="-514350">
              <a:buAutoNum type="arabicPeriod"/>
            </a:pPr>
            <a:endParaRPr lang="en-US" sz="3200">
              <a:ea typeface="Calibri"/>
              <a:cs typeface="Calibri"/>
            </a:endParaRPr>
          </a:p>
          <a:p>
            <a:pPr marL="514350" indent="-514350">
              <a:buAutoNum type="arabicPeriod"/>
            </a:pPr>
            <a:endParaRPr lang="en-US" sz="3200">
              <a:ea typeface="Calibri"/>
              <a:cs typeface="Calibri"/>
            </a:endParaRPr>
          </a:p>
          <a:p>
            <a:endParaRPr lang="en-US" sz="2800" b="1">
              <a:ea typeface="Calibri" panose="020F0502020204030204"/>
              <a:cs typeface="Calibri"/>
            </a:endParaRPr>
          </a:p>
        </p:txBody>
      </p:sp>
      <p:pic>
        <p:nvPicPr>
          <p:cNvPr id="1046" name="Picture 22" descr="A person wearing glasses and a blue striped shirt&#10;&#10;Description automatically generated">
            <a:extLst>
              <a:ext uri="{FF2B5EF4-FFF2-40B4-BE49-F238E27FC236}">
                <a16:creationId xmlns:a16="http://schemas.microsoft.com/office/drawing/2014/main" id="{EBAA20AB-6741-CCB2-CABF-97CECEB5815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60020" y="41871565"/>
            <a:ext cx="5668167" cy="5603326"/>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
            <a:extLst>
              <a:ext uri="{FF2B5EF4-FFF2-40B4-BE49-F238E27FC236}">
                <a16:creationId xmlns:a16="http://schemas.microsoft.com/office/drawing/2014/main" id="{528FE687-8B23-C17B-BE2A-C37551C12826}"/>
              </a:ext>
            </a:extLst>
          </p:cNvPr>
          <p:cNvSpPr txBox="1"/>
          <p:nvPr/>
        </p:nvSpPr>
        <p:spPr>
          <a:xfrm>
            <a:off x="897348" y="47775041"/>
            <a:ext cx="8508635" cy="707886"/>
          </a:xfrm>
          <a:prstGeom prst="rect">
            <a:avLst/>
          </a:prstGeom>
          <a:noFill/>
        </p:spPr>
        <p:txBody>
          <a:bodyPr wrap="square" lIns="91440" tIns="45720" rIns="91440" bIns="4572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a:t>Faculty Mentor: Dr. Shalabh C. </a:t>
            </a:r>
            <a:r>
              <a:rPr lang="en-US" sz="4000" b="1" err="1"/>
              <a:t>Maroo</a:t>
            </a:r>
            <a:endParaRPr lang="en-US" sz="4000" b="1">
              <a:cs typeface="Calibri"/>
            </a:endParaRPr>
          </a:p>
        </p:txBody>
      </p:sp>
      <p:pic>
        <p:nvPicPr>
          <p:cNvPr id="1048" name="Picture 24" descr="A person in a suit&#10;&#10;Description automatically generated">
            <a:extLst>
              <a:ext uri="{FF2B5EF4-FFF2-40B4-BE49-F238E27FC236}">
                <a16:creationId xmlns:a16="http://schemas.microsoft.com/office/drawing/2014/main" id="{292C4F8A-EC49-8A61-9925-0F11FE3FB47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558621" y="41864453"/>
            <a:ext cx="4327654" cy="562595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A person in a suit&#10;&#10;Description automatically generated">
            <a:extLst>
              <a:ext uri="{FF2B5EF4-FFF2-40B4-BE49-F238E27FC236}">
                <a16:creationId xmlns:a16="http://schemas.microsoft.com/office/drawing/2014/main" id="{70003F2A-18F4-7BBF-3FA5-B1A1100FD7B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468289" y="41864453"/>
            <a:ext cx="4314925" cy="562595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A person in a suit and tie&#10;&#10;Description automatically generated">
            <a:extLst>
              <a:ext uri="{FF2B5EF4-FFF2-40B4-BE49-F238E27FC236}">
                <a16:creationId xmlns:a16="http://schemas.microsoft.com/office/drawing/2014/main" id="{737F2744-5C32-7E01-91C3-233908B0B5A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365228" y="41864453"/>
            <a:ext cx="4330585" cy="5625950"/>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4">
            <a:extLst>
              <a:ext uri="{FF2B5EF4-FFF2-40B4-BE49-F238E27FC236}">
                <a16:creationId xmlns:a16="http://schemas.microsoft.com/office/drawing/2014/main" id="{ACEF5CE3-5841-90D8-29BD-444ED0AADA7D}"/>
              </a:ext>
            </a:extLst>
          </p:cNvPr>
          <p:cNvSpPr txBox="1"/>
          <p:nvPr/>
        </p:nvSpPr>
        <p:spPr>
          <a:xfrm>
            <a:off x="9598292" y="47775041"/>
            <a:ext cx="4236391" cy="707886"/>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b="1"/>
              <a:t>Jeremy Kang</a:t>
            </a:r>
          </a:p>
        </p:txBody>
      </p:sp>
      <p:sp>
        <p:nvSpPr>
          <p:cNvPr id="30" name="TextBox 25">
            <a:extLst>
              <a:ext uri="{FF2B5EF4-FFF2-40B4-BE49-F238E27FC236}">
                <a16:creationId xmlns:a16="http://schemas.microsoft.com/office/drawing/2014/main" id="{76021160-607F-D8A9-D76A-DACE25BFBB18}"/>
              </a:ext>
            </a:extLst>
          </p:cNvPr>
          <p:cNvSpPr txBox="1"/>
          <p:nvPr/>
        </p:nvSpPr>
        <p:spPr>
          <a:xfrm>
            <a:off x="13997142" y="47775041"/>
            <a:ext cx="5257217" cy="707886"/>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b="1"/>
              <a:t>Matthew MacFarlane</a:t>
            </a:r>
          </a:p>
        </p:txBody>
      </p:sp>
      <p:sp>
        <p:nvSpPr>
          <p:cNvPr id="31" name="TextBox 26">
            <a:extLst>
              <a:ext uri="{FF2B5EF4-FFF2-40B4-BE49-F238E27FC236}">
                <a16:creationId xmlns:a16="http://schemas.microsoft.com/office/drawing/2014/main" id="{C51364D9-D65B-AD4C-7B39-20C1D2C4D8D3}"/>
              </a:ext>
            </a:extLst>
          </p:cNvPr>
          <p:cNvSpPr txBox="1"/>
          <p:nvPr/>
        </p:nvSpPr>
        <p:spPr>
          <a:xfrm>
            <a:off x="19712958" y="47775041"/>
            <a:ext cx="3635124" cy="707886"/>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4000" b="1"/>
              <a:t>Evan </a:t>
            </a:r>
            <a:r>
              <a:rPr lang="en-US" sz="4000" b="1" err="1"/>
              <a:t>Tulsky</a:t>
            </a:r>
            <a:endParaRPr lang="en-US" sz="4000" b="1">
              <a:cs typeface="Calibri"/>
            </a:endParaRPr>
          </a:p>
        </p:txBody>
      </p:sp>
      <p:sp>
        <p:nvSpPr>
          <p:cNvPr id="32" name="TextBox 17">
            <a:extLst>
              <a:ext uri="{FF2B5EF4-FFF2-40B4-BE49-F238E27FC236}">
                <a16:creationId xmlns:a16="http://schemas.microsoft.com/office/drawing/2014/main" id="{EF9614E6-052E-B7CD-9173-15C111137247}"/>
              </a:ext>
            </a:extLst>
          </p:cNvPr>
          <p:cNvSpPr txBox="1"/>
          <p:nvPr/>
        </p:nvSpPr>
        <p:spPr>
          <a:xfrm>
            <a:off x="23950287" y="41882468"/>
            <a:ext cx="5303826" cy="317009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000" b="1">
                <a:ea typeface="Calibri"/>
                <a:cs typeface="Calibri"/>
              </a:rPr>
              <a:t>Special thanks to the Microsoft team:</a:t>
            </a:r>
          </a:p>
          <a:p>
            <a:pPr marL="342900" indent="-342900">
              <a:buAutoNum type="arabicPeriod"/>
            </a:pPr>
            <a:r>
              <a:rPr lang="en-US" sz="4000" b="1">
                <a:ea typeface="Calibri"/>
                <a:cs typeface="Calibri"/>
              </a:rPr>
              <a:t> Kathryn </a:t>
            </a:r>
            <a:r>
              <a:rPr lang="en-US" sz="4000" b="1" err="1">
                <a:ea typeface="Calibri"/>
                <a:cs typeface="Calibri"/>
              </a:rPr>
              <a:t>Oseen</a:t>
            </a:r>
            <a:r>
              <a:rPr lang="en-US" sz="4000" b="1">
                <a:ea typeface="Calibri"/>
                <a:cs typeface="Calibri"/>
              </a:rPr>
              <a:t>-Senda</a:t>
            </a:r>
          </a:p>
          <a:p>
            <a:pPr marL="342900" indent="-342900">
              <a:buAutoNum type="arabicPeriod"/>
            </a:pPr>
            <a:r>
              <a:rPr lang="en-US" sz="4000" b="1">
                <a:ea typeface="Calibri"/>
                <a:cs typeface="Calibri"/>
              </a:rPr>
              <a:t> Oscar Moguel</a:t>
            </a:r>
          </a:p>
          <a:p>
            <a:pPr marL="342900" indent="-342900">
              <a:buAutoNum type="arabicPeriod"/>
            </a:pPr>
            <a:r>
              <a:rPr lang="en-US" sz="4000" b="1">
                <a:ea typeface="Calibri"/>
                <a:cs typeface="Calibri"/>
              </a:rPr>
              <a:t> Courtney Huddleston</a:t>
            </a:r>
          </a:p>
        </p:txBody>
      </p:sp>
      <p:sp>
        <p:nvSpPr>
          <p:cNvPr id="33" name="TextBox 21">
            <a:extLst>
              <a:ext uri="{FF2B5EF4-FFF2-40B4-BE49-F238E27FC236}">
                <a16:creationId xmlns:a16="http://schemas.microsoft.com/office/drawing/2014/main" id="{0074CCFB-C3BD-CDE7-8426-0E12C1E0A7E8}"/>
              </a:ext>
            </a:extLst>
          </p:cNvPr>
          <p:cNvSpPr txBox="1"/>
          <p:nvPr/>
        </p:nvSpPr>
        <p:spPr>
          <a:xfrm>
            <a:off x="23992302" y="45549729"/>
            <a:ext cx="4932297" cy="224676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b="1">
                <a:latin typeface="Calibri"/>
                <a:cs typeface="Arial"/>
              </a:rPr>
              <a:t>Source:</a:t>
            </a:r>
            <a:r>
              <a:rPr lang="en-US" sz="2800">
                <a:latin typeface="Calibri"/>
                <a:cs typeface="Arial"/>
              </a:rPr>
              <a:t> </a:t>
            </a:r>
            <a:r>
              <a:rPr lang="en-US" sz="2800">
                <a:solidFill>
                  <a:srgbClr val="4A4A4A"/>
                </a:solidFill>
                <a:ea typeface="+mn-lt"/>
                <a:cs typeface="+mn-lt"/>
              </a:rPr>
              <a:t>Bergman, T. L., &amp; </a:t>
            </a:r>
            <a:r>
              <a:rPr lang="en-US" sz="2800" err="1">
                <a:solidFill>
                  <a:srgbClr val="4A4A4A"/>
                </a:solidFill>
                <a:ea typeface="+mn-lt"/>
                <a:cs typeface="+mn-lt"/>
              </a:rPr>
              <a:t>Incropera</a:t>
            </a:r>
            <a:r>
              <a:rPr lang="en-US" sz="2800">
                <a:solidFill>
                  <a:srgbClr val="4A4A4A"/>
                </a:solidFill>
                <a:ea typeface="+mn-lt"/>
                <a:cs typeface="+mn-lt"/>
              </a:rPr>
              <a:t>, F. P. (2011). </a:t>
            </a:r>
            <a:r>
              <a:rPr lang="en-US" sz="2800" i="1">
                <a:solidFill>
                  <a:srgbClr val="4A4A4A"/>
                </a:solidFill>
                <a:ea typeface="+mn-lt"/>
                <a:cs typeface="+mn-lt"/>
              </a:rPr>
              <a:t>Fundamentals of heat and mass transfer</a:t>
            </a:r>
            <a:r>
              <a:rPr lang="en-US" sz="2800">
                <a:solidFill>
                  <a:srgbClr val="4A4A4A"/>
                </a:solidFill>
                <a:ea typeface="+mn-lt"/>
                <a:cs typeface="+mn-lt"/>
              </a:rPr>
              <a:t> (Seventh edition.). Wiley.</a:t>
            </a:r>
            <a:endParaRPr lang="en-US" sz="2800">
              <a:latin typeface="Calibri"/>
              <a:ea typeface="Calibri"/>
              <a:cs typeface="Arial"/>
            </a:endParaRPr>
          </a:p>
        </p:txBody>
      </p:sp>
    </p:spTree>
    <p:extLst>
      <p:ext uri="{BB962C8B-B14F-4D97-AF65-F5344CB8AC3E}">
        <p14:creationId xmlns:p14="http://schemas.microsoft.com/office/powerpoint/2010/main" val="20300389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139341F7B4114BAC3EC4BC3B0DFACE" ma:contentTypeVersion="13" ma:contentTypeDescription="Create a new document." ma:contentTypeScope="" ma:versionID="4ac42f2fdb0bec42c911ac32bea5644d">
  <xsd:schema xmlns:xsd="http://www.w3.org/2001/XMLSchema" xmlns:xs="http://www.w3.org/2001/XMLSchema" xmlns:p="http://schemas.microsoft.com/office/2006/metadata/properties" xmlns:ns2="ab3dbb47-388b-4ad3-8725-9ab9ee02e98d" xmlns:ns3="aed8ffb6-cf14-40d4-9928-890eb1245719" targetNamespace="http://schemas.microsoft.com/office/2006/metadata/properties" ma:root="true" ma:fieldsID="09d0f4a19f0438bc2273101fa4cd279d" ns2:_="" ns3:_="">
    <xsd:import namespace="ab3dbb47-388b-4ad3-8725-9ab9ee02e98d"/>
    <xsd:import namespace="aed8ffb6-cf14-40d4-9928-890eb1245719"/>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lcf76f155ced4ddcb4097134ff3c332f" minOccurs="0"/>
                <xsd:element ref="ns2:MediaServiceOCR" minOccurs="0"/>
                <xsd:element ref="ns3:SharedWithUsers" minOccurs="0"/>
                <xsd:element ref="ns3:SharedWithDetails" minOccurs="0"/>
                <xsd:element ref="ns2:MediaServiceSearchProperties" minOccurs="0"/>
                <xsd:element ref="ns2:MediaLengthInSecond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3dbb47-388b-4ad3-8725-9ab9ee02e9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434dd798-54fc-4a98-a97f-5b734a12fa28"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SearchProperties" ma:index="18" nillable="true" ma:displayName="MediaServiceSearchProperties" ma:hidden="true" ma:internalName="MediaServiceSearchProperties" ma:readOnly="true">
      <xsd:simpleType>
        <xsd:restriction base="dms:Note"/>
      </xsd:simpleType>
    </xsd:element>
    <xsd:element name="MediaLengthInSeconds" ma:index="19" nillable="true" ma:displayName="MediaLengthInSeconds" ma:hidden="true" ma:internalName="MediaLengthInSeconds" ma:readOnly="true">
      <xsd:simpleType>
        <xsd:restriction base="dms:Unknown"/>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ed8ffb6-cf14-40d4-9928-890eb1245719"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ab3dbb47-388b-4ad3-8725-9ab9ee02e98d">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963196-EEA9-4126-9638-5E2AA3D31722}">
  <ds:schemaRefs>
    <ds:schemaRef ds:uri="ab3dbb47-388b-4ad3-8725-9ab9ee02e98d"/>
    <ds:schemaRef ds:uri="aed8ffb6-cf14-40d4-9928-890eb124571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ECB7947-D989-4145-A44E-C31BCCAE5029}">
  <ds:schemaRefs>
    <ds:schemaRef ds:uri="ab3dbb47-388b-4ad3-8725-9ab9ee02e98d"/>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3A9C0F5-5A74-45CC-8BF8-577F5CD2BD26}">
  <ds:schemaRefs>
    <ds:schemaRef ds:uri="http://schemas.microsoft.com/sharepoint/v3/contenttype/forms"/>
  </ds:schemaRefs>
</ds:datastoreItem>
</file>

<file path=docMetadata/LabelInfo.xml><?xml version="1.0" encoding="utf-8"?>
<clbl:labelList xmlns:clbl="http://schemas.microsoft.com/office/2020/mipLabelMetadata">
  <clbl:label id="{4278a402-1a9e-4eb9-8414-ffb55a5fcf1e}" enabled="0" method="" siteId="{4278a402-1a9e-4eb9-8414-ffb55a5fcf1e}" removed="1"/>
</clbl:labelList>
</file>

<file path=docProps/app.xml><?xml version="1.0" encoding="utf-8"?>
<Properties xmlns="http://schemas.openxmlformats.org/officeDocument/2006/extended-properties" xmlns:vt="http://schemas.openxmlformats.org/officeDocument/2006/docPropsVTypes">
  <Template>Office 2013 - 2022 Theme</Template>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K Deyhim</dc:creator>
  <cp:revision>1</cp:revision>
  <dcterms:created xsi:type="dcterms:W3CDTF">2024-04-11T16:20:05Z</dcterms:created>
  <dcterms:modified xsi:type="dcterms:W3CDTF">2024-04-23T04:20:45Z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0x01010080139341F7B4114BAC3EC4BC3B0DFACE</vt:lpwstr>
  </property>
  <property fmtid="{D5CDD505-2E9C-101B-9397-08002B2CF9AE}" pid="3" name="MediaServiceImageTags">
    <vt:lpwstr/>
  </property>
</Properties>
</file>