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85" r:id="rId3"/>
    <p:sldId id="319" r:id="rId4"/>
    <p:sldId id="316" r:id="rId5"/>
    <p:sldId id="317" r:id="rId6"/>
    <p:sldId id="318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Dean" initials="JD" lastIdx="4" clrIdx="0">
    <p:extLst>
      <p:ext uri="{19B8F6BF-5375-455C-9EA6-DF929625EA0E}">
        <p15:presenceInfo xmlns:p15="http://schemas.microsoft.com/office/powerpoint/2012/main" userId="S::jdean@theadditiveagency.com::48d7c856-aa91-4f9a-9c9d-c7de74b978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7780"/>
    <a:srgbClr val="D74100"/>
    <a:srgbClr val="000000"/>
    <a:srgbClr val="404040"/>
    <a:srgbClr val="6D777E"/>
    <a:srgbClr val="F76900"/>
    <a:srgbClr val="F76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0"/>
    <p:restoredTop sz="95846"/>
  </p:normalViewPr>
  <p:slideViewPr>
    <p:cSldViewPr snapToObjects="1">
      <p:cViewPr varScale="1">
        <p:scale>
          <a:sx n="59" d="100"/>
          <a:sy n="59" d="100"/>
        </p:scale>
        <p:origin x="1080" y="76"/>
      </p:cViewPr>
      <p:guideLst/>
    </p:cSldViewPr>
  </p:slideViewPr>
  <p:outlineViewPr>
    <p:cViewPr>
      <p:scale>
        <a:sx n="33" d="100"/>
        <a:sy n="33" d="100"/>
      </p:scale>
      <p:origin x="0" y="-12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notesViewPr>
    <p:cSldViewPr snapToObjects="1">
      <p:cViewPr varScale="1">
        <p:scale>
          <a:sx n="114" d="100"/>
          <a:sy n="114" d="100"/>
        </p:scale>
        <p:origin x="35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01379A-EF37-704C-8538-D0F73F424F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CBE97-3D0C-5045-9FE9-7F95CA6BE3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E2166-158B-7043-BC3D-862E3961C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0385E-9AEC-AE4B-9F29-034FFD6546A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B6664E-7B47-9F48-A0F4-96D7B082EC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0C87-C4B2-804D-A271-30F16C3C06F1}" type="datetimeFigureOut">
              <a:rPr lang="en-US" smtClean="0"/>
              <a:t>4/8/2024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54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088AB-38D9-574D-9FE4-C1ABD659377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9CC7F-D7FD-7142-9894-9CD0A54CF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7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07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9CC7F-D7FD-7142-9894-9CD0A54CFB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1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Block S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3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45EA3A71-4B99-694C-96D0-5C3A8731AD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8" name="Picture 4" descr="Large orange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D1E18515-35BE-7644-8158-2284E6C0A6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2" r="11376" b="6722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3B3998B0-802F-B748-B5BA-6FE0D74712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41248" y="1828800"/>
            <a:ext cx="10515600" cy="435254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4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F2A658F-CD0B-4645-8298-83CE8302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0D1DCB07-D8B9-C74E-BA30-F4E3DA9511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070101"/>
            <a:ext cx="12192000" cy="47878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58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A667-DD05-564E-B57D-77CECB3A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559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10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ith Photo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0816FEDB-1838-C944-A3FD-F00975D579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406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ith Photo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31" y="1060809"/>
            <a:ext cx="522482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31" y="4114800"/>
            <a:ext cx="522482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17D0421-183A-334C-9D76-A5BEBECDE6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2240" y="0"/>
            <a:ext cx="569976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7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107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9ABE-199D-114A-BD4B-8AB0CAAC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6987"/>
            <a:ext cx="10515600" cy="136366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9A87B-9450-B342-898B-1B56515C9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57813"/>
            <a:ext cx="10515600" cy="719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7574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 descr="This rectangle is a decorative element that becomes a white background for the orange logo at the top left of the slide. " title="Decorative Background">
            <a:extLst>
              <a:ext uri="{FF2B5EF4-FFF2-40B4-BE49-F238E27FC236}">
                <a16:creationId xmlns:a16="http://schemas.microsoft.com/office/drawing/2014/main" id="{982ED1EF-5686-E24D-9F47-3384F095732F}"/>
              </a:ext>
            </a:extLst>
          </p:cNvPr>
          <p:cNvSpPr/>
          <p:nvPr userDrawn="1"/>
        </p:nvSpPr>
        <p:spPr>
          <a:xfrm>
            <a:off x="0" y="0"/>
            <a:ext cx="12191999" cy="1188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8F63C-0147-3441-9377-F9E2452D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332" y="2778847"/>
            <a:ext cx="5486400" cy="173736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5" name="Picture 2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DB50F347-9886-324C-A880-F8E9B3A822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0" r="-90"/>
          <a:stretch/>
        </p:blipFill>
        <p:spPr>
          <a:xfrm>
            <a:off x="696058" y="365760"/>
            <a:ext cx="241837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86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Laurel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94660B-E1AB-AF43-9B1B-F34D5E1C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3" y="2766217"/>
            <a:ext cx="5486400" cy="1737360"/>
          </a:xfrm>
        </p:spPr>
        <p:txBody>
          <a:bodyPr tIns="0" bIns="0" anchor="t" anchorCtr="0"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3" descr="Syracuse University is presented next to a block S in white on an orange background." title="Syracuse University Logo">
            <a:extLst>
              <a:ext uri="{FF2B5EF4-FFF2-40B4-BE49-F238E27FC236}">
                <a16:creationId xmlns:a16="http://schemas.microsoft.com/office/drawing/2014/main" id="{041D6A3C-A6D7-5C40-8DB1-7F7F93BCA5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" t="408" r="-69" b="-408"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7" name="Picture 3" descr="The laurel from the Syracuse University seal is cropped to fit the right side of the slide. The laurel consists of a series of leaves in an arch. The laurel is white on top of an orange background." title="Syracuse University Laurel">
            <a:extLst>
              <a:ext uri="{FF2B5EF4-FFF2-40B4-BE49-F238E27FC236}">
                <a16:creationId xmlns:a16="http://schemas.microsoft.com/office/drawing/2014/main" id="{4F9193E3-243E-1B45-8467-4622423DF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8339328" y="0"/>
            <a:ext cx="384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43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Block S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3" descr="Syracuse University is presented next to a block S in orange on a white background." title="Syracuse University Logo">
            <a:extLst>
              <a:ext uri="{FF2B5EF4-FFF2-40B4-BE49-F238E27FC236}">
                <a16:creationId xmlns:a16="http://schemas.microsoft.com/office/drawing/2014/main" id="{33CC16B8-858B-E641-A281-B2BCE05C5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069354DE-56C0-484E-A9B2-526150D0EC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944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Laurel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FF41C7C-C8A5-FE4C-AF93-AC5D5F45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2766217"/>
            <a:ext cx="5483335" cy="1737360"/>
          </a:xfrm>
        </p:spPr>
        <p:txBody>
          <a:bodyPr tIns="0" bIns="0" anchor="t" anchorCtr="0">
            <a:noAutofit/>
          </a:bodyPr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" name="Picture 3" descr="Syracuse University is presented next to a block S in orange on a navy background." title="Syracuse University Logo">
            <a:extLst>
              <a:ext uri="{FF2B5EF4-FFF2-40B4-BE49-F238E27FC236}">
                <a16:creationId xmlns:a16="http://schemas.microsoft.com/office/drawing/2014/main" id="{AA5B4474-4214-1746-A7BA-39AF0E90A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7" name="Picture 3" descr="The laurel from the Syracuse University seal is cropped to fit the right side of the slide. The laurel consists of a series of leaves in an arch. The laurel is white on top of a navy background." title="Syracuse University Laurel">
            <a:extLst>
              <a:ext uri="{FF2B5EF4-FFF2-40B4-BE49-F238E27FC236}">
                <a16:creationId xmlns:a16="http://schemas.microsoft.com/office/drawing/2014/main" id="{6698A982-DF1C-E541-8680-69556593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7" t="19247" r="69129" b="23976"/>
          <a:stretch/>
        </p:blipFill>
        <p:spPr>
          <a:xfrm>
            <a:off x="8339328" y="0"/>
            <a:ext cx="3849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3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with Block S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879447"/>
            <a:ext cx="658368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5122"/>
            <a:ext cx="6583680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3" descr="Syracuse University is presented next to a block S in white on an orange background" title="Syracuse University Logo">
            <a:extLst>
              <a:ext uri="{FF2B5EF4-FFF2-40B4-BE49-F238E27FC236}">
                <a16:creationId xmlns:a16="http://schemas.microsoft.com/office/drawing/2014/main" id="{7CF03E9B-FCD7-F442-A254-65ABE0B4FC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" t="408" r="-69" b="-408"/>
          <a:stretch/>
        </p:blipFill>
        <p:spPr>
          <a:xfrm>
            <a:off x="740664" y="466344"/>
            <a:ext cx="3300984" cy="621792"/>
          </a:xfrm>
          <a:prstGeom prst="rect">
            <a:avLst/>
          </a:prstGeom>
        </p:spPr>
      </p:pic>
      <p:pic>
        <p:nvPicPr>
          <p:cNvPr id="9" name="Picture 4" descr="Large navy blocky &quot;S&quot; placed on the bottom right corner of the slide. " title="Syracuse University Block S">
            <a:extLst>
              <a:ext uri="{FF2B5EF4-FFF2-40B4-BE49-F238E27FC236}">
                <a16:creationId xmlns:a16="http://schemas.microsoft.com/office/drawing/2014/main" id="{1EBB5EBE-9943-6946-A35D-110561847C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" r="11376" b="6720"/>
          <a:stretch/>
        </p:blipFill>
        <p:spPr>
          <a:xfrm>
            <a:off x="7772400" y="457200"/>
            <a:ext cx="4416552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3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 (Oran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69042D0-5033-4541-ADD4-1239414CD9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7" name="Picture 4" descr="Syracuse University is presented next to a block S in white on an orange background" title="Syracuse University Logo">
            <a:extLst>
              <a:ext uri="{FF2B5EF4-FFF2-40B4-BE49-F238E27FC236}">
                <a16:creationId xmlns:a16="http://schemas.microsoft.com/office/drawing/2014/main" id="{DE7701AA-76BC-3943-BF2D-8660BCB5D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35" b="735"/>
          <a:stretch/>
        </p:blipFill>
        <p:spPr>
          <a:xfrm>
            <a:off x="457200" y="457200"/>
            <a:ext cx="3300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 (Nav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7C3A-EF0B-4240-8101-CB6524BB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879447"/>
            <a:ext cx="439010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D06B-ADEF-9846-AB81-A4E3AE9C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4975122"/>
            <a:ext cx="4390103" cy="103976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C87AD74-788A-2745-9A83-3936DD28B9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7162800" cy="6858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pic>
        <p:nvPicPr>
          <p:cNvPr id="6" name="Picture 4" descr="Syracuse University is presented next to a block S in orange on a navy background. " title="Syracuse University Logo">
            <a:extLst>
              <a:ext uri="{FF2B5EF4-FFF2-40B4-BE49-F238E27FC236}">
                <a16:creationId xmlns:a16="http://schemas.microsoft.com/office/drawing/2014/main" id="{BAA10509-61C6-614C-9E42-CC55FDFFA3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457200"/>
            <a:ext cx="3300984" cy="6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350-A569-4D4A-A8C5-9F53139F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4DD360-C2B2-1A49-B668-FE02618F2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9525" indent="0">
              <a:buNone/>
              <a:tabLst/>
              <a:defRPr/>
            </a:lvl2pPr>
            <a:lvl3pPr marL="9525" indent="0">
              <a:buNone/>
              <a:tabLst/>
              <a:defRPr/>
            </a:lvl3pPr>
            <a:lvl4pPr marL="9525" indent="0">
              <a:buNone/>
              <a:tabLst/>
              <a:defRPr/>
            </a:lvl4pPr>
            <a:lvl5pPr marL="952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47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FBE8-57B1-984B-85C1-A3E9EEE3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67853-CEB1-FC44-B005-DDF70C5D1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71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407E-022E-794A-A444-D97BCE8B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5029A84-5503-7243-AB5C-33942C7CB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D58A4AA-3BBA-CD47-9E72-797470530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461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03F8-3E42-A544-82DD-AA6A2FE1F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92CCD6E-072F-2642-AB45-71658C909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5"/>
            <a:ext cx="5157787" cy="7315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F624C1-8860-7343-A9C7-D4AE6D946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51761"/>
            <a:ext cx="5157787" cy="3525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F7A2362-C790-E647-BCBF-A98393C5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5625"/>
            <a:ext cx="5183188" cy="7315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i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3FD1DC2-B954-A943-AD79-573CC1E41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51761"/>
            <a:ext cx="5183188" cy="35252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6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94CB2F0-51AE-5C4D-B565-575D802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CC5045-1D03-7D4A-9807-27BCB241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25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08139C9B-1722-DF45-9141-674D6389476B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5845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B074448F-ECDF-DC44-9F43-FD59771C7B33}"/>
              </a:ext>
            </a:extLst>
          </p:cNvPr>
          <p:cNvSpPr txBox="1"/>
          <p:nvPr userDrawn="1"/>
        </p:nvSpPr>
        <p:spPr>
          <a:xfrm>
            <a:off x="838200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Syracuse University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617610D-C255-5549-8A79-A9BD2F9C5841}"/>
              </a:ext>
            </a:extLst>
          </p:cNvPr>
          <p:cNvSpPr txBox="1"/>
          <p:nvPr userDrawn="1"/>
        </p:nvSpPr>
        <p:spPr>
          <a:xfrm>
            <a:off x="9434557" y="6355845"/>
            <a:ext cx="1919243" cy="365125"/>
          </a:xfrm>
          <a:prstGeom prst="rect">
            <a:avLst/>
          </a:prstGeom>
          <a:noFill/>
        </p:spPr>
        <p:txBody>
          <a:bodyPr wrap="none" lIns="0" rIns="0" rtlCol="0" anchor="ctr">
            <a:noAutofit/>
          </a:bodyPr>
          <a:lstStyle/>
          <a:p>
            <a:pPr algn="r"/>
            <a:fld id="{9A343670-1D05-7C47-B2D6-B371475A4076}" type="slidenum">
              <a:rPr lang="en-US" sz="900" b="0" smtClean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‹#›</a:t>
            </a:fld>
            <a:endParaRPr lang="en-US" sz="900" b="0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6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666" r:id="rId4"/>
    <p:sldLayoutId id="2147483668" r:id="rId5"/>
    <p:sldLayoutId id="2147483671" r:id="rId6"/>
    <p:sldLayoutId id="2147483650" r:id="rId7"/>
    <p:sldLayoutId id="2147483652" r:id="rId8"/>
    <p:sldLayoutId id="2147483653" r:id="rId9"/>
    <p:sldLayoutId id="2147483672" r:id="rId10"/>
    <p:sldLayoutId id="2147483655" r:id="rId11"/>
    <p:sldLayoutId id="2147483654" r:id="rId12"/>
    <p:sldLayoutId id="2147483673" r:id="rId13"/>
    <p:sldLayoutId id="2147483658" r:id="rId14"/>
    <p:sldLayoutId id="2147483657" r:id="rId15"/>
    <p:sldLayoutId id="2147483662" r:id="rId16"/>
    <p:sldLayoutId id="2147483663" r:id="rId17"/>
    <p:sldLayoutId id="2147483656" r:id="rId18"/>
    <p:sldLayoutId id="2147483660" r:id="rId19"/>
    <p:sldLayoutId id="214748366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2"/>
        </a:buClr>
        <a:buFont typeface="System Font Regular"/>
        <a:buChar char="–"/>
        <a:defRPr sz="24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Wingdings" pitchFamily="2" charset="2"/>
        <a:buChar char="§"/>
        <a:defRPr sz="24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accent1"/>
        </a:buClr>
        <a:buFont typeface="System Font Regular"/>
        <a:buChar char="–"/>
        <a:defRPr sz="20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45392A-11CE-E74B-90CA-48A9836D2F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1234" b="6666"/>
          <a:stretch/>
        </p:blipFill>
        <p:spPr>
          <a:xfrm>
            <a:off x="7772400" y="457200"/>
            <a:ext cx="4419600" cy="64008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AC1A53C-007F-0442-93D0-9835CD7F46A2}"/>
              </a:ext>
            </a:extLst>
          </p:cNvPr>
          <p:cNvSpPr txBox="1">
            <a:spLocks/>
          </p:cNvSpPr>
          <p:nvPr/>
        </p:nvSpPr>
        <p:spPr>
          <a:xfrm>
            <a:off x="883920" y="-609600"/>
            <a:ext cx="6888480" cy="4800600"/>
          </a:xfrm>
          <a:prstGeom prst="rect">
            <a:avLst/>
          </a:prstGeom>
        </p:spPr>
        <p:txBody>
          <a:bodyPr vert="horz" lIns="0" tIns="45720" rIns="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>
              <a:lnSpc>
                <a:spcPct val="170000"/>
              </a:lnSpc>
            </a:pPr>
            <a:br>
              <a:rPr lang="en-US" dirty="0"/>
            </a:b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 </a:t>
            </a:r>
          </a:p>
          <a:p>
            <a:pPr algn="ctr">
              <a:lnSpc>
                <a:spcPct val="170000"/>
              </a:lnSpc>
            </a:pPr>
            <a:r>
              <a:rPr lang="en-US" b="1" dirty="0"/>
              <a:t>Influence of Vibration Stimuli Applied on the Quadriceps Femoris Muscle during Functional Electrical            	 Stimulation Induced Cycling 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792685D-3C27-0C4C-B543-0E9377810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" y="3733800"/>
            <a:ext cx="6888480" cy="3124200"/>
          </a:xfrm>
        </p:spPr>
        <p:txBody>
          <a:bodyPr>
            <a:normAutofit fontScale="62500" lnSpcReduction="20000"/>
          </a:bodyPr>
          <a:lstStyle/>
          <a:p>
            <a:br>
              <a:rPr lang="en-US" dirty="0"/>
            </a:br>
            <a:endParaRPr lang="en-US" dirty="0"/>
          </a:p>
          <a:p>
            <a:r>
              <a:rPr lang="en-US" dirty="0"/>
              <a:t> </a:t>
            </a:r>
          </a:p>
          <a:p>
            <a:pPr algn="ctr"/>
            <a:r>
              <a:rPr lang="en-US" dirty="0"/>
              <a:t>Evan Tulsky</a:t>
            </a:r>
          </a:p>
          <a:p>
            <a:pPr algn="ctr"/>
            <a:r>
              <a:rPr lang="en-US" dirty="0"/>
              <a:t>Jonathan Casas</a:t>
            </a:r>
          </a:p>
          <a:p>
            <a:pPr algn="ctr"/>
            <a:r>
              <a:rPr lang="en-US" dirty="0"/>
              <a:t>Chen-Hao Chang</a:t>
            </a:r>
          </a:p>
          <a:p>
            <a:pPr algn="ctr"/>
            <a:r>
              <a:rPr lang="en-US" dirty="0"/>
              <a:t>Steven Brose</a:t>
            </a:r>
          </a:p>
          <a:p>
            <a:pPr algn="ctr"/>
            <a:r>
              <a:rPr lang="en-US" dirty="0"/>
              <a:t>Victor Duenas</a:t>
            </a:r>
          </a:p>
          <a:p>
            <a:pPr algn="ctr"/>
            <a:r>
              <a:rPr lang="en-US" sz="2000" dirty="0"/>
              <a:t> </a:t>
            </a:r>
          </a:p>
          <a:p>
            <a:pPr algn="ctr"/>
            <a:r>
              <a:rPr lang="en-US" sz="1800" dirty="0" err="1"/>
              <a:t>IFESS@RehabWeek</a:t>
            </a:r>
            <a:r>
              <a:rPr lang="en-US" sz="1800" dirty="0"/>
              <a:t> 2021, September 22, 2021</a:t>
            </a:r>
          </a:p>
          <a:p>
            <a:endParaRPr lang="en-US" dirty="0"/>
          </a:p>
        </p:txBody>
      </p:sp>
      <p:pic>
        <p:nvPicPr>
          <p:cNvPr id="3" name="Picture 2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B96F28DB-31AE-FB4D-A14E-4A40434F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181828" y="3973631"/>
            <a:ext cx="2673824" cy="20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6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2223-9585-C74D-89FB-DEDD812C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Functional electrical stimulation (FES) facilitates lower-limb movement and improve muscle mass, muscle strength, bone mineral density, and blood flow</a:t>
            </a:r>
          </a:p>
          <a:p>
            <a:r>
              <a:rPr lang="en-US" dirty="0"/>
              <a:t>FES-cycling has restrictions</a:t>
            </a:r>
          </a:p>
          <a:p>
            <a:pPr lvl="1"/>
            <a:r>
              <a:rPr lang="en-US" dirty="0"/>
              <a:t>Muscular fatigue develops more rapidly using FES</a:t>
            </a:r>
          </a:p>
          <a:p>
            <a:pPr lvl="1"/>
            <a:r>
              <a:rPr lang="en-US" dirty="0"/>
              <a:t>Spasticity from SCI individuals limit duration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2223-9585-C74D-89FB-DEDD812C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suggests vibration stimuli reduces FES-cycling restrictions </a:t>
            </a:r>
          </a:p>
          <a:p>
            <a:r>
              <a:rPr lang="en-US" dirty="0"/>
              <a:t>Impact of mechanical vibration during electrically elicited contractions</a:t>
            </a:r>
          </a:p>
          <a:p>
            <a:pPr lvl="1"/>
            <a:r>
              <a:rPr lang="en-US" dirty="0"/>
              <a:t>Muscle active torque output</a:t>
            </a:r>
          </a:p>
          <a:p>
            <a:pPr lvl="1"/>
            <a:r>
              <a:rPr lang="en-US" dirty="0"/>
              <a:t>Muscle fatigue </a:t>
            </a:r>
          </a:p>
          <a:p>
            <a:pPr lvl="1"/>
            <a:r>
              <a:rPr lang="en-US" dirty="0"/>
              <a:t>Muscle spasticity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2223-9585-C74D-89FB-DEDD812C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4 able bodied individuals</a:t>
            </a:r>
          </a:p>
          <a:p>
            <a:r>
              <a:rPr lang="en-US" dirty="0"/>
              <a:t>Two trials of FES-cycling experiments at 60 rpm cadence</a:t>
            </a:r>
          </a:p>
          <a:p>
            <a:pPr lvl="1"/>
            <a:r>
              <a:rPr lang="en-US" dirty="0"/>
              <a:t>Without vibration stimuli</a:t>
            </a:r>
          </a:p>
          <a:p>
            <a:pPr lvl="1"/>
            <a:r>
              <a:rPr lang="en-US" dirty="0"/>
              <a:t>With vibration stimuli on quadricep using wearable garments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006BB-EEB8-D44F-A01A-D7D81E899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976273"/>
            <a:ext cx="3810000" cy="270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2223-9585-C74D-89FB-DEDD812C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metrics:</a:t>
            </a:r>
          </a:p>
          <a:p>
            <a:pPr lvl="1"/>
            <a:r>
              <a:rPr lang="en-US" dirty="0"/>
              <a:t>Mean Active Torque</a:t>
            </a:r>
          </a:p>
          <a:p>
            <a:pPr lvl="1"/>
            <a:r>
              <a:rPr lang="en-US" dirty="0"/>
              <a:t>Fatigue Rate</a:t>
            </a:r>
          </a:p>
          <a:p>
            <a:pPr lvl="1"/>
            <a:r>
              <a:rPr lang="en-US" dirty="0"/>
              <a:t>Fatigue Time</a:t>
            </a:r>
          </a:p>
          <a:p>
            <a:r>
              <a:rPr lang="en-US" dirty="0"/>
              <a:t>Fatigue rate for all participants was 5.23% greater for trials with vibration stimuli</a:t>
            </a:r>
          </a:p>
          <a:p>
            <a:r>
              <a:rPr lang="en-US" dirty="0"/>
              <a:t>No statistical significance in the mean active torque generated</a:t>
            </a:r>
          </a:p>
        </p:txBody>
      </p:sp>
    </p:spTree>
    <p:extLst>
      <p:ext uri="{BB962C8B-B14F-4D97-AF65-F5344CB8AC3E}">
        <p14:creationId xmlns:p14="http://schemas.microsoft.com/office/powerpoint/2010/main" val="267425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2CC9-F550-F245-B105-23DB02F5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2223-9585-C74D-89FB-DEDD812C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Preliminary study on FES-cycling with vibrational stimuli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Recruit more participants</a:t>
            </a:r>
          </a:p>
          <a:p>
            <a:pPr lvl="1"/>
            <a:r>
              <a:rPr lang="en-US" dirty="0"/>
              <a:t>Study people with spinal cord injuries</a:t>
            </a:r>
          </a:p>
          <a:p>
            <a:pPr lvl="1"/>
            <a:r>
              <a:rPr lang="en-US" dirty="0"/>
              <a:t>Further investigate optimal vibration patterns, vibrational frequency, and number of vibrational motors on the muscles.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907F0-67A5-0540-95FA-216DFCF821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67" r="70341" b="19049"/>
          <a:stretch/>
        </p:blipFill>
        <p:spPr>
          <a:xfrm>
            <a:off x="8625783" y="1"/>
            <a:ext cx="3566217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5F0811-9604-F444-BC5E-A94434CE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" y="2766217"/>
            <a:ext cx="7885119" cy="1737360"/>
          </a:xfrm>
        </p:spPr>
        <p:txBody>
          <a:bodyPr/>
          <a:lstStyle/>
          <a:p>
            <a:r>
              <a:rPr lang="en-US" sz="4400" dirty="0"/>
              <a:t>Questions and Discussion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0D11815-972E-0E47-AF04-36848F7A26BE}"/>
              </a:ext>
            </a:extLst>
          </p:cNvPr>
          <p:cNvSpPr txBox="1"/>
          <p:nvPr/>
        </p:nvSpPr>
        <p:spPr>
          <a:xfrm>
            <a:off x="740664" y="4190828"/>
            <a:ext cx="3350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Name</a:t>
            </a:r>
          </a:p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Title</a:t>
            </a:r>
          </a:p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91763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yracuse University Color Palette">
      <a:dk1>
        <a:srgbClr val="3F403F"/>
      </a:dk1>
      <a:lt1>
        <a:srgbClr val="FFFFFF"/>
      </a:lt1>
      <a:dk2>
        <a:srgbClr val="F76900"/>
      </a:dk2>
      <a:lt2>
        <a:srgbClr val="ADB3B8"/>
      </a:lt2>
      <a:accent1>
        <a:srgbClr val="000E54"/>
      </a:accent1>
      <a:accent2>
        <a:srgbClr val="FF431B"/>
      </a:accent2>
      <a:accent3>
        <a:srgbClr val="FF8E00"/>
      </a:accent3>
      <a:accent4>
        <a:srgbClr val="203299"/>
      </a:accent4>
      <a:accent5>
        <a:srgbClr val="2B72D7"/>
      </a:accent5>
      <a:accent6>
        <a:srgbClr val="F76900"/>
      </a:accent6>
      <a:hlink>
        <a:srgbClr val="D74100"/>
      </a:hlink>
      <a:folHlink>
        <a:srgbClr val="D7410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7917</TotalTime>
  <Words>219</Words>
  <Application>Microsoft Office PowerPoint</Application>
  <PresentationFormat>Widescreen</PresentationFormat>
  <Paragraphs>51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System Font Regular</vt:lpstr>
      <vt:lpstr>Verdana</vt:lpstr>
      <vt:lpstr>Wingdings</vt:lpstr>
      <vt:lpstr>Office Theme</vt:lpstr>
      <vt:lpstr>PowerPoint Presentation</vt:lpstr>
      <vt:lpstr>Motivation</vt:lpstr>
      <vt:lpstr>Objective</vt:lpstr>
      <vt:lpstr>Approach</vt:lpstr>
      <vt:lpstr>Findings</vt:lpstr>
      <vt:lpstr>Conclusions</vt:lpstr>
      <vt:lpstr>Questions and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De La Vega</dc:creator>
  <cp:lastModifiedBy>Evan Tulsky</cp:lastModifiedBy>
  <cp:revision>147</cp:revision>
  <dcterms:created xsi:type="dcterms:W3CDTF">2019-07-05T14:23:44Z</dcterms:created>
  <dcterms:modified xsi:type="dcterms:W3CDTF">2024-04-08T21:18:26Z</dcterms:modified>
</cp:coreProperties>
</file>