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4" r:id="rId4"/>
    <p:sldId id="257" r:id="rId5"/>
    <p:sldId id="258" r:id="rId6"/>
    <p:sldId id="259" r:id="rId7"/>
    <p:sldId id="260" r:id="rId8"/>
    <p:sldId id="261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1" y="609601"/>
            <a:ext cx="8834611" cy="1952367"/>
          </a:xfrm>
        </p:spPr>
        <p:txBody>
          <a:bodyPr>
            <a:normAutofit fontScale="90000"/>
          </a:bodyPr>
          <a:lstStyle/>
          <a:p>
            <a:r>
              <a:rPr lang="tr-TR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tr-TR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CA" sz="310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Yapa</a:t>
            </a:r>
            <a:r>
              <a:rPr lang="tr-TR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CA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3100" cap="non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CA" sz="310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eka</a:t>
            </a:r>
            <a:r>
              <a:rPr lang="tr-TR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</a:t>
            </a:r>
            <a:r>
              <a:rPr lang="tr-TR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I, artificial intelligence</a:t>
            </a:r>
            <a:r>
              <a:rPr lang="en-CA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 </a:t>
            </a:r>
            <a:r>
              <a:rPr lang="tr-TR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tr-TR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r-TR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Öğrenen Makineler(ML, machine learning) </a:t>
            </a:r>
            <a:r>
              <a:rPr lang="en-CA" sz="310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nedir</a:t>
            </a:r>
            <a:r>
              <a:rPr lang="tr-TR" sz="31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CA" sz="31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CA" sz="31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r-TR" sz="31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CA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CA" sz="310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tr-TR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ş</a:t>
            </a:r>
            <a:r>
              <a:rPr lang="en-CA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CA" sz="310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yarar</a:t>
            </a:r>
            <a:r>
              <a:rPr lang="tr-TR" sz="31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CA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CA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r-TR" sz="3100" cap="non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CA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tr-TR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ı</a:t>
            </a:r>
            <a:r>
              <a:rPr lang="en-CA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 yap</a:t>
            </a:r>
            <a:r>
              <a:rPr lang="tr-TR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ı</a:t>
            </a:r>
            <a:r>
              <a:rPr lang="en-CA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tr-TR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ı</a:t>
            </a:r>
            <a:r>
              <a:rPr lang="en-CA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CA" sz="31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CA" sz="31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743200"/>
            <a:ext cx="8676222" cy="36905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tr-TR" cap="none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Yapay </a:t>
            </a:r>
            <a:r>
              <a:rPr lang="tr-TR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zeka</a:t>
            </a:r>
            <a:r>
              <a:rPr lang="en-CA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artificial intelligence </a:t>
            </a:r>
            <a:r>
              <a:rPr lang="en-CA" b="1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(AI)</a:t>
            </a:r>
          </a:p>
          <a:p>
            <a:pPr lvl="1" algn="l"/>
            <a:r>
              <a:rPr lang="tr-TR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CA" cap="none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Insan</a:t>
            </a:r>
            <a:r>
              <a:rPr lang="en-CA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cap="none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zekas</a:t>
            </a:r>
            <a:r>
              <a:rPr lang="tr-TR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ı</a:t>
            </a:r>
            <a:r>
              <a:rPr lang="en-CA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tr-TR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ı</a:t>
            </a:r>
            <a:r>
              <a:rPr lang="en-CA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CA" cap="none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makinelerce</a:t>
            </a:r>
            <a:r>
              <a:rPr lang="tr-TR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CA" cap="none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bilgisayar</a:t>
            </a:r>
            <a:r>
              <a:rPr lang="en-CA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cap="none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programlar</a:t>
            </a:r>
            <a:r>
              <a:rPr lang="tr-TR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ı</a:t>
            </a:r>
            <a:r>
              <a:rPr lang="en-CA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CA" cap="none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tekrarlanmas</a:t>
            </a:r>
            <a:r>
              <a:rPr lang="tr-TR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ı</a:t>
            </a:r>
          </a:p>
          <a:p>
            <a:pPr lvl="1" algn="l"/>
            <a:endParaRPr lang="en-CA" cap="none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cap="none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Makine</a:t>
            </a:r>
            <a:r>
              <a:rPr lang="en-CA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Öğ</a:t>
            </a:r>
            <a:r>
              <a:rPr lang="en-CA" cap="none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renmesi</a:t>
            </a:r>
            <a:r>
              <a:rPr lang="en-CA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Machine learning </a:t>
            </a:r>
            <a:r>
              <a:rPr lang="en-CA" b="1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(ML)</a:t>
            </a:r>
          </a:p>
          <a:p>
            <a:pPr lvl="1" algn="l"/>
            <a:r>
              <a:rPr lang="tr-TR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CA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 </a:t>
            </a:r>
            <a:r>
              <a:rPr lang="en-CA" cap="none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setleri</a:t>
            </a:r>
            <a:r>
              <a:rPr lang="en-CA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cap="none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arasindaki</a:t>
            </a:r>
            <a:r>
              <a:rPr lang="en-CA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cap="none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iliskilerin</a:t>
            </a:r>
            <a:r>
              <a:rPr lang="en-CA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cap="none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bulunmasi</a:t>
            </a:r>
            <a:endParaRPr lang="tr-TR" cap="none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l"/>
            <a:endParaRPr lang="tr-TR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l"/>
            <a:r>
              <a:rPr lang="tr-TR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 </a:t>
            </a:r>
            <a:r>
              <a:rPr lang="tr-TR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seride daha </a:t>
            </a:r>
            <a:r>
              <a:rPr lang="tr-TR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çok ML üzerinde duracagız.</a:t>
            </a:r>
            <a:endParaRPr lang="en-CA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496858" cy="873210"/>
          </a:xfrm>
        </p:spPr>
        <p:txBody>
          <a:bodyPr/>
          <a:lstStyle/>
          <a:p>
            <a:r>
              <a:rPr lang="tr-TR" cap="none" dirty="0" smtClean="0"/>
              <a:t>Örnek NN Yapısı</a:t>
            </a:r>
            <a:endParaRPr lang="en-CA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8141" y="1589903"/>
            <a:ext cx="8829093" cy="4201297"/>
          </a:xfrm>
        </p:spPr>
        <p:txBody>
          <a:bodyPr>
            <a:normAutofit fontScale="92500" lnSpcReduction="20000"/>
          </a:bodyPr>
          <a:lstStyle/>
          <a:p>
            <a:r>
              <a:rPr lang="tr-TR" cap="none" dirty="0" smtClean="0"/>
              <a:t>Az önceki örneği esas alara NN yapısını şöyle kurabiliriz</a:t>
            </a:r>
          </a:p>
          <a:p>
            <a:pPr marL="457200" indent="-457200">
              <a:buFont typeface="+mj-lt"/>
              <a:buAutoNum type="arabicPeriod"/>
            </a:pPr>
            <a:r>
              <a:rPr lang="tr-TR" cap="none" dirty="0" smtClean="0"/>
              <a:t>Girişte 4 tane hücremiz olacak (Isı, basınç, nem, bulut)</a:t>
            </a:r>
          </a:p>
          <a:p>
            <a:pPr marL="457200" indent="-457200">
              <a:buFont typeface="+mj-lt"/>
              <a:buAutoNum type="arabicPeriod"/>
            </a:pPr>
            <a:r>
              <a:rPr lang="tr-TR" cap="none" dirty="0" smtClean="0"/>
              <a:t>Çıkısta 1 tane hücremiz olacak (yagmur var/yok)</a:t>
            </a:r>
          </a:p>
          <a:p>
            <a:pPr marL="457200" indent="-457200">
              <a:buFont typeface="+mj-lt"/>
              <a:buAutoNum type="arabicPeriod"/>
            </a:pPr>
            <a:r>
              <a:rPr lang="tr-TR" cap="none" dirty="0" smtClean="0"/>
              <a:t>Araya istedimiz kadar katman koyabiliriz.</a:t>
            </a:r>
          </a:p>
          <a:p>
            <a:pPr marL="457200" indent="-457200">
              <a:buFont typeface="+mj-lt"/>
              <a:buAutoNum type="arabicPeriod"/>
            </a:pPr>
            <a:endParaRPr lang="tr-TR" cap="none" dirty="0"/>
          </a:p>
          <a:p>
            <a:pPr marL="457200" indent="-457200">
              <a:buFont typeface="+mj-lt"/>
              <a:buAutoNum type="arabicPeriod"/>
            </a:pPr>
            <a:r>
              <a:rPr lang="tr-TR" cap="none" dirty="0" smtClean="0"/>
              <a:t>Once hücreler arasındaki agırlık katsayılarını rastgele atayacagız</a:t>
            </a:r>
          </a:p>
          <a:p>
            <a:pPr marL="457200" indent="-457200">
              <a:buFont typeface="+mj-lt"/>
              <a:buAutoNum type="arabicPeriod"/>
            </a:pPr>
            <a:r>
              <a:rPr lang="tr-TR" cap="none" dirty="0" smtClean="0"/>
              <a:t>Sonra giriş leri verip bir çıkış alacagız. Açıktır ki beklediğimiz çıkışlar ile girişler arasında farklar olacak. Bu farkların toplamını backpropogatıon yontemi ile geriye dogru dağıtacagız</a:t>
            </a:r>
          </a:p>
          <a:p>
            <a:pPr marL="457200" indent="-457200">
              <a:buFont typeface="+mj-lt"/>
              <a:buAutoNum type="arabicPeriod"/>
            </a:pPr>
            <a:r>
              <a:rPr lang="tr-TR" cap="none" dirty="0" smtClean="0"/>
              <a:t>Bu işlemler yaptıktan ve farklaristedıgımız sevıyeye geldıkten sonra buldugumuz agırlık katsayılarını saklayacagız.</a:t>
            </a:r>
          </a:p>
          <a:p>
            <a:pPr marL="457200" indent="-457200">
              <a:buFont typeface="+mj-lt"/>
              <a:buAutoNum type="arabicPeriod"/>
            </a:pPr>
            <a:r>
              <a:rPr lang="tr-TR" cap="none" dirty="0" smtClean="0"/>
              <a:t>Sonrakı adımda sadece girişleri verecegiz ve uygulama bizeyagmurun yagıp yagmayacagını söyleyecek</a:t>
            </a:r>
            <a:endParaRPr lang="en-CA" cap="none" dirty="0"/>
          </a:p>
        </p:txBody>
      </p:sp>
    </p:spTree>
    <p:extLst>
      <p:ext uri="{BB962C8B-B14F-4D97-AF65-F5344CB8AC3E}">
        <p14:creationId xmlns:p14="http://schemas.microsoft.com/office/powerpoint/2010/main" val="24713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538047" cy="1005015"/>
          </a:xfrm>
        </p:spPr>
        <p:txBody>
          <a:bodyPr/>
          <a:lstStyle/>
          <a:p>
            <a:r>
              <a:rPr lang="tr-TR" dirty="0" smtClean="0"/>
              <a:t>Kodlama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8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840258"/>
          </a:xfrm>
        </p:spPr>
        <p:txBody>
          <a:bodyPr/>
          <a:lstStyle/>
          <a:p>
            <a:r>
              <a:rPr lang="tr-TR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eri setleri arasındaki ilişkiler</a:t>
            </a:r>
            <a:endParaRPr lang="en-CA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1449859"/>
            <a:ext cx="8676222" cy="4341341"/>
          </a:xfrm>
        </p:spPr>
        <p:txBody>
          <a:bodyPr>
            <a:normAutofit lnSpcReduction="10000"/>
          </a:bodyPr>
          <a:lstStyle/>
          <a:p>
            <a:endParaRPr lang="tr-TR" cap="none" dirty="0" smtClean="0"/>
          </a:p>
          <a:p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Hava sıcaklıgı --- Yağmur</a:t>
            </a:r>
          </a:p>
          <a:p>
            <a:r>
              <a:rPr lang="tr-TR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orsa hareketleri --- kur degişimi</a:t>
            </a:r>
          </a:p>
          <a:p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deprem dalgaları --- binaların dayanımı</a:t>
            </a:r>
          </a:p>
          <a:p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Yerçekimi --- Taşın düşmesi </a:t>
            </a:r>
          </a:p>
          <a:p>
            <a:r>
              <a:rPr lang="tr-T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</a:t>
            </a:r>
          </a:p>
          <a:p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Girdiler ile sonuçlar arasında bir ilişki olsa da, bunu bir formüle bağlamak her zaman kolay değildir.  </a:t>
            </a:r>
            <a:r>
              <a:rPr lang="tr-T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 ile, Matematik/Fizik/Kimya formulleri bilmeden bu ilişkileri ortaya çıkarmak mümkün olmaktadır.</a:t>
            </a:r>
            <a:endParaRPr lang="tr-TR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1679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NASIL YAPILIR?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90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303" y="675503"/>
            <a:ext cx="10067108" cy="5115697"/>
          </a:xfrm>
        </p:spPr>
        <p:txBody>
          <a:bodyPr/>
          <a:lstStyle/>
          <a:p>
            <a:r>
              <a:rPr lang="tr-T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AMAC : </a:t>
            </a: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Yagmur tahmininde bulunmak</a:t>
            </a:r>
          </a:p>
          <a:p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 : Havanın bulutlu olması</a:t>
            </a:r>
          </a:p>
          <a:p>
            <a:endParaRPr lang="tr-TR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Eger hava bulutlu ise yagmur yagacak</a:t>
            </a:r>
          </a:p>
          <a:p>
            <a:endParaRPr lang="tr-TR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GIRIS  												CIKIS</a:t>
            </a:r>
          </a:p>
          <a:p>
            <a:pPr marL="0" indent="0">
              <a:buNone/>
            </a:pP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Havanın bulutlu olup olmaması					</a:t>
            </a: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Yarın Yagmur </a:t>
            </a: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yagar / </a:t>
            </a: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yagmaz</a:t>
            </a:r>
          </a:p>
          <a:p>
            <a:pPr marL="0" indent="0">
              <a:buNone/>
            </a:pPr>
            <a:endParaRPr lang="tr-TR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Dogruluk oranı : %50 (100 tahminden 50 sinde sonucu bilebiliriz</a:t>
            </a:r>
            <a:r>
              <a:rPr lang="tr-T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Daha iyi yöntemlere ihtiyacımız var</a:t>
            </a:r>
            <a:endParaRPr lang="en-CA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98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692" y="280087"/>
            <a:ext cx="10330719" cy="5511114"/>
          </a:xfrm>
        </p:spPr>
        <p:txBody>
          <a:bodyPr/>
          <a:lstStyle/>
          <a:p>
            <a:pPr marL="0" indent="0" algn="just">
              <a:buNone/>
            </a:pPr>
            <a:r>
              <a:rPr lang="tr-TR" cap="none" dirty="0" smtClean="0"/>
              <a:t>Verileri artıralım</a:t>
            </a:r>
          </a:p>
          <a:p>
            <a:pPr lvl="1" algn="just"/>
            <a:r>
              <a:rPr lang="tr-TR" cap="none" dirty="0" smtClean="0"/>
              <a:t>Isı</a:t>
            </a:r>
          </a:p>
          <a:p>
            <a:pPr lvl="1" algn="just"/>
            <a:r>
              <a:rPr lang="tr-TR" cap="none" dirty="0" smtClean="0"/>
              <a:t>Hava basıncı</a:t>
            </a:r>
          </a:p>
          <a:p>
            <a:pPr lvl="1" algn="just"/>
            <a:r>
              <a:rPr lang="tr-TR" cap="none" dirty="0" smtClean="0"/>
              <a:t>Nem</a:t>
            </a:r>
          </a:p>
          <a:p>
            <a:pPr lvl="1" algn="just"/>
            <a:r>
              <a:rPr lang="tr-TR" cap="none" dirty="0" smtClean="0"/>
              <a:t>Bulut durumu...</a:t>
            </a:r>
          </a:p>
          <a:p>
            <a:pPr lvl="1" algn="just"/>
            <a:endParaRPr lang="tr-TR" cap="none" dirty="0" smtClean="0"/>
          </a:p>
          <a:p>
            <a:pPr lvl="1" algn="just"/>
            <a:r>
              <a:rPr lang="tr-TR" b="1" cap="none" dirty="0" smtClean="0"/>
              <a:t>Girişler </a:t>
            </a:r>
            <a:r>
              <a:rPr lang="tr-TR" cap="none" dirty="0" smtClean="0"/>
              <a:t>: 				</a:t>
            </a:r>
            <a:r>
              <a:rPr lang="tr-TR" cap="none" dirty="0"/>
              <a:t>	</a:t>
            </a:r>
            <a:r>
              <a:rPr lang="tr-TR" cap="none" dirty="0" smtClean="0"/>
              <a:t>							</a:t>
            </a:r>
            <a:r>
              <a:rPr lang="tr-TR" b="1" cap="none" dirty="0" smtClean="0"/>
              <a:t>Çıkış</a:t>
            </a:r>
            <a:r>
              <a:rPr lang="tr-TR" b="1" cap="none" dirty="0" smtClean="0"/>
              <a:t>(Sonraki gün)</a:t>
            </a:r>
            <a:endParaRPr lang="tr-TR" cap="none" dirty="0" smtClean="0"/>
          </a:p>
          <a:p>
            <a:pPr marL="457200" lvl="1" indent="0" algn="just">
              <a:buNone/>
            </a:pPr>
            <a:r>
              <a:rPr lang="tr-TR" cap="none" dirty="0" smtClean="0"/>
              <a:t>Isı : 17C, hava basıncı 1021 mBar, </a:t>
            </a:r>
            <a:r>
              <a:rPr lang="en-CA" cap="none" dirty="0" err="1" smtClean="0"/>
              <a:t>nem</a:t>
            </a:r>
            <a:r>
              <a:rPr lang="en-CA" cap="none" dirty="0" smtClean="0"/>
              <a:t> : 75%, </a:t>
            </a:r>
            <a:r>
              <a:rPr lang="en-CA" cap="none" dirty="0" err="1" smtClean="0"/>
              <a:t>bulutlu</a:t>
            </a:r>
            <a:r>
              <a:rPr lang="en-CA" cap="none" dirty="0" smtClean="0"/>
              <a:t> </a:t>
            </a:r>
            <a:r>
              <a:rPr lang="tr-TR" cap="none" dirty="0" smtClean="0"/>
              <a:t>     </a:t>
            </a:r>
            <a:r>
              <a:rPr lang="en-CA" cap="none" dirty="0" smtClean="0"/>
              <a:t>===</a:t>
            </a:r>
            <a:r>
              <a:rPr lang="en-CA" cap="none" dirty="0" smtClean="0">
                <a:sym typeface="Wingdings" panose="05000000000000000000" pitchFamily="2" charset="2"/>
              </a:rPr>
              <a:t> </a:t>
            </a:r>
            <a:r>
              <a:rPr lang="en-CA" cap="none" dirty="0" err="1" smtClean="0">
                <a:sym typeface="Wingdings" panose="05000000000000000000" pitchFamily="2" charset="2"/>
              </a:rPr>
              <a:t>Ya</a:t>
            </a:r>
            <a:r>
              <a:rPr lang="tr-TR" cap="none" dirty="0">
                <a:sym typeface="Wingdings" panose="05000000000000000000" pitchFamily="2" charset="2"/>
              </a:rPr>
              <a:t>ğ</a:t>
            </a:r>
            <a:r>
              <a:rPr lang="en-CA" cap="none" dirty="0" err="1" smtClean="0">
                <a:sym typeface="Wingdings" panose="05000000000000000000" pitchFamily="2" charset="2"/>
              </a:rPr>
              <a:t>mur</a:t>
            </a:r>
            <a:r>
              <a:rPr lang="en-CA" cap="none" dirty="0" smtClean="0">
                <a:sym typeface="Wingdings" panose="05000000000000000000" pitchFamily="2" charset="2"/>
              </a:rPr>
              <a:t> </a:t>
            </a:r>
            <a:r>
              <a:rPr lang="en-CA" cap="none" dirty="0" err="1" smtClean="0">
                <a:sym typeface="Wingdings" panose="05000000000000000000" pitchFamily="2" charset="2"/>
              </a:rPr>
              <a:t>ya</a:t>
            </a:r>
            <a:r>
              <a:rPr lang="tr-TR" cap="none" dirty="0" smtClean="0">
                <a:sym typeface="Wingdings" panose="05000000000000000000" pitchFamily="2" charset="2"/>
              </a:rPr>
              <a:t>ğdı</a:t>
            </a:r>
          </a:p>
          <a:p>
            <a:pPr marL="457200" lvl="1" indent="0" algn="just">
              <a:buNone/>
            </a:pPr>
            <a:r>
              <a:rPr lang="en-CA" cap="none" dirty="0" smtClean="0">
                <a:sym typeface="Wingdings" panose="05000000000000000000" pitchFamily="2" charset="2"/>
              </a:rPr>
              <a:t>Is</a:t>
            </a:r>
            <a:r>
              <a:rPr lang="tr-TR" cap="none" dirty="0" smtClean="0">
                <a:sym typeface="Wingdings" panose="05000000000000000000" pitchFamily="2" charset="2"/>
              </a:rPr>
              <a:t>ı ; 20C, hava basıncı 1010 mBar, nem ; 60%, a</a:t>
            </a:r>
            <a:r>
              <a:rPr lang="en-CA" cap="none" dirty="0" smtClean="0">
                <a:sym typeface="Wingdings" panose="05000000000000000000" pitchFamily="2" charset="2"/>
              </a:rPr>
              <a:t>z</a:t>
            </a:r>
            <a:r>
              <a:rPr lang="tr-TR" cap="none" dirty="0" smtClean="0">
                <a:sym typeface="Wingdings" panose="05000000000000000000" pitchFamily="2" charset="2"/>
              </a:rPr>
              <a:t> bulutlu </a:t>
            </a:r>
            <a:r>
              <a:rPr lang="en-CA" cap="none" dirty="0" smtClean="0">
                <a:sym typeface="Wingdings" panose="05000000000000000000" pitchFamily="2" charset="2"/>
              </a:rPr>
              <a:t>===</a:t>
            </a:r>
            <a:r>
              <a:rPr lang="tr-TR" cap="none" dirty="0" smtClean="0">
                <a:sym typeface="Wingdings" panose="05000000000000000000" pitchFamily="2" charset="2"/>
              </a:rPr>
              <a:t></a:t>
            </a:r>
            <a:r>
              <a:rPr lang="en-CA" cap="none" dirty="0" smtClean="0">
                <a:sym typeface="Wingdings" panose="05000000000000000000" pitchFamily="2" charset="2"/>
              </a:rPr>
              <a:t> </a:t>
            </a:r>
            <a:r>
              <a:rPr lang="en-CA" cap="none" dirty="0" err="1" smtClean="0">
                <a:sym typeface="Wingdings" panose="05000000000000000000" pitchFamily="2" charset="2"/>
              </a:rPr>
              <a:t>Ya</a:t>
            </a:r>
            <a:r>
              <a:rPr lang="tr-TR" cap="none" dirty="0" smtClean="0">
                <a:sym typeface="Wingdings" panose="05000000000000000000" pitchFamily="2" charset="2"/>
              </a:rPr>
              <a:t>ğ</a:t>
            </a:r>
            <a:r>
              <a:rPr lang="en-CA" cap="none" dirty="0" err="1" smtClean="0">
                <a:sym typeface="Wingdings" panose="05000000000000000000" pitchFamily="2" charset="2"/>
              </a:rPr>
              <a:t>mur</a:t>
            </a:r>
            <a:r>
              <a:rPr lang="en-CA" cap="none" dirty="0" smtClean="0">
                <a:sym typeface="Wingdings" panose="05000000000000000000" pitchFamily="2" charset="2"/>
              </a:rPr>
              <a:t> </a:t>
            </a:r>
            <a:r>
              <a:rPr lang="en-CA" cap="none" dirty="0" err="1" smtClean="0">
                <a:sym typeface="Wingdings" panose="05000000000000000000" pitchFamily="2" charset="2"/>
              </a:rPr>
              <a:t>ya</a:t>
            </a:r>
            <a:r>
              <a:rPr lang="tr-TR" cap="none" dirty="0" smtClean="0">
                <a:sym typeface="Wingdings" panose="05000000000000000000" pitchFamily="2" charset="2"/>
              </a:rPr>
              <a:t>ğ</a:t>
            </a:r>
            <a:r>
              <a:rPr lang="en-CA" cap="none" dirty="0" smtClean="0">
                <a:sym typeface="Wingdings" panose="05000000000000000000" pitchFamily="2" charset="2"/>
              </a:rPr>
              <a:t>ma</a:t>
            </a:r>
            <a:r>
              <a:rPr lang="tr-TR" cap="none" dirty="0" smtClean="0">
                <a:sym typeface="Wingdings" panose="05000000000000000000" pitchFamily="2" charset="2"/>
              </a:rPr>
              <a:t>dı</a:t>
            </a:r>
            <a:endParaRPr lang="en-CA" cap="none" dirty="0" smtClean="0"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CA" cap="none" dirty="0">
                <a:sym typeface="Wingdings" panose="05000000000000000000" pitchFamily="2" charset="2"/>
              </a:rPr>
              <a:t>Is</a:t>
            </a:r>
            <a:r>
              <a:rPr lang="tr-TR" cap="none" dirty="0">
                <a:sym typeface="Wingdings" panose="05000000000000000000" pitchFamily="2" charset="2"/>
              </a:rPr>
              <a:t>ı ; </a:t>
            </a:r>
            <a:r>
              <a:rPr lang="tr-TR" cap="none" dirty="0" smtClean="0">
                <a:sym typeface="Wingdings" panose="05000000000000000000" pitchFamily="2" charset="2"/>
              </a:rPr>
              <a:t>2</a:t>
            </a:r>
            <a:r>
              <a:rPr lang="en-CA" cap="none" dirty="0" smtClean="0">
                <a:sym typeface="Wingdings" panose="05000000000000000000" pitchFamily="2" charset="2"/>
              </a:rPr>
              <a:t>3</a:t>
            </a:r>
            <a:r>
              <a:rPr lang="tr-TR" cap="none" dirty="0" smtClean="0">
                <a:sym typeface="Wingdings" panose="05000000000000000000" pitchFamily="2" charset="2"/>
              </a:rPr>
              <a:t>C</a:t>
            </a:r>
            <a:r>
              <a:rPr lang="tr-TR" cap="none" dirty="0">
                <a:sym typeface="Wingdings" panose="05000000000000000000" pitchFamily="2" charset="2"/>
              </a:rPr>
              <a:t>, hava basıncı </a:t>
            </a:r>
            <a:r>
              <a:rPr lang="tr-TR" cap="none" dirty="0" smtClean="0">
                <a:sym typeface="Wingdings" panose="05000000000000000000" pitchFamily="2" charset="2"/>
              </a:rPr>
              <a:t>10</a:t>
            </a:r>
            <a:r>
              <a:rPr lang="en-CA" cap="none" dirty="0" smtClean="0">
                <a:sym typeface="Wingdings" panose="05000000000000000000" pitchFamily="2" charset="2"/>
              </a:rPr>
              <a:t>09</a:t>
            </a:r>
            <a:r>
              <a:rPr lang="tr-TR" cap="none" dirty="0" smtClean="0">
                <a:sym typeface="Wingdings" panose="05000000000000000000" pitchFamily="2" charset="2"/>
              </a:rPr>
              <a:t> </a:t>
            </a:r>
            <a:r>
              <a:rPr lang="tr-TR" cap="none" dirty="0">
                <a:sym typeface="Wingdings" panose="05000000000000000000" pitchFamily="2" charset="2"/>
              </a:rPr>
              <a:t>mBar, nem ; </a:t>
            </a:r>
            <a:r>
              <a:rPr lang="en-CA" cap="none" dirty="0" smtClean="0">
                <a:sym typeface="Wingdings" panose="05000000000000000000" pitchFamily="2" charset="2"/>
              </a:rPr>
              <a:t>5</a:t>
            </a:r>
            <a:r>
              <a:rPr lang="tr-TR" cap="none" dirty="0" smtClean="0">
                <a:sym typeface="Wingdings" panose="05000000000000000000" pitchFamily="2" charset="2"/>
              </a:rPr>
              <a:t>0</a:t>
            </a:r>
            <a:r>
              <a:rPr lang="tr-TR" cap="none" dirty="0">
                <a:sym typeface="Wingdings" panose="05000000000000000000" pitchFamily="2" charset="2"/>
              </a:rPr>
              <a:t>%, </a:t>
            </a:r>
            <a:r>
              <a:rPr lang="tr-TR" cap="none" dirty="0" smtClean="0">
                <a:sym typeface="Wingdings" panose="05000000000000000000" pitchFamily="2" charset="2"/>
              </a:rPr>
              <a:t>a</a:t>
            </a:r>
            <a:r>
              <a:rPr lang="en-CA" cap="none" dirty="0" smtClean="0">
                <a:sym typeface="Wingdings" panose="05000000000000000000" pitchFamily="2" charset="2"/>
              </a:rPr>
              <a:t>z</a:t>
            </a:r>
            <a:r>
              <a:rPr lang="tr-TR" cap="none" dirty="0" smtClean="0">
                <a:sym typeface="Wingdings" panose="05000000000000000000" pitchFamily="2" charset="2"/>
              </a:rPr>
              <a:t> </a:t>
            </a:r>
            <a:r>
              <a:rPr lang="tr-TR" cap="none" dirty="0">
                <a:sym typeface="Wingdings" panose="05000000000000000000" pitchFamily="2" charset="2"/>
              </a:rPr>
              <a:t>bulutlu </a:t>
            </a:r>
            <a:r>
              <a:rPr lang="en-CA" cap="none" dirty="0">
                <a:sym typeface="Wingdings" panose="05000000000000000000" pitchFamily="2" charset="2"/>
              </a:rPr>
              <a:t>===</a:t>
            </a:r>
            <a:r>
              <a:rPr lang="tr-TR" cap="none" dirty="0">
                <a:sym typeface="Wingdings" panose="05000000000000000000" pitchFamily="2" charset="2"/>
              </a:rPr>
              <a:t></a:t>
            </a:r>
            <a:r>
              <a:rPr lang="en-CA" cap="none" dirty="0">
                <a:sym typeface="Wingdings" panose="05000000000000000000" pitchFamily="2" charset="2"/>
              </a:rPr>
              <a:t> </a:t>
            </a:r>
            <a:r>
              <a:rPr lang="en-CA" cap="none" dirty="0" err="1" smtClean="0">
                <a:sym typeface="Wingdings" panose="05000000000000000000" pitchFamily="2" charset="2"/>
              </a:rPr>
              <a:t>Ya</a:t>
            </a:r>
            <a:r>
              <a:rPr lang="tr-TR" cap="none" dirty="0" smtClean="0">
                <a:sym typeface="Wingdings" panose="05000000000000000000" pitchFamily="2" charset="2"/>
              </a:rPr>
              <a:t>ğ</a:t>
            </a:r>
            <a:r>
              <a:rPr lang="en-CA" cap="none" dirty="0" err="1" smtClean="0">
                <a:sym typeface="Wingdings" panose="05000000000000000000" pitchFamily="2" charset="2"/>
              </a:rPr>
              <a:t>mur</a:t>
            </a:r>
            <a:r>
              <a:rPr lang="en-CA" cap="none" dirty="0" smtClean="0">
                <a:sym typeface="Wingdings" panose="05000000000000000000" pitchFamily="2" charset="2"/>
              </a:rPr>
              <a:t> </a:t>
            </a:r>
            <a:r>
              <a:rPr lang="en-CA" cap="none" dirty="0" err="1" smtClean="0">
                <a:sym typeface="Wingdings" panose="05000000000000000000" pitchFamily="2" charset="2"/>
              </a:rPr>
              <a:t>ya</a:t>
            </a:r>
            <a:r>
              <a:rPr lang="tr-TR" cap="none" dirty="0" smtClean="0">
                <a:sym typeface="Wingdings" panose="05000000000000000000" pitchFamily="2" charset="2"/>
              </a:rPr>
              <a:t>ğ</a:t>
            </a:r>
            <a:r>
              <a:rPr lang="en-CA" cap="none" dirty="0" smtClean="0">
                <a:sym typeface="Wingdings" panose="05000000000000000000" pitchFamily="2" charset="2"/>
              </a:rPr>
              <a:t>ma</a:t>
            </a:r>
            <a:r>
              <a:rPr lang="tr-TR" cap="none" dirty="0" smtClean="0">
                <a:sym typeface="Wingdings" panose="05000000000000000000" pitchFamily="2" charset="2"/>
              </a:rPr>
              <a:t>dı</a:t>
            </a:r>
            <a:endParaRPr lang="tr-TR" cap="none" dirty="0"/>
          </a:p>
          <a:p>
            <a:pPr marL="457200" lvl="1" indent="0" algn="just">
              <a:buNone/>
            </a:pPr>
            <a:r>
              <a:rPr lang="tr-TR" cap="none" dirty="0" smtClean="0"/>
              <a:t>......</a:t>
            </a:r>
          </a:p>
          <a:p>
            <a:pPr marL="457200" lvl="1" indent="0" algn="just">
              <a:buNone/>
            </a:pPr>
            <a:r>
              <a:rPr lang="en-CA" cap="none" dirty="0" smtClean="0"/>
              <a:t>Bu</a:t>
            </a:r>
            <a:r>
              <a:rPr lang="tr-TR" cap="none" dirty="0" smtClean="0"/>
              <a:t> gozlemlerden</a:t>
            </a:r>
            <a:r>
              <a:rPr lang="en-CA" cap="none" dirty="0" smtClean="0"/>
              <a:t> </a:t>
            </a:r>
            <a:r>
              <a:rPr lang="en-CA" cap="none" dirty="0" err="1" smtClean="0"/>
              <a:t>hareketle</a:t>
            </a:r>
            <a:r>
              <a:rPr lang="en-CA" cap="none" dirty="0" smtClean="0"/>
              <a:t> </a:t>
            </a:r>
            <a:r>
              <a:rPr lang="en-CA" cap="none" dirty="0" smtClean="0"/>
              <a:t>e</a:t>
            </a:r>
            <a:r>
              <a:rPr lang="tr-TR" cap="none" dirty="0" smtClean="0"/>
              <a:t>ğ</a:t>
            </a:r>
            <a:r>
              <a:rPr lang="en-CA" cap="none" dirty="0" err="1" smtClean="0"/>
              <a:t>er</a:t>
            </a:r>
            <a:r>
              <a:rPr lang="en-CA" cap="none" dirty="0" smtClean="0"/>
              <a:t> </a:t>
            </a:r>
            <a:r>
              <a:rPr lang="en-CA" cap="none" dirty="0" err="1" smtClean="0"/>
              <a:t>elimizde</a:t>
            </a:r>
            <a:r>
              <a:rPr lang="en-CA" cap="none" dirty="0" smtClean="0"/>
              <a:t> </a:t>
            </a:r>
            <a:r>
              <a:rPr lang="tr-TR" cap="none" dirty="0" smtClean="0"/>
              <a:t>ı</a:t>
            </a:r>
            <a:r>
              <a:rPr lang="en-CA" cap="none" dirty="0" smtClean="0"/>
              <a:t>s</a:t>
            </a:r>
            <a:r>
              <a:rPr lang="tr-TR" cap="none" dirty="0" smtClean="0"/>
              <a:t>ı, basınç, nem ve bulut durumu olursa yagmur </a:t>
            </a:r>
            <a:r>
              <a:rPr lang="tr-TR" cap="none" dirty="0" smtClean="0"/>
              <a:t>yağıp/yağmayacagını </a:t>
            </a:r>
            <a:r>
              <a:rPr lang="tr-TR" cap="none" dirty="0" smtClean="0"/>
              <a:t>bilebiliriz,</a:t>
            </a:r>
            <a:endParaRPr lang="en-CA" cap="none" dirty="0" smtClean="0"/>
          </a:p>
          <a:p>
            <a:pPr marL="457200" lvl="1" indent="0" algn="just">
              <a:buNone/>
            </a:pPr>
            <a:endParaRPr lang="en-CA" cap="none" dirty="0"/>
          </a:p>
        </p:txBody>
      </p:sp>
    </p:spTree>
    <p:extLst>
      <p:ext uri="{BB962C8B-B14F-4D97-AF65-F5344CB8AC3E}">
        <p14:creationId xmlns:p14="http://schemas.microsoft.com/office/powerpoint/2010/main" val="34334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3211" y="469557"/>
            <a:ext cx="9554023" cy="5321643"/>
          </a:xfrm>
        </p:spPr>
        <p:txBody>
          <a:bodyPr/>
          <a:lstStyle/>
          <a:p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PROBLEMIN KURULUMU</a:t>
            </a:r>
          </a:p>
          <a:p>
            <a:endParaRPr lang="tr-TR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GIRISLER						CIKIS(LAR)</a:t>
            </a:r>
          </a:p>
          <a:p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17, 1021, 75, bulutlu			Yagmur yagdı</a:t>
            </a:r>
          </a:p>
          <a:p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20, 1010, 60, az bulutlu		Yagmur yagmadı</a:t>
            </a:r>
          </a:p>
          <a:p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23, 1009, 50, az bulutlu		Yagmur yagmadı</a:t>
            </a:r>
          </a:p>
          <a:p>
            <a:endParaRPr lang="tr-TR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tr-TR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Burada en önemli unsur girişlerin çıkışlar üzerinde etkisi olmasıdır.</a:t>
            </a:r>
          </a:p>
          <a:p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Hava durumu örnegimizde, girişlerde borsa durumunu </a:t>
            </a: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koysaydık, açıktır ki </a:t>
            </a: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gerçekçi sonuç elde </a:t>
            </a: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edemezdik</a:t>
            </a:r>
            <a:r>
              <a:rPr lang="tr-TR" cap="none" dirty="0" smtClean="0"/>
              <a:t>. </a:t>
            </a:r>
            <a:endParaRPr lang="tr-TR" cap="none" dirty="0" smtClean="0"/>
          </a:p>
          <a:p>
            <a:endParaRPr lang="tr-TR" cap="none" dirty="0"/>
          </a:p>
          <a:p>
            <a:endParaRPr lang="en-CA" cap="none" dirty="0"/>
          </a:p>
        </p:txBody>
      </p:sp>
    </p:spTree>
    <p:extLst>
      <p:ext uri="{BB962C8B-B14F-4D97-AF65-F5344CB8AC3E}">
        <p14:creationId xmlns:p14="http://schemas.microsoft.com/office/powerpoint/2010/main" val="18016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389766" cy="1079156"/>
          </a:xfrm>
        </p:spPr>
        <p:txBody>
          <a:bodyPr/>
          <a:lstStyle/>
          <a:p>
            <a:r>
              <a:rPr lang="tr-T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vector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3957" y="1631092"/>
            <a:ext cx="9043277" cy="4160108"/>
          </a:xfrm>
        </p:spPr>
        <p:txBody>
          <a:bodyPr>
            <a:normAutofit/>
          </a:bodyPr>
          <a:lstStyle/>
          <a:p>
            <a:endParaRPr lang="tr-TR" sz="1800" b="1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r-TR" sz="18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Scaler/Vector</a:t>
            </a:r>
            <a:r>
              <a:rPr lang="tr-TR" sz="18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18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Bir veriyi tek bir rakamla belirtiyorsanız bu scaler dir. Eger birden çok sayıyla belirtiyorsanız bu </a:t>
            </a:r>
            <a:r>
              <a:rPr lang="tr-TR" sz="18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vektor’dur</a:t>
            </a:r>
            <a:r>
              <a:rPr lang="tr-TR" sz="18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tr-TR" sz="1800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r-TR" sz="18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Ornegin </a:t>
            </a:r>
            <a:r>
              <a:rPr lang="tr-TR" sz="18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odanızdaki ısıyı sadece termometredeki sayı ile belirtirseniz</a:t>
            </a:r>
          </a:p>
          <a:p>
            <a:r>
              <a:rPr lang="tr-TR" sz="18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Oda sıcaklıgı : 20C (Scaler) olur</a:t>
            </a:r>
          </a:p>
          <a:p>
            <a:r>
              <a:rPr lang="tr-TR" sz="18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Oda sıcaklığı :  20C, 1015 mBar, 75% nem derseniz bu vektordur</a:t>
            </a:r>
          </a:p>
          <a:p>
            <a:endParaRPr lang="tr-TR" sz="1800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r-TR" sz="18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Sonuçlar üzerinde etkisi olan/oldugu düşünülen girişleri seçme işine </a:t>
            </a:r>
            <a:r>
              <a:rPr lang="tr-TR" sz="18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‘Feature </a:t>
            </a:r>
            <a:r>
              <a:rPr lang="tr-TR" sz="18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 </a:t>
            </a:r>
            <a:r>
              <a:rPr lang="tr-TR" sz="18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Engineering’ </a:t>
            </a:r>
            <a:r>
              <a:rPr lang="tr-TR" sz="18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denir</a:t>
            </a:r>
            <a:r>
              <a:rPr lang="tr-TR" sz="18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tr-TR" sz="1800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0"/>
            <a:ext cx="9913765" cy="848497"/>
          </a:xfrm>
        </p:spPr>
        <p:txBody>
          <a:bodyPr>
            <a:normAutofit/>
          </a:bodyPr>
          <a:lstStyle/>
          <a:p>
            <a:pPr algn="ctr"/>
            <a:r>
              <a:rPr lang="tr-T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YÖntemler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77" y="1334531"/>
            <a:ext cx="11763632" cy="4440194"/>
          </a:xfrm>
        </p:spPr>
        <p:txBody>
          <a:bodyPr/>
          <a:lstStyle/>
          <a:p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Pekçok yöntem </a:t>
            </a: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mevcut;</a:t>
            </a:r>
          </a:p>
          <a:p>
            <a:pPr marL="0" indent="0">
              <a:buNone/>
            </a:pPr>
            <a:r>
              <a:rPr lang="tr-TR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SVM, Neural </a:t>
            </a: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Network(NN), Decision trees, Random forest, Linear regression, K-Means </a:t>
            </a: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vs. Biz NN </a:t>
            </a: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ile başlayacagız. </a:t>
            </a:r>
            <a:endParaRPr lang="tr-TR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Prensip olarak </a:t>
            </a: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beyindeki sinir hücrelerünün </a:t>
            </a: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çalışma </a:t>
            </a: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yöntemini esas alır,</a:t>
            </a:r>
          </a:p>
          <a:p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Girişler birer ağırlık katsayısı ile çarpılık </a:t>
            </a: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toplandıktan sonra </a:t>
            </a: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bir eşik fonksiyonundan geçirilip </a:t>
            </a: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sonraki katmana </a:t>
            </a:r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iletilir</a:t>
            </a:r>
          </a:p>
          <a:p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Bunlardan pekçok tanesi tabaka tabaka yanyana koyularak ag oluşturulur.</a:t>
            </a:r>
          </a:p>
          <a:p>
            <a:r>
              <a:rPr lang="tr-TR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 bir girişe karşı çıkış hesaplanır</a:t>
            </a:r>
          </a:p>
          <a:p>
            <a:endParaRPr lang="tr-TR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tr-TR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03" y="4585685"/>
            <a:ext cx="4206833" cy="2042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25" y="4585685"/>
            <a:ext cx="3619047" cy="16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430956" cy="897923"/>
          </a:xfrm>
        </p:spPr>
        <p:txBody>
          <a:bodyPr/>
          <a:lstStyle/>
          <a:p>
            <a:r>
              <a:rPr lang="tr-TR" dirty="0" smtClean="0"/>
              <a:t>Perceptron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281" y="1664043"/>
            <a:ext cx="8754953" cy="4127157"/>
          </a:xfrm>
        </p:spPr>
        <p:txBody>
          <a:bodyPr/>
          <a:lstStyle/>
          <a:p>
            <a:r>
              <a:rPr lang="tr-TR" cap="none" dirty="0" smtClean="0"/>
              <a:t>Öykümüz perceprton, bir sinir hücresi modeli ile başlıyor</a:t>
            </a:r>
          </a:p>
          <a:p>
            <a:endParaRPr lang="en-CA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798" y="2231938"/>
            <a:ext cx="7206277" cy="405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320</TotalTime>
  <Words>279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Tahoma</vt:lpstr>
      <vt:lpstr>Wingdings</vt:lpstr>
      <vt:lpstr>Mesh</vt:lpstr>
      <vt:lpstr>  Yapay Zeka (AI, artificial intelligence),   Öğrenen Makineler(ML, machine learning) nedir, Ne işe yarar, Nasıl yapılır?</vt:lpstr>
      <vt:lpstr>Veri setleri arasındaki ilişkiler</vt:lpstr>
      <vt:lpstr>NASIL YAPILIR?</vt:lpstr>
      <vt:lpstr>PowerPoint Presentation</vt:lpstr>
      <vt:lpstr>PowerPoint Presentation</vt:lpstr>
      <vt:lpstr>PowerPoint Presentation</vt:lpstr>
      <vt:lpstr>Feature vector</vt:lpstr>
      <vt:lpstr>YÖntemler</vt:lpstr>
      <vt:lpstr>Perceptron</vt:lpstr>
      <vt:lpstr>Örnek NN Yapısı</vt:lpstr>
      <vt:lpstr>Kodlama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Kadir Erturk</dc:creator>
  <cp:lastModifiedBy>Kadir Erturk</cp:lastModifiedBy>
  <cp:revision>18</cp:revision>
  <dcterms:created xsi:type="dcterms:W3CDTF">2020-03-19T00:04:07Z</dcterms:created>
  <dcterms:modified xsi:type="dcterms:W3CDTF">2020-05-17T02:11:00Z</dcterms:modified>
</cp:coreProperties>
</file>