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7"/>
  </p:notesMasterIdLst>
  <p:sldIdLst>
    <p:sldId id="256" r:id="rId2"/>
    <p:sldId id="257" r:id="rId3"/>
    <p:sldId id="292" r:id="rId4"/>
    <p:sldId id="291" r:id="rId5"/>
    <p:sldId id="293" r:id="rId6"/>
    <p:sldId id="294" r:id="rId7"/>
    <p:sldId id="295" r:id="rId8"/>
    <p:sldId id="296" r:id="rId9"/>
    <p:sldId id="258" r:id="rId10"/>
    <p:sldId id="265" r:id="rId11"/>
    <p:sldId id="266" r:id="rId12"/>
    <p:sldId id="267" r:id="rId13"/>
    <p:sldId id="268" r:id="rId14"/>
    <p:sldId id="269" r:id="rId15"/>
    <p:sldId id="259" r:id="rId16"/>
    <p:sldId id="270" r:id="rId17"/>
    <p:sldId id="260" r:id="rId18"/>
    <p:sldId id="271" r:id="rId19"/>
    <p:sldId id="276" r:id="rId20"/>
    <p:sldId id="277" r:id="rId21"/>
    <p:sldId id="262" r:id="rId22"/>
    <p:sldId id="283" r:id="rId23"/>
    <p:sldId id="273" r:id="rId24"/>
    <p:sldId id="263" r:id="rId25"/>
    <p:sldId id="282" r:id="rId26"/>
    <p:sldId id="274" r:id="rId27"/>
    <p:sldId id="278" r:id="rId28"/>
    <p:sldId id="279" r:id="rId29"/>
    <p:sldId id="280" r:id="rId30"/>
    <p:sldId id="300" r:id="rId31"/>
    <p:sldId id="298" r:id="rId32"/>
    <p:sldId id="299" r:id="rId33"/>
    <p:sldId id="297" r:id="rId34"/>
    <p:sldId id="288" r:id="rId35"/>
    <p:sldId id="289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9598AC-9D96-419A-A6F2-03D003D29207}">
          <p14:sldIdLst>
            <p14:sldId id="256"/>
          </p14:sldIdLst>
        </p14:section>
        <p14:section name="Planteamiento del problema" id="{1DA21420-EC90-4904-B4BC-E5F7854584F5}">
          <p14:sldIdLst>
            <p14:sldId id="257"/>
            <p14:sldId id="292"/>
            <p14:sldId id="291"/>
            <p14:sldId id="293"/>
            <p14:sldId id="294"/>
            <p14:sldId id="295"/>
            <p14:sldId id="296"/>
          </p14:sldIdLst>
        </p14:section>
        <p14:section name="Presentación Técnica" id="{8C79CB65-D705-49F7-BC17-64C14E08BC15}">
          <p14:sldIdLst>
            <p14:sldId id="258"/>
            <p14:sldId id="265"/>
            <p14:sldId id="266"/>
            <p14:sldId id="267"/>
            <p14:sldId id="268"/>
            <p14:sldId id="269"/>
            <p14:sldId id="259"/>
            <p14:sldId id="270"/>
            <p14:sldId id="260"/>
            <p14:sldId id="271"/>
            <p14:sldId id="276"/>
            <p14:sldId id="277"/>
            <p14:sldId id="262"/>
            <p14:sldId id="283"/>
            <p14:sldId id="273"/>
            <p14:sldId id="263"/>
            <p14:sldId id="282"/>
            <p14:sldId id="274"/>
            <p14:sldId id="278"/>
            <p14:sldId id="279"/>
            <p14:sldId id="280"/>
            <p14:sldId id="300"/>
            <p14:sldId id="298"/>
            <p14:sldId id="299"/>
            <p14:sldId id="29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" initials="M" lastIdx="4" clrIdx="0">
    <p:extLst>
      <p:ext uri="{19B8F6BF-5375-455C-9EA6-DF929625EA0E}">
        <p15:presenceInfo xmlns:p15="http://schemas.microsoft.com/office/powerpoint/2012/main" userId="Man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05T10:44:03.008" idx="1">
    <p:pos x="2294" y="1833"/>
    <p:text>Es una demanda que realizan varios colectivos que interactuan durante el proceso como son Estudiante,Universidad, Bancos y estampadoras</p:text>
    <p:extLst mod="1">
      <p:ext uri="{C676402C-5697-4E1C-873F-D02D1690AC5C}">
        <p15:threadingInfo xmlns:p15="http://schemas.microsoft.com/office/powerpoint/2012/main" timeZoneBias="-120"/>
      </p:ext>
    </p:extLst>
  </p:cm>
  <p:cm authorId="1" dt="2014-04-05T10:45:15.892" idx="2">
    <p:pos x="1958" y="2353"/>
    <p:text>Quieren tener una manera telematica de poder gestionar la expedicion de tarjetas ahorrando de esta manera en gasto y agilizando los tramites para la tramitacion</p:text>
    <p:extLst mod="1">
      <p:ext uri="{C676402C-5697-4E1C-873F-D02D1690AC5C}">
        <p15:threadingInfo xmlns:p15="http://schemas.microsoft.com/office/powerpoint/2012/main" timeZoneBias="-120"/>
      </p:ext>
    </p:extLst>
  </p:cm>
  <p:cm authorId="1" dt="2014-04-05T10:46:32.012" idx="3">
    <p:pos x="2655" y="2946"/>
    <p:text>Es una necesidad real ya que no consiste en ofrecer un nuevo servicio, es decir, el servicio ya existe y se sabe que el numero de solicitudes es alto</p:text>
    <p:extLst mod="1">
      <p:ext uri="{C676402C-5697-4E1C-873F-D02D1690AC5C}">
        <p15:threadingInfo xmlns:p15="http://schemas.microsoft.com/office/powerpoint/2012/main" timeZoneBias="-120"/>
      </p:ext>
    </p:extLst>
  </p:cm>
  <p:cm authorId="1" dt="2014-04-05T10:47:22.145" idx="4">
    <p:pos x="2646" y="3466"/>
    <p:text>TIene que ser un sistema gestionado, que sea capaz de salvaguardar la integridad y la confidencialidad de los datos.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9DDE4-C59D-492B-9E70-A75C7207128B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0D85-C44C-47C7-9579-8925118E2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9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69AF6-9E8F-4762-B3EF-D8AE73CB9903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7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4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55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79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147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01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2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66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5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0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8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0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9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Tarjetas Universitarias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de Sistemas y Servicios Telemáticos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67467" y="4406274"/>
            <a:ext cx="528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Manuel Martínez Arizmendi</a:t>
            </a:r>
          </a:p>
          <a:p>
            <a:pPr algn="r"/>
            <a:r>
              <a:rPr lang="es-ES" dirty="0" smtClean="0"/>
              <a:t>Gonzalo Pérez-Tome Estévez</a:t>
            </a:r>
          </a:p>
          <a:p>
            <a:pPr algn="r"/>
            <a:r>
              <a:rPr lang="es-ES" dirty="0" smtClean="0"/>
              <a:t>Enrique Ruiz García</a:t>
            </a:r>
          </a:p>
          <a:p>
            <a:pPr algn="r"/>
            <a:r>
              <a:rPr lang="es-ES" dirty="0" smtClean="0"/>
              <a:t>Brian Saúl Vázquez Vargas</a:t>
            </a:r>
          </a:p>
          <a:p>
            <a:pPr algn="r"/>
            <a:r>
              <a:rPr lang="es-ES" dirty="0" smtClean="0"/>
              <a:t>Manuel Toro </a:t>
            </a:r>
            <a:r>
              <a:rPr lang="es-ES" dirty="0" err="1" smtClean="0"/>
              <a:t>Legaz</a:t>
            </a:r>
            <a:endParaRPr lang="es-ES" dirty="0" smtClean="0"/>
          </a:p>
          <a:p>
            <a:pPr algn="r"/>
            <a:r>
              <a:rPr lang="es-ES" dirty="0" smtClean="0"/>
              <a:t>Jorge Ulloa Núñez</a:t>
            </a:r>
          </a:p>
        </p:txBody>
      </p:sp>
    </p:spTree>
    <p:extLst>
      <p:ext uri="{BB962C8B-B14F-4D97-AF65-F5344CB8AC3E}">
        <p14:creationId xmlns:p14="http://schemas.microsoft.com/office/powerpoint/2010/main" val="181325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b="-172"/>
          <a:stretch/>
        </p:blipFill>
        <p:spPr>
          <a:xfrm>
            <a:off x="2096346" y="957129"/>
            <a:ext cx="4338637" cy="5046663"/>
          </a:xfrm>
        </p:spPr>
      </p:pic>
    </p:spTree>
    <p:extLst>
      <p:ext uri="{BB962C8B-B14F-4D97-AF65-F5344CB8AC3E}">
        <p14:creationId xmlns:p14="http://schemas.microsoft.com/office/powerpoint/2010/main" val="318998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Solicitar Carnet Universitario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2"/>
          <a:stretch/>
        </p:blipFill>
        <p:spPr>
          <a:xfrm>
            <a:off x="1852202" y="1690689"/>
            <a:ext cx="3862506" cy="4486274"/>
          </a:xfrm>
        </p:spPr>
      </p:pic>
    </p:spTree>
    <p:extLst>
      <p:ext uri="{BB962C8B-B14F-4D97-AF65-F5344CB8AC3E}">
        <p14:creationId xmlns:p14="http://schemas.microsoft.com/office/powerpoint/2010/main" val="147558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solicitudes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2"/>
          <a:stretch/>
        </p:blipFill>
        <p:spPr>
          <a:xfrm>
            <a:off x="1852202" y="1690689"/>
            <a:ext cx="3862506" cy="4486274"/>
          </a:xfrm>
        </p:spPr>
      </p:pic>
    </p:spTree>
    <p:extLst>
      <p:ext uri="{BB962C8B-B14F-4D97-AF65-F5344CB8AC3E}">
        <p14:creationId xmlns:p14="http://schemas.microsoft.com/office/powerpoint/2010/main" val="49942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datos propios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/>
          <a:stretch/>
        </p:blipFill>
        <p:spPr>
          <a:xfrm>
            <a:off x="1851075" y="1694812"/>
            <a:ext cx="3864759" cy="4482152"/>
          </a:xfrm>
        </p:spPr>
      </p:pic>
    </p:spTree>
    <p:extLst>
      <p:ext uri="{BB962C8B-B14F-4D97-AF65-F5344CB8AC3E}">
        <p14:creationId xmlns:p14="http://schemas.microsoft.com/office/powerpoint/2010/main" val="34379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usuarios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/>
          <a:stretch/>
        </p:blipFill>
        <p:spPr>
          <a:xfrm>
            <a:off x="1841500" y="1684463"/>
            <a:ext cx="3883910" cy="4492499"/>
          </a:xfrm>
        </p:spPr>
      </p:pic>
    </p:spTree>
    <p:extLst>
      <p:ext uri="{BB962C8B-B14F-4D97-AF65-F5344CB8AC3E}">
        <p14:creationId xmlns:p14="http://schemas.microsoft.com/office/powerpoint/2010/main" val="131147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4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3.bp.blogspot.com/__XNIbflGnT0/TVGBS8hsVII/AAAAAAAAAqU/eSX6Ncx-BUI/s1600/derby_logo_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04" y="36330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eeesb-uniovi.es/wp-content/uploads/2013/10/htm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2" y="583476"/>
            <a:ext cx="4271147" cy="25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t.utn.edu.ar/tecnoweb/imagenes/image/cisco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7" y="1200764"/>
            <a:ext cx="2057106" cy="377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1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4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289441" y="1529698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8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85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caso de estudio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42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5" r="-1"/>
          <a:stretch/>
        </p:blipFill>
        <p:spPr bwMode="auto">
          <a:xfrm>
            <a:off x="1089504" y="3519445"/>
            <a:ext cx="3873447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" r="57140"/>
          <a:stretch/>
        </p:blipFill>
        <p:spPr bwMode="auto">
          <a:xfrm>
            <a:off x="1123406" y="648979"/>
            <a:ext cx="3805645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4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454232" y="1930400"/>
            <a:ext cx="6658448" cy="327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13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eruizgar91/GTU14/master/docs/BD/Diagrama%20entidad-rel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2" y="1048253"/>
            <a:ext cx="8369509" cy="47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4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5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pic>
        <p:nvPicPr>
          <p:cNvPr id="4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5" r="-1"/>
          <a:stretch/>
        </p:blipFill>
        <p:spPr bwMode="auto">
          <a:xfrm>
            <a:off x="2909759" y="3688232"/>
            <a:ext cx="2807378" cy="20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" r="57140"/>
          <a:stretch/>
        </p:blipFill>
        <p:spPr bwMode="auto">
          <a:xfrm>
            <a:off x="609599" y="1607790"/>
            <a:ext cx="2758237" cy="20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FiltroAutenticacion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09599" y="1435694"/>
            <a:ext cx="6347714" cy="4605670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s-ES" dirty="0"/>
              <a:t>a) GET /</a:t>
            </a:r>
            <a:r>
              <a:rPr lang="es-ES" dirty="0" err="1"/>
              <a:t>solicitud?tipo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/>
              <a:t>b) GET /</a:t>
            </a:r>
            <a:r>
              <a:rPr lang="es-ES" dirty="0" err="1"/>
              <a:t>usuario?IDusuario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!= ADMIN =&gt; 403 </a:t>
            </a:r>
            <a:r>
              <a:rPr lang="es-ES" dirty="0" err="1"/>
              <a:t>Forbidden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c) POST /usuario: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!= ADMIN =&gt; 403 </a:t>
            </a:r>
            <a:r>
              <a:rPr lang="es-ES" dirty="0" err="1"/>
              <a:t>Forbidden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d) PUT /solicitud: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/>
              <a:t>e) DELETE /solicitud: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/>
              <a:t>f) DELETE /usuario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!= ADMIN =&gt; 403 </a:t>
            </a:r>
            <a:r>
              <a:rPr lang="es-ES" dirty="0" err="1"/>
              <a:t>Forbidden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29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" y="1615156"/>
            <a:ext cx="6347714" cy="4426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a) GET /</a:t>
            </a:r>
            <a:r>
              <a:rPr lang="es-ES" sz="2000" dirty="0" err="1"/>
              <a:t>login</a:t>
            </a:r>
            <a:r>
              <a:rPr lang="es-ES" sz="2000" dirty="0"/>
              <a:t> =&gt; Vista ‘</a:t>
            </a:r>
            <a:r>
              <a:rPr lang="es-ES" sz="2000" dirty="0" err="1"/>
              <a:t>login</a:t>
            </a:r>
            <a:r>
              <a:rPr lang="es-ES" sz="2000" dirty="0"/>
              <a:t>’</a:t>
            </a:r>
          </a:p>
          <a:p>
            <a:pPr marL="0" indent="0">
              <a:buNone/>
            </a:pPr>
            <a:r>
              <a:rPr lang="es-ES" sz="2000" dirty="0"/>
              <a:t>b) GET /</a:t>
            </a:r>
            <a:r>
              <a:rPr lang="es-ES" sz="2000" dirty="0" err="1"/>
              <a:t>logout</a:t>
            </a:r>
            <a:r>
              <a:rPr lang="es-ES" sz="2000" dirty="0"/>
              <a:t> =&gt; </a:t>
            </a:r>
            <a:r>
              <a:rPr lang="es-ES" sz="2000" dirty="0" err="1"/>
              <a:t>Sesion.invalidar</a:t>
            </a:r>
            <a:r>
              <a:rPr lang="es-ES" sz="2000" dirty="0"/>
              <a:t> =&gt; Vista ‘</a:t>
            </a:r>
            <a:r>
              <a:rPr lang="es-ES" sz="2000" dirty="0" err="1"/>
              <a:t>login</a:t>
            </a:r>
            <a:r>
              <a:rPr lang="es-ES" sz="2000" dirty="0"/>
              <a:t>’</a:t>
            </a:r>
          </a:p>
          <a:p>
            <a:pPr marL="0" indent="0">
              <a:buNone/>
            </a:pPr>
            <a:r>
              <a:rPr lang="es-ES" sz="2000" dirty="0"/>
              <a:t>c) POST /</a:t>
            </a:r>
            <a:r>
              <a:rPr lang="es-ES" sz="2000" dirty="0" err="1"/>
              <a:t>login</a:t>
            </a:r>
            <a:r>
              <a:rPr lang="es-ES" sz="2000" dirty="0"/>
              <a:t> =&gt; Verifica atributos en el modelo =&gt;</a:t>
            </a:r>
          </a:p>
          <a:p>
            <a:pPr marL="0" indent="0">
              <a:buNone/>
            </a:pPr>
            <a:r>
              <a:rPr lang="es-ES" sz="2000" dirty="0" smtClean="0"/>
              <a:t>	a</a:t>
            </a:r>
            <a:r>
              <a:rPr lang="es-ES" sz="2000" dirty="0"/>
              <a:t>. Vista '</a:t>
            </a:r>
            <a:r>
              <a:rPr lang="es-ES" sz="2000" dirty="0" err="1"/>
              <a:t>No_existe_usuario.xhtml</a:t>
            </a:r>
            <a:r>
              <a:rPr lang="es-ES" sz="2000" dirty="0"/>
              <a:t>'</a:t>
            </a:r>
          </a:p>
          <a:p>
            <a:pPr marL="0" indent="0">
              <a:buNone/>
            </a:pPr>
            <a:r>
              <a:rPr lang="es-ES" sz="2000" dirty="0" smtClean="0"/>
              <a:t>	b</a:t>
            </a:r>
            <a:r>
              <a:rPr lang="es-ES" sz="2000" dirty="0"/>
              <a:t>. Crea sesión (</a:t>
            </a:r>
            <a:r>
              <a:rPr lang="es-ES" sz="2000" dirty="0" err="1"/>
              <a:t>sobreescribe</a:t>
            </a:r>
            <a:r>
              <a:rPr lang="es-ES" sz="2000" dirty="0"/>
              <a:t> si hubiese ya otra) =&gt; Vista siguiente.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532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ServletSolicitud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" y="1504060"/>
            <a:ext cx="6347714" cy="4537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a) GET /solicitud?[</a:t>
            </a:r>
            <a:r>
              <a:rPr lang="es-ES" dirty="0" err="1"/>
              <a:t>IDLocalizador|tipo</a:t>
            </a:r>
            <a:r>
              <a:rPr lang="es-ES" dirty="0"/>
              <a:t>]</a:t>
            </a:r>
          </a:p>
          <a:p>
            <a:pPr marL="0" indent="0">
              <a:buNone/>
            </a:pPr>
            <a:r>
              <a:rPr lang="es-ES" dirty="0" smtClean="0"/>
              <a:t>	a</a:t>
            </a:r>
            <a:r>
              <a:rPr lang="es-ES" dirty="0"/>
              <a:t>.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IDLocalizador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/>
              <a:t>Modelo.getSolicitud</a:t>
            </a:r>
            <a:r>
              <a:rPr lang="es-ES" dirty="0" smtClean="0"/>
              <a:t>(</a:t>
            </a:r>
            <a:r>
              <a:rPr lang="es-ES" dirty="0" err="1" smtClean="0"/>
              <a:t>IDLocalizador</a:t>
            </a:r>
            <a:r>
              <a:rPr lang="es-ES" dirty="0"/>
              <a:t>) .</a:t>
            </a:r>
            <a:r>
              <a:rPr lang="es-ES" dirty="0" err="1"/>
              <a:t>getEstado</a:t>
            </a:r>
            <a:r>
              <a:rPr lang="es-ES" dirty="0"/>
              <a:t> =&gt;</a:t>
            </a:r>
          </a:p>
          <a:p>
            <a:pPr marL="0" indent="0">
              <a:buNone/>
            </a:pPr>
            <a:r>
              <a:rPr lang="es-ES" dirty="0" smtClean="0"/>
              <a:t>		Vista </a:t>
            </a:r>
            <a:r>
              <a:rPr lang="es-ES" dirty="0"/>
              <a:t>‘</a:t>
            </a:r>
            <a:r>
              <a:rPr lang="es-ES" dirty="0" err="1"/>
              <a:t>estado_solicitud</a:t>
            </a:r>
            <a:r>
              <a:rPr lang="es-ES" dirty="0"/>
              <a:t>’</a:t>
            </a:r>
          </a:p>
          <a:p>
            <a:pPr marL="0" indent="0">
              <a:buNone/>
            </a:pPr>
            <a:r>
              <a:rPr lang="es-ES" dirty="0" smtClean="0"/>
              <a:t>	b</a:t>
            </a:r>
            <a:r>
              <a:rPr lang="es-ES" dirty="0"/>
              <a:t>. </a:t>
            </a:r>
            <a:r>
              <a:rPr lang="es-ES" dirty="0" err="1"/>
              <a:t>query</a:t>
            </a:r>
            <a:r>
              <a:rPr lang="es-ES" dirty="0"/>
              <a:t> tipo=</a:t>
            </a:r>
          </a:p>
          <a:p>
            <a:pPr marL="0" indent="0">
              <a:buNone/>
            </a:pPr>
            <a:r>
              <a:rPr lang="es-ES" dirty="0" smtClean="0"/>
              <a:t>		i</a:t>
            </a:r>
            <a:r>
              <a:rPr lang="es-ES" dirty="0"/>
              <a:t>. enviar =&gt;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Modelo.getSolicitdes</a:t>
            </a:r>
            <a:r>
              <a:rPr lang="es-ES" dirty="0" smtClean="0"/>
              <a:t>(estado </a:t>
            </a:r>
            <a:r>
              <a:rPr lang="es-ES" dirty="0"/>
              <a:t>NOT expedido) + </a:t>
            </a:r>
            <a:r>
              <a:rPr lang="es-ES" dirty="0" smtClean="0"/>
              <a:t>		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=&gt;</a:t>
            </a:r>
          </a:p>
          <a:p>
            <a:pPr marL="0" indent="0">
              <a:buNone/>
            </a:pPr>
            <a:r>
              <a:rPr lang="es-ES" dirty="0" smtClean="0"/>
              <a:t>			Vista </a:t>
            </a:r>
            <a:r>
              <a:rPr lang="es-ES" dirty="0"/>
              <a:t>‘</a:t>
            </a:r>
            <a:r>
              <a:rPr lang="es-ES" dirty="0" err="1"/>
              <a:t>solicitudes_para_enviar</a:t>
            </a:r>
            <a:r>
              <a:rPr lang="es-ES" dirty="0"/>
              <a:t>’.</a:t>
            </a:r>
          </a:p>
          <a:p>
            <a:pPr marL="0" indent="0">
              <a:buNone/>
            </a:pPr>
            <a:r>
              <a:rPr lang="es-ES" dirty="0" smtClean="0"/>
              <a:t>		ii</a:t>
            </a:r>
            <a:r>
              <a:rPr lang="es-ES" dirty="0"/>
              <a:t>. validar =&gt;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Modelo.getSolicitdes</a:t>
            </a:r>
            <a:r>
              <a:rPr lang="es-ES" dirty="0" smtClean="0"/>
              <a:t>(estado </a:t>
            </a:r>
            <a:r>
              <a:rPr lang="es-ES" dirty="0"/>
              <a:t>expedido) +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=&gt;</a:t>
            </a:r>
          </a:p>
          <a:p>
            <a:pPr marL="0" indent="0">
              <a:buNone/>
            </a:pPr>
            <a:r>
              <a:rPr lang="es-ES" dirty="0" smtClean="0"/>
              <a:t>			Vista </a:t>
            </a:r>
            <a:r>
              <a:rPr lang="es-ES" dirty="0"/>
              <a:t>‘</a:t>
            </a:r>
            <a:r>
              <a:rPr lang="es-ES" dirty="0" err="1"/>
              <a:t>solicitudes_para_validar</a:t>
            </a:r>
            <a:r>
              <a:rPr lang="es-ES" dirty="0"/>
              <a:t>’.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901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ServletSolicitud</a:t>
            </a:r>
            <a:r>
              <a:rPr lang="es-ES" dirty="0"/>
              <a:t>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262" y="1478422"/>
            <a:ext cx="7558088" cy="469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b) POST /solicitud: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Modelo.nuevaSolicitud</a:t>
            </a:r>
            <a:r>
              <a:rPr lang="es-ES" dirty="0" smtClean="0"/>
              <a:t>(Solicitud</a:t>
            </a:r>
            <a:r>
              <a:rPr lang="es-ES" dirty="0"/>
              <a:t>) =&gt; Vista siguiente.</a:t>
            </a:r>
          </a:p>
          <a:p>
            <a:pPr marL="0" indent="0">
              <a:buNone/>
            </a:pPr>
            <a:r>
              <a:rPr lang="es-ES" dirty="0"/>
              <a:t>c) PUT /solicitud: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Sesión.Usuario.Rol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err="1"/>
              <a:t>request.getParameter</a:t>
            </a:r>
            <a:r>
              <a:rPr lang="es-ES" dirty="0"/>
              <a:t>(“</a:t>
            </a:r>
            <a:r>
              <a:rPr lang="es-ES" dirty="0" err="1"/>
              <a:t>accion</a:t>
            </a:r>
            <a:r>
              <a:rPr lang="es-ES" dirty="0"/>
              <a:t>”) =&gt; </a:t>
            </a:r>
            <a:r>
              <a:rPr lang="es-ES" dirty="0" smtClean="0"/>
              <a:t>	</a:t>
            </a:r>
            <a:r>
              <a:rPr lang="es-ES" dirty="0" err="1" smtClean="0"/>
              <a:t>Modelo.cambiarEstadoSolicitud</a:t>
            </a:r>
            <a:r>
              <a:rPr lang="es-ES" dirty="0" smtClean="0"/>
              <a:t> </a:t>
            </a:r>
            <a:r>
              <a:rPr lang="es-ES" dirty="0"/>
              <a:t>=&gt; Vista siguiente.</a:t>
            </a:r>
          </a:p>
          <a:p>
            <a:pPr marL="0" indent="0">
              <a:buNone/>
            </a:pPr>
            <a:r>
              <a:rPr lang="es-ES" dirty="0"/>
              <a:t>d) DELETE /solicitud: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Sesión.Usuario.Rol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err="1"/>
              <a:t>request.getParameter</a:t>
            </a:r>
            <a:r>
              <a:rPr lang="es-ES" dirty="0"/>
              <a:t>(“comentario”) =&gt; </a:t>
            </a:r>
            <a:r>
              <a:rPr lang="es-ES" dirty="0" smtClean="0"/>
              <a:t>	</a:t>
            </a:r>
            <a:r>
              <a:rPr lang="es-ES" dirty="0" err="1" smtClean="0"/>
              <a:t>Modelo.cambiarEstadoSolicitud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smtClean="0"/>
              <a:t>	</a:t>
            </a:r>
            <a:r>
              <a:rPr lang="es-ES" dirty="0" err="1" smtClean="0"/>
              <a:t>Modelo.cambiarComentarioSolicitud</a:t>
            </a:r>
            <a:r>
              <a:rPr lang="es-ES" dirty="0" smtClean="0"/>
              <a:t> </a:t>
            </a:r>
            <a:r>
              <a:rPr lang="es-ES" dirty="0"/>
              <a:t>=&gt; Vista siguiente.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49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Encuadre del caso de uso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4400" dirty="0">
                <a:latin typeface="+mj-lt"/>
                <a:ea typeface="+mj-ea"/>
                <a:cs typeface="+mj-cs"/>
              </a:rPr>
              <a:t>¿Quién lo quiere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>
                <a:latin typeface="+mj-lt"/>
                <a:ea typeface="+mj-ea"/>
                <a:cs typeface="+mj-cs"/>
              </a:rPr>
              <a:t>¿Qué quiere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 smtClean="0">
                <a:latin typeface="+mj-lt"/>
                <a:ea typeface="+mj-ea"/>
                <a:cs typeface="+mj-cs"/>
              </a:rPr>
              <a:t>¿Qué uso le van a dar?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>
                <a:latin typeface="+mj-lt"/>
                <a:ea typeface="+mj-ea"/>
                <a:cs typeface="+mj-cs"/>
              </a:rPr>
              <a:t>¿Requisitos </a:t>
            </a:r>
            <a:r>
              <a:rPr lang="es-ES" sz="4400" dirty="0" err="1">
                <a:latin typeface="+mj-lt"/>
                <a:ea typeface="+mj-ea"/>
                <a:cs typeface="+mj-cs"/>
              </a:rPr>
              <a:t>minimos</a:t>
            </a:r>
            <a:r>
              <a:rPr lang="es-ES" sz="44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03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1631" y="1418602"/>
            <a:ext cx="5900738" cy="475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a) GET /</a:t>
            </a:r>
            <a:r>
              <a:rPr lang="es-ES" sz="2400" dirty="0" err="1"/>
              <a:t>usuario?IDusuario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Modelo.getUsuario</a:t>
            </a:r>
            <a:r>
              <a:rPr lang="es-ES" sz="2400" dirty="0" smtClean="0"/>
              <a:t>(</a:t>
            </a:r>
            <a:r>
              <a:rPr lang="es-ES" sz="2400" dirty="0" err="1" smtClean="0"/>
              <a:t>IDusuario</a:t>
            </a:r>
            <a:r>
              <a:rPr lang="es-ES" sz="2400" dirty="0"/>
              <a:t>) =&gt;</a:t>
            </a:r>
          </a:p>
          <a:p>
            <a:pPr marL="0" indent="0">
              <a:buNone/>
            </a:pPr>
            <a:r>
              <a:rPr lang="es-ES" sz="2400" dirty="0" smtClean="0"/>
              <a:t>	Vista </a:t>
            </a:r>
            <a:r>
              <a:rPr lang="es-ES" sz="2400" dirty="0"/>
              <a:t>‘</a:t>
            </a:r>
            <a:r>
              <a:rPr lang="es-ES" sz="2400" dirty="0" err="1"/>
              <a:t>informacion_usuario</a:t>
            </a:r>
            <a:r>
              <a:rPr lang="es-ES" sz="2400" dirty="0"/>
              <a:t>’</a:t>
            </a:r>
          </a:p>
          <a:p>
            <a:pPr marL="0" indent="0">
              <a:buNone/>
            </a:pPr>
            <a:r>
              <a:rPr lang="es-ES" sz="2400" dirty="0"/>
              <a:t>b) POST /usuario: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Modelo.nuevoUsuario</a:t>
            </a:r>
            <a:r>
              <a:rPr lang="es-ES" sz="2400" dirty="0" smtClean="0"/>
              <a:t>(Usuario</a:t>
            </a:r>
            <a:r>
              <a:rPr lang="es-ES" sz="2400" dirty="0"/>
              <a:t>) =&gt;</a:t>
            </a:r>
          </a:p>
          <a:p>
            <a:pPr marL="0" indent="0">
              <a:buNone/>
            </a:pPr>
            <a:r>
              <a:rPr lang="es-ES" sz="2400" dirty="0" smtClean="0"/>
              <a:t>	Vista </a:t>
            </a:r>
            <a:r>
              <a:rPr lang="es-ES" sz="2400" dirty="0"/>
              <a:t>siguiente.</a:t>
            </a:r>
          </a:p>
          <a:p>
            <a:pPr marL="0" indent="0">
              <a:buNone/>
            </a:pPr>
            <a:r>
              <a:rPr lang="es-ES" sz="2400" dirty="0"/>
              <a:t>c) DELETE /usuario: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Modelo.eliminarUsuario</a:t>
            </a:r>
            <a:r>
              <a:rPr lang="es-ES" sz="2400" dirty="0" smtClean="0"/>
              <a:t>(Usuario</a:t>
            </a:r>
            <a:r>
              <a:rPr lang="es-ES" sz="2400" dirty="0"/>
              <a:t>) =&gt;</a:t>
            </a:r>
          </a:p>
          <a:p>
            <a:pPr marL="0" indent="0">
              <a:buNone/>
            </a:pPr>
            <a:r>
              <a:rPr lang="es-ES" sz="2400" dirty="0" smtClean="0"/>
              <a:t>	Vista </a:t>
            </a:r>
            <a:r>
              <a:rPr lang="es-ES" sz="2400" dirty="0"/>
              <a:t>siguiente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430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componentes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90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eruizgar91/GTU14/master/docs/Diagramas/GTU_Diagrama_de_compon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4" y="994143"/>
            <a:ext cx="8649398" cy="491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9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de las iteraciones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9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Graficas de trabajo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5" y="1442861"/>
            <a:ext cx="6994839" cy="38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Graficas de trabajo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9" y="1468498"/>
            <a:ext cx="6702432" cy="40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ma.fi.upm.es/icons/upm-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1710530"/>
            <a:ext cx="1222460" cy="14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undacioninternationalstudies.org/wp-content/uploads/2011/03/logo_univ_carlosii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3114975"/>
            <a:ext cx="1057140" cy="10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gDo5zfrlQ14NyifpDSFAP0Vhju9BsijhJ12RWHW9u80cQgRrS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8" y="2322600"/>
            <a:ext cx="918709" cy="10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uchceu.es/veterinaria/wp-content/uploads/sites/18/2012/06/latin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" y="4808290"/>
            <a:ext cx="2239168" cy="15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oticiasbancarias.com/wp-content/uploads/2014/03/bbva_santand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68" y="2120454"/>
            <a:ext cx="1802014" cy="11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uam.es/carne/imagenes/carne2010-25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19" y="5271512"/>
            <a:ext cx="977767" cy="62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blioteca.ucm.es/media/images/blogs/fotoblog457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8" y="4808290"/>
            <a:ext cx="1038275" cy="6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upm.es/sfs/Rectorado/Vicerrectorado%20de%20Tecnologias%20de%20la%20Informacion%20y%20Servicios%20en%20Red/Servicio%20de%20Planificacion%20de%20Sistemas%20de%20Informacion/Carne%20Universitario/carn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85" y="5433276"/>
            <a:ext cx="1012744" cy="6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encrypted-tbn0.gstatic.com/images?q=tbn:ANd9GcTv8H-_ShnbjufphAKLCbFvuozSyRpQ_8jVbbRQPuMwH8ceCGlPz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92" y="4138223"/>
            <a:ext cx="1943681" cy="12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V="1">
            <a:off x="2459865" y="4919730"/>
            <a:ext cx="1055227" cy="51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858568" y="3250371"/>
            <a:ext cx="1198277" cy="12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999737" y="3292885"/>
            <a:ext cx="1607638" cy="102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5106438" y="4919730"/>
            <a:ext cx="1671973" cy="4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63639" y="376825"/>
            <a:ext cx="787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Gestión de tarjeta universitarias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8853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1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711390"/>
          </a:xfrm>
        </p:spPr>
        <p:txBody>
          <a:bodyPr/>
          <a:lstStyle/>
          <a:p>
            <a:pPr algn="ctr"/>
            <a:r>
              <a:rPr lang="es-ES" dirty="0" smtClean="0"/>
              <a:t>Roles de la metodología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9" y="2381534"/>
            <a:ext cx="3854002" cy="32988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40346" y="3753974"/>
            <a:ext cx="1719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Juan Carlos Dueñas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96020" y="4052541"/>
            <a:ext cx="1719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Enrique Ruiz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94349" y="2381534"/>
            <a:ext cx="2298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Manuel Toro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400578" y="4894777"/>
            <a:ext cx="28011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Brian </a:t>
            </a:r>
            <a:r>
              <a:rPr lang="es-ES" sz="1350" dirty="0" err="1"/>
              <a:t>Saul</a:t>
            </a:r>
            <a:r>
              <a:rPr lang="es-ES" sz="1350" dirty="0"/>
              <a:t> </a:t>
            </a:r>
            <a:r>
              <a:rPr lang="es-ES" sz="1350" dirty="0" err="1"/>
              <a:t>Vazquez</a:t>
            </a:r>
            <a:endParaRPr lang="es-ES" sz="1350" dirty="0"/>
          </a:p>
          <a:p>
            <a:r>
              <a:rPr lang="es-ES" sz="1350" dirty="0"/>
              <a:t>Gonzalo Pérez-Tomé</a:t>
            </a:r>
          </a:p>
          <a:p>
            <a:r>
              <a:rPr lang="es-ES" sz="1350" dirty="0"/>
              <a:t>Jorge Ulloa</a:t>
            </a:r>
          </a:p>
          <a:p>
            <a:r>
              <a:rPr lang="es-ES" sz="1350" dirty="0"/>
              <a:t>Manuel Martínez</a:t>
            </a:r>
          </a:p>
          <a:p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239086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418601"/>
            <a:ext cx="8053426" cy="48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330472"/>
            <a:ext cx="8103226" cy="51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7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211</Words>
  <Application>Microsoft Office PowerPoint</Application>
  <PresentationFormat>Presentación en pantalla (4:3)</PresentationFormat>
  <Paragraphs>98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Faceta</vt:lpstr>
      <vt:lpstr>Gestión de Tarjetas Universitarias</vt:lpstr>
      <vt:lpstr>Introducción al caso de estudio</vt:lpstr>
      <vt:lpstr>Encuadre del caso de uso</vt:lpstr>
      <vt:lpstr>Presentación de PowerPoint</vt:lpstr>
      <vt:lpstr>Metodología Scrum</vt:lpstr>
      <vt:lpstr>Roles de la metodología </vt:lpstr>
      <vt:lpstr>Línea temporal del proyecto</vt:lpstr>
      <vt:lpstr>Línea temporal del proyecto</vt:lpstr>
      <vt:lpstr>Casos de uso</vt:lpstr>
      <vt:lpstr>Presentación de PowerPoint</vt:lpstr>
      <vt:lpstr>Solicitar Carnet Universitario</vt:lpstr>
      <vt:lpstr>Gestionar solicitudes</vt:lpstr>
      <vt:lpstr>Modificar datos propios</vt:lpstr>
      <vt:lpstr>Gestionar usuarios</vt:lpstr>
      <vt:lpstr>Tecnologías utilizadas</vt:lpstr>
      <vt:lpstr>Presentación de PowerPoint</vt:lpstr>
      <vt:lpstr>Diagrama de dominio</vt:lpstr>
      <vt:lpstr>Presentación de PowerPoint</vt:lpstr>
      <vt:lpstr>Diagrama de secuencia</vt:lpstr>
      <vt:lpstr>Presentación de PowerPoint</vt:lpstr>
      <vt:lpstr>Modelo de datos</vt:lpstr>
      <vt:lpstr>Diagrama de dominio</vt:lpstr>
      <vt:lpstr>Presentación de PowerPoint</vt:lpstr>
      <vt:lpstr>Peticiones HTTP</vt:lpstr>
      <vt:lpstr>Diagrama de secuencia</vt:lpstr>
      <vt:lpstr>FiltroAutenticacion</vt:lpstr>
      <vt:lpstr>ServletLogin</vt:lpstr>
      <vt:lpstr>ServletSolicitud (I)</vt:lpstr>
      <vt:lpstr>ServletSolicitud (II)</vt:lpstr>
      <vt:lpstr>ServletUsuario</vt:lpstr>
      <vt:lpstr>Diagrama de componentes</vt:lpstr>
      <vt:lpstr>Presentación de PowerPoint</vt:lpstr>
      <vt:lpstr>Resultados de las iteraciones</vt:lpstr>
      <vt:lpstr>Graficas de trabajo</vt:lpstr>
      <vt:lpstr>Graficas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Tarjetas Universitarias</dc:title>
  <dc:creator>Manuel Martínez Arizmendi</dc:creator>
  <cp:lastModifiedBy>Manuel Martínez Arizmendi</cp:lastModifiedBy>
  <cp:revision>49</cp:revision>
  <dcterms:created xsi:type="dcterms:W3CDTF">2014-04-02T17:31:45Z</dcterms:created>
  <dcterms:modified xsi:type="dcterms:W3CDTF">2014-04-05T10:19:06Z</dcterms:modified>
</cp:coreProperties>
</file>