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670550" cx="10080625"/>
  <p:notesSz cx="7559675" cy="106918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614fe30f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614fe30f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614fe30f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614fe30f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extcloud.com/install/#instructions-serv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nkedin.com/in/estebanruizdia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extcloud.com/compar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930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3200" u="none" cap="none" strike="noStrike">
                <a:solidFill>
                  <a:srgbClr val="006C3B"/>
                </a:solidFill>
                <a:latin typeface="Arial"/>
                <a:ea typeface="Arial"/>
                <a:cs typeface="Arial"/>
                <a:sym typeface="Arial"/>
              </a:rPr>
              <a:t>Privacidad de Datos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3200" u="none" cap="none" strike="noStrik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NextCloud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2200" u="none" cap="none" strike="noStrike">
                <a:latin typeface="Arial"/>
                <a:ea typeface="Arial"/>
                <a:cs typeface="Arial"/>
                <a:sym typeface="Arial"/>
              </a:rPr>
              <a:t>Open Source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504000" y="226077"/>
            <a:ext cx="9071700" cy="5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Y"/>
              <a:t>Cifrado Punta a Punta - Nativo</a:t>
            </a:r>
            <a:endParaRPr b="1"/>
          </a:p>
        </p:txBody>
      </p:sp>
      <p:sp>
        <p:nvSpPr>
          <p:cNvPr id="117" name="Google Shape;117;p23"/>
          <p:cNvSpPr txBox="1"/>
          <p:nvPr/>
        </p:nvSpPr>
        <p:spPr>
          <a:xfrm>
            <a:off x="2761075" y="1755575"/>
            <a:ext cx="4747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2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cifrado utilizado desde Nextcloud 13 es un </a:t>
            </a:r>
            <a:r>
              <a:rPr b="1" lang="es-PY" sz="12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sistema criptográfico asimétrico</a:t>
            </a:r>
            <a:r>
              <a:rPr lang="es-PY" sz="12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en el que cada usuario tiene un par de claves públicas y privadas. Esto permite comunicarse con el servidor utilizando la clave pública pero, a la vez, comunicarse y sincronizarse con todos los demás usuarios que tengan dicho par de claves gracias a que se almacena una copia de la clave privada del servidor. Un usuario sin clave simplemente no podrá ver los archivos de la nube privada.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569925" y="44752"/>
            <a:ext cx="9071700" cy="59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Flujo de Encriptado Punta a Punta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252" y="642899"/>
            <a:ext cx="3485601" cy="499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Y" sz="4400" strike="noStrike">
                <a:latin typeface="Arial"/>
                <a:ea typeface="Arial"/>
                <a:cs typeface="Arial"/>
                <a:sym typeface="Arial"/>
              </a:rPr>
              <a:t>Instalación Básica de NextCloud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25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Noto Sans Symbols"/>
              <a:buChar char="●"/>
            </a:pPr>
            <a:r>
              <a:rPr b="0" lang="es-PY" sz="27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https://nextcloud.com/install/#instructions-server</a:t>
            </a:r>
            <a:endParaRPr b="0" sz="27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504000" y="2278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PY" sz="4400" strike="noStrike">
                <a:latin typeface="Arial"/>
                <a:ea typeface="Arial"/>
                <a:cs typeface="Arial"/>
                <a:sym typeface="Arial"/>
              </a:rPr>
              <a:t>Conclusiones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504000" y="76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Y" sz="4400" strike="noStrike">
                <a:latin typeface="Arial"/>
                <a:ea typeface="Arial"/>
                <a:cs typeface="Arial"/>
                <a:sym typeface="Arial"/>
              </a:rPr>
              <a:t>Gracias a Todos!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04000" y="1794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s-PY" sz="3200" strike="noStrike">
                <a:solidFill>
                  <a:srgbClr val="00508F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lang="es-PY" sz="3200" strike="noStrike">
                <a:solidFill>
                  <a:srgbClr val="21409A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s-PY" sz="32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s-PY" sz="3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https://linkedin.com/in/estebanruizdiaz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s-PY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b="0" lang="es-PY" sz="3200" strike="noStrike">
                <a:solidFill>
                  <a:srgbClr val="94070A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s-PY" sz="3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s-PY" sz="3200" strike="noStrike">
                <a:latin typeface="Arial"/>
                <a:ea typeface="Arial"/>
                <a:cs typeface="Arial"/>
                <a:sym typeface="Arial"/>
              </a:rPr>
              <a:t>https://github.com/eruizpy/charlas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s-PY" sz="3200" strike="noStrike">
                <a:solidFill>
                  <a:srgbClr val="1B75BC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b="0" lang="es-PY" sz="3200" strike="noStrike">
                <a:solidFill>
                  <a:srgbClr val="00AAA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s-PY" sz="3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s-PY" sz="3200" strike="noStrike">
                <a:latin typeface="Arial"/>
                <a:ea typeface="Arial"/>
                <a:cs typeface="Arial"/>
                <a:sym typeface="Arial"/>
              </a:rPr>
              <a:t>@eruizpy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4400" u="none" cap="none" strike="noStrike">
                <a:latin typeface="Arial"/>
                <a:ea typeface="Arial"/>
                <a:cs typeface="Arial"/>
                <a:sym typeface="Arial"/>
              </a:rPr>
              <a:t>Mini Bio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es-PY" sz="3200" u="none" cap="none" strike="noStrike">
                <a:latin typeface="Arial"/>
                <a:ea typeface="Arial"/>
                <a:cs typeface="Arial"/>
                <a:sym typeface="Arial"/>
              </a:rPr>
              <a:t>Esteban Ruiz Diaz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s-PY" sz="2200" u="none" cap="none" strike="noStrike">
                <a:latin typeface="Arial"/>
                <a:ea typeface="Arial"/>
                <a:cs typeface="Arial"/>
                <a:sym typeface="Arial"/>
              </a:rPr>
              <a:t>InfoSec Specialist - CEHv8 - LPIC 3 - iTILv3 - COBIT - BlackSmith - PMP BPMN - Python – NodeJS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s-PY" sz="2200" u="none" cap="none" strike="noStrike">
                <a:latin typeface="Arial"/>
                <a:ea typeface="Arial"/>
                <a:cs typeface="Arial"/>
                <a:sym typeface="Arial"/>
              </a:rPr>
              <a:t>+15 años en el Sector Tecnológico, 12 en el Exterior.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s-PY" sz="2200" u="none" cap="none" strike="noStrike">
                <a:latin typeface="Arial"/>
                <a:ea typeface="Arial"/>
                <a:cs typeface="Arial"/>
                <a:sym typeface="Arial"/>
              </a:rPr>
              <a:t>Coordinador Nacional Flisol Paraguay.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4400" u="none" cap="none" strike="noStrike">
                <a:latin typeface="Arial"/>
                <a:ea typeface="Arial"/>
                <a:cs typeface="Arial"/>
                <a:sym typeface="Arial"/>
              </a:rPr>
              <a:t>Privacidad de Datos &amp; NextCloud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85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es-PY" sz="2300" u="none" cap="none" strike="noStrike">
                <a:latin typeface="Arial"/>
                <a:ea typeface="Arial"/>
                <a:cs typeface="Arial"/>
                <a:sym typeface="Arial"/>
              </a:rPr>
              <a:t>Privacidad de Datos.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8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es-PY" sz="2300" u="none" cap="none" strike="noStrike">
                <a:latin typeface="Arial"/>
                <a:ea typeface="Arial"/>
                <a:cs typeface="Arial"/>
                <a:sym typeface="Arial"/>
              </a:rPr>
              <a:t>Datos Compartidos.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8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es-PY" sz="2300" u="none" cap="none" strike="noStrike">
                <a:latin typeface="Arial"/>
                <a:ea typeface="Arial"/>
                <a:cs typeface="Arial"/>
                <a:sym typeface="Arial"/>
              </a:rPr>
              <a:t>Seguridad de Datos.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8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es-PY" sz="2300" u="none" cap="none" strike="noStrike">
                <a:latin typeface="Arial"/>
                <a:ea typeface="Arial"/>
                <a:cs typeface="Arial"/>
                <a:sym typeface="Arial"/>
              </a:rPr>
              <a:t>La Nube como Recurso de Almacenamiento.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8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es-PY" sz="2300" u="none" cap="none" strike="noStrike">
                <a:latin typeface="Arial"/>
                <a:ea typeface="Arial"/>
                <a:cs typeface="Arial"/>
                <a:sym typeface="Arial"/>
              </a:rPr>
              <a:t>NextCloud vs todos los demás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8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es-PY" sz="2300" u="none" cap="none" strike="noStrike">
                <a:latin typeface="Arial"/>
                <a:ea typeface="Arial"/>
                <a:cs typeface="Arial"/>
                <a:sym typeface="Arial"/>
              </a:rPr>
              <a:t>Características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8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es-PY" sz="2300" u="none" cap="none" strike="noStrike">
                <a:latin typeface="Arial"/>
                <a:ea typeface="Arial"/>
                <a:cs typeface="Arial"/>
                <a:sym typeface="Arial"/>
              </a:rPr>
              <a:t>Instalación básica de NextCloud.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8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es-PY" sz="2300" u="none" cap="none" strike="noStrike">
                <a:latin typeface="Arial"/>
                <a:ea typeface="Arial"/>
                <a:cs typeface="Arial"/>
                <a:sym typeface="Arial"/>
              </a:rPr>
              <a:t>Conclusión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4400" u="none" cap="none" strike="noStrike">
                <a:latin typeface="Arial"/>
                <a:ea typeface="Arial"/>
                <a:cs typeface="Arial"/>
                <a:sym typeface="Arial"/>
              </a:rPr>
              <a:t>Privacidad de Datos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25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Noto Sans Symbols"/>
              <a:buChar char="●"/>
            </a:pPr>
            <a:r>
              <a:rPr b="0" i="0" lang="es-PY" sz="2700" u="none" cap="none" strike="noStrike">
                <a:latin typeface="Arial"/>
                <a:ea typeface="Arial"/>
                <a:cs typeface="Arial"/>
                <a:sym typeface="Arial"/>
              </a:rPr>
              <a:t>Lo </a:t>
            </a:r>
            <a:r>
              <a:rPr lang="es-PY" sz="2700"/>
              <a:t>más</a:t>
            </a:r>
            <a:r>
              <a:rPr b="0" i="0" lang="es-PY" sz="2700" u="none" cap="none" strike="noStrike">
                <a:latin typeface="Arial"/>
                <a:ea typeface="Arial"/>
                <a:cs typeface="Arial"/>
                <a:sym typeface="Arial"/>
              </a:rPr>
              <a:t> seguro que los datos de Personales y de tu Empresa son súper importantes; trabajos como hojas de cálculos, copias pdf de documentos, notas internas, investigaciones personales, de mercado, financieras etc.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40"/>
              <a:buFont typeface="Noto Sans Symbols"/>
              <a:buChar char="●"/>
            </a:pPr>
            <a:r>
              <a:rPr b="0" i="0" lang="es-PY" sz="2700" u="none" cap="none" strike="noStrike">
                <a:latin typeface="Arial"/>
                <a:ea typeface="Arial"/>
                <a:cs typeface="Arial"/>
                <a:sym typeface="Arial"/>
              </a:rPr>
              <a:t>Todos son bienes intangibles, invaluables en muchos casos y en casos de </a:t>
            </a:r>
            <a:r>
              <a:rPr lang="es-PY" sz="2700"/>
              <a:t>pérdida</a:t>
            </a:r>
            <a:r>
              <a:rPr b="0" i="0" lang="es-PY" sz="2700" u="none" cap="none" strike="noStrike">
                <a:latin typeface="Arial"/>
                <a:ea typeface="Arial"/>
                <a:cs typeface="Arial"/>
                <a:sym typeface="Arial"/>
              </a:rPr>
              <a:t> serian una verdadera catástrofe Aquí entra el </a:t>
            </a:r>
            <a:r>
              <a:rPr b="1" i="0" lang="es-PY" sz="2700" u="none" cap="none" strike="noStrike">
                <a:latin typeface="Arial"/>
                <a:ea typeface="Arial"/>
                <a:cs typeface="Arial"/>
                <a:sym typeface="Arial"/>
              </a:rPr>
              <a:t>Respaldo.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4400" u="none" cap="none" strike="noStrike">
                <a:latin typeface="Arial"/>
                <a:ea typeface="Arial"/>
                <a:cs typeface="Arial"/>
                <a:sym typeface="Arial"/>
              </a:rPr>
              <a:t>Datos Compartidos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32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"/>
              <a:buFont typeface="Noto Sans Symbols"/>
              <a:buChar char="●"/>
            </a:pPr>
            <a:r>
              <a:rPr b="0" i="0" lang="es-PY" sz="2400" u="none" cap="none" strike="noStrike">
                <a:latin typeface="Arial"/>
                <a:ea typeface="Arial"/>
                <a:cs typeface="Arial"/>
                <a:sym typeface="Arial"/>
              </a:rPr>
              <a:t>Tecnologías para Compartir Datos; vamos de lo básico hasta lo mas completo/complejo.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32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40"/>
              <a:buFont typeface="Noto Sans Symbols"/>
              <a:buChar char="●"/>
            </a:pPr>
            <a:r>
              <a:rPr b="0" i="0" lang="es-PY" sz="2400" u="none" cap="none" strike="noStrike">
                <a:latin typeface="Arial"/>
                <a:ea typeface="Arial"/>
                <a:cs typeface="Arial"/>
                <a:sym typeface="Arial"/>
              </a:rPr>
              <a:t>Carpetas Compartidas ambiente Windows, Red Local.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32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40"/>
              <a:buFont typeface="Noto Sans Symbols"/>
              <a:buChar char="●"/>
            </a:pPr>
            <a:r>
              <a:rPr b="0" i="0" lang="es-PY" sz="2400" u="none" cap="none" strike="noStrike">
                <a:latin typeface="Arial"/>
                <a:ea typeface="Arial"/>
                <a:cs typeface="Arial"/>
                <a:sym typeface="Arial"/>
              </a:rPr>
              <a:t>Servidor con Active Directory de Windows Server, Red Local.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32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40"/>
              <a:buFont typeface="Noto Sans Symbols"/>
              <a:buChar char="●"/>
            </a:pPr>
            <a:r>
              <a:rPr b="0" i="0" lang="es-PY" sz="2400" u="none" cap="none" strike="noStrike">
                <a:latin typeface="Arial"/>
                <a:ea typeface="Arial"/>
                <a:cs typeface="Arial"/>
                <a:sym typeface="Arial"/>
              </a:rPr>
              <a:t>Servidor Samba en ambiente Linux, compartido en una Red Local, Intranet, con otros dispositivos compatibles con el Protocolo.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32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40"/>
              <a:buFont typeface="Noto Sans Symbols"/>
              <a:buChar char="●"/>
            </a:pPr>
            <a:r>
              <a:rPr b="0" i="0" lang="es-PY" sz="2400" u="none" cap="none" strike="noStrike">
                <a:latin typeface="Arial"/>
                <a:ea typeface="Arial"/>
                <a:cs typeface="Arial"/>
                <a:sym typeface="Arial"/>
              </a:rPr>
              <a:t>Sincronizadores de datos en la Nube.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4400" u="none" cap="none" strike="noStrike">
                <a:latin typeface="Arial"/>
                <a:ea typeface="Arial"/>
                <a:cs typeface="Arial"/>
                <a:sym typeface="Arial"/>
              </a:rPr>
              <a:t>Seguridad de Datos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PY" sz="3200" u="none" cap="none" strike="noStrike">
                <a:latin typeface="Arial"/>
                <a:ea typeface="Arial"/>
                <a:cs typeface="Arial"/>
                <a:sym typeface="Arial"/>
              </a:rPr>
              <a:t>Cifrado de Datos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PY" sz="3200" u="none" cap="none" strike="noStrike">
                <a:latin typeface="Arial"/>
                <a:ea typeface="Arial"/>
                <a:cs typeface="Arial"/>
                <a:sym typeface="Arial"/>
              </a:rPr>
              <a:t>Respaldos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PY" sz="3200" u="none" cap="none" strike="noStrike">
                <a:latin typeface="Arial"/>
                <a:ea typeface="Arial"/>
                <a:cs typeface="Arial"/>
                <a:sym typeface="Arial"/>
              </a:rPr>
              <a:t>Almacenar Datos en la Nube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3600" u="none" cap="none" strike="noStrike">
                <a:latin typeface="Arial"/>
                <a:ea typeface="Arial"/>
                <a:cs typeface="Arial"/>
                <a:sym typeface="Arial"/>
              </a:rPr>
              <a:t>La Nube como Recurso de Almacenamiento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PY" sz="3200" u="none" cap="none" strike="noStrike">
                <a:latin typeface="Arial"/>
                <a:ea typeface="Arial"/>
                <a:cs typeface="Arial"/>
                <a:sym typeface="Arial"/>
              </a:rPr>
              <a:t>Tenemos Recursos Gratuitos conocidos como: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PY" sz="3200" u="none" cap="none" strike="noStrike">
                <a:latin typeface="Arial"/>
                <a:ea typeface="Arial"/>
                <a:cs typeface="Arial"/>
                <a:sym typeface="Arial"/>
              </a:rPr>
              <a:t>Google Drive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PY" sz="3200" u="none" cap="none" strike="noStrike">
                <a:latin typeface="Arial"/>
                <a:ea typeface="Arial"/>
                <a:cs typeface="Arial"/>
                <a:sym typeface="Arial"/>
              </a:rPr>
              <a:t>Dropbox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PY" sz="3200" u="none" cap="none" strike="noStrike">
                <a:latin typeface="Arial"/>
                <a:ea typeface="Arial"/>
                <a:cs typeface="Arial"/>
                <a:sym typeface="Arial"/>
              </a:rPr>
              <a:t>OneDrive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PY" sz="3200" u="none" cap="none" strike="noStrike">
                <a:latin typeface="Arial"/>
                <a:ea typeface="Arial"/>
                <a:cs typeface="Arial"/>
                <a:sym typeface="Arial"/>
              </a:rPr>
              <a:t>Mega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PY" sz="3200" u="none" cap="none" strike="noStrike">
                <a:latin typeface="Arial"/>
                <a:ea typeface="Arial"/>
                <a:cs typeface="Arial"/>
                <a:sym typeface="Arial"/>
              </a:rPr>
              <a:t>NextCloud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4400" u="none" cap="none" strike="noStrike">
                <a:latin typeface="Arial"/>
                <a:ea typeface="Arial"/>
                <a:cs typeface="Arial"/>
                <a:sym typeface="Arial"/>
              </a:rPr>
              <a:t>NextCloud vs todos los demás.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PY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https://nextcloud.com/compare/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4400" u="none" cap="none" strike="noStrike">
                <a:latin typeface="Arial"/>
                <a:ea typeface="Arial"/>
                <a:cs typeface="Arial"/>
                <a:sym typeface="Arial"/>
              </a:rPr>
              <a:t>Características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576000" y="1008000"/>
            <a:ext cx="8928000" cy="466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El software es libre y de código abierto, Nube Privada en donde tu tienes la propiedad de la nube y su control, Acceso y compartidos de archivos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Seguridad y control, Monitoreo de tu servidor, Clientes de escritorio y móviles, Almacenamiento externo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Calendario y contactos, Llamadas seguras de audio y video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Collabora Online Office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Además…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Cuenta con un </a:t>
            </a:r>
            <a:r>
              <a:rPr lang="es-PY" sz="900"/>
              <a:t>interfaz</a:t>
            </a: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 de usuario fácil de usar.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Edición de documentos y previsualización de miniaturas en PDF, imágenes, archivos de texto, archivos de Microsoft Office, etc.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Integración de antivirus con la app anti-virus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Carpetas y archivos precargados para usuarios nuevos. Puedes por ejemplo incluir un área para archivos del usuario con un tutorial que aparezca cuando el usuario se registra.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Poderosa política de control de ingreso y contraseñas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Control fino para móviles, escritorio o la web sobre acceso de datos y capacidad de compartición. Elije de la lista de usuarios y grupos, almacenados localmente o en otro servidor autorizado.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Administración avanzada de cuotas con contabilidad configurable del almacenamiento externo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s-PY" sz="900" u="none" cap="none" strike="noStrike">
                <a:latin typeface="Arial"/>
                <a:ea typeface="Arial"/>
                <a:cs typeface="Arial"/>
                <a:sym typeface="Arial"/>
              </a:rPr>
              <a:t>Acceso rápido a las funciones del núcleo para desarrollo de apps con la poderosa app API  y ganchos web de acuerdo al modelo de publicación / suscripción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