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2"/>
  </p:notesMasterIdLst>
  <p:handoutMasterIdLst>
    <p:handoutMasterId r:id="rId13"/>
  </p:handoutMasterIdLst>
  <p:sldIdLst>
    <p:sldId id="312" r:id="rId5"/>
    <p:sldId id="282" r:id="rId6"/>
    <p:sldId id="322" r:id="rId7"/>
    <p:sldId id="323" r:id="rId8"/>
    <p:sldId id="318" r:id="rId9"/>
    <p:sldId id="324" r:id="rId10"/>
    <p:sldId id="297"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4" autoAdjust="0"/>
    <p:restoredTop sz="95388" autoAdjust="0"/>
  </p:normalViewPr>
  <p:slideViewPr>
    <p:cSldViewPr snapToGrid="0" snapToObjects="1">
      <p:cViewPr varScale="1">
        <p:scale>
          <a:sx n="78" d="100"/>
          <a:sy n="78" d="100"/>
        </p:scale>
        <p:origin x="8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128236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310299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2617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1201526"/>
            <a:ext cx="6392421" cy="1667502"/>
          </a:xfrm>
        </p:spPr>
        <p:txBody>
          <a:bodyPr anchor="ctr"/>
          <a:lstStyle/>
          <a:p>
            <a:r>
              <a:rPr lang="en" dirty="0"/>
              <a:t>CS210 - MiniProject II</a:t>
            </a:r>
            <a:endParaRPr lang="en-US" dirty="0"/>
          </a:p>
        </p:txBody>
      </p:sp>
      <p:sp>
        <p:nvSpPr>
          <p:cNvPr id="3" name="TextBox 2">
            <a:extLst>
              <a:ext uri="{FF2B5EF4-FFF2-40B4-BE49-F238E27FC236}">
                <a16:creationId xmlns:a16="http://schemas.microsoft.com/office/drawing/2014/main" id="{D0487FB3-4602-FF49-68D8-D49096C3D458}"/>
              </a:ext>
            </a:extLst>
          </p:cNvPr>
          <p:cNvSpPr txBox="1"/>
          <p:nvPr/>
        </p:nvSpPr>
        <p:spPr>
          <a:xfrm>
            <a:off x="4473677" y="2267841"/>
            <a:ext cx="3244645" cy="646331"/>
          </a:xfrm>
          <a:prstGeom prst="rect">
            <a:avLst/>
          </a:prstGeom>
          <a:noFill/>
        </p:spPr>
        <p:txBody>
          <a:bodyPr wrap="square" rtlCol="0">
            <a:spAutoFit/>
          </a:bodyPr>
          <a:lstStyle/>
          <a:p>
            <a:pPr algn="ctr"/>
            <a:r>
              <a:rPr lang="en-IN" sz="3600" dirty="0">
                <a:solidFill>
                  <a:schemeClr val="accent6"/>
                </a:solidFill>
              </a:rPr>
              <a:t>Tower</a:t>
            </a:r>
            <a:r>
              <a:rPr lang="en-IN" sz="2400" dirty="0"/>
              <a:t> </a:t>
            </a:r>
            <a:r>
              <a:rPr lang="en-IN" sz="3600" dirty="0">
                <a:solidFill>
                  <a:schemeClr val="accent6"/>
                </a:solidFill>
              </a:rPr>
              <a:t>of</a:t>
            </a:r>
            <a:r>
              <a:rPr lang="en-IN" sz="2400" dirty="0"/>
              <a:t> </a:t>
            </a:r>
            <a:r>
              <a:rPr lang="en-IN" sz="3600" dirty="0">
                <a:solidFill>
                  <a:schemeClr val="accent6"/>
                </a:solidFill>
              </a:rPr>
              <a:t>Hanoi</a:t>
            </a:r>
          </a:p>
        </p:txBody>
      </p:sp>
      <p:sp>
        <p:nvSpPr>
          <p:cNvPr id="5" name="TextBox 4">
            <a:extLst>
              <a:ext uri="{FF2B5EF4-FFF2-40B4-BE49-F238E27FC236}">
                <a16:creationId xmlns:a16="http://schemas.microsoft.com/office/drawing/2014/main" id="{3DCD6911-785C-6902-C526-493A0D817A71}"/>
              </a:ext>
            </a:extLst>
          </p:cNvPr>
          <p:cNvSpPr txBox="1"/>
          <p:nvPr/>
        </p:nvSpPr>
        <p:spPr>
          <a:xfrm>
            <a:off x="4340941" y="3933995"/>
            <a:ext cx="3510116" cy="892552"/>
          </a:xfrm>
          <a:prstGeom prst="rect">
            <a:avLst/>
          </a:prstGeom>
          <a:noFill/>
        </p:spPr>
        <p:txBody>
          <a:bodyPr wrap="square">
            <a:spAutoFit/>
          </a:bodyPr>
          <a:lstStyle/>
          <a:p>
            <a:pPr algn="ctr"/>
            <a:r>
              <a:rPr lang="en-US" sz="2000" dirty="0">
                <a:solidFill>
                  <a:schemeClr val="accent6"/>
                </a:solidFill>
              </a:rPr>
              <a:t>Erum Meraj</a:t>
            </a:r>
          </a:p>
          <a:p>
            <a:pPr algn="ctr"/>
            <a:r>
              <a:rPr lang="en-US" sz="2000" dirty="0">
                <a:solidFill>
                  <a:schemeClr val="accent6"/>
                </a:solidFill>
              </a:rPr>
              <a:t>2201CS24</a:t>
            </a:r>
          </a:p>
          <a:p>
            <a:pPr algn="ctr"/>
            <a:endParaRPr lang="en-US" sz="1100" dirty="0"/>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123038"/>
            <a:ext cx="1067589" cy="471489"/>
          </a:xfrm>
        </p:spPr>
        <p:txBody>
          <a:bodyPr/>
          <a:lstStyle/>
          <a:p>
            <a:fld id="{48F63A3B-78C7-47BE-AE5E-E10140E04643}" type="slidenum">
              <a:rPr lang="en-US" smtClean="0"/>
              <a:pPr/>
              <a:t>2</a:t>
            </a:fld>
            <a:endParaRPr lang="en-US" dirty="0"/>
          </a:p>
        </p:txBody>
      </p:sp>
      <p:sp>
        <p:nvSpPr>
          <p:cNvPr id="4" name="Google Shape;92;p14">
            <a:extLst>
              <a:ext uri="{FF2B5EF4-FFF2-40B4-BE49-F238E27FC236}">
                <a16:creationId xmlns:a16="http://schemas.microsoft.com/office/drawing/2014/main" id="{FE02CC91-2BED-2E2F-5245-A54ABFF90909}"/>
              </a:ext>
            </a:extLst>
          </p:cNvPr>
          <p:cNvSpPr txBox="1">
            <a:spLocks/>
          </p:cNvSpPr>
          <p:nvPr/>
        </p:nvSpPr>
        <p:spPr>
          <a:xfrm>
            <a:off x="729450" y="984489"/>
            <a:ext cx="7688700" cy="535200"/>
          </a:xfrm>
          <a:prstGeom prst="rect">
            <a:avLst/>
          </a:prstGeom>
        </p:spPr>
        <p:txBody>
          <a:bodyPr spcFirstLastPara="1" vert="horz" wrap="square" lIns="91425" tIns="91425" rIns="91425" bIns="91425" rtlCol="0" anchor="t" anchorCtr="0">
            <a:normAutofit fontScale="75000" lnSpcReduction="20000"/>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Arial" panose="020B0604020202020204" pitchFamily="34" charset="0"/>
              </a:defRPr>
            </a:lvl1pPr>
          </a:lstStyle>
          <a:p>
            <a:pPr>
              <a:spcBef>
                <a:spcPts val="0"/>
              </a:spcBef>
            </a:pPr>
            <a:endParaRPr lang="en-IN" dirty="0"/>
          </a:p>
        </p:txBody>
      </p:sp>
      <p:sp>
        <p:nvSpPr>
          <p:cNvPr id="5" name="Google Shape;93;p14">
            <a:extLst>
              <a:ext uri="{FF2B5EF4-FFF2-40B4-BE49-F238E27FC236}">
                <a16:creationId xmlns:a16="http://schemas.microsoft.com/office/drawing/2014/main" id="{E1D29967-B09C-1515-8D64-26FCA73B2555}"/>
              </a:ext>
            </a:extLst>
          </p:cNvPr>
          <p:cNvSpPr txBox="1">
            <a:spLocks/>
          </p:cNvSpPr>
          <p:nvPr/>
        </p:nvSpPr>
        <p:spPr>
          <a:xfrm>
            <a:off x="3302770" y="2079927"/>
            <a:ext cx="5586460" cy="1753449"/>
          </a:xfrm>
          <a:prstGeom prst="rect">
            <a:avLst/>
          </a:prstGeom>
        </p:spPr>
        <p:txBody>
          <a:bodyPr spcFirstLastPara="1" wrap="square" lIns="91425" tIns="91425" rIns="91425" bIns="91425" anchor="t" anchorCtr="0">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11150">
              <a:spcBef>
                <a:spcPts val="0"/>
              </a:spcBef>
              <a:buSzPts val="1300"/>
              <a:buFont typeface="Arial" panose="020B0604020202020204" pitchFamily="34" charset="0"/>
              <a:buAutoNum type="arabicPeriod"/>
            </a:pPr>
            <a:r>
              <a:rPr lang="en-IN" dirty="0"/>
              <a:t>DE1-SOC key interrupt</a:t>
            </a:r>
          </a:p>
          <a:p>
            <a:pPr marL="457200" indent="-311150">
              <a:spcBef>
                <a:spcPts val="0"/>
              </a:spcBef>
              <a:buSzPts val="1300"/>
              <a:buFont typeface="Arial" panose="020B0604020202020204" pitchFamily="34" charset="0"/>
              <a:buAutoNum type="arabicPeriod"/>
            </a:pPr>
            <a:r>
              <a:rPr lang="en-IN" dirty="0"/>
              <a:t>JTAG</a:t>
            </a:r>
          </a:p>
        </p:txBody>
      </p:sp>
      <p:pic>
        <p:nvPicPr>
          <p:cNvPr id="6" name="Google Shape;94;p14">
            <a:extLst>
              <a:ext uri="{FF2B5EF4-FFF2-40B4-BE49-F238E27FC236}">
                <a16:creationId xmlns:a16="http://schemas.microsoft.com/office/drawing/2014/main" id="{C7FF5269-B05A-E593-C0AF-621A4D80135B}"/>
              </a:ext>
            </a:extLst>
          </p:cNvPr>
          <p:cNvPicPr preferRelativeResize="0"/>
          <p:nvPr/>
        </p:nvPicPr>
        <p:blipFill rotWithShape="1">
          <a:blip r:embed="rId3">
            <a:alphaModFix/>
          </a:blip>
          <a:srcRect t="2679" b="-2679"/>
          <a:stretch/>
        </p:blipFill>
        <p:spPr>
          <a:xfrm>
            <a:off x="3785418" y="3704466"/>
            <a:ext cx="2275015" cy="1876315"/>
          </a:xfrm>
          <a:prstGeom prst="rect">
            <a:avLst/>
          </a:prstGeom>
          <a:noFill/>
          <a:ln>
            <a:noFill/>
          </a:ln>
        </p:spPr>
      </p:pic>
      <p:sp>
        <p:nvSpPr>
          <p:cNvPr id="7" name="Google Shape;95;p14">
            <a:extLst>
              <a:ext uri="{FF2B5EF4-FFF2-40B4-BE49-F238E27FC236}">
                <a16:creationId xmlns:a16="http://schemas.microsoft.com/office/drawing/2014/main" id="{E8524096-C6F5-A512-762B-15CD20AF90BF}"/>
              </a:ext>
            </a:extLst>
          </p:cNvPr>
          <p:cNvSpPr txBox="1"/>
          <p:nvPr/>
        </p:nvSpPr>
        <p:spPr>
          <a:xfrm>
            <a:off x="3785418" y="5658831"/>
            <a:ext cx="25269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Lato"/>
                <a:ea typeface="Lato"/>
                <a:cs typeface="Lato"/>
                <a:sym typeface="Lato"/>
              </a:rPr>
              <a:t>DE1-SOC and its switches</a:t>
            </a:r>
            <a:endParaRPr dirty="0">
              <a:latin typeface="Lato"/>
              <a:ea typeface="Lato"/>
              <a:cs typeface="Lato"/>
              <a:sym typeface="Lato"/>
            </a:endParaRPr>
          </a:p>
        </p:txBody>
      </p:sp>
      <p:pic>
        <p:nvPicPr>
          <p:cNvPr id="8" name="Google Shape;96;p14">
            <a:extLst>
              <a:ext uri="{FF2B5EF4-FFF2-40B4-BE49-F238E27FC236}">
                <a16:creationId xmlns:a16="http://schemas.microsoft.com/office/drawing/2014/main" id="{7A0C179B-7297-182B-204C-D5370DA0DF21}"/>
              </a:ext>
            </a:extLst>
          </p:cNvPr>
          <p:cNvPicPr preferRelativeResize="0"/>
          <p:nvPr/>
        </p:nvPicPr>
        <p:blipFill>
          <a:blip r:embed="rId4">
            <a:alphaModFix/>
          </a:blip>
          <a:stretch>
            <a:fillRect/>
          </a:stretch>
        </p:blipFill>
        <p:spPr>
          <a:xfrm>
            <a:off x="7689307" y="4410794"/>
            <a:ext cx="3835837" cy="1248037"/>
          </a:xfrm>
          <a:prstGeom prst="rect">
            <a:avLst/>
          </a:prstGeom>
          <a:noFill/>
          <a:ln>
            <a:noFill/>
          </a:ln>
        </p:spPr>
      </p:pic>
      <p:sp>
        <p:nvSpPr>
          <p:cNvPr id="9" name="Google Shape;97;p14">
            <a:extLst>
              <a:ext uri="{FF2B5EF4-FFF2-40B4-BE49-F238E27FC236}">
                <a16:creationId xmlns:a16="http://schemas.microsoft.com/office/drawing/2014/main" id="{E3190E68-1A30-1B15-CC4E-8E10DBDED156}"/>
              </a:ext>
            </a:extLst>
          </p:cNvPr>
          <p:cNvSpPr txBox="1"/>
          <p:nvPr/>
        </p:nvSpPr>
        <p:spPr>
          <a:xfrm>
            <a:off x="7679475" y="5620465"/>
            <a:ext cx="3447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Lato"/>
                <a:ea typeface="Lato"/>
                <a:cs typeface="Lato"/>
                <a:sym typeface="Lato"/>
              </a:rPr>
              <a:t>PlayStation Mechanical Keyboard (JTAG)</a:t>
            </a:r>
            <a:endParaRPr dirty="0">
              <a:latin typeface="Lato"/>
              <a:ea typeface="Lato"/>
              <a:cs typeface="Lato"/>
              <a:sym typeface="Lato"/>
            </a:endParaRPr>
          </a:p>
        </p:txBody>
      </p:sp>
      <p:pic>
        <p:nvPicPr>
          <p:cNvPr id="10" name="Google Shape;98;p14">
            <a:extLst>
              <a:ext uri="{FF2B5EF4-FFF2-40B4-BE49-F238E27FC236}">
                <a16:creationId xmlns:a16="http://schemas.microsoft.com/office/drawing/2014/main" id="{F3B3A40A-8184-B943-A75D-390E351173CA}"/>
              </a:ext>
            </a:extLst>
          </p:cNvPr>
          <p:cNvPicPr preferRelativeResize="0"/>
          <p:nvPr/>
        </p:nvPicPr>
        <p:blipFill>
          <a:blip r:embed="rId5">
            <a:alphaModFix/>
          </a:blip>
          <a:stretch>
            <a:fillRect/>
          </a:stretch>
        </p:blipFill>
        <p:spPr>
          <a:xfrm>
            <a:off x="7906544" y="2124926"/>
            <a:ext cx="3618600" cy="1663450"/>
          </a:xfrm>
          <a:prstGeom prst="rect">
            <a:avLst/>
          </a:prstGeom>
          <a:noFill/>
          <a:ln>
            <a:noFill/>
          </a:ln>
        </p:spPr>
      </p:pic>
      <p:sp>
        <p:nvSpPr>
          <p:cNvPr id="11" name="Google Shape;99;p14">
            <a:extLst>
              <a:ext uri="{FF2B5EF4-FFF2-40B4-BE49-F238E27FC236}">
                <a16:creationId xmlns:a16="http://schemas.microsoft.com/office/drawing/2014/main" id="{78ACD362-5230-708D-2314-BB3DC59D662F}"/>
              </a:ext>
            </a:extLst>
          </p:cNvPr>
          <p:cNvSpPr txBox="1"/>
          <p:nvPr/>
        </p:nvSpPr>
        <p:spPr>
          <a:xfrm>
            <a:off x="7807730" y="3756850"/>
            <a:ext cx="2163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Lato"/>
                <a:ea typeface="Lato"/>
                <a:cs typeface="Lato"/>
                <a:sym typeface="Lato"/>
              </a:rPr>
              <a:t>JTAG UART terminal</a:t>
            </a:r>
            <a:endParaRPr dirty="0">
              <a:latin typeface="Lato"/>
              <a:ea typeface="Lato"/>
              <a:cs typeface="Lato"/>
              <a:sym typeface="Lato"/>
            </a:endParaRPr>
          </a:p>
        </p:txBody>
      </p:sp>
      <p:sp>
        <p:nvSpPr>
          <p:cNvPr id="15" name="Title 14">
            <a:extLst>
              <a:ext uri="{FF2B5EF4-FFF2-40B4-BE49-F238E27FC236}">
                <a16:creationId xmlns:a16="http://schemas.microsoft.com/office/drawing/2014/main" id="{F9342BF5-656A-6324-A38F-28AD843C144A}"/>
              </a:ext>
            </a:extLst>
          </p:cNvPr>
          <p:cNvSpPr>
            <a:spLocks noGrp="1"/>
          </p:cNvSpPr>
          <p:nvPr>
            <p:ph type="title"/>
          </p:nvPr>
        </p:nvSpPr>
        <p:spPr>
          <a:xfrm>
            <a:off x="3460565" y="457199"/>
            <a:ext cx="7965461" cy="994164"/>
          </a:xfrm>
        </p:spPr>
        <p:txBody>
          <a:bodyPr/>
          <a:lstStyle/>
          <a:p>
            <a:r>
              <a:rPr lang="en-IN" dirty="0"/>
              <a:t>Inputs Utilised</a:t>
            </a:r>
          </a:p>
        </p:txBody>
      </p:sp>
    </p:spTree>
    <p:extLst>
      <p:ext uri="{BB962C8B-B14F-4D97-AF65-F5344CB8AC3E}">
        <p14:creationId xmlns:p14="http://schemas.microsoft.com/office/powerpoint/2010/main" val="685681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123038"/>
            <a:ext cx="1067589" cy="471489"/>
          </a:xfrm>
        </p:spPr>
        <p:txBody>
          <a:bodyPr/>
          <a:lstStyle/>
          <a:p>
            <a:fld id="{48F63A3B-78C7-47BE-AE5E-E10140E04643}" type="slidenum">
              <a:rPr lang="en-US" smtClean="0"/>
              <a:pPr/>
              <a:t>3</a:t>
            </a:fld>
            <a:endParaRPr lang="en-US" dirty="0"/>
          </a:p>
        </p:txBody>
      </p:sp>
      <p:sp>
        <p:nvSpPr>
          <p:cNvPr id="4" name="Google Shape;92;p14">
            <a:extLst>
              <a:ext uri="{FF2B5EF4-FFF2-40B4-BE49-F238E27FC236}">
                <a16:creationId xmlns:a16="http://schemas.microsoft.com/office/drawing/2014/main" id="{FE02CC91-2BED-2E2F-5245-A54ABFF90909}"/>
              </a:ext>
            </a:extLst>
          </p:cNvPr>
          <p:cNvSpPr txBox="1">
            <a:spLocks/>
          </p:cNvSpPr>
          <p:nvPr/>
        </p:nvSpPr>
        <p:spPr>
          <a:xfrm>
            <a:off x="729450" y="984489"/>
            <a:ext cx="7688700" cy="535200"/>
          </a:xfrm>
          <a:prstGeom prst="rect">
            <a:avLst/>
          </a:prstGeom>
        </p:spPr>
        <p:txBody>
          <a:bodyPr spcFirstLastPara="1" vert="horz" wrap="square" lIns="91425" tIns="91425" rIns="91425" bIns="91425" rtlCol="0" anchor="t" anchorCtr="0">
            <a:normAutofit fontScale="75000" lnSpcReduction="20000"/>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Arial" panose="020B0604020202020204" pitchFamily="34" charset="0"/>
              </a:defRPr>
            </a:lvl1pPr>
          </a:lstStyle>
          <a:p>
            <a:pPr>
              <a:spcBef>
                <a:spcPts val="0"/>
              </a:spcBef>
            </a:pPr>
            <a:endParaRPr lang="en-IN" dirty="0"/>
          </a:p>
        </p:txBody>
      </p:sp>
      <p:sp>
        <p:nvSpPr>
          <p:cNvPr id="5" name="Google Shape;93;p14">
            <a:extLst>
              <a:ext uri="{FF2B5EF4-FFF2-40B4-BE49-F238E27FC236}">
                <a16:creationId xmlns:a16="http://schemas.microsoft.com/office/drawing/2014/main" id="{E1D29967-B09C-1515-8D64-26FCA73B2555}"/>
              </a:ext>
            </a:extLst>
          </p:cNvPr>
          <p:cNvSpPr txBox="1">
            <a:spLocks/>
          </p:cNvSpPr>
          <p:nvPr/>
        </p:nvSpPr>
        <p:spPr>
          <a:xfrm>
            <a:off x="3302770" y="2079927"/>
            <a:ext cx="5586460" cy="1753449"/>
          </a:xfrm>
          <a:prstGeom prst="rect">
            <a:avLst/>
          </a:prstGeom>
        </p:spPr>
        <p:txBody>
          <a:bodyPr spcFirstLastPara="1" wrap="square" lIns="91425" tIns="91425" rIns="91425" bIns="91425" anchor="t" anchorCtr="0">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11150">
              <a:spcBef>
                <a:spcPts val="0"/>
              </a:spcBef>
              <a:buSzPts val="1300"/>
              <a:buFont typeface="Arial" panose="020B0604020202020204" pitchFamily="34" charset="0"/>
              <a:buAutoNum type="arabicPeriod"/>
            </a:pPr>
            <a:r>
              <a:rPr lang="en-IN" dirty="0"/>
              <a:t>VGA display</a:t>
            </a:r>
          </a:p>
        </p:txBody>
      </p:sp>
      <p:sp>
        <p:nvSpPr>
          <p:cNvPr id="15" name="Title 14">
            <a:extLst>
              <a:ext uri="{FF2B5EF4-FFF2-40B4-BE49-F238E27FC236}">
                <a16:creationId xmlns:a16="http://schemas.microsoft.com/office/drawing/2014/main" id="{F9342BF5-656A-6324-A38F-28AD843C144A}"/>
              </a:ext>
            </a:extLst>
          </p:cNvPr>
          <p:cNvSpPr>
            <a:spLocks noGrp="1"/>
          </p:cNvSpPr>
          <p:nvPr>
            <p:ph type="title"/>
          </p:nvPr>
        </p:nvSpPr>
        <p:spPr>
          <a:xfrm>
            <a:off x="3460565" y="457199"/>
            <a:ext cx="7965461" cy="994164"/>
          </a:xfrm>
        </p:spPr>
        <p:txBody>
          <a:bodyPr/>
          <a:lstStyle/>
          <a:p>
            <a:r>
              <a:rPr lang="en-IN" dirty="0"/>
              <a:t>outputs Utilised</a:t>
            </a:r>
          </a:p>
        </p:txBody>
      </p:sp>
      <p:pic>
        <p:nvPicPr>
          <p:cNvPr id="3" name="Picture 2">
            <a:extLst>
              <a:ext uri="{FF2B5EF4-FFF2-40B4-BE49-F238E27FC236}">
                <a16:creationId xmlns:a16="http://schemas.microsoft.com/office/drawing/2014/main" id="{6C653BD2-9989-B309-8282-75D1A1DBF902}"/>
              </a:ext>
            </a:extLst>
          </p:cNvPr>
          <p:cNvPicPr>
            <a:picLocks noChangeAspect="1"/>
          </p:cNvPicPr>
          <p:nvPr/>
        </p:nvPicPr>
        <p:blipFill>
          <a:blip r:embed="rId3"/>
          <a:stretch>
            <a:fillRect/>
          </a:stretch>
        </p:blipFill>
        <p:spPr>
          <a:xfrm>
            <a:off x="3302770" y="2971094"/>
            <a:ext cx="3839606" cy="2902417"/>
          </a:xfrm>
          <a:prstGeom prst="rect">
            <a:avLst/>
          </a:prstGeom>
        </p:spPr>
      </p:pic>
      <p:pic>
        <p:nvPicPr>
          <p:cNvPr id="13" name="Picture 12">
            <a:extLst>
              <a:ext uri="{FF2B5EF4-FFF2-40B4-BE49-F238E27FC236}">
                <a16:creationId xmlns:a16="http://schemas.microsoft.com/office/drawing/2014/main" id="{9895CED8-9A8B-8922-1FA2-E19345BFD413}"/>
              </a:ext>
            </a:extLst>
          </p:cNvPr>
          <p:cNvPicPr>
            <a:picLocks noChangeAspect="1"/>
          </p:cNvPicPr>
          <p:nvPr/>
        </p:nvPicPr>
        <p:blipFill>
          <a:blip r:embed="rId4"/>
          <a:stretch>
            <a:fillRect/>
          </a:stretch>
        </p:blipFill>
        <p:spPr>
          <a:xfrm>
            <a:off x="7443295" y="3067026"/>
            <a:ext cx="3728888" cy="2789828"/>
          </a:xfrm>
          <a:prstGeom prst="rect">
            <a:avLst/>
          </a:prstGeom>
        </p:spPr>
      </p:pic>
    </p:spTree>
    <p:extLst>
      <p:ext uri="{BB962C8B-B14F-4D97-AF65-F5344CB8AC3E}">
        <p14:creationId xmlns:p14="http://schemas.microsoft.com/office/powerpoint/2010/main" val="615647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123038"/>
            <a:ext cx="1067589" cy="471489"/>
          </a:xfrm>
        </p:spPr>
        <p:txBody>
          <a:bodyPr/>
          <a:lstStyle/>
          <a:p>
            <a:fld id="{48F63A3B-78C7-47BE-AE5E-E10140E04643}" type="slidenum">
              <a:rPr lang="en-US" smtClean="0"/>
              <a:pPr/>
              <a:t>4</a:t>
            </a:fld>
            <a:endParaRPr lang="en-US" dirty="0"/>
          </a:p>
        </p:txBody>
      </p:sp>
      <p:sp>
        <p:nvSpPr>
          <p:cNvPr id="4" name="Google Shape;92;p14">
            <a:extLst>
              <a:ext uri="{FF2B5EF4-FFF2-40B4-BE49-F238E27FC236}">
                <a16:creationId xmlns:a16="http://schemas.microsoft.com/office/drawing/2014/main" id="{FE02CC91-2BED-2E2F-5245-A54ABFF90909}"/>
              </a:ext>
            </a:extLst>
          </p:cNvPr>
          <p:cNvSpPr txBox="1">
            <a:spLocks/>
          </p:cNvSpPr>
          <p:nvPr/>
        </p:nvSpPr>
        <p:spPr>
          <a:xfrm>
            <a:off x="729450" y="984489"/>
            <a:ext cx="7688700" cy="535200"/>
          </a:xfrm>
          <a:prstGeom prst="rect">
            <a:avLst/>
          </a:prstGeom>
        </p:spPr>
        <p:txBody>
          <a:bodyPr spcFirstLastPara="1" vert="horz" wrap="square" lIns="91425" tIns="91425" rIns="91425" bIns="91425" rtlCol="0" anchor="t" anchorCtr="0">
            <a:normAutofit fontScale="75000" lnSpcReduction="20000"/>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Arial" panose="020B0604020202020204" pitchFamily="34" charset="0"/>
              </a:defRPr>
            </a:lvl1pPr>
          </a:lstStyle>
          <a:p>
            <a:pPr>
              <a:spcBef>
                <a:spcPts val="0"/>
              </a:spcBef>
            </a:pPr>
            <a:endParaRPr lang="en-IN" dirty="0"/>
          </a:p>
        </p:txBody>
      </p:sp>
      <p:sp>
        <p:nvSpPr>
          <p:cNvPr id="15" name="Title 14">
            <a:extLst>
              <a:ext uri="{FF2B5EF4-FFF2-40B4-BE49-F238E27FC236}">
                <a16:creationId xmlns:a16="http://schemas.microsoft.com/office/drawing/2014/main" id="{F9342BF5-656A-6324-A38F-28AD843C144A}"/>
              </a:ext>
            </a:extLst>
          </p:cNvPr>
          <p:cNvSpPr>
            <a:spLocks noGrp="1"/>
          </p:cNvSpPr>
          <p:nvPr>
            <p:ph type="title"/>
          </p:nvPr>
        </p:nvSpPr>
        <p:spPr>
          <a:xfrm>
            <a:off x="2782139" y="99934"/>
            <a:ext cx="7965461" cy="591002"/>
          </a:xfrm>
        </p:spPr>
        <p:txBody>
          <a:bodyPr/>
          <a:lstStyle/>
          <a:p>
            <a:r>
              <a:rPr lang="en-IN" dirty="0"/>
              <a:t>Game screens</a:t>
            </a:r>
          </a:p>
        </p:txBody>
      </p:sp>
      <p:pic>
        <p:nvPicPr>
          <p:cNvPr id="3" name="Picture 2">
            <a:extLst>
              <a:ext uri="{FF2B5EF4-FFF2-40B4-BE49-F238E27FC236}">
                <a16:creationId xmlns:a16="http://schemas.microsoft.com/office/drawing/2014/main" id="{6C653BD2-9989-B309-8282-75D1A1DBF902}"/>
              </a:ext>
            </a:extLst>
          </p:cNvPr>
          <p:cNvPicPr>
            <a:picLocks noChangeAspect="1"/>
          </p:cNvPicPr>
          <p:nvPr/>
        </p:nvPicPr>
        <p:blipFill>
          <a:blip r:embed="rId3"/>
          <a:stretch>
            <a:fillRect/>
          </a:stretch>
        </p:blipFill>
        <p:spPr>
          <a:xfrm>
            <a:off x="2756103" y="790452"/>
            <a:ext cx="3839606" cy="2902417"/>
          </a:xfrm>
          <a:prstGeom prst="rect">
            <a:avLst/>
          </a:prstGeom>
        </p:spPr>
      </p:pic>
      <p:pic>
        <p:nvPicPr>
          <p:cNvPr id="13" name="Picture 12">
            <a:extLst>
              <a:ext uri="{FF2B5EF4-FFF2-40B4-BE49-F238E27FC236}">
                <a16:creationId xmlns:a16="http://schemas.microsoft.com/office/drawing/2014/main" id="{9895CED8-9A8B-8922-1FA2-E19345BFD413}"/>
              </a:ext>
            </a:extLst>
          </p:cNvPr>
          <p:cNvPicPr>
            <a:picLocks noChangeAspect="1"/>
          </p:cNvPicPr>
          <p:nvPr/>
        </p:nvPicPr>
        <p:blipFill>
          <a:blip r:embed="rId4"/>
          <a:stretch>
            <a:fillRect/>
          </a:stretch>
        </p:blipFill>
        <p:spPr>
          <a:xfrm>
            <a:off x="7496209" y="790452"/>
            <a:ext cx="3879375" cy="2902417"/>
          </a:xfrm>
          <a:prstGeom prst="rect">
            <a:avLst/>
          </a:prstGeom>
        </p:spPr>
      </p:pic>
      <p:pic>
        <p:nvPicPr>
          <p:cNvPr id="6" name="Picture 5">
            <a:extLst>
              <a:ext uri="{FF2B5EF4-FFF2-40B4-BE49-F238E27FC236}">
                <a16:creationId xmlns:a16="http://schemas.microsoft.com/office/drawing/2014/main" id="{B57FEF01-5CA2-19FE-5661-2A277222DA3A}"/>
              </a:ext>
            </a:extLst>
          </p:cNvPr>
          <p:cNvPicPr>
            <a:picLocks noChangeAspect="1"/>
          </p:cNvPicPr>
          <p:nvPr/>
        </p:nvPicPr>
        <p:blipFill>
          <a:blip r:embed="rId5"/>
          <a:stretch>
            <a:fillRect/>
          </a:stretch>
        </p:blipFill>
        <p:spPr>
          <a:xfrm>
            <a:off x="2751298" y="3792385"/>
            <a:ext cx="3797647" cy="2880000"/>
          </a:xfrm>
          <a:prstGeom prst="rect">
            <a:avLst/>
          </a:prstGeom>
        </p:spPr>
      </p:pic>
      <p:pic>
        <p:nvPicPr>
          <p:cNvPr id="8" name="Picture 7">
            <a:extLst>
              <a:ext uri="{FF2B5EF4-FFF2-40B4-BE49-F238E27FC236}">
                <a16:creationId xmlns:a16="http://schemas.microsoft.com/office/drawing/2014/main" id="{175376AA-BD3D-9DE0-8F47-CD5BBCE03337}"/>
              </a:ext>
            </a:extLst>
          </p:cNvPr>
          <p:cNvPicPr>
            <a:picLocks noChangeAspect="1"/>
          </p:cNvPicPr>
          <p:nvPr/>
        </p:nvPicPr>
        <p:blipFill>
          <a:blip r:embed="rId6"/>
          <a:stretch>
            <a:fillRect/>
          </a:stretch>
        </p:blipFill>
        <p:spPr>
          <a:xfrm>
            <a:off x="7541879" y="3801636"/>
            <a:ext cx="3833705" cy="2880000"/>
          </a:xfrm>
          <a:prstGeom prst="rect">
            <a:avLst/>
          </a:prstGeom>
        </p:spPr>
      </p:pic>
    </p:spTree>
    <p:extLst>
      <p:ext uri="{BB962C8B-B14F-4D97-AF65-F5344CB8AC3E}">
        <p14:creationId xmlns:p14="http://schemas.microsoft.com/office/powerpoint/2010/main" val="997930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631079"/>
            <a:ext cx="7843837" cy="595217"/>
          </a:xfrm>
        </p:spPr>
        <p:txBody>
          <a:bodyPr/>
          <a:lstStyle/>
          <a:p>
            <a:r>
              <a:rPr lang="en-US" dirty="0"/>
              <a:t>Game play</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14398" y="1563328"/>
            <a:ext cx="5181601" cy="4881717"/>
          </a:xfrm>
        </p:spPr>
        <p:txBody>
          <a:bodyPr>
            <a:normAutofit/>
          </a:bodyPr>
          <a:lstStyle/>
          <a:p>
            <a:pPr>
              <a:lnSpc>
                <a:spcPct val="110000"/>
              </a:lnSpc>
              <a:spcAft>
                <a:spcPts val="800"/>
              </a:spcAft>
            </a:pPr>
            <a:r>
              <a:rPr lang="en-IN" sz="1600" dirty="0"/>
              <a:t>1.  Home Screen: </a:t>
            </a:r>
          </a:p>
          <a:p>
            <a:pPr>
              <a:lnSpc>
                <a:spcPct val="110000"/>
              </a:lnSpc>
              <a:spcAft>
                <a:spcPts val="800"/>
              </a:spcAft>
            </a:pPr>
            <a:r>
              <a:rPr lang="en-IN" sz="1600" dirty="0"/>
              <a:t>   - Users are presented with a home screen upon starting the game.</a:t>
            </a:r>
          </a:p>
          <a:p>
            <a:pPr>
              <a:lnSpc>
                <a:spcPct val="110000"/>
              </a:lnSpc>
              <a:spcAft>
                <a:spcPts val="800"/>
              </a:spcAft>
            </a:pPr>
            <a:r>
              <a:rPr lang="en-IN" sz="1600" dirty="0"/>
              <a:t>   - They can choose to read the rules or start the game.</a:t>
            </a:r>
          </a:p>
          <a:p>
            <a:pPr>
              <a:lnSpc>
                <a:spcPct val="110000"/>
              </a:lnSpc>
              <a:spcAft>
                <a:spcPts val="800"/>
              </a:spcAft>
            </a:pPr>
            <a:r>
              <a:rPr lang="en-IN" sz="1600" dirty="0"/>
              <a:t>   - Controls: Press `TAB` to read rules and `ENTER` to start.</a:t>
            </a:r>
          </a:p>
          <a:p>
            <a:pPr>
              <a:lnSpc>
                <a:spcPct val="110000"/>
              </a:lnSpc>
              <a:spcAft>
                <a:spcPts val="800"/>
              </a:spcAft>
            </a:pPr>
            <a:endParaRPr lang="en-IN" sz="1600" dirty="0"/>
          </a:p>
          <a:p>
            <a:pPr>
              <a:lnSpc>
                <a:spcPct val="110000"/>
              </a:lnSpc>
              <a:spcAft>
                <a:spcPts val="800"/>
              </a:spcAft>
            </a:pPr>
            <a:r>
              <a:rPr lang="en-IN" sz="1600" dirty="0"/>
              <a:t>2.  Rules: </a:t>
            </a:r>
          </a:p>
          <a:p>
            <a:pPr>
              <a:lnSpc>
                <a:spcPct val="110000"/>
              </a:lnSpc>
              <a:spcAft>
                <a:spcPts val="800"/>
              </a:spcAft>
            </a:pPr>
            <a:r>
              <a:rPr lang="en-IN" sz="1600" dirty="0"/>
              <a:t>   - Users can read the rules of the Tower of Hanoi game.</a:t>
            </a:r>
          </a:p>
          <a:p>
            <a:pPr>
              <a:lnSpc>
                <a:spcPct val="110000"/>
              </a:lnSpc>
              <a:spcAft>
                <a:spcPts val="800"/>
              </a:spcAft>
            </a:pPr>
            <a:r>
              <a:rPr lang="en-IN" sz="1600" dirty="0"/>
              <a:t>   - The objective is to stack all disks on Rod C.</a:t>
            </a:r>
          </a:p>
          <a:p>
            <a:pPr>
              <a:lnSpc>
                <a:spcPct val="110000"/>
              </a:lnSpc>
              <a:spcAft>
                <a:spcPts val="800"/>
              </a:spcAft>
            </a:pPr>
            <a:r>
              <a:rPr lang="en-IN" sz="1600" dirty="0"/>
              <a:t>   - Players must move disks from Rod A (source) to Rod C (destination), adhering to certain rules.</a:t>
            </a:r>
          </a:p>
          <a:p>
            <a:pPr>
              <a:lnSpc>
                <a:spcPct val="110000"/>
              </a:lnSpc>
              <a:spcAft>
                <a:spcPts val="800"/>
              </a:spcAft>
            </a:pPr>
            <a:r>
              <a:rPr lang="en-IN" sz="1600" dirty="0"/>
              <a:t>   - Controls: Press `ESC` to return to the home screen.</a:t>
            </a:r>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5</a:t>
            </a:fld>
            <a:endParaRPr lang="en-US" dirty="0"/>
          </a:p>
        </p:txBody>
      </p:sp>
      <p:sp>
        <p:nvSpPr>
          <p:cNvPr id="8" name="TextBox 7">
            <a:extLst>
              <a:ext uri="{FF2B5EF4-FFF2-40B4-BE49-F238E27FC236}">
                <a16:creationId xmlns:a16="http://schemas.microsoft.com/office/drawing/2014/main" id="{9901D056-B11B-4EC0-F9EE-F4FE3A03ECF5}"/>
              </a:ext>
            </a:extLst>
          </p:cNvPr>
          <p:cNvSpPr txBox="1"/>
          <p:nvPr/>
        </p:nvSpPr>
        <p:spPr>
          <a:xfrm>
            <a:off x="6096000" y="1489214"/>
            <a:ext cx="5624051" cy="5111143"/>
          </a:xfrm>
          <a:prstGeom prst="rect">
            <a:avLst/>
          </a:prstGeom>
          <a:noFill/>
        </p:spPr>
        <p:txBody>
          <a:bodyPr wrap="square" rtlCol="0">
            <a:spAutoFit/>
          </a:bodyPr>
          <a:lstStyle/>
          <a:p>
            <a:pPr>
              <a:lnSpc>
                <a:spcPct val="110000"/>
              </a:lnSpc>
              <a:spcAft>
                <a:spcPts val="800"/>
              </a:spcAft>
            </a:pPr>
            <a:r>
              <a:rPr lang="en-IN" sz="1600" dirty="0">
                <a:solidFill>
                  <a:schemeClr val="accent6"/>
                </a:solidFill>
              </a:rPr>
              <a:t>3.  Gameplay: </a:t>
            </a:r>
          </a:p>
          <a:p>
            <a:pPr>
              <a:lnSpc>
                <a:spcPct val="110000"/>
              </a:lnSpc>
              <a:spcAft>
                <a:spcPts val="800"/>
              </a:spcAft>
            </a:pPr>
            <a:r>
              <a:rPr lang="en-IN" sz="1600" dirty="0">
                <a:solidFill>
                  <a:schemeClr val="accent6"/>
                </a:solidFill>
              </a:rPr>
              <a:t>   - Players interact using the JTAG UART terminal.</a:t>
            </a:r>
          </a:p>
          <a:p>
            <a:pPr>
              <a:lnSpc>
                <a:spcPct val="110000"/>
              </a:lnSpc>
              <a:spcAft>
                <a:spcPts val="800"/>
              </a:spcAft>
            </a:pPr>
            <a:r>
              <a:rPr lang="en-IN" sz="1600" dirty="0">
                <a:solidFill>
                  <a:schemeClr val="accent6"/>
                </a:solidFill>
              </a:rPr>
              <a:t>   - They select the source and destination rods using the switches.</a:t>
            </a:r>
          </a:p>
          <a:p>
            <a:pPr>
              <a:lnSpc>
                <a:spcPct val="110000"/>
              </a:lnSpc>
              <a:spcAft>
                <a:spcPts val="800"/>
              </a:spcAft>
            </a:pPr>
            <a:r>
              <a:rPr lang="en-IN" sz="1600" dirty="0">
                <a:solidFill>
                  <a:schemeClr val="accent6"/>
                </a:solidFill>
              </a:rPr>
              <a:t>   - Larger disks cannot be placed on top of smaller disks.</a:t>
            </a:r>
          </a:p>
          <a:p>
            <a:pPr>
              <a:lnSpc>
                <a:spcPct val="110000"/>
              </a:lnSpc>
              <a:spcAft>
                <a:spcPts val="800"/>
              </a:spcAft>
            </a:pPr>
            <a:r>
              <a:rPr lang="en-IN" sz="1600" dirty="0">
                <a:solidFill>
                  <a:schemeClr val="accent6"/>
                </a:solidFill>
              </a:rPr>
              <a:t>   - The game tracks the number of moves made.</a:t>
            </a:r>
          </a:p>
          <a:p>
            <a:pPr>
              <a:lnSpc>
                <a:spcPct val="110000"/>
              </a:lnSpc>
              <a:spcAft>
                <a:spcPts val="800"/>
              </a:spcAft>
            </a:pPr>
            <a:r>
              <a:rPr lang="en-IN" sz="1600" dirty="0">
                <a:solidFill>
                  <a:schemeClr val="accent6"/>
                </a:solidFill>
              </a:rPr>
              <a:t>   - The game ends when all disks are moved to Rod C.</a:t>
            </a:r>
          </a:p>
          <a:p>
            <a:pPr>
              <a:lnSpc>
                <a:spcPct val="110000"/>
              </a:lnSpc>
              <a:spcAft>
                <a:spcPts val="800"/>
              </a:spcAft>
            </a:pPr>
            <a:endParaRPr lang="en-IN" sz="1600" dirty="0">
              <a:solidFill>
                <a:schemeClr val="accent6"/>
              </a:solidFill>
            </a:endParaRPr>
          </a:p>
          <a:p>
            <a:pPr>
              <a:lnSpc>
                <a:spcPct val="110000"/>
              </a:lnSpc>
              <a:spcAft>
                <a:spcPts val="800"/>
              </a:spcAft>
            </a:pPr>
            <a:r>
              <a:rPr lang="en-IN" sz="1600" dirty="0">
                <a:solidFill>
                  <a:schemeClr val="accent6"/>
                </a:solidFill>
              </a:rPr>
              <a:t>4.  Game Over: </a:t>
            </a:r>
          </a:p>
          <a:p>
            <a:pPr>
              <a:lnSpc>
                <a:spcPct val="110000"/>
              </a:lnSpc>
              <a:spcAft>
                <a:spcPts val="800"/>
              </a:spcAft>
            </a:pPr>
            <a:r>
              <a:rPr lang="en-IN" sz="1600" dirty="0">
                <a:solidFill>
                  <a:schemeClr val="accent6"/>
                </a:solidFill>
              </a:rPr>
              <a:t>   - Upon completing the game, players are notified of their victory.</a:t>
            </a:r>
          </a:p>
          <a:p>
            <a:pPr>
              <a:lnSpc>
                <a:spcPct val="110000"/>
              </a:lnSpc>
              <a:spcAft>
                <a:spcPts val="800"/>
              </a:spcAft>
            </a:pPr>
            <a:r>
              <a:rPr lang="en-IN" sz="1600" dirty="0">
                <a:solidFill>
                  <a:schemeClr val="accent6"/>
                </a:solidFill>
              </a:rPr>
              <a:t>   - They can choose to return to the home screen.</a:t>
            </a:r>
          </a:p>
          <a:p>
            <a:pPr>
              <a:lnSpc>
                <a:spcPct val="110000"/>
              </a:lnSpc>
              <a:spcAft>
                <a:spcPts val="800"/>
              </a:spcAft>
            </a:pPr>
            <a:r>
              <a:rPr lang="en-IN" sz="1600" dirty="0">
                <a:solidFill>
                  <a:schemeClr val="accent6"/>
                </a:solidFill>
              </a:rPr>
              <a:t>   - The minimum number of moves required is displayed.</a:t>
            </a:r>
          </a:p>
          <a:p>
            <a:endParaRPr lang="en-IN" sz="2400" dirty="0"/>
          </a:p>
        </p:txBody>
      </p:sp>
    </p:spTree>
    <p:extLst>
      <p:ext uri="{BB962C8B-B14F-4D97-AF65-F5344CB8AC3E}">
        <p14:creationId xmlns:p14="http://schemas.microsoft.com/office/powerpoint/2010/main" val="4072101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631079"/>
            <a:ext cx="7843837" cy="595217"/>
          </a:xfrm>
        </p:spPr>
        <p:txBody>
          <a:bodyPr/>
          <a:lstStyle/>
          <a:p>
            <a:r>
              <a:rPr lang="en-US" dirty="0"/>
              <a:t>Learnings </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14399" y="1568091"/>
            <a:ext cx="8426245" cy="4842541"/>
          </a:xfrm>
        </p:spPr>
        <p:txBody>
          <a:bodyPr>
            <a:normAutofit fontScale="92500" lnSpcReduction="10000"/>
          </a:bodyPr>
          <a:lstStyle/>
          <a:p>
            <a:r>
              <a:rPr lang="en-US" sz="1800" dirty="0"/>
              <a:t>The most challenging aspect was integrating the JTAG UART for user input and synchronizing it with the game logic. This involved understanding the communication protocol and implementing it within the game loop effectively.</a:t>
            </a:r>
          </a:p>
          <a:p>
            <a:endParaRPr lang="en-US" sz="1800" dirty="0"/>
          </a:p>
          <a:p>
            <a:r>
              <a:rPr lang="en-US" sz="1800" dirty="0"/>
              <a:t>Developing the gameplay mechanics involved creating functions to manage the movement of disks on the VGA display and handling events such as correct placement or misplacement of disks. This required careful consideration of the game's rules and visual feedback to the player.</a:t>
            </a:r>
          </a:p>
          <a:p>
            <a:endParaRPr lang="en-US" sz="1800" dirty="0"/>
          </a:p>
          <a:p>
            <a:r>
              <a:rPr lang="en-US" sz="1800" dirty="0"/>
              <a:t>Learning to utilize the I/O devices provided valuable insights into their functionality and usage. Specifically, integrating the following devices enhanced our understanding:</a:t>
            </a:r>
          </a:p>
          <a:p>
            <a:r>
              <a:rPr lang="en-US" sz="1800" dirty="0"/>
              <a:t>1. JTAG UART: Used for user input, requiring comprehension of its input/output mechanisms.</a:t>
            </a:r>
          </a:p>
          <a:p>
            <a:r>
              <a:rPr lang="en-US" sz="1800" dirty="0"/>
              <a:t>2.  VGA Display: Implemented for rendering the game interface, involving coordination with other game elements.</a:t>
            </a:r>
          </a:p>
          <a:p>
            <a:endParaRPr lang="en-US" sz="1800" dirty="0"/>
          </a:p>
          <a:p>
            <a:r>
              <a:rPr lang="en-US" sz="1800" dirty="0"/>
              <a:t>Through this project, we gained practical experience in integrating various input/output devices, each with its specific memory locations and data storage functions. This hands-on approach allowed us to appreciate how these components collaborate to create a cohesive and functional system, mirroring real-world applications.</a:t>
            </a:r>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1859360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r>
              <a:rPr lang="en-US" dirty="0"/>
              <a:t>Erum Meraj</a:t>
            </a:r>
          </a:p>
          <a:p>
            <a:r>
              <a:rPr lang="en-US" dirty="0"/>
              <a:t>2201CS24</a:t>
            </a:r>
          </a:p>
          <a:p>
            <a:endParaRPr lang="en-US" dirty="0"/>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{452851BD-D597-4F82-9C52-937C6D7F89CD}tf78438558_win32</Template>
  <TotalTime>15</TotalTime>
  <Words>470</Words>
  <Application>Microsoft Office PowerPoint</Application>
  <PresentationFormat>Widescreen</PresentationFormat>
  <Paragraphs>53</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Black</vt:lpstr>
      <vt:lpstr>Calibri</vt:lpstr>
      <vt:lpstr>Lato</vt:lpstr>
      <vt:lpstr>Sabon Next LT</vt:lpstr>
      <vt:lpstr>Custom</vt:lpstr>
      <vt:lpstr>CS210 - MiniProject II</vt:lpstr>
      <vt:lpstr>Inputs Utilised</vt:lpstr>
      <vt:lpstr>outputs Utilised</vt:lpstr>
      <vt:lpstr>Game screens</vt:lpstr>
      <vt:lpstr>Game play</vt:lpstr>
      <vt:lpstr>Learnings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CS210 - MiniProject II</dc:title>
  <dc:subject/>
  <dc:creator>Erum Meraj</dc:creator>
  <cp:lastModifiedBy>Erum Meraj</cp:lastModifiedBy>
  <cp:revision>1</cp:revision>
  <dcterms:created xsi:type="dcterms:W3CDTF">2024-04-30T15:22:56Z</dcterms:created>
  <dcterms:modified xsi:type="dcterms:W3CDTF">2024-04-30T15:38:20Z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