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4" r:id="rId5"/>
    <p:sldMasterId id="2147483653" r:id="rId6"/>
    <p:sldMasterId id="2147483652" r:id="rId7"/>
    <p:sldMasterId id="2147483649" r:id="rId8"/>
    <p:sldMasterId id="2147483651" r:id="rId9"/>
    <p:sldMasterId id="2147483655" r:id="rId10"/>
    <p:sldMasterId id="2147483656" r:id="rId11"/>
  </p:sldMasterIdLst>
  <p:notesMasterIdLst>
    <p:notesMasterId r:id="rId37"/>
  </p:notesMasterIdLst>
  <p:sldIdLst>
    <p:sldId id="670" r:id="rId12"/>
    <p:sldId id="654" r:id="rId13"/>
    <p:sldId id="655" r:id="rId14"/>
    <p:sldId id="264" r:id="rId15"/>
    <p:sldId id="265" r:id="rId16"/>
    <p:sldId id="653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9" r:id="rId26"/>
    <p:sldId id="280" r:id="rId27"/>
    <p:sldId id="281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665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4F5D7"/>
    <a:srgbClr val="F8FAD2"/>
    <a:srgbClr val="000000"/>
    <a:srgbClr val="CC9900"/>
    <a:srgbClr val="2A2AE9"/>
    <a:srgbClr val="2A2AC7"/>
    <a:srgbClr val="0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2801" autoAdjust="0"/>
  </p:normalViewPr>
  <p:slideViewPr>
    <p:cSldViewPr>
      <p:cViewPr>
        <p:scale>
          <a:sx n="70" d="100"/>
          <a:sy n="70" d="100"/>
        </p:scale>
        <p:origin x="-139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2DFDD23-8181-4E24-A4B9-F43A0B96B0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C1661B-136D-433F-9284-0EAA16F6CF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C28303-8C5B-49B9-862C-70F6B1E0F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F7650D-B67A-4E28-8B15-6053112CE4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495800"/>
            <a:ext cx="38100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486400"/>
            <a:ext cx="38100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139C968-16AA-4D3E-9626-CDED86BDE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A0413E2-0440-4BBF-A622-7B86318DD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922957-369E-4A0A-9580-3C151727D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C0379-5EB9-407A-8C15-85363D436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551437-8E27-4780-8DAA-95C2A5EED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B4697-B4A5-43EF-92D9-A52CE79AD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667B-F1FD-41AD-845C-742D30DE5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D27DB-3273-41E6-A0BD-3393C60E7E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FCB35-C48A-4E7D-BE0E-FC303DEFD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7CD6C-EE4D-422F-9AD6-3C9A119E4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51851C-6B8F-4E30-A405-0C4AA4ACC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CF0B0-3301-46B6-8806-A9278EB450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DF912F-8F4B-4FE1-A3F6-AFF86573B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9CEADF-8A9A-42F1-9835-019A55A1E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38862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1054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66B1C1C6-9576-476B-A49C-104633081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ED0E2A5-C608-4EF1-91EF-0C03AD127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08626-EF7B-46AE-8DFE-26AA6F7C9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85A8F-C0AF-4C9D-9542-4A03B29F06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83C0D-1A9F-4EA8-B797-850987F4F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F60B3-4E16-463F-8E41-C0E30F85D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0386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0386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4D58F8-F88A-4C68-B3DD-EA94A6B41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217AC-B123-4A92-970E-9B82B7F192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054592-DDD2-4C06-9CBE-83A00BAE2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B7892F-F039-466C-9D06-DBB8BD24B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156621-454E-4B17-BA64-D544CF3DB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82268-201A-4DFA-8749-60537BB0E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A849A-5CC1-411E-BF16-30CBC87DF4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B053-8C69-445E-8A10-7E5F7CEB9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0386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2578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985CA57-7F90-4796-9424-27BB98B7B0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9DD7C-B911-40F5-8911-AEA6D80CD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95800"/>
            <a:ext cx="38100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1B59A-88DE-4930-807B-51F7C9F1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50F2F1-CF61-42D4-8AC3-2909BA6C1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2F7A1F-1DF1-43E8-BB5B-A379728F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709646-9469-4203-A1D0-1A1DD6AA8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99BFC-769A-4FA0-98DF-1305FC872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B7FF63-786F-491B-84D1-C076A69F9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A24B12-61AA-491F-8CA4-17E632E007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704CED-4CBA-4147-9119-98010BA067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F41238-C54E-4CFF-80FA-E2271874B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ACC6CA-6814-4493-8450-C00A74D20E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1D8BF-35AD-4738-A2D3-C77F645D7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EF5BC-672E-4B81-90CA-0D55F8375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3633A3CC-C362-4194-96D1-58EDC8A68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800600"/>
            <a:ext cx="381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638800"/>
            <a:ext cx="381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9D07CD5-8237-49C4-98D7-900714BA0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0F4FD-9738-47C1-BCE1-0E81725C2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6D555-07F7-43D2-AE7B-D5FF6710CD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0E10EF-8DA0-4F55-B0B2-FD7216E98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456F31-84C5-4229-B28D-DC1A674F5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A24C01-4227-47CE-8182-9C0773FAE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D42B54-F022-42B6-95AD-3F8582B1A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F64E2-CE38-4466-A270-BDEBDC6349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F59640-750F-4083-BC1B-89D66AE03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C8FF52-94DC-4AF8-83A9-AA9EE36DF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092573-1EC5-4152-BB5D-45C7CEB2F4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CE9922-8700-4369-B85F-31DDDE5D5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D3A9BF-EC1F-4D4C-9A85-24992579B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5B9935-D894-4BDD-90FA-6076C1635C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F1DA57-E44E-4447-B358-C37C935649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947CF-7A44-4EF3-B7A1-D3A788F86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648200"/>
            <a:ext cx="38100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648200"/>
            <a:ext cx="38100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0DCAB9-D48C-459C-B984-49ED8CCA0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26D5AD-AFA0-48AD-A8CA-D5C0E1BE34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C6E19-CD8A-4B24-B8AC-B73162AB1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F9721-FA29-4DF0-98E7-EC9134DB8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BD44C-26AB-4E20-AC61-3051F64A7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FB599D-B7BD-4800-87B2-858FA2A15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5FC4-AECF-4E32-915B-42ECE6D1D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B44DBA-88C5-42C9-8B1F-993B08F326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87FAC-35A2-4573-B2D8-62246BE187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3E585-E572-431B-84E1-C079345AF9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DB3D9-2C16-4655-AAAD-14E18E56BB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412DE9-9FC7-4016-93D5-E8A6F15C2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B23E77-25B4-4BC5-A568-3FAFEA7F2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EAE9E-58D5-43E0-B5F0-E21F0CC8AA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38275-2CAD-4E46-AAFB-B00BF6A59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A0A203-1661-48AF-9348-13A5DFEAA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2571A2-5CD4-4CB9-B0DE-9DF76A62E5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C705AD-4D5F-44E5-A50E-3671FA34BA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07EAB-888E-4CDA-8CAC-7AA66D801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45FBF4-F6D7-4266-8447-4B0FD76A9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E12BC-72C1-4307-838A-FD130F936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5015A3-100F-4B9E-B31B-EFCBD4DA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29012-EFFC-4229-B998-74550EF8B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5C08B-DC9A-448F-800E-29E900F4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743200"/>
            <a:ext cx="33147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743200"/>
            <a:ext cx="33147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BE46E-073B-4B26-B457-0C494DB2F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05A9B6-A6C9-4FBE-A88A-5D10AF87C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A79939-D2BD-43A3-9997-6CA00283F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3A65A-180B-4A3F-8D13-ACD037D3BC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6421A-FB83-45C6-9C07-E11E55C26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CAB69-D404-446F-B706-EAF349248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CE79E5-DA1B-4CC6-B3E4-DE55F990A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B2974-8304-4A61-BEF2-CFBCD60A4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624AF9-391E-4AD6-B745-013EA9D78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95800"/>
            <a:ext cx="7772400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60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668D7F93-061B-418D-B93D-726FEB0EFE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0117" name="AutoShape 21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747" r:id="rId12"/>
    <p:sldLayoutId id="2147483748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772400" cy="2286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724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07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D452670A-9645-4F46-B8BE-3CA101896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07246" name="AutoShape 14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724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749" r:id="rId12"/>
    <p:sldLayoutId id="2147483750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038600"/>
            <a:ext cx="7772400" cy="22860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67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676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0BE09F35-B507-4839-AE53-167EF86288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6765" name="AutoShape 13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67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75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9" name="AutoShape 7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800600"/>
            <a:ext cx="7772400" cy="15240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164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16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043CE1F9-95B9-4569-88E4-4071B4B8C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45" r:id="rId12"/>
    <p:sldLayoutId id="2147483746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1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5AA249B-1265-43BF-8AAC-3F08A15BCB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1263" name="AutoShape 15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126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648200"/>
            <a:ext cx="7772400" cy="16764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46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8469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BA7E1D25-D904-45CE-B784-27DB90B117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4692" name="Oval 20"/>
          <p:cNvSpPr>
            <a:spLocks noChangeArrowheads="1"/>
          </p:cNvSpPr>
          <p:nvPr userDrawn="1"/>
        </p:nvSpPr>
        <p:spPr bwMode="auto">
          <a:xfrm>
            <a:off x="685800" y="1143000"/>
            <a:ext cx="7543800" cy="3200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3" name="AutoShape 21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46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7" name="Oval 9"/>
          <p:cNvSpPr>
            <a:spLocks noChangeArrowheads="1"/>
          </p:cNvSpPr>
          <p:nvPr userDrawn="1"/>
        </p:nvSpPr>
        <p:spPr bwMode="auto">
          <a:xfrm>
            <a:off x="457200" y="2438400"/>
            <a:ext cx="8229600" cy="3200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2056" name="AutoShape 8"/>
          <p:cNvSpPr>
            <a:spLocks noChangeArrowheads="1"/>
          </p:cNvSpPr>
          <p:nvPr userDrawn="1"/>
        </p:nvSpPr>
        <p:spPr bwMode="auto">
          <a:xfrm>
            <a:off x="457200" y="762000"/>
            <a:ext cx="8305800" cy="114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819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A6CD7AFB-7A48-4F9C-95D4-DFB1960F8D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500" name="Oval 12"/>
          <p:cNvSpPr>
            <a:spLocks noChangeArrowheads="1"/>
          </p:cNvSpPr>
          <p:nvPr userDrawn="1"/>
        </p:nvSpPr>
        <p:spPr bwMode="auto">
          <a:xfrm>
            <a:off x="152400" y="1752600"/>
            <a:ext cx="8839200" cy="480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3501" name="AutoShape 13"/>
          <p:cNvSpPr>
            <a:spLocks noChangeArrowheads="1"/>
          </p:cNvSpPr>
          <p:nvPr userDrawn="1"/>
        </p:nvSpPr>
        <p:spPr bwMode="auto">
          <a:xfrm>
            <a:off x="457200" y="381000"/>
            <a:ext cx="8305800" cy="114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035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743200"/>
            <a:ext cx="678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350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B92B485C-AC93-4002-8B69-880B780A06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Semiconductors &amp; PN </a:t>
            </a:r>
            <a:r>
              <a:rPr lang="en-US" sz="3200" dirty="0" smtClean="0"/>
              <a:t>Junction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				EE101: 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3A3CC-C362-4194-96D1-58EDC8A68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C4086F-C2D2-4BD2-8AB9-E542F06A127B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Charge Carriers</a:t>
            </a: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934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E72C49-244E-4336-959B-413BCE81A1BD}" type="slidenum">
              <a:rPr lang="en-US"/>
              <a:pPr/>
              <a:t>11</a:t>
            </a:fld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85800" y="1447800"/>
            <a:ext cx="75438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 and Hole Densities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r>
              <a:rPr lang="en-US"/>
              <a:t>The product of electron and hole densities is ALWAYS equal to the square of intrinsic electron density regardless of doping levels.</a:t>
            </a:r>
            <a:r>
              <a:rPr lang="en-US" sz="1800"/>
              <a:t>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064000" y="1625600"/>
          <a:ext cx="965200" cy="431800"/>
        </p:xfrm>
        <a:graphic>
          <a:graphicData uri="http://schemas.openxmlformats.org/presentationml/2006/ole">
            <p:oleObj spid="_x0000_s20484" name="Equation" r:id="rId3" imgW="965160" imgH="431640" progId="Equation.3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5105400" y="2159000"/>
          <a:ext cx="762000" cy="2057400"/>
        </p:xfrm>
        <a:graphic>
          <a:graphicData uri="http://schemas.openxmlformats.org/presentationml/2006/ole">
            <p:oleObj spid="_x0000_s20485" name="Equation" r:id="rId4" imgW="965160" imgH="2717640" progId="Equation.3">
              <p:embed/>
            </p:oleObj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343400" y="3048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sz="2800" b="1">
              <a:latin typeface="Arial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286000" y="2076450"/>
            <a:ext cx="3276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Majority  Carriers 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/>
              <a:t>Minority Carriers 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/>
              <a:t>Majority  Carriers :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/>
              <a:t>Minority Carriers :</a:t>
            </a:r>
          </a:p>
          <a:p>
            <a:pPr algn="l" eaLnBrk="0" hangingPunct="0">
              <a:spcBef>
                <a:spcPct val="50000"/>
              </a:spcBef>
            </a:pP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A2AFBA-9089-4F3C-BE8D-A4DDEC2994CD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762000"/>
          </a:xfrm>
        </p:spPr>
        <p:txBody>
          <a:bodyPr/>
          <a:lstStyle/>
          <a:p>
            <a:r>
              <a:rPr lang="en-US" dirty="0" smtClean="0"/>
              <a:t>4.1 First </a:t>
            </a:r>
            <a:r>
              <a:rPr lang="en-US" dirty="0"/>
              <a:t>Charge Transportation Mechanism:  Drift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95800"/>
            <a:ext cx="7772400" cy="1828800"/>
          </a:xfrm>
          <a:ln/>
        </p:spPr>
        <p:txBody>
          <a:bodyPr/>
          <a:lstStyle/>
          <a:p>
            <a:r>
              <a:rPr lang="en-US"/>
              <a:t>The process in which charge particles move because of an electric field is called drift.  </a:t>
            </a:r>
          </a:p>
          <a:p>
            <a:r>
              <a:rPr lang="en-US"/>
              <a:t>Charge particles will move at a velocity  that is proportional to the electric field.</a:t>
            </a: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019800" y="2133600"/>
            <a:ext cx="17526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248400" y="2209800"/>
          <a:ext cx="1320800" cy="1219200"/>
        </p:xfrm>
        <a:graphic>
          <a:graphicData uri="http://schemas.openxmlformats.org/presentationml/2006/ole">
            <p:oleObj spid="_x0000_s21509" name="Equation" r:id="rId3" imgW="1320480" imgH="1218960" progId="Equation.3">
              <p:embed/>
            </p:oleObj>
          </a:graphicData>
        </a:graphic>
      </p:graphicFrame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44386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5B648-8F46-45A7-A540-549DC90D9F68}" type="slidenum">
              <a:rPr lang="en-US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Velocity Saturation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95800"/>
            <a:ext cx="7772400" cy="1828800"/>
          </a:xfrm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reality, velocity does not increase linearly with electric field.  It will eventually saturate to a critical value.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33432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0B0A8-ACBB-41CE-AB93-86641932323B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08025"/>
          </a:xfrm>
        </p:spPr>
        <p:txBody>
          <a:bodyPr/>
          <a:lstStyle/>
          <a:p>
            <a:r>
              <a:rPr lang="en-US" dirty="0" smtClean="0"/>
              <a:t>4.2 Second </a:t>
            </a:r>
            <a:r>
              <a:rPr lang="en-US" dirty="0"/>
              <a:t>Charge Transportation Mechanism:  Diffusion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0"/>
            <a:ext cx="7772400" cy="990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Charge particles move from a region of high concentration to a region of low concentration.  It is analogous to an every day example of an ink droplet in water.</a:t>
            </a:r>
            <a:r>
              <a:rPr lang="en-US" sz="1800"/>
              <a:t>  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33400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276600"/>
            <a:ext cx="29718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1C66D-BDE5-4DD7-84A3-1D99D972905D}" type="slidenum">
              <a:rPr lang="en-US"/>
              <a:pPr/>
              <a:t>15</a:t>
            </a:fld>
            <a:endParaRPr 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3733800" y="39624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Einstein's Relation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81600"/>
            <a:ext cx="7772400" cy="1143000"/>
          </a:xfrm>
          <a:ln/>
        </p:spPr>
        <p:txBody>
          <a:bodyPr/>
          <a:lstStyle/>
          <a:p>
            <a:r>
              <a:rPr lang="en-US"/>
              <a:t>While the underlying physics behind drift and diffusion currents are totally different, Einstein’s relation provides a mysterious link between the two.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886200" y="4038600"/>
          <a:ext cx="977900" cy="787400"/>
        </p:xfrm>
        <a:graphic>
          <a:graphicData uri="http://schemas.openxmlformats.org/presentationml/2006/ole">
            <p:oleObj spid="_x0000_s30725" name="Equation" r:id="rId3" imgW="977760" imgH="787320" progId="Equation.3">
              <p:embed/>
            </p:oleObj>
          </a:graphicData>
        </a:graphic>
      </p:graphicFrame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9725" y="1133475"/>
            <a:ext cx="5924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68FED-0C76-4856-9890-17F0D34FDD44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PN-Junction </a:t>
            </a:r>
            <a:r>
              <a:rPr lang="en-US" dirty="0"/>
              <a:t>(Diode)</a:t>
            </a:r>
          </a:p>
        </p:txBody>
      </p:sp>
      <p:sp>
        <p:nvSpPr>
          <p:cNvPr id="31747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685800" y="5486400"/>
            <a:ext cx="7772400" cy="838200"/>
          </a:xfrm>
          <a:ln/>
        </p:spPr>
        <p:txBody>
          <a:bodyPr/>
          <a:lstStyle/>
          <a:p>
            <a:r>
              <a:rPr lang="en-US"/>
              <a:t>When N-type and P-type dopants are introduced side-by-side in a semiconductor, a PN junction or a diode is formed. 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067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2715C0-5A07-42B8-BADF-DE7A2F9675BD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Diode’s </a:t>
            </a:r>
            <a:r>
              <a:rPr lang="en-US" dirty="0"/>
              <a:t>Three Operation Regions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108075"/>
          </a:xfrm>
          <a:ln/>
        </p:spPr>
        <p:txBody>
          <a:bodyPr/>
          <a:lstStyle/>
          <a:p>
            <a:r>
              <a:rPr lang="en-US"/>
              <a:t>In order to understand the operation of a diode, it is necessary to study its three operation regions:  equilibrium, reverse bias, and forward bias.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2057400"/>
            <a:ext cx="8953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C656B-4B61-45C9-BA69-471C7134A805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85800"/>
          </a:xfrm>
        </p:spPr>
        <p:txBody>
          <a:bodyPr/>
          <a:lstStyle/>
          <a:p>
            <a:r>
              <a:rPr lang="en-US" dirty="0" smtClean="0"/>
              <a:t>6.1 Depletion </a:t>
            </a:r>
            <a:r>
              <a:rPr lang="en-US" dirty="0"/>
              <a:t>Region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029200"/>
            <a:ext cx="7772400" cy="1219200"/>
          </a:xfrm>
          <a:ln/>
        </p:spPr>
        <p:txBody>
          <a:bodyPr/>
          <a:lstStyle/>
          <a:p>
            <a:r>
              <a:rPr lang="en-US"/>
              <a:t>As free electrons and holes diffuse across the junction, a region of fixed ions is left behind.  This region is known as the “depletion region.”</a:t>
            </a:r>
            <a:r>
              <a:rPr lang="en-US" sz="1800"/>
              <a:t>  </a:t>
            </a:r>
          </a:p>
        </p:txBody>
      </p:sp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27051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1225" y="1828800"/>
            <a:ext cx="31527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52600"/>
            <a:ext cx="29718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2F36E2-3B11-4C18-9919-5026DCFC4141}" type="slidenum">
              <a:rPr lang="en-US"/>
              <a:pPr/>
              <a:t>19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848600" cy="703262"/>
          </a:xfrm>
        </p:spPr>
        <p:txBody>
          <a:bodyPr/>
          <a:lstStyle/>
          <a:p>
            <a:r>
              <a:rPr lang="en-US"/>
              <a:t>Current Flow Across Junction:  Drift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r>
              <a:rPr lang="en-US"/>
              <a:t>The fixed ions in depletion region create an electric field that results in a drift current. </a:t>
            </a:r>
            <a:endParaRPr lang="en-US" sz="1800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066800"/>
            <a:ext cx="31051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1: </a:t>
            </a:r>
            <a:r>
              <a:rPr lang="en-IN" dirty="0" err="1" smtClean="0"/>
              <a:t>Analog</a:t>
            </a:r>
            <a:r>
              <a:rPr lang="en-IN" dirty="0" smtClean="0"/>
              <a:t> Electronic Circuits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447800"/>
            <a:ext cx="7772400" cy="5181600"/>
          </a:xfrm>
        </p:spPr>
        <p:txBody>
          <a:bodyPr/>
          <a:lstStyle/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Contents: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Introduction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1. Semiconductor - Si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2. Two types of Charge carriers in Si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3. Enhancing the Si conductivity by doping in two ways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4. Two ways of Charge transport in Si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5. Formation of PN-junction (or Diode)</a:t>
            </a:r>
          </a:p>
          <a:p>
            <a:r>
              <a:rPr lang="en-IN" b="0" dirty="0" smtClean="0">
                <a:solidFill>
                  <a:schemeClr val="accent5">
                    <a:lumMod val="50000"/>
                  </a:schemeClr>
                </a:solidFill>
              </a:rPr>
              <a:t>6. Study of PN-junction in its three states </a:t>
            </a:r>
          </a:p>
          <a:p>
            <a:pPr>
              <a:buNone/>
            </a:pPr>
            <a:endParaRPr lang="en-IN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3A3CC-C362-4194-96D1-58EDC8A68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B2B454-E528-4B78-BC60-2AB3FD088442}" type="slidenum">
              <a:rPr lang="en-US"/>
              <a:pPr/>
              <a:t>20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Potential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029200"/>
            <a:ext cx="7772400" cy="1295400"/>
          </a:xfrm>
          <a:ln/>
        </p:spPr>
        <p:txBody>
          <a:bodyPr/>
          <a:lstStyle/>
          <a:p>
            <a:r>
              <a:rPr lang="en-US" dirty="0"/>
              <a:t>Because of the electric field across the junction, there exists a built-in potential.  </a:t>
            </a:r>
          </a:p>
        </p:txBody>
      </p:sp>
      <p:grpSp>
        <p:nvGrpSpPr>
          <p:cNvPr id="37896" name="Group 8"/>
          <p:cNvGrpSpPr>
            <a:grpSpLocks/>
          </p:cNvGrpSpPr>
          <p:nvPr/>
        </p:nvGrpSpPr>
        <p:grpSpPr bwMode="auto">
          <a:xfrm>
            <a:off x="685800" y="1524000"/>
            <a:ext cx="7772400" cy="2819400"/>
            <a:chOff x="432" y="960"/>
            <a:chExt cx="4896" cy="1776"/>
          </a:xfrm>
        </p:grpSpPr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432" y="960"/>
              <a:ext cx="4896" cy="17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632" y="1536"/>
            <a:ext cx="2424" cy="528"/>
          </p:xfrm>
          <a:graphic>
            <a:graphicData uri="http://schemas.openxmlformats.org/presentationml/2006/ole">
              <p:oleObj spid="_x0000_s37894" name="Equation" r:id="rId3" imgW="3848040" imgH="8380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5DD66-840D-4C51-B775-DE0447DB48D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6.2 Diode </a:t>
            </a:r>
            <a:r>
              <a:rPr lang="en-US" dirty="0"/>
              <a:t>in Reverse Bias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029200"/>
            <a:ext cx="7772400" cy="12954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the N-type region of a diode is connected to a higher potential than the P-type region, the diode is under reverse bias, which results in wider depletion region and larger built-in electric field across the junction.</a:t>
            </a:r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066800"/>
            <a:ext cx="3429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C0C89C-69B2-4551-B354-DED90E902BC7}" type="slidenum">
              <a:rPr lang="en-US"/>
              <a:pPr/>
              <a:t>22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Biased Diode’s Application:  Voltage-Dependent Capacitor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81600"/>
            <a:ext cx="7772400" cy="12192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PN junction can be viewed as a capacitor.  By varying V</a:t>
            </a:r>
            <a:r>
              <a:rPr lang="en-US" baseline="-25000"/>
              <a:t>R</a:t>
            </a:r>
            <a:r>
              <a:rPr lang="en-US"/>
              <a:t>, the depletion width changes, changing its capacitance value; therefore, the PN junction is actually a voltage-dependent capacitor.  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54380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FC38F-50C4-4FD2-AD12-F2D9A618B835}" type="slidenum">
              <a:rPr lang="en-US"/>
              <a:pPr/>
              <a:t>23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Voltage-Dependent Capacitance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05400"/>
            <a:ext cx="7772400" cy="1219200"/>
          </a:xfrm>
          <a:ln/>
        </p:spPr>
        <p:txBody>
          <a:bodyPr/>
          <a:lstStyle/>
          <a:p>
            <a:r>
              <a:rPr lang="en-US"/>
              <a:t>The equations that describe the voltage-dependent capacitance are shown above.  </a:t>
            </a:r>
            <a:r>
              <a:rPr lang="en-US" sz="1800"/>
              <a:t> 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410326" y="1600200"/>
          <a:ext cx="3305577" cy="2514600"/>
        </p:xfrm>
        <a:graphic>
          <a:graphicData uri="http://schemas.openxmlformats.org/presentationml/2006/ole">
            <p:oleObj spid="_x0000_s40965" name="Equation" r:id="rId3" imgW="1536480" imgH="1168200" progId="Equation.3">
              <p:embed/>
            </p:oleObj>
          </a:graphicData>
        </a:graphic>
      </p:graphicFrame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857375"/>
            <a:ext cx="32670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10FD08-5BE7-4EEC-A95F-601FECF8BAA8}" type="slidenum">
              <a:rPr lang="en-US"/>
              <a:pPr/>
              <a:t>24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6.3 Diode </a:t>
            </a:r>
            <a:r>
              <a:rPr lang="en-US" dirty="0"/>
              <a:t>in Forward Bias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the N-type region of a diode is at a lower potential than the P-type region, the diode is in forward bias.</a:t>
            </a:r>
          </a:p>
          <a:p>
            <a:pPr>
              <a:lnSpc>
                <a:spcPct val="90000"/>
              </a:lnSpc>
            </a:pPr>
            <a:r>
              <a:rPr lang="en-US"/>
              <a:t>The depletion width is shortened and the built-in electric field decreased.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8957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667000"/>
            <a:ext cx="8077200" cy="2286000"/>
          </a:xfrm>
        </p:spPr>
        <p:txBody>
          <a:bodyPr/>
          <a:lstStyle/>
          <a:p>
            <a:r>
              <a:rPr lang="en-US" dirty="0" smtClean="0"/>
              <a:t>Fundamentals of Microelectronics by </a:t>
            </a:r>
            <a:r>
              <a:rPr lang="en-US" dirty="0" err="1" smtClean="0"/>
              <a:t>Behzad</a:t>
            </a:r>
            <a:r>
              <a:rPr lang="en-US" dirty="0" smtClean="0"/>
              <a:t> </a:t>
            </a:r>
            <a:r>
              <a:rPr lang="en-US" dirty="0" err="1" smtClean="0"/>
              <a:t>Razavi</a:t>
            </a:r>
            <a:r>
              <a:rPr lang="en-US" dirty="0" smtClean="0"/>
              <a:t>, Ch2 and Ch3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0E2A5-C608-4EF1-91EF-0C03AD1273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772400" cy="4419600"/>
          </a:xfrm>
        </p:spPr>
        <p:txBody>
          <a:bodyPr/>
          <a:lstStyle/>
          <a:p>
            <a:r>
              <a:rPr lang="en-IN" dirty="0" smtClean="0"/>
              <a:t>Electronic Circuits: </a:t>
            </a:r>
            <a:r>
              <a:rPr lang="en-IN" b="0" dirty="0" smtClean="0"/>
              <a:t>Circuits containing Semiconductor devices like Diode, Transistors etc., in addition to R, L, C.</a:t>
            </a:r>
          </a:p>
          <a:p>
            <a:r>
              <a:rPr lang="en-IN" dirty="0" err="1" smtClean="0"/>
              <a:t>Analog</a:t>
            </a:r>
            <a:r>
              <a:rPr lang="en-IN" dirty="0" smtClean="0"/>
              <a:t> Electronic Circuits: </a:t>
            </a:r>
            <a:r>
              <a:rPr lang="en-IN" b="0" dirty="0" smtClean="0"/>
              <a:t>All the sources (or signals) in the circuits have continuous values between its two extremes.</a:t>
            </a:r>
          </a:p>
          <a:p>
            <a:endParaRPr lang="en-IN" b="0" dirty="0"/>
          </a:p>
          <a:p>
            <a:r>
              <a:rPr lang="en-IN" dirty="0" smtClean="0"/>
              <a:t>Objective of Module 1: </a:t>
            </a:r>
            <a:r>
              <a:rPr lang="en-IN" b="0" dirty="0" smtClean="0"/>
              <a:t>Analysis of </a:t>
            </a:r>
            <a:r>
              <a:rPr lang="en-IN" b="0" dirty="0" err="1" smtClean="0"/>
              <a:t>Analog</a:t>
            </a:r>
            <a:r>
              <a:rPr lang="en-IN" b="0" dirty="0" smtClean="0"/>
              <a:t> Circuits</a:t>
            </a:r>
          </a:p>
          <a:p>
            <a:r>
              <a:rPr lang="en-IN" dirty="0" smtClean="0"/>
              <a:t>Major Analysis Step: </a:t>
            </a:r>
            <a:r>
              <a:rPr lang="en-IN" b="0" dirty="0" smtClean="0"/>
              <a:t>Diodes and Transistors are replaced by their linear Model </a:t>
            </a:r>
          </a:p>
          <a:p>
            <a:r>
              <a:rPr lang="en-IN" dirty="0" smtClean="0"/>
              <a:t>Model:</a:t>
            </a:r>
            <a:r>
              <a:rPr lang="en-IN" b="0" dirty="0" smtClean="0"/>
              <a:t> Circuit with sources and R, C which behaves as the actual circuit.</a:t>
            </a:r>
          </a:p>
          <a:p>
            <a:r>
              <a:rPr lang="en-IN" dirty="0" smtClean="0"/>
              <a:t>Tools:</a:t>
            </a:r>
            <a:r>
              <a:rPr lang="en-IN" b="0" dirty="0" smtClean="0"/>
              <a:t> KVL and KCL (Nodal/Mesh Analysis. Superposition Theorem)</a:t>
            </a:r>
          </a:p>
          <a:p>
            <a:pPr>
              <a:buNone/>
            </a:pPr>
            <a:endParaRPr lang="en-IN" b="0" dirty="0" smtClean="0"/>
          </a:p>
          <a:p>
            <a:endParaRPr lang="en-IN" b="0" dirty="0" smtClean="0"/>
          </a:p>
          <a:p>
            <a:pPr>
              <a:buNone/>
            </a:pPr>
            <a:endParaRPr lang="en-IN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3A3CC-C362-4194-96D1-58EDC8A682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8D1E0D-BA69-46BE-9212-3009E5114FB8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Semiconductor - Si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86400"/>
            <a:ext cx="7772400" cy="838200"/>
          </a:xfrm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This abridged table contains elements with three to five valence electrons, with Si being the most important.</a:t>
            </a:r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5723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B3029-7350-421B-AD87-506C4C0C2C4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dirty="0" smtClean="0"/>
              <a:t>2.1 Silicon Charge Carrier - Electrons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r>
              <a:rPr lang="en-US" dirty="0"/>
              <a:t>Si has four valence electrons.  Therefore, it can form covalent bonds with four of its neighbors. </a:t>
            </a:r>
          </a:p>
          <a:p>
            <a:r>
              <a:rPr lang="en-US" dirty="0"/>
              <a:t>When temperature goes up, electrons in the covalent bond can become free.</a:t>
            </a:r>
            <a:r>
              <a:rPr lang="en-US" sz="1800" dirty="0"/>
              <a:t> 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77240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D22023-A331-468C-9A1C-BCDAF740EB22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Silicon Charge Carrier - Hole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460500"/>
          </a:xfrm>
          <a:ln/>
        </p:spPr>
        <p:txBody>
          <a:bodyPr/>
          <a:lstStyle/>
          <a:p>
            <a:r>
              <a:rPr lang="en-US" dirty="0"/>
              <a:t>With free electrons breaking off covalent bonds, holes are generated.</a:t>
            </a:r>
          </a:p>
          <a:p>
            <a:r>
              <a:rPr lang="en-US" dirty="0"/>
              <a:t>Holes can be filled by absorbing other free electrons, so effectively there is a flow of charge carriers.</a:t>
            </a: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24955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24384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057400"/>
            <a:ext cx="25241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8E9ED-5C57-4891-AF19-716AA4B4188F}" type="slidenum">
              <a:rPr lang="en-US"/>
              <a:pPr/>
              <a:t>7</a:t>
            </a:fld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762000" y="1371600"/>
            <a:ext cx="75438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 Electron Density at a Given Temperature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495800"/>
            <a:ext cx="7700963" cy="1828800"/>
          </a:xfrm>
          <a:ln/>
        </p:spPr>
        <p:txBody>
          <a:bodyPr/>
          <a:lstStyle/>
          <a:p>
            <a:r>
              <a:rPr lang="en-US" i="1" dirty="0" err="1"/>
              <a:t>E</a:t>
            </a:r>
            <a:r>
              <a:rPr lang="en-US" i="1" baseline="-25000" dirty="0" err="1"/>
              <a:t>g</a:t>
            </a:r>
            <a:r>
              <a:rPr lang="en-US" dirty="0"/>
              <a:t>, or </a:t>
            </a:r>
            <a:r>
              <a:rPr lang="en-US" dirty="0" err="1"/>
              <a:t>bandgap</a:t>
            </a:r>
            <a:r>
              <a:rPr lang="en-US" dirty="0"/>
              <a:t> energy determines how much effort is needed to break off an electron from its covalent bond.</a:t>
            </a:r>
          </a:p>
          <a:p>
            <a:r>
              <a:rPr lang="en-US" dirty="0"/>
              <a:t>There exists an exponential relationship between the free-electron density and </a:t>
            </a:r>
            <a:r>
              <a:rPr lang="en-US" dirty="0" err="1"/>
              <a:t>bandgap</a:t>
            </a:r>
            <a:r>
              <a:rPr lang="en-US" dirty="0"/>
              <a:t> energy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5x10^22 Silicon atoms per cubic cm</a:t>
            </a:r>
            <a:endParaRPr lang="en-US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981200" y="1752600"/>
          <a:ext cx="5092700" cy="2133600"/>
        </p:xfrm>
        <a:graphic>
          <a:graphicData uri="http://schemas.openxmlformats.org/presentationml/2006/ole">
            <p:oleObj spid="_x0000_s16388" name="Equation" r:id="rId3" imgW="5092560" imgH="220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26F2C-C9AA-4B0F-A964-7F6147010ABA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Doping </a:t>
            </a:r>
            <a:r>
              <a:rPr lang="en-US" dirty="0"/>
              <a:t>(N type)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648200"/>
            <a:ext cx="7772400" cy="16764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Pure Si can be doped with other elements to change its electrical properties.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if Si is doped with P </a:t>
            </a:r>
            <a:r>
              <a:rPr lang="en-US" dirty="0" smtClean="0"/>
              <a:t>(Phosphorous</a:t>
            </a:r>
            <a:r>
              <a:rPr lang="en-US" dirty="0"/>
              <a:t>), then it has more electrons, or becomes type N (electron).</a:t>
            </a:r>
            <a:r>
              <a:rPr lang="en-US" sz="1800" dirty="0"/>
              <a:t> 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33147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1D6693-A6DD-4A07-B4C8-D12EBE5450E3}" type="slidenum">
              <a:rPr lang="en-US"/>
              <a:pPr/>
              <a:t>9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Doping </a:t>
            </a:r>
            <a:r>
              <a:rPr lang="en-US" dirty="0"/>
              <a:t>(P type)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r>
              <a:rPr lang="en-US" dirty="0"/>
              <a:t>If Si is doped with B </a:t>
            </a:r>
            <a:r>
              <a:rPr lang="en-US" dirty="0" smtClean="0"/>
              <a:t>(Boron</a:t>
            </a:r>
            <a:r>
              <a:rPr lang="en-US" dirty="0"/>
              <a:t>), then it has more holes, or becomes type P.</a:t>
            </a:r>
            <a:r>
              <a:rPr lang="en-US" sz="1800" dirty="0"/>
              <a:t> 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3295650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a63377-fc4f-4bcc-b0e8-67962fe7ee02" xsi:nil="true"/>
    <lcf76f155ced4ddcb4097134ff3c332f xmlns="e4d593ac-a552-4cb5-8b78-b6601ea2427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0AA99C125D44FB098551FCB05068C" ma:contentTypeVersion="14" ma:contentTypeDescription="Create a new document." ma:contentTypeScope="" ma:versionID="3dfe30c68013b33e88174e0d7408a34c">
  <xsd:schema xmlns:xsd="http://www.w3.org/2001/XMLSchema" xmlns:xs="http://www.w3.org/2001/XMLSchema" xmlns:p="http://schemas.microsoft.com/office/2006/metadata/properties" xmlns:ns2="e4d593ac-a552-4cb5-8b78-b6601ea24275" xmlns:ns3="f6a63377-fc4f-4bcc-b0e8-67962fe7ee02" targetNamespace="http://schemas.microsoft.com/office/2006/metadata/properties" ma:root="true" ma:fieldsID="ea4b9d77ce029f6f7649efc00b292cf4" ns2:_="" ns3:_="">
    <xsd:import namespace="e4d593ac-a552-4cb5-8b78-b6601ea24275"/>
    <xsd:import namespace="f6a63377-fc4f-4bcc-b0e8-67962fe7e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593ac-a552-4cb5-8b78-b6601ea24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3ab603a-0474-44a6-ab5d-8e3dd0d2e6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63377-fc4f-4bcc-b0e8-67962fe7ee0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4bd8a1a-f5c6-47af-8e01-daa7c46c21f4}" ma:internalName="TaxCatchAll" ma:showField="CatchAllData" ma:web="f6a63377-fc4f-4bcc-b0e8-67962fe7ee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B95F79-A9D5-4708-AC43-64F883E547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1E8E3-0D0E-482C-8CE8-71B3A72B54FF}">
  <ds:schemaRefs>
    <ds:schemaRef ds:uri="http://schemas.microsoft.com/office/2006/metadata/properties"/>
    <ds:schemaRef ds:uri="http://schemas.microsoft.com/office/infopath/2007/PartnerControls"/>
    <ds:schemaRef ds:uri="f6a63377-fc4f-4bcc-b0e8-67962fe7ee02"/>
    <ds:schemaRef ds:uri="e4d593ac-a552-4cb5-8b78-b6601ea24275"/>
  </ds:schemaRefs>
</ds:datastoreItem>
</file>

<file path=customXml/itemProps3.xml><?xml version="1.0" encoding="utf-8"?>
<ds:datastoreItem xmlns:ds="http://schemas.openxmlformats.org/officeDocument/2006/customXml" ds:itemID="{9A55D479-0336-452B-9554-E2C1CDBA8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d593ac-a552-4cb5-8b78-b6601ea24275"/>
    <ds:schemaRef ds:uri="f6a63377-fc4f-4bcc-b0e8-67962fe7e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5978</TotalTime>
  <Words>857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1_Custom Design</vt:lpstr>
      <vt:lpstr>5_Custom Design</vt:lpstr>
      <vt:lpstr>4_Custom Design</vt:lpstr>
      <vt:lpstr>3_Custom Design</vt:lpstr>
      <vt:lpstr>Custom Design</vt:lpstr>
      <vt:lpstr>2_Custom Design</vt:lpstr>
      <vt:lpstr>6_Custom Design</vt:lpstr>
      <vt:lpstr>7_Custom Design</vt:lpstr>
      <vt:lpstr>Equation</vt:lpstr>
      <vt:lpstr>Semiconductors &amp; PN Junction</vt:lpstr>
      <vt:lpstr>Module 1: Analog Electronic Circuits </vt:lpstr>
      <vt:lpstr>Introduction</vt:lpstr>
      <vt:lpstr>1. Semiconductor - Si</vt:lpstr>
      <vt:lpstr>2.1 Silicon Charge Carrier - Electrons</vt:lpstr>
      <vt:lpstr>2.2 Silicon Charge Carrier - Hole</vt:lpstr>
      <vt:lpstr>Free Electron Density at a Given Temperature </vt:lpstr>
      <vt:lpstr>3.1 Doping (N type)</vt:lpstr>
      <vt:lpstr>3.2 Doping (P type)</vt:lpstr>
      <vt:lpstr>Summary of Charge Carriers</vt:lpstr>
      <vt:lpstr>Electron and Hole Densities</vt:lpstr>
      <vt:lpstr>4.1 First Charge Transportation Mechanism:  Drift</vt:lpstr>
      <vt:lpstr>Velocity Saturation</vt:lpstr>
      <vt:lpstr>4.2 Second Charge Transportation Mechanism:  Diffusion</vt:lpstr>
      <vt:lpstr>Einstein's Relation</vt:lpstr>
      <vt:lpstr>5. PN-Junction (Diode)</vt:lpstr>
      <vt:lpstr>6. Diode’s Three Operation Regions </vt:lpstr>
      <vt:lpstr>6.1 Depletion Region</vt:lpstr>
      <vt:lpstr>Current Flow Across Junction:  Drift</vt:lpstr>
      <vt:lpstr>Built-in Potential</vt:lpstr>
      <vt:lpstr>6.2 Diode in Reverse Bias </vt:lpstr>
      <vt:lpstr>Reverse Biased Diode’s Application:  Voltage-Dependent Capacitor</vt:lpstr>
      <vt:lpstr>Voltage-Dependent Capacitance</vt:lpstr>
      <vt:lpstr>6.3 Diode in Forward Bias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YATENDRA</dc:creator>
  <cp:lastModifiedBy>HP</cp:lastModifiedBy>
  <cp:revision>698</cp:revision>
  <dcterms:created xsi:type="dcterms:W3CDTF">1601-01-01T00:00:00Z</dcterms:created>
  <dcterms:modified xsi:type="dcterms:W3CDTF">2022-11-17T17:30:15Z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0x0101000900AA99C125D44FB098551FCB05068C</vt:lpwstr>
  </property>
</Properties>
</file>