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Layouts/slideLayout39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docProps/custom.xml" ContentType="application/vnd.openxmlformats-officedocument.custom-properties+xml"/>
  <Override PartName="/ppt/slideMasters/slideMaster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87.xml" ContentType="application/vnd.openxmlformats-officedocument.presentationml.slideLayout+xml"/>
  <Override PartName="/customXml/itemProps2.xml" ContentType="application/vnd.openxmlformats-officedocument.customXml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4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5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2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slideMasters/slideMaster5.xml" ContentType="application/vnd.openxmlformats-officedocument.presentationml.slideMaster+xml"/>
  <Override PartName="/ppt/slides/slide8.xml" ContentType="application/vnd.openxmlformats-officedocument.presentationml.slide+xml"/>
  <Override PartName="/ppt/slideLayouts/slideLayout59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wmf" ContentType="image/x-wmf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  <p:sldMasterId id="2147483654" r:id="rId5"/>
    <p:sldMasterId id="2147483653" r:id="rId6"/>
    <p:sldMasterId id="2147483652" r:id="rId7"/>
    <p:sldMasterId id="2147483649" r:id="rId8"/>
    <p:sldMasterId id="2147483651" r:id="rId9"/>
    <p:sldMasterId id="2147483655" r:id="rId10"/>
    <p:sldMasterId id="2147483656" r:id="rId11"/>
  </p:sldMasterIdLst>
  <p:notesMasterIdLst>
    <p:notesMasterId r:id="rId25"/>
  </p:notesMasterIdLst>
  <p:sldIdLst>
    <p:sldId id="669" r:id="rId12"/>
    <p:sldId id="654" r:id="rId13"/>
    <p:sldId id="296" r:id="rId14"/>
    <p:sldId id="300" r:id="rId15"/>
    <p:sldId id="301" r:id="rId16"/>
    <p:sldId id="659" r:id="rId17"/>
    <p:sldId id="660" r:id="rId18"/>
    <p:sldId id="661" r:id="rId19"/>
    <p:sldId id="666" r:id="rId20"/>
    <p:sldId id="667" r:id="rId21"/>
    <p:sldId id="668" r:id="rId22"/>
    <p:sldId id="662" r:id="rId23"/>
    <p:sldId id="665" r:id="rId2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4F5D7"/>
    <a:srgbClr val="F8FAD2"/>
    <a:srgbClr val="000000"/>
    <a:srgbClr val="CC9900"/>
    <a:srgbClr val="2A2AE9"/>
    <a:srgbClr val="2A2AC7"/>
    <a:srgbClr val="00008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422" autoAdjust="0"/>
    <p:restoredTop sz="92801" autoAdjust="0"/>
  </p:normalViewPr>
  <p:slideViewPr>
    <p:cSldViewPr>
      <p:cViewPr>
        <p:scale>
          <a:sx n="60" d="100"/>
          <a:sy n="60" d="100"/>
        </p:scale>
        <p:origin x="-1662" y="-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012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endParaRPr 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B2DFDD23-8181-4E24-A4B9-F43A0B96B02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C1661B-136D-433F-9284-0EAA16F6CF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C28303-8C5B-49B9-862C-70F6B1E0F7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F7650D-B67A-4E28-8B15-6053112CE40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495800"/>
            <a:ext cx="38100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486400"/>
            <a:ext cx="3810000" cy="83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139C968-16AA-4D3E-9626-CDED86BDED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95800"/>
            <a:ext cx="3810000" cy="1828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A0413E2-0440-4BBF-A622-7B86318DD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F922957-369E-4A0A-9580-3C151727DA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7C0379-5EB9-407A-8C15-85363D4368B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551437-8E27-4780-8DAA-95C2A5EED7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B4697-B4A5-43EF-92D9-A52CE79AD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2A667B-F1FD-41AD-845C-742D30DE53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D2D27DB-3273-41E6-A0BD-3393C60E7E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FCB35-C48A-4E7D-BE0E-FC303DEFD9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7CD6C-EE4D-422F-9AD6-3C9A119E42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51851C-6B8F-4E30-A405-0C4AA4ACCDB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6FCF0B0-3301-46B6-8806-A9278EB450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FDF912F-8F4B-4FE1-A3F6-AFF86573B1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9CEADF-8A9A-42F1-9835-019A55A1EE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38862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1054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66B1C1C6-9576-476B-A49C-1046330810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38862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181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1ED0E2A5-C608-4EF1-91EF-0C03AD1273E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3A08626-EF7B-46AE-8DFE-26AA6F7C9D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E85A8F-C0AF-4C9D-9542-4A03B29F06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E83C0D-1A9F-4EA8-B797-850987F4FC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9F60B3-4E16-463F-8E41-C0E30F85D8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0386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038600"/>
            <a:ext cx="38100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B4D58F8-F88A-4C68-B3DD-EA94A6B41A6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217AC-B123-4A92-970E-9B82B7F192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054592-DDD2-4C06-9CBE-83A00BAE2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B7892F-F039-466C-9D06-DBB8BD24B5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156621-454E-4B17-BA64-D544CF3DB3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E82268-201A-4DFA-8749-60537BB0EC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5A849A-5CC1-411E-BF16-30CBC87DF4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320B053-8C69-445E-8A10-7E5F7CEB98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038600"/>
            <a:ext cx="3810000" cy="2286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0386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257800"/>
            <a:ext cx="3810000" cy="1066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54864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5985CA57-7F90-4796-9424-27BB98B7B0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6B9DD7C-B911-40F5-8911-AEA6D80CD9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495800"/>
            <a:ext cx="3810000" cy="1828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11B59A-88DE-4930-807B-51F7C9F17E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50F2F1-CF61-42D4-8AC3-2909BA6C1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2F7A1F-1DF1-43E8-BB5B-A379728F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709646-9469-4203-A1D0-1A1DD6AA83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499BFC-769A-4FA0-98DF-1305FC8721E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B7FF63-786F-491B-84D1-C076A69F980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A24B12-61AA-491F-8CA4-17E632E007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6704CED-4CBA-4147-9119-98010BA067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EF41238-C54E-4CFF-80FA-E2271874BB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ACC6CA-6814-4493-8450-C00A74D20E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E81D8BF-35AD-4738-A2D3-C77F645D707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6EF5BC-672E-4B81-90CA-0D55F8375D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3633A3CC-C362-4194-96D1-58EDC8A682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800600"/>
            <a:ext cx="381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800600"/>
            <a:ext cx="381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638800"/>
            <a:ext cx="381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9D07CD5-8237-49C4-98D7-900714BA01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000F4FD-9738-47C1-BCE1-0E81725C21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F26D555-07F7-43D2-AE7B-D5FF6710CD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90E10EF-8DA0-4F55-B0B2-FD7216E989B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456F31-84C5-4229-B28D-DC1A674F5E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DA24C01-4227-47CE-8182-9C0773FAEB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D42B54-F022-42B6-95AD-3F8582B1A8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EF64E2-CE38-4466-A270-BDEBDC6349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F59640-750F-4083-BC1B-89D66AE03E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AC8FF52-94DC-4AF8-83A9-AA9EE36DF8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092573-1EC5-4152-BB5D-45C7CEB2F4E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CE9922-8700-4369-B85F-31DDDE5D5F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2400"/>
            <a:ext cx="20574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"/>
            <a:ext cx="6019800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D3A9BF-EC1F-4D4C-9A85-24992579B0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5B9935-D894-4BDD-90FA-6076C1635C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5F1DA57-E44E-4447-B358-C37C935649C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8947CF-7A44-4EF3-B7A1-D3A788F86E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4648200"/>
            <a:ext cx="38100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648200"/>
            <a:ext cx="3810000" cy="167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70DCAB9-D48C-459C-B984-49ED8CCA05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426D5AD-AFA0-48AD-A8CA-D5C0E1BE34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C6E19-CD8A-4B24-B8AC-B73162AB171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7F9721-FA29-4DF0-98E7-EC9134DB8F4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BD44C-26AB-4E20-AC61-3051F64A74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FB599D-B7BD-4800-87B2-858FA2A158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715FC4-AECF-4E32-915B-42ECE6D1D21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B44DBA-88C5-42C9-8B1F-993B08F326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96050" y="152400"/>
            <a:ext cx="196215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573405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D87FAC-35A2-4573-B2D8-62246BE1870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CF3E585-E572-431B-84E1-C079345AF9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D5DB3D9-2C16-4655-AAAD-14E18E56BB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412DE9-9FC7-4016-93D5-E8A6F15C21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819400"/>
            <a:ext cx="40386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819400"/>
            <a:ext cx="40386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B23E77-25B4-4BC5-A568-3FAFEA7F2B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36EAE9E-58D5-43E0-B5F0-E21F0CC8AA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638275-2CAD-4E46-AAFB-B00BF6A595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A0A203-1661-48AF-9348-13A5DFEAA1C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62571A2-5CD4-4CB9-B0DE-9DF76A62E5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6C705AD-4D5F-44E5-A50E-3671FA34BA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B07EAB-888E-4CDA-8CAC-7AA66D801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45FBF4-F6D7-4266-8447-4B0FD76A9B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4343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4343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41E12BC-72C1-4307-838A-FD130F9365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F5015A3-100F-4B9E-B31B-EFCBD4DAC63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9D29012-EFFC-4229-B998-74550EF8B8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C15C08B-DC9A-448F-800E-29E900F419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743200"/>
            <a:ext cx="33147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2743200"/>
            <a:ext cx="3314700" cy="228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EABE46E-073B-4B26-B457-0C494DB2FA1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805A9B6-A6C9-4FBE-A88A-5D10AF87C5F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0A79939-D2BD-43A3-9997-6CA00283FB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C3A65A-180B-4A3F-8D13-ACD037D3BC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26421A-FB83-45C6-9C07-E11E55C260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ADCAB69-D404-446F-B706-EAF349248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9CE79E5-DA1B-4CC6-B3E4-DE55F990A0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75B2974-8304-4A61-BEF2-CFBCD60A4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81000"/>
            <a:ext cx="2076450" cy="464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076950" cy="464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624AF9-391E-4AD6-B745-013EA9D785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73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3" Type="http://schemas.openxmlformats.org/officeDocument/2006/relationships/slideLayout" Target="../slideLayouts/slideLayout76.xml"/><Relationship Id="rId7" Type="http://schemas.openxmlformats.org/officeDocument/2006/relationships/slideLayout" Target="../slideLayouts/slideLayout8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5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83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87.xml"/><Relationship Id="rId7" Type="http://schemas.openxmlformats.org/officeDocument/2006/relationships/slideLayout" Target="../slideLayouts/slideLayout9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Relationship Id="rId6" Type="http://schemas.openxmlformats.org/officeDocument/2006/relationships/slideLayout" Target="../slideLayouts/slideLayout90.xml"/><Relationship Id="rId11" Type="http://schemas.openxmlformats.org/officeDocument/2006/relationships/slideLayout" Target="../slideLayouts/slideLayout95.xml"/><Relationship Id="rId5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94.xml"/><Relationship Id="rId4" Type="http://schemas.openxmlformats.org/officeDocument/2006/relationships/slideLayout" Target="../slideLayouts/slideLayout88.xml"/><Relationship Id="rId9" Type="http://schemas.openxmlformats.org/officeDocument/2006/relationships/slideLayout" Target="../slideLayouts/slideLayout9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12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95800"/>
            <a:ext cx="7772400" cy="18288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0114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60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668D7F93-061B-418D-B93D-726FEB0EFE1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60117" name="AutoShape 21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6011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747" r:id="rId12"/>
    <p:sldLayoutId id="2147483748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3886200"/>
            <a:ext cx="7772400" cy="2286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0724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181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072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D452670A-9645-4F46-B8BE-3CA101896B2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07246" name="AutoShape 14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07247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749" r:id="rId12"/>
    <p:sldLayoutId id="2147483750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6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038600"/>
            <a:ext cx="7772400" cy="22860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676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486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676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0BE09F35-B507-4839-AE53-167EF862887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86765" name="AutoShape 13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6766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751" r:id="rId1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639" name="AutoShape 7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581640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81641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800600"/>
            <a:ext cx="7772400" cy="1524000"/>
          </a:xfrm>
          <a:prstGeom prst="rect">
            <a:avLst/>
          </a:prstGeom>
          <a:noFill/>
          <a:ln w="12700" cap="rnd">
            <a:solidFill>
              <a:srgbClr val="000000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81643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480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81644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043CE1F9-95B9-4569-88E4-4071B4B8CF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45" r:id="rId12"/>
    <p:sldLayoutId id="2147483746" r:id="rId13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8126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05AA249B-1265-43BF-8AAC-3F08A15BCB1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81263" name="AutoShape 15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18126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88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648200"/>
            <a:ext cx="7772400" cy="1676400"/>
          </a:xfrm>
          <a:prstGeom prst="rect">
            <a:avLst/>
          </a:prstGeom>
          <a:noFill/>
          <a:ln w="12700" cap="rnd">
            <a:noFill/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84690" name="Rectangle 1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00800"/>
            <a:ext cx="5257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84691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BA7E1D25-D904-45CE-B784-27DB90B1177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84692" name="Oval 20"/>
          <p:cNvSpPr>
            <a:spLocks noChangeArrowheads="1"/>
          </p:cNvSpPr>
          <p:nvPr userDrawn="1"/>
        </p:nvSpPr>
        <p:spPr bwMode="auto">
          <a:xfrm>
            <a:off x="685800" y="1143000"/>
            <a:ext cx="7543800" cy="3200400"/>
          </a:xfrm>
          <a:prstGeom prst="ellips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4693" name="AutoShape 21"/>
          <p:cNvSpPr>
            <a:spLocks noChangeArrowheads="1"/>
          </p:cNvSpPr>
          <p:nvPr userDrawn="1"/>
        </p:nvSpPr>
        <p:spPr bwMode="auto">
          <a:xfrm>
            <a:off x="609600" y="152400"/>
            <a:ext cx="7848600" cy="762000"/>
          </a:xfrm>
          <a:prstGeom prst="roundRect">
            <a:avLst>
              <a:gd name="adj" fmla="val 16667"/>
            </a:avLst>
          </a:prstGeom>
          <a:solidFill>
            <a:srgbClr val="00CC99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284694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78486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7" name="Oval 9"/>
          <p:cNvSpPr>
            <a:spLocks noChangeArrowheads="1"/>
          </p:cNvSpPr>
          <p:nvPr userDrawn="1"/>
        </p:nvSpPr>
        <p:spPr bwMode="auto">
          <a:xfrm>
            <a:off x="457200" y="2438400"/>
            <a:ext cx="8229600" cy="3200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642056" name="AutoShape 8"/>
          <p:cNvSpPr>
            <a:spLocks noChangeArrowheads="1"/>
          </p:cNvSpPr>
          <p:nvPr userDrawn="1"/>
        </p:nvSpPr>
        <p:spPr bwMode="auto">
          <a:xfrm>
            <a:off x="457200" y="762000"/>
            <a:ext cx="8305800" cy="114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7620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4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8194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4205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A6CD7AFB-7A48-4F9C-95D4-DFB1960F8D9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500" name="Oval 12"/>
          <p:cNvSpPr>
            <a:spLocks noChangeArrowheads="1"/>
          </p:cNvSpPr>
          <p:nvPr userDrawn="1"/>
        </p:nvSpPr>
        <p:spPr bwMode="auto">
          <a:xfrm>
            <a:off x="152400" y="1752600"/>
            <a:ext cx="8839200" cy="48006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IN"/>
          </a:p>
        </p:txBody>
      </p:sp>
      <p:sp>
        <p:nvSpPr>
          <p:cNvPr id="703501" name="AutoShape 13"/>
          <p:cNvSpPr>
            <a:spLocks noChangeArrowheads="1"/>
          </p:cNvSpPr>
          <p:nvPr userDrawn="1"/>
        </p:nvSpPr>
        <p:spPr bwMode="auto">
          <a:xfrm>
            <a:off x="457200" y="381000"/>
            <a:ext cx="8305800" cy="11430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270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35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81000"/>
            <a:ext cx="8305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0350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1600" y="2743200"/>
            <a:ext cx="6781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03504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+mn-lt"/>
              </a:defRPr>
            </a:lvl1pPr>
          </a:lstStyle>
          <a:p>
            <a:fld id="{B92B485C-AC93-4002-8B69-880B780A067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Diode Model</a:t>
            </a:r>
            <a:endParaRPr lang="en-US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 smtClean="0"/>
              <a:t>   				EE101:  Lecture 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3A3CC-C362-4194-96D1-58EDC8A6823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7EC996-2357-4F4A-8F1C-EF56B9D86F19}" type="slidenum">
              <a:rPr lang="en-US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10.3 Anti-Parallel </a:t>
            </a:r>
            <a:r>
              <a:rPr lang="en-US" dirty="0"/>
              <a:t>Ideal Diodes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86400"/>
            <a:ext cx="7772400" cy="803275"/>
          </a:xfrm>
          <a:ln/>
        </p:spPr>
        <p:txBody>
          <a:bodyPr/>
          <a:lstStyle/>
          <a:p>
            <a:r>
              <a:rPr lang="en-US"/>
              <a:t>If two diodes are connected in anti-parallel, it acts as a short for all voltages.</a:t>
            </a:r>
          </a:p>
        </p:txBody>
      </p:sp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828800"/>
            <a:ext cx="5905500" cy="252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441555-B890-4E36-8216-EBD74E44C489}" type="slidenum">
              <a:rPr lang="en-US"/>
              <a:pPr/>
              <a:t>11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03263"/>
          </a:xfrm>
        </p:spPr>
        <p:txBody>
          <a:bodyPr/>
          <a:lstStyle/>
          <a:p>
            <a:r>
              <a:rPr lang="en-US" dirty="0" smtClean="0"/>
              <a:t>10.4 Diode-Resistor </a:t>
            </a:r>
            <a:r>
              <a:rPr lang="en-US" dirty="0"/>
              <a:t>Combination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81600"/>
            <a:ext cx="7772400" cy="1143000"/>
          </a:xfrm>
          <a:ln/>
        </p:spPr>
        <p:txBody>
          <a:bodyPr/>
          <a:lstStyle/>
          <a:p>
            <a:r>
              <a:rPr lang="en-US"/>
              <a:t>The IV characteristic of this diode-resistor combination is zero for negative voltages and Ohm’s law for positive voltages.</a:t>
            </a:r>
          </a:p>
        </p:txBody>
      </p:sp>
      <p:pic>
        <p:nvPicPr>
          <p:cNvPr id="624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143000"/>
            <a:ext cx="8610600" cy="390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B6EF15D-B7C5-4D1B-AE90-6F21055850CC}" type="slidenum">
              <a:rPr lang="en-US"/>
              <a:pPr/>
              <a:t>12</a:t>
            </a:fld>
            <a:endParaRPr lang="en-US"/>
          </a:p>
        </p:txBody>
      </p:sp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10.5 Input/Output </a:t>
            </a:r>
            <a:r>
              <a:rPr lang="en-US" dirty="0"/>
              <a:t>Characteristics with Ideal and Constant-Voltage Models</a:t>
            </a:r>
          </a:p>
        </p:txBody>
      </p:sp>
      <p:pic>
        <p:nvPicPr>
          <p:cNvPr id="7066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5562600" cy="428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06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08600"/>
            <a:ext cx="7772400" cy="1066800"/>
          </a:xfrm>
          <a:ln/>
        </p:spPr>
        <p:txBody>
          <a:bodyPr/>
          <a:lstStyle/>
          <a:p>
            <a:r>
              <a:rPr lang="en-US"/>
              <a:t>The circuit above shows the difference between the ideal and constant-voltage model; the two models yield two different break points of slope.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81000" y="2667000"/>
            <a:ext cx="8077200" cy="2286000"/>
          </a:xfrm>
        </p:spPr>
        <p:txBody>
          <a:bodyPr/>
          <a:lstStyle/>
          <a:p>
            <a:r>
              <a:rPr lang="en-US" dirty="0" smtClean="0"/>
              <a:t>Fundamentals of Microelectronics by </a:t>
            </a:r>
            <a:r>
              <a:rPr lang="en-US" dirty="0" err="1" smtClean="0"/>
              <a:t>Behzad</a:t>
            </a:r>
            <a:r>
              <a:rPr lang="en-US" dirty="0" smtClean="0"/>
              <a:t> </a:t>
            </a:r>
            <a:r>
              <a:rPr lang="en-US" dirty="0" err="1" smtClean="0"/>
              <a:t>Razavi</a:t>
            </a:r>
            <a:r>
              <a:rPr lang="en-US" dirty="0" smtClean="0"/>
              <a:t>, Ch2 and Ch3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0E2A5-C608-4EF1-91EF-0C03AD1273E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447800"/>
            <a:ext cx="7772400" cy="5181600"/>
          </a:xfrm>
        </p:spPr>
        <p:txBody>
          <a:bodyPr/>
          <a:lstStyle/>
          <a:p>
            <a:pPr>
              <a:buNone/>
            </a:pPr>
            <a:r>
              <a:rPr lang="en-IN" sz="2400" dirty="0" smtClean="0"/>
              <a:t>Contents </a:t>
            </a:r>
            <a:r>
              <a:rPr lang="en-IN" sz="2400" dirty="0" smtClean="0"/>
              <a:t>: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7</a:t>
            </a:r>
            <a:r>
              <a:rPr lang="en-IN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. I-V Characteristics of a Diode</a:t>
            </a:r>
          </a:p>
          <a:p>
            <a:r>
              <a:rPr lang="en-IN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8. Two types of reverse breakdown of a Diode</a:t>
            </a:r>
          </a:p>
          <a:p>
            <a:r>
              <a:rPr lang="en-IN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9. Two Models of a Diode</a:t>
            </a:r>
          </a:p>
          <a:p>
            <a:r>
              <a:rPr lang="en-IN" b="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10.  Examples: Analysis of simple circuits using the models  </a:t>
            </a:r>
          </a:p>
          <a:p>
            <a:pPr>
              <a:buNone/>
            </a:pPr>
            <a:endParaRPr lang="en-IN" b="0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33A3CC-C362-4194-96D1-58EDC8A6823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007E420-84D9-4111-B5B1-99814101FC74}" type="slidenum">
              <a:rPr lang="en-US"/>
              <a:pPr/>
              <a:t>3</a:t>
            </a:fld>
            <a:endParaRPr lang="en-US"/>
          </a:p>
        </p:txBody>
      </p:sp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7. I-V </a:t>
            </a:r>
            <a:r>
              <a:rPr lang="en-US" dirty="0"/>
              <a:t>Characteristic of PN Junction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05400"/>
            <a:ext cx="7772400" cy="1143000"/>
          </a:xfrm>
          <a:ln/>
        </p:spPr>
        <p:txBody>
          <a:bodyPr/>
          <a:lstStyle/>
          <a:p>
            <a:r>
              <a:rPr lang="en-US"/>
              <a:t>The current and voltage relationship of a PN junction is exponential in forward bias region, and relatively constant  in reverse bias region.</a:t>
            </a:r>
          </a:p>
        </p:txBody>
      </p:sp>
      <p:grpSp>
        <p:nvGrpSpPr>
          <p:cNvPr id="49161" name="Group 9"/>
          <p:cNvGrpSpPr>
            <a:grpSpLocks/>
          </p:cNvGrpSpPr>
          <p:nvPr/>
        </p:nvGrpSpPr>
        <p:grpSpPr bwMode="auto">
          <a:xfrm>
            <a:off x="5257800" y="2590800"/>
            <a:ext cx="3124200" cy="985838"/>
            <a:chOff x="3312" y="1632"/>
            <a:chExt cx="1968" cy="621"/>
          </a:xfrm>
        </p:grpSpPr>
        <p:sp>
          <p:nvSpPr>
            <p:cNvPr id="49158" name="AutoShape 6"/>
            <p:cNvSpPr>
              <a:spLocks noChangeArrowheads="1"/>
            </p:cNvSpPr>
            <p:nvPr/>
          </p:nvSpPr>
          <p:spPr bwMode="auto">
            <a:xfrm>
              <a:off x="3312" y="1653"/>
              <a:ext cx="1968" cy="59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IN"/>
            </a:p>
          </p:txBody>
        </p:sp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3456" y="1632"/>
            <a:ext cx="1784" cy="621"/>
          </p:xfrm>
          <a:graphic>
            <a:graphicData uri="http://schemas.openxmlformats.org/presentationml/2006/ole">
              <p:oleObj spid="_x0000_s49157" name="Equation" r:id="rId3" imgW="2298600" imgH="799920" progId="Equation.3">
                <p:embed/>
              </p:oleObj>
            </a:graphicData>
          </a:graphic>
        </p:graphicFrame>
      </p:grpSp>
      <p:pic>
        <p:nvPicPr>
          <p:cNvPr id="49160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600200"/>
            <a:ext cx="4400550" cy="279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86290EF-8000-42F3-9A29-01E4D35CB13F}" type="slidenum">
              <a:rPr lang="en-US"/>
              <a:pPr/>
              <a:t>4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848600" cy="708025"/>
          </a:xfrm>
        </p:spPr>
        <p:txBody>
          <a:bodyPr/>
          <a:lstStyle/>
          <a:p>
            <a:r>
              <a:rPr lang="en-US" dirty="0" smtClean="0"/>
              <a:t>8. Reverse </a:t>
            </a:r>
            <a:r>
              <a:rPr lang="en-US" dirty="0"/>
              <a:t>Breakdown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486400"/>
            <a:ext cx="7772400" cy="774700"/>
          </a:xfrm>
          <a:ln/>
        </p:spPr>
        <p:txBody>
          <a:bodyPr/>
          <a:lstStyle/>
          <a:p>
            <a:r>
              <a:rPr lang="en-US"/>
              <a:t>When a large reverse bias voltage is applied, breakdown occurs and an enormous current flows through the diode.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1600200"/>
            <a:ext cx="4724400" cy="275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FEB8DD8-C555-4E92-97E2-7789B99608E7}" type="slidenum">
              <a:rPr lang="en-US"/>
              <a:pPr/>
              <a:t>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8.1 </a:t>
            </a:r>
            <a:r>
              <a:rPr lang="en-US" dirty="0" err="1" smtClean="0"/>
              <a:t>Zener</a:t>
            </a:r>
            <a:r>
              <a:rPr lang="en-US" dirty="0" smtClean="0"/>
              <a:t> </a:t>
            </a:r>
            <a:r>
              <a:rPr lang="en-US" dirty="0"/>
              <a:t>vs. Avalanche Breakdown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4800600"/>
            <a:ext cx="7772400" cy="1524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Zener breakdown is a result of the large electric field inside the depletion region that breaks electrons or holes off their covalent bonds.</a:t>
            </a:r>
          </a:p>
          <a:p>
            <a:pPr>
              <a:lnSpc>
                <a:spcPct val="90000"/>
              </a:lnSpc>
            </a:pPr>
            <a:r>
              <a:rPr lang="en-US"/>
              <a:t>Avalanche breakdown is a result of electrons or holes colliding with the fixed ions inside the depletion region.  </a:t>
            </a:r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828800"/>
            <a:ext cx="4276725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9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57700" y="1838325"/>
            <a:ext cx="4457700" cy="280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1303D-F613-4DC9-8E43-30E6694E3EEC}" type="slidenum">
              <a:rPr lang="en-US"/>
              <a:pPr/>
              <a:t>6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9.1 Two </a:t>
            </a:r>
            <a:r>
              <a:rPr lang="en-US" dirty="0"/>
              <a:t>Models for </a:t>
            </a:r>
            <a:r>
              <a:rPr lang="en-US" dirty="0" smtClean="0"/>
              <a:t>a Diode –</a:t>
            </a:r>
            <a:br>
              <a:rPr lang="en-US" dirty="0" smtClean="0"/>
            </a:br>
            <a:r>
              <a:rPr lang="en-US" dirty="0" smtClean="0"/>
              <a:t>Ideal Switch Model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562600"/>
            <a:ext cx="7772400" cy="762000"/>
          </a:xfrm>
          <a:ln/>
        </p:spPr>
        <p:txBody>
          <a:bodyPr/>
          <a:lstStyle/>
          <a:p>
            <a:r>
              <a:rPr lang="en-US" dirty="0" smtClean="0"/>
              <a:t>The Simplest model of the actual diode is an ideal switch </a:t>
            </a:r>
            <a:r>
              <a:rPr lang="en-US" sz="1400" b="0" dirty="0" smtClean="0"/>
              <a:t>(For interpreting the model, take the diode oriented vertically, as shown above)</a:t>
            </a:r>
            <a:endParaRPr lang="en-US" sz="1400" b="0" dirty="0"/>
          </a:p>
        </p:txBody>
      </p:sp>
      <p:pic>
        <p:nvPicPr>
          <p:cNvPr id="1515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57800" y="2057400"/>
            <a:ext cx="317230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 bwMode="auto">
          <a:xfrm>
            <a:off x="3810000" y="2819400"/>
            <a:ext cx="14478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1981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Approximated to</a:t>
            </a:r>
            <a:endParaRPr lang="en-US" dirty="0"/>
          </a:p>
        </p:txBody>
      </p:sp>
      <p:pic>
        <p:nvPicPr>
          <p:cNvPr id="15155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3200400" cy="186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155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91000" y="4191000"/>
            <a:ext cx="295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41303D-F613-4DC9-8E43-30E6694E3EEC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9.2 Two </a:t>
            </a:r>
            <a:r>
              <a:rPr lang="en-US" dirty="0"/>
              <a:t>Models for </a:t>
            </a:r>
            <a:r>
              <a:rPr lang="en-US" dirty="0" smtClean="0"/>
              <a:t>a Diode –</a:t>
            </a:r>
            <a:br>
              <a:rPr lang="en-US" dirty="0" smtClean="0"/>
            </a:br>
            <a:r>
              <a:rPr lang="en-US" dirty="0" smtClean="0"/>
              <a:t>Voltage Source in series with a Switch Model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52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1904999"/>
            <a:ext cx="3057525" cy="2676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ight Arrow 8"/>
          <p:cNvSpPr/>
          <p:nvPr/>
        </p:nvSpPr>
        <p:spPr bwMode="auto">
          <a:xfrm>
            <a:off x="3810000" y="2819400"/>
            <a:ext cx="1447800" cy="3048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1981200"/>
            <a:ext cx="1981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Approximated to</a:t>
            </a:r>
            <a:endParaRPr lang="en-US" dirty="0"/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2057400"/>
            <a:ext cx="3200400" cy="1860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257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4191000"/>
            <a:ext cx="2952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85800" y="5562600"/>
            <a:ext cx="7772400" cy="10668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lang="en-US" sz="2000" b="1" kern="0" dirty="0" smtClean="0">
                <a:latin typeface="+mn-lt"/>
              </a:rPr>
              <a:t>next s</a:t>
            </a:r>
            <a:r>
              <a:rPr kumimoji="0" lang="en-US" sz="20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model of the actual diode is an ideal switch in series with a voltage source</a:t>
            </a:r>
            <a:r>
              <a:rPr kumimoji="0" 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1400" b="1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lang="en-US" sz="1400" kern="0" dirty="0" smtClean="0">
                <a:latin typeface="+mn-lt"/>
              </a:rPr>
              <a:t>(For interpreting the model, take the diode oriented vertically, as shown above)</a:t>
            </a: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ADF9D35-0AAD-4B79-A795-0C2F3F80AD71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10.1 Example: Input/Output </a:t>
            </a:r>
            <a:r>
              <a:rPr lang="en-US" dirty="0"/>
              <a:t>Characteristics</a:t>
            </a:r>
          </a:p>
        </p:txBody>
      </p:sp>
      <p:pic>
        <p:nvPicPr>
          <p:cNvPr id="6451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990600"/>
            <a:ext cx="7848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45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638800"/>
            <a:ext cx="7772400" cy="7620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When V</a:t>
            </a:r>
            <a:r>
              <a:rPr lang="en-US" baseline="-25000"/>
              <a:t>in</a:t>
            </a:r>
            <a:r>
              <a:rPr lang="en-US"/>
              <a:t> is less than zero, the diode opens, so V</a:t>
            </a:r>
            <a:r>
              <a:rPr lang="en-US" baseline="-25000"/>
              <a:t>out</a:t>
            </a:r>
            <a:r>
              <a:rPr lang="en-US"/>
              <a:t> = V</a:t>
            </a:r>
            <a:r>
              <a:rPr lang="en-US" baseline="-25000"/>
              <a:t>in</a:t>
            </a:r>
            <a:r>
              <a:rPr lang="en-US"/>
              <a:t>.</a:t>
            </a:r>
          </a:p>
          <a:p>
            <a:pPr>
              <a:lnSpc>
                <a:spcPct val="90000"/>
              </a:lnSpc>
            </a:pPr>
            <a:r>
              <a:rPr lang="en-US"/>
              <a:t>When V</a:t>
            </a:r>
            <a:r>
              <a:rPr lang="en-US" baseline="-25000"/>
              <a:t>in</a:t>
            </a:r>
            <a:r>
              <a:rPr lang="en-US"/>
              <a:t> is greater than zero, the diode shorts, so V</a:t>
            </a:r>
            <a:r>
              <a:rPr lang="en-US" baseline="-25000"/>
              <a:t>out</a:t>
            </a:r>
            <a:r>
              <a:rPr lang="en-US"/>
              <a:t> = 0.</a:t>
            </a:r>
            <a:r>
              <a:rPr lang="en-US" sz="18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DDA3E9-8815-4B1E-9516-BF873C1F1CD5}" type="slidenum">
              <a:rPr lang="en-US"/>
              <a:pPr/>
              <a:t>9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11138"/>
            <a:ext cx="7848600" cy="649287"/>
          </a:xfrm>
        </p:spPr>
        <p:txBody>
          <a:bodyPr/>
          <a:lstStyle/>
          <a:p>
            <a:r>
              <a:rPr lang="en-US" dirty="0" smtClean="0"/>
              <a:t>10.2 Diodes </a:t>
            </a:r>
            <a:r>
              <a:rPr lang="en-US" dirty="0"/>
              <a:t>in Series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105400"/>
            <a:ext cx="7772400" cy="762000"/>
          </a:xfrm>
          <a:ln/>
        </p:spPr>
        <p:txBody>
          <a:bodyPr/>
          <a:lstStyle/>
          <a:p>
            <a:r>
              <a:rPr lang="en-US"/>
              <a:t>Diodes cannot be connected in series randomly.  For the circuits above, only a) can conduct current from A to C.</a:t>
            </a:r>
          </a:p>
        </p:txBody>
      </p:sp>
      <p:pic>
        <p:nvPicPr>
          <p:cNvPr id="59398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438400"/>
            <a:ext cx="862965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5_Custom Design">
  <a:themeElements>
    <a:clrScheme name="5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5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5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Custom Design">
  <a:themeElements>
    <a:clrScheme name="4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4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Custom Design">
  <a:themeElements>
    <a:clrScheme name="3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3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Custom Design">
  <a:themeElements>
    <a:clrScheme name="2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Custom Design">
  <a:themeElements>
    <a:clrScheme name="6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6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6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Custom Design">
  <a:themeElements>
    <a:clrScheme name="7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7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7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a63377-fc4f-4bcc-b0e8-67962fe7ee02" xsi:nil="true"/>
    <lcf76f155ced4ddcb4097134ff3c332f xmlns="e4d593ac-a552-4cb5-8b78-b6601ea2427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00AA99C125D44FB098551FCB05068C" ma:contentTypeVersion="14" ma:contentTypeDescription="Create a new document." ma:contentTypeScope="" ma:versionID="3dfe30c68013b33e88174e0d7408a34c">
  <xsd:schema xmlns:xsd="http://www.w3.org/2001/XMLSchema" xmlns:xs="http://www.w3.org/2001/XMLSchema" xmlns:p="http://schemas.microsoft.com/office/2006/metadata/properties" xmlns:ns2="e4d593ac-a552-4cb5-8b78-b6601ea24275" xmlns:ns3="f6a63377-fc4f-4bcc-b0e8-67962fe7ee02" targetNamespace="http://schemas.microsoft.com/office/2006/metadata/properties" ma:root="true" ma:fieldsID="ea4b9d77ce029f6f7649efc00b292cf4" ns2:_="" ns3:_="">
    <xsd:import namespace="e4d593ac-a552-4cb5-8b78-b6601ea24275"/>
    <xsd:import namespace="f6a63377-fc4f-4bcc-b0e8-67962fe7ee0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d593ac-a552-4cb5-8b78-b6601ea242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3ab603a-0474-44a6-ab5d-8e3dd0d2e6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a63377-fc4f-4bcc-b0e8-67962fe7ee02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4bd8a1a-f5c6-47af-8e01-daa7c46c21f4}" ma:internalName="TaxCatchAll" ma:showField="CatchAllData" ma:web="f6a63377-fc4f-4bcc-b0e8-67962fe7ee0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B95F79-A9D5-4708-AC43-64F883E547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71E8E3-0D0E-482C-8CE8-71B3A72B54FF}">
  <ds:schemaRefs>
    <ds:schemaRef ds:uri="http://schemas.microsoft.com/office/2006/metadata/properties"/>
    <ds:schemaRef ds:uri="http://schemas.microsoft.com/office/infopath/2007/PartnerControls"/>
    <ds:schemaRef ds:uri="f6a63377-fc4f-4bcc-b0e8-67962fe7ee02"/>
    <ds:schemaRef ds:uri="e4d593ac-a552-4cb5-8b78-b6601ea24275"/>
  </ds:schemaRefs>
</ds:datastoreItem>
</file>

<file path=customXml/itemProps3.xml><?xml version="1.0" encoding="utf-8"?>
<ds:datastoreItem xmlns:ds="http://schemas.openxmlformats.org/officeDocument/2006/customXml" ds:itemID="{9A55D479-0336-452B-9554-E2C1CDBA8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d593ac-a552-4cb5-8b78-b6601ea24275"/>
    <ds:schemaRef ds:uri="f6a63377-fc4f-4bcc-b0e8-67962fe7ee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5914</TotalTime>
  <Words>374</Words>
  <Application>Microsoft Office PowerPoint</Application>
  <PresentationFormat>On-screen Show (4:3)</PresentationFormat>
  <Paragraphs>47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1_Custom Design</vt:lpstr>
      <vt:lpstr>5_Custom Design</vt:lpstr>
      <vt:lpstr>4_Custom Design</vt:lpstr>
      <vt:lpstr>3_Custom Design</vt:lpstr>
      <vt:lpstr>Custom Design</vt:lpstr>
      <vt:lpstr>2_Custom Design</vt:lpstr>
      <vt:lpstr>6_Custom Design</vt:lpstr>
      <vt:lpstr>7_Custom Design</vt:lpstr>
      <vt:lpstr>Equation</vt:lpstr>
      <vt:lpstr>Diode Model</vt:lpstr>
      <vt:lpstr>Slide 2</vt:lpstr>
      <vt:lpstr>7. I-V Characteristic of PN Junction</vt:lpstr>
      <vt:lpstr>8. Reverse Breakdown</vt:lpstr>
      <vt:lpstr>8.1 Zener vs. Avalanche Breakdown</vt:lpstr>
      <vt:lpstr> 9.1 Two Models for a Diode – Ideal Switch Model </vt:lpstr>
      <vt:lpstr> 9.2 Two Models for a Diode – Voltage Source in series with a Switch Model </vt:lpstr>
      <vt:lpstr>10.1 Example: Input/Output Characteristics</vt:lpstr>
      <vt:lpstr>10.2 Diodes in Series</vt:lpstr>
      <vt:lpstr>10.3 Anti-Parallel Ideal Diodes</vt:lpstr>
      <vt:lpstr>10.4 Diode-Resistor Combination</vt:lpstr>
      <vt:lpstr>10.5 Input/Output Characteristics with Ideal and Constant-Voltage Models</vt:lpstr>
      <vt:lpstr>Reference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YATENDRA</dc:creator>
  <cp:lastModifiedBy>HP</cp:lastModifiedBy>
  <cp:revision>689</cp:revision>
  <dcterms:created xsi:type="dcterms:W3CDTF">1601-01-01T00:00:00Z</dcterms:created>
  <dcterms:modified xsi:type="dcterms:W3CDTF">2022-11-17T17:29:07Z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0x0101000900AA99C125D44FB098551FCB05068C</vt:lpwstr>
  </property>
</Properties>
</file>