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80" r:id="rId2"/>
    <p:sldId id="278" r:id="rId3"/>
    <p:sldId id="281" r:id="rId4"/>
    <p:sldId id="283" r:id="rId5"/>
    <p:sldId id="284" r:id="rId6"/>
    <p:sldId id="285" r:id="rId7"/>
    <p:sldId id="286" r:id="rId8"/>
    <p:sldId id="287" r:id="rId9"/>
    <p:sldId id="296" r:id="rId10"/>
    <p:sldId id="297" r:id="rId11"/>
    <p:sldId id="298" r:id="rId12"/>
    <p:sldId id="288" r:id="rId13"/>
    <p:sldId id="289" r:id="rId14"/>
    <p:sldId id="290" r:id="rId15"/>
    <p:sldId id="291" r:id="rId16"/>
    <p:sldId id="292" r:id="rId17"/>
    <p:sldId id="293" r:id="rId18"/>
    <p:sldId id="294"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295" r:id="rId32"/>
    <p:sldId id="273" r:id="rId33"/>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19F"/>
    <a:srgbClr val="FE702C"/>
    <a:srgbClr val="F36F2D"/>
    <a:srgbClr val="F26522"/>
    <a:srgbClr val="7F7F7F"/>
    <a:srgbClr val="AFABAB"/>
    <a:srgbClr val="96BFD1"/>
    <a:srgbClr val="0C4988"/>
    <a:srgbClr val="3BEEF7"/>
    <a:srgbClr val="449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1310" y="72"/>
      </p:cViewPr>
      <p:guideLst/>
    </p:cSldViewPr>
  </p:slideViewPr>
  <p:notesTextViewPr>
    <p:cViewPr>
      <p:scale>
        <a:sx n="3" d="2"/>
        <a:sy n="3" d="2"/>
      </p:scale>
      <p:origin x="0" y="0"/>
    </p:cViewPr>
  </p:notesTextViewPr>
  <p:notesViewPr>
    <p:cSldViewPr snapToGrid="0">
      <p:cViewPr varScale="1">
        <p:scale>
          <a:sx n="83" d="100"/>
          <a:sy n="83" d="100"/>
        </p:scale>
        <p:origin x="297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DE461-7240-4014-8242-C1C2D8C1434A}"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561E08C3-D086-44CA-B47B-B652CE908894}">
      <dgm:prSet phldrT="[텍스트]"/>
      <dgm:spPr/>
      <dgm:t>
        <a:bodyPr/>
        <a:lstStyle/>
        <a:p>
          <a:pPr latinLnBrk="1"/>
          <a:r>
            <a:rPr lang="ko-KR" altLang="en-US" dirty="0" err="1" smtClean="0"/>
            <a:t>정적분석이</a:t>
          </a:r>
          <a:r>
            <a:rPr lang="ko-KR" altLang="en-US" dirty="0" smtClean="0"/>
            <a:t> 필요한 이유</a:t>
          </a:r>
          <a:endParaRPr lang="ko-KR" altLang="en-US" dirty="0"/>
        </a:p>
      </dgm:t>
    </dgm:pt>
    <dgm:pt modelId="{41D4A9B6-234B-4650-8306-D3BC5A1B24B4}" type="parTrans" cxnId="{CDB4087C-5235-4B6A-9755-650977FB72C4}">
      <dgm:prSet/>
      <dgm:spPr/>
      <dgm:t>
        <a:bodyPr/>
        <a:lstStyle/>
        <a:p>
          <a:pPr latinLnBrk="1"/>
          <a:endParaRPr lang="ko-KR" altLang="en-US"/>
        </a:p>
      </dgm:t>
    </dgm:pt>
    <dgm:pt modelId="{6495D102-F818-4915-89CC-D447EC1FD91E}" type="sibTrans" cxnId="{CDB4087C-5235-4B6A-9755-650977FB72C4}">
      <dgm:prSet/>
      <dgm:spPr/>
      <dgm:t>
        <a:bodyPr/>
        <a:lstStyle/>
        <a:p>
          <a:pPr latinLnBrk="1"/>
          <a:endParaRPr lang="ko-KR" altLang="en-US"/>
        </a:p>
      </dgm:t>
    </dgm:pt>
    <dgm:pt modelId="{98D1D981-BF1E-4F8B-B117-DB8035811BE2}">
      <dgm:prSet phldrT="[텍스트]"/>
      <dgm:spPr/>
      <dgm:t>
        <a:bodyPr/>
        <a:lstStyle/>
        <a:p>
          <a:pPr latinLnBrk="1"/>
          <a:r>
            <a:rPr lang="ko-KR" altLang="en-US" dirty="0" smtClean="0"/>
            <a:t>시스템의 규모가 커지고 복잡도가 증가하였으며 여러 프로그래머들이 하나의 소스코드를 공동으로 취급하게 되면서 높은 품질의 소프트웨어를 작성하는 일은 점점 어려워 짐</a:t>
          </a:r>
          <a:endParaRPr lang="ko-KR" altLang="en-US" dirty="0"/>
        </a:p>
      </dgm:t>
    </dgm:pt>
    <dgm:pt modelId="{735202F5-CD2A-49D5-B6F2-7A9DBD2CF110}" type="parTrans" cxnId="{15CF7C42-82DA-4862-9A4D-7C9FF8280B93}">
      <dgm:prSet/>
      <dgm:spPr/>
      <dgm:t>
        <a:bodyPr/>
        <a:lstStyle/>
        <a:p>
          <a:pPr latinLnBrk="1"/>
          <a:endParaRPr lang="ko-KR" altLang="en-US"/>
        </a:p>
      </dgm:t>
    </dgm:pt>
    <dgm:pt modelId="{2EA81D17-E7E4-4991-964D-DDF749D4872F}" type="sibTrans" cxnId="{15CF7C42-82DA-4862-9A4D-7C9FF8280B93}">
      <dgm:prSet/>
      <dgm:spPr/>
      <dgm:t>
        <a:bodyPr/>
        <a:lstStyle/>
        <a:p>
          <a:pPr latinLnBrk="1"/>
          <a:endParaRPr lang="ko-KR" altLang="en-US"/>
        </a:p>
      </dgm:t>
    </dgm:pt>
    <dgm:pt modelId="{C36509A4-A290-4D3A-A8BC-802EECE0B457}">
      <dgm:prSet phldrT="[텍스트]"/>
      <dgm:spPr/>
      <dgm:t>
        <a:bodyPr/>
        <a:lstStyle/>
        <a:p>
          <a:pPr latinLnBrk="1"/>
          <a:r>
            <a:rPr lang="ko-KR" altLang="en-US" dirty="0" err="1" smtClean="0"/>
            <a:t>정적분석이란</a:t>
          </a:r>
          <a:r>
            <a:rPr lang="en-US" altLang="ko-KR" dirty="0" smtClean="0"/>
            <a:t>?</a:t>
          </a:r>
          <a:endParaRPr lang="ko-KR" altLang="en-US" dirty="0"/>
        </a:p>
      </dgm:t>
    </dgm:pt>
    <dgm:pt modelId="{F9A5F840-0555-4FC7-9F6B-7684A60C58EF}" type="parTrans" cxnId="{0362D95A-20F4-4F15-AFA1-DE1C75BBF810}">
      <dgm:prSet/>
      <dgm:spPr/>
      <dgm:t>
        <a:bodyPr/>
        <a:lstStyle/>
        <a:p>
          <a:pPr latinLnBrk="1"/>
          <a:endParaRPr lang="ko-KR" altLang="en-US"/>
        </a:p>
      </dgm:t>
    </dgm:pt>
    <dgm:pt modelId="{BF2112F4-0B49-4A20-9CAE-CAF680B073D2}" type="sibTrans" cxnId="{0362D95A-20F4-4F15-AFA1-DE1C75BBF810}">
      <dgm:prSet/>
      <dgm:spPr/>
      <dgm:t>
        <a:bodyPr/>
        <a:lstStyle/>
        <a:p>
          <a:pPr latinLnBrk="1"/>
          <a:endParaRPr lang="ko-KR" altLang="en-US"/>
        </a:p>
      </dgm:t>
    </dgm:pt>
    <dgm:pt modelId="{EB8736E7-6767-43A4-BEB8-D8B0789E2903}">
      <dgm:prSet phldrT="[텍스트]"/>
      <dgm:spPr/>
      <dgm:t>
        <a:bodyPr/>
        <a:lstStyle/>
        <a:p>
          <a:pPr latinLnBrk="1"/>
          <a:r>
            <a:rPr lang="ko-KR" altLang="en-US" dirty="0" smtClean="0"/>
            <a:t>어떤 프로그램을 분석할 때 그 프로그램을 실행시키지 않고 그 자체를 분석하는 것</a:t>
          </a:r>
          <a:r>
            <a:rPr lang="en-US" altLang="ko-KR" dirty="0" smtClean="0"/>
            <a:t>. </a:t>
          </a:r>
          <a:r>
            <a:rPr lang="ko-KR" altLang="en-US" dirty="0" smtClean="0"/>
            <a:t>프로그램에 내재한 논리적 오류는 보통 프로그램을 실행하여 확인하지 않으면 찾기가 힘들지만</a:t>
          </a:r>
          <a:r>
            <a:rPr lang="en-US" altLang="ko-KR" dirty="0" smtClean="0"/>
            <a:t>, </a:t>
          </a:r>
          <a:r>
            <a:rPr lang="ko-KR" altLang="en-US" dirty="0" smtClean="0"/>
            <a:t>정적 분석은 이러한 오류를 찾아내는 데 도움을 줄 수 있다</a:t>
          </a:r>
          <a:r>
            <a:rPr lang="en-US" altLang="ko-KR" dirty="0" smtClean="0"/>
            <a:t>.</a:t>
          </a:r>
          <a:endParaRPr lang="ko-KR" altLang="en-US" dirty="0"/>
        </a:p>
      </dgm:t>
    </dgm:pt>
    <dgm:pt modelId="{0088419F-5760-4F33-BFC6-8EFA707806D5}" type="parTrans" cxnId="{34A9ED0D-0FA7-4EC8-A210-F89B709CEBBE}">
      <dgm:prSet/>
      <dgm:spPr/>
      <dgm:t>
        <a:bodyPr/>
        <a:lstStyle/>
        <a:p>
          <a:pPr latinLnBrk="1"/>
          <a:endParaRPr lang="ko-KR" altLang="en-US"/>
        </a:p>
      </dgm:t>
    </dgm:pt>
    <dgm:pt modelId="{31CB4814-FC25-43EA-A9D1-101B202AC38D}" type="sibTrans" cxnId="{34A9ED0D-0FA7-4EC8-A210-F89B709CEBBE}">
      <dgm:prSet/>
      <dgm:spPr/>
      <dgm:t>
        <a:bodyPr/>
        <a:lstStyle/>
        <a:p>
          <a:pPr latinLnBrk="1"/>
          <a:endParaRPr lang="ko-KR" altLang="en-US"/>
        </a:p>
      </dgm:t>
    </dgm:pt>
    <dgm:pt modelId="{20B6AAB9-DC6C-42D6-8FEB-6FA8E2237819}">
      <dgm:prSet phldrT="[텍스트]"/>
      <dgm:spPr/>
      <dgm:t>
        <a:bodyPr/>
        <a:lstStyle/>
        <a:p>
          <a:pPr latinLnBrk="1"/>
          <a:r>
            <a:rPr lang="ko-KR" altLang="en-US" dirty="0" smtClean="0"/>
            <a:t>개인별로 작성되었던 소스 코드를 특정한 특정한 규칙을 이용하여 소스 코딩 룰을 정의하여 사용하기도 하였지만 개개인의 개성과 개발성숙도 등의 이유로 결과는 판이하게 달라질 수 있다</a:t>
          </a:r>
          <a:r>
            <a:rPr lang="en-US" altLang="ko-KR" dirty="0" smtClean="0"/>
            <a:t>.</a:t>
          </a:r>
          <a:endParaRPr lang="ko-KR" altLang="en-US" dirty="0"/>
        </a:p>
      </dgm:t>
    </dgm:pt>
    <dgm:pt modelId="{36A94030-750C-4311-8A57-45890BB74B01}" type="parTrans" cxnId="{5E6FE91C-4129-4A8C-BA67-3BFD11831C61}">
      <dgm:prSet/>
      <dgm:spPr/>
      <dgm:t>
        <a:bodyPr/>
        <a:lstStyle/>
        <a:p>
          <a:pPr latinLnBrk="1"/>
          <a:endParaRPr lang="ko-KR" altLang="en-US"/>
        </a:p>
      </dgm:t>
    </dgm:pt>
    <dgm:pt modelId="{3BC13ECB-3BE0-4C2B-AB6A-3FA9928924C4}" type="sibTrans" cxnId="{5E6FE91C-4129-4A8C-BA67-3BFD11831C61}">
      <dgm:prSet/>
      <dgm:spPr/>
      <dgm:t>
        <a:bodyPr/>
        <a:lstStyle/>
        <a:p>
          <a:pPr latinLnBrk="1"/>
          <a:endParaRPr lang="ko-KR" altLang="en-US"/>
        </a:p>
      </dgm:t>
    </dgm:pt>
    <dgm:pt modelId="{2FB70E5F-0F95-410D-ABBD-511A08A4846A}" type="pres">
      <dgm:prSet presAssocID="{DAADE461-7240-4014-8242-C1C2D8C1434A}" presName="linear" presStyleCnt="0">
        <dgm:presLayoutVars>
          <dgm:animLvl val="lvl"/>
          <dgm:resizeHandles val="exact"/>
        </dgm:presLayoutVars>
      </dgm:prSet>
      <dgm:spPr/>
      <dgm:t>
        <a:bodyPr/>
        <a:lstStyle/>
        <a:p>
          <a:pPr latinLnBrk="1"/>
          <a:endParaRPr lang="ko-KR" altLang="en-US"/>
        </a:p>
      </dgm:t>
    </dgm:pt>
    <dgm:pt modelId="{4CB00385-0E85-4C5D-A494-724183D7B76D}" type="pres">
      <dgm:prSet presAssocID="{561E08C3-D086-44CA-B47B-B652CE908894}" presName="parentText" presStyleLbl="node1" presStyleIdx="0" presStyleCnt="2">
        <dgm:presLayoutVars>
          <dgm:chMax val="0"/>
          <dgm:bulletEnabled val="1"/>
        </dgm:presLayoutVars>
      </dgm:prSet>
      <dgm:spPr/>
      <dgm:t>
        <a:bodyPr/>
        <a:lstStyle/>
        <a:p>
          <a:pPr latinLnBrk="1"/>
          <a:endParaRPr lang="ko-KR" altLang="en-US"/>
        </a:p>
      </dgm:t>
    </dgm:pt>
    <dgm:pt modelId="{476C8D13-C289-42BE-AE5B-57DA39A0FB87}" type="pres">
      <dgm:prSet presAssocID="{561E08C3-D086-44CA-B47B-B652CE908894}" presName="childText" presStyleLbl="revTx" presStyleIdx="0" presStyleCnt="2" custScaleY="139879">
        <dgm:presLayoutVars>
          <dgm:bulletEnabled val="1"/>
        </dgm:presLayoutVars>
      </dgm:prSet>
      <dgm:spPr/>
      <dgm:t>
        <a:bodyPr/>
        <a:lstStyle/>
        <a:p>
          <a:pPr latinLnBrk="1"/>
          <a:endParaRPr lang="ko-KR" altLang="en-US"/>
        </a:p>
      </dgm:t>
    </dgm:pt>
    <dgm:pt modelId="{797D63A9-75DF-4BB7-A594-08C82A310CEF}" type="pres">
      <dgm:prSet presAssocID="{C36509A4-A290-4D3A-A8BC-802EECE0B457}" presName="parentText" presStyleLbl="node1" presStyleIdx="1" presStyleCnt="2" custLinFactNeighborX="6" custLinFactNeighborY="-15582">
        <dgm:presLayoutVars>
          <dgm:chMax val="0"/>
          <dgm:bulletEnabled val="1"/>
        </dgm:presLayoutVars>
      </dgm:prSet>
      <dgm:spPr/>
      <dgm:t>
        <a:bodyPr/>
        <a:lstStyle/>
        <a:p>
          <a:pPr latinLnBrk="1"/>
          <a:endParaRPr lang="ko-KR" altLang="en-US"/>
        </a:p>
      </dgm:t>
    </dgm:pt>
    <dgm:pt modelId="{DEF24ABF-CBAA-431F-8D1C-131474A5D7BB}" type="pres">
      <dgm:prSet presAssocID="{C36509A4-A290-4D3A-A8BC-802EECE0B457}" presName="childText" presStyleLbl="revTx" presStyleIdx="1" presStyleCnt="2">
        <dgm:presLayoutVars>
          <dgm:bulletEnabled val="1"/>
        </dgm:presLayoutVars>
      </dgm:prSet>
      <dgm:spPr/>
      <dgm:t>
        <a:bodyPr/>
        <a:lstStyle/>
        <a:p>
          <a:pPr latinLnBrk="1"/>
          <a:endParaRPr lang="ko-KR" altLang="en-US"/>
        </a:p>
      </dgm:t>
    </dgm:pt>
  </dgm:ptLst>
  <dgm:cxnLst>
    <dgm:cxn modelId="{34A9ED0D-0FA7-4EC8-A210-F89B709CEBBE}" srcId="{C36509A4-A290-4D3A-A8BC-802EECE0B457}" destId="{EB8736E7-6767-43A4-BEB8-D8B0789E2903}" srcOrd="0" destOrd="0" parTransId="{0088419F-5760-4F33-BFC6-8EFA707806D5}" sibTransId="{31CB4814-FC25-43EA-A9D1-101B202AC38D}"/>
    <dgm:cxn modelId="{4A696E68-C530-4585-880C-B1028888A1A4}" type="presOf" srcId="{C36509A4-A290-4D3A-A8BC-802EECE0B457}" destId="{797D63A9-75DF-4BB7-A594-08C82A310CEF}" srcOrd="0" destOrd="0" presId="urn:microsoft.com/office/officeart/2005/8/layout/vList2"/>
    <dgm:cxn modelId="{0AB3AEAE-5133-40EE-8D81-E59E8D85E0C8}" type="presOf" srcId="{98D1D981-BF1E-4F8B-B117-DB8035811BE2}" destId="{476C8D13-C289-42BE-AE5B-57DA39A0FB87}" srcOrd="0" destOrd="0" presId="urn:microsoft.com/office/officeart/2005/8/layout/vList2"/>
    <dgm:cxn modelId="{0362D95A-20F4-4F15-AFA1-DE1C75BBF810}" srcId="{DAADE461-7240-4014-8242-C1C2D8C1434A}" destId="{C36509A4-A290-4D3A-A8BC-802EECE0B457}" srcOrd="1" destOrd="0" parTransId="{F9A5F840-0555-4FC7-9F6B-7684A60C58EF}" sibTransId="{BF2112F4-0B49-4A20-9CAE-CAF680B073D2}"/>
    <dgm:cxn modelId="{5E6FE91C-4129-4A8C-BA67-3BFD11831C61}" srcId="{561E08C3-D086-44CA-B47B-B652CE908894}" destId="{20B6AAB9-DC6C-42D6-8FEB-6FA8E2237819}" srcOrd="1" destOrd="0" parTransId="{36A94030-750C-4311-8A57-45890BB74B01}" sibTransId="{3BC13ECB-3BE0-4C2B-AB6A-3FA9928924C4}"/>
    <dgm:cxn modelId="{A351DEF3-81EF-42C6-93CD-100CAC920147}" type="presOf" srcId="{561E08C3-D086-44CA-B47B-B652CE908894}" destId="{4CB00385-0E85-4C5D-A494-724183D7B76D}" srcOrd="0" destOrd="0" presId="urn:microsoft.com/office/officeart/2005/8/layout/vList2"/>
    <dgm:cxn modelId="{CDB4087C-5235-4B6A-9755-650977FB72C4}" srcId="{DAADE461-7240-4014-8242-C1C2D8C1434A}" destId="{561E08C3-D086-44CA-B47B-B652CE908894}" srcOrd="0" destOrd="0" parTransId="{41D4A9B6-234B-4650-8306-D3BC5A1B24B4}" sibTransId="{6495D102-F818-4915-89CC-D447EC1FD91E}"/>
    <dgm:cxn modelId="{BFDC8951-C220-45F1-8311-459793F3ED8A}" type="presOf" srcId="{DAADE461-7240-4014-8242-C1C2D8C1434A}" destId="{2FB70E5F-0F95-410D-ABBD-511A08A4846A}" srcOrd="0" destOrd="0" presId="urn:microsoft.com/office/officeart/2005/8/layout/vList2"/>
    <dgm:cxn modelId="{6AECE443-1499-4D28-AB52-C7D0B5BDDD29}" type="presOf" srcId="{20B6AAB9-DC6C-42D6-8FEB-6FA8E2237819}" destId="{476C8D13-C289-42BE-AE5B-57DA39A0FB87}" srcOrd="0" destOrd="1" presId="urn:microsoft.com/office/officeart/2005/8/layout/vList2"/>
    <dgm:cxn modelId="{309AEC63-9E6D-441E-8CE3-E7745F401215}" type="presOf" srcId="{EB8736E7-6767-43A4-BEB8-D8B0789E2903}" destId="{DEF24ABF-CBAA-431F-8D1C-131474A5D7BB}" srcOrd="0" destOrd="0" presId="urn:microsoft.com/office/officeart/2005/8/layout/vList2"/>
    <dgm:cxn modelId="{15CF7C42-82DA-4862-9A4D-7C9FF8280B93}" srcId="{561E08C3-D086-44CA-B47B-B652CE908894}" destId="{98D1D981-BF1E-4F8B-B117-DB8035811BE2}" srcOrd="0" destOrd="0" parTransId="{735202F5-CD2A-49D5-B6F2-7A9DBD2CF110}" sibTransId="{2EA81D17-E7E4-4991-964D-DDF749D4872F}"/>
    <dgm:cxn modelId="{B3556AFC-A5EA-49E1-BBE1-615A0CD45FFE}" type="presParOf" srcId="{2FB70E5F-0F95-410D-ABBD-511A08A4846A}" destId="{4CB00385-0E85-4C5D-A494-724183D7B76D}" srcOrd="0" destOrd="0" presId="urn:microsoft.com/office/officeart/2005/8/layout/vList2"/>
    <dgm:cxn modelId="{A2281B73-E384-412C-AF24-9BB4B9C377CE}" type="presParOf" srcId="{2FB70E5F-0F95-410D-ABBD-511A08A4846A}" destId="{476C8D13-C289-42BE-AE5B-57DA39A0FB87}" srcOrd="1" destOrd="0" presId="urn:microsoft.com/office/officeart/2005/8/layout/vList2"/>
    <dgm:cxn modelId="{6515A186-F72F-47E8-83D4-D1BB77C77E51}" type="presParOf" srcId="{2FB70E5F-0F95-410D-ABBD-511A08A4846A}" destId="{797D63A9-75DF-4BB7-A594-08C82A310CEF}" srcOrd="2" destOrd="0" presId="urn:microsoft.com/office/officeart/2005/8/layout/vList2"/>
    <dgm:cxn modelId="{3EE203C4-95F2-4977-92F6-DDAE331275F1}" type="presParOf" srcId="{2FB70E5F-0F95-410D-ABBD-511A08A4846A}" destId="{DEF24ABF-CBAA-431F-8D1C-131474A5D7B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00385-0E85-4C5D-A494-724183D7B76D}">
      <dsp:nvSpPr>
        <dsp:cNvPr id="0" name=""/>
        <dsp:cNvSpPr/>
      </dsp:nvSpPr>
      <dsp:spPr>
        <a:xfrm>
          <a:off x="0" y="151541"/>
          <a:ext cx="8435975" cy="6587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latinLnBrk="1">
            <a:lnSpc>
              <a:spcPct val="90000"/>
            </a:lnSpc>
            <a:spcBef>
              <a:spcPct val="0"/>
            </a:spcBef>
            <a:spcAft>
              <a:spcPct val="35000"/>
            </a:spcAft>
          </a:pPr>
          <a:r>
            <a:rPr lang="ko-KR" altLang="en-US" sz="2100" kern="1200" dirty="0" err="1" smtClean="0"/>
            <a:t>정적분석이</a:t>
          </a:r>
          <a:r>
            <a:rPr lang="ko-KR" altLang="en-US" sz="2100" kern="1200" dirty="0" smtClean="0"/>
            <a:t> 필요한 이유</a:t>
          </a:r>
          <a:endParaRPr lang="ko-KR" altLang="en-US" sz="2100" kern="1200" dirty="0"/>
        </a:p>
      </dsp:txBody>
      <dsp:txXfrm>
        <a:off x="32159" y="183700"/>
        <a:ext cx="8371657" cy="594465"/>
      </dsp:txXfrm>
    </dsp:sp>
    <dsp:sp modelId="{476C8D13-C289-42BE-AE5B-57DA39A0FB87}">
      <dsp:nvSpPr>
        <dsp:cNvPr id="0" name=""/>
        <dsp:cNvSpPr/>
      </dsp:nvSpPr>
      <dsp:spPr>
        <a:xfrm>
          <a:off x="0" y="810324"/>
          <a:ext cx="8435975" cy="2432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42" tIns="26670" rIns="149352" bIns="26670" numCol="1" spcCol="1270" anchor="t" anchorCtr="0">
          <a:noAutofit/>
        </a:bodyPr>
        <a:lstStyle/>
        <a:p>
          <a:pPr marL="171450" lvl="1" indent="-171450" algn="l" defTabSz="711200" latinLnBrk="1">
            <a:lnSpc>
              <a:spcPct val="90000"/>
            </a:lnSpc>
            <a:spcBef>
              <a:spcPct val="0"/>
            </a:spcBef>
            <a:spcAft>
              <a:spcPct val="20000"/>
            </a:spcAft>
            <a:buChar char="••"/>
          </a:pPr>
          <a:r>
            <a:rPr lang="ko-KR" altLang="en-US" sz="1600" kern="1200" dirty="0" smtClean="0"/>
            <a:t>시스템의 규모가 커지고 복잡도가 증가하였으며 여러 프로그래머들이 하나의 소스코드를 공동으로 취급하게 되면서 높은 품질의 소프트웨어를 작성하는 일은 점점 어려워 짐</a:t>
          </a:r>
          <a:endParaRPr lang="ko-KR" altLang="en-US" sz="1600" kern="1200" dirty="0"/>
        </a:p>
        <a:p>
          <a:pPr marL="171450" lvl="1" indent="-171450" algn="l" defTabSz="711200" latinLnBrk="1">
            <a:lnSpc>
              <a:spcPct val="90000"/>
            </a:lnSpc>
            <a:spcBef>
              <a:spcPct val="0"/>
            </a:spcBef>
            <a:spcAft>
              <a:spcPct val="20000"/>
            </a:spcAft>
            <a:buChar char="••"/>
          </a:pPr>
          <a:r>
            <a:rPr lang="ko-KR" altLang="en-US" sz="1600" kern="1200" dirty="0" smtClean="0"/>
            <a:t>개인별로 작성되었던 소스 코드를 특정한 특정한 규칙을 이용하여 소스 코딩 룰을 정의하여 사용하기도 하였지만 개개인의 개성과 개발성숙도 등의 이유로 결과는 판이하게 달라질 수 있다</a:t>
          </a:r>
          <a:r>
            <a:rPr lang="en-US" altLang="ko-KR" sz="1600" kern="1200" dirty="0" smtClean="0"/>
            <a:t>.</a:t>
          </a:r>
          <a:endParaRPr lang="ko-KR" altLang="en-US" sz="1600" kern="1200" dirty="0"/>
        </a:p>
      </dsp:txBody>
      <dsp:txXfrm>
        <a:off x="0" y="810324"/>
        <a:ext cx="8435975" cy="2432216"/>
      </dsp:txXfrm>
    </dsp:sp>
    <dsp:sp modelId="{797D63A9-75DF-4BB7-A594-08C82A310CEF}">
      <dsp:nvSpPr>
        <dsp:cNvPr id="0" name=""/>
        <dsp:cNvSpPr/>
      </dsp:nvSpPr>
      <dsp:spPr>
        <a:xfrm>
          <a:off x="0" y="3083363"/>
          <a:ext cx="8435975" cy="6587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latinLnBrk="1">
            <a:lnSpc>
              <a:spcPct val="90000"/>
            </a:lnSpc>
            <a:spcBef>
              <a:spcPct val="0"/>
            </a:spcBef>
            <a:spcAft>
              <a:spcPct val="35000"/>
            </a:spcAft>
          </a:pPr>
          <a:r>
            <a:rPr lang="ko-KR" altLang="en-US" sz="2100" kern="1200" dirty="0" err="1" smtClean="0"/>
            <a:t>정적분석이란</a:t>
          </a:r>
          <a:r>
            <a:rPr lang="en-US" altLang="ko-KR" sz="2100" kern="1200" dirty="0" smtClean="0"/>
            <a:t>?</a:t>
          </a:r>
          <a:endParaRPr lang="ko-KR" altLang="en-US" sz="2100" kern="1200" dirty="0"/>
        </a:p>
      </dsp:txBody>
      <dsp:txXfrm>
        <a:off x="32159" y="3115522"/>
        <a:ext cx="8371657" cy="594465"/>
      </dsp:txXfrm>
    </dsp:sp>
    <dsp:sp modelId="{DEF24ABF-CBAA-431F-8D1C-131474A5D7BB}">
      <dsp:nvSpPr>
        <dsp:cNvPr id="0" name=""/>
        <dsp:cNvSpPr/>
      </dsp:nvSpPr>
      <dsp:spPr>
        <a:xfrm>
          <a:off x="0" y="3901323"/>
          <a:ext cx="8435975"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42" tIns="26670" rIns="149352" bIns="26670" numCol="1" spcCol="1270" anchor="t" anchorCtr="0">
          <a:noAutofit/>
        </a:bodyPr>
        <a:lstStyle/>
        <a:p>
          <a:pPr marL="171450" lvl="1" indent="-171450" algn="l" defTabSz="711200" latinLnBrk="1">
            <a:lnSpc>
              <a:spcPct val="90000"/>
            </a:lnSpc>
            <a:spcBef>
              <a:spcPct val="0"/>
            </a:spcBef>
            <a:spcAft>
              <a:spcPct val="20000"/>
            </a:spcAft>
            <a:buChar char="••"/>
          </a:pPr>
          <a:r>
            <a:rPr lang="ko-KR" altLang="en-US" sz="1600" kern="1200" dirty="0" smtClean="0"/>
            <a:t>어떤 프로그램을 분석할 때 그 프로그램을 실행시키지 않고 그 자체를 분석하는 것</a:t>
          </a:r>
          <a:r>
            <a:rPr lang="en-US" altLang="ko-KR" sz="1600" kern="1200" dirty="0" smtClean="0"/>
            <a:t>. </a:t>
          </a:r>
          <a:r>
            <a:rPr lang="ko-KR" altLang="en-US" sz="1600" kern="1200" dirty="0" smtClean="0"/>
            <a:t>프로그램에 내재한 논리적 오류는 보통 프로그램을 실행하여 확인하지 않으면 찾기가 힘들지만</a:t>
          </a:r>
          <a:r>
            <a:rPr lang="en-US" altLang="ko-KR" sz="1600" kern="1200" dirty="0" smtClean="0"/>
            <a:t>, </a:t>
          </a:r>
          <a:r>
            <a:rPr lang="ko-KR" altLang="en-US" sz="1600" kern="1200" dirty="0" smtClean="0"/>
            <a:t>정적 분석은 이러한 오류를 찾아내는 데 도움을 줄 수 있다</a:t>
          </a:r>
          <a:r>
            <a:rPr lang="en-US" altLang="ko-KR" sz="1600" kern="1200" dirty="0" smtClean="0"/>
            <a:t>.</a:t>
          </a:r>
          <a:endParaRPr lang="ko-KR" altLang="en-US" sz="1600" kern="1200" dirty="0"/>
        </a:p>
      </dsp:txBody>
      <dsp:txXfrm>
        <a:off x="0" y="3901323"/>
        <a:ext cx="8435975" cy="10215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28FAB43A-86DF-4CA1-BF8B-ACB8DB45DAB2}" type="datetimeFigureOut">
              <a:rPr lang="ko-KR" altLang="en-US" smtClean="0"/>
              <a:t>2016-08-22</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398C5CEE-9BB2-426C-BC78-028213C17C0F}" type="slidenum">
              <a:rPr lang="ko-KR" altLang="en-US" smtClean="0"/>
              <a:t>‹#›</a:t>
            </a:fld>
            <a:endParaRPr lang="ko-KR" altLang="en-US"/>
          </a:p>
        </p:txBody>
      </p:sp>
    </p:spTree>
    <p:extLst>
      <p:ext uri="{BB962C8B-B14F-4D97-AF65-F5344CB8AC3E}">
        <p14:creationId xmlns:p14="http://schemas.microsoft.com/office/powerpoint/2010/main" val="10966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91CBA5A6-C6FE-4705-8706-77E880604D5C}" type="datetimeFigureOut">
              <a:rPr lang="ko-KR" altLang="en-US" smtClean="0"/>
              <a:t>2016-08-22</a:t>
            </a:fld>
            <a:endParaRPr lang="ko-KR" altLang="en-US"/>
          </a:p>
        </p:txBody>
      </p:sp>
      <p:sp>
        <p:nvSpPr>
          <p:cNvPr id="4" name="슬라이드 이미지 개체 틀 3"/>
          <p:cNvSpPr>
            <a:spLocks noGrp="1" noRot="1" noChangeAspect="1"/>
          </p:cNvSpPr>
          <p:nvPr>
            <p:ph type="sldImg" idx="2"/>
          </p:nvPr>
        </p:nvSpPr>
        <p:spPr>
          <a:xfrm>
            <a:off x="1177925" y="1235075"/>
            <a:ext cx="4441825" cy="3330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0F5C9A12-6207-494A-9750-997A19D0C577}" type="slidenum">
              <a:rPr lang="ko-KR" altLang="en-US" smtClean="0"/>
              <a:t>‹#›</a:t>
            </a:fld>
            <a:endParaRPr lang="ko-KR" altLang="en-US"/>
          </a:p>
        </p:txBody>
      </p:sp>
    </p:spTree>
    <p:extLst>
      <p:ext uri="{BB962C8B-B14F-4D97-AF65-F5344CB8AC3E}">
        <p14:creationId xmlns:p14="http://schemas.microsoft.com/office/powerpoint/2010/main" val="81417515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0F5C9A12-6207-494A-9750-997A19D0C577}" type="slidenum">
              <a:rPr lang="ko-KR" altLang="en-US" smtClean="0"/>
              <a:t>32</a:t>
            </a:fld>
            <a:endParaRPr lang="ko-KR" altLang="en-US"/>
          </a:p>
        </p:txBody>
      </p:sp>
    </p:spTree>
    <p:extLst>
      <p:ext uri="{BB962C8B-B14F-4D97-AF65-F5344CB8AC3E}">
        <p14:creationId xmlns:p14="http://schemas.microsoft.com/office/powerpoint/2010/main" val="14258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userDrawn="1"/>
        </p:nvSpPr>
        <p:spPr>
          <a:xfrm>
            <a:off x="0" y="4885266"/>
            <a:ext cx="9144000" cy="1972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ctrTitle" hasCustomPrompt="1"/>
          </p:nvPr>
        </p:nvSpPr>
        <p:spPr>
          <a:xfrm>
            <a:off x="1056737" y="5138728"/>
            <a:ext cx="7772400" cy="581274"/>
          </a:xfrm>
        </p:spPr>
        <p:txBody>
          <a:bodyPr anchor="ctr">
            <a:noAutofit/>
          </a:bodyPr>
          <a:lstStyle>
            <a:lvl1pPr algn="r">
              <a:defRPr sz="3300" b="1">
                <a:solidFill>
                  <a:schemeClr val="tx1"/>
                </a:solidFill>
              </a:defRPr>
            </a:lvl1pPr>
          </a:lstStyle>
          <a:p>
            <a:r>
              <a:rPr lang="ko-KR" altLang="en-US" dirty="0" smtClean="0"/>
              <a:t>제목을 입력하십시오</a:t>
            </a:r>
            <a:endParaRPr lang="en-US" dirty="0"/>
          </a:p>
        </p:txBody>
      </p:sp>
      <p:sp>
        <p:nvSpPr>
          <p:cNvPr id="3" name="Subtitle 2"/>
          <p:cNvSpPr>
            <a:spLocks noGrp="1"/>
          </p:cNvSpPr>
          <p:nvPr>
            <p:ph type="subTitle" idx="1"/>
          </p:nvPr>
        </p:nvSpPr>
        <p:spPr>
          <a:xfrm>
            <a:off x="1971137" y="5733522"/>
            <a:ext cx="6858000" cy="415327"/>
          </a:xfrm>
        </p:spPr>
        <p:txBody>
          <a:bodyPr anchor="ctr">
            <a:noAutofit/>
          </a:bodyPr>
          <a:lstStyle>
            <a:lvl1pPr marL="0" indent="0" algn="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마스터 부제목 스타일 편집</a:t>
            </a:r>
            <a:endParaRPr lang="en-US" dirty="0"/>
          </a:p>
        </p:txBody>
      </p:sp>
      <p:sp>
        <p:nvSpPr>
          <p:cNvPr id="10" name="Text Box 9"/>
          <p:cNvSpPr txBox="1">
            <a:spLocks noChangeArrowheads="1"/>
          </p:cNvSpPr>
          <p:nvPr userDrawn="1"/>
        </p:nvSpPr>
        <p:spPr bwMode="auto">
          <a:xfrm>
            <a:off x="2061716" y="6378836"/>
            <a:ext cx="6797615" cy="215444"/>
          </a:xfrm>
          <a:prstGeom prst="rect">
            <a:avLst/>
          </a:prstGeom>
          <a:noFill/>
          <a:ln w="9525" algn="ctr">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30969" marR="0" indent="-130969" algn="r" defTabSz="914400" rtl="0" eaLnBrk="1" fontAlgn="auto" latinLnBrk="0" hangingPunct="1">
              <a:lnSpc>
                <a:spcPct val="100000"/>
              </a:lnSpc>
              <a:spcBef>
                <a:spcPts val="0"/>
              </a:spcBef>
              <a:spcAft>
                <a:spcPts val="0"/>
              </a:spcAft>
              <a:buClrTx/>
              <a:buSzTx/>
              <a:buFontTx/>
              <a:buNone/>
              <a:tabLst/>
              <a:defRPr/>
            </a:pPr>
            <a:r>
              <a:rPr lang="en-US" altLang="ko-KR" sz="800" kern="0" dirty="0" smtClean="0">
                <a:solidFill>
                  <a:schemeClr val="bg1">
                    <a:lumMod val="65000"/>
                  </a:schemeClr>
                </a:solidFill>
                <a:latin typeface="맑은 고딕" panose="020B0503020000020004" pitchFamily="50" charset="-127"/>
                <a:ea typeface="+mn-ea"/>
              </a:rPr>
              <a:t>www.sta.co.kr</a:t>
            </a:r>
            <a:r>
              <a:rPr lang="en-US" altLang="ko-KR" sz="800" kern="0" baseline="0" dirty="0" smtClean="0">
                <a:solidFill>
                  <a:schemeClr val="bg1">
                    <a:lumMod val="65000"/>
                  </a:schemeClr>
                </a:solidFill>
                <a:latin typeface="맑은 고딕" panose="020B0503020000020004" pitchFamily="50" charset="-127"/>
                <a:ea typeface="+mn-ea"/>
              </a:rPr>
              <a:t> / www.sten.or.kr</a:t>
            </a:r>
          </a:p>
        </p:txBody>
      </p:sp>
      <p:pic>
        <p:nvPicPr>
          <p:cNvPr id="11" name="그림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79" y="6361246"/>
            <a:ext cx="1826453" cy="278816"/>
          </a:xfrm>
          <a:prstGeom prst="rect">
            <a:avLst/>
          </a:prstGeom>
        </p:spPr>
      </p:pic>
      <p:sp>
        <p:nvSpPr>
          <p:cNvPr id="12" name="Text Box 9"/>
          <p:cNvSpPr txBox="1">
            <a:spLocks noChangeArrowheads="1"/>
          </p:cNvSpPr>
          <p:nvPr userDrawn="1"/>
        </p:nvSpPr>
        <p:spPr bwMode="auto">
          <a:xfrm>
            <a:off x="2061716" y="6513985"/>
            <a:ext cx="6797615" cy="215444"/>
          </a:xfrm>
          <a:prstGeom prst="rect">
            <a:avLst/>
          </a:prstGeom>
          <a:noFill/>
          <a:ln w="9525" algn="ctr">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30969" indent="-130969" algn="r" latinLnBrk="0">
              <a:lnSpc>
                <a:spcPct val="100000"/>
              </a:lnSpc>
              <a:defRPr/>
            </a:pPr>
            <a:r>
              <a:rPr lang="en-US" altLang="ko-KR" sz="800" kern="0" dirty="0" smtClean="0">
                <a:solidFill>
                  <a:schemeClr val="bg1">
                    <a:lumMod val="65000"/>
                  </a:schemeClr>
                </a:solidFill>
                <a:latin typeface="맑은 고딕" panose="020B0503020000020004" pitchFamily="50" charset="-127"/>
                <a:ea typeface="맑은 고딕" panose="020B0503020000020004" pitchFamily="50" charset="-127"/>
              </a:rPr>
              <a:t>Copyright © 2015 by </a:t>
            </a:r>
            <a:r>
              <a:rPr lang="ko-KR" altLang="en-US" sz="800" kern="0" smtClean="0">
                <a:solidFill>
                  <a:schemeClr val="bg1">
                    <a:lumMod val="65000"/>
                  </a:schemeClr>
                </a:solidFill>
                <a:latin typeface="맑은 고딕" panose="020B0503020000020004" pitchFamily="50" charset="-127"/>
                <a:ea typeface="맑은 고딕" panose="020B0503020000020004" pitchFamily="50" charset="-127"/>
              </a:rPr>
              <a:t>㈜</a:t>
            </a:r>
            <a:r>
              <a:rPr lang="en-US" altLang="ko-KR" sz="800" kern="0" dirty="0" smtClean="0">
                <a:solidFill>
                  <a:schemeClr val="bg1">
                    <a:lumMod val="65000"/>
                  </a:schemeClr>
                </a:solidFill>
                <a:latin typeface="맑은 고딕" panose="020B0503020000020004" pitchFamily="50" charset="-127"/>
                <a:ea typeface="맑은 고딕" panose="020B0503020000020004" pitchFamily="50" charset="-127"/>
              </a:rPr>
              <a:t>STA</a:t>
            </a:r>
            <a:r>
              <a:rPr lang="ko-KR" altLang="en-US" sz="800" kern="0" smtClean="0">
                <a:solidFill>
                  <a:schemeClr val="bg1">
                    <a:lumMod val="65000"/>
                  </a:schemeClr>
                </a:solidFill>
                <a:latin typeface="맑은 고딕" panose="020B0503020000020004" pitchFamily="50" charset="-127"/>
                <a:ea typeface="맑은 고딕" panose="020B0503020000020004" pitchFamily="50" charset="-127"/>
              </a:rPr>
              <a:t>테스팅컨설팅 </a:t>
            </a:r>
            <a:r>
              <a:rPr lang="en-US" altLang="ko-KR" sz="800" kern="0" dirty="0" smtClean="0">
                <a:solidFill>
                  <a:schemeClr val="bg1">
                    <a:lumMod val="65000"/>
                  </a:schemeClr>
                </a:solidFill>
                <a:latin typeface="맑은 고딕" panose="020B0503020000020004" pitchFamily="50" charset="-127"/>
                <a:ea typeface="맑은 고딕" panose="020B0503020000020004" pitchFamily="50" charset="-127"/>
              </a:rPr>
              <a:t>ALL RIGHTS RESERVED</a:t>
            </a:r>
            <a:endParaRPr lang="en-US" altLang="ko-KR" sz="800" kern="0" dirty="0">
              <a:solidFill>
                <a:schemeClr val="bg1">
                  <a:lumMod val="65000"/>
                </a:schemeClr>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95952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직사각형 1"/>
          <p:cNvSpPr/>
          <p:nvPr userDrawn="1"/>
        </p:nvSpPr>
        <p:spPr>
          <a:xfrm>
            <a:off x="0" y="-8625"/>
            <a:ext cx="4025418" cy="6875254"/>
          </a:xfrm>
          <a:custGeom>
            <a:avLst/>
            <a:gdLst>
              <a:gd name="connsiteX0" fmla="*/ 0 w 3205908"/>
              <a:gd name="connsiteY0" fmla="*/ 0 h 6858001"/>
              <a:gd name="connsiteX1" fmla="*/ 3205908 w 3205908"/>
              <a:gd name="connsiteY1" fmla="*/ 0 h 6858001"/>
              <a:gd name="connsiteX2" fmla="*/ 3205908 w 3205908"/>
              <a:gd name="connsiteY2" fmla="*/ 6858001 h 6858001"/>
              <a:gd name="connsiteX3" fmla="*/ 0 w 3205908"/>
              <a:gd name="connsiteY3" fmla="*/ 6858001 h 6858001"/>
              <a:gd name="connsiteX4" fmla="*/ 0 w 3205908"/>
              <a:gd name="connsiteY4" fmla="*/ 0 h 6858001"/>
              <a:gd name="connsiteX0" fmla="*/ 0 w 4025418"/>
              <a:gd name="connsiteY0" fmla="*/ 8626 h 6866627"/>
              <a:gd name="connsiteX1" fmla="*/ 4025418 w 4025418"/>
              <a:gd name="connsiteY1" fmla="*/ 0 h 6866627"/>
              <a:gd name="connsiteX2" fmla="*/ 3205908 w 4025418"/>
              <a:gd name="connsiteY2" fmla="*/ 6866627 h 6866627"/>
              <a:gd name="connsiteX3" fmla="*/ 0 w 4025418"/>
              <a:gd name="connsiteY3" fmla="*/ 6866627 h 6866627"/>
              <a:gd name="connsiteX4" fmla="*/ 0 w 4025418"/>
              <a:gd name="connsiteY4" fmla="*/ 8626 h 6866627"/>
              <a:gd name="connsiteX0" fmla="*/ 0 w 4025418"/>
              <a:gd name="connsiteY0" fmla="*/ 8626 h 6875254"/>
              <a:gd name="connsiteX1" fmla="*/ 4025418 w 4025418"/>
              <a:gd name="connsiteY1" fmla="*/ 0 h 6875254"/>
              <a:gd name="connsiteX2" fmla="*/ 2921236 w 4025418"/>
              <a:gd name="connsiteY2" fmla="*/ 6875254 h 6875254"/>
              <a:gd name="connsiteX3" fmla="*/ 0 w 4025418"/>
              <a:gd name="connsiteY3" fmla="*/ 6866627 h 6875254"/>
              <a:gd name="connsiteX4" fmla="*/ 0 w 4025418"/>
              <a:gd name="connsiteY4" fmla="*/ 8626 h 687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5418" h="6875254">
                <a:moveTo>
                  <a:pt x="0" y="8626"/>
                </a:moveTo>
                <a:lnTo>
                  <a:pt x="4025418" y="0"/>
                </a:lnTo>
                <a:lnTo>
                  <a:pt x="2921236" y="6875254"/>
                </a:lnTo>
                <a:lnTo>
                  <a:pt x="0" y="6866627"/>
                </a:lnTo>
                <a:lnTo>
                  <a:pt x="0" y="8626"/>
                </a:lnTo>
                <a:close/>
              </a:path>
            </a:pathLst>
          </a:custGeom>
          <a:blipFill dpi="0" rotWithShape="1">
            <a:blip r:embed="rId2">
              <a:alphaModFix amt="57000"/>
            </a:blip>
            <a:srcRect/>
            <a:stretch>
              <a:fillRect l="-49778" r="-820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hasCustomPrompt="1"/>
          </p:nvPr>
        </p:nvSpPr>
        <p:spPr>
          <a:xfrm>
            <a:off x="4746208" y="2126901"/>
            <a:ext cx="4718778" cy="395775"/>
          </a:xfrm>
        </p:spPr>
        <p:txBody>
          <a:bodyPr anchor="ctr">
            <a:normAutofit/>
          </a:bodyPr>
          <a:lstStyle>
            <a:lvl1pPr marL="0" indent="0">
              <a:buNone/>
              <a:defRPr sz="1800" baseline="0">
                <a:solidFill>
                  <a:schemeClr val="bg2">
                    <a:lumMod val="2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Contents01</a:t>
            </a:r>
            <a:endParaRPr lang="ko-KR" altLang="en-US" dirty="0" smtClean="0"/>
          </a:p>
        </p:txBody>
      </p:sp>
      <p:sp>
        <p:nvSpPr>
          <p:cNvPr id="38" name="Text Placeholder 2"/>
          <p:cNvSpPr>
            <a:spLocks noGrp="1"/>
          </p:cNvSpPr>
          <p:nvPr>
            <p:ph type="body" idx="11" hasCustomPrompt="1"/>
          </p:nvPr>
        </p:nvSpPr>
        <p:spPr>
          <a:xfrm>
            <a:off x="4649158" y="2773095"/>
            <a:ext cx="4718778" cy="395775"/>
          </a:xfrm>
        </p:spPr>
        <p:txBody>
          <a:bodyPr anchor="ctr">
            <a:normAutofit/>
          </a:bodyPr>
          <a:lstStyle>
            <a:lvl1pPr marL="0" indent="0">
              <a:buNone/>
              <a:defRPr sz="1800">
                <a:solidFill>
                  <a:schemeClr val="bg2">
                    <a:lumMod val="2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Contents02</a:t>
            </a:r>
            <a:endParaRPr lang="ko-KR" altLang="en-US" dirty="0" smtClean="0"/>
          </a:p>
        </p:txBody>
      </p:sp>
      <p:sp>
        <p:nvSpPr>
          <p:cNvPr id="41" name="Text Placeholder 2"/>
          <p:cNvSpPr>
            <a:spLocks noGrp="1"/>
          </p:cNvSpPr>
          <p:nvPr>
            <p:ph type="body" idx="13" hasCustomPrompt="1"/>
          </p:nvPr>
        </p:nvSpPr>
        <p:spPr>
          <a:xfrm>
            <a:off x="4552109" y="3419289"/>
            <a:ext cx="4718778" cy="395775"/>
          </a:xfrm>
        </p:spPr>
        <p:txBody>
          <a:bodyPr anchor="ctr">
            <a:normAutofit/>
          </a:bodyPr>
          <a:lstStyle>
            <a:lvl1pPr marL="0" indent="0">
              <a:buNone/>
              <a:defRPr sz="1800">
                <a:solidFill>
                  <a:schemeClr val="bg2">
                    <a:lumMod val="2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Contents03</a:t>
            </a:r>
            <a:endParaRPr lang="ko-KR" altLang="en-US" dirty="0" smtClean="0"/>
          </a:p>
        </p:txBody>
      </p:sp>
      <p:sp>
        <p:nvSpPr>
          <p:cNvPr id="44" name="Text Placeholder 2"/>
          <p:cNvSpPr>
            <a:spLocks noGrp="1"/>
          </p:cNvSpPr>
          <p:nvPr>
            <p:ph type="body" idx="15" hasCustomPrompt="1"/>
          </p:nvPr>
        </p:nvSpPr>
        <p:spPr>
          <a:xfrm>
            <a:off x="4455060" y="4065483"/>
            <a:ext cx="4718778" cy="395775"/>
          </a:xfrm>
        </p:spPr>
        <p:txBody>
          <a:bodyPr anchor="ctr">
            <a:normAutofit/>
          </a:bodyPr>
          <a:lstStyle>
            <a:lvl1pPr marL="0" indent="0">
              <a:buNone/>
              <a:defRPr sz="1800">
                <a:solidFill>
                  <a:schemeClr val="bg2">
                    <a:lumMod val="2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Contents04</a:t>
            </a:r>
            <a:endParaRPr lang="ko-KR" altLang="en-US" dirty="0" smtClean="0"/>
          </a:p>
        </p:txBody>
      </p:sp>
      <p:sp>
        <p:nvSpPr>
          <p:cNvPr id="47" name="Text Placeholder 2"/>
          <p:cNvSpPr>
            <a:spLocks noGrp="1"/>
          </p:cNvSpPr>
          <p:nvPr>
            <p:ph type="body" idx="17" hasCustomPrompt="1"/>
          </p:nvPr>
        </p:nvSpPr>
        <p:spPr>
          <a:xfrm>
            <a:off x="4358011" y="4711677"/>
            <a:ext cx="4718778" cy="395775"/>
          </a:xfrm>
        </p:spPr>
        <p:txBody>
          <a:bodyPr anchor="ctr">
            <a:normAutofit/>
          </a:bodyPr>
          <a:lstStyle>
            <a:lvl1pPr marL="0" indent="0">
              <a:buNone/>
              <a:defRPr sz="1800">
                <a:solidFill>
                  <a:schemeClr val="bg2">
                    <a:lumMod val="2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Contents05</a:t>
            </a:r>
            <a:endParaRPr lang="ko-KR" altLang="en-US" dirty="0" smtClean="0"/>
          </a:p>
        </p:txBody>
      </p:sp>
      <p:sp>
        <p:nvSpPr>
          <p:cNvPr id="27" name="직사각형 22"/>
          <p:cNvSpPr/>
          <p:nvPr userDrawn="1"/>
        </p:nvSpPr>
        <p:spPr>
          <a:xfrm>
            <a:off x="3747759" y="1684744"/>
            <a:ext cx="2437672" cy="45719"/>
          </a:xfrm>
          <a:custGeom>
            <a:avLst/>
            <a:gdLst>
              <a:gd name="connsiteX0" fmla="*/ 0 w 2433338"/>
              <a:gd name="connsiteY0" fmla="*/ 0 h 45719"/>
              <a:gd name="connsiteX1" fmla="*/ 2433338 w 2433338"/>
              <a:gd name="connsiteY1" fmla="*/ 0 h 45719"/>
              <a:gd name="connsiteX2" fmla="*/ 2433338 w 2433338"/>
              <a:gd name="connsiteY2" fmla="*/ 45719 h 45719"/>
              <a:gd name="connsiteX3" fmla="*/ 0 w 2433338"/>
              <a:gd name="connsiteY3" fmla="*/ 45719 h 45719"/>
              <a:gd name="connsiteX4" fmla="*/ 0 w 2433338"/>
              <a:gd name="connsiteY4" fmla="*/ 0 h 45719"/>
              <a:gd name="connsiteX0" fmla="*/ 4334 w 2437672"/>
              <a:gd name="connsiteY0" fmla="*/ 0 h 45719"/>
              <a:gd name="connsiteX1" fmla="*/ 2437672 w 2437672"/>
              <a:gd name="connsiteY1" fmla="*/ 0 h 45719"/>
              <a:gd name="connsiteX2" fmla="*/ 2437672 w 2437672"/>
              <a:gd name="connsiteY2" fmla="*/ 45719 h 45719"/>
              <a:gd name="connsiteX3" fmla="*/ 0 w 2437672"/>
              <a:gd name="connsiteY3" fmla="*/ 45719 h 45719"/>
              <a:gd name="connsiteX4" fmla="*/ 4334 w 243767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672" h="45719">
                <a:moveTo>
                  <a:pt x="4334" y="0"/>
                </a:moveTo>
                <a:lnTo>
                  <a:pt x="2437672" y="0"/>
                </a:lnTo>
                <a:lnTo>
                  <a:pt x="2437672" y="45719"/>
                </a:lnTo>
                <a:lnTo>
                  <a:pt x="0" y="45719"/>
                </a:lnTo>
                <a:lnTo>
                  <a:pt x="4334" y="0"/>
                </a:lnTo>
                <a:close/>
              </a:path>
            </a:pathLst>
          </a:custGeom>
          <a:solidFill>
            <a:srgbClr val="0F61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userDrawn="1"/>
        </p:nvSpPr>
        <p:spPr>
          <a:xfrm>
            <a:off x="4274584" y="1214146"/>
            <a:ext cx="1990481" cy="584775"/>
          </a:xfrm>
          <a:prstGeom prst="rect">
            <a:avLst/>
          </a:prstGeom>
          <a:noFill/>
        </p:spPr>
        <p:txBody>
          <a:bodyPr wrap="none" rtlCol="0">
            <a:spAutoFit/>
          </a:bodyPr>
          <a:lstStyle/>
          <a:p>
            <a:r>
              <a:rPr lang="en-US" altLang="ko-KR" sz="3200" dirty="0" smtClean="0">
                <a:solidFill>
                  <a:srgbClr val="0F619F"/>
                </a:solidFill>
              </a:rPr>
              <a:t>CONTENTS</a:t>
            </a:r>
            <a:endParaRPr lang="ko-KR" altLang="en-US" sz="3200">
              <a:solidFill>
                <a:srgbClr val="0F619F"/>
              </a:solidFill>
            </a:endParaRPr>
          </a:p>
        </p:txBody>
      </p:sp>
    </p:spTree>
    <p:extLst>
      <p:ext uri="{BB962C8B-B14F-4D97-AF65-F5344CB8AC3E}">
        <p14:creationId xmlns:p14="http://schemas.microsoft.com/office/powerpoint/2010/main" val="23136895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간지">
    <p:spTree>
      <p:nvGrpSpPr>
        <p:cNvPr id="1" name=""/>
        <p:cNvGrpSpPr/>
        <p:nvPr/>
      </p:nvGrpSpPr>
      <p:grpSpPr>
        <a:xfrm>
          <a:off x="0" y="0"/>
          <a:ext cx="0" cy="0"/>
          <a:chOff x="0" y="0"/>
          <a:chExt cx="0" cy="0"/>
        </a:xfrm>
      </p:grpSpPr>
      <p:sp>
        <p:nvSpPr>
          <p:cNvPr id="2" name="직사각형 1"/>
          <p:cNvSpPr/>
          <p:nvPr userDrawn="1"/>
        </p:nvSpPr>
        <p:spPr>
          <a:xfrm>
            <a:off x="0" y="2392"/>
            <a:ext cx="4025418" cy="6875254"/>
          </a:xfrm>
          <a:custGeom>
            <a:avLst/>
            <a:gdLst>
              <a:gd name="connsiteX0" fmla="*/ 0 w 3205908"/>
              <a:gd name="connsiteY0" fmla="*/ 0 h 6858001"/>
              <a:gd name="connsiteX1" fmla="*/ 3205908 w 3205908"/>
              <a:gd name="connsiteY1" fmla="*/ 0 h 6858001"/>
              <a:gd name="connsiteX2" fmla="*/ 3205908 w 3205908"/>
              <a:gd name="connsiteY2" fmla="*/ 6858001 h 6858001"/>
              <a:gd name="connsiteX3" fmla="*/ 0 w 3205908"/>
              <a:gd name="connsiteY3" fmla="*/ 6858001 h 6858001"/>
              <a:gd name="connsiteX4" fmla="*/ 0 w 3205908"/>
              <a:gd name="connsiteY4" fmla="*/ 0 h 6858001"/>
              <a:gd name="connsiteX0" fmla="*/ 0 w 4025418"/>
              <a:gd name="connsiteY0" fmla="*/ 8626 h 6866627"/>
              <a:gd name="connsiteX1" fmla="*/ 4025418 w 4025418"/>
              <a:gd name="connsiteY1" fmla="*/ 0 h 6866627"/>
              <a:gd name="connsiteX2" fmla="*/ 3205908 w 4025418"/>
              <a:gd name="connsiteY2" fmla="*/ 6866627 h 6866627"/>
              <a:gd name="connsiteX3" fmla="*/ 0 w 4025418"/>
              <a:gd name="connsiteY3" fmla="*/ 6866627 h 6866627"/>
              <a:gd name="connsiteX4" fmla="*/ 0 w 4025418"/>
              <a:gd name="connsiteY4" fmla="*/ 8626 h 6866627"/>
              <a:gd name="connsiteX0" fmla="*/ 0 w 4025418"/>
              <a:gd name="connsiteY0" fmla="*/ 8626 h 6875254"/>
              <a:gd name="connsiteX1" fmla="*/ 4025418 w 4025418"/>
              <a:gd name="connsiteY1" fmla="*/ 0 h 6875254"/>
              <a:gd name="connsiteX2" fmla="*/ 2921236 w 4025418"/>
              <a:gd name="connsiteY2" fmla="*/ 6875254 h 6875254"/>
              <a:gd name="connsiteX3" fmla="*/ 0 w 4025418"/>
              <a:gd name="connsiteY3" fmla="*/ 6866627 h 6875254"/>
              <a:gd name="connsiteX4" fmla="*/ 0 w 4025418"/>
              <a:gd name="connsiteY4" fmla="*/ 8626 h 687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5418" h="6875254">
                <a:moveTo>
                  <a:pt x="0" y="8626"/>
                </a:moveTo>
                <a:lnTo>
                  <a:pt x="4025418" y="0"/>
                </a:lnTo>
                <a:lnTo>
                  <a:pt x="2921236" y="6875254"/>
                </a:lnTo>
                <a:lnTo>
                  <a:pt x="0" y="6866627"/>
                </a:lnTo>
                <a:lnTo>
                  <a:pt x="0" y="8626"/>
                </a:lnTo>
                <a:close/>
              </a:path>
            </a:pathLst>
          </a:custGeom>
          <a:blipFill dpi="0" rotWithShape="1">
            <a:blip r:embed="rId2">
              <a:alphaModFix amt="57000"/>
            </a:blip>
            <a:srcRect/>
            <a:stretch>
              <a:fillRect l="-48535" r="-7919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hasCustomPrompt="1"/>
          </p:nvPr>
        </p:nvSpPr>
        <p:spPr>
          <a:xfrm>
            <a:off x="4636038" y="1312952"/>
            <a:ext cx="4718778" cy="395775"/>
          </a:xfrm>
        </p:spPr>
        <p:txBody>
          <a:bodyPr anchor="ctr">
            <a:normAutofit/>
          </a:bodyPr>
          <a:lstStyle>
            <a:lvl1pPr marL="0" indent="0">
              <a:buNone/>
              <a:defRPr sz="2000" b="1" baseline="0">
                <a:solidFill>
                  <a:schemeClr val="bg2">
                    <a:lumMod val="2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Contents01</a:t>
            </a:r>
            <a:endParaRPr lang="ko-KR" altLang="en-US" dirty="0" smtClean="0"/>
          </a:p>
        </p:txBody>
      </p:sp>
      <p:sp>
        <p:nvSpPr>
          <p:cNvPr id="38" name="Text Placeholder 2"/>
          <p:cNvSpPr>
            <a:spLocks noGrp="1"/>
          </p:cNvSpPr>
          <p:nvPr>
            <p:ph type="body" idx="11" hasCustomPrompt="1"/>
          </p:nvPr>
        </p:nvSpPr>
        <p:spPr>
          <a:xfrm>
            <a:off x="4538988" y="3224915"/>
            <a:ext cx="4718778" cy="395775"/>
          </a:xfrm>
        </p:spPr>
        <p:txBody>
          <a:bodyPr anchor="ctr">
            <a:normAutofit/>
          </a:bodyPr>
          <a:lstStyle>
            <a:lvl1pPr marL="0" indent="0">
              <a:buNone/>
              <a:defRPr sz="1800">
                <a:solidFill>
                  <a:schemeClr val="bg2">
                    <a:lumMod val="7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Contents02</a:t>
            </a:r>
            <a:endParaRPr lang="ko-KR" altLang="en-US" dirty="0" smtClean="0"/>
          </a:p>
        </p:txBody>
      </p:sp>
      <p:sp>
        <p:nvSpPr>
          <p:cNvPr id="41" name="Text Placeholder 2"/>
          <p:cNvSpPr>
            <a:spLocks noGrp="1"/>
          </p:cNvSpPr>
          <p:nvPr>
            <p:ph type="body" idx="13" hasCustomPrompt="1"/>
          </p:nvPr>
        </p:nvSpPr>
        <p:spPr>
          <a:xfrm>
            <a:off x="4441939" y="3871109"/>
            <a:ext cx="4718778" cy="395775"/>
          </a:xfrm>
        </p:spPr>
        <p:txBody>
          <a:bodyPr anchor="ctr">
            <a:normAutofit/>
          </a:bodyPr>
          <a:lstStyle>
            <a:lvl1pPr marL="0" indent="0">
              <a:buNone/>
              <a:defRPr sz="1800">
                <a:solidFill>
                  <a:schemeClr val="bg2">
                    <a:lumMod val="7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Contents03</a:t>
            </a:r>
            <a:endParaRPr lang="ko-KR" altLang="en-US" dirty="0" smtClean="0"/>
          </a:p>
        </p:txBody>
      </p:sp>
      <p:sp>
        <p:nvSpPr>
          <p:cNvPr id="44" name="Text Placeholder 2"/>
          <p:cNvSpPr>
            <a:spLocks noGrp="1"/>
          </p:cNvSpPr>
          <p:nvPr>
            <p:ph type="body" idx="15" hasCustomPrompt="1"/>
          </p:nvPr>
        </p:nvSpPr>
        <p:spPr>
          <a:xfrm>
            <a:off x="4344890" y="4517303"/>
            <a:ext cx="4718778" cy="395775"/>
          </a:xfrm>
        </p:spPr>
        <p:txBody>
          <a:bodyPr anchor="ctr">
            <a:normAutofit/>
          </a:bodyPr>
          <a:lstStyle>
            <a:lvl1pPr marL="0" indent="0">
              <a:buNone/>
              <a:defRPr sz="1800">
                <a:solidFill>
                  <a:schemeClr val="bg2">
                    <a:lumMod val="7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Contents04</a:t>
            </a:r>
            <a:endParaRPr lang="ko-KR" altLang="en-US" dirty="0" smtClean="0"/>
          </a:p>
        </p:txBody>
      </p:sp>
      <p:sp>
        <p:nvSpPr>
          <p:cNvPr id="47" name="Text Placeholder 2"/>
          <p:cNvSpPr>
            <a:spLocks noGrp="1"/>
          </p:cNvSpPr>
          <p:nvPr>
            <p:ph type="body" idx="17" hasCustomPrompt="1"/>
          </p:nvPr>
        </p:nvSpPr>
        <p:spPr>
          <a:xfrm>
            <a:off x="4247841" y="5163497"/>
            <a:ext cx="4718778" cy="395775"/>
          </a:xfrm>
        </p:spPr>
        <p:txBody>
          <a:bodyPr anchor="ctr">
            <a:normAutofit/>
          </a:bodyPr>
          <a:lstStyle>
            <a:lvl1pPr marL="0" indent="0">
              <a:buNone/>
              <a:defRPr sz="1800">
                <a:solidFill>
                  <a:schemeClr val="bg2">
                    <a:lumMod val="75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Contents05</a:t>
            </a:r>
            <a:endParaRPr lang="ko-KR" altLang="en-US" dirty="0" smtClean="0"/>
          </a:p>
        </p:txBody>
      </p:sp>
      <p:sp>
        <p:nvSpPr>
          <p:cNvPr id="10" name="Text Placeholder 2"/>
          <p:cNvSpPr>
            <a:spLocks noGrp="1"/>
          </p:cNvSpPr>
          <p:nvPr>
            <p:ph type="body" idx="18" hasCustomPrompt="1"/>
          </p:nvPr>
        </p:nvSpPr>
        <p:spPr>
          <a:xfrm>
            <a:off x="4636038" y="1761259"/>
            <a:ext cx="4718778" cy="1218610"/>
          </a:xfrm>
        </p:spPr>
        <p:txBody>
          <a:bodyPr anchor="t">
            <a:normAutofit/>
          </a:bodyPr>
          <a:lstStyle>
            <a:lvl1pPr marL="285750" indent="-285750">
              <a:buFont typeface="Arial" panose="020B0604020202020204" pitchFamily="34" charset="0"/>
              <a:buChar char="•"/>
              <a:defRPr sz="1800">
                <a:solidFill>
                  <a:schemeClr val="bg2">
                    <a:lumMod val="10000"/>
                  </a:schemeClr>
                </a:solidFill>
                <a:latin typeface="+mn-ea"/>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smtClean="0"/>
              <a:t>Sub01</a:t>
            </a:r>
            <a:endParaRPr lang="ko-KR" altLang="en-US" dirty="0" smtClean="0"/>
          </a:p>
        </p:txBody>
      </p:sp>
    </p:spTree>
    <p:extLst>
      <p:ext uri="{BB962C8B-B14F-4D97-AF65-F5344CB8AC3E}">
        <p14:creationId xmlns:p14="http://schemas.microsoft.com/office/powerpoint/2010/main" val="1337252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본문">
    <p:bg>
      <p:bgPr>
        <a:blipFill dpi="0" rotWithShape="1">
          <a:blip r:embed="rId2">
            <a:alphaModFix amt="57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19" y="1214430"/>
            <a:ext cx="8434963" cy="5074418"/>
          </a:xfrm>
        </p:spPr>
        <p:txBody>
          <a:bodyPr/>
          <a:lstStyle>
            <a:lvl1pPr>
              <a:defRPr sz="2600">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2" name="Title 1"/>
          <p:cNvSpPr>
            <a:spLocks noGrp="1"/>
          </p:cNvSpPr>
          <p:nvPr>
            <p:ph type="title"/>
          </p:nvPr>
        </p:nvSpPr>
        <p:spPr>
          <a:xfrm>
            <a:off x="509262" y="309871"/>
            <a:ext cx="8308405" cy="629548"/>
          </a:xfrm>
        </p:spPr>
        <p:txBody>
          <a:bodyPr>
            <a:normAutofit/>
          </a:bodyPr>
          <a:lstStyle>
            <a:lvl1pPr>
              <a:defRPr sz="2800" b="1">
                <a:solidFill>
                  <a:schemeClr val="tx1"/>
                </a:solidFill>
              </a:defRPr>
            </a:lvl1pPr>
          </a:lstStyle>
          <a:p>
            <a:r>
              <a:rPr lang="ko-KR" altLang="en-US" dirty="0" smtClean="0"/>
              <a:t>마스터 제목 스타일 편집</a:t>
            </a:r>
            <a:endParaRPr lang="en-US"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01000" y="6432858"/>
            <a:ext cx="858387" cy="292417"/>
          </a:xfrm>
          <a:prstGeom prst="rect">
            <a:avLst/>
          </a:prstGeom>
        </p:spPr>
      </p:pic>
      <p:sp>
        <p:nvSpPr>
          <p:cNvPr id="5" name="직사각형 4"/>
          <p:cNvSpPr/>
          <p:nvPr userDrawn="1"/>
        </p:nvSpPr>
        <p:spPr>
          <a:xfrm>
            <a:off x="322324" y="282438"/>
            <a:ext cx="73636" cy="666907"/>
          </a:xfrm>
          <a:prstGeom prst="rect">
            <a:avLst/>
          </a:prstGeom>
          <a:solidFill>
            <a:srgbClr val="0F61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userDrawn="1"/>
        </p:nvSpPr>
        <p:spPr>
          <a:xfrm>
            <a:off x="390651" y="282438"/>
            <a:ext cx="73636" cy="666907"/>
          </a:xfrm>
          <a:prstGeom prst="rect">
            <a:avLst/>
          </a:prstGeom>
          <a:solidFill>
            <a:srgbClr val="96B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20"/>
          <p:cNvCxnSpPr/>
          <p:nvPr userDrawn="1"/>
        </p:nvCxnSpPr>
        <p:spPr>
          <a:xfrm>
            <a:off x="322324" y="949345"/>
            <a:ext cx="8495343" cy="0"/>
          </a:xfrm>
          <a:prstGeom prst="line">
            <a:avLst/>
          </a:prstGeom>
          <a:ln w="15875">
            <a:solidFill>
              <a:srgbClr val="0F61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5062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감사합니다">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76816" y="4109136"/>
            <a:ext cx="3573117" cy="520286"/>
          </a:xfrm>
        </p:spPr>
        <p:txBody>
          <a:bodyPr>
            <a:noAutofit/>
          </a:bodyPr>
          <a:lstStyle>
            <a:lvl1pPr algn="ctr">
              <a:defRPr sz="4000" b="1">
                <a:solidFill>
                  <a:schemeClr val="tx1"/>
                </a:solidFill>
              </a:defRPr>
            </a:lvl1pPr>
          </a:lstStyle>
          <a:p>
            <a:r>
              <a:rPr lang="ko-KR" altLang="en-US" dirty="0" smtClean="0"/>
              <a:t>감사합니다</a:t>
            </a:r>
            <a:endParaRPr lang="en-US" dirty="0"/>
          </a:p>
        </p:txBody>
      </p:sp>
      <p:sp>
        <p:nvSpPr>
          <p:cNvPr id="6" name="직사각형 5"/>
          <p:cNvSpPr/>
          <p:nvPr userDrawn="1"/>
        </p:nvSpPr>
        <p:spPr>
          <a:xfrm>
            <a:off x="0" y="1"/>
            <a:ext cx="9144000" cy="3547430"/>
          </a:xfrm>
          <a:prstGeom prst="rect">
            <a:avLst/>
          </a:prstGeom>
          <a:blipFill>
            <a:blip r:embed="rId2">
              <a:alphaModFix amt="57000"/>
            </a:blip>
            <a:srcRect/>
            <a:stretch>
              <a:fillRect t="-22078" b="-712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79767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58A29-509B-4867-862E-EA0BEB7FA4DE}" type="datetimeFigureOut">
              <a:rPr lang="ko-KR" altLang="en-US" smtClean="0"/>
              <a:t>2016-08-22</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D1104-17D5-44B1-BCA2-A68AABC2D35E}" type="slidenum">
              <a:rPr lang="ko-KR" altLang="en-US" smtClean="0"/>
              <a:t>‹#›</a:t>
            </a:fld>
            <a:endParaRPr lang="ko-KR" altLang="en-US"/>
          </a:p>
        </p:txBody>
      </p:sp>
    </p:spTree>
    <p:extLst>
      <p:ext uri="{BB962C8B-B14F-4D97-AF65-F5344CB8AC3E}">
        <p14:creationId xmlns:p14="http://schemas.microsoft.com/office/powerpoint/2010/main" val="303585901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8" r:id="rId3"/>
    <p:sldLayoutId id="2147483662" r:id="rId4"/>
    <p:sldLayoutId id="2147483667" r:id="rId5"/>
  </p:sldLayoutIdLs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소나큐브를</a:t>
            </a:r>
            <a:r>
              <a:rPr lang="ko-KR" altLang="en-US" dirty="0" smtClean="0"/>
              <a:t> 통한 </a:t>
            </a:r>
            <a:r>
              <a:rPr lang="ko-KR" altLang="en-US" dirty="0" err="1" smtClean="0"/>
              <a:t>정적분석</a:t>
            </a:r>
            <a:endParaRPr lang="ko-KR" altLang="en-US" dirty="0"/>
          </a:p>
        </p:txBody>
      </p:sp>
      <p:sp>
        <p:nvSpPr>
          <p:cNvPr id="4" name="직사각형 3"/>
          <p:cNvSpPr/>
          <p:nvPr/>
        </p:nvSpPr>
        <p:spPr>
          <a:xfrm>
            <a:off x="3485072" y="5943600"/>
            <a:ext cx="5503653" cy="836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129293" y="5913587"/>
            <a:ext cx="3343275" cy="866775"/>
          </a:xfrm>
          <a:prstGeom prst="rect">
            <a:avLst/>
          </a:prstGeom>
        </p:spPr>
      </p:pic>
      <p:pic>
        <p:nvPicPr>
          <p:cNvPr id="7" name="그림 6"/>
          <p:cNvPicPr>
            <a:picLocks noChangeAspect="1"/>
          </p:cNvPicPr>
          <p:nvPr/>
        </p:nvPicPr>
        <p:blipFill>
          <a:blip r:embed="rId3"/>
          <a:stretch>
            <a:fillRect/>
          </a:stretch>
        </p:blipFill>
        <p:spPr>
          <a:xfrm>
            <a:off x="6648450" y="5971456"/>
            <a:ext cx="2495550" cy="781050"/>
          </a:xfrm>
          <a:prstGeom prst="rect">
            <a:avLst/>
          </a:prstGeom>
        </p:spPr>
      </p:pic>
      <p:pic>
        <p:nvPicPr>
          <p:cNvPr id="9" name="그림 8"/>
          <p:cNvPicPr>
            <a:picLocks noChangeAspect="1"/>
          </p:cNvPicPr>
          <p:nvPr/>
        </p:nvPicPr>
        <p:blipFill>
          <a:blip r:embed="rId4"/>
          <a:stretch>
            <a:fillRect/>
          </a:stretch>
        </p:blipFill>
        <p:spPr>
          <a:xfrm>
            <a:off x="116789" y="5875487"/>
            <a:ext cx="1171575" cy="904875"/>
          </a:xfrm>
          <a:prstGeom prst="rect">
            <a:avLst/>
          </a:prstGeom>
        </p:spPr>
      </p:pic>
    </p:spTree>
    <p:extLst>
      <p:ext uri="{BB962C8B-B14F-4D97-AF65-F5344CB8AC3E}">
        <p14:creationId xmlns:p14="http://schemas.microsoft.com/office/powerpoint/2010/main" val="3094815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graphicFrame>
        <p:nvGraphicFramePr>
          <p:cNvPr id="6" name="표 5"/>
          <p:cNvGraphicFramePr>
            <a:graphicFrameLocks noGrp="1"/>
          </p:cNvGraphicFramePr>
          <p:nvPr>
            <p:extLst>
              <p:ext uri="{D42A27DB-BD31-4B8C-83A1-F6EECF244321}">
                <p14:modId xmlns:p14="http://schemas.microsoft.com/office/powerpoint/2010/main" val="2230813414"/>
              </p:ext>
            </p:extLst>
          </p:nvPr>
        </p:nvGraphicFramePr>
        <p:xfrm>
          <a:off x="354519" y="1006126"/>
          <a:ext cx="8434962" cy="5308600"/>
        </p:xfrm>
        <a:graphic>
          <a:graphicData uri="http://schemas.openxmlformats.org/drawingml/2006/table">
            <a:tbl>
              <a:tblPr firstRow="1" bandRow="1">
                <a:tableStyleId>{5C22544A-7EE6-4342-B048-85BDC9FD1C3A}</a:tableStyleId>
              </a:tblPr>
              <a:tblGrid>
                <a:gridCol w="568507"/>
                <a:gridCol w="1181819"/>
                <a:gridCol w="1259457"/>
                <a:gridCol w="1285336"/>
                <a:gridCol w="1250830"/>
                <a:gridCol w="2889013"/>
              </a:tblGrid>
              <a:tr h="370840">
                <a:tc>
                  <a:txBody>
                    <a:bodyPr/>
                    <a:lstStyle/>
                    <a:p>
                      <a:pPr latinLnBrk="1"/>
                      <a:r>
                        <a:rPr lang="ko-KR" altLang="en-US" sz="1500" dirty="0" smtClean="0"/>
                        <a:t>순서 </a:t>
                      </a:r>
                      <a:endParaRPr lang="ko-KR" altLang="en-US" sz="1500" dirty="0"/>
                    </a:p>
                  </a:txBody>
                  <a:tcPr/>
                </a:tc>
                <a:tc>
                  <a:txBody>
                    <a:bodyPr/>
                    <a:lstStyle/>
                    <a:p>
                      <a:pPr latinLnBrk="1"/>
                      <a:r>
                        <a:rPr lang="ko-KR" altLang="en-US" sz="1500" dirty="0" smtClean="0"/>
                        <a:t>규칙</a:t>
                      </a:r>
                      <a:r>
                        <a:rPr lang="en-US" altLang="ko-KR" sz="1500" dirty="0" smtClean="0"/>
                        <a:t>(</a:t>
                      </a:r>
                      <a:r>
                        <a:rPr lang="ko-KR" altLang="en-US" sz="1500" dirty="0" smtClean="0"/>
                        <a:t>영문</a:t>
                      </a:r>
                      <a:r>
                        <a:rPr lang="en-US" altLang="ko-KR" sz="1500" dirty="0" smtClean="0"/>
                        <a:t>) </a:t>
                      </a:r>
                      <a:endParaRPr lang="ko-KR" altLang="en-US" sz="1500" dirty="0"/>
                    </a:p>
                  </a:txBody>
                  <a:tcPr/>
                </a:tc>
                <a:tc>
                  <a:txBody>
                    <a:bodyPr/>
                    <a:lstStyle/>
                    <a:p>
                      <a:pPr latinLnBrk="1"/>
                      <a:r>
                        <a:rPr lang="ko-KR" altLang="en-US" sz="1500" dirty="0" smtClean="0"/>
                        <a:t>규칙 </a:t>
                      </a:r>
                      <a:r>
                        <a:rPr lang="en-US" altLang="ko-KR" sz="1500" dirty="0" smtClean="0"/>
                        <a:t>(</a:t>
                      </a:r>
                      <a:r>
                        <a:rPr lang="ko-KR" altLang="en-US" sz="1500" dirty="0" smtClean="0"/>
                        <a:t>국문</a:t>
                      </a:r>
                      <a:r>
                        <a:rPr lang="en-US" altLang="ko-KR" sz="1500" dirty="0" smtClean="0"/>
                        <a:t>)</a:t>
                      </a:r>
                      <a:endParaRPr lang="ko-KR" altLang="en-US" sz="1500" dirty="0"/>
                    </a:p>
                  </a:txBody>
                  <a:tcPr/>
                </a:tc>
                <a:tc>
                  <a:txBody>
                    <a:bodyPr/>
                    <a:lstStyle/>
                    <a:p>
                      <a:pPr latinLnBrk="1"/>
                      <a:r>
                        <a:rPr lang="en-US" altLang="ko-KR" sz="1500" dirty="0" err="1" smtClean="0"/>
                        <a:t>Characteritic</a:t>
                      </a:r>
                      <a:r>
                        <a:rPr lang="en-US" altLang="ko-KR" sz="1500" dirty="0" smtClean="0"/>
                        <a:t> </a:t>
                      </a:r>
                      <a:endParaRPr lang="ko-KR" altLang="en-US" sz="1500" dirty="0"/>
                    </a:p>
                  </a:txBody>
                  <a:tcPr/>
                </a:tc>
                <a:tc>
                  <a:txBody>
                    <a:bodyPr/>
                    <a:lstStyle/>
                    <a:p>
                      <a:pPr latinLnBrk="1"/>
                      <a:r>
                        <a:rPr lang="ko-KR" altLang="en-US" sz="1500" dirty="0" smtClean="0"/>
                        <a:t>기본심각도 </a:t>
                      </a:r>
                      <a:endParaRPr lang="ko-KR" altLang="en-US" sz="1500" dirty="0"/>
                    </a:p>
                  </a:txBody>
                  <a:tcPr/>
                </a:tc>
                <a:tc>
                  <a:txBody>
                    <a:bodyPr/>
                    <a:lstStyle/>
                    <a:p>
                      <a:pPr latinLnBrk="1"/>
                      <a:r>
                        <a:rPr lang="ko-KR" altLang="en-US" sz="1500" dirty="0" smtClean="0"/>
                        <a:t>의미</a:t>
                      </a:r>
                      <a:endParaRPr lang="ko-KR" altLang="en-US" sz="1500" dirty="0"/>
                    </a:p>
                  </a:txBody>
                  <a:tcPr/>
                </a:tc>
              </a:tr>
              <a:tr h="370840">
                <a:tc>
                  <a:txBody>
                    <a:bodyPr/>
                    <a:lstStyle/>
                    <a:p>
                      <a:pPr algn="ctr" latinLnBrk="1"/>
                      <a:r>
                        <a:rPr lang="en-US" altLang="ko-KR" sz="1200" dirty="0" smtClean="0"/>
                        <a:t>6</a:t>
                      </a:r>
                      <a:endParaRPr lang="ko-KR" altLang="en-US" sz="1200" dirty="0"/>
                    </a:p>
                  </a:txBody>
                  <a:tcPr/>
                </a:tc>
                <a:tc>
                  <a:txBody>
                    <a:bodyPr/>
                    <a:lstStyle/>
                    <a:p>
                      <a:pPr latinLnBrk="1"/>
                      <a:r>
                        <a:rPr lang="en-US" altLang="ko-KR" sz="1200" dirty="0" smtClean="0"/>
                        <a:t>Exception handlers should preserve the original exception</a:t>
                      </a:r>
                      <a:endParaRPr lang="ko-KR" altLang="en-US" sz="1200" dirty="0"/>
                    </a:p>
                  </a:txBody>
                  <a:tcPr/>
                </a:tc>
                <a:tc>
                  <a:txBody>
                    <a:bodyPr/>
                    <a:lstStyle/>
                    <a:p>
                      <a:pPr latinLnBrk="1"/>
                      <a:r>
                        <a:rPr lang="en-US" altLang="ko-KR" sz="1200" dirty="0" smtClean="0"/>
                        <a:t>Exception </a:t>
                      </a:r>
                      <a:r>
                        <a:rPr lang="ko-KR" altLang="en-US" sz="1200" dirty="0" err="1" smtClean="0"/>
                        <a:t>핸들러는</a:t>
                      </a:r>
                      <a:r>
                        <a:rPr lang="ko-KR" altLang="en-US" sz="1200" dirty="0" smtClean="0"/>
                        <a:t> 원래의 </a:t>
                      </a:r>
                      <a:r>
                        <a:rPr lang="en-US" altLang="ko-KR" sz="1200" dirty="0" smtClean="0"/>
                        <a:t>exception</a:t>
                      </a:r>
                      <a:r>
                        <a:rPr lang="ko-KR" altLang="en-US" sz="1200" dirty="0" smtClean="0"/>
                        <a:t>을 보존해야 합니다</a:t>
                      </a:r>
                      <a:r>
                        <a:rPr lang="en-US" altLang="ko-KR" sz="1200" dirty="0" smtClean="0"/>
                        <a:t>. </a:t>
                      </a:r>
                      <a:endParaRPr lang="ko-KR" altLang="en-US" sz="1200" dirty="0"/>
                    </a:p>
                  </a:txBody>
                  <a:tcPr/>
                </a:tc>
                <a:tc>
                  <a:txBody>
                    <a:bodyPr/>
                    <a:lstStyle/>
                    <a:p>
                      <a:pPr latinLnBrk="1"/>
                      <a:r>
                        <a:rPr lang="en-US" altLang="ko-KR" sz="1200" dirty="0" smtClean="0"/>
                        <a:t>Reliability &gt; Exception Handling </a:t>
                      </a:r>
                      <a:endParaRPr lang="ko-KR" altLang="en-US" sz="1200" dirty="0"/>
                    </a:p>
                  </a:txBody>
                  <a:tcPr/>
                </a:tc>
                <a:tc>
                  <a:txBody>
                    <a:bodyPr/>
                    <a:lstStyle/>
                    <a:p>
                      <a:pPr algn="ctr" latinLnBrk="1"/>
                      <a:r>
                        <a:rPr lang="en-US" altLang="ko-KR" sz="1200" dirty="0" smtClean="0"/>
                        <a:t>Critical</a:t>
                      </a:r>
                      <a:endParaRPr lang="ko-KR" altLang="en-US" sz="1200" dirty="0"/>
                    </a:p>
                  </a:txBody>
                  <a:tcPr/>
                </a:tc>
                <a:tc>
                  <a:txBody>
                    <a:bodyPr/>
                    <a:lstStyle/>
                    <a:p>
                      <a:pPr latinLnBrk="1"/>
                      <a:r>
                        <a:rPr lang="ko-KR" altLang="en-US" sz="1200" dirty="0" err="1" smtClean="0"/>
                        <a:t>익셉션을</a:t>
                      </a:r>
                      <a:r>
                        <a:rPr lang="ko-KR" altLang="en-US" sz="1200" dirty="0" smtClean="0"/>
                        <a:t> 처리함에 있어서</a:t>
                      </a:r>
                      <a:r>
                        <a:rPr lang="en-US" altLang="ko-KR" sz="1200" dirty="0" smtClean="0"/>
                        <a:t>, </a:t>
                      </a:r>
                      <a:r>
                        <a:rPr lang="ko-KR" altLang="en-US" sz="1200" dirty="0" smtClean="0"/>
                        <a:t>오리지널 </a:t>
                      </a:r>
                      <a:r>
                        <a:rPr lang="ko-KR" altLang="en-US" sz="1200" dirty="0" err="1" smtClean="0"/>
                        <a:t>익셉션</a:t>
                      </a:r>
                      <a:r>
                        <a:rPr lang="ko-KR" altLang="en-US" sz="1200" dirty="0" smtClean="0"/>
                        <a:t> 메시지와 </a:t>
                      </a:r>
                      <a:r>
                        <a:rPr lang="ko-KR" altLang="en-US" sz="1200" dirty="0" err="1" smtClean="0"/>
                        <a:t>스택</a:t>
                      </a:r>
                      <a:r>
                        <a:rPr lang="ko-KR" altLang="en-US" sz="1200" dirty="0" smtClean="0"/>
                        <a:t> </a:t>
                      </a:r>
                      <a:r>
                        <a:rPr lang="ko-KR" altLang="en-US" sz="1200" dirty="0" err="1" smtClean="0"/>
                        <a:t>트레이스는</a:t>
                      </a:r>
                      <a:r>
                        <a:rPr lang="ko-KR" altLang="en-US" sz="1200" dirty="0" smtClean="0"/>
                        <a:t> 로그로 남기거나 다음 </a:t>
                      </a:r>
                      <a:r>
                        <a:rPr lang="ko-KR" altLang="en-US" sz="1200" dirty="0" err="1" smtClean="0"/>
                        <a:t>블럭으로</a:t>
                      </a:r>
                      <a:r>
                        <a:rPr lang="ko-KR" altLang="en-US" sz="1200" dirty="0" smtClean="0"/>
                        <a:t> 넘겨야 합니다</a:t>
                      </a:r>
                      <a:r>
                        <a:rPr lang="en-US" altLang="ko-KR" sz="1200" dirty="0" smtClean="0"/>
                        <a:t>. </a:t>
                      </a:r>
                      <a:endParaRPr lang="ko-KR" altLang="en-US" sz="1200" dirty="0"/>
                    </a:p>
                  </a:txBody>
                  <a:tcPr/>
                </a:tc>
              </a:tr>
              <a:tr h="370840">
                <a:tc>
                  <a:txBody>
                    <a:bodyPr/>
                    <a:lstStyle/>
                    <a:p>
                      <a:pPr algn="ctr" latinLnBrk="1"/>
                      <a:r>
                        <a:rPr lang="en-US" altLang="ko-KR" sz="1200" dirty="0" smtClean="0"/>
                        <a:t>7</a:t>
                      </a:r>
                      <a:endParaRPr lang="ko-KR" altLang="en-US" sz="1200" dirty="0"/>
                    </a:p>
                  </a:txBody>
                  <a:tcPr/>
                </a:tc>
                <a:tc>
                  <a:txBody>
                    <a:bodyPr/>
                    <a:lstStyle/>
                    <a:p>
                      <a:pPr latinLnBrk="1"/>
                      <a:r>
                        <a:rPr lang="en-US" altLang="ko-KR" sz="1200" dirty="0" smtClean="0"/>
                        <a:t>Floating point numbers should not be tested for equality</a:t>
                      </a:r>
                      <a:endParaRPr lang="ko-KR" altLang="en-US" sz="1200" dirty="0"/>
                    </a:p>
                  </a:txBody>
                  <a:tcPr/>
                </a:tc>
                <a:tc>
                  <a:txBody>
                    <a:bodyPr/>
                    <a:lstStyle/>
                    <a:p>
                      <a:pPr latinLnBrk="1"/>
                      <a:r>
                        <a:rPr lang="en-US" altLang="ko-KR" sz="1200" dirty="0" smtClean="0"/>
                        <a:t>Floating point (</a:t>
                      </a:r>
                      <a:r>
                        <a:rPr lang="ko-KR" altLang="en-US" sz="1200" dirty="0" smtClean="0"/>
                        <a:t>부동소수점</a:t>
                      </a:r>
                      <a:r>
                        <a:rPr lang="en-US" altLang="ko-KR" sz="1200" dirty="0" smtClean="0"/>
                        <a:t>) number</a:t>
                      </a:r>
                      <a:r>
                        <a:rPr lang="ko-KR" altLang="en-US" sz="1200" dirty="0" smtClean="0"/>
                        <a:t>를 등치 비교에 사용해서는 안됩니다</a:t>
                      </a:r>
                      <a:r>
                        <a:rPr lang="en-US" altLang="ko-KR" sz="1200" dirty="0" smtClean="0"/>
                        <a:t>. </a:t>
                      </a:r>
                      <a:endParaRPr lang="ko-KR" altLang="en-US" sz="1200" dirty="0"/>
                    </a:p>
                  </a:txBody>
                  <a:tcPr/>
                </a:tc>
                <a:tc>
                  <a:txBody>
                    <a:bodyPr/>
                    <a:lstStyle/>
                    <a:p>
                      <a:pPr latinLnBrk="1"/>
                      <a:r>
                        <a:rPr lang="en-US" altLang="ko-KR" sz="1200" dirty="0" smtClean="0"/>
                        <a:t>Reliability &gt; Instruction </a:t>
                      </a:r>
                      <a:endParaRPr lang="ko-KR" altLang="en-US" sz="1200" dirty="0"/>
                    </a:p>
                  </a:txBody>
                  <a:tcPr/>
                </a:tc>
                <a:tc>
                  <a:txBody>
                    <a:bodyPr/>
                    <a:lstStyle/>
                    <a:p>
                      <a:pPr algn="ctr" latinLnBrk="1"/>
                      <a:r>
                        <a:rPr lang="en-US" altLang="ko-KR" sz="1200" dirty="0" smtClean="0"/>
                        <a:t>Critical</a:t>
                      </a:r>
                      <a:endParaRPr lang="ko-KR" altLang="en-US" sz="1200" dirty="0"/>
                    </a:p>
                  </a:txBody>
                  <a:tcPr/>
                </a:tc>
                <a:tc>
                  <a:txBody>
                    <a:bodyPr/>
                    <a:lstStyle/>
                    <a:p>
                      <a:pPr latinLnBrk="1"/>
                      <a:r>
                        <a:rPr lang="ko-KR" altLang="en-US" sz="1200" dirty="0" smtClean="0"/>
                        <a:t>부동 소수점 연산은 매우 부정확합니다</a:t>
                      </a:r>
                      <a:r>
                        <a:rPr lang="en-US" altLang="ko-KR" sz="1200" dirty="0" smtClean="0"/>
                        <a:t>. </a:t>
                      </a:r>
                      <a:r>
                        <a:rPr lang="ko-KR" altLang="en-US" sz="1200" dirty="0" smtClean="0"/>
                        <a:t>부동 소수점 값을 </a:t>
                      </a:r>
                      <a:r>
                        <a:rPr lang="en-US" altLang="ko-KR" sz="1200" dirty="0" smtClean="0"/>
                        <a:t>2</a:t>
                      </a:r>
                      <a:r>
                        <a:rPr lang="ko-KR" altLang="en-US" sz="1200" dirty="0" smtClean="0"/>
                        <a:t>진수 표현으로 저장하는 것이 부정확하기 때문입니다</a:t>
                      </a:r>
                      <a:r>
                        <a:rPr lang="en-US" altLang="ko-KR" sz="1200" dirty="0" smtClean="0"/>
                        <a:t>. </a:t>
                      </a:r>
                      <a:r>
                        <a:rPr lang="ko-KR" altLang="en-US" sz="1200" dirty="0" smtClean="0"/>
                        <a:t>심지어 </a:t>
                      </a:r>
                      <a:r>
                        <a:rPr lang="en-US" altLang="ko-KR" sz="1200" dirty="0" smtClean="0"/>
                        <a:t>`float`, `double` </a:t>
                      </a:r>
                      <a:r>
                        <a:rPr lang="ko-KR" altLang="en-US" sz="1200" dirty="0" smtClean="0"/>
                        <a:t>타입 변수의 간단한 수식을 연속적으로 </a:t>
                      </a:r>
                      <a:r>
                        <a:rPr lang="ko-KR" altLang="en-US" sz="1200" dirty="0" err="1" smtClean="0"/>
                        <a:t>수차례</a:t>
                      </a:r>
                      <a:r>
                        <a:rPr lang="ko-KR" altLang="en-US" sz="1200" dirty="0" smtClean="0"/>
                        <a:t> 반복하기만 해도</a:t>
                      </a:r>
                      <a:r>
                        <a:rPr lang="en-US" altLang="ko-KR" sz="1200" dirty="0" smtClean="0"/>
                        <a:t>, </a:t>
                      </a:r>
                      <a:r>
                        <a:rPr lang="ko-KR" altLang="en-US" sz="1200" dirty="0" smtClean="0"/>
                        <a:t>소수점의 반올림이 발생하기 때문에 연산자의 순서에 따라 값이 달라지는 경우가 많습니다</a:t>
                      </a:r>
                      <a:r>
                        <a:rPr lang="en-US" altLang="ko-KR" sz="1200" dirty="0" smtClean="0"/>
                        <a:t>. </a:t>
                      </a:r>
                      <a:endParaRPr lang="ko-KR" altLang="en-US" sz="1200" dirty="0"/>
                    </a:p>
                  </a:txBody>
                  <a:tcPr/>
                </a:tc>
              </a:tr>
              <a:tr h="370840">
                <a:tc>
                  <a:txBody>
                    <a:bodyPr/>
                    <a:lstStyle/>
                    <a:p>
                      <a:pPr algn="ctr" latinLnBrk="1"/>
                      <a:r>
                        <a:rPr lang="en-US" altLang="ko-KR" sz="1200" dirty="0" smtClean="0"/>
                        <a:t>8</a:t>
                      </a:r>
                      <a:endParaRPr lang="ko-KR" altLang="en-US" sz="1200" dirty="0"/>
                    </a:p>
                  </a:txBody>
                  <a:tcPr/>
                </a:tc>
                <a:tc>
                  <a:txBody>
                    <a:bodyPr/>
                    <a:lstStyle/>
                    <a:p>
                      <a:pPr latinLnBrk="1"/>
                      <a:r>
                        <a:rPr lang="en-US" altLang="ko-KR" sz="1200" dirty="0" smtClean="0"/>
                        <a:t>Instance methods should not write to "static" fields</a:t>
                      </a:r>
                      <a:endParaRPr lang="ko-KR" altLang="en-US" sz="1200" dirty="0"/>
                    </a:p>
                  </a:txBody>
                  <a:tcPr/>
                </a:tc>
                <a:tc>
                  <a:txBody>
                    <a:bodyPr/>
                    <a:lstStyle/>
                    <a:p>
                      <a:pPr latinLnBrk="1"/>
                      <a:r>
                        <a:rPr lang="en-US" altLang="ko-KR" sz="1200" dirty="0" smtClean="0"/>
                        <a:t>Instance </a:t>
                      </a:r>
                      <a:r>
                        <a:rPr lang="ko-KR" altLang="en-US" sz="1200" dirty="0" err="1" smtClean="0"/>
                        <a:t>메소드가</a:t>
                      </a:r>
                      <a:r>
                        <a:rPr lang="ko-KR" altLang="en-US" sz="1200" dirty="0" smtClean="0"/>
                        <a:t> </a:t>
                      </a:r>
                      <a:r>
                        <a:rPr lang="en-US" altLang="ko-KR" sz="1200" dirty="0" smtClean="0"/>
                        <a:t>"static" </a:t>
                      </a:r>
                      <a:r>
                        <a:rPr lang="ko-KR" altLang="en-US" sz="1200" dirty="0" smtClean="0"/>
                        <a:t>필드에 값을 입력해서는 안됩니다</a:t>
                      </a:r>
                      <a:r>
                        <a:rPr lang="en-US" altLang="ko-KR" sz="1200" dirty="0" smtClean="0"/>
                        <a:t>. </a:t>
                      </a:r>
                      <a:endParaRPr lang="ko-KR" altLang="en-US" sz="1200" dirty="0"/>
                    </a:p>
                  </a:txBody>
                  <a:tcPr/>
                </a:tc>
                <a:tc>
                  <a:txBody>
                    <a:bodyPr/>
                    <a:lstStyle/>
                    <a:p>
                      <a:pPr latinLnBrk="1"/>
                      <a:r>
                        <a:rPr lang="en-US" altLang="ko-KR" sz="1200" dirty="0" smtClean="0"/>
                        <a:t>Reliability &gt; Synchronization </a:t>
                      </a:r>
                      <a:endParaRPr lang="ko-KR" altLang="en-US" sz="1200" dirty="0"/>
                    </a:p>
                  </a:txBody>
                  <a:tcPr/>
                </a:tc>
                <a:tc>
                  <a:txBody>
                    <a:bodyPr/>
                    <a:lstStyle/>
                    <a:p>
                      <a:pPr algn="ctr" latinLnBrk="1"/>
                      <a:r>
                        <a:rPr lang="en-US" altLang="ko-KR" sz="1200" dirty="0" smtClean="0"/>
                        <a:t>Critical</a:t>
                      </a:r>
                      <a:endParaRPr lang="ko-KR" altLang="en-US" sz="1200" dirty="0"/>
                    </a:p>
                  </a:txBody>
                  <a:tcPr/>
                </a:tc>
                <a:tc>
                  <a:txBody>
                    <a:bodyPr/>
                    <a:lstStyle/>
                    <a:p>
                      <a:pPr latinLnBrk="1"/>
                      <a:r>
                        <a:rPr lang="en-US" altLang="ko-KR" sz="1200" dirty="0" smtClean="0"/>
                        <a:t>`non-static` </a:t>
                      </a:r>
                      <a:r>
                        <a:rPr lang="ko-KR" altLang="en-US" sz="1200" dirty="0" err="1" smtClean="0"/>
                        <a:t>메소드에서</a:t>
                      </a:r>
                      <a:r>
                        <a:rPr lang="ko-KR" altLang="en-US" sz="1200" dirty="0" smtClean="0"/>
                        <a:t> </a:t>
                      </a:r>
                      <a:r>
                        <a:rPr lang="en-US" altLang="ko-KR" sz="1200" dirty="0" smtClean="0"/>
                        <a:t>`static` </a:t>
                      </a:r>
                      <a:r>
                        <a:rPr lang="ko-KR" altLang="en-US" sz="1200" dirty="0" smtClean="0"/>
                        <a:t>변수를 업데이트하는 것은 그 자체로 이상합니다</a:t>
                      </a:r>
                      <a:r>
                        <a:rPr lang="en-US" altLang="ko-KR" sz="1200" dirty="0" smtClean="0"/>
                        <a:t>. </a:t>
                      </a:r>
                      <a:r>
                        <a:rPr lang="ko-KR" altLang="en-US" sz="1200" dirty="0" smtClean="0"/>
                        <a:t>또한 다수의 클래스 </a:t>
                      </a:r>
                      <a:r>
                        <a:rPr lang="ko-KR" altLang="en-US" sz="1200" dirty="0" err="1" smtClean="0"/>
                        <a:t>인스턴스나</a:t>
                      </a:r>
                      <a:r>
                        <a:rPr lang="ko-KR" altLang="en-US" sz="1200" dirty="0" smtClean="0"/>
                        <a:t> </a:t>
                      </a:r>
                      <a:r>
                        <a:rPr lang="en-US" altLang="ko-KR" sz="1200" dirty="0" smtClean="0"/>
                        <a:t>multi-threaded </a:t>
                      </a:r>
                      <a:r>
                        <a:rPr lang="ko-KR" altLang="en-US" sz="1200" dirty="0" smtClean="0"/>
                        <a:t>환경에서는 오류가 일어날 가능성이 훨씬 높습니다</a:t>
                      </a:r>
                      <a:r>
                        <a:rPr lang="en-US" altLang="ko-KR" sz="1200" dirty="0" smtClean="0"/>
                        <a:t>. </a:t>
                      </a:r>
                      <a:endParaRPr lang="ko-KR" altLang="en-US" sz="1200" dirty="0"/>
                    </a:p>
                  </a:txBody>
                  <a:tcPr/>
                </a:tc>
              </a:tr>
              <a:tr h="370840">
                <a:tc>
                  <a:txBody>
                    <a:bodyPr/>
                    <a:lstStyle/>
                    <a:p>
                      <a:pPr algn="ctr" latinLnBrk="1"/>
                      <a:r>
                        <a:rPr lang="en-US" altLang="ko-KR" sz="1200" dirty="0" smtClean="0"/>
                        <a:t>9</a:t>
                      </a:r>
                      <a:endParaRPr lang="ko-KR" altLang="en-US" sz="1200" dirty="0"/>
                    </a:p>
                  </a:txBody>
                  <a:tcPr/>
                </a:tc>
                <a:tc>
                  <a:txBody>
                    <a:bodyPr/>
                    <a:lstStyle/>
                    <a:p>
                      <a:pPr latinLnBrk="1"/>
                      <a:r>
                        <a:rPr lang="en-US" altLang="ko-KR" sz="1200" dirty="0" smtClean="0"/>
                        <a:t>Null pointers should not be dereferenced</a:t>
                      </a:r>
                      <a:endParaRPr lang="ko-KR" altLang="en-US" sz="1200" dirty="0"/>
                    </a:p>
                  </a:txBody>
                  <a:tcPr/>
                </a:tc>
                <a:tc>
                  <a:txBody>
                    <a:bodyPr/>
                    <a:lstStyle/>
                    <a:p>
                      <a:pPr latinLnBrk="1"/>
                      <a:r>
                        <a:rPr lang="en-US" altLang="ko-KR" sz="1200" dirty="0" smtClean="0"/>
                        <a:t>Null </a:t>
                      </a:r>
                      <a:r>
                        <a:rPr lang="en-US" altLang="ko-KR" sz="1200" dirty="0" err="1" smtClean="0"/>
                        <a:t>poineter</a:t>
                      </a:r>
                      <a:r>
                        <a:rPr lang="en-US" altLang="ko-KR" sz="1200" dirty="0" smtClean="0"/>
                        <a:t>(</a:t>
                      </a:r>
                      <a:r>
                        <a:rPr lang="ko-KR" altLang="en-US" sz="1200" dirty="0" smtClean="0"/>
                        <a:t>널 포인터</a:t>
                      </a:r>
                      <a:r>
                        <a:rPr lang="en-US" altLang="ko-KR" sz="1200" dirty="0" smtClean="0"/>
                        <a:t>)</a:t>
                      </a:r>
                      <a:r>
                        <a:rPr lang="ko-KR" altLang="en-US" sz="1200" dirty="0" smtClean="0"/>
                        <a:t>는 </a:t>
                      </a:r>
                      <a:r>
                        <a:rPr lang="ko-KR" altLang="en-US" sz="1200" dirty="0" err="1" smtClean="0"/>
                        <a:t>역참조되어서는</a:t>
                      </a:r>
                      <a:r>
                        <a:rPr lang="ko-KR" altLang="en-US" sz="1200" dirty="0" smtClean="0"/>
                        <a:t> 안됩니다</a:t>
                      </a:r>
                      <a:r>
                        <a:rPr lang="en-US" altLang="ko-KR" sz="1200" dirty="0" smtClean="0"/>
                        <a:t>. </a:t>
                      </a:r>
                      <a:endParaRPr lang="ko-KR" altLang="en-US" sz="1200" dirty="0"/>
                    </a:p>
                  </a:txBody>
                  <a:tcPr/>
                </a:tc>
                <a:tc>
                  <a:txBody>
                    <a:bodyPr/>
                    <a:lstStyle/>
                    <a:p>
                      <a:pPr latinLnBrk="1"/>
                      <a:r>
                        <a:rPr lang="en-US" altLang="ko-KR" sz="1200" dirty="0" smtClean="0"/>
                        <a:t>Reliability &gt; Logic </a:t>
                      </a:r>
                      <a:endParaRPr lang="ko-KR" altLang="en-US" sz="1200" dirty="0"/>
                    </a:p>
                  </a:txBody>
                  <a:tcPr/>
                </a:tc>
                <a:tc>
                  <a:txBody>
                    <a:bodyPr/>
                    <a:lstStyle/>
                    <a:p>
                      <a:pPr algn="ctr" latinLnBrk="1"/>
                      <a:r>
                        <a:rPr lang="en-US" altLang="ko-KR" sz="1200" dirty="0" smtClean="0"/>
                        <a:t>Blocker</a:t>
                      </a:r>
                      <a:endParaRPr lang="ko-KR" altLang="en-US" sz="1200" dirty="0"/>
                    </a:p>
                  </a:txBody>
                  <a:tcPr/>
                </a:tc>
                <a:tc>
                  <a:txBody>
                    <a:bodyPr/>
                    <a:lstStyle/>
                    <a:p>
                      <a:pPr latinLnBrk="1"/>
                      <a:r>
                        <a:rPr lang="en-US" altLang="ko-KR" sz="1200" dirty="0" smtClean="0"/>
                        <a:t>Null pointer</a:t>
                      </a:r>
                      <a:r>
                        <a:rPr lang="ko-KR" altLang="en-US" sz="1200" dirty="0" smtClean="0"/>
                        <a:t>를 참조하는 것은 </a:t>
                      </a:r>
                      <a:r>
                        <a:rPr lang="en-US" altLang="ko-KR" sz="1200" dirty="0" err="1" smtClean="0"/>
                        <a:t>NullPointerException</a:t>
                      </a:r>
                      <a:r>
                        <a:rPr lang="ko-KR" altLang="en-US" sz="1200" dirty="0" smtClean="0"/>
                        <a:t>을 </a:t>
                      </a:r>
                      <a:r>
                        <a:rPr lang="ko-KR" altLang="en-US" sz="1200" dirty="0" err="1" smtClean="0"/>
                        <a:t>재발생시킵니다</a:t>
                      </a:r>
                      <a:r>
                        <a:rPr lang="en-US" altLang="ko-KR" sz="1200" dirty="0" smtClean="0"/>
                        <a:t>. </a:t>
                      </a:r>
                      <a:r>
                        <a:rPr lang="ko-KR" altLang="en-US" sz="1200" dirty="0" smtClean="0"/>
                        <a:t>최선의 경우 프로그램이 종료되는 것으로 끝날 수 있지만</a:t>
                      </a:r>
                      <a:r>
                        <a:rPr lang="en-US" altLang="ko-KR" sz="1200" dirty="0" smtClean="0"/>
                        <a:t>, </a:t>
                      </a:r>
                      <a:r>
                        <a:rPr lang="ko-KR" altLang="en-US" sz="1200" dirty="0" smtClean="0"/>
                        <a:t>최악의 경우 디버깅 정보를 외부의 공격자에게 노출시키거나</a:t>
                      </a:r>
                      <a:r>
                        <a:rPr lang="en-US" altLang="ko-KR" sz="1200" dirty="0" smtClean="0"/>
                        <a:t>, </a:t>
                      </a:r>
                      <a:r>
                        <a:rPr lang="ko-KR" altLang="en-US" sz="1200" dirty="0" smtClean="0"/>
                        <a:t>공격자가 보안 약점을 통과할 수 있게 되기도 합니다</a:t>
                      </a:r>
                      <a:r>
                        <a:rPr lang="en-US" altLang="ko-KR" sz="1200" dirty="0" smtClean="0"/>
                        <a:t>. </a:t>
                      </a:r>
                      <a:endParaRPr lang="ko-KR" altLang="en-US" sz="1200" dirty="0"/>
                    </a:p>
                  </a:txBody>
                  <a:tcPr/>
                </a:tc>
              </a:tr>
            </a:tbl>
          </a:graphicData>
        </a:graphic>
      </p:graphicFrame>
    </p:spTree>
    <p:extLst>
      <p:ext uri="{BB962C8B-B14F-4D97-AF65-F5344CB8AC3E}">
        <p14:creationId xmlns:p14="http://schemas.microsoft.com/office/powerpoint/2010/main" val="3915856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graphicFrame>
        <p:nvGraphicFramePr>
          <p:cNvPr id="5" name="표 4"/>
          <p:cNvGraphicFramePr>
            <a:graphicFrameLocks noGrp="1"/>
          </p:cNvGraphicFramePr>
          <p:nvPr>
            <p:extLst>
              <p:ext uri="{D42A27DB-BD31-4B8C-83A1-F6EECF244321}">
                <p14:modId xmlns:p14="http://schemas.microsoft.com/office/powerpoint/2010/main" val="2829774128"/>
              </p:ext>
            </p:extLst>
          </p:nvPr>
        </p:nvGraphicFramePr>
        <p:xfrm>
          <a:off x="354519" y="1025692"/>
          <a:ext cx="8434962" cy="3114040"/>
        </p:xfrm>
        <a:graphic>
          <a:graphicData uri="http://schemas.openxmlformats.org/drawingml/2006/table">
            <a:tbl>
              <a:tblPr firstRow="1" bandRow="1">
                <a:tableStyleId>{5C22544A-7EE6-4342-B048-85BDC9FD1C3A}</a:tableStyleId>
              </a:tblPr>
              <a:tblGrid>
                <a:gridCol w="568507"/>
                <a:gridCol w="1181819"/>
                <a:gridCol w="1259457"/>
                <a:gridCol w="1285336"/>
                <a:gridCol w="1250830"/>
                <a:gridCol w="2889013"/>
              </a:tblGrid>
              <a:tr h="370840">
                <a:tc>
                  <a:txBody>
                    <a:bodyPr/>
                    <a:lstStyle/>
                    <a:p>
                      <a:pPr latinLnBrk="1"/>
                      <a:r>
                        <a:rPr lang="ko-KR" altLang="en-US" sz="1500" dirty="0" smtClean="0"/>
                        <a:t>순서 </a:t>
                      </a:r>
                      <a:endParaRPr lang="ko-KR" altLang="en-US" sz="1500" dirty="0"/>
                    </a:p>
                  </a:txBody>
                  <a:tcPr/>
                </a:tc>
                <a:tc>
                  <a:txBody>
                    <a:bodyPr/>
                    <a:lstStyle/>
                    <a:p>
                      <a:pPr latinLnBrk="1"/>
                      <a:r>
                        <a:rPr lang="ko-KR" altLang="en-US" sz="1500" dirty="0" smtClean="0"/>
                        <a:t>규칙</a:t>
                      </a:r>
                      <a:r>
                        <a:rPr lang="en-US" altLang="ko-KR" sz="1500" dirty="0" smtClean="0"/>
                        <a:t>(</a:t>
                      </a:r>
                      <a:r>
                        <a:rPr lang="ko-KR" altLang="en-US" sz="1500" dirty="0" smtClean="0"/>
                        <a:t>영문</a:t>
                      </a:r>
                      <a:r>
                        <a:rPr lang="en-US" altLang="ko-KR" sz="1500" dirty="0" smtClean="0"/>
                        <a:t>) </a:t>
                      </a:r>
                      <a:endParaRPr lang="ko-KR" altLang="en-US" sz="1500" dirty="0"/>
                    </a:p>
                  </a:txBody>
                  <a:tcPr/>
                </a:tc>
                <a:tc>
                  <a:txBody>
                    <a:bodyPr/>
                    <a:lstStyle/>
                    <a:p>
                      <a:pPr latinLnBrk="1"/>
                      <a:r>
                        <a:rPr lang="ko-KR" altLang="en-US" sz="1500" dirty="0" smtClean="0"/>
                        <a:t>규칙 </a:t>
                      </a:r>
                      <a:r>
                        <a:rPr lang="en-US" altLang="ko-KR" sz="1500" dirty="0" smtClean="0"/>
                        <a:t>(</a:t>
                      </a:r>
                      <a:r>
                        <a:rPr lang="ko-KR" altLang="en-US" sz="1500" dirty="0" smtClean="0"/>
                        <a:t>국문</a:t>
                      </a:r>
                      <a:r>
                        <a:rPr lang="en-US" altLang="ko-KR" sz="1500" dirty="0" smtClean="0"/>
                        <a:t>)</a:t>
                      </a:r>
                      <a:endParaRPr lang="ko-KR" altLang="en-US" sz="1500" dirty="0"/>
                    </a:p>
                  </a:txBody>
                  <a:tcPr/>
                </a:tc>
                <a:tc>
                  <a:txBody>
                    <a:bodyPr/>
                    <a:lstStyle/>
                    <a:p>
                      <a:pPr latinLnBrk="1"/>
                      <a:r>
                        <a:rPr lang="en-US" altLang="ko-KR" sz="1500" dirty="0" err="1" smtClean="0"/>
                        <a:t>Characteritic</a:t>
                      </a:r>
                      <a:r>
                        <a:rPr lang="en-US" altLang="ko-KR" sz="1500" dirty="0" smtClean="0"/>
                        <a:t> </a:t>
                      </a:r>
                      <a:endParaRPr lang="ko-KR" altLang="en-US" sz="1500" dirty="0"/>
                    </a:p>
                  </a:txBody>
                  <a:tcPr/>
                </a:tc>
                <a:tc>
                  <a:txBody>
                    <a:bodyPr/>
                    <a:lstStyle/>
                    <a:p>
                      <a:pPr latinLnBrk="1"/>
                      <a:r>
                        <a:rPr lang="ko-KR" altLang="en-US" sz="1500" dirty="0" smtClean="0"/>
                        <a:t>기본심각도</a:t>
                      </a:r>
                      <a:endParaRPr lang="ko-KR" altLang="en-US" sz="1500" dirty="0"/>
                    </a:p>
                  </a:txBody>
                  <a:tcPr/>
                </a:tc>
                <a:tc>
                  <a:txBody>
                    <a:bodyPr/>
                    <a:lstStyle/>
                    <a:p>
                      <a:pPr latinLnBrk="1"/>
                      <a:r>
                        <a:rPr lang="ko-KR" altLang="en-US" sz="1500" dirty="0" smtClean="0"/>
                        <a:t>의미</a:t>
                      </a:r>
                      <a:endParaRPr lang="ko-KR" altLang="en-US" sz="1500" dirty="0"/>
                    </a:p>
                  </a:txBody>
                  <a:tcPr/>
                </a:tc>
              </a:tr>
              <a:tr h="370840">
                <a:tc>
                  <a:txBody>
                    <a:bodyPr/>
                    <a:lstStyle/>
                    <a:p>
                      <a:pPr algn="ctr" latinLnBrk="1"/>
                      <a:r>
                        <a:rPr lang="en-US" altLang="ko-KR" sz="1200" dirty="0" smtClean="0"/>
                        <a:t>10</a:t>
                      </a:r>
                      <a:endParaRPr lang="ko-KR" altLang="en-US" sz="1200" dirty="0"/>
                    </a:p>
                  </a:txBody>
                  <a:tcPr/>
                </a:tc>
                <a:tc>
                  <a:txBody>
                    <a:bodyPr/>
                    <a:lstStyle/>
                    <a:p>
                      <a:pPr latinLnBrk="1"/>
                      <a:r>
                        <a:rPr lang="en-US" altLang="ko-KR" sz="1200" dirty="0" smtClean="0"/>
                        <a:t>Resources should be closed</a:t>
                      </a:r>
                      <a:endParaRPr lang="ko-KR" altLang="en-US" sz="1200" dirty="0"/>
                    </a:p>
                  </a:txBody>
                  <a:tcPr/>
                </a:tc>
                <a:tc>
                  <a:txBody>
                    <a:bodyPr/>
                    <a:lstStyle/>
                    <a:p>
                      <a:pPr latinLnBrk="1"/>
                      <a:r>
                        <a:rPr lang="ko-KR" altLang="en-US" sz="1200" dirty="0" smtClean="0"/>
                        <a:t>리소스는 명시적으로 </a:t>
                      </a:r>
                      <a:r>
                        <a:rPr lang="en-US" altLang="ko-KR" sz="1200" dirty="0" smtClean="0"/>
                        <a:t>close </a:t>
                      </a:r>
                      <a:r>
                        <a:rPr lang="ko-KR" altLang="en-US" sz="1200" dirty="0" smtClean="0"/>
                        <a:t>해야 합니다</a:t>
                      </a:r>
                      <a:r>
                        <a:rPr lang="en-US" altLang="ko-KR" sz="1200" dirty="0" smtClean="0"/>
                        <a:t>. </a:t>
                      </a:r>
                      <a:endParaRPr lang="ko-KR" altLang="en-US" sz="1200" dirty="0"/>
                    </a:p>
                  </a:txBody>
                  <a:tcPr/>
                </a:tc>
                <a:tc>
                  <a:txBody>
                    <a:bodyPr/>
                    <a:lstStyle/>
                    <a:p>
                      <a:pPr latinLnBrk="1"/>
                      <a:r>
                        <a:rPr lang="en-US" altLang="ko-KR" sz="1200" dirty="0" smtClean="0"/>
                        <a:t>Reliability &gt; Logic </a:t>
                      </a:r>
                      <a:endParaRPr lang="ko-KR" altLang="en-US" sz="1200" dirty="0"/>
                    </a:p>
                  </a:txBody>
                  <a:tcPr/>
                </a:tc>
                <a:tc>
                  <a:txBody>
                    <a:bodyPr/>
                    <a:lstStyle/>
                    <a:p>
                      <a:pPr algn="ctr" latinLnBrk="1"/>
                      <a:r>
                        <a:rPr lang="en-US" altLang="ko-KR" sz="1200" dirty="0" smtClean="0"/>
                        <a:t>Blocker </a:t>
                      </a:r>
                      <a:endParaRPr lang="ko-KR" altLang="en-US" sz="1200" dirty="0"/>
                    </a:p>
                  </a:txBody>
                  <a:tcPr/>
                </a:tc>
                <a:tc>
                  <a:txBody>
                    <a:bodyPr/>
                    <a:lstStyle/>
                    <a:p>
                      <a:pPr latinLnBrk="1"/>
                      <a:r>
                        <a:rPr lang="en-US" altLang="ko-KR" sz="1200" dirty="0" smtClean="0"/>
                        <a:t>Java</a:t>
                      </a:r>
                      <a:r>
                        <a:rPr lang="ko-KR" altLang="en-US" sz="1200" dirty="0" smtClean="0"/>
                        <a:t>의 </a:t>
                      </a:r>
                      <a:r>
                        <a:rPr lang="ko-KR" altLang="en-US" sz="1200" dirty="0" err="1" smtClean="0"/>
                        <a:t>가비지</a:t>
                      </a:r>
                      <a:r>
                        <a:rPr lang="ko-KR" altLang="en-US" sz="1200" dirty="0" smtClean="0"/>
                        <a:t> 컬렉션은 모든 </a:t>
                      </a:r>
                      <a:r>
                        <a:rPr lang="en-US" altLang="ko-KR" sz="1200" dirty="0" smtClean="0"/>
                        <a:t>resource</a:t>
                      </a:r>
                      <a:r>
                        <a:rPr lang="ko-KR" altLang="en-US" sz="1200" dirty="0" smtClean="0"/>
                        <a:t>를 </a:t>
                      </a:r>
                      <a:r>
                        <a:rPr lang="en-US" altLang="ko-KR" sz="1200" dirty="0" smtClean="0"/>
                        <a:t>close </a:t>
                      </a:r>
                      <a:r>
                        <a:rPr lang="ko-KR" altLang="en-US" sz="1200" dirty="0" smtClean="0"/>
                        <a:t>시키지는 못합니다</a:t>
                      </a:r>
                      <a:r>
                        <a:rPr lang="en-US" altLang="ko-KR" sz="1200" dirty="0" smtClean="0"/>
                        <a:t>. </a:t>
                      </a:r>
                      <a:r>
                        <a:rPr lang="ko-KR" altLang="en-US" sz="1200" dirty="0" smtClean="0"/>
                        <a:t>특히 </a:t>
                      </a:r>
                      <a:r>
                        <a:rPr lang="en-US" altLang="ko-KR" sz="1200" dirty="0" smtClean="0"/>
                        <a:t>connections, streams, `Closeable` </a:t>
                      </a:r>
                      <a:r>
                        <a:rPr lang="ko-KR" altLang="en-US" sz="1200" dirty="0" smtClean="0"/>
                        <a:t>인터페이스를 사용한 클래스와 그 클래스의 상위 인터페이스들은 </a:t>
                      </a:r>
                      <a:r>
                        <a:rPr lang="ko-KR" altLang="en-US" sz="1200" dirty="0" err="1" smtClean="0"/>
                        <a:t>가비지</a:t>
                      </a:r>
                      <a:r>
                        <a:rPr lang="ko-KR" altLang="en-US" sz="1200" dirty="0" smtClean="0"/>
                        <a:t> 컬렉션으로 </a:t>
                      </a:r>
                      <a:r>
                        <a:rPr lang="en-US" altLang="ko-KR" sz="1200" dirty="0" smtClean="0"/>
                        <a:t>close</a:t>
                      </a:r>
                      <a:r>
                        <a:rPr lang="ko-KR" altLang="en-US" sz="1200" dirty="0" smtClean="0"/>
                        <a:t>할 수 없으며 명시적으로 </a:t>
                      </a:r>
                      <a:r>
                        <a:rPr lang="en-US" altLang="ko-KR" sz="1200" dirty="0" smtClean="0"/>
                        <a:t>close </a:t>
                      </a:r>
                      <a:r>
                        <a:rPr lang="ko-KR" altLang="en-US" sz="1200" dirty="0" smtClean="0"/>
                        <a:t>시켜야 합니다</a:t>
                      </a:r>
                      <a:r>
                        <a:rPr lang="en-US" altLang="ko-KR" sz="1200" dirty="0" smtClean="0"/>
                        <a:t>. </a:t>
                      </a:r>
                      <a:r>
                        <a:rPr lang="ko-KR" altLang="en-US" sz="1200" dirty="0" smtClean="0"/>
                        <a:t>리소스를 </a:t>
                      </a:r>
                      <a:r>
                        <a:rPr lang="en-US" altLang="ko-KR" sz="1200" dirty="0" smtClean="0"/>
                        <a:t>close </a:t>
                      </a:r>
                      <a:r>
                        <a:rPr lang="ko-KR" altLang="en-US" sz="1200" dirty="0" smtClean="0"/>
                        <a:t>하지 않을 경우 리소스 누수나 시스템 이상을 일으킬 수 있습니다</a:t>
                      </a:r>
                      <a:r>
                        <a:rPr lang="en-US" altLang="ko-KR" sz="1200" dirty="0" smtClean="0"/>
                        <a:t>. </a:t>
                      </a:r>
                      <a:endParaRPr lang="ko-KR" altLang="en-US" sz="1200" dirty="0"/>
                    </a:p>
                  </a:txBody>
                  <a:tcPr/>
                </a:tc>
              </a:tr>
              <a:tr h="370840">
                <a:tc>
                  <a:txBody>
                    <a:bodyPr/>
                    <a:lstStyle/>
                    <a:p>
                      <a:pPr algn="ctr" latinLnBrk="1"/>
                      <a:r>
                        <a:rPr lang="en-US" altLang="ko-KR" sz="1200" dirty="0" smtClean="0"/>
                        <a:t>11</a:t>
                      </a:r>
                      <a:endParaRPr lang="ko-KR" altLang="en-US" sz="1200" dirty="0"/>
                    </a:p>
                  </a:txBody>
                  <a:tcPr/>
                </a:tc>
                <a:tc>
                  <a:txBody>
                    <a:bodyPr/>
                    <a:lstStyle/>
                    <a:p>
                      <a:pPr latinLnBrk="1"/>
                      <a:r>
                        <a:rPr lang="en-US" altLang="ko-KR" sz="1200" dirty="0" smtClean="0"/>
                        <a:t>The value returned from a stream read should be checked</a:t>
                      </a:r>
                      <a:endParaRPr lang="ko-KR" altLang="en-US" sz="1200" dirty="0"/>
                    </a:p>
                  </a:txBody>
                  <a:tcPr/>
                </a:tc>
                <a:tc>
                  <a:txBody>
                    <a:bodyPr/>
                    <a:lstStyle/>
                    <a:p>
                      <a:pPr latinLnBrk="1"/>
                      <a:r>
                        <a:rPr lang="ko-KR" altLang="en-US" sz="1200" dirty="0" err="1" smtClean="0"/>
                        <a:t>스트림</a:t>
                      </a:r>
                      <a:r>
                        <a:rPr lang="ko-KR" altLang="en-US" sz="1200" dirty="0" smtClean="0"/>
                        <a:t> 입력을 통해서 </a:t>
                      </a:r>
                      <a:r>
                        <a:rPr lang="ko-KR" altLang="en-US" sz="1200" dirty="0" err="1" smtClean="0"/>
                        <a:t>반화된</a:t>
                      </a:r>
                      <a:r>
                        <a:rPr lang="ko-KR" altLang="en-US" sz="1200" dirty="0" smtClean="0"/>
                        <a:t> 값은 반드시 체크되어야 합니다</a:t>
                      </a:r>
                      <a:r>
                        <a:rPr lang="en-US" altLang="ko-KR" sz="1200" dirty="0" smtClean="0"/>
                        <a:t>. </a:t>
                      </a:r>
                      <a:endParaRPr lang="ko-KR" altLang="en-US" sz="1200" dirty="0"/>
                    </a:p>
                  </a:txBody>
                  <a:tcPr/>
                </a:tc>
                <a:tc>
                  <a:txBody>
                    <a:bodyPr/>
                    <a:lstStyle/>
                    <a:p>
                      <a:pPr latinLnBrk="1"/>
                      <a:r>
                        <a:rPr lang="en-US" altLang="ko-KR" sz="1200" dirty="0" smtClean="0"/>
                        <a:t>Reliability &gt; Data </a:t>
                      </a:r>
                      <a:endParaRPr lang="ko-KR" altLang="en-US" sz="1200" dirty="0"/>
                    </a:p>
                  </a:txBody>
                  <a:tcPr/>
                </a:tc>
                <a:tc>
                  <a:txBody>
                    <a:bodyPr/>
                    <a:lstStyle/>
                    <a:p>
                      <a:pPr algn="ctr" latinLnBrk="1"/>
                      <a:r>
                        <a:rPr lang="en-US" altLang="ko-KR" sz="1200" dirty="0" smtClean="0"/>
                        <a:t>Critical </a:t>
                      </a:r>
                      <a:endParaRPr lang="ko-KR" altLang="en-US" sz="1200" dirty="0"/>
                    </a:p>
                  </a:txBody>
                  <a:tcPr/>
                </a:tc>
                <a:tc>
                  <a:txBody>
                    <a:bodyPr/>
                    <a:lstStyle/>
                    <a:p>
                      <a:pPr latinLnBrk="1"/>
                      <a:r>
                        <a:rPr lang="ko-KR" altLang="en-US" sz="1200" dirty="0" err="1" smtClean="0"/>
                        <a:t>스트림</a:t>
                      </a:r>
                      <a:r>
                        <a:rPr lang="ko-KR" altLang="en-US" sz="1200" dirty="0" smtClean="0"/>
                        <a:t> 입력을 통해 들어온 데이터가 </a:t>
                      </a:r>
                      <a:r>
                        <a:rPr lang="en-US" altLang="ko-KR" sz="1200" dirty="0" smtClean="0"/>
                        <a:t>`byte[]` </a:t>
                      </a:r>
                      <a:r>
                        <a:rPr lang="ko-KR" altLang="en-US" sz="1200" dirty="0" err="1" smtClean="0"/>
                        <a:t>파라미터를</a:t>
                      </a:r>
                      <a:r>
                        <a:rPr lang="ko-KR" altLang="en-US" sz="1200" dirty="0" smtClean="0"/>
                        <a:t> 전부 채운다는 보장은 없습니다</a:t>
                      </a:r>
                      <a:r>
                        <a:rPr lang="en-US" altLang="ko-KR" sz="1200" dirty="0" smtClean="0"/>
                        <a:t>. </a:t>
                      </a:r>
                      <a:r>
                        <a:rPr lang="ko-KR" altLang="en-US" sz="1200" dirty="0" smtClean="0"/>
                        <a:t>그렇기 때문에 얼마나 많은 </a:t>
                      </a:r>
                      <a:r>
                        <a:rPr lang="en-US" altLang="ko-KR" sz="1200" dirty="0" smtClean="0"/>
                        <a:t>`byte` </a:t>
                      </a:r>
                      <a:r>
                        <a:rPr lang="ko-KR" altLang="en-US" sz="1200" dirty="0" smtClean="0"/>
                        <a:t>데이터가 읽어졌는지 반드시 확인해야 합니다</a:t>
                      </a:r>
                      <a:r>
                        <a:rPr lang="en-US" altLang="ko-KR" sz="1200" dirty="0" smtClean="0"/>
                        <a:t>. </a:t>
                      </a:r>
                      <a:endParaRPr lang="ko-KR" altLang="en-US" sz="1200" dirty="0"/>
                    </a:p>
                  </a:txBody>
                  <a:tcPr/>
                </a:tc>
              </a:tr>
            </a:tbl>
          </a:graphicData>
        </a:graphic>
      </p:graphicFrame>
    </p:spTree>
    <p:extLst>
      <p:ext uri="{BB962C8B-B14F-4D97-AF65-F5344CB8AC3E}">
        <p14:creationId xmlns:p14="http://schemas.microsoft.com/office/powerpoint/2010/main" val="4189884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0" indent="0">
              <a:buNone/>
            </a:pPr>
            <a:r>
              <a:rPr lang="ko-KR" altLang="en-US" sz="2000" dirty="0"/>
              <a:t>이슈 </a:t>
            </a:r>
            <a:r>
              <a:rPr lang="en-US" altLang="ko-KR" sz="2000" dirty="0"/>
              <a:t>(Issues)</a:t>
            </a:r>
          </a:p>
          <a:p>
            <a:pPr marL="0" indent="0">
              <a:buNone/>
            </a:pPr>
            <a:r>
              <a:rPr lang="ko-KR" altLang="en-US" sz="1400" dirty="0" err="1"/>
              <a:t>코딩룰에</a:t>
            </a:r>
            <a:r>
              <a:rPr lang="ko-KR" altLang="en-US" sz="1400" dirty="0"/>
              <a:t> 위배되는 항목을 심각도 별로 위반한 항목 수</a:t>
            </a:r>
          </a:p>
          <a:p>
            <a:pPr>
              <a:buFontTx/>
              <a:buChar char="-"/>
            </a:pPr>
            <a:r>
              <a:rPr lang="ko-KR" altLang="en-US" sz="1200" dirty="0" err="1" smtClean="0"/>
              <a:t>소나큐브</a:t>
            </a:r>
            <a:r>
              <a:rPr lang="ko-KR" altLang="en-US" sz="1200" dirty="0" smtClean="0"/>
              <a:t> </a:t>
            </a:r>
            <a:r>
              <a:rPr lang="ko-KR" altLang="en-US" sz="1200" dirty="0"/>
              <a:t>내에 정의한 코딩표준을 위반한 코드 요소를 의미한다</a:t>
            </a:r>
            <a:r>
              <a:rPr lang="en-US" altLang="ko-KR" sz="1200" dirty="0" smtClean="0"/>
              <a:t>.</a:t>
            </a:r>
          </a:p>
          <a:p>
            <a:pPr>
              <a:buFontTx/>
              <a:buChar char="-"/>
            </a:pPr>
            <a:r>
              <a:rPr lang="en-US" altLang="ko-KR" sz="1200" dirty="0" smtClean="0"/>
              <a:t>CJ </a:t>
            </a:r>
            <a:r>
              <a:rPr lang="ko-KR" altLang="en-US" sz="1200" dirty="0" err="1" smtClean="0"/>
              <a:t>오쇼핑</a:t>
            </a:r>
            <a:r>
              <a:rPr lang="ko-KR" altLang="en-US" sz="1200" dirty="0" smtClean="0"/>
              <a:t> </a:t>
            </a:r>
            <a:r>
              <a:rPr lang="ko-KR" altLang="en-US" sz="1200" dirty="0" err="1" smtClean="0"/>
              <a:t>코딩룰에서는</a:t>
            </a:r>
            <a:r>
              <a:rPr lang="ko-KR" altLang="en-US" sz="1200" dirty="0" smtClean="0"/>
              <a:t> </a:t>
            </a:r>
            <a:r>
              <a:rPr lang="en-US" altLang="ko-KR" sz="1200" dirty="0" err="1" smtClean="0"/>
              <a:t>Brocker</a:t>
            </a:r>
            <a:r>
              <a:rPr lang="en-US" altLang="ko-KR" sz="1200" dirty="0" smtClean="0"/>
              <a:t> / Critical Issue </a:t>
            </a:r>
            <a:r>
              <a:rPr lang="ko-KR" altLang="en-US" sz="1200" dirty="0" smtClean="0"/>
              <a:t>만 체크 한다</a:t>
            </a:r>
            <a:r>
              <a:rPr lang="en-US" altLang="ko-KR" sz="1200" dirty="0" smtClean="0"/>
              <a:t>.</a:t>
            </a:r>
          </a:p>
          <a:p>
            <a:pPr marL="0" indent="0">
              <a:buNone/>
            </a:pPr>
            <a:endParaRPr lang="ko-KR" altLang="en-US" sz="1200" dirty="0"/>
          </a:p>
        </p:txBody>
      </p:sp>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pic>
        <p:nvPicPr>
          <p:cNvPr id="5" name="그림 4"/>
          <p:cNvPicPr>
            <a:picLocks noChangeAspect="1"/>
          </p:cNvPicPr>
          <p:nvPr/>
        </p:nvPicPr>
        <p:blipFill>
          <a:blip r:embed="rId3"/>
          <a:stretch>
            <a:fillRect/>
          </a:stretch>
        </p:blipFill>
        <p:spPr>
          <a:xfrm>
            <a:off x="354518" y="2814189"/>
            <a:ext cx="8463149" cy="1695450"/>
          </a:xfrm>
          <a:prstGeom prst="rect">
            <a:avLst/>
          </a:prstGeom>
        </p:spPr>
      </p:pic>
    </p:spTree>
    <p:extLst>
      <p:ext uri="{BB962C8B-B14F-4D97-AF65-F5344CB8AC3E}">
        <p14:creationId xmlns:p14="http://schemas.microsoft.com/office/powerpoint/2010/main" val="317542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0" indent="0">
              <a:buNone/>
            </a:pPr>
            <a:r>
              <a:rPr lang="ko-KR" altLang="en-US" sz="2000" dirty="0"/>
              <a:t>주석 </a:t>
            </a:r>
            <a:r>
              <a:rPr lang="en-US" altLang="ko-KR" sz="2000" dirty="0"/>
              <a:t>(Comments)</a:t>
            </a:r>
          </a:p>
          <a:p>
            <a:pPr marL="0" indent="0">
              <a:buNone/>
            </a:pPr>
            <a:r>
              <a:rPr lang="ko-KR" altLang="en-US" sz="1400" dirty="0"/>
              <a:t>코드를 이해하기 쉽게 달아놓은 설명</a:t>
            </a:r>
          </a:p>
          <a:p>
            <a:pPr>
              <a:buFontTx/>
              <a:buChar char="-"/>
            </a:pPr>
            <a:r>
              <a:rPr lang="ko-KR" altLang="en-US" sz="1200" dirty="0" smtClean="0"/>
              <a:t>코드를 </a:t>
            </a:r>
            <a:r>
              <a:rPr lang="ko-KR" altLang="en-US" sz="1200" dirty="0"/>
              <a:t>이해하기 위한 가장 강력한 도구이며</a:t>
            </a:r>
            <a:r>
              <a:rPr lang="en-US" altLang="ko-KR" sz="1200" dirty="0"/>
              <a:t>, </a:t>
            </a:r>
            <a:r>
              <a:rPr lang="ko-KR" altLang="en-US" sz="1200" dirty="0"/>
              <a:t>유지보수성과 밀접한 관련을 </a:t>
            </a:r>
            <a:r>
              <a:rPr lang="ko-KR" altLang="en-US" sz="1200" dirty="0" smtClean="0"/>
              <a:t>갖는다</a:t>
            </a:r>
            <a:endParaRPr lang="en-US" altLang="ko-KR" sz="1200" dirty="0" smtClean="0"/>
          </a:p>
          <a:p>
            <a:pPr marL="0" indent="0">
              <a:buNone/>
            </a:pPr>
            <a:endParaRPr lang="ko-KR" altLang="en-US" sz="1200" dirty="0"/>
          </a:p>
        </p:txBody>
      </p:sp>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pic>
        <p:nvPicPr>
          <p:cNvPr id="5" name="그림 4"/>
          <p:cNvPicPr>
            <a:picLocks noChangeAspect="1"/>
          </p:cNvPicPr>
          <p:nvPr/>
        </p:nvPicPr>
        <p:blipFill>
          <a:blip r:embed="rId3"/>
          <a:stretch>
            <a:fillRect/>
          </a:stretch>
        </p:blipFill>
        <p:spPr>
          <a:xfrm>
            <a:off x="354518" y="2581275"/>
            <a:ext cx="8463149" cy="1695450"/>
          </a:xfrm>
          <a:prstGeom prst="rect">
            <a:avLst/>
          </a:prstGeom>
        </p:spPr>
      </p:pic>
    </p:spTree>
    <p:extLst>
      <p:ext uri="{BB962C8B-B14F-4D97-AF65-F5344CB8AC3E}">
        <p14:creationId xmlns:p14="http://schemas.microsoft.com/office/powerpoint/2010/main" val="129952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0" indent="0">
              <a:buNone/>
            </a:pPr>
            <a:r>
              <a:rPr lang="ko-KR" altLang="en-US" sz="2000" dirty="0"/>
              <a:t>기술부채 </a:t>
            </a:r>
            <a:r>
              <a:rPr lang="en-US" altLang="ko-KR" sz="2000" dirty="0"/>
              <a:t>(Technical Debt)</a:t>
            </a:r>
          </a:p>
          <a:p>
            <a:pPr marL="0" indent="0">
              <a:buNone/>
            </a:pPr>
            <a:r>
              <a:rPr lang="ko-KR" altLang="en-US" sz="1400" dirty="0"/>
              <a:t>현재 시스템에서 발견된 문제점에 대한 수정 및 개선에 필요한 기술적인 시간</a:t>
            </a:r>
          </a:p>
          <a:p>
            <a:pPr>
              <a:buFontTx/>
              <a:buChar char="-"/>
            </a:pPr>
            <a:r>
              <a:rPr lang="ko-KR" altLang="en-US" sz="1200" dirty="0" smtClean="0"/>
              <a:t>개발 </a:t>
            </a:r>
            <a:r>
              <a:rPr lang="ko-KR" altLang="en-US" sz="1200" dirty="0"/>
              <a:t>초기 단계의 시스템은 규모가 작고 복잡도가 낮기 때문에 변경이 필요한 경우 즉각적인 대응이 가능하다</a:t>
            </a:r>
            <a:r>
              <a:rPr lang="en-US" altLang="ko-KR" sz="1200" dirty="0" smtClean="0"/>
              <a:t>.</a:t>
            </a:r>
          </a:p>
          <a:p>
            <a:pPr>
              <a:buFontTx/>
              <a:buChar char="-"/>
            </a:pPr>
            <a:r>
              <a:rPr lang="ko-KR" altLang="en-US" sz="1200" dirty="0" smtClean="0"/>
              <a:t>그러나 </a:t>
            </a:r>
            <a:r>
              <a:rPr lang="ko-KR" altLang="en-US" sz="1200" dirty="0"/>
              <a:t>시간이 지남에 따라 시스템의 규모가 커지고</a:t>
            </a:r>
            <a:r>
              <a:rPr lang="en-US" altLang="ko-KR" sz="1200" dirty="0"/>
              <a:t>, </a:t>
            </a:r>
            <a:r>
              <a:rPr lang="ko-KR" altLang="en-US" sz="1200" dirty="0"/>
              <a:t>복잡도 역시 증가하기 때문에</a:t>
            </a:r>
            <a:r>
              <a:rPr lang="en-US" altLang="ko-KR" sz="1200" dirty="0"/>
              <a:t>, </a:t>
            </a:r>
            <a:r>
              <a:rPr lang="ko-KR" altLang="en-US" sz="1200" dirty="0"/>
              <a:t>변경이 필요한 경우 대응에 소요되는 시간이 점점 증가한다</a:t>
            </a:r>
            <a:r>
              <a:rPr lang="en-US" altLang="ko-KR" sz="1200" dirty="0" smtClean="0"/>
              <a:t>.</a:t>
            </a:r>
            <a:endParaRPr lang="en-US" altLang="ko-KR" sz="1200" dirty="0"/>
          </a:p>
          <a:p>
            <a:pPr>
              <a:buFontTx/>
              <a:buChar char="-"/>
            </a:pPr>
            <a:r>
              <a:rPr lang="ko-KR" altLang="en-US" sz="1200" dirty="0" smtClean="0"/>
              <a:t>최적 </a:t>
            </a:r>
            <a:r>
              <a:rPr lang="ko-KR" altLang="en-US" sz="1200" dirty="0"/>
              <a:t>상태의 대응 능력을 유지하기 위한 변경 시간 및 비용을 기술 부채</a:t>
            </a:r>
            <a:r>
              <a:rPr lang="en-US" altLang="ko-KR" sz="1200" dirty="0"/>
              <a:t>Technical Debt</a:t>
            </a:r>
            <a:r>
              <a:rPr lang="ko-KR" altLang="en-US" sz="1200" dirty="0"/>
              <a:t>라 칭한다</a:t>
            </a:r>
            <a:r>
              <a:rPr lang="en-US" altLang="ko-KR" sz="1200" dirty="0" smtClean="0"/>
              <a:t>.</a:t>
            </a:r>
          </a:p>
          <a:p>
            <a:pPr>
              <a:buFontTx/>
              <a:buChar char="-"/>
            </a:pPr>
            <a:r>
              <a:rPr lang="en-US" altLang="ko-KR" sz="1200" dirty="0" smtClean="0"/>
              <a:t>1 </a:t>
            </a:r>
            <a:r>
              <a:rPr lang="ko-KR" altLang="en-US" sz="1200" dirty="0" smtClean="0"/>
              <a:t>일</a:t>
            </a:r>
            <a:r>
              <a:rPr lang="en-US" altLang="ko-KR" sz="1200" dirty="0" smtClean="0"/>
              <a:t>(day) </a:t>
            </a:r>
            <a:r>
              <a:rPr lang="ko-KR" altLang="en-US" sz="1200" dirty="0" smtClean="0"/>
              <a:t>의 값은 </a:t>
            </a:r>
            <a:r>
              <a:rPr lang="en-US" altLang="ko-KR" sz="1200" dirty="0" smtClean="0"/>
              <a:t>9 </a:t>
            </a:r>
            <a:r>
              <a:rPr lang="ko-KR" altLang="en-US" sz="1200" dirty="0" smtClean="0"/>
              <a:t>시간 </a:t>
            </a:r>
            <a:r>
              <a:rPr lang="en-US" altLang="ko-KR" sz="1200" dirty="0" smtClean="0"/>
              <a:t>(hour) </a:t>
            </a:r>
            <a:r>
              <a:rPr lang="ko-KR" altLang="en-US" sz="1200" dirty="0" smtClean="0"/>
              <a:t>로 계산된다</a:t>
            </a:r>
            <a:r>
              <a:rPr lang="en-US" altLang="ko-KR" sz="1200" dirty="0" smtClean="0"/>
              <a:t>.</a:t>
            </a:r>
          </a:p>
          <a:p>
            <a:pPr marL="0" indent="0">
              <a:buNone/>
            </a:pPr>
            <a:r>
              <a:rPr lang="en-US" altLang="ko-KR" sz="1200" dirty="0" smtClean="0"/>
              <a:t>       (ex 34 day = 306hour = 9 X 34)</a:t>
            </a:r>
          </a:p>
        </p:txBody>
      </p:sp>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pic>
        <p:nvPicPr>
          <p:cNvPr id="5" name="그림 4"/>
          <p:cNvPicPr>
            <a:picLocks noChangeAspect="1"/>
          </p:cNvPicPr>
          <p:nvPr/>
        </p:nvPicPr>
        <p:blipFill>
          <a:blip r:embed="rId3"/>
          <a:stretch>
            <a:fillRect/>
          </a:stretch>
        </p:blipFill>
        <p:spPr>
          <a:xfrm>
            <a:off x="354518" y="3751639"/>
            <a:ext cx="8463149" cy="1695450"/>
          </a:xfrm>
          <a:prstGeom prst="rect">
            <a:avLst/>
          </a:prstGeom>
        </p:spPr>
      </p:pic>
    </p:spTree>
    <p:extLst>
      <p:ext uri="{BB962C8B-B14F-4D97-AF65-F5344CB8AC3E}">
        <p14:creationId xmlns:p14="http://schemas.microsoft.com/office/powerpoint/2010/main" val="2286893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smtClean="0"/>
              <a:t>위젯</a:t>
            </a:r>
            <a:r>
              <a:rPr lang="ko-KR" altLang="en-US" dirty="0" smtClean="0"/>
              <a:t> 설명</a:t>
            </a:r>
            <a:endParaRPr lang="ko-KR" altLang="en-US" dirty="0"/>
          </a:p>
        </p:txBody>
      </p:sp>
      <p:pic>
        <p:nvPicPr>
          <p:cNvPr id="7" name="그림 6"/>
          <p:cNvPicPr>
            <a:picLocks noChangeAspect="1"/>
          </p:cNvPicPr>
          <p:nvPr/>
        </p:nvPicPr>
        <p:blipFill>
          <a:blip r:embed="rId2"/>
          <a:stretch>
            <a:fillRect/>
          </a:stretch>
        </p:blipFill>
        <p:spPr>
          <a:xfrm>
            <a:off x="1632133" y="3977999"/>
            <a:ext cx="5818399" cy="2880000"/>
          </a:xfrm>
          <a:prstGeom prst="rect">
            <a:avLst/>
          </a:prstGeom>
        </p:spPr>
      </p:pic>
      <p:pic>
        <p:nvPicPr>
          <p:cNvPr id="8" name="그림 7"/>
          <p:cNvPicPr>
            <a:picLocks noChangeAspect="1"/>
          </p:cNvPicPr>
          <p:nvPr/>
        </p:nvPicPr>
        <p:blipFill>
          <a:blip r:embed="rId3"/>
          <a:stretch>
            <a:fillRect/>
          </a:stretch>
        </p:blipFill>
        <p:spPr>
          <a:xfrm>
            <a:off x="354519" y="1416709"/>
            <a:ext cx="8463148" cy="1695450"/>
          </a:xfrm>
          <a:prstGeom prst="rect">
            <a:avLst/>
          </a:prstGeom>
        </p:spPr>
      </p:pic>
      <p:cxnSp>
        <p:nvCxnSpPr>
          <p:cNvPr id="10" name="직선 화살표 연결선 9"/>
          <p:cNvCxnSpPr/>
          <p:nvPr/>
        </p:nvCxnSpPr>
        <p:spPr>
          <a:xfrm flipV="1">
            <a:off x="1966823" y="3131389"/>
            <a:ext cx="0" cy="105242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79620" y="3187551"/>
            <a:ext cx="4123426" cy="646331"/>
          </a:xfrm>
          <a:prstGeom prst="rect">
            <a:avLst/>
          </a:prstGeom>
          <a:noFill/>
        </p:spPr>
        <p:txBody>
          <a:bodyPr wrap="square" rtlCol="0">
            <a:spAutoFit/>
          </a:bodyPr>
          <a:lstStyle/>
          <a:p>
            <a:r>
              <a:rPr lang="ko-KR" altLang="en-US" dirty="0" err="1" smtClean="0"/>
              <a:t>프로젝트명</a:t>
            </a:r>
            <a:r>
              <a:rPr lang="ko-KR" altLang="en-US" dirty="0" smtClean="0"/>
              <a:t> 및 정적 분석을 통해 산출된 모든 정보가 표시된 보드</a:t>
            </a:r>
            <a:endParaRPr lang="ko-KR" altLang="en-US" dirty="0"/>
          </a:p>
        </p:txBody>
      </p:sp>
      <p:pic>
        <p:nvPicPr>
          <p:cNvPr id="13" name="그림 12"/>
          <p:cNvPicPr>
            <a:picLocks noChangeAspect="1"/>
          </p:cNvPicPr>
          <p:nvPr/>
        </p:nvPicPr>
        <p:blipFill>
          <a:blip r:embed="rId4"/>
          <a:stretch>
            <a:fillRect/>
          </a:stretch>
        </p:blipFill>
        <p:spPr>
          <a:xfrm>
            <a:off x="354519" y="6288848"/>
            <a:ext cx="1094720" cy="569151"/>
          </a:xfrm>
          <a:prstGeom prst="rect">
            <a:avLst/>
          </a:prstGeom>
        </p:spPr>
      </p:pic>
    </p:spTree>
    <p:extLst>
      <p:ext uri="{BB962C8B-B14F-4D97-AF65-F5344CB8AC3E}">
        <p14:creationId xmlns:p14="http://schemas.microsoft.com/office/powerpoint/2010/main" val="66602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위젯</a:t>
            </a:r>
            <a:r>
              <a:rPr lang="ko-KR" altLang="en-US" dirty="0"/>
              <a:t> 설명</a:t>
            </a:r>
          </a:p>
        </p:txBody>
      </p:sp>
      <p:pic>
        <p:nvPicPr>
          <p:cNvPr id="4" name="그림 3"/>
          <p:cNvPicPr>
            <a:picLocks noChangeAspect="1"/>
          </p:cNvPicPr>
          <p:nvPr/>
        </p:nvPicPr>
        <p:blipFill>
          <a:blip r:embed="rId2"/>
          <a:stretch>
            <a:fillRect/>
          </a:stretch>
        </p:blipFill>
        <p:spPr>
          <a:xfrm>
            <a:off x="1632133" y="3977999"/>
            <a:ext cx="5818399" cy="2880000"/>
          </a:xfrm>
          <a:prstGeom prst="rect">
            <a:avLst/>
          </a:prstGeom>
        </p:spPr>
      </p:pic>
      <p:pic>
        <p:nvPicPr>
          <p:cNvPr id="5" name="그림 4"/>
          <p:cNvPicPr>
            <a:picLocks noChangeAspect="1"/>
          </p:cNvPicPr>
          <p:nvPr/>
        </p:nvPicPr>
        <p:blipFill>
          <a:blip r:embed="rId3"/>
          <a:stretch>
            <a:fillRect/>
          </a:stretch>
        </p:blipFill>
        <p:spPr>
          <a:xfrm>
            <a:off x="354519" y="1247791"/>
            <a:ext cx="8463148" cy="1867701"/>
          </a:xfrm>
          <a:prstGeom prst="rect">
            <a:avLst/>
          </a:prstGeom>
        </p:spPr>
      </p:pic>
      <p:cxnSp>
        <p:nvCxnSpPr>
          <p:cNvPr id="6" name="직선 화살표 연결선 5"/>
          <p:cNvCxnSpPr/>
          <p:nvPr/>
        </p:nvCxnSpPr>
        <p:spPr>
          <a:xfrm flipV="1">
            <a:off x="1966823" y="3131390"/>
            <a:ext cx="0" cy="164764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79620" y="3187551"/>
            <a:ext cx="4123426" cy="646331"/>
          </a:xfrm>
          <a:prstGeom prst="rect">
            <a:avLst/>
          </a:prstGeom>
          <a:noFill/>
        </p:spPr>
        <p:txBody>
          <a:bodyPr wrap="square" rtlCol="0">
            <a:spAutoFit/>
          </a:bodyPr>
          <a:lstStyle/>
          <a:p>
            <a:r>
              <a:rPr lang="ko-KR" altLang="en-US" dirty="0" smtClean="0"/>
              <a:t>산출된 이슈를 기준으로 실행구간간 변화를 표시한 그래프</a:t>
            </a:r>
            <a:endParaRPr lang="ko-KR" altLang="en-US" dirty="0"/>
          </a:p>
        </p:txBody>
      </p:sp>
      <p:pic>
        <p:nvPicPr>
          <p:cNvPr id="10" name="그림 9"/>
          <p:cNvPicPr>
            <a:picLocks noChangeAspect="1"/>
          </p:cNvPicPr>
          <p:nvPr/>
        </p:nvPicPr>
        <p:blipFill>
          <a:blip r:embed="rId4"/>
          <a:stretch>
            <a:fillRect/>
          </a:stretch>
        </p:blipFill>
        <p:spPr>
          <a:xfrm>
            <a:off x="354519" y="6288848"/>
            <a:ext cx="1094720" cy="569151"/>
          </a:xfrm>
          <a:prstGeom prst="rect">
            <a:avLst/>
          </a:prstGeom>
        </p:spPr>
      </p:pic>
    </p:spTree>
    <p:extLst>
      <p:ext uri="{BB962C8B-B14F-4D97-AF65-F5344CB8AC3E}">
        <p14:creationId xmlns:p14="http://schemas.microsoft.com/office/powerpoint/2010/main" val="2538537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위젯</a:t>
            </a:r>
            <a:r>
              <a:rPr lang="ko-KR" altLang="en-US" dirty="0"/>
              <a:t> 설명</a:t>
            </a:r>
          </a:p>
        </p:txBody>
      </p:sp>
      <p:pic>
        <p:nvPicPr>
          <p:cNvPr id="4" name="그림 3"/>
          <p:cNvPicPr>
            <a:picLocks noChangeAspect="1"/>
          </p:cNvPicPr>
          <p:nvPr/>
        </p:nvPicPr>
        <p:blipFill>
          <a:blip r:embed="rId2"/>
          <a:stretch>
            <a:fillRect/>
          </a:stretch>
        </p:blipFill>
        <p:spPr>
          <a:xfrm>
            <a:off x="1676626" y="3977999"/>
            <a:ext cx="5818399" cy="2880000"/>
          </a:xfrm>
          <a:prstGeom prst="rect">
            <a:avLst/>
          </a:prstGeom>
        </p:spPr>
      </p:pic>
      <p:pic>
        <p:nvPicPr>
          <p:cNvPr id="5" name="그림 4"/>
          <p:cNvPicPr>
            <a:picLocks noChangeAspect="1"/>
          </p:cNvPicPr>
          <p:nvPr/>
        </p:nvPicPr>
        <p:blipFill>
          <a:blip r:embed="rId3"/>
          <a:stretch>
            <a:fillRect/>
          </a:stretch>
        </p:blipFill>
        <p:spPr>
          <a:xfrm>
            <a:off x="354519" y="1129277"/>
            <a:ext cx="8463148" cy="2071123"/>
          </a:xfrm>
          <a:prstGeom prst="rect">
            <a:avLst/>
          </a:prstGeom>
        </p:spPr>
      </p:pic>
      <p:cxnSp>
        <p:nvCxnSpPr>
          <p:cNvPr id="6" name="직선 화살표 연결선 5"/>
          <p:cNvCxnSpPr/>
          <p:nvPr/>
        </p:nvCxnSpPr>
        <p:spPr>
          <a:xfrm flipV="1">
            <a:off x="1966823" y="3131390"/>
            <a:ext cx="0" cy="238088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79619" y="3213429"/>
            <a:ext cx="4809701" cy="646331"/>
          </a:xfrm>
          <a:prstGeom prst="rect">
            <a:avLst/>
          </a:prstGeom>
          <a:noFill/>
        </p:spPr>
        <p:txBody>
          <a:bodyPr wrap="square" rtlCol="0">
            <a:spAutoFit/>
          </a:bodyPr>
          <a:lstStyle/>
          <a:p>
            <a:r>
              <a:rPr lang="ko-KR" altLang="en-US" dirty="0" smtClean="0"/>
              <a:t>전체 프로젝트 표시</a:t>
            </a:r>
            <a:r>
              <a:rPr lang="en-US" altLang="ko-KR" dirty="0" smtClean="0"/>
              <a:t> </a:t>
            </a:r>
            <a:r>
              <a:rPr lang="ko-KR" altLang="en-US" dirty="0" smtClean="0"/>
              <a:t>통합된 </a:t>
            </a:r>
            <a:r>
              <a:rPr lang="en-US" altLang="ko-KR" dirty="0" smtClean="0"/>
              <a:t>SVN, </a:t>
            </a:r>
            <a:r>
              <a:rPr lang="en-US" altLang="ko-KR" dirty="0" err="1" smtClean="0"/>
              <a:t>Git</a:t>
            </a:r>
            <a:r>
              <a:rPr lang="en-US" altLang="ko-KR" dirty="0" smtClean="0"/>
              <a:t>  </a:t>
            </a:r>
            <a:r>
              <a:rPr lang="ko-KR" altLang="en-US" dirty="0" smtClean="0"/>
              <a:t>프로젝트 및 각 </a:t>
            </a:r>
            <a:r>
              <a:rPr lang="en-US" altLang="ko-KR" dirty="0" smtClean="0"/>
              <a:t>Repository </a:t>
            </a:r>
            <a:r>
              <a:rPr lang="ko-KR" altLang="en-US" dirty="0" smtClean="0"/>
              <a:t>별 프로젝트도 분석</a:t>
            </a:r>
            <a:endParaRPr lang="ko-KR" altLang="en-US" dirty="0"/>
          </a:p>
        </p:txBody>
      </p:sp>
      <p:pic>
        <p:nvPicPr>
          <p:cNvPr id="10" name="그림 9"/>
          <p:cNvPicPr>
            <a:picLocks noChangeAspect="1"/>
          </p:cNvPicPr>
          <p:nvPr/>
        </p:nvPicPr>
        <p:blipFill>
          <a:blip r:embed="rId4"/>
          <a:stretch>
            <a:fillRect/>
          </a:stretch>
        </p:blipFill>
        <p:spPr>
          <a:xfrm>
            <a:off x="354519" y="6288848"/>
            <a:ext cx="1094720" cy="569151"/>
          </a:xfrm>
          <a:prstGeom prst="rect">
            <a:avLst/>
          </a:prstGeom>
        </p:spPr>
      </p:pic>
    </p:spTree>
    <p:extLst>
      <p:ext uri="{BB962C8B-B14F-4D97-AF65-F5344CB8AC3E}">
        <p14:creationId xmlns:p14="http://schemas.microsoft.com/office/powerpoint/2010/main" val="3820912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위젯</a:t>
            </a:r>
            <a:r>
              <a:rPr lang="ko-KR" altLang="en-US" dirty="0"/>
              <a:t> 설명</a:t>
            </a:r>
          </a:p>
        </p:txBody>
      </p:sp>
      <p:pic>
        <p:nvPicPr>
          <p:cNvPr id="4" name="그림 3"/>
          <p:cNvPicPr>
            <a:picLocks noChangeAspect="1"/>
          </p:cNvPicPr>
          <p:nvPr/>
        </p:nvPicPr>
        <p:blipFill>
          <a:blip r:embed="rId2"/>
          <a:stretch>
            <a:fillRect/>
          </a:stretch>
        </p:blipFill>
        <p:spPr>
          <a:xfrm>
            <a:off x="1702904" y="3972683"/>
            <a:ext cx="5818399" cy="2880000"/>
          </a:xfrm>
          <a:prstGeom prst="rect">
            <a:avLst/>
          </a:prstGeom>
        </p:spPr>
      </p:pic>
      <p:pic>
        <p:nvPicPr>
          <p:cNvPr id="5" name="그림 4"/>
          <p:cNvPicPr>
            <a:picLocks noChangeAspect="1"/>
          </p:cNvPicPr>
          <p:nvPr/>
        </p:nvPicPr>
        <p:blipFill>
          <a:blip r:embed="rId3"/>
          <a:stretch>
            <a:fillRect/>
          </a:stretch>
        </p:blipFill>
        <p:spPr>
          <a:xfrm>
            <a:off x="354519" y="1049350"/>
            <a:ext cx="8463148" cy="2202808"/>
          </a:xfrm>
          <a:prstGeom prst="rect">
            <a:avLst/>
          </a:prstGeom>
        </p:spPr>
      </p:pic>
      <p:cxnSp>
        <p:nvCxnSpPr>
          <p:cNvPr id="6" name="직선 화살표 연결선 5"/>
          <p:cNvCxnSpPr/>
          <p:nvPr/>
        </p:nvCxnSpPr>
        <p:spPr>
          <a:xfrm flipH="1" flipV="1">
            <a:off x="5124091" y="3252158"/>
            <a:ext cx="1" cy="226874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96621" y="3362089"/>
            <a:ext cx="2777704" cy="646331"/>
          </a:xfrm>
          <a:prstGeom prst="rect">
            <a:avLst/>
          </a:prstGeom>
          <a:noFill/>
        </p:spPr>
        <p:txBody>
          <a:bodyPr wrap="square" rtlCol="0">
            <a:spAutoFit/>
          </a:bodyPr>
          <a:lstStyle/>
          <a:p>
            <a:r>
              <a:rPr lang="ko-KR" altLang="en-US" smtClean="0"/>
              <a:t>프로젝트별 </a:t>
            </a:r>
            <a:r>
              <a:rPr lang="ko-KR" altLang="en-US" dirty="0" smtClean="0"/>
              <a:t>전체 이슈를 원형 그래프로 표시</a:t>
            </a:r>
            <a:endParaRPr lang="ko-KR" altLang="en-US" dirty="0"/>
          </a:p>
        </p:txBody>
      </p:sp>
      <p:pic>
        <p:nvPicPr>
          <p:cNvPr id="11" name="그림 10"/>
          <p:cNvPicPr>
            <a:picLocks noChangeAspect="1"/>
          </p:cNvPicPr>
          <p:nvPr/>
        </p:nvPicPr>
        <p:blipFill>
          <a:blip r:embed="rId4"/>
          <a:stretch>
            <a:fillRect/>
          </a:stretch>
        </p:blipFill>
        <p:spPr>
          <a:xfrm>
            <a:off x="354519" y="6288848"/>
            <a:ext cx="1094720" cy="569151"/>
          </a:xfrm>
          <a:prstGeom prst="rect">
            <a:avLst/>
          </a:prstGeom>
        </p:spPr>
      </p:pic>
    </p:spTree>
    <p:extLst>
      <p:ext uri="{BB962C8B-B14F-4D97-AF65-F5344CB8AC3E}">
        <p14:creationId xmlns:p14="http://schemas.microsoft.com/office/powerpoint/2010/main" val="2332247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4" name="TextBox 3"/>
          <p:cNvSpPr txBox="1"/>
          <p:nvPr/>
        </p:nvSpPr>
        <p:spPr>
          <a:xfrm>
            <a:off x="310551" y="1233577"/>
            <a:ext cx="8507116" cy="4370427"/>
          </a:xfrm>
          <a:prstGeom prst="rect">
            <a:avLst/>
          </a:prstGeom>
          <a:noFill/>
        </p:spPr>
        <p:txBody>
          <a:bodyPr wrap="square" rtlCol="0">
            <a:spAutoFit/>
          </a:bodyPr>
          <a:lstStyle/>
          <a:p>
            <a:r>
              <a:rPr lang="en-US" altLang="ko-KR" sz="1400" dirty="0"/>
              <a:t>1. ""</a:t>
            </a:r>
            <a:r>
              <a:rPr lang="en-US" altLang="ko-KR" sz="1400" dirty="0" err="1"/>
              <a:t>BigDecimal</a:t>
            </a:r>
            <a:r>
              <a:rPr lang="en-US" altLang="ko-KR" sz="1400" dirty="0"/>
              <a:t>(double)"" should not be used</a:t>
            </a:r>
          </a:p>
          <a:p>
            <a:endParaRPr lang="en-US" altLang="ko-KR" sz="1400" dirty="0"/>
          </a:p>
          <a:p>
            <a:r>
              <a:rPr lang="en-US" altLang="ko-KR" sz="1000" dirty="0"/>
              <a:t>From the </a:t>
            </a:r>
            <a:r>
              <a:rPr lang="en-US" altLang="ko-KR" sz="1000" dirty="0" err="1"/>
              <a:t>JavaDocs</a:t>
            </a:r>
            <a:r>
              <a:rPr lang="en-US" altLang="ko-KR" sz="1000" dirty="0"/>
              <a:t>:</a:t>
            </a:r>
          </a:p>
          <a:p>
            <a:endParaRPr lang="en-US" altLang="ko-KR" sz="1000" dirty="0"/>
          </a:p>
          <a:p>
            <a:r>
              <a:rPr lang="en-US" altLang="ko-KR" sz="1000" dirty="0"/>
              <a:t>The results of this constructor can be somewhat unpredictable. One might assume that writing new </a:t>
            </a:r>
            <a:r>
              <a:rPr lang="en-US" altLang="ko-KR" sz="1000" dirty="0" err="1"/>
              <a:t>BigDecimal</a:t>
            </a:r>
            <a:r>
              <a:rPr lang="en-US" altLang="ko-KR" sz="1000" dirty="0"/>
              <a:t>(0.1) in Java creates a </a:t>
            </a:r>
            <a:r>
              <a:rPr lang="en-US" altLang="ko-KR" sz="1000" dirty="0" err="1"/>
              <a:t>BigDecimal</a:t>
            </a:r>
            <a:r>
              <a:rPr lang="en-US" altLang="ko-KR" sz="1000" dirty="0"/>
              <a:t> which is exactly equal to 0.1 (an unscaled value of 1, with a scale of 1), but it is actually equal to 0.1000000000000000055511151231257827021181583404541015625. This is because 0.1 cannot be represented exactly as a double (or, for that matter, as a binary fraction of any finite length). Thus, the value that is being passed in to the constructor is not exactly equal to 0.1, appearances notwithstanding.</a:t>
            </a:r>
          </a:p>
          <a:p>
            <a:endParaRPr lang="en-US" altLang="ko-KR" sz="1000" dirty="0"/>
          </a:p>
          <a:p>
            <a:r>
              <a:rPr lang="en-US" altLang="ko-KR" sz="1000" dirty="0"/>
              <a:t>Instead, you should use </a:t>
            </a:r>
            <a:r>
              <a:rPr lang="en-US" altLang="ko-KR" sz="1000" dirty="0" err="1"/>
              <a:t>BigDecimal.valueOf</a:t>
            </a:r>
            <a:r>
              <a:rPr lang="en-US" altLang="ko-KR" sz="1000" dirty="0"/>
              <a:t>, which uses a string under the covers to eliminate floating point rounding errors.</a:t>
            </a:r>
          </a:p>
          <a:p>
            <a:endParaRPr lang="en-US" altLang="ko-KR" sz="1000" dirty="0"/>
          </a:p>
          <a:p>
            <a:r>
              <a:rPr lang="en-US" altLang="ko-KR" sz="1000" dirty="0"/>
              <a:t>Noncompliant Code Example</a:t>
            </a:r>
          </a:p>
          <a:p>
            <a:r>
              <a:rPr lang="en-US" altLang="ko-KR" sz="1000" dirty="0"/>
              <a:t>--------------------------------------------------------------------------------------------------------</a:t>
            </a:r>
          </a:p>
          <a:p>
            <a:r>
              <a:rPr lang="en-US" altLang="ko-KR" sz="1000" dirty="0"/>
              <a:t>double d = 1.1;</a:t>
            </a:r>
          </a:p>
          <a:p>
            <a:endParaRPr lang="en-US" altLang="ko-KR" sz="1000" dirty="0"/>
          </a:p>
          <a:p>
            <a:r>
              <a:rPr lang="en-US" altLang="ko-KR" sz="1000" dirty="0" err="1"/>
              <a:t>BigDecimal</a:t>
            </a:r>
            <a:r>
              <a:rPr lang="en-US" altLang="ko-KR" sz="1000" dirty="0"/>
              <a:t> bd1 = new </a:t>
            </a:r>
            <a:r>
              <a:rPr lang="en-US" altLang="ko-KR" sz="1000" dirty="0" err="1"/>
              <a:t>BigDecimal</a:t>
            </a:r>
            <a:r>
              <a:rPr lang="en-US" altLang="ko-KR" sz="1000" dirty="0"/>
              <a:t>(d); // Noncompliant; see comment above</a:t>
            </a:r>
          </a:p>
          <a:p>
            <a:r>
              <a:rPr lang="en-US" altLang="ko-KR" sz="1000" dirty="0" err="1"/>
              <a:t>BigDecimal</a:t>
            </a:r>
            <a:r>
              <a:rPr lang="en-US" altLang="ko-KR" sz="1000" dirty="0"/>
              <a:t> bd2 = new </a:t>
            </a:r>
            <a:r>
              <a:rPr lang="en-US" altLang="ko-KR" sz="1000" dirty="0" err="1"/>
              <a:t>BigDecimal</a:t>
            </a:r>
            <a:r>
              <a:rPr lang="en-US" altLang="ko-KR" sz="1000" dirty="0"/>
              <a:t>(1.1); // Noncompliant; same result</a:t>
            </a:r>
          </a:p>
          <a:p>
            <a:r>
              <a:rPr lang="en-US" altLang="ko-KR" sz="1000" dirty="0"/>
              <a:t>--------------------------------------------------------------------------------------------------------</a:t>
            </a:r>
          </a:p>
          <a:p>
            <a:r>
              <a:rPr lang="en-US" altLang="ko-KR" sz="1000" dirty="0"/>
              <a:t>Compliant Solution</a:t>
            </a:r>
          </a:p>
          <a:p>
            <a:r>
              <a:rPr lang="en-US" altLang="ko-KR" sz="1000" dirty="0"/>
              <a:t>--------------------------------------------------------------------------------------------------------</a:t>
            </a:r>
          </a:p>
          <a:p>
            <a:r>
              <a:rPr lang="en-US" altLang="ko-KR" sz="1000" dirty="0"/>
              <a:t>double d = 1.1;</a:t>
            </a:r>
          </a:p>
          <a:p>
            <a:endParaRPr lang="en-US" altLang="ko-KR" sz="1000" dirty="0"/>
          </a:p>
          <a:p>
            <a:r>
              <a:rPr lang="en-US" altLang="ko-KR" sz="1000" dirty="0" err="1"/>
              <a:t>BigDecimal</a:t>
            </a:r>
            <a:r>
              <a:rPr lang="en-US" altLang="ko-KR" sz="1000" dirty="0"/>
              <a:t> bd1 = </a:t>
            </a:r>
            <a:r>
              <a:rPr lang="en-US" altLang="ko-KR" sz="1000" dirty="0" err="1"/>
              <a:t>BigDecimal.valueOf</a:t>
            </a:r>
            <a:r>
              <a:rPr lang="en-US" altLang="ko-KR" sz="1000" dirty="0"/>
              <a:t>(d);</a:t>
            </a:r>
          </a:p>
          <a:p>
            <a:r>
              <a:rPr lang="en-US" altLang="ko-KR" sz="1000" dirty="0" err="1"/>
              <a:t>BigDecimal</a:t>
            </a:r>
            <a:r>
              <a:rPr lang="en-US" altLang="ko-KR" sz="1000" dirty="0"/>
              <a:t> bd2 = </a:t>
            </a:r>
            <a:r>
              <a:rPr lang="en-US" altLang="ko-KR" sz="1000" dirty="0" err="1"/>
              <a:t>BigDecimal.valueOf</a:t>
            </a:r>
            <a:r>
              <a:rPr lang="en-US" altLang="ko-KR" sz="1000" dirty="0"/>
              <a:t>(1.1);</a:t>
            </a:r>
          </a:p>
          <a:p>
            <a:r>
              <a:rPr lang="en-US" altLang="ko-KR" sz="1000" dirty="0"/>
              <a:t>--------------------------------------------------------------------------------------------------------</a:t>
            </a:r>
          </a:p>
          <a:p>
            <a:r>
              <a:rPr lang="en-US" altLang="ko-KR" sz="1000" dirty="0"/>
              <a:t>See</a:t>
            </a:r>
          </a:p>
          <a:p>
            <a:r>
              <a:rPr lang="en-US" altLang="ko-KR" sz="1000" dirty="0"/>
              <a:t> ● CERT, NUM10-J - Do not construct </a:t>
            </a:r>
            <a:r>
              <a:rPr lang="en-US" altLang="ko-KR" sz="1000" dirty="0" err="1"/>
              <a:t>BigDecimal</a:t>
            </a:r>
            <a:r>
              <a:rPr lang="en-US" altLang="ko-KR" sz="1000" dirty="0"/>
              <a:t> objects from floating-point literals</a:t>
            </a:r>
            <a:endParaRPr lang="ko-KR" altLang="en-US" sz="1000" dirty="0"/>
          </a:p>
        </p:txBody>
      </p:sp>
    </p:spTree>
    <p:extLst>
      <p:ext uri="{BB962C8B-B14F-4D97-AF65-F5344CB8AC3E}">
        <p14:creationId xmlns:p14="http://schemas.microsoft.com/office/powerpoint/2010/main" val="246904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p:txBody>
          <a:bodyPr/>
          <a:lstStyle/>
          <a:p>
            <a:pPr lvl="0"/>
            <a:r>
              <a:rPr lang="ko-KR" altLang="en-US" dirty="0" smtClean="0"/>
              <a:t>정적 분석</a:t>
            </a:r>
            <a:endParaRPr lang="ko-KR" altLang="en-US" sz="1600" dirty="0"/>
          </a:p>
        </p:txBody>
      </p:sp>
      <p:sp>
        <p:nvSpPr>
          <p:cNvPr id="3" name="텍스트 개체 틀 2"/>
          <p:cNvSpPr>
            <a:spLocks noGrp="1"/>
          </p:cNvSpPr>
          <p:nvPr>
            <p:ph type="body" idx="11"/>
          </p:nvPr>
        </p:nvSpPr>
        <p:spPr/>
        <p:txBody>
          <a:bodyPr/>
          <a:lstStyle/>
          <a:p>
            <a:r>
              <a:rPr lang="ko-KR" altLang="en-US" dirty="0" err="1" smtClean="0"/>
              <a:t>소나큐브</a:t>
            </a:r>
            <a:r>
              <a:rPr lang="ko-KR" altLang="en-US" dirty="0" smtClean="0"/>
              <a:t> </a:t>
            </a:r>
            <a:r>
              <a:rPr lang="ko-KR" altLang="en-US" dirty="0" smtClean="0"/>
              <a:t>특징</a:t>
            </a:r>
            <a:endParaRPr lang="ko-KR" altLang="en-US" dirty="0"/>
          </a:p>
        </p:txBody>
      </p:sp>
      <p:sp>
        <p:nvSpPr>
          <p:cNvPr id="4" name="텍스트 개체 틀 3"/>
          <p:cNvSpPr>
            <a:spLocks noGrp="1"/>
          </p:cNvSpPr>
          <p:nvPr>
            <p:ph type="body" idx="13"/>
          </p:nvPr>
        </p:nvSpPr>
        <p:spPr/>
        <p:txBody>
          <a:bodyPr/>
          <a:lstStyle/>
          <a:p>
            <a:r>
              <a:rPr lang="en-US" altLang="ko-KR" dirty="0" smtClean="0"/>
              <a:t>CJ </a:t>
            </a:r>
            <a:r>
              <a:rPr lang="ko-KR" altLang="en-US" dirty="0" err="1" smtClean="0"/>
              <a:t>오쇼핑</a:t>
            </a:r>
            <a:r>
              <a:rPr lang="ko-KR" altLang="en-US" dirty="0" smtClean="0"/>
              <a:t> </a:t>
            </a:r>
            <a:r>
              <a:rPr lang="ko-KR" altLang="en-US" dirty="0" err="1" smtClean="0"/>
              <a:t>소나큐브</a:t>
            </a:r>
            <a:r>
              <a:rPr lang="ko-KR" altLang="en-US" dirty="0" smtClean="0"/>
              <a:t> </a:t>
            </a:r>
            <a:r>
              <a:rPr lang="ko-KR" altLang="en-US" dirty="0" smtClean="0"/>
              <a:t>흐름도</a:t>
            </a:r>
            <a:endParaRPr lang="ko-KR" altLang="en-US" dirty="0"/>
          </a:p>
        </p:txBody>
      </p:sp>
      <p:sp>
        <p:nvSpPr>
          <p:cNvPr id="5" name="텍스트 개체 틀 4"/>
          <p:cNvSpPr>
            <a:spLocks noGrp="1"/>
          </p:cNvSpPr>
          <p:nvPr>
            <p:ph type="body" idx="15"/>
          </p:nvPr>
        </p:nvSpPr>
        <p:spPr/>
        <p:txBody>
          <a:bodyPr/>
          <a:lstStyle/>
          <a:p>
            <a:r>
              <a:rPr lang="ko-KR" altLang="en-US" dirty="0" err="1" smtClean="0"/>
              <a:t>소나큐브</a:t>
            </a:r>
            <a:r>
              <a:rPr lang="ko-KR" altLang="en-US" dirty="0" smtClean="0"/>
              <a:t> </a:t>
            </a:r>
            <a:r>
              <a:rPr lang="ko-KR" altLang="en-US" dirty="0" smtClean="0"/>
              <a:t>용어설명</a:t>
            </a:r>
            <a:endParaRPr lang="ko-KR" altLang="en-US" dirty="0"/>
          </a:p>
        </p:txBody>
      </p:sp>
      <p:sp>
        <p:nvSpPr>
          <p:cNvPr id="6" name="텍스트 개체 틀 5"/>
          <p:cNvSpPr>
            <a:spLocks noGrp="1"/>
          </p:cNvSpPr>
          <p:nvPr>
            <p:ph type="body" idx="17"/>
          </p:nvPr>
        </p:nvSpPr>
        <p:spPr/>
        <p:txBody>
          <a:bodyPr/>
          <a:lstStyle/>
          <a:p>
            <a:r>
              <a:rPr lang="ko-KR" altLang="en-US" dirty="0" err="1" smtClean="0"/>
              <a:t>위젯</a:t>
            </a:r>
            <a:r>
              <a:rPr lang="ko-KR" altLang="en-US" dirty="0" smtClean="0"/>
              <a:t> 설명</a:t>
            </a:r>
            <a:endParaRPr lang="ko-KR" altLang="en-US" dirty="0"/>
          </a:p>
        </p:txBody>
      </p:sp>
      <p:sp>
        <p:nvSpPr>
          <p:cNvPr id="23" name="TextBox 22"/>
          <p:cNvSpPr txBox="1"/>
          <p:nvPr/>
        </p:nvSpPr>
        <p:spPr>
          <a:xfrm>
            <a:off x="4289764" y="2126901"/>
            <a:ext cx="359394" cy="369332"/>
          </a:xfrm>
          <a:prstGeom prst="rect">
            <a:avLst/>
          </a:prstGeom>
          <a:noFill/>
        </p:spPr>
        <p:txBody>
          <a:bodyPr wrap="none" rtlCol="0">
            <a:spAutoFit/>
          </a:bodyPr>
          <a:lstStyle/>
          <a:p>
            <a:r>
              <a:rPr lang="en-US" altLang="ko-KR" dirty="0" smtClean="0">
                <a:solidFill>
                  <a:schemeClr val="bg2">
                    <a:lumMod val="25000"/>
                  </a:schemeClr>
                </a:solidFill>
                <a:latin typeface="+mn-ea"/>
              </a:rPr>
              <a:t>1.</a:t>
            </a:r>
            <a:endParaRPr lang="ko-KR" altLang="en-US">
              <a:solidFill>
                <a:schemeClr val="bg2">
                  <a:lumMod val="25000"/>
                </a:schemeClr>
              </a:solidFill>
              <a:latin typeface="+mn-ea"/>
            </a:endParaRPr>
          </a:p>
        </p:txBody>
      </p:sp>
      <p:sp>
        <p:nvSpPr>
          <p:cNvPr id="24" name="TextBox 23"/>
          <p:cNvSpPr txBox="1"/>
          <p:nvPr/>
        </p:nvSpPr>
        <p:spPr>
          <a:xfrm>
            <a:off x="4193418" y="2774916"/>
            <a:ext cx="359394" cy="369332"/>
          </a:xfrm>
          <a:prstGeom prst="rect">
            <a:avLst/>
          </a:prstGeom>
          <a:noFill/>
        </p:spPr>
        <p:txBody>
          <a:bodyPr wrap="none" rtlCol="0">
            <a:spAutoFit/>
          </a:bodyPr>
          <a:lstStyle/>
          <a:p>
            <a:r>
              <a:rPr lang="en-US" altLang="ko-KR" dirty="0" smtClean="0">
                <a:solidFill>
                  <a:schemeClr val="bg2">
                    <a:lumMod val="25000"/>
                  </a:schemeClr>
                </a:solidFill>
                <a:latin typeface="+mn-ea"/>
              </a:rPr>
              <a:t>2.</a:t>
            </a:r>
            <a:endParaRPr lang="ko-KR" altLang="en-US">
              <a:solidFill>
                <a:schemeClr val="bg2">
                  <a:lumMod val="25000"/>
                </a:schemeClr>
              </a:solidFill>
              <a:latin typeface="+mn-ea"/>
            </a:endParaRPr>
          </a:p>
        </p:txBody>
      </p:sp>
      <p:sp>
        <p:nvSpPr>
          <p:cNvPr id="25" name="TextBox 24"/>
          <p:cNvSpPr txBox="1"/>
          <p:nvPr/>
        </p:nvSpPr>
        <p:spPr>
          <a:xfrm>
            <a:off x="4097072" y="3417468"/>
            <a:ext cx="359394" cy="369332"/>
          </a:xfrm>
          <a:prstGeom prst="rect">
            <a:avLst/>
          </a:prstGeom>
          <a:noFill/>
        </p:spPr>
        <p:txBody>
          <a:bodyPr wrap="none" rtlCol="0">
            <a:spAutoFit/>
          </a:bodyPr>
          <a:lstStyle/>
          <a:p>
            <a:r>
              <a:rPr lang="en-US" altLang="ko-KR" dirty="0" smtClean="0">
                <a:solidFill>
                  <a:schemeClr val="bg2">
                    <a:lumMod val="25000"/>
                  </a:schemeClr>
                </a:solidFill>
                <a:latin typeface="+mn-ea"/>
              </a:rPr>
              <a:t>3.</a:t>
            </a:r>
            <a:endParaRPr lang="ko-KR" altLang="en-US" dirty="0">
              <a:solidFill>
                <a:schemeClr val="bg2">
                  <a:lumMod val="25000"/>
                </a:schemeClr>
              </a:solidFill>
              <a:latin typeface="+mn-ea"/>
            </a:endParaRPr>
          </a:p>
        </p:txBody>
      </p:sp>
      <p:sp>
        <p:nvSpPr>
          <p:cNvPr id="26" name="TextBox 25"/>
          <p:cNvSpPr txBox="1"/>
          <p:nvPr/>
        </p:nvSpPr>
        <p:spPr>
          <a:xfrm>
            <a:off x="4000726" y="4067304"/>
            <a:ext cx="359394" cy="369332"/>
          </a:xfrm>
          <a:prstGeom prst="rect">
            <a:avLst/>
          </a:prstGeom>
          <a:noFill/>
        </p:spPr>
        <p:txBody>
          <a:bodyPr wrap="none" rtlCol="0">
            <a:spAutoFit/>
          </a:bodyPr>
          <a:lstStyle/>
          <a:p>
            <a:r>
              <a:rPr lang="en-US" altLang="ko-KR" dirty="0" smtClean="0">
                <a:solidFill>
                  <a:schemeClr val="bg2">
                    <a:lumMod val="25000"/>
                  </a:schemeClr>
                </a:solidFill>
                <a:latin typeface="+mn-ea"/>
              </a:rPr>
              <a:t>4.</a:t>
            </a:r>
            <a:endParaRPr lang="ko-KR" altLang="en-US" dirty="0">
              <a:solidFill>
                <a:schemeClr val="bg2">
                  <a:lumMod val="25000"/>
                </a:schemeClr>
              </a:solidFill>
              <a:latin typeface="+mn-ea"/>
            </a:endParaRPr>
          </a:p>
        </p:txBody>
      </p:sp>
      <p:sp>
        <p:nvSpPr>
          <p:cNvPr id="27" name="TextBox 26"/>
          <p:cNvSpPr txBox="1"/>
          <p:nvPr/>
        </p:nvSpPr>
        <p:spPr>
          <a:xfrm>
            <a:off x="3904380" y="4709856"/>
            <a:ext cx="359394" cy="369332"/>
          </a:xfrm>
          <a:prstGeom prst="rect">
            <a:avLst/>
          </a:prstGeom>
          <a:noFill/>
        </p:spPr>
        <p:txBody>
          <a:bodyPr wrap="none" rtlCol="0">
            <a:spAutoFit/>
          </a:bodyPr>
          <a:lstStyle/>
          <a:p>
            <a:r>
              <a:rPr lang="en-US" altLang="ko-KR" dirty="0" smtClean="0">
                <a:solidFill>
                  <a:schemeClr val="bg2">
                    <a:lumMod val="25000"/>
                  </a:schemeClr>
                </a:solidFill>
                <a:latin typeface="+mn-ea"/>
              </a:rPr>
              <a:t>5.</a:t>
            </a:r>
            <a:endParaRPr lang="ko-KR" altLang="en-US" dirty="0">
              <a:solidFill>
                <a:schemeClr val="bg2">
                  <a:lumMod val="25000"/>
                </a:schemeClr>
              </a:solidFill>
              <a:latin typeface="+mn-ea"/>
            </a:endParaRPr>
          </a:p>
        </p:txBody>
      </p:sp>
      <p:sp>
        <p:nvSpPr>
          <p:cNvPr id="14" name="텍스트 개체 틀 5"/>
          <p:cNvSpPr txBox="1">
            <a:spLocks/>
          </p:cNvSpPr>
          <p:nvPr/>
        </p:nvSpPr>
        <p:spPr>
          <a:xfrm>
            <a:off x="4193418" y="5329607"/>
            <a:ext cx="4718778" cy="395775"/>
          </a:xfrm>
          <a:prstGeom prst="rect">
            <a:avLst/>
          </a:prstGeom>
        </p:spPr>
        <p:txBody>
          <a:bodyPr vert="horz" lIns="91440" tIns="45720" rIns="91440" bIns="45720" rtlCol="0" anchor="ctr">
            <a:normAutofit/>
          </a:bodyPr>
          <a:lstStyle>
            <a:lvl1pPr marL="0" indent="0" algn="l" defTabSz="914400" rtl="0" eaLnBrk="1" latinLnBrk="1" hangingPunct="1">
              <a:lnSpc>
                <a:spcPct val="90000"/>
              </a:lnSpc>
              <a:spcBef>
                <a:spcPts val="1000"/>
              </a:spcBef>
              <a:buFont typeface="Arial" panose="020B0604020202020204" pitchFamily="34" charset="0"/>
              <a:buNone/>
              <a:defRPr sz="1800" kern="1200">
                <a:solidFill>
                  <a:schemeClr val="bg2">
                    <a:lumMod val="25000"/>
                  </a:schemeClr>
                </a:solidFill>
                <a:latin typeface="+mn-ea"/>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ko-KR" altLang="en-US" dirty="0" smtClean="0"/>
              <a:t>별책 </a:t>
            </a:r>
            <a:r>
              <a:rPr lang="en-US" altLang="ko-KR" dirty="0" smtClean="0"/>
              <a:t>Coding rules for CJ Mall</a:t>
            </a:r>
            <a:endParaRPr lang="ko-KR" altLang="en-US" dirty="0"/>
          </a:p>
        </p:txBody>
      </p:sp>
      <p:sp>
        <p:nvSpPr>
          <p:cNvPr id="15" name="TextBox 14"/>
          <p:cNvSpPr txBox="1"/>
          <p:nvPr/>
        </p:nvSpPr>
        <p:spPr>
          <a:xfrm>
            <a:off x="3739787" y="5327786"/>
            <a:ext cx="362600" cy="369332"/>
          </a:xfrm>
          <a:prstGeom prst="rect">
            <a:avLst/>
          </a:prstGeom>
          <a:noFill/>
        </p:spPr>
        <p:txBody>
          <a:bodyPr wrap="none" rtlCol="0">
            <a:spAutoFit/>
          </a:bodyPr>
          <a:lstStyle/>
          <a:p>
            <a:r>
              <a:rPr lang="en-US" altLang="ko-KR" dirty="0">
                <a:solidFill>
                  <a:schemeClr val="bg2">
                    <a:lumMod val="25000"/>
                  </a:schemeClr>
                </a:solidFill>
                <a:latin typeface="+mn-ea"/>
              </a:rPr>
              <a:t>6</a:t>
            </a:r>
            <a:r>
              <a:rPr lang="en-US" altLang="ko-KR" dirty="0" smtClean="0">
                <a:solidFill>
                  <a:schemeClr val="bg2">
                    <a:lumMod val="25000"/>
                  </a:schemeClr>
                </a:solidFill>
                <a:latin typeface="+mn-ea"/>
              </a:rPr>
              <a:t>.</a:t>
            </a:r>
            <a:endParaRPr lang="ko-KR" altLang="en-US" dirty="0">
              <a:solidFill>
                <a:schemeClr val="bg2">
                  <a:lumMod val="25000"/>
                </a:schemeClr>
              </a:solidFill>
              <a:latin typeface="+mn-ea"/>
            </a:endParaRPr>
          </a:p>
        </p:txBody>
      </p:sp>
    </p:spTree>
    <p:extLst>
      <p:ext uri="{BB962C8B-B14F-4D97-AF65-F5344CB8AC3E}">
        <p14:creationId xmlns:p14="http://schemas.microsoft.com/office/powerpoint/2010/main" val="1709348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2769989"/>
          </a:xfrm>
          <a:prstGeom prst="rect">
            <a:avLst/>
          </a:prstGeom>
          <a:noFill/>
        </p:spPr>
        <p:txBody>
          <a:bodyPr wrap="square" rtlCol="0">
            <a:spAutoFit/>
          </a:bodyPr>
          <a:lstStyle/>
          <a:p>
            <a:r>
              <a:rPr lang="en-US" altLang="ko-KR" sz="1400" dirty="0" smtClean="0"/>
              <a:t>2</a:t>
            </a:r>
            <a:r>
              <a:rPr lang="en-US" altLang="ko-KR" sz="1400" dirty="0"/>
              <a:t>. ""Calendars"" and ""</a:t>
            </a:r>
            <a:r>
              <a:rPr lang="en-US" altLang="ko-KR" sz="1400" dirty="0" err="1"/>
              <a:t>DateFormats</a:t>
            </a:r>
            <a:r>
              <a:rPr lang="en-US" altLang="ko-KR" sz="1400" dirty="0"/>
              <a:t>"" should not be static</a:t>
            </a:r>
            <a:endParaRPr lang="en-US" altLang="ko-KR" sz="1000" dirty="0"/>
          </a:p>
          <a:p>
            <a:endParaRPr lang="en-US" altLang="ko-KR" sz="1000" dirty="0"/>
          </a:p>
          <a:p>
            <a:r>
              <a:rPr lang="en-US" altLang="ko-KR" sz="1000" dirty="0"/>
              <a:t>Neither Calendar not </a:t>
            </a:r>
            <a:r>
              <a:rPr lang="en-US" altLang="ko-KR" sz="1000" dirty="0" err="1"/>
              <a:t>DateFormat</a:t>
            </a:r>
            <a:r>
              <a:rPr lang="en-US" altLang="ko-KR" sz="1000" dirty="0"/>
              <a:t> were written to be thread-safe. Using them in a multi-threaded manner is highly likely to cause data problems or exceptions at runtime.</a:t>
            </a:r>
          </a:p>
          <a:p>
            <a:endParaRPr lang="en-US" altLang="ko-KR" sz="1000" dirty="0"/>
          </a:p>
          <a:p>
            <a:r>
              <a:rPr lang="en-US" altLang="ko-KR" sz="1000" dirty="0"/>
              <a:t>Noncompliant Code Example</a:t>
            </a:r>
          </a:p>
          <a:p>
            <a:r>
              <a:rPr lang="en-US" altLang="ko-KR" sz="1000" dirty="0"/>
              <a:t>------------------------------------------------------------------------------------------------------------------------</a:t>
            </a:r>
          </a:p>
          <a:p>
            <a:r>
              <a:rPr lang="en-US" altLang="ko-KR" sz="1000" dirty="0"/>
              <a:t>public class </a:t>
            </a:r>
            <a:r>
              <a:rPr lang="en-US" altLang="ko-KR" sz="1000" dirty="0" err="1"/>
              <a:t>MyClass</a:t>
            </a:r>
            <a:r>
              <a:rPr lang="en-US" altLang="ko-KR" sz="1000" dirty="0"/>
              <a:t> {</a:t>
            </a:r>
          </a:p>
          <a:p>
            <a:r>
              <a:rPr lang="en-US" altLang="ko-KR" sz="1000" dirty="0"/>
              <a:t>  static private </a:t>
            </a:r>
            <a:r>
              <a:rPr lang="en-US" altLang="ko-KR" sz="1000" dirty="0" err="1"/>
              <a:t>SimpleDateFormat</a:t>
            </a:r>
            <a:r>
              <a:rPr lang="en-US" altLang="ko-KR" sz="1000" dirty="0"/>
              <a:t> format = new </a:t>
            </a:r>
            <a:r>
              <a:rPr lang="en-US" altLang="ko-KR" sz="1000" dirty="0" err="1"/>
              <a:t>SimpleDateFormat</a:t>
            </a:r>
            <a:r>
              <a:rPr lang="en-US" altLang="ko-KR" sz="1000" dirty="0"/>
              <a:t>(""HH-mm-</a:t>
            </a:r>
            <a:r>
              <a:rPr lang="en-US" altLang="ko-KR" sz="1000" dirty="0" err="1"/>
              <a:t>ss</a:t>
            </a:r>
            <a:r>
              <a:rPr lang="en-US" altLang="ko-KR" sz="1000" dirty="0"/>
              <a:t>"");  // Noncompliant</a:t>
            </a:r>
          </a:p>
          <a:p>
            <a:r>
              <a:rPr lang="en-US" altLang="ko-KR" sz="1000" dirty="0"/>
              <a:t>  static private Calendar </a:t>
            </a:r>
            <a:r>
              <a:rPr lang="en-US" altLang="ko-KR" sz="1000" dirty="0" err="1"/>
              <a:t>calendar</a:t>
            </a:r>
            <a:r>
              <a:rPr lang="en-US" altLang="ko-KR" sz="1000" dirty="0"/>
              <a:t> = </a:t>
            </a:r>
            <a:r>
              <a:rPr lang="en-US" altLang="ko-KR" sz="1000" dirty="0" err="1"/>
              <a:t>Calendar.getInstance</a:t>
            </a:r>
            <a:r>
              <a:rPr lang="en-US" altLang="ko-KR" sz="1000" dirty="0"/>
              <a:t>();  // Noncompliant</a:t>
            </a:r>
          </a:p>
          <a:p>
            <a:r>
              <a:rPr lang="en-US" altLang="ko-KR" sz="1000" dirty="0"/>
              <a:t>------------------------------------------------------------------------------------------------------------------------</a:t>
            </a:r>
          </a:p>
          <a:p>
            <a:r>
              <a:rPr lang="en-US" altLang="ko-KR" sz="1000" dirty="0"/>
              <a:t>Compliant Solution</a:t>
            </a:r>
          </a:p>
          <a:p>
            <a:r>
              <a:rPr lang="en-US" altLang="ko-KR" sz="1000" dirty="0"/>
              <a:t>------------------------------------------------------------------------------------------------------------------------</a:t>
            </a:r>
          </a:p>
          <a:p>
            <a:r>
              <a:rPr lang="en-US" altLang="ko-KR" sz="1000" dirty="0"/>
              <a:t>public class </a:t>
            </a:r>
            <a:r>
              <a:rPr lang="en-US" altLang="ko-KR" sz="1000" dirty="0" err="1"/>
              <a:t>MyClass</a:t>
            </a:r>
            <a:r>
              <a:rPr lang="en-US" altLang="ko-KR" sz="1000" dirty="0"/>
              <a:t> {</a:t>
            </a:r>
          </a:p>
          <a:p>
            <a:r>
              <a:rPr lang="en-US" altLang="ko-KR" sz="1000" dirty="0"/>
              <a:t>  private </a:t>
            </a:r>
            <a:r>
              <a:rPr lang="en-US" altLang="ko-KR" sz="1000" dirty="0" err="1"/>
              <a:t>SimpleDateFormat</a:t>
            </a:r>
            <a:r>
              <a:rPr lang="en-US" altLang="ko-KR" sz="1000" dirty="0"/>
              <a:t> format = new </a:t>
            </a:r>
            <a:r>
              <a:rPr lang="en-US" altLang="ko-KR" sz="1000" dirty="0" err="1"/>
              <a:t>SimpleDateFormat</a:t>
            </a:r>
            <a:r>
              <a:rPr lang="en-US" altLang="ko-KR" sz="1000" dirty="0"/>
              <a:t>(""HH-mm-</a:t>
            </a:r>
            <a:r>
              <a:rPr lang="en-US" altLang="ko-KR" sz="1000" dirty="0" err="1"/>
              <a:t>ss</a:t>
            </a:r>
            <a:r>
              <a:rPr lang="en-US" altLang="ko-KR" sz="1000" dirty="0"/>
              <a:t>"");</a:t>
            </a:r>
          </a:p>
          <a:p>
            <a:r>
              <a:rPr lang="en-US" altLang="ko-KR" sz="1000" dirty="0"/>
              <a:t>  private Calendar </a:t>
            </a:r>
            <a:r>
              <a:rPr lang="en-US" altLang="ko-KR" sz="1000" dirty="0" err="1"/>
              <a:t>calendar</a:t>
            </a:r>
            <a:r>
              <a:rPr lang="en-US" altLang="ko-KR" sz="1000" dirty="0"/>
              <a:t> = </a:t>
            </a:r>
            <a:r>
              <a:rPr lang="en-US" altLang="ko-KR" sz="1000" dirty="0" err="1"/>
              <a:t>Calendar.getInstance</a:t>
            </a:r>
            <a:r>
              <a:rPr lang="en-US" altLang="ko-KR" sz="1000" dirty="0"/>
              <a:t>();</a:t>
            </a:r>
          </a:p>
          <a:p>
            <a:r>
              <a:rPr lang="en-US" altLang="ko-KR" sz="1000" dirty="0"/>
              <a:t>------------------------------------------------------------------------------------------------------------------------</a:t>
            </a:r>
            <a:endParaRPr lang="ko-KR" altLang="en-US" sz="1000" dirty="0"/>
          </a:p>
        </p:txBody>
      </p:sp>
    </p:spTree>
    <p:extLst>
      <p:ext uri="{BB962C8B-B14F-4D97-AF65-F5344CB8AC3E}">
        <p14:creationId xmlns:p14="http://schemas.microsoft.com/office/powerpoint/2010/main" val="4202142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5386090"/>
          </a:xfrm>
          <a:prstGeom prst="rect">
            <a:avLst/>
          </a:prstGeom>
          <a:noFill/>
        </p:spPr>
        <p:txBody>
          <a:bodyPr wrap="square" rtlCol="0">
            <a:spAutoFit/>
          </a:bodyPr>
          <a:lstStyle/>
          <a:p>
            <a:r>
              <a:rPr lang="en-US" altLang="ko-KR" sz="1400" dirty="0"/>
              <a:t>3. ""</a:t>
            </a:r>
            <a:r>
              <a:rPr lang="en-US" altLang="ko-KR" sz="1400" dirty="0" err="1"/>
              <a:t>indexOf</a:t>
            </a:r>
            <a:r>
              <a:rPr lang="en-US" altLang="ko-KR" sz="1400" dirty="0"/>
              <a:t>"" checks should not be for positive numbers</a:t>
            </a:r>
            <a:endParaRPr lang="en-US" altLang="ko-KR" sz="1000" dirty="0"/>
          </a:p>
          <a:p>
            <a:endParaRPr lang="en-US" altLang="ko-KR" sz="1000" dirty="0"/>
          </a:p>
          <a:p>
            <a:r>
              <a:rPr lang="en-US" altLang="ko-KR" sz="1000" dirty="0"/>
              <a:t>Most checks against an </a:t>
            </a:r>
            <a:r>
              <a:rPr lang="en-US" altLang="ko-KR" sz="1000" dirty="0" err="1"/>
              <a:t>indexOf</a:t>
            </a:r>
            <a:r>
              <a:rPr lang="en-US" altLang="ko-KR" sz="1000" dirty="0"/>
              <a:t> value compare it with -1 because 0 is a valid index. Any checks which look for values &gt;0 ignore the first element, which is likely a bug. If the intent is merely to check inclusion of a value in a String or a List, consider using the contains method instead</a:t>
            </a:r>
            <a:r>
              <a:rPr lang="en-US" altLang="ko-KR" sz="1000" dirty="0" smtClean="0"/>
              <a:t>.</a:t>
            </a:r>
            <a:endParaRPr lang="en-US" altLang="ko-KR" sz="1000" dirty="0"/>
          </a:p>
          <a:p>
            <a:r>
              <a:rPr lang="en-US" altLang="ko-KR" sz="1000" dirty="0"/>
              <a:t>For strings, if the intent is truly to find the first index after a specific character index, then use the version of </a:t>
            </a:r>
            <a:r>
              <a:rPr lang="en-US" altLang="ko-KR" sz="1000" dirty="0" err="1"/>
              <a:t>indexOf</a:t>
            </a:r>
            <a:r>
              <a:rPr lang="en-US" altLang="ko-KR" sz="1000" dirty="0"/>
              <a:t> which takes a start position argument</a:t>
            </a:r>
            <a:r>
              <a:rPr lang="en-US" altLang="ko-KR" sz="1000" dirty="0" smtClean="0"/>
              <a:t>.</a:t>
            </a:r>
            <a:endParaRPr lang="en-US" altLang="ko-KR" sz="1000" dirty="0"/>
          </a:p>
          <a:p>
            <a:r>
              <a:rPr lang="en-US" altLang="ko-KR" sz="1000" dirty="0"/>
              <a:t>This rule raises an issue any time an </a:t>
            </a:r>
            <a:r>
              <a:rPr lang="en-US" altLang="ko-KR" sz="1000" dirty="0" err="1"/>
              <a:t>indexOf</a:t>
            </a:r>
            <a:r>
              <a:rPr lang="en-US" altLang="ko-KR" sz="1000" dirty="0"/>
              <a:t> value retrieved either from a String or a List is tested for a positive value</a:t>
            </a:r>
            <a:r>
              <a:rPr lang="en-US" altLang="ko-KR" sz="1000" dirty="0" smtClean="0"/>
              <a:t>.</a:t>
            </a:r>
          </a:p>
          <a:p>
            <a:endParaRPr lang="en-US" altLang="ko-KR" sz="1000" dirty="0"/>
          </a:p>
          <a:p>
            <a:r>
              <a:rPr lang="en-US" altLang="ko-KR" sz="1000" dirty="0"/>
              <a:t>Noncompliant Code Example</a:t>
            </a:r>
          </a:p>
          <a:p>
            <a:r>
              <a:rPr lang="en-US" altLang="ko-KR" sz="1000" dirty="0"/>
              <a:t>--------------------------------------------------------------------------------------------------------</a:t>
            </a:r>
          </a:p>
          <a:p>
            <a:r>
              <a:rPr lang="en-US" altLang="ko-KR" sz="1000" dirty="0"/>
              <a:t>String color = ""blue"";</a:t>
            </a:r>
          </a:p>
          <a:p>
            <a:r>
              <a:rPr lang="en-US" altLang="ko-KR" sz="1000" dirty="0"/>
              <a:t>String name = ""</a:t>
            </a:r>
            <a:r>
              <a:rPr lang="en-US" altLang="ko-KR" sz="1000" dirty="0" err="1"/>
              <a:t>ishmael</a:t>
            </a:r>
            <a:r>
              <a:rPr lang="en-US" altLang="ko-KR" sz="1000" dirty="0" smtClean="0"/>
              <a:t>"";</a:t>
            </a:r>
            <a:endParaRPr lang="en-US" altLang="ko-KR" sz="1000" dirty="0"/>
          </a:p>
          <a:p>
            <a:r>
              <a:rPr lang="en-US" altLang="ko-KR" sz="1000" dirty="0"/>
              <a:t>List&lt;String&gt; strings = new </a:t>
            </a:r>
            <a:r>
              <a:rPr lang="en-US" altLang="ko-KR" sz="1000" dirty="0" err="1"/>
              <a:t>ArrayList</a:t>
            </a:r>
            <a:r>
              <a:rPr lang="en-US" altLang="ko-KR" sz="1000" dirty="0"/>
              <a:t>&lt;String&gt;();</a:t>
            </a:r>
          </a:p>
          <a:p>
            <a:r>
              <a:rPr lang="en-US" altLang="ko-KR" sz="1000" dirty="0" err="1"/>
              <a:t>strings.add</a:t>
            </a:r>
            <a:r>
              <a:rPr lang="en-US" altLang="ko-KR" sz="1000" dirty="0"/>
              <a:t>(color);</a:t>
            </a:r>
          </a:p>
          <a:p>
            <a:r>
              <a:rPr lang="en-US" altLang="ko-KR" sz="1000" dirty="0" err="1"/>
              <a:t>strings.add</a:t>
            </a:r>
            <a:r>
              <a:rPr lang="en-US" altLang="ko-KR" sz="1000" dirty="0"/>
              <a:t>(name</a:t>
            </a:r>
            <a:r>
              <a:rPr lang="en-US" altLang="ko-KR" sz="1000" dirty="0" smtClean="0"/>
              <a:t>);</a:t>
            </a:r>
            <a:endParaRPr lang="en-US" altLang="ko-KR" sz="1000" dirty="0"/>
          </a:p>
          <a:p>
            <a:r>
              <a:rPr lang="en-US" altLang="ko-KR" sz="1000" dirty="0"/>
              <a:t>if (</a:t>
            </a:r>
            <a:r>
              <a:rPr lang="en-US" altLang="ko-KR" sz="1000" dirty="0" err="1"/>
              <a:t>strings.indexOf</a:t>
            </a:r>
            <a:r>
              <a:rPr lang="en-US" altLang="ko-KR" sz="1000" dirty="0"/>
              <a:t>(color) &gt; 0) {  // Noncompliant</a:t>
            </a:r>
          </a:p>
          <a:p>
            <a:r>
              <a:rPr lang="en-US" altLang="ko-KR" sz="1000" dirty="0"/>
              <a:t>  // </a:t>
            </a:r>
            <a:r>
              <a:rPr lang="en-US" altLang="ko-KR" sz="1000" dirty="0" smtClean="0"/>
              <a:t>...}</a:t>
            </a:r>
            <a:endParaRPr lang="en-US" altLang="ko-KR" sz="1000" dirty="0"/>
          </a:p>
          <a:p>
            <a:r>
              <a:rPr lang="en-US" altLang="ko-KR" sz="1000" dirty="0"/>
              <a:t>if (</a:t>
            </a:r>
            <a:r>
              <a:rPr lang="en-US" altLang="ko-KR" sz="1000" dirty="0" err="1"/>
              <a:t>name.indexOf</a:t>
            </a:r>
            <a:r>
              <a:rPr lang="en-US" altLang="ko-KR" sz="1000" dirty="0"/>
              <a:t>(""</a:t>
            </a:r>
            <a:r>
              <a:rPr lang="en-US" altLang="ko-KR" sz="1000" dirty="0" err="1"/>
              <a:t>ish</a:t>
            </a:r>
            <a:r>
              <a:rPr lang="en-US" altLang="ko-KR" sz="1000" dirty="0"/>
              <a:t>"") &gt; 0) { // Noncompliant</a:t>
            </a:r>
          </a:p>
          <a:p>
            <a:r>
              <a:rPr lang="en-US" altLang="ko-KR" sz="1000" dirty="0"/>
              <a:t>  // </a:t>
            </a:r>
            <a:r>
              <a:rPr lang="en-US" altLang="ko-KR" sz="1000" dirty="0" smtClean="0"/>
              <a:t>...}</a:t>
            </a:r>
            <a:endParaRPr lang="en-US" altLang="ko-KR" sz="1000" dirty="0"/>
          </a:p>
          <a:p>
            <a:r>
              <a:rPr lang="en-US" altLang="ko-KR" sz="1000" dirty="0"/>
              <a:t>if (</a:t>
            </a:r>
            <a:r>
              <a:rPr lang="en-US" altLang="ko-KR" sz="1000" dirty="0" err="1"/>
              <a:t>name.indexOf</a:t>
            </a:r>
            <a:r>
              <a:rPr lang="en-US" altLang="ko-KR" sz="1000" dirty="0"/>
              <a:t>(""</a:t>
            </a:r>
            <a:r>
              <a:rPr lang="en-US" altLang="ko-KR" sz="1000" dirty="0" err="1"/>
              <a:t>hma</a:t>
            </a:r>
            <a:r>
              <a:rPr lang="en-US" altLang="ko-KR" sz="1000" dirty="0"/>
              <a:t>"") &gt; 2) { // Noncompliant</a:t>
            </a:r>
          </a:p>
          <a:p>
            <a:r>
              <a:rPr lang="en-US" altLang="ko-KR" sz="1000" dirty="0"/>
              <a:t>  // </a:t>
            </a:r>
            <a:r>
              <a:rPr lang="en-US" altLang="ko-KR" sz="1000" dirty="0" smtClean="0"/>
              <a:t>...}</a:t>
            </a:r>
            <a:endParaRPr lang="en-US" altLang="ko-KR" sz="1000" dirty="0"/>
          </a:p>
          <a:p>
            <a:r>
              <a:rPr lang="en-US" altLang="ko-KR" sz="1000" dirty="0"/>
              <a:t>----------------------------------------------------------------------------------</a:t>
            </a:r>
          </a:p>
          <a:p>
            <a:r>
              <a:rPr lang="en-US" altLang="ko-KR" sz="1000" dirty="0"/>
              <a:t>Compliant Solution</a:t>
            </a:r>
          </a:p>
          <a:p>
            <a:r>
              <a:rPr lang="en-US" altLang="ko-KR" sz="1000" dirty="0"/>
              <a:t>----------------------------------------------------------------------------------</a:t>
            </a:r>
          </a:p>
          <a:p>
            <a:r>
              <a:rPr lang="en-US" altLang="ko-KR" sz="1000" dirty="0"/>
              <a:t>String color = ""blue"";</a:t>
            </a:r>
          </a:p>
          <a:p>
            <a:r>
              <a:rPr lang="en-US" altLang="ko-KR" sz="1000" dirty="0"/>
              <a:t>String name = ""</a:t>
            </a:r>
            <a:r>
              <a:rPr lang="en-US" altLang="ko-KR" sz="1000" dirty="0" err="1"/>
              <a:t>ishmael</a:t>
            </a:r>
            <a:r>
              <a:rPr lang="en-US" altLang="ko-KR" sz="1000" dirty="0"/>
              <a:t>"";</a:t>
            </a:r>
          </a:p>
          <a:p>
            <a:r>
              <a:rPr lang="en-US" altLang="ko-KR" sz="1000" dirty="0"/>
              <a:t>List&lt;String&gt; strings = new </a:t>
            </a:r>
            <a:r>
              <a:rPr lang="en-US" altLang="ko-KR" sz="1000" dirty="0" err="1"/>
              <a:t>ArrayList</a:t>
            </a:r>
            <a:r>
              <a:rPr lang="en-US" altLang="ko-KR" sz="1000" dirty="0"/>
              <a:t>&lt;String&gt;();</a:t>
            </a:r>
          </a:p>
          <a:p>
            <a:r>
              <a:rPr lang="en-US" altLang="ko-KR" sz="1000" dirty="0" err="1"/>
              <a:t>strings.add</a:t>
            </a:r>
            <a:r>
              <a:rPr lang="en-US" altLang="ko-KR" sz="1000" dirty="0"/>
              <a:t>(color);</a:t>
            </a:r>
          </a:p>
          <a:p>
            <a:r>
              <a:rPr lang="en-US" altLang="ko-KR" sz="1000" dirty="0" err="1"/>
              <a:t>strings.add</a:t>
            </a:r>
            <a:r>
              <a:rPr lang="en-US" altLang="ko-KR" sz="1000" dirty="0"/>
              <a:t>(name);</a:t>
            </a:r>
          </a:p>
          <a:p>
            <a:r>
              <a:rPr lang="en-US" altLang="ko-KR" sz="1000" dirty="0"/>
              <a:t>if (</a:t>
            </a:r>
            <a:r>
              <a:rPr lang="en-US" altLang="ko-KR" sz="1000" dirty="0" err="1"/>
              <a:t>strings.indexOf</a:t>
            </a:r>
            <a:r>
              <a:rPr lang="en-US" altLang="ko-KR" sz="1000" dirty="0"/>
              <a:t>(color) &gt; -1) {</a:t>
            </a:r>
          </a:p>
          <a:p>
            <a:r>
              <a:rPr lang="en-US" altLang="ko-KR" sz="1000" dirty="0"/>
              <a:t>  // </a:t>
            </a:r>
            <a:r>
              <a:rPr lang="en-US" altLang="ko-KR" sz="1000" dirty="0" smtClean="0"/>
              <a:t>...}</a:t>
            </a:r>
            <a:endParaRPr lang="en-US" altLang="ko-KR" sz="1000" dirty="0"/>
          </a:p>
          <a:p>
            <a:r>
              <a:rPr lang="en-US" altLang="ko-KR" sz="1000" dirty="0"/>
              <a:t>if (</a:t>
            </a:r>
            <a:r>
              <a:rPr lang="en-US" altLang="ko-KR" sz="1000" dirty="0" err="1"/>
              <a:t>name.indexOf</a:t>
            </a:r>
            <a:r>
              <a:rPr lang="en-US" altLang="ko-KR" sz="1000" dirty="0"/>
              <a:t>(""</a:t>
            </a:r>
            <a:r>
              <a:rPr lang="en-US" altLang="ko-KR" sz="1000" dirty="0" err="1"/>
              <a:t>ish</a:t>
            </a:r>
            <a:r>
              <a:rPr lang="en-US" altLang="ko-KR" sz="1000" dirty="0"/>
              <a:t>"") &gt;= 0) {</a:t>
            </a:r>
          </a:p>
          <a:p>
            <a:r>
              <a:rPr lang="en-US" altLang="ko-KR" sz="1000" dirty="0"/>
              <a:t>  // </a:t>
            </a:r>
            <a:r>
              <a:rPr lang="en-US" altLang="ko-KR" sz="1000" dirty="0" smtClean="0"/>
              <a:t>...}</a:t>
            </a:r>
            <a:endParaRPr lang="en-US" altLang="ko-KR" sz="1000" dirty="0"/>
          </a:p>
          <a:p>
            <a:r>
              <a:rPr lang="en-US" altLang="ko-KR" sz="1000" dirty="0"/>
              <a:t>if (</a:t>
            </a:r>
            <a:r>
              <a:rPr lang="en-US" altLang="ko-KR" sz="1000" dirty="0" err="1"/>
              <a:t>name.indexOf</a:t>
            </a:r>
            <a:r>
              <a:rPr lang="en-US" altLang="ko-KR" sz="1000" dirty="0"/>
              <a:t>(""</a:t>
            </a:r>
            <a:r>
              <a:rPr lang="en-US" altLang="ko-KR" sz="1000" dirty="0" err="1"/>
              <a:t>hma</a:t>
            </a:r>
            <a:r>
              <a:rPr lang="en-US" altLang="ko-KR" sz="1000" dirty="0"/>
              <a:t>"") &gt; -1) {</a:t>
            </a:r>
          </a:p>
          <a:p>
            <a:r>
              <a:rPr lang="en-US" altLang="ko-KR" sz="1000" dirty="0"/>
              <a:t>  // </a:t>
            </a:r>
            <a:r>
              <a:rPr lang="en-US" altLang="ko-KR" sz="1000" dirty="0" smtClean="0"/>
              <a:t>...} </a:t>
            </a:r>
            <a:r>
              <a:rPr lang="en-US" altLang="ko-KR" sz="1000" dirty="0"/>
              <a:t>}</a:t>
            </a:r>
            <a:endParaRPr lang="ko-KR" altLang="en-US" sz="1000" dirty="0"/>
          </a:p>
        </p:txBody>
      </p:sp>
    </p:spTree>
    <p:extLst>
      <p:ext uri="{BB962C8B-B14F-4D97-AF65-F5344CB8AC3E}">
        <p14:creationId xmlns:p14="http://schemas.microsoft.com/office/powerpoint/2010/main" val="250764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5232202"/>
          </a:xfrm>
          <a:prstGeom prst="rect">
            <a:avLst/>
          </a:prstGeom>
          <a:noFill/>
        </p:spPr>
        <p:txBody>
          <a:bodyPr wrap="square" rtlCol="0">
            <a:spAutoFit/>
          </a:bodyPr>
          <a:lstStyle/>
          <a:p>
            <a:r>
              <a:rPr lang="en-US" altLang="ko-KR" sz="1400" dirty="0"/>
              <a:t>4. ""static final"" arrays should be ""private""</a:t>
            </a:r>
          </a:p>
          <a:p>
            <a:endParaRPr lang="en-US" altLang="ko-KR" sz="1000" dirty="0"/>
          </a:p>
          <a:p>
            <a:r>
              <a:rPr lang="en-US" altLang="ko-KR" sz="1000" dirty="0"/>
              <a:t>Public arrays, even ones declared static final can have their contents edited by malicious programs. The final keyword on an array declaration means that the array object itself may only be assigned once, but its contents are still mutable. Therefore making arrays public is a security risk.</a:t>
            </a:r>
          </a:p>
          <a:p>
            <a:r>
              <a:rPr lang="en-US" altLang="ko-KR" sz="1000" dirty="0" smtClean="0"/>
              <a:t>Instead</a:t>
            </a:r>
            <a:r>
              <a:rPr lang="en-US" altLang="ko-KR" sz="1000" dirty="0"/>
              <a:t>, arrays should be private and accessed through methods.</a:t>
            </a:r>
          </a:p>
          <a:p>
            <a:endParaRPr lang="en-US" altLang="ko-KR" sz="1000" dirty="0"/>
          </a:p>
          <a:p>
            <a:r>
              <a:rPr lang="en-US" altLang="ko-KR" sz="1000" dirty="0"/>
              <a:t>Noncompliant Code Example</a:t>
            </a:r>
          </a:p>
          <a:p>
            <a:r>
              <a:rPr lang="en-US" altLang="ko-KR" sz="1000" dirty="0"/>
              <a:t>--------------------------------------------------------------------------------------------------------</a:t>
            </a:r>
          </a:p>
          <a:p>
            <a:r>
              <a:rPr lang="en-US" altLang="ko-KR" sz="1000" dirty="0"/>
              <a:t>public class Estate {</a:t>
            </a:r>
          </a:p>
          <a:p>
            <a:r>
              <a:rPr lang="en-US" altLang="ko-KR" sz="1000" dirty="0"/>
              <a:t>  // Noncompliant; array contents can be modified</a:t>
            </a:r>
          </a:p>
          <a:p>
            <a:r>
              <a:rPr lang="en-US" altLang="ko-KR" sz="1000" dirty="0"/>
              <a:t>  public static final String [] HEIRS = new String [] { </a:t>
            </a:r>
          </a:p>
          <a:p>
            <a:r>
              <a:rPr lang="en-US" altLang="ko-KR" sz="1000" dirty="0"/>
              <a:t>    ""Betty"", ""Suzy"" };</a:t>
            </a:r>
          </a:p>
          <a:p>
            <a:r>
              <a:rPr lang="en-US" altLang="ko-KR" sz="1000" dirty="0" smtClean="0"/>
              <a:t>}</a:t>
            </a:r>
            <a:endParaRPr lang="en-US" altLang="ko-KR" sz="1000" dirty="0"/>
          </a:p>
          <a:p>
            <a:r>
              <a:rPr lang="en-US" altLang="ko-KR" sz="1000" dirty="0"/>
              <a:t>public class Malicious {</a:t>
            </a:r>
          </a:p>
          <a:p>
            <a:r>
              <a:rPr lang="en-US" altLang="ko-KR" sz="1000" dirty="0"/>
              <a:t>  public void </a:t>
            </a:r>
            <a:r>
              <a:rPr lang="en-US" altLang="ko-KR" sz="1000" dirty="0" err="1"/>
              <a:t>changeWill</a:t>
            </a:r>
            <a:r>
              <a:rPr lang="en-US" altLang="ko-KR" sz="1000" dirty="0"/>
              <a:t>() {</a:t>
            </a:r>
          </a:p>
          <a:p>
            <a:r>
              <a:rPr lang="en-US" altLang="ko-KR" sz="1000" dirty="0"/>
              <a:t>    </a:t>
            </a:r>
            <a:r>
              <a:rPr lang="en-US" altLang="ko-KR" sz="1000" dirty="0" err="1"/>
              <a:t>Estate.HEIRS</a:t>
            </a:r>
            <a:r>
              <a:rPr lang="en-US" altLang="ko-KR" sz="1000" dirty="0"/>
              <a:t>[0] = ""Biff"";</a:t>
            </a:r>
          </a:p>
          <a:p>
            <a:r>
              <a:rPr lang="en-US" altLang="ko-KR" sz="1000" dirty="0"/>
              <a:t>    if (</a:t>
            </a:r>
            <a:r>
              <a:rPr lang="en-US" altLang="ko-KR" sz="1000" dirty="0" err="1"/>
              <a:t>Estate.HEIRS.length</a:t>
            </a:r>
            <a:r>
              <a:rPr lang="en-US" altLang="ko-KR" sz="1000" dirty="0"/>
              <a:t> &gt; 1) {</a:t>
            </a:r>
          </a:p>
          <a:p>
            <a:r>
              <a:rPr lang="en-US" altLang="ko-KR" sz="1000" dirty="0"/>
              <a:t>      for (</a:t>
            </a:r>
            <a:r>
              <a:rPr lang="en-US" altLang="ko-KR" sz="1000" dirty="0" err="1"/>
              <a:t>int</a:t>
            </a:r>
            <a:r>
              <a:rPr lang="en-US" altLang="ko-KR" sz="1000" dirty="0"/>
              <a:t> </a:t>
            </a:r>
            <a:r>
              <a:rPr lang="en-US" altLang="ko-KR" sz="1000" dirty="0" err="1"/>
              <a:t>i</a:t>
            </a:r>
            <a:r>
              <a:rPr lang="en-US" altLang="ko-KR" sz="1000" dirty="0"/>
              <a:t> = 1; </a:t>
            </a:r>
            <a:r>
              <a:rPr lang="en-US" altLang="ko-KR" sz="1000" dirty="0" err="1"/>
              <a:t>i</a:t>
            </a:r>
            <a:r>
              <a:rPr lang="en-US" altLang="ko-KR" sz="1000" dirty="0"/>
              <a:t> &lt; </a:t>
            </a:r>
            <a:r>
              <a:rPr lang="en-US" altLang="ko-KR" sz="1000" dirty="0" err="1"/>
              <a:t>Estate.HEIRS.length</a:t>
            </a:r>
            <a:r>
              <a:rPr lang="en-US" altLang="ko-KR" sz="1000" dirty="0"/>
              <a:t>; </a:t>
            </a:r>
            <a:r>
              <a:rPr lang="en-US" altLang="ko-KR" sz="1000" dirty="0" err="1"/>
              <a:t>i</a:t>
            </a:r>
            <a:r>
              <a:rPr lang="en-US" altLang="ko-KR" sz="1000" dirty="0"/>
              <a:t>++) {</a:t>
            </a:r>
          </a:p>
          <a:p>
            <a:r>
              <a:rPr lang="en-US" altLang="ko-KR" sz="1000" dirty="0"/>
              <a:t>        </a:t>
            </a:r>
            <a:r>
              <a:rPr lang="en-US" altLang="ko-KR" sz="1000" dirty="0" err="1"/>
              <a:t>Estate.HEIRS</a:t>
            </a:r>
            <a:r>
              <a:rPr lang="en-US" altLang="ko-KR" sz="1000" dirty="0"/>
              <a:t>[</a:t>
            </a:r>
            <a:r>
              <a:rPr lang="en-US" altLang="ko-KR" sz="1000" dirty="0" err="1"/>
              <a:t>i</a:t>
            </a:r>
            <a:r>
              <a:rPr lang="en-US" altLang="ko-KR" sz="1000" dirty="0"/>
              <a:t>] = """";</a:t>
            </a:r>
          </a:p>
          <a:p>
            <a:r>
              <a:rPr lang="en-US" altLang="ko-KR" sz="1000" dirty="0"/>
              <a:t>      }</a:t>
            </a:r>
          </a:p>
          <a:p>
            <a:r>
              <a:rPr lang="en-US" altLang="ko-KR" sz="1000" dirty="0"/>
              <a:t>  }</a:t>
            </a:r>
          </a:p>
          <a:p>
            <a:r>
              <a:rPr lang="en-US" altLang="ko-KR" sz="1000" dirty="0"/>
              <a:t>}</a:t>
            </a:r>
          </a:p>
          <a:p>
            <a:r>
              <a:rPr lang="en-US" altLang="ko-KR" sz="1000" dirty="0"/>
              <a:t>--------------------------------------------------------------------------------------------------------</a:t>
            </a:r>
          </a:p>
          <a:p>
            <a:r>
              <a:rPr lang="en-US" altLang="ko-KR" sz="1000" dirty="0"/>
              <a:t>Compliant Solution</a:t>
            </a:r>
          </a:p>
          <a:p>
            <a:r>
              <a:rPr lang="en-US" altLang="ko-KR" sz="1000" dirty="0"/>
              <a:t>--------------------------------------------------------------------------------------------------------</a:t>
            </a:r>
          </a:p>
          <a:p>
            <a:r>
              <a:rPr lang="en-US" altLang="ko-KR" sz="1000" dirty="0" smtClean="0"/>
              <a:t>public </a:t>
            </a:r>
            <a:r>
              <a:rPr lang="en-US" altLang="ko-KR" sz="1000" dirty="0"/>
              <a:t>class Estate {</a:t>
            </a:r>
          </a:p>
          <a:p>
            <a:r>
              <a:rPr lang="en-US" altLang="ko-KR" sz="1000" dirty="0"/>
              <a:t>  private static final String [] HEIRS = new String [] { </a:t>
            </a:r>
          </a:p>
          <a:p>
            <a:r>
              <a:rPr lang="en-US" altLang="ko-KR" sz="1000" dirty="0"/>
              <a:t>    ""Betty"", ""Suzy"" </a:t>
            </a:r>
            <a:r>
              <a:rPr lang="en-US" altLang="ko-KR" sz="1000" dirty="0" smtClean="0"/>
              <a:t>};</a:t>
            </a:r>
            <a:endParaRPr lang="en-US" altLang="ko-KR" sz="1000" dirty="0"/>
          </a:p>
          <a:p>
            <a:r>
              <a:rPr lang="en-US" altLang="ko-KR" sz="1000" dirty="0"/>
              <a:t>  public String [] </a:t>
            </a:r>
            <a:r>
              <a:rPr lang="en-US" altLang="ko-KR" sz="1000" dirty="0" err="1"/>
              <a:t>getHeirs</a:t>
            </a:r>
            <a:r>
              <a:rPr lang="en-US" altLang="ko-KR" sz="1000" dirty="0"/>
              <a:t>() {</a:t>
            </a:r>
          </a:p>
          <a:p>
            <a:r>
              <a:rPr lang="en-US" altLang="ko-KR" sz="1000" dirty="0"/>
              <a:t>    // return copy of HEIRS</a:t>
            </a:r>
          </a:p>
          <a:p>
            <a:r>
              <a:rPr lang="en-US" altLang="ko-KR" sz="1000" dirty="0"/>
              <a:t>  }</a:t>
            </a:r>
          </a:p>
          <a:p>
            <a:r>
              <a:rPr lang="en-US" altLang="ko-KR" sz="1000" dirty="0"/>
              <a:t>}</a:t>
            </a:r>
            <a:endParaRPr lang="ko-KR" altLang="en-US" sz="1000" dirty="0"/>
          </a:p>
        </p:txBody>
      </p:sp>
    </p:spTree>
    <p:extLst>
      <p:ext uri="{BB962C8B-B14F-4D97-AF65-F5344CB8AC3E}">
        <p14:creationId xmlns:p14="http://schemas.microsoft.com/office/powerpoint/2010/main" val="2152328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4924425"/>
          </a:xfrm>
          <a:prstGeom prst="rect">
            <a:avLst/>
          </a:prstGeom>
          <a:noFill/>
        </p:spPr>
        <p:txBody>
          <a:bodyPr wrap="square" rtlCol="0">
            <a:spAutoFit/>
          </a:bodyPr>
          <a:lstStyle/>
          <a:p>
            <a:r>
              <a:rPr lang="en-US" altLang="ko-KR" sz="1400" dirty="0"/>
              <a:t>5. Conditions should not unconditionally evaluate to ""TRUE"" or to ""FALSE""</a:t>
            </a:r>
          </a:p>
          <a:p>
            <a:endParaRPr lang="en-US" altLang="ko-KR" sz="1000" dirty="0"/>
          </a:p>
          <a:p>
            <a:r>
              <a:rPr lang="en-US" altLang="ko-KR" sz="1000" dirty="0"/>
              <a:t>Conditional statements using a condition which cannot be anything but FALSE have the effect of making blocks of code non-functional. If the condition cannot evaluate to anything but TRUE, the conditional statement is completely redundant, and makes the code less readable.</a:t>
            </a:r>
          </a:p>
          <a:p>
            <a:r>
              <a:rPr lang="en-US" altLang="ko-KR" sz="1000" dirty="0" smtClean="0"/>
              <a:t>It </a:t>
            </a:r>
            <a:r>
              <a:rPr lang="en-US" altLang="ko-KR" sz="1000" dirty="0"/>
              <a:t>is quite likely that the code does not match the programmer's intent.</a:t>
            </a:r>
          </a:p>
          <a:p>
            <a:r>
              <a:rPr lang="en-US" altLang="ko-KR" sz="1000" dirty="0" smtClean="0"/>
              <a:t>Either </a:t>
            </a:r>
            <a:r>
              <a:rPr lang="en-US" altLang="ko-KR" sz="1000" dirty="0"/>
              <a:t>the condition should be removed or it should be updated so that it does not always evaluate to TRUE or FALSE.</a:t>
            </a:r>
          </a:p>
          <a:p>
            <a:endParaRPr lang="en-US" altLang="ko-KR" sz="1000" dirty="0"/>
          </a:p>
          <a:p>
            <a:r>
              <a:rPr lang="en-US" altLang="ko-KR" sz="1000" dirty="0"/>
              <a:t>Noncompliant Code Example</a:t>
            </a:r>
          </a:p>
          <a:p>
            <a:r>
              <a:rPr lang="en-US" altLang="ko-KR" sz="1000" dirty="0"/>
              <a:t>--------------------------------------------------------------------------------------------------------</a:t>
            </a:r>
          </a:p>
          <a:p>
            <a:r>
              <a:rPr lang="en-US" altLang="ko-KR" sz="1000" dirty="0"/>
              <a:t>//foo can't be both equal and not equal to bar in the same expression</a:t>
            </a:r>
          </a:p>
          <a:p>
            <a:r>
              <a:rPr lang="en-US" altLang="ko-KR" sz="1000" dirty="0"/>
              <a:t>if(foo == bar &amp;&amp; something &amp;&amp; foo != bar) {...}</a:t>
            </a:r>
          </a:p>
          <a:p>
            <a:r>
              <a:rPr lang="en-US" altLang="ko-KR" sz="1000" dirty="0"/>
              <a:t>--------------------------------------------------------------------------------------------------------</a:t>
            </a:r>
          </a:p>
          <a:p>
            <a:r>
              <a:rPr lang="en-US" altLang="ko-KR" sz="1000" dirty="0"/>
              <a:t>private void compute(</a:t>
            </a:r>
            <a:r>
              <a:rPr lang="en-US" altLang="ko-KR" sz="1000" dirty="0" err="1"/>
              <a:t>int</a:t>
            </a:r>
            <a:r>
              <a:rPr lang="en-US" altLang="ko-KR" sz="1000" dirty="0"/>
              <a:t> foo) {</a:t>
            </a:r>
          </a:p>
          <a:p>
            <a:r>
              <a:rPr lang="en-US" altLang="ko-KR" sz="1000" dirty="0"/>
              <a:t>  if (foo == 4) {</a:t>
            </a:r>
          </a:p>
          <a:p>
            <a:r>
              <a:rPr lang="en-US" altLang="ko-KR" sz="1000" dirty="0"/>
              <a:t>    </a:t>
            </a:r>
            <a:r>
              <a:rPr lang="en-US" altLang="ko-KR" sz="1000" dirty="0" err="1"/>
              <a:t>doSomething</a:t>
            </a:r>
            <a:r>
              <a:rPr lang="en-US" altLang="ko-KR" sz="1000" dirty="0"/>
              <a:t>();</a:t>
            </a:r>
          </a:p>
          <a:p>
            <a:r>
              <a:rPr lang="en-US" altLang="ko-KR" sz="1000" dirty="0"/>
              <a:t>    // We know foo is equal to 4 at this point, so the next condition is always false</a:t>
            </a:r>
          </a:p>
          <a:p>
            <a:r>
              <a:rPr lang="en-US" altLang="ko-KR" sz="1000" dirty="0"/>
              <a:t>    if (foo &gt; 4) {...}</a:t>
            </a:r>
          </a:p>
          <a:p>
            <a:r>
              <a:rPr lang="en-US" altLang="ko-KR" sz="1000" dirty="0"/>
              <a:t>    ...</a:t>
            </a:r>
          </a:p>
          <a:p>
            <a:r>
              <a:rPr lang="en-US" altLang="ko-KR" sz="1000" dirty="0"/>
              <a:t>  }</a:t>
            </a:r>
          </a:p>
          <a:p>
            <a:r>
              <a:rPr lang="en-US" altLang="ko-KR" sz="1000" dirty="0"/>
              <a:t>  ...</a:t>
            </a:r>
          </a:p>
          <a:p>
            <a:r>
              <a:rPr lang="en-US" altLang="ko-KR" sz="1000" dirty="0"/>
              <a:t>}</a:t>
            </a:r>
          </a:p>
          <a:p>
            <a:r>
              <a:rPr lang="en-US" altLang="ko-KR" sz="1000" dirty="0"/>
              <a:t>--------------------------------------------------------------------------------------------------------</a:t>
            </a:r>
          </a:p>
          <a:p>
            <a:r>
              <a:rPr lang="en-US" altLang="ko-KR" sz="1000" dirty="0"/>
              <a:t>private void compute(</a:t>
            </a:r>
            <a:r>
              <a:rPr lang="en-US" altLang="ko-KR" sz="1000" dirty="0" err="1"/>
              <a:t>boolean</a:t>
            </a:r>
            <a:r>
              <a:rPr lang="en-US" altLang="ko-KR" sz="1000" dirty="0"/>
              <a:t> foo) {</a:t>
            </a:r>
          </a:p>
          <a:p>
            <a:r>
              <a:rPr lang="en-US" altLang="ko-KR" sz="1000" dirty="0"/>
              <a:t>  if (foo) {</a:t>
            </a:r>
          </a:p>
          <a:p>
            <a:r>
              <a:rPr lang="en-US" altLang="ko-KR" sz="1000" dirty="0"/>
              <a:t>    return;</a:t>
            </a:r>
          </a:p>
          <a:p>
            <a:r>
              <a:rPr lang="en-US" altLang="ko-KR" sz="1000" dirty="0"/>
              <a:t>  }</a:t>
            </a:r>
          </a:p>
          <a:p>
            <a:r>
              <a:rPr lang="en-US" altLang="ko-KR" sz="1000" dirty="0"/>
              <a:t>  </a:t>
            </a:r>
            <a:r>
              <a:rPr lang="en-US" altLang="ko-KR" sz="1000" dirty="0" err="1"/>
              <a:t>doSomething</a:t>
            </a:r>
            <a:r>
              <a:rPr lang="en-US" altLang="ko-KR" sz="1000" dirty="0"/>
              <a:t>();</a:t>
            </a:r>
          </a:p>
          <a:p>
            <a:r>
              <a:rPr lang="en-US" altLang="ko-KR" sz="1000" dirty="0"/>
              <a:t>  // foo is always false here</a:t>
            </a:r>
          </a:p>
          <a:p>
            <a:r>
              <a:rPr lang="en-US" altLang="ko-KR" sz="1000" dirty="0"/>
              <a:t>  if (foo){...}</a:t>
            </a:r>
          </a:p>
          <a:p>
            <a:r>
              <a:rPr lang="en-US" altLang="ko-KR" sz="1000" dirty="0"/>
              <a:t>  ...</a:t>
            </a:r>
          </a:p>
          <a:p>
            <a:r>
              <a:rPr lang="en-US" altLang="ko-KR" sz="1000" dirty="0"/>
              <a:t>}</a:t>
            </a:r>
            <a:endParaRPr lang="ko-KR" altLang="en-US" sz="1000" dirty="0"/>
          </a:p>
        </p:txBody>
      </p:sp>
    </p:spTree>
    <p:extLst>
      <p:ext uri="{BB962C8B-B14F-4D97-AF65-F5344CB8AC3E}">
        <p14:creationId xmlns:p14="http://schemas.microsoft.com/office/powerpoint/2010/main" val="2352368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4924425"/>
          </a:xfrm>
          <a:prstGeom prst="rect">
            <a:avLst/>
          </a:prstGeom>
          <a:noFill/>
        </p:spPr>
        <p:txBody>
          <a:bodyPr wrap="square" rtlCol="0">
            <a:spAutoFit/>
          </a:bodyPr>
          <a:lstStyle/>
          <a:p>
            <a:r>
              <a:rPr lang="en-US" altLang="ko-KR" sz="1400" dirty="0"/>
              <a:t>6. Exception handlers should preserve the original exception</a:t>
            </a:r>
          </a:p>
          <a:p>
            <a:endParaRPr lang="en-US" altLang="ko-KR" sz="1000" dirty="0"/>
          </a:p>
          <a:p>
            <a:r>
              <a:rPr lang="en-US" altLang="ko-KR" sz="1000" dirty="0"/>
              <a:t>When handling a caught exception, the original exception's message and stack trace should be logged or passed forward.</a:t>
            </a:r>
          </a:p>
          <a:p>
            <a:endParaRPr lang="en-US" altLang="ko-KR" sz="1000" dirty="0"/>
          </a:p>
          <a:p>
            <a:r>
              <a:rPr lang="en-US" altLang="ko-KR" sz="1000" dirty="0"/>
              <a:t>Noncompliant Code Example</a:t>
            </a:r>
          </a:p>
          <a:p>
            <a:r>
              <a:rPr lang="en-US" altLang="ko-KR" sz="1000" dirty="0"/>
              <a:t>--------------------------------------------------------------------------------------------------</a:t>
            </a:r>
          </a:p>
          <a:p>
            <a:r>
              <a:rPr lang="en-US" altLang="ko-KR" sz="1000" dirty="0"/>
              <a:t> // Noncompliant - exception is lost</a:t>
            </a:r>
          </a:p>
          <a:p>
            <a:r>
              <a:rPr lang="en-US" altLang="ko-KR" sz="1000" dirty="0"/>
              <a:t>try { /* ... */ } catch (Exception e) { LOGGER.info(""context""); }   </a:t>
            </a:r>
          </a:p>
          <a:p>
            <a:endParaRPr lang="en-US" altLang="ko-KR" sz="1000" dirty="0"/>
          </a:p>
          <a:p>
            <a:r>
              <a:rPr lang="en-US" altLang="ko-KR" sz="1000" dirty="0"/>
              <a:t>// Noncompliant - exception is lost (only message is preserved)       </a:t>
            </a:r>
          </a:p>
          <a:p>
            <a:r>
              <a:rPr lang="en-US" altLang="ko-KR" sz="1000" dirty="0"/>
              <a:t>try { /* ... */ } catch (Exception e) { LOGGER.info(</a:t>
            </a:r>
            <a:r>
              <a:rPr lang="en-US" altLang="ko-KR" sz="1000" dirty="0" err="1"/>
              <a:t>e.getMessage</a:t>
            </a:r>
            <a:r>
              <a:rPr lang="en-US" altLang="ko-KR" sz="1000" dirty="0"/>
              <a:t>()); }   </a:t>
            </a:r>
          </a:p>
          <a:p>
            <a:endParaRPr lang="en-US" altLang="ko-KR" sz="1000" dirty="0"/>
          </a:p>
          <a:p>
            <a:r>
              <a:rPr lang="en-US" altLang="ko-KR" sz="1000" dirty="0"/>
              <a:t>// Noncompliant - exception is lost </a:t>
            </a:r>
          </a:p>
          <a:p>
            <a:r>
              <a:rPr lang="en-US" altLang="ko-KR" sz="1000" dirty="0"/>
              <a:t>try { /* ... */ } catch (Exception e) { throw new </a:t>
            </a:r>
            <a:r>
              <a:rPr lang="en-US" altLang="ko-KR" sz="1000" dirty="0" err="1"/>
              <a:t>RuntimeException</a:t>
            </a:r>
            <a:r>
              <a:rPr lang="en-US" altLang="ko-KR" sz="1000" dirty="0"/>
              <a:t>(""context""); }</a:t>
            </a:r>
          </a:p>
          <a:p>
            <a:r>
              <a:rPr lang="en-US" altLang="ko-KR" sz="1000" dirty="0"/>
              <a:t>--------------------------------------------------------------------------------------------------</a:t>
            </a:r>
          </a:p>
          <a:p>
            <a:r>
              <a:rPr lang="en-US" altLang="ko-KR" sz="1000" dirty="0"/>
              <a:t>Compliant Solution</a:t>
            </a:r>
          </a:p>
          <a:p>
            <a:r>
              <a:rPr lang="en-US" altLang="ko-KR" sz="1000" dirty="0"/>
              <a:t>--------------------------------------------------------------------------------------------------</a:t>
            </a:r>
          </a:p>
          <a:p>
            <a:r>
              <a:rPr lang="en-US" altLang="ko-KR" sz="1000" dirty="0"/>
              <a:t>try { /* ... */ } catch (Exception e) { LOGGER.info(e); }   </a:t>
            </a:r>
          </a:p>
          <a:p>
            <a:endParaRPr lang="en-US" altLang="ko-KR" sz="1000" dirty="0"/>
          </a:p>
          <a:p>
            <a:r>
              <a:rPr lang="en-US" altLang="ko-KR" sz="1000" dirty="0"/>
              <a:t>try { /* ... */ } catch (Exception e) { throw new </a:t>
            </a:r>
            <a:r>
              <a:rPr lang="en-US" altLang="ko-KR" sz="1000" dirty="0" err="1"/>
              <a:t>RuntimeException</a:t>
            </a:r>
            <a:r>
              <a:rPr lang="en-US" altLang="ko-KR" sz="1000" dirty="0"/>
              <a:t>(e); }</a:t>
            </a:r>
          </a:p>
          <a:p>
            <a:endParaRPr lang="en-US" altLang="ko-KR" sz="1000" dirty="0"/>
          </a:p>
          <a:p>
            <a:r>
              <a:rPr lang="en-US" altLang="ko-KR" sz="1000" dirty="0"/>
              <a:t>try {</a:t>
            </a:r>
          </a:p>
          <a:p>
            <a:r>
              <a:rPr lang="en-US" altLang="ko-KR" sz="1000" dirty="0"/>
              <a:t>  /* ... */</a:t>
            </a:r>
          </a:p>
          <a:p>
            <a:r>
              <a:rPr lang="en-US" altLang="ko-KR" sz="1000" dirty="0"/>
              <a:t>} catch (</a:t>
            </a:r>
            <a:r>
              <a:rPr lang="en-US" altLang="ko-KR" sz="1000" dirty="0" err="1"/>
              <a:t>RuntimeException</a:t>
            </a:r>
            <a:r>
              <a:rPr lang="en-US" altLang="ko-KR" sz="1000" dirty="0"/>
              <a:t> e) {</a:t>
            </a:r>
          </a:p>
          <a:p>
            <a:r>
              <a:rPr lang="en-US" altLang="ko-KR" sz="1000" dirty="0"/>
              <a:t>  </a:t>
            </a:r>
            <a:r>
              <a:rPr lang="en-US" altLang="ko-KR" sz="1000" dirty="0" err="1"/>
              <a:t>doSomething</a:t>
            </a:r>
            <a:r>
              <a:rPr lang="en-US" altLang="ko-KR" sz="1000" dirty="0"/>
              <a:t>();</a:t>
            </a:r>
          </a:p>
          <a:p>
            <a:r>
              <a:rPr lang="en-US" altLang="ko-KR" sz="1000" dirty="0"/>
              <a:t>  throw e;</a:t>
            </a:r>
          </a:p>
          <a:p>
            <a:r>
              <a:rPr lang="en-US" altLang="ko-KR" sz="1000" dirty="0"/>
              <a:t>} catch (Exception e) {</a:t>
            </a:r>
          </a:p>
          <a:p>
            <a:r>
              <a:rPr lang="en-US" altLang="ko-KR" sz="1000" dirty="0"/>
              <a:t>  // Conversion into unchecked exception is also allowed</a:t>
            </a:r>
          </a:p>
          <a:p>
            <a:r>
              <a:rPr lang="en-US" altLang="ko-KR" sz="1000" dirty="0"/>
              <a:t>  throw new </a:t>
            </a:r>
            <a:r>
              <a:rPr lang="en-US" altLang="ko-KR" sz="1000" dirty="0" err="1"/>
              <a:t>RuntimeException</a:t>
            </a:r>
            <a:r>
              <a:rPr lang="en-US" altLang="ko-KR" sz="1000" dirty="0"/>
              <a:t>(e);</a:t>
            </a:r>
          </a:p>
          <a:p>
            <a:r>
              <a:rPr lang="en-US" altLang="ko-KR" sz="1000" dirty="0"/>
              <a:t>}</a:t>
            </a:r>
          </a:p>
          <a:p>
            <a:r>
              <a:rPr lang="en-US" altLang="ko-KR" sz="1000" dirty="0" smtClean="0"/>
              <a:t>--------------------------------------------------------------------------------------------------</a:t>
            </a:r>
            <a:endParaRPr lang="en-US" altLang="ko-KR" sz="1000" dirty="0"/>
          </a:p>
        </p:txBody>
      </p:sp>
      <p:sp>
        <p:nvSpPr>
          <p:cNvPr id="4" name="TextBox 3"/>
          <p:cNvSpPr txBox="1"/>
          <p:nvPr/>
        </p:nvSpPr>
        <p:spPr>
          <a:xfrm>
            <a:off x="4830793" y="2156604"/>
            <a:ext cx="4140680" cy="3323987"/>
          </a:xfrm>
          <a:prstGeom prst="rect">
            <a:avLst/>
          </a:prstGeom>
          <a:noFill/>
          <a:ln>
            <a:solidFill>
              <a:schemeClr val="tx1"/>
            </a:solidFill>
          </a:ln>
        </p:spPr>
        <p:txBody>
          <a:bodyPr wrap="square" rtlCol="0">
            <a:spAutoFit/>
          </a:bodyPr>
          <a:lstStyle/>
          <a:p>
            <a:r>
              <a:rPr lang="en-US" altLang="ko-KR" sz="1000" dirty="0"/>
              <a:t>Exceptions</a:t>
            </a:r>
          </a:p>
          <a:p>
            <a:endParaRPr lang="en-US" altLang="ko-KR" sz="1000" dirty="0"/>
          </a:p>
          <a:p>
            <a:r>
              <a:rPr lang="en-US" altLang="ko-KR" sz="1000" dirty="0" err="1"/>
              <a:t>InterruptedException</a:t>
            </a:r>
            <a:r>
              <a:rPr lang="en-US" altLang="ko-KR" sz="1000" dirty="0"/>
              <a:t>, </a:t>
            </a:r>
            <a:r>
              <a:rPr lang="en-US" altLang="ko-KR" sz="1000" dirty="0" err="1"/>
              <a:t>NumberFormatException</a:t>
            </a:r>
            <a:r>
              <a:rPr lang="en-US" altLang="ko-KR" sz="1000" dirty="0"/>
              <a:t>, </a:t>
            </a:r>
            <a:r>
              <a:rPr lang="en-US" altLang="ko-KR" sz="1000" dirty="0" err="1"/>
              <a:t>ParseException</a:t>
            </a:r>
            <a:r>
              <a:rPr lang="en-US" altLang="ko-KR" sz="1000" dirty="0"/>
              <a:t> and </a:t>
            </a:r>
            <a:r>
              <a:rPr lang="en-US" altLang="ko-KR" sz="1000" dirty="0" err="1"/>
              <a:t>MalformedURLException</a:t>
            </a:r>
            <a:r>
              <a:rPr lang="en-US" altLang="ko-KR" sz="1000" dirty="0"/>
              <a:t> exceptions are arguably used to indicate </a:t>
            </a:r>
            <a:r>
              <a:rPr lang="en-US" altLang="ko-KR" sz="1000" dirty="0" err="1"/>
              <a:t>nonexceptional</a:t>
            </a:r>
            <a:r>
              <a:rPr lang="en-US" altLang="ko-KR" sz="1000" dirty="0"/>
              <a:t> outcomes.</a:t>
            </a:r>
          </a:p>
          <a:p>
            <a:endParaRPr lang="en-US" altLang="ko-KR" sz="1000" dirty="0"/>
          </a:p>
          <a:p>
            <a:r>
              <a:rPr lang="en-US" altLang="ko-KR" sz="1000" dirty="0"/>
              <a:t>Because they are part of Java, developers have no choice but to deal with them. This rule does not verify that those particular exceptions are correctly handled.</a:t>
            </a:r>
          </a:p>
          <a:p>
            <a:r>
              <a:rPr lang="en-US" altLang="ko-KR" sz="1000" dirty="0"/>
              <a:t>--------------------------------------------------------------------------------------------------------</a:t>
            </a:r>
          </a:p>
          <a:p>
            <a:r>
              <a:rPr lang="en-US" altLang="ko-KR" sz="1000" dirty="0" err="1"/>
              <a:t>int</a:t>
            </a:r>
            <a:r>
              <a:rPr lang="en-US" altLang="ko-KR" sz="1000" dirty="0"/>
              <a:t> </a:t>
            </a:r>
            <a:r>
              <a:rPr lang="en-US" altLang="ko-KR" sz="1000" dirty="0" err="1"/>
              <a:t>myInteger</a:t>
            </a:r>
            <a:r>
              <a:rPr lang="en-US" altLang="ko-KR" sz="1000" dirty="0"/>
              <a:t>;</a:t>
            </a:r>
          </a:p>
          <a:p>
            <a:r>
              <a:rPr lang="en-US" altLang="ko-KR" sz="1000" dirty="0"/>
              <a:t>try {</a:t>
            </a:r>
          </a:p>
          <a:p>
            <a:r>
              <a:rPr lang="en-US" altLang="ko-KR" sz="1000" dirty="0"/>
              <a:t>  </a:t>
            </a:r>
            <a:r>
              <a:rPr lang="en-US" altLang="ko-KR" sz="1000" dirty="0" err="1"/>
              <a:t>myInteger</a:t>
            </a:r>
            <a:r>
              <a:rPr lang="en-US" altLang="ko-KR" sz="1000" dirty="0"/>
              <a:t> = </a:t>
            </a:r>
            <a:r>
              <a:rPr lang="en-US" altLang="ko-KR" sz="1000" dirty="0" err="1"/>
              <a:t>Integer.parseInt</a:t>
            </a:r>
            <a:r>
              <a:rPr lang="en-US" altLang="ko-KR" sz="1000" dirty="0"/>
              <a:t>(</a:t>
            </a:r>
            <a:r>
              <a:rPr lang="en-US" altLang="ko-KR" sz="1000" dirty="0" err="1"/>
              <a:t>myString</a:t>
            </a:r>
            <a:r>
              <a:rPr lang="en-US" altLang="ko-KR" sz="1000" dirty="0"/>
              <a:t>);</a:t>
            </a:r>
          </a:p>
          <a:p>
            <a:r>
              <a:rPr lang="en-US" altLang="ko-KR" sz="1000" dirty="0"/>
              <a:t>} catch (</a:t>
            </a:r>
            <a:r>
              <a:rPr lang="en-US" altLang="ko-KR" sz="1000" dirty="0" err="1"/>
              <a:t>NumberFormatException</a:t>
            </a:r>
            <a:r>
              <a:rPr lang="en-US" altLang="ko-KR" sz="1000" dirty="0"/>
              <a:t> e) {</a:t>
            </a:r>
          </a:p>
          <a:p>
            <a:r>
              <a:rPr lang="en-US" altLang="ko-KR" sz="1000" dirty="0"/>
              <a:t>  // It is perfectly acceptable to not handle ""e"" here</a:t>
            </a:r>
          </a:p>
          <a:p>
            <a:r>
              <a:rPr lang="en-US" altLang="ko-KR" sz="1000" dirty="0"/>
              <a:t>  </a:t>
            </a:r>
            <a:r>
              <a:rPr lang="en-US" altLang="ko-KR" sz="1000" dirty="0" err="1"/>
              <a:t>myInteger</a:t>
            </a:r>
            <a:r>
              <a:rPr lang="en-US" altLang="ko-KR" sz="1000" dirty="0"/>
              <a:t> = 0;</a:t>
            </a:r>
          </a:p>
          <a:p>
            <a:r>
              <a:rPr lang="en-US" altLang="ko-KR" sz="1000" dirty="0"/>
              <a:t>}</a:t>
            </a:r>
          </a:p>
          <a:p>
            <a:r>
              <a:rPr lang="en-US" altLang="ko-KR" sz="1000" dirty="0"/>
              <a:t>  }</a:t>
            </a:r>
          </a:p>
          <a:p>
            <a:r>
              <a:rPr lang="en-US" altLang="ko-KR" sz="1000" dirty="0"/>
              <a:t>}</a:t>
            </a:r>
            <a:endParaRPr lang="ko-KR" altLang="en-US" sz="1000" dirty="0"/>
          </a:p>
          <a:p>
            <a:endParaRPr lang="ko-KR" altLang="en-US" sz="1000" dirty="0"/>
          </a:p>
        </p:txBody>
      </p:sp>
    </p:spTree>
    <p:extLst>
      <p:ext uri="{BB962C8B-B14F-4D97-AF65-F5344CB8AC3E}">
        <p14:creationId xmlns:p14="http://schemas.microsoft.com/office/powerpoint/2010/main" val="2693249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3077766"/>
          </a:xfrm>
          <a:prstGeom prst="rect">
            <a:avLst/>
          </a:prstGeom>
          <a:noFill/>
        </p:spPr>
        <p:txBody>
          <a:bodyPr wrap="square" rtlCol="0">
            <a:spAutoFit/>
          </a:bodyPr>
          <a:lstStyle/>
          <a:p>
            <a:r>
              <a:rPr lang="en-US" altLang="ko-KR" sz="1400" dirty="0"/>
              <a:t>7. Floating point numbers should not be tested for equality</a:t>
            </a:r>
          </a:p>
          <a:p>
            <a:endParaRPr lang="en-US" altLang="ko-KR" sz="1000" dirty="0"/>
          </a:p>
          <a:p>
            <a:r>
              <a:rPr lang="en-US" altLang="ko-KR" sz="1000" dirty="0"/>
              <a:t>Floating point math is imprecise because of the challenges of storing such values in a binary representation. Even worse, floating point math is not associative; push a float or a double through a series of simple mathematical operations and the answer will be different based on the order of those operation because of the rounding that takes place at each step</a:t>
            </a:r>
            <a:r>
              <a:rPr lang="en-US" altLang="ko-KR" sz="1000" dirty="0" smtClean="0"/>
              <a:t>.</a:t>
            </a:r>
            <a:endParaRPr lang="en-US" altLang="ko-KR" sz="1000" dirty="0"/>
          </a:p>
          <a:p>
            <a:endParaRPr lang="en-US" altLang="ko-KR" sz="1000" dirty="0"/>
          </a:p>
          <a:p>
            <a:r>
              <a:rPr lang="en-US" altLang="ko-KR" sz="1000" dirty="0"/>
              <a:t>Even simple floating point assignments are not simple:</a:t>
            </a:r>
          </a:p>
          <a:p>
            <a:r>
              <a:rPr lang="en-US" altLang="ko-KR" sz="1000" dirty="0"/>
              <a:t>------------------------------------------------------------------------------------------------------------------------------------------------------------------</a:t>
            </a:r>
          </a:p>
          <a:p>
            <a:r>
              <a:rPr lang="en-US" altLang="ko-KR" sz="1000" dirty="0"/>
              <a:t>float f = 0.1; // 0.100000001490116119384765625</a:t>
            </a:r>
          </a:p>
          <a:p>
            <a:r>
              <a:rPr lang="en-US" altLang="ko-KR" sz="1000" dirty="0"/>
              <a:t>double d = 0.1; // 0.1000000000000000055511151231257827021181583404541015625</a:t>
            </a:r>
          </a:p>
          <a:p>
            <a:r>
              <a:rPr lang="en-US" altLang="ko-KR" sz="1000" dirty="0"/>
              <a:t>(Results will vary based on compiler and compiler settings);</a:t>
            </a:r>
          </a:p>
          <a:p>
            <a:r>
              <a:rPr lang="en-US" altLang="ko-KR" sz="1000" dirty="0"/>
              <a:t>------------------------------------------------------------------------------------------------------------------------------------------------------------------</a:t>
            </a:r>
          </a:p>
          <a:p>
            <a:r>
              <a:rPr lang="en-US" altLang="ko-KR" sz="1000" dirty="0"/>
              <a:t>Therefore, the use of the equality (==) and inequality (!=) operators on float or double values is almost always an error. Instead the best course is to avoid floating point comparisons altogether. When that is not possible, you should consider using one of Java's float-handling Numbers such as </a:t>
            </a:r>
            <a:r>
              <a:rPr lang="en-US" altLang="ko-KR" sz="1000" dirty="0" err="1"/>
              <a:t>BigDecimal</a:t>
            </a:r>
            <a:r>
              <a:rPr lang="en-US" altLang="ko-KR" sz="1000" dirty="0"/>
              <a:t> which can properly handle floating point comparisons. A third option is to look not for equality but for whether the value is close enough. I.e. compare the absolute value of the difference between the stored value and the expected value against a margin of acceptable error. Note that this does not cover all cases (</a:t>
            </a:r>
            <a:r>
              <a:rPr lang="en-US" altLang="ko-KR" sz="1000" dirty="0" err="1"/>
              <a:t>NaN</a:t>
            </a:r>
            <a:r>
              <a:rPr lang="en-US" altLang="ko-KR" sz="1000" dirty="0"/>
              <a:t> and Infinity for instance).</a:t>
            </a:r>
          </a:p>
          <a:p>
            <a:endParaRPr lang="en-US" altLang="ko-KR" sz="1000" dirty="0"/>
          </a:p>
          <a:p>
            <a:r>
              <a:rPr lang="en-US" altLang="ko-KR" sz="1000" dirty="0"/>
              <a:t>This rule checks for the use of direct and indirect equality/</a:t>
            </a:r>
            <a:r>
              <a:rPr lang="en-US" altLang="ko-KR" sz="1000" dirty="0" err="1"/>
              <a:t>inequailty</a:t>
            </a:r>
            <a:r>
              <a:rPr lang="en-US" altLang="ko-KR" sz="1000" dirty="0"/>
              <a:t> tests on floats and doubles</a:t>
            </a:r>
            <a:r>
              <a:rPr lang="en-US" altLang="ko-KR" sz="1000" dirty="0" smtClean="0"/>
              <a:t>.</a:t>
            </a:r>
            <a:endParaRPr lang="en-US" altLang="ko-KR" sz="1000" dirty="0"/>
          </a:p>
        </p:txBody>
      </p:sp>
    </p:spTree>
    <p:extLst>
      <p:ext uri="{BB962C8B-B14F-4D97-AF65-F5344CB8AC3E}">
        <p14:creationId xmlns:p14="http://schemas.microsoft.com/office/powerpoint/2010/main" val="1611634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5478423"/>
          </a:xfrm>
          <a:prstGeom prst="rect">
            <a:avLst/>
          </a:prstGeom>
          <a:noFill/>
        </p:spPr>
        <p:txBody>
          <a:bodyPr wrap="square" rtlCol="0">
            <a:spAutoFit/>
          </a:bodyPr>
          <a:lstStyle/>
          <a:p>
            <a:r>
              <a:rPr lang="en-US" altLang="ko-KR" sz="1000" dirty="0" smtClean="0"/>
              <a:t>Noncompliant </a:t>
            </a:r>
            <a:r>
              <a:rPr lang="en-US" altLang="ko-KR" sz="1000" dirty="0"/>
              <a:t>Code Example</a:t>
            </a:r>
          </a:p>
          <a:p>
            <a:r>
              <a:rPr lang="en-US" altLang="ko-KR" sz="1000" dirty="0"/>
              <a:t>------------------------------------------------------------------------------------------------------------------</a:t>
            </a:r>
          </a:p>
          <a:p>
            <a:r>
              <a:rPr lang="en-US" altLang="ko-KR" sz="1000" dirty="0"/>
              <a:t>float </a:t>
            </a:r>
            <a:r>
              <a:rPr lang="en-US" altLang="ko-KR" sz="1000" dirty="0" err="1"/>
              <a:t>myNumber</a:t>
            </a:r>
            <a:r>
              <a:rPr lang="en-US" altLang="ko-KR" sz="1000" dirty="0"/>
              <a:t> = 3.146; </a:t>
            </a:r>
          </a:p>
          <a:p>
            <a:r>
              <a:rPr lang="en-US" altLang="ko-KR" sz="1000" dirty="0"/>
              <a:t>if ( </a:t>
            </a:r>
            <a:r>
              <a:rPr lang="en-US" altLang="ko-KR" sz="1000" dirty="0" err="1"/>
              <a:t>myNumber</a:t>
            </a:r>
            <a:r>
              <a:rPr lang="en-US" altLang="ko-KR" sz="1000" dirty="0"/>
              <a:t> == 3.146f ) { //Noncompliant. Because of floating point imprecision, this will be false </a:t>
            </a:r>
          </a:p>
          <a:p>
            <a:r>
              <a:rPr lang="en-US" altLang="ko-KR" sz="1000" dirty="0"/>
              <a:t>  // ... </a:t>
            </a:r>
            <a:r>
              <a:rPr lang="en-US" altLang="ko-KR" sz="1000" dirty="0" smtClean="0"/>
              <a:t>} </a:t>
            </a:r>
            <a:endParaRPr lang="en-US" altLang="ko-KR" sz="1000" dirty="0"/>
          </a:p>
          <a:p>
            <a:r>
              <a:rPr lang="en-US" altLang="ko-KR" sz="1000" dirty="0"/>
              <a:t>if ( </a:t>
            </a:r>
            <a:r>
              <a:rPr lang="en-US" altLang="ko-KR" sz="1000" dirty="0" err="1"/>
              <a:t>myNumber</a:t>
            </a:r>
            <a:r>
              <a:rPr lang="en-US" altLang="ko-KR" sz="1000" dirty="0"/>
              <a:t> != 3.146f ) { //Noncompliant. Because of floating point imprecision, this will be true </a:t>
            </a:r>
          </a:p>
          <a:p>
            <a:r>
              <a:rPr lang="en-US" altLang="ko-KR" sz="1000" dirty="0"/>
              <a:t>  // ... </a:t>
            </a:r>
            <a:r>
              <a:rPr lang="en-US" altLang="ko-KR" sz="1000" dirty="0" smtClean="0"/>
              <a:t>} </a:t>
            </a:r>
            <a:endParaRPr lang="en-US" altLang="ko-KR" sz="1000" dirty="0"/>
          </a:p>
          <a:p>
            <a:endParaRPr lang="en-US" altLang="ko-KR" sz="1000" dirty="0"/>
          </a:p>
          <a:p>
            <a:r>
              <a:rPr lang="en-US" altLang="ko-KR" sz="1000" dirty="0"/>
              <a:t>if (</a:t>
            </a:r>
            <a:r>
              <a:rPr lang="en-US" altLang="ko-KR" sz="1000" dirty="0" err="1"/>
              <a:t>myNumber</a:t>
            </a:r>
            <a:r>
              <a:rPr lang="en-US" altLang="ko-KR" sz="1000" dirty="0"/>
              <a:t> &lt; 4 || </a:t>
            </a:r>
            <a:r>
              <a:rPr lang="en-US" altLang="ko-KR" sz="1000" dirty="0" err="1"/>
              <a:t>myNumber</a:t>
            </a:r>
            <a:r>
              <a:rPr lang="en-US" altLang="ko-KR" sz="1000" dirty="0"/>
              <a:t> &gt; 4) { // Noncompliant; indirect inequality test</a:t>
            </a:r>
          </a:p>
          <a:p>
            <a:r>
              <a:rPr lang="en-US" altLang="ko-KR" sz="1000" dirty="0"/>
              <a:t>  // </a:t>
            </a:r>
            <a:r>
              <a:rPr lang="en-US" altLang="ko-KR" sz="1000" dirty="0" smtClean="0"/>
              <a:t>...}</a:t>
            </a:r>
            <a:endParaRPr lang="en-US" altLang="ko-KR" sz="1000" dirty="0"/>
          </a:p>
          <a:p>
            <a:endParaRPr lang="en-US" altLang="ko-KR" sz="1000" dirty="0"/>
          </a:p>
          <a:p>
            <a:r>
              <a:rPr lang="en-US" altLang="ko-KR" sz="1000" dirty="0"/>
              <a:t>float </a:t>
            </a:r>
            <a:r>
              <a:rPr lang="en-US" altLang="ko-KR" sz="1000" dirty="0" err="1"/>
              <a:t>zeroFloat</a:t>
            </a:r>
            <a:r>
              <a:rPr lang="en-US" altLang="ko-KR" sz="1000" dirty="0"/>
              <a:t> = 0.0f;</a:t>
            </a:r>
          </a:p>
          <a:p>
            <a:r>
              <a:rPr lang="en-US" altLang="ko-KR" sz="1000" dirty="0"/>
              <a:t>if (</a:t>
            </a:r>
            <a:r>
              <a:rPr lang="en-US" altLang="ko-KR" sz="1000" dirty="0" err="1"/>
              <a:t>zeroFloat</a:t>
            </a:r>
            <a:r>
              <a:rPr lang="en-US" altLang="ko-KR" sz="1000" dirty="0"/>
              <a:t> == 0) {  // Noncompliant. Computations may end up with a value close but not equal to zero</a:t>
            </a:r>
            <a:r>
              <a:rPr lang="en-US" altLang="ko-KR" sz="1000" dirty="0" smtClean="0"/>
              <a:t>.}</a:t>
            </a:r>
            <a:endParaRPr lang="en-US" altLang="ko-KR" sz="1000" dirty="0"/>
          </a:p>
          <a:p>
            <a:r>
              <a:rPr lang="en-US" altLang="ko-KR" sz="1000" dirty="0"/>
              <a:t>------------------------------------------------------------------------------------------------------------------</a:t>
            </a:r>
          </a:p>
          <a:p>
            <a:r>
              <a:rPr lang="en-US" altLang="ko-KR" sz="1000" dirty="0"/>
              <a:t>Compliant Solution</a:t>
            </a:r>
          </a:p>
          <a:p>
            <a:r>
              <a:rPr lang="en-US" altLang="ko-KR" sz="1000" dirty="0"/>
              <a:t>------------------------------------------------------------------------------------------------------------------</a:t>
            </a:r>
          </a:p>
          <a:p>
            <a:r>
              <a:rPr lang="en-US" altLang="ko-KR" sz="1000" dirty="0"/>
              <a:t>float </a:t>
            </a:r>
            <a:r>
              <a:rPr lang="en-US" altLang="ko-KR" sz="1000" dirty="0" err="1"/>
              <a:t>zeroFloat</a:t>
            </a:r>
            <a:r>
              <a:rPr lang="en-US" altLang="ko-KR" sz="1000" dirty="0"/>
              <a:t> = 0.0f;</a:t>
            </a:r>
          </a:p>
          <a:p>
            <a:r>
              <a:rPr lang="en-US" altLang="ko-KR" sz="1000" dirty="0"/>
              <a:t>if (</a:t>
            </a:r>
            <a:r>
              <a:rPr lang="en-US" altLang="ko-KR" sz="1000" dirty="0" err="1"/>
              <a:t>Float.floatToRawIntBits</a:t>
            </a:r>
            <a:r>
              <a:rPr lang="en-US" altLang="ko-KR" sz="1000" dirty="0"/>
              <a:t>(</a:t>
            </a:r>
            <a:r>
              <a:rPr lang="en-US" altLang="ko-KR" sz="1000" dirty="0" err="1"/>
              <a:t>zeroFloat</a:t>
            </a:r>
            <a:r>
              <a:rPr lang="en-US" altLang="ko-KR" sz="1000" dirty="0"/>
              <a:t>) == 0) { //Compliant for comparisons of zero. Using bit comparison ensures we compare zero </a:t>
            </a:r>
            <a:r>
              <a:rPr lang="en-US" altLang="ko-KR" sz="1000" dirty="0" smtClean="0"/>
              <a:t>values}</a:t>
            </a:r>
            <a:endParaRPr lang="en-US" altLang="ko-KR" sz="1000" dirty="0"/>
          </a:p>
          <a:p>
            <a:r>
              <a:rPr lang="en-US" altLang="ko-KR" sz="1000" dirty="0"/>
              <a:t>------------------------------------------------------------------------------------------------------------------</a:t>
            </a:r>
          </a:p>
          <a:p>
            <a:endParaRPr lang="en-US" altLang="ko-KR" sz="1000" dirty="0"/>
          </a:p>
          <a:p>
            <a:r>
              <a:rPr lang="en-US" altLang="ko-KR" sz="1000" dirty="0"/>
              <a:t>Exceptions</a:t>
            </a:r>
          </a:p>
          <a:p>
            <a:endParaRPr lang="en-US" altLang="ko-KR" sz="1000" dirty="0"/>
          </a:p>
          <a:p>
            <a:r>
              <a:rPr lang="en-US" altLang="ko-KR" sz="1000" dirty="0"/>
              <a:t>Since </a:t>
            </a:r>
            <a:r>
              <a:rPr lang="en-US" altLang="ko-KR" sz="1000" dirty="0" err="1"/>
              <a:t>NaN</a:t>
            </a:r>
            <a:r>
              <a:rPr lang="en-US" altLang="ko-KR" sz="1000" dirty="0"/>
              <a:t> is not equal to itself, the specific case of testing a floating point value against itself is a valid test for </a:t>
            </a:r>
            <a:r>
              <a:rPr lang="en-US" altLang="ko-KR" sz="1000" dirty="0" err="1"/>
              <a:t>NaN</a:t>
            </a:r>
            <a:r>
              <a:rPr lang="en-US" altLang="ko-KR" sz="1000" dirty="0"/>
              <a:t> and is therefore ignored.</a:t>
            </a:r>
          </a:p>
          <a:p>
            <a:r>
              <a:rPr lang="en-US" altLang="ko-KR" sz="1000" dirty="0"/>
              <a:t>------------------------------------------------------------------------------------------------------</a:t>
            </a:r>
          </a:p>
          <a:p>
            <a:r>
              <a:rPr lang="en-US" altLang="ko-KR" sz="1000" dirty="0"/>
              <a:t>float f;</a:t>
            </a:r>
          </a:p>
          <a:p>
            <a:r>
              <a:rPr lang="en-US" altLang="ko-KR" sz="1000" dirty="0"/>
              <a:t>double d;</a:t>
            </a:r>
          </a:p>
          <a:p>
            <a:r>
              <a:rPr lang="en-US" altLang="ko-KR" sz="1000" dirty="0"/>
              <a:t>if(f != f) { // Compliant; test for </a:t>
            </a:r>
            <a:r>
              <a:rPr lang="en-US" altLang="ko-KR" sz="1000" dirty="0" err="1"/>
              <a:t>NaN</a:t>
            </a:r>
            <a:r>
              <a:rPr lang="en-US" altLang="ko-KR" sz="1000" dirty="0"/>
              <a:t> value</a:t>
            </a:r>
          </a:p>
          <a:p>
            <a:r>
              <a:rPr lang="en-US" altLang="ko-KR" sz="1000" dirty="0"/>
              <a:t>  </a:t>
            </a:r>
            <a:r>
              <a:rPr lang="en-US" altLang="ko-KR" sz="1000" dirty="0" err="1"/>
              <a:t>System.out.println</a:t>
            </a:r>
            <a:r>
              <a:rPr lang="en-US" altLang="ko-KR" sz="1000" dirty="0"/>
              <a:t>(""f is </a:t>
            </a:r>
            <a:r>
              <a:rPr lang="en-US" altLang="ko-KR" sz="1000" dirty="0" err="1"/>
              <a:t>NaN</a:t>
            </a:r>
            <a:r>
              <a:rPr lang="en-US" altLang="ko-KR" sz="1000" dirty="0"/>
              <a:t>"");</a:t>
            </a:r>
          </a:p>
          <a:p>
            <a:r>
              <a:rPr lang="en-US" altLang="ko-KR" sz="1000" dirty="0"/>
              <a:t>} else if (f != d) { // Noncompliant</a:t>
            </a:r>
          </a:p>
          <a:p>
            <a:r>
              <a:rPr lang="en-US" altLang="ko-KR" sz="1000" dirty="0"/>
              <a:t>  // </a:t>
            </a:r>
            <a:r>
              <a:rPr lang="en-US" altLang="ko-KR" sz="1000" dirty="0" smtClean="0"/>
              <a:t>...}</a:t>
            </a:r>
            <a:endParaRPr lang="en-US" altLang="ko-KR" sz="1000" dirty="0"/>
          </a:p>
          <a:p>
            <a:r>
              <a:rPr lang="en-US" altLang="ko-KR" sz="1000" dirty="0"/>
              <a:t>------------------------------------------------------------------------------------------------------</a:t>
            </a:r>
          </a:p>
          <a:p>
            <a:r>
              <a:rPr lang="en-US" altLang="ko-KR" sz="1000" dirty="0"/>
              <a:t>See</a:t>
            </a:r>
          </a:p>
          <a:p>
            <a:r>
              <a:rPr lang="en-US" altLang="ko-KR" sz="1000" dirty="0"/>
              <a:t> ● MISRA C:2004, 13.3 - Floating-point expressions shall not be tested for equality or inequality.</a:t>
            </a:r>
          </a:p>
          <a:p>
            <a:r>
              <a:rPr lang="en-US" altLang="ko-KR" sz="1000" dirty="0"/>
              <a:t> ● MISRA C++:2008, 6-2-2 - Floating-point expressions shall not be directly or indirectly tested for equality or inequality</a:t>
            </a:r>
          </a:p>
        </p:txBody>
      </p:sp>
    </p:spTree>
    <p:extLst>
      <p:ext uri="{BB962C8B-B14F-4D97-AF65-F5344CB8AC3E}">
        <p14:creationId xmlns:p14="http://schemas.microsoft.com/office/powerpoint/2010/main" val="203272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3077766"/>
          </a:xfrm>
          <a:prstGeom prst="rect">
            <a:avLst/>
          </a:prstGeom>
          <a:noFill/>
        </p:spPr>
        <p:txBody>
          <a:bodyPr wrap="square" rtlCol="0">
            <a:spAutoFit/>
          </a:bodyPr>
          <a:lstStyle/>
          <a:p>
            <a:r>
              <a:rPr lang="en-US" altLang="ko-KR" sz="1400" dirty="0"/>
              <a:t>8. Instance methods should not write to ""static"" fields</a:t>
            </a:r>
          </a:p>
          <a:p>
            <a:endParaRPr lang="en-US" altLang="ko-KR" sz="1000" dirty="0"/>
          </a:p>
          <a:p>
            <a:r>
              <a:rPr lang="en-US" altLang="ko-KR" sz="1000" dirty="0"/>
              <a:t>Correctly updating a static field from a non-static method is tricky to get right and could easily lead to bugs if there are multiple class instances and/or multiple threads in play. Ideally, static fields are only updated from synchronized static methods.</a:t>
            </a:r>
          </a:p>
          <a:p>
            <a:endParaRPr lang="en-US" altLang="ko-KR" sz="1000" dirty="0"/>
          </a:p>
          <a:p>
            <a:r>
              <a:rPr lang="en-US" altLang="ko-KR" sz="1000" dirty="0"/>
              <a:t>This rule raises an issue each time a static field is updated from a non-static method.</a:t>
            </a:r>
          </a:p>
          <a:p>
            <a:endParaRPr lang="en-US" altLang="ko-KR" sz="1000" dirty="0"/>
          </a:p>
          <a:p>
            <a:endParaRPr lang="en-US" altLang="ko-KR" sz="1000" dirty="0"/>
          </a:p>
          <a:p>
            <a:r>
              <a:rPr lang="en-US" altLang="ko-KR" sz="1000" dirty="0"/>
              <a:t>Noncompliant Code Example</a:t>
            </a:r>
          </a:p>
          <a:p>
            <a:r>
              <a:rPr lang="en-US" altLang="ko-KR" sz="1000" dirty="0"/>
              <a:t>--------------------------------------------------------------</a:t>
            </a:r>
          </a:p>
          <a:p>
            <a:r>
              <a:rPr lang="en-US" altLang="ko-KR" sz="1000" dirty="0"/>
              <a:t>public class </a:t>
            </a:r>
            <a:r>
              <a:rPr lang="en-US" altLang="ko-KR" sz="1000" dirty="0" err="1"/>
              <a:t>MyClass</a:t>
            </a:r>
            <a:r>
              <a:rPr lang="en-US" altLang="ko-KR" sz="1000" dirty="0"/>
              <a:t> {</a:t>
            </a:r>
          </a:p>
          <a:p>
            <a:endParaRPr lang="en-US" altLang="ko-KR" sz="1000" dirty="0"/>
          </a:p>
          <a:p>
            <a:r>
              <a:rPr lang="en-US" altLang="ko-KR" sz="1000" dirty="0"/>
              <a:t>  private static </a:t>
            </a:r>
            <a:r>
              <a:rPr lang="en-US" altLang="ko-KR" sz="1000" dirty="0" err="1"/>
              <a:t>int</a:t>
            </a:r>
            <a:r>
              <a:rPr lang="en-US" altLang="ko-KR" sz="1000" dirty="0"/>
              <a:t> count = 0;</a:t>
            </a:r>
          </a:p>
          <a:p>
            <a:endParaRPr lang="en-US" altLang="ko-KR" sz="1000" dirty="0"/>
          </a:p>
          <a:p>
            <a:r>
              <a:rPr lang="en-US" altLang="ko-KR" sz="1000" dirty="0"/>
              <a:t>  public void </a:t>
            </a:r>
            <a:r>
              <a:rPr lang="en-US" altLang="ko-KR" sz="1000" dirty="0" err="1"/>
              <a:t>doSomething</a:t>
            </a:r>
            <a:r>
              <a:rPr lang="en-US" altLang="ko-KR" sz="1000" dirty="0"/>
              <a:t>() {</a:t>
            </a:r>
          </a:p>
          <a:p>
            <a:r>
              <a:rPr lang="en-US" altLang="ko-KR" sz="1000" dirty="0"/>
              <a:t>    //...</a:t>
            </a:r>
          </a:p>
          <a:p>
            <a:r>
              <a:rPr lang="en-US" altLang="ko-KR" sz="1000" dirty="0"/>
              <a:t>    count++;  // Noncompliant</a:t>
            </a:r>
          </a:p>
          <a:p>
            <a:r>
              <a:rPr lang="en-US" altLang="ko-KR" sz="1000" dirty="0"/>
              <a:t>  }</a:t>
            </a:r>
          </a:p>
          <a:p>
            <a:r>
              <a:rPr lang="en-US" altLang="ko-KR" sz="1000" dirty="0"/>
              <a:t>}</a:t>
            </a:r>
          </a:p>
        </p:txBody>
      </p:sp>
    </p:spTree>
    <p:extLst>
      <p:ext uri="{BB962C8B-B14F-4D97-AF65-F5344CB8AC3E}">
        <p14:creationId xmlns:p14="http://schemas.microsoft.com/office/powerpoint/2010/main" val="969506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5416868"/>
          </a:xfrm>
          <a:prstGeom prst="rect">
            <a:avLst/>
          </a:prstGeom>
          <a:noFill/>
        </p:spPr>
        <p:txBody>
          <a:bodyPr wrap="square" rtlCol="0">
            <a:spAutoFit/>
          </a:bodyPr>
          <a:lstStyle/>
          <a:p>
            <a:r>
              <a:rPr lang="en-US" altLang="ko-KR" sz="1400" dirty="0"/>
              <a:t>9. Null pointers should not be dereferenced</a:t>
            </a:r>
          </a:p>
          <a:p>
            <a:endParaRPr lang="en-US" altLang="ko-KR" sz="1000" dirty="0"/>
          </a:p>
          <a:p>
            <a:r>
              <a:rPr lang="en-US" altLang="ko-KR" sz="1000" dirty="0"/>
              <a:t>A reference </a:t>
            </a:r>
            <a:r>
              <a:rPr lang="en-US" altLang="ko-KR" sz="1000" dirty="0" err="1"/>
              <a:t>tonull</a:t>
            </a:r>
            <a:r>
              <a:rPr lang="en-US" altLang="ko-KR" sz="1000" dirty="0"/>
              <a:t> should never be dereferenced/accessed. Doing so will cause a </a:t>
            </a:r>
            <a:r>
              <a:rPr lang="en-US" altLang="ko-KR" sz="1000" dirty="0" err="1"/>
              <a:t>NullPointerException</a:t>
            </a:r>
            <a:r>
              <a:rPr lang="en-US" altLang="ko-KR" sz="1000" dirty="0"/>
              <a:t> to be thrown. At best, such an exception will cause abrupt program termination. At worst, it could expose debugging information that would be useful to an attacker, or it could allow an attacker to bypass security measures</a:t>
            </a:r>
            <a:r>
              <a:rPr lang="en-US" altLang="ko-KR" sz="1000" dirty="0" smtClean="0"/>
              <a:t>.</a:t>
            </a:r>
            <a:endParaRPr lang="en-US" altLang="ko-KR" sz="1000" dirty="0"/>
          </a:p>
          <a:p>
            <a:r>
              <a:rPr lang="en-US" altLang="ko-KR" sz="1000" dirty="0"/>
              <a:t>Note that when they are present, this rule takes advantage of @</a:t>
            </a:r>
            <a:r>
              <a:rPr lang="en-US" altLang="ko-KR" sz="1000" dirty="0" err="1"/>
              <a:t>CheckForNull</a:t>
            </a:r>
            <a:r>
              <a:rPr lang="en-US" altLang="ko-KR" sz="1000" dirty="0"/>
              <a:t> and @</a:t>
            </a:r>
            <a:r>
              <a:rPr lang="en-US" altLang="ko-KR" sz="1000" dirty="0" err="1"/>
              <a:t>Nonnull</a:t>
            </a:r>
            <a:r>
              <a:rPr lang="en-US" altLang="ko-KR" sz="1000" dirty="0"/>
              <a:t> annotations defined in JSR-305 to understand which values are or are not </a:t>
            </a:r>
            <a:r>
              <a:rPr lang="en-US" altLang="ko-KR" sz="1000" dirty="0" err="1"/>
              <a:t>nullable</a:t>
            </a:r>
            <a:r>
              <a:rPr lang="en-US" altLang="ko-KR" sz="1000" dirty="0" smtClean="0"/>
              <a:t>.</a:t>
            </a:r>
            <a:endParaRPr lang="en-US" altLang="ko-KR" sz="1000" dirty="0"/>
          </a:p>
          <a:p>
            <a:r>
              <a:rPr lang="en-US" altLang="ko-KR" sz="1000" dirty="0"/>
              <a:t>@</a:t>
            </a:r>
            <a:r>
              <a:rPr lang="en-US" altLang="ko-KR" sz="1000" dirty="0" err="1"/>
              <a:t>Nullable</a:t>
            </a:r>
            <a:r>
              <a:rPr lang="en-US" altLang="ko-KR" sz="1000" dirty="0"/>
              <a:t> denotes that, under some unspecified circumstances, the value might be null. To keep false positives low, this annotation is ignored. Whether an explicit test is required or not is left to the developer's discretion.</a:t>
            </a:r>
          </a:p>
          <a:p>
            <a:endParaRPr lang="en-US" altLang="ko-KR" sz="1000" dirty="0"/>
          </a:p>
          <a:p>
            <a:r>
              <a:rPr lang="en-US" altLang="ko-KR" sz="1000" dirty="0"/>
              <a:t>Noncompliant Code Example</a:t>
            </a:r>
          </a:p>
          <a:p>
            <a:r>
              <a:rPr lang="en-US" altLang="ko-KR" sz="800" dirty="0"/>
              <a:t>-------------------------------------------------------------------------------------------------------------------</a:t>
            </a:r>
          </a:p>
          <a:p>
            <a:r>
              <a:rPr lang="en-US" altLang="ko-KR" sz="800" dirty="0"/>
              <a:t>@</a:t>
            </a:r>
            <a:r>
              <a:rPr lang="en-US" altLang="ko-KR" sz="800" dirty="0" err="1"/>
              <a:t>CheckForNull</a:t>
            </a:r>
            <a:endParaRPr lang="en-US" altLang="ko-KR" sz="800" dirty="0"/>
          </a:p>
          <a:p>
            <a:r>
              <a:rPr lang="en-US" altLang="ko-KR" sz="800" dirty="0"/>
              <a:t>String </a:t>
            </a:r>
            <a:r>
              <a:rPr lang="en-US" altLang="ko-KR" sz="800" dirty="0" err="1"/>
              <a:t>getName</a:t>
            </a:r>
            <a:r>
              <a:rPr lang="en-US" altLang="ko-KR" sz="800" dirty="0"/>
              <a:t>() {...}</a:t>
            </a:r>
          </a:p>
          <a:p>
            <a:r>
              <a:rPr lang="en-US" altLang="ko-KR" sz="800" dirty="0" smtClean="0"/>
              <a:t>public </a:t>
            </a:r>
            <a:r>
              <a:rPr lang="en-US" altLang="ko-KR" sz="800" dirty="0" err="1"/>
              <a:t>boolean</a:t>
            </a:r>
            <a:r>
              <a:rPr lang="en-US" altLang="ko-KR" sz="800" dirty="0"/>
              <a:t> </a:t>
            </a:r>
            <a:r>
              <a:rPr lang="en-US" altLang="ko-KR" sz="800" dirty="0" err="1"/>
              <a:t>isNameEmpty</a:t>
            </a:r>
            <a:r>
              <a:rPr lang="en-US" altLang="ko-KR" sz="800" dirty="0"/>
              <a:t>() {</a:t>
            </a:r>
          </a:p>
          <a:p>
            <a:r>
              <a:rPr lang="en-US" altLang="ko-KR" sz="800" dirty="0"/>
              <a:t>  return </a:t>
            </a:r>
            <a:r>
              <a:rPr lang="en-US" altLang="ko-KR" sz="800" dirty="0" err="1"/>
              <a:t>getName</a:t>
            </a:r>
            <a:r>
              <a:rPr lang="en-US" altLang="ko-KR" sz="800" dirty="0"/>
              <a:t>().length() == 0; // Noncompliant; the result of </a:t>
            </a:r>
            <a:r>
              <a:rPr lang="en-US" altLang="ko-KR" sz="800" dirty="0" err="1"/>
              <a:t>getName</a:t>
            </a:r>
            <a:r>
              <a:rPr lang="en-US" altLang="ko-KR" sz="800" dirty="0"/>
              <a:t>() could be null, but isn't </a:t>
            </a:r>
            <a:r>
              <a:rPr lang="en-US" altLang="ko-KR" sz="800" dirty="0" smtClean="0"/>
              <a:t>null-checked}</a:t>
            </a:r>
            <a:endParaRPr lang="en-US" altLang="ko-KR" sz="800" dirty="0"/>
          </a:p>
          <a:p>
            <a:r>
              <a:rPr lang="en-US" altLang="ko-KR" sz="800" dirty="0"/>
              <a:t>-------------------------------------------------------------------------------------------------------------------</a:t>
            </a:r>
          </a:p>
          <a:p>
            <a:r>
              <a:rPr lang="en-US" altLang="ko-KR" sz="800" dirty="0"/>
              <a:t>Connection conn = null;</a:t>
            </a:r>
          </a:p>
          <a:p>
            <a:r>
              <a:rPr lang="en-US" altLang="ko-KR" sz="800" dirty="0"/>
              <a:t>Statement </a:t>
            </a:r>
            <a:r>
              <a:rPr lang="en-US" altLang="ko-KR" sz="800" dirty="0" err="1"/>
              <a:t>stmt</a:t>
            </a:r>
            <a:r>
              <a:rPr lang="en-US" altLang="ko-KR" sz="800" dirty="0"/>
              <a:t> = null;</a:t>
            </a:r>
          </a:p>
          <a:p>
            <a:r>
              <a:rPr lang="en-US" altLang="ko-KR" sz="800" dirty="0"/>
              <a:t>try {</a:t>
            </a:r>
          </a:p>
          <a:p>
            <a:r>
              <a:rPr lang="en-US" altLang="ko-KR" sz="800" dirty="0"/>
              <a:t>  conn = </a:t>
            </a:r>
            <a:r>
              <a:rPr lang="en-US" altLang="ko-KR" sz="800" dirty="0" err="1"/>
              <a:t>DriverManager.getConnection</a:t>
            </a:r>
            <a:r>
              <a:rPr lang="en-US" altLang="ko-KR" sz="800" dirty="0"/>
              <a:t>(DB_URL,USER,PASS);</a:t>
            </a:r>
          </a:p>
          <a:p>
            <a:r>
              <a:rPr lang="en-US" altLang="ko-KR" sz="800" dirty="0"/>
              <a:t>  </a:t>
            </a:r>
            <a:r>
              <a:rPr lang="en-US" altLang="ko-KR" sz="800" dirty="0" err="1"/>
              <a:t>stmt</a:t>
            </a:r>
            <a:r>
              <a:rPr lang="en-US" altLang="ko-KR" sz="800" dirty="0"/>
              <a:t> = </a:t>
            </a:r>
            <a:r>
              <a:rPr lang="en-US" altLang="ko-KR" sz="800" dirty="0" err="1"/>
              <a:t>conn.createStatement</a:t>
            </a:r>
            <a:r>
              <a:rPr lang="en-US" altLang="ko-KR" sz="800" dirty="0"/>
              <a:t>();</a:t>
            </a:r>
          </a:p>
          <a:p>
            <a:r>
              <a:rPr lang="en-US" altLang="ko-KR" sz="800" dirty="0"/>
              <a:t>  // </a:t>
            </a:r>
            <a:r>
              <a:rPr lang="en-US" altLang="ko-KR" sz="800" dirty="0" smtClean="0"/>
              <a:t>...</a:t>
            </a:r>
            <a:endParaRPr lang="en-US" altLang="ko-KR" sz="800" dirty="0"/>
          </a:p>
          <a:p>
            <a:r>
              <a:rPr lang="en-US" altLang="ko-KR" sz="800" dirty="0"/>
              <a:t>} catch(Exception e) {</a:t>
            </a:r>
          </a:p>
          <a:p>
            <a:r>
              <a:rPr lang="en-US" altLang="ko-KR" sz="800" dirty="0"/>
              <a:t>  </a:t>
            </a:r>
            <a:r>
              <a:rPr lang="en-US" altLang="ko-KR" sz="800" dirty="0" err="1"/>
              <a:t>e.printStackTrace</a:t>
            </a:r>
            <a:r>
              <a:rPr lang="en-US" altLang="ko-KR" sz="800" dirty="0"/>
              <a:t>();</a:t>
            </a:r>
          </a:p>
          <a:p>
            <a:r>
              <a:rPr lang="en-US" altLang="ko-KR" sz="800" dirty="0"/>
              <a:t>} finally {</a:t>
            </a:r>
          </a:p>
          <a:p>
            <a:r>
              <a:rPr lang="en-US" altLang="ko-KR" sz="800" dirty="0"/>
              <a:t>  </a:t>
            </a:r>
            <a:r>
              <a:rPr lang="en-US" altLang="ko-KR" sz="800" dirty="0" err="1"/>
              <a:t>stmt.close</a:t>
            </a:r>
            <a:r>
              <a:rPr lang="en-US" altLang="ko-KR" sz="800" dirty="0"/>
              <a:t>(); // Noncompliant; </a:t>
            </a:r>
            <a:r>
              <a:rPr lang="en-US" altLang="ko-KR" sz="800" dirty="0" err="1"/>
              <a:t>stmt</a:t>
            </a:r>
            <a:r>
              <a:rPr lang="en-US" altLang="ko-KR" sz="800" dirty="0"/>
              <a:t> could be null if an exception was thrown in the try{} block</a:t>
            </a:r>
          </a:p>
          <a:p>
            <a:r>
              <a:rPr lang="en-US" altLang="ko-KR" sz="800" dirty="0"/>
              <a:t>  </a:t>
            </a:r>
            <a:r>
              <a:rPr lang="en-US" altLang="ko-KR" sz="800" dirty="0" err="1"/>
              <a:t>conn.close</a:t>
            </a:r>
            <a:r>
              <a:rPr lang="en-US" altLang="ko-KR" sz="800" dirty="0"/>
              <a:t>(); // Noncompliant; conn could be null if an exception was </a:t>
            </a:r>
            <a:r>
              <a:rPr lang="en-US" altLang="ko-KR" sz="800" dirty="0" smtClean="0"/>
              <a:t>thrown}</a:t>
            </a:r>
            <a:endParaRPr lang="en-US" altLang="ko-KR" sz="800" dirty="0"/>
          </a:p>
          <a:p>
            <a:r>
              <a:rPr lang="en-US" altLang="ko-KR" sz="800" dirty="0"/>
              <a:t>-------------------------------------------------------------------------------------------------------------------</a:t>
            </a:r>
          </a:p>
          <a:p>
            <a:r>
              <a:rPr lang="en-US" altLang="ko-KR" sz="800" dirty="0" smtClean="0"/>
              <a:t>private </a:t>
            </a:r>
            <a:r>
              <a:rPr lang="en-US" altLang="ko-KR" sz="800" dirty="0"/>
              <a:t>void merge(@</a:t>
            </a:r>
            <a:r>
              <a:rPr lang="en-US" altLang="ko-KR" sz="800" dirty="0" err="1"/>
              <a:t>Nonnull</a:t>
            </a:r>
            <a:r>
              <a:rPr lang="en-US" altLang="ko-KR" sz="800" dirty="0"/>
              <a:t> Color </a:t>
            </a:r>
            <a:r>
              <a:rPr lang="en-US" altLang="ko-KR" sz="800" dirty="0" err="1"/>
              <a:t>firstColor</a:t>
            </a:r>
            <a:r>
              <a:rPr lang="en-US" altLang="ko-KR" sz="800" dirty="0"/>
              <a:t>, @</a:t>
            </a:r>
            <a:r>
              <a:rPr lang="en-US" altLang="ko-KR" sz="800" dirty="0" err="1"/>
              <a:t>Nonnull</a:t>
            </a:r>
            <a:r>
              <a:rPr lang="en-US" altLang="ko-KR" sz="800" dirty="0"/>
              <a:t> Color </a:t>
            </a:r>
            <a:r>
              <a:rPr lang="en-US" altLang="ko-KR" sz="800" dirty="0" err="1"/>
              <a:t>secondColor</a:t>
            </a:r>
            <a:r>
              <a:rPr lang="en-US" altLang="ko-KR" sz="800" dirty="0"/>
              <a:t>){...}</a:t>
            </a:r>
          </a:p>
          <a:p>
            <a:r>
              <a:rPr lang="en-US" altLang="ko-KR" sz="800" dirty="0"/>
              <a:t>public void append(@</a:t>
            </a:r>
            <a:r>
              <a:rPr lang="en-US" altLang="ko-KR" sz="800" dirty="0" err="1"/>
              <a:t>CheckForNull</a:t>
            </a:r>
            <a:r>
              <a:rPr lang="en-US" altLang="ko-KR" sz="800" dirty="0"/>
              <a:t> Color color) {</a:t>
            </a:r>
          </a:p>
          <a:p>
            <a:r>
              <a:rPr lang="en-US" altLang="ko-KR" sz="800" dirty="0"/>
              <a:t>    merge(</a:t>
            </a:r>
            <a:r>
              <a:rPr lang="en-US" altLang="ko-KR" sz="800" dirty="0" err="1"/>
              <a:t>currentColor</a:t>
            </a:r>
            <a:r>
              <a:rPr lang="en-US" altLang="ko-KR" sz="800" dirty="0"/>
              <a:t>, color); // Noncompliant; color should be null-checked because merge(...) doesn't accept </a:t>
            </a:r>
            <a:r>
              <a:rPr lang="en-US" altLang="ko-KR" sz="800" dirty="0" err="1"/>
              <a:t>nullable</a:t>
            </a:r>
            <a:r>
              <a:rPr lang="en-US" altLang="ko-KR" sz="800" dirty="0"/>
              <a:t> </a:t>
            </a:r>
            <a:r>
              <a:rPr lang="en-US" altLang="ko-KR" sz="800" dirty="0" smtClean="0"/>
              <a:t>parameters}</a:t>
            </a:r>
            <a:endParaRPr lang="en-US" altLang="ko-KR" sz="800" dirty="0"/>
          </a:p>
          <a:p>
            <a:r>
              <a:rPr lang="en-US" altLang="ko-KR" sz="800" dirty="0"/>
              <a:t>------------------------------------------------------------------------------------------------</a:t>
            </a:r>
          </a:p>
          <a:p>
            <a:r>
              <a:rPr lang="en-US" altLang="ko-KR" sz="800" dirty="0"/>
              <a:t>void paint(Color color) {</a:t>
            </a:r>
          </a:p>
          <a:p>
            <a:r>
              <a:rPr lang="en-US" altLang="ko-KR" sz="800" dirty="0"/>
              <a:t>  if(color == null) {</a:t>
            </a:r>
          </a:p>
          <a:p>
            <a:r>
              <a:rPr lang="en-US" altLang="ko-KR" sz="800" dirty="0"/>
              <a:t>    </a:t>
            </a:r>
            <a:r>
              <a:rPr lang="en-US" altLang="ko-KR" sz="800" dirty="0" err="1"/>
              <a:t>System.out.println</a:t>
            </a:r>
            <a:r>
              <a:rPr lang="en-US" altLang="ko-KR" sz="800" dirty="0"/>
              <a:t>(""Unable to apply color "" + </a:t>
            </a:r>
            <a:r>
              <a:rPr lang="en-US" altLang="ko-KR" sz="800" dirty="0" err="1"/>
              <a:t>color.toString</a:t>
            </a:r>
            <a:r>
              <a:rPr lang="en-US" altLang="ko-KR" sz="800" dirty="0"/>
              <a:t>()); // Noncompliant; </a:t>
            </a:r>
            <a:r>
              <a:rPr lang="en-US" altLang="ko-KR" sz="800" dirty="0" err="1"/>
              <a:t>NullPointerException</a:t>
            </a:r>
            <a:r>
              <a:rPr lang="en-US" altLang="ko-KR" sz="800" dirty="0"/>
              <a:t> will be thrown</a:t>
            </a:r>
          </a:p>
          <a:p>
            <a:r>
              <a:rPr lang="en-US" altLang="ko-KR" sz="800" dirty="0"/>
              <a:t>    return;</a:t>
            </a:r>
          </a:p>
          <a:p>
            <a:r>
              <a:rPr lang="en-US" altLang="ko-KR" sz="800" dirty="0"/>
              <a:t>  }</a:t>
            </a:r>
          </a:p>
          <a:p>
            <a:r>
              <a:rPr lang="en-US" altLang="ko-KR" sz="800" dirty="0"/>
              <a:t>  ...</a:t>
            </a:r>
          </a:p>
          <a:p>
            <a:r>
              <a:rPr lang="en-US" altLang="ko-KR" sz="800" dirty="0"/>
              <a:t>}</a:t>
            </a:r>
          </a:p>
        </p:txBody>
      </p:sp>
    </p:spTree>
    <p:extLst>
      <p:ext uri="{BB962C8B-B14F-4D97-AF65-F5344CB8AC3E}">
        <p14:creationId xmlns:p14="http://schemas.microsoft.com/office/powerpoint/2010/main" val="398271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4770537"/>
          </a:xfrm>
          <a:prstGeom prst="rect">
            <a:avLst/>
          </a:prstGeom>
          <a:noFill/>
        </p:spPr>
        <p:txBody>
          <a:bodyPr wrap="square" rtlCol="0">
            <a:spAutoFit/>
          </a:bodyPr>
          <a:lstStyle/>
          <a:p>
            <a:r>
              <a:rPr lang="en-US" altLang="ko-KR" sz="1400" dirty="0"/>
              <a:t>10. Resources should be closed</a:t>
            </a:r>
          </a:p>
          <a:p>
            <a:endParaRPr lang="en-US" altLang="ko-KR" sz="1000" dirty="0"/>
          </a:p>
          <a:p>
            <a:r>
              <a:rPr lang="en-US" altLang="ko-KR" sz="1000" dirty="0"/>
              <a:t>Java's garbage collection cannot be relied on to clean up everything. Specifically, connections, streams, files and other classes that implement the Closeable interface or it's super-interface, </a:t>
            </a:r>
            <a:r>
              <a:rPr lang="en-US" altLang="ko-KR" sz="1000" dirty="0" err="1"/>
              <a:t>AutoCloseable</a:t>
            </a:r>
            <a:r>
              <a:rPr lang="en-US" altLang="ko-KR" sz="1000" dirty="0"/>
              <a:t>, must be manually closed after creation. Failure to do so will result in a resource leak which could bring first the application and then perhaps the box it's on to their knees</a:t>
            </a:r>
            <a:r>
              <a:rPr lang="en-US" altLang="ko-KR" sz="1000" dirty="0" smtClean="0"/>
              <a:t>.</a:t>
            </a:r>
            <a:endParaRPr lang="en-US" altLang="ko-KR" sz="1000" dirty="0"/>
          </a:p>
          <a:p>
            <a:endParaRPr lang="en-US" altLang="ko-KR" sz="1000" dirty="0"/>
          </a:p>
          <a:p>
            <a:r>
              <a:rPr lang="en-US" altLang="ko-KR" sz="1000" dirty="0"/>
              <a:t>Noncompliant Code Example</a:t>
            </a:r>
          </a:p>
          <a:p>
            <a:r>
              <a:rPr lang="en-US" altLang="ko-KR" sz="1000" dirty="0"/>
              <a:t>--------------------------------------------------------------------------------------------------</a:t>
            </a:r>
          </a:p>
          <a:p>
            <a:r>
              <a:rPr lang="en-US" altLang="ko-KR" sz="1000" dirty="0" err="1"/>
              <a:t>OutputStream</a:t>
            </a:r>
            <a:r>
              <a:rPr lang="en-US" altLang="ko-KR" sz="1000" dirty="0"/>
              <a:t> stream = null;</a:t>
            </a:r>
          </a:p>
          <a:p>
            <a:r>
              <a:rPr lang="en-US" altLang="ko-KR" sz="1000" dirty="0"/>
              <a:t>try{</a:t>
            </a:r>
          </a:p>
          <a:p>
            <a:r>
              <a:rPr lang="en-US" altLang="ko-KR" sz="1000" dirty="0"/>
              <a:t>  for (String property : </a:t>
            </a:r>
            <a:r>
              <a:rPr lang="en-US" altLang="ko-KR" sz="1000" dirty="0" err="1"/>
              <a:t>propertyList</a:t>
            </a:r>
            <a:r>
              <a:rPr lang="en-US" altLang="ko-KR" sz="1000" dirty="0"/>
              <a:t>) {</a:t>
            </a:r>
          </a:p>
          <a:p>
            <a:r>
              <a:rPr lang="en-US" altLang="ko-KR" sz="1000" dirty="0"/>
              <a:t>    stream = new </a:t>
            </a:r>
            <a:r>
              <a:rPr lang="en-US" altLang="ko-KR" sz="1000" dirty="0" err="1"/>
              <a:t>FileOutputStream</a:t>
            </a:r>
            <a:r>
              <a:rPr lang="en-US" altLang="ko-KR" sz="1000" dirty="0"/>
              <a:t>(""myfile.txt"");  // Noncompliant</a:t>
            </a:r>
          </a:p>
          <a:p>
            <a:r>
              <a:rPr lang="en-US" altLang="ko-KR" sz="1000" dirty="0"/>
              <a:t>    // </a:t>
            </a:r>
            <a:r>
              <a:rPr lang="en-US" altLang="ko-KR" sz="1000" dirty="0" smtClean="0"/>
              <a:t>...  </a:t>
            </a:r>
            <a:r>
              <a:rPr lang="en-US" altLang="ko-KR" sz="1000" dirty="0"/>
              <a:t>}</a:t>
            </a:r>
          </a:p>
          <a:p>
            <a:r>
              <a:rPr lang="en-US" altLang="ko-KR" sz="1000" dirty="0"/>
              <a:t>}catch(Exception e){</a:t>
            </a:r>
          </a:p>
          <a:p>
            <a:r>
              <a:rPr lang="en-US" altLang="ko-KR" sz="1000" dirty="0"/>
              <a:t>  // ...</a:t>
            </a:r>
          </a:p>
          <a:p>
            <a:r>
              <a:rPr lang="en-US" altLang="ko-KR" sz="1000" dirty="0"/>
              <a:t>}finally{</a:t>
            </a:r>
          </a:p>
          <a:p>
            <a:r>
              <a:rPr lang="en-US" altLang="ko-KR" sz="1000" dirty="0"/>
              <a:t>  </a:t>
            </a:r>
            <a:r>
              <a:rPr lang="en-US" altLang="ko-KR" sz="1000" dirty="0" err="1"/>
              <a:t>stream.close</a:t>
            </a:r>
            <a:r>
              <a:rPr lang="en-US" altLang="ko-KR" sz="1000" dirty="0"/>
              <a:t>();  // Multiple streams were opened. Only the last is closed</a:t>
            </a:r>
            <a:r>
              <a:rPr lang="en-US" altLang="ko-KR" sz="1000" dirty="0" smtClean="0"/>
              <a:t>.}</a:t>
            </a:r>
            <a:endParaRPr lang="en-US" altLang="ko-KR" sz="1000" dirty="0"/>
          </a:p>
          <a:p>
            <a:r>
              <a:rPr lang="en-US" altLang="ko-KR" sz="1000" dirty="0"/>
              <a:t>--------------------------------------------------------------------------------------------------</a:t>
            </a:r>
          </a:p>
          <a:p>
            <a:r>
              <a:rPr lang="en-US" altLang="ko-KR" sz="1000" dirty="0"/>
              <a:t>Compliant Solution</a:t>
            </a:r>
          </a:p>
          <a:p>
            <a:r>
              <a:rPr lang="en-US" altLang="ko-KR" sz="1000" dirty="0"/>
              <a:t>--------------------------------------------------------------------------------------------------</a:t>
            </a:r>
          </a:p>
          <a:p>
            <a:r>
              <a:rPr lang="en-US" altLang="ko-KR" sz="1000" dirty="0" err="1"/>
              <a:t>OutputStream</a:t>
            </a:r>
            <a:r>
              <a:rPr lang="en-US" altLang="ko-KR" sz="1000" dirty="0"/>
              <a:t> stream = null;</a:t>
            </a:r>
          </a:p>
          <a:p>
            <a:r>
              <a:rPr lang="en-US" altLang="ko-KR" sz="1000" dirty="0"/>
              <a:t>try{</a:t>
            </a:r>
          </a:p>
          <a:p>
            <a:r>
              <a:rPr lang="en-US" altLang="ko-KR" sz="1000" dirty="0"/>
              <a:t>  stream = new </a:t>
            </a:r>
            <a:r>
              <a:rPr lang="en-US" altLang="ko-KR" sz="1000" dirty="0" err="1"/>
              <a:t>FileOutputStream</a:t>
            </a:r>
            <a:r>
              <a:rPr lang="en-US" altLang="ko-KR" sz="1000" dirty="0"/>
              <a:t>(""myfile.txt"");</a:t>
            </a:r>
          </a:p>
          <a:p>
            <a:r>
              <a:rPr lang="en-US" altLang="ko-KR" sz="1000" dirty="0"/>
              <a:t>  for (String property : </a:t>
            </a:r>
            <a:r>
              <a:rPr lang="en-US" altLang="ko-KR" sz="1000" dirty="0" err="1"/>
              <a:t>propertyList</a:t>
            </a:r>
            <a:r>
              <a:rPr lang="en-US" altLang="ko-KR" sz="1000" dirty="0"/>
              <a:t>) {</a:t>
            </a:r>
          </a:p>
          <a:p>
            <a:r>
              <a:rPr lang="en-US" altLang="ko-KR" sz="1000" dirty="0"/>
              <a:t>    // </a:t>
            </a:r>
            <a:r>
              <a:rPr lang="en-US" altLang="ko-KR" sz="1000" dirty="0" smtClean="0"/>
              <a:t>...  </a:t>
            </a:r>
            <a:r>
              <a:rPr lang="en-US" altLang="ko-KR" sz="1000" dirty="0"/>
              <a:t>}</a:t>
            </a:r>
          </a:p>
          <a:p>
            <a:r>
              <a:rPr lang="en-US" altLang="ko-KR" sz="1000" dirty="0"/>
              <a:t>}catch(Exception e){</a:t>
            </a:r>
          </a:p>
          <a:p>
            <a:r>
              <a:rPr lang="en-US" altLang="ko-KR" sz="1000" dirty="0"/>
              <a:t>  // ...</a:t>
            </a:r>
          </a:p>
          <a:p>
            <a:r>
              <a:rPr lang="en-US" altLang="ko-KR" sz="1000" dirty="0"/>
              <a:t>}finally{</a:t>
            </a:r>
          </a:p>
          <a:p>
            <a:r>
              <a:rPr lang="en-US" altLang="ko-KR" sz="1000" dirty="0"/>
              <a:t>  </a:t>
            </a:r>
            <a:r>
              <a:rPr lang="en-US" altLang="ko-KR" sz="1000" dirty="0" err="1"/>
              <a:t>stream.close</a:t>
            </a:r>
            <a:r>
              <a:rPr lang="en-US" altLang="ko-KR" sz="1000" dirty="0" smtClean="0"/>
              <a:t>();}</a:t>
            </a:r>
            <a:endParaRPr lang="en-US" altLang="ko-KR" sz="1000" dirty="0"/>
          </a:p>
          <a:p>
            <a:r>
              <a:rPr lang="en-US" altLang="ko-KR" sz="1000" dirty="0" smtClean="0"/>
              <a:t>--------------------------------------------------------------------------------------------------</a:t>
            </a:r>
            <a:endParaRPr lang="en-US" altLang="ko-KR" sz="1000" dirty="0"/>
          </a:p>
        </p:txBody>
      </p:sp>
      <p:sp>
        <p:nvSpPr>
          <p:cNvPr id="4" name="TextBox 3"/>
          <p:cNvSpPr txBox="1"/>
          <p:nvPr/>
        </p:nvSpPr>
        <p:spPr>
          <a:xfrm>
            <a:off x="4830793" y="2156604"/>
            <a:ext cx="4140680" cy="2400657"/>
          </a:xfrm>
          <a:prstGeom prst="rect">
            <a:avLst/>
          </a:prstGeom>
          <a:noFill/>
          <a:ln>
            <a:solidFill>
              <a:schemeClr val="tx1"/>
            </a:solidFill>
          </a:ln>
        </p:spPr>
        <p:txBody>
          <a:bodyPr wrap="square" rtlCol="0">
            <a:spAutoFit/>
          </a:bodyPr>
          <a:lstStyle/>
          <a:p>
            <a:r>
              <a:rPr lang="en-US" altLang="ko-KR" sz="1000" dirty="0"/>
              <a:t>Exceptions</a:t>
            </a:r>
          </a:p>
          <a:p>
            <a:endParaRPr lang="en-US" altLang="ko-KR" sz="1000" dirty="0"/>
          </a:p>
          <a:p>
            <a:r>
              <a:rPr lang="en-US" altLang="ko-KR" sz="1000" dirty="0"/>
              <a:t>Java 7 introduced the try-with-resources statement, which implicitly closes </a:t>
            </a:r>
            <a:r>
              <a:rPr lang="en-US" altLang="ko-KR" sz="1000" dirty="0" err="1"/>
              <a:t>Closeables</a:t>
            </a:r>
            <a:r>
              <a:rPr lang="en-US" altLang="ko-KR" sz="1000" dirty="0"/>
              <a:t>. All resources opened in a try-with-resources statement are ignored by this rule.</a:t>
            </a:r>
          </a:p>
          <a:p>
            <a:r>
              <a:rPr lang="en-US" altLang="ko-KR" sz="1000" dirty="0"/>
              <a:t>--------------------------------------------------------------------------------------------------------</a:t>
            </a:r>
          </a:p>
          <a:p>
            <a:r>
              <a:rPr lang="en-US" altLang="ko-KR" sz="1000" dirty="0" err="1"/>
              <a:t>int</a:t>
            </a:r>
            <a:r>
              <a:rPr lang="en-US" altLang="ko-KR" sz="1000" dirty="0"/>
              <a:t> </a:t>
            </a:r>
            <a:r>
              <a:rPr lang="en-US" altLang="ko-KR" sz="1000" dirty="0" err="1"/>
              <a:t>myInteger</a:t>
            </a:r>
            <a:r>
              <a:rPr lang="en-US" altLang="ko-KR" sz="1000" dirty="0"/>
              <a:t>;</a:t>
            </a:r>
          </a:p>
          <a:p>
            <a:r>
              <a:rPr lang="en-US" altLang="ko-KR" sz="1000" dirty="0"/>
              <a:t>try {</a:t>
            </a:r>
          </a:p>
          <a:p>
            <a:r>
              <a:rPr lang="en-US" altLang="ko-KR" sz="1000" dirty="0"/>
              <a:t>  </a:t>
            </a:r>
            <a:r>
              <a:rPr lang="en-US" altLang="ko-KR" sz="1000" dirty="0" err="1"/>
              <a:t>myInteger</a:t>
            </a:r>
            <a:r>
              <a:rPr lang="en-US" altLang="ko-KR" sz="1000" dirty="0"/>
              <a:t> = </a:t>
            </a:r>
            <a:r>
              <a:rPr lang="en-US" altLang="ko-KR" sz="1000" dirty="0" err="1"/>
              <a:t>Integer.parseInt</a:t>
            </a:r>
            <a:r>
              <a:rPr lang="en-US" altLang="ko-KR" sz="1000" dirty="0"/>
              <a:t>(</a:t>
            </a:r>
            <a:r>
              <a:rPr lang="en-US" altLang="ko-KR" sz="1000" dirty="0" err="1"/>
              <a:t>myString</a:t>
            </a:r>
            <a:r>
              <a:rPr lang="en-US" altLang="ko-KR" sz="1000" dirty="0"/>
              <a:t>);</a:t>
            </a:r>
          </a:p>
          <a:p>
            <a:r>
              <a:rPr lang="en-US" altLang="ko-KR" sz="1000" dirty="0"/>
              <a:t>} catch (</a:t>
            </a:r>
            <a:r>
              <a:rPr lang="en-US" altLang="ko-KR" sz="1000" dirty="0" err="1"/>
              <a:t>NumberFormatException</a:t>
            </a:r>
            <a:r>
              <a:rPr lang="en-US" altLang="ko-KR" sz="1000" dirty="0"/>
              <a:t> e) {</a:t>
            </a:r>
          </a:p>
          <a:p>
            <a:r>
              <a:rPr lang="en-US" altLang="ko-KR" sz="1000" dirty="0"/>
              <a:t>  // It is perfectly acceptable to not handle ""e"" here</a:t>
            </a:r>
          </a:p>
          <a:p>
            <a:r>
              <a:rPr lang="en-US" altLang="ko-KR" sz="1000" dirty="0"/>
              <a:t>  </a:t>
            </a:r>
            <a:r>
              <a:rPr lang="en-US" altLang="ko-KR" sz="1000" dirty="0" err="1"/>
              <a:t>myInteger</a:t>
            </a:r>
            <a:r>
              <a:rPr lang="en-US" altLang="ko-KR" sz="1000" dirty="0"/>
              <a:t> = 0;</a:t>
            </a:r>
          </a:p>
          <a:p>
            <a:r>
              <a:rPr lang="en-US" altLang="ko-KR" sz="1000" dirty="0"/>
              <a:t>}</a:t>
            </a:r>
          </a:p>
          <a:p>
            <a:r>
              <a:rPr lang="en-US" altLang="ko-KR" sz="1000" dirty="0"/>
              <a:t>  }</a:t>
            </a:r>
          </a:p>
        </p:txBody>
      </p:sp>
    </p:spTree>
    <p:extLst>
      <p:ext uri="{BB962C8B-B14F-4D97-AF65-F5344CB8AC3E}">
        <p14:creationId xmlns:p14="http://schemas.microsoft.com/office/powerpoint/2010/main" val="2746820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정적 분석</a:t>
            </a:r>
            <a:endParaRPr lang="ko-KR" altLang="en-US" dirty="0"/>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graphicFrame>
        <p:nvGraphicFramePr>
          <p:cNvPr id="2" name="내용 개체 틀 1"/>
          <p:cNvGraphicFramePr>
            <a:graphicFrameLocks noGrp="1"/>
          </p:cNvGraphicFramePr>
          <p:nvPr>
            <p:ph idx="1"/>
            <p:extLst>
              <p:ext uri="{D42A27DB-BD31-4B8C-83A1-F6EECF244321}">
                <p14:modId xmlns:p14="http://schemas.microsoft.com/office/powerpoint/2010/main" val="878152198"/>
              </p:ext>
            </p:extLst>
          </p:nvPr>
        </p:nvGraphicFramePr>
        <p:xfrm>
          <a:off x="354013" y="1214438"/>
          <a:ext cx="8435975" cy="5074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8861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별책 </a:t>
            </a:r>
            <a:r>
              <a:rPr lang="en-US" altLang="ko-KR" dirty="0" smtClean="0"/>
              <a:t>Coding rules for </a:t>
            </a:r>
            <a:r>
              <a:rPr lang="en-US" altLang="ko-KR" dirty="0" err="1" smtClean="0"/>
              <a:t>CJMall</a:t>
            </a:r>
            <a:endParaRPr lang="ko-KR" altLang="en-US" dirty="0"/>
          </a:p>
        </p:txBody>
      </p:sp>
      <p:sp>
        <p:nvSpPr>
          <p:cNvPr id="5" name="TextBox 4"/>
          <p:cNvSpPr txBox="1"/>
          <p:nvPr/>
        </p:nvSpPr>
        <p:spPr>
          <a:xfrm>
            <a:off x="310551" y="1233577"/>
            <a:ext cx="8507116" cy="5078313"/>
          </a:xfrm>
          <a:prstGeom prst="rect">
            <a:avLst/>
          </a:prstGeom>
          <a:noFill/>
        </p:spPr>
        <p:txBody>
          <a:bodyPr wrap="square" rtlCol="0">
            <a:spAutoFit/>
          </a:bodyPr>
          <a:lstStyle/>
          <a:p>
            <a:r>
              <a:rPr lang="en-US" altLang="ko-KR" sz="1400" dirty="0"/>
              <a:t>11. The value returned from a stream read should be checked</a:t>
            </a:r>
          </a:p>
          <a:p>
            <a:endParaRPr lang="en-US" altLang="ko-KR" sz="1000" dirty="0"/>
          </a:p>
          <a:p>
            <a:r>
              <a:rPr lang="en-US" altLang="ko-KR" sz="1000" dirty="0"/>
              <a:t>You cannot assume that any given stream reading call will fill the byte[] passed in to the method. Instead, you must check the value returned by the read method to see how many bytes were read. Fail to do so, and you introduce bug that is both harmful and difficult to reproduce</a:t>
            </a:r>
            <a:r>
              <a:rPr lang="en-US" altLang="ko-KR" sz="1000" dirty="0" smtClean="0"/>
              <a:t>.</a:t>
            </a:r>
            <a:endParaRPr lang="en-US" altLang="ko-KR" sz="1000" dirty="0"/>
          </a:p>
          <a:p>
            <a:r>
              <a:rPr lang="en-US" altLang="ko-KR" sz="1000" dirty="0"/>
              <a:t>Similarly, you cannot assume that </a:t>
            </a:r>
            <a:r>
              <a:rPr lang="en-US" altLang="ko-KR" sz="1000" dirty="0" err="1"/>
              <a:t>InputStream.skip</a:t>
            </a:r>
            <a:r>
              <a:rPr lang="en-US" altLang="ko-KR" sz="1000" dirty="0"/>
              <a:t> will actually skip the requested number of bytes, but must check the value returned from the method</a:t>
            </a:r>
            <a:r>
              <a:rPr lang="en-US" altLang="ko-KR" sz="1000" dirty="0" smtClean="0"/>
              <a:t>.</a:t>
            </a:r>
            <a:endParaRPr lang="en-US" altLang="ko-KR" sz="1000" dirty="0"/>
          </a:p>
          <a:p>
            <a:r>
              <a:rPr lang="en-US" altLang="ko-KR" sz="1000" dirty="0"/>
              <a:t>This rule raises an issue when an </a:t>
            </a:r>
            <a:r>
              <a:rPr lang="en-US" altLang="ko-KR" sz="1000" dirty="0" err="1"/>
              <a:t>InputStream.read</a:t>
            </a:r>
            <a:r>
              <a:rPr lang="en-US" altLang="ko-KR" sz="1000" dirty="0"/>
              <a:t> method that accepts a byte[] is called, but the return value is not checked, and when the return value of </a:t>
            </a:r>
            <a:r>
              <a:rPr lang="en-US" altLang="ko-KR" sz="1000" dirty="0" err="1"/>
              <a:t>InputStream.skip</a:t>
            </a:r>
            <a:r>
              <a:rPr lang="en-US" altLang="ko-KR" sz="1000" dirty="0"/>
              <a:t> is not checked. The rule also applies to </a:t>
            </a:r>
            <a:r>
              <a:rPr lang="en-US" altLang="ko-KR" sz="1000" dirty="0" err="1"/>
              <a:t>InputStream</a:t>
            </a:r>
            <a:r>
              <a:rPr lang="en-US" altLang="ko-KR" sz="1000" dirty="0"/>
              <a:t> child classes</a:t>
            </a:r>
            <a:r>
              <a:rPr lang="en-US" altLang="ko-KR" sz="1000" dirty="0" smtClean="0"/>
              <a:t>.</a:t>
            </a:r>
            <a:endParaRPr lang="en-US" altLang="ko-KR" sz="1000" dirty="0"/>
          </a:p>
          <a:p>
            <a:endParaRPr lang="en-US" altLang="ko-KR" sz="1000" dirty="0"/>
          </a:p>
          <a:p>
            <a:r>
              <a:rPr lang="en-US" altLang="ko-KR" sz="1000" dirty="0"/>
              <a:t>Noncompliant Code Example</a:t>
            </a:r>
          </a:p>
          <a:p>
            <a:r>
              <a:rPr lang="en-US" altLang="ko-KR" sz="1000" dirty="0"/>
              <a:t>--------------------------------------------------------------------------------------------------------</a:t>
            </a:r>
          </a:p>
          <a:p>
            <a:r>
              <a:rPr lang="en-US" altLang="ko-KR" sz="1000" dirty="0"/>
              <a:t>public void </a:t>
            </a:r>
            <a:r>
              <a:rPr lang="en-US" altLang="ko-KR" sz="1000" dirty="0" err="1"/>
              <a:t>doSomething</a:t>
            </a:r>
            <a:r>
              <a:rPr lang="en-US" altLang="ko-KR" sz="1000" dirty="0"/>
              <a:t>(String </a:t>
            </a:r>
            <a:r>
              <a:rPr lang="en-US" altLang="ko-KR" sz="1000" dirty="0" err="1"/>
              <a:t>fileName</a:t>
            </a:r>
            <a:r>
              <a:rPr lang="en-US" altLang="ko-KR" sz="1000" dirty="0"/>
              <a:t>) {</a:t>
            </a:r>
          </a:p>
          <a:p>
            <a:r>
              <a:rPr lang="en-US" altLang="ko-KR" sz="1000" dirty="0"/>
              <a:t>  try {</a:t>
            </a:r>
          </a:p>
          <a:p>
            <a:r>
              <a:rPr lang="en-US" altLang="ko-KR" sz="1000" dirty="0"/>
              <a:t>    </a:t>
            </a:r>
            <a:r>
              <a:rPr lang="en-US" altLang="ko-KR" sz="1000" dirty="0" err="1"/>
              <a:t>InputStream</a:t>
            </a:r>
            <a:r>
              <a:rPr lang="en-US" altLang="ko-KR" sz="1000" dirty="0"/>
              <a:t> is = new </a:t>
            </a:r>
            <a:r>
              <a:rPr lang="en-US" altLang="ko-KR" sz="1000" dirty="0" err="1"/>
              <a:t>InputStream</a:t>
            </a:r>
            <a:r>
              <a:rPr lang="en-US" altLang="ko-KR" sz="1000" dirty="0"/>
              <a:t>(file);</a:t>
            </a:r>
          </a:p>
          <a:p>
            <a:r>
              <a:rPr lang="en-US" altLang="ko-KR" sz="1000" dirty="0"/>
              <a:t>    byte [] buffer = new byte[1000];</a:t>
            </a:r>
          </a:p>
          <a:p>
            <a:r>
              <a:rPr lang="en-US" altLang="ko-KR" sz="1000" dirty="0"/>
              <a:t>    </a:t>
            </a:r>
            <a:r>
              <a:rPr lang="en-US" altLang="ko-KR" sz="1000" dirty="0" err="1"/>
              <a:t>is.read</a:t>
            </a:r>
            <a:r>
              <a:rPr lang="en-US" altLang="ko-KR" sz="1000" dirty="0"/>
              <a:t>(buffer);  // Noncompliant</a:t>
            </a:r>
          </a:p>
          <a:p>
            <a:r>
              <a:rPr lang="en-US" altLang="ko-KR" sz="1000" dirty="0"/>
              <a:t>    // ...</a:t>
            </a:r>
          </a:p>
          <a:p>
            <a:r>
              <a:rPr lang="en-US" altLang="ko-KR" sz="1000" dirty="0"/>
              <a:t>  } catch (</a:t>
            </a:r>
            <a:r>
              <a:rPr lang="en-US" altLang="ko-KR" sz="1000" dirty="0" err="1"/>
              <a:t>IOException</a:t>
            </a:r>
            <a:r>
              <a:rPr lang="en-US" altLang="ko-KR" sz="1000" dirty="0"/>
              <a:t> e) { ... }</a:t>
            </a:r>
          </a:p>
          <a:p>
            <a:r>
              <a:rPr lang="en-US" altLang="ko-KR" sz="1000" dirty="0"/>
              <a:t>}</a:t>
            </a:r>
          </a:p>
          <a:p>
            <a:r>
              <a:rPr lang="en-US" altLang="ko-KR" sz="1000" dirty="0" smtClean="0"/>
              <a:t>--------------------------------------------------------------------------------------------------------</a:t>
            </a:r>
            <a:endParaRPr lang="en-US" altLang="ko-KR" sz="1000" dirty="0"/>
          </a:p>
          <a:p>
            <a:r>
              <a:rPr lang="en-US" altLang="ko-KR" sz="1000" dirty="0"/>
              <a:t>Compliant Solution</a:t>
            </a:r>
          </a:p>
          <a:p>
            <a:r>
              <a:rPr lang="en-US" altLang="ko-KR" sz="1000" dirty="0"/>
              <a:t>--------------------------------------------------------------------------------------------------------</a:t>
            </a:r>
          </a:p>
          <a:p>
            <a:r>
              <a:rPr lang="en-US" altLang="ko-KR" sz="1000" dirty="0"/>
              <a:t>public void </a:t>
            </a:r>
            <a:r>
              <a:rPr lang="en-US" altLang="ko-KR" sz="1000" dirty="0" err="1"/>
              <a:t>doSomething</a:t>
            </a:r>
            <a:r>
              <a:rPr lang="en-US" altLang="ko-KR" sz="1000" dirty="0"/>
              <a:t>(String </a:t>
            </a:r>
            <a:r>
              <a:rPr lang="en-US" altLang="ko-KR" sz="1000" dirty="0" err="1"/>
              <a:t>fileName</a:t>
            </a:r>
            <a:r>
              <a:rPr lang="en-US" altLang="ko-KR" sz="1000" dirty="0"/>
              <a:t>) {</a:t>
            </a:r>
          </a:p>
          <a:p>
            <a:r>
              <a:rPr lang="en-US" altLang="ko-KR" sz="1000" dirty="0"/>
              <a:t>  try {</a:t>
            </a:r>
          </a:p>
          <a:p>
            <a:r>
              <a:rPr lang="en-US" altLang="ko-KR" sz="1000" dirty="0"/>
              <a:t>    </a:t>
            </a:r>
            <a:r>
              <a:rPr lang="en-US" altLang="ko-KR" sz="1000" dirty="0" err="1"/>
              <a:t>InputStream</a:t>
            </a:r>
            <a:r>
              <a:rPr lang="en-US" altLang="ko-KR" sz="1000" dirty="0"/>
              <a:t> is = new </a:t>
            </a:r>
            <a:r>
              <a:rPr lang="en-US" altLang="ko-KR" sz="1000" dirty="0" err="1"/>
              <a:t>InputStream</a:t>
            </a:r>
            <a:r>
              <a:rPr lang="en-US" altLang="ko-KR" sz="1000" dirty="0"/>
              <a:t>(file);</a:t>
            </a:r>
          </a:p>
          <a:p>
            <a:r>
              <a:rPr lang="en-US" altLang="ko-KR" sz="1000" dirty="0"/>
              <a:t>    byte [] buffer = new byte[1000];</a:t>
            </a:r>
          </a:p>
          <a:p>
            <a:r>
              <a:rPr lang="en-US" altLang="ko-KR" sz="1000" dirty="0"/>
              <a:t>    </a:t>
            </a:r>
            <a:r>
              <a:rPr lang="en-US" altLang="ko-KR" sz="1000" dirty="0" err="1"/>
              <a:t>int</a:t>
            </a:r>
            <a:r>
              <a:rPr lang="en-US" altLang="ko-KR" sz="1000" dirty="0"/>
              <a:t> count = 0;</a:t>
            </a:r>
          </a:p>
          <a:p>
            <a:r>
              <a:rPr lang="en-US" altLang="ko-KR" sz="1000" dirty="0"/>
              <a:t>    while (count = </a:t>
            </a:r>
            <a:r>
              <a:rPr lang="en-US" altLang="ko-KR" sz="1000" dirty="0" err="1"/>
              <a:t>is.read</a:t>
            </a:r>
            <a:r>
              <a:rPr lang="en-US" altLang="ko-KR" sz="1000" dirty="0"/>
              <a:t>(buffer) &gt; 0) {</a:t>
            </a:r>
          </a:p>
          <a:p>
            <a:r>
              <a:rPr lang="en-US" altLang="ko-KR" sz="1000" dirty="0"/>
              <a:t>      // ...</a:t>
            </a:r>
          </a:p>
          <a:p>
            <a:r>
              <a:rPr lang="en-US" altLang="ko-KR" sz="1000" dirty="0"/>
              <a:t>    }</a:t>
            </a:r>
          </a:p>
          <a:p>
            <a:r>
              <a:rPr lang="en-US" altLang="ko-KR" sz="1000" dirty="0"/>
              <a:t>  } catch (</a:t>
            </a:r>
            <a:r>
              <a:rPr lang="en-US" altLang="ko-KR" sz="1000" dirty="0" err="1"/>
              <a:t>IOException</a:t>
            </a:r>
            <a:r>
              <a:rPr lang="en-US" altLang="ko-KR" sz="1000" dirty="0"/>
              <a:t> e) { ... }</a:t>
            </a:r>
          </a:p>
          <a:p>
            <a:r>
              <a:rPr lang="en-US" altLang="ko-KR" sz="1000" dirty="0"/>
              <a:t>}</a:t>
            </a:r>
          </a:p>
          <a:p>
            <a:r>
              <a:rPr lang="en-US" altLang="ko-KR" sz="1000" dirty="0"/>
              <a:t>--------------------------------------------------------------------------------------------------------</a:t>
            </a:r>
          </a:p>
        </p:txBody>
      </p:sp>
    </p:spTree>
    <p:extLst>
      <p:ext uri="{BB962C8B-B14F-4D97-AF65-F5344CB8AC3E}">
        <p14:creationId xmlns:p14="http://schemas.microsoft.com/office/powerpoint/2010/main" val="1255734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61449" y="3830128"/>
            <a:ext cx="3830128" cy="861774"/>
          </a:xfrm>
          <a:prstGeom prst="rect">
            <a:avLst/>
          </a:prstGeom>
          <a:noFill/>
        </p:spPr>
        <p:txBody>
          <a:bodyPr wrap="square" rtlCol="0">
            <a:spAutoFit/>
          </a:bodyPr>
          <a:lstStyle/>
          <a:p>
            <a:r>
              <a:rPr lang="en-US" altLang="ko-KR" sz="5000" dirty="0" smtClean="0"/>
              <a:t>Q&amp;A</a:t>
            </a:r>
            <a:endParaRPr lang="ko-KR" altLang="en-US" sz="5000" dirty="0"/>
          </a:p>
        </p:txBody>
      </p:sp>
    </p:spTree>
    <p:extLst>
      <p:ext uri="{BB962C8B-B14F-4D97-AF65-F5344CB8AC3E}">
        <p14:creationId xmlns:p14="http://schemas.microsoft.com/office/powerpoint/2010/main" val="4128771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감사합니다</a:t>
            </a:r>
            <a:endParaRPr lang="ko-KR" altLang="en-US" dirty="0"/>
          </a:p>
        </p:txBody>
      </p:sp>
      <p:sp>
        <p:nvSpPr>
          <p:cNvPr id="3" name="TextBox 2"/>
          <p:cNvSpPr txBox="1"/>
          <p:nvPr/>
        </p:nvSpPr>
        <p:spPr>
          <a:xfrm>
            <a:off x="6349933" y="6072995"/>
            <a:ext cx="2664671" cy="646331"/>
          </a:xfrm>
          <a:prstGeom prst="rect">
            <a:avLst/>
          </a:prstGeom>
          <a:noFill/>
        </p:spPr>
        <p:txBody>
          <a:bodyPr wrap="square" rtlCol="0">
            <a:spAutoFit/>
          </a:bodyPr>
          <a:lstStyle/>
          <a:p>
            <a:r>
              <a:rPr lang="ko-KR" altLang="en-US" dirty="0" smtClean="0"/>
              <a:t>참고</a:t>
            </a:r>
            <a:endParaRPr lang="en-US" altLang="ko-KR" dirty="0" smtClean="0"/>
          </a:p>
          <a:p>
            <a:r>
              <a:rPr lang="ko-KR" altLang="en-US" dirty="0" smtClean="0"/>
              <a:t>코드 품질 시각화의 정석</a:t>
            </a:r>
            <a:endParaRPr lang="ko-KR" altLang="en-US" dirty="0"/>
          </a:p>
        </p:txBody>
      </p:sp>
    </p:spTree>
    <p:extLst>
      <p:ext uri="{BB962C8B-B14F-4D97-AF65-F5344CB8AC3E}">
        <p14:creationId xmlns:p14="http://schemas.microsoft.com/office/powerpoint/2010/main" val="17535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smtClean="0"/>
              <a:t>소나큐브</a:t>
            </a:r>
            <a:r>
              <a:rPr lang="ko-KR" altLang="en-US" dirty="0" smtClean="0"/>
              <a:t> </a:t>
            </a:r>
            <a:r>
              <a:rPr lang="ko-KR" altLang="en-US" dirty="0" smtClean="0"/>
              <a:t>특징</a:t>
            </a:r>
            <a:endParaRPr lang="ko-KR" altLang="en-US" dirty="0"/>
          </a:p>
        </p:txBody>
      </p:sp>
      <p:sp>
        <p:nvSpPr>
          <p:cNvPr id="7" name="타원 6"/>
          <p:cNvSpPr/>
          <p:nvPr/>
        </p:nvSpPr>
        <p:spPr>
          <a:xfrm>
            <a:off x="1976402" y="2793134"/>
            <a:ext cx="1415133" cy="1415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t>Sources</a:t>
            </a:r>
            <a:endParaRPr lang="ko-KR" altLang="en-US" sz="2000" dirty="0"/>
          </a:p>
        </p:txBody>
      </p:sp>
      <p:sp>
        <p:nvSpPr>
          <p:cNvPr id="8" name="모서리가 둥근 직사각형 7"/>
          <p:cNvSpPr/>
          <p:nvPr/>
        </p:nvSpPr>
        <p:spPr>
          <a:xfrm>
            <a:off x="1498940" y="1548902"/>
            <a:ext cx="2398923" cy="7514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Architecture &amp; Design</a:t>
            </a:r>
          </a:p>
          <a:p>
            <a:pPr algn="ctr"/>
            <a:r>
              <a:rPr lang="en-US" altLang="ko-KR" sz="1200" dirty="0" smtClean="0"/>
              <a:t>(</a:t>
            </a:r>
            <a:r>
              <a:rPr lang="ko-KR" altLang="en-US" sz="1200" dirty="0"/>
              <a:t>아키텍처와 </a:t>
            </a:r>
            <a:r>
              <a:rPr lang="ko-KR" altLang="en-US" sz="1200" dirty="0" smtClean="0"/>
              <a:t>설계</a:t>
            </a:r>
            <a:r>
              <a:rPr lang="en-US" altLang="ko-KR" sz="1200" dirty="0" smtClean="0"/>
              <a:t>)</a:t>
            </a:r>
            <a:endParaRPr lang="en-US" altLang="ko-KR" sz="1200" dirty="0"/>
          </a:p>
        </p:txBody>
      </p:sp>
      <p:sp>
        <p:nvSpPr>
          <p:cNvPr id="9" name="모서리가 둥근 직사각형 8"/>
          <p:cNvSpPr/>
          <p:nvPr/>
        </p:nvSpPr>
        <p:spPr>
          <a:xfrm>
            <a:off x="272338" y="2598938"/>
            <a:ext cx="1335983" cy="7514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Comments</a:t>
            </a:r>
          </a:p>
          <a:p>
            <a:pPr algn="ctr"/>
            <a:r>
              <a:rPr lang="en-US" altLang="ko-KR" sz="1200" dirty="0" smtClean="0"/>
              <a:t>(</a:t>
            </a:r>
            <a:r>
              <a:rPr lang="ko-KR" altLang="en-US" sz="1200" dirty="0" smtClean="0"/>
              <a:t>주석</a:t>
            </a:r>
            <a:r>
              <a:rPr lang="en-US" altLang="ko-KR" sz="1200" dirty="0" smtClean="0"/>
              <a:t>)</a:t>
            </a:r>
            <a:endParaRPr lang="ko-KR" altLang="en-US" sz="1200" dirty="0"/>
          </a:p>
        </p:txBody>
      </p:sp>
      <p:sp>
        <p:nvSpPr>
          <p:cNvPr id="10" name="모서리가 둥근 직사각형 9"/>
          <p:cNvSpPr/>
          <p:nvPr/>
        </p:nvSpPr>
        <p:spPr>
          <a:xfrm>
            <a:off x="249180" y="3648972"/>
            <a:ext cx="1480520" cy="7514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Coding rules</a:t>
            </a:r>
          </a:p>
          <a:p>
            <a:pPr algn="ctr"/>
            <a:r>
              <a:rPr lang="en-US" altLang="ko-KR" sz="1200" dirty="0" smtClean="0"/>
              <a:t>(</a:t>
            </a:r>
            <a:r>
              <a:rPr lang="ko-KR" altLang="en-US" sz="1200" dirty="0" smtClean="0"/>
              <a:t>코딩 규칙</a:t>
            </a:r>
            <a:r>
              <a:rPr lang="en-US" altLang="ko-KR" sz="1200" dirty="0" smtClean="0"/>
              <a:t>)</a:t>
            </a:r>
            <a:endParaRPr lang="ko-KR" altLang="en-US" sz="1200" dirty="0"/>
          </a:p>
        </p:txBody>
      </p:sp>
      <p:sp>
        <p:nvSpPr>
          <p:cNvPr id="11" name="모서리가 둥근 직사각형 10"/>
          <p:cNvSpPr/>
          <p:nvPr/>
        </p:nvSpPr>
        <p:spPr>
          <a:xfrm>
            <a:off x="853165" y="4696949"/>
            <a:ext cx="1810711" cy="7514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Potential bugs</a:t>
            </a:r>
          </a:p>
          <a:p>
            <a:pPr algn="ctr"/>
            <a:r>
              <a:rPr lang="en-US" altLang="ko-KR" sz="1000" dirty="0" smtClean="0"/>
              <a:t>(</a:t>
            </a:r>
            <a:r>
              <a:rPr lang="ko-KR" altLang="en-US" sz="1000" dirty="0" smtClean="0"/>
              <a:t>발생 가능한 잠재적인 버그</a:t>
            </a:r>
            <a:r>
              <a:rPr lang="en-US" altLang="ko-KR" sz="1000" dirty="0" smtClean="0"/>
              <a:t>)</a:t>
            </a:r>
            <a:endParaRPr lang="ko-KR" altLang="en-US" sz="1000" dirty="0"/>
          </a:p>
        </p:txBody>
      </p:sp>
      <p:sp>
        <p:nvSpPr>
          <p:cNvPr id="13" name="모서리가 둥근 직사각형 12"/>
          <p:cNvSpPr/>
          <p:nvPr/>
        </p:nvSpPr>
        <p:spPr>
          <a:xfrm>
            <a:off x="3084400" y="4699008"/>
            <a:ext cx="1335983" cy="7514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Complexity</a:t>
            </a:r>
          </a:p>
          <a:p>
            <a:pPr algn="ctr"/>
            <a:r>
              <a:rPr lang="en-US" altLang="ko-KR" sz="1200" dirty="0" smtClean="0"/>
              <a:t>(</a:t>
            </a:r>
            <a:r>
              <a:rPr lang="ko-KR" altLang="en-US" sz="1200" dirty="0" smtClean="0"/>
              <a:t>복잡도</a:t>
            </a:r>
            <a:r>
              <a:rPr lang="en-US" altLang="ko-KR" sz="1200" dirty="0" smtClean="0"/>
              <a:t>)</a:t>
            </a:r>
            <a:endParaRPr lang="ko-KR" altLang="en-US" sz="1200" dirty="0"/>
          </a:p>
        </p:txBody>
      </p:sp>
      <p:sp>
        <p:nvSpPr>
          <p:cNvPr id="14" name="모서리가 둥근 직사각형 13"/>
          <p:cNvSpPr/>
          <p:nvPr/>
        </p:nvSpPr>
        <p:spPr>
          <a:xfrm>
            <a:off x="3687393" y="3648973"/>
            <a:ext cx="1335983" cy="7514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Unit tests</a:t>
            </a:r>
          </a:p>
          <a:p>
            <a:pPr algn="ctr"/>
            <a:r>
              <a:rPr lang="en-US" altLang="ko-KR" sz="1200" dirty="0" smtClean="0"/>
              <a:t>(</a:t>
            </a:r>
            <a:r>
              <a:rPr lang="ko-KR" altLang="en-US" sz="1200" dirty="0" smtClean="0"/>
              <a:t>단위 테스트</a:t>
            </a:r>
            <a:r>
              <a:rPr lang="en-US" altLang="ko-KR" sz="1200" dirty="0" smtClean="0"/>
              <a:t>)</a:t>
            </a:r>
            <a:endParaRPr lang="ko-KR" altLang="en-US" sz="1200" dirty="0"/>
          </a:p>
        </p:txBody>
      </p:sp>
      <p:sp>
        <p:nvSpPr>
          <p:cNvPr id="15" name="모서리가 둥근 직사각형 14"/>
          <p:cNvSpPr/>
          <p:nvPr/>
        </p:nvSpPr>
        <p:spPr>
          <a:xfrm>
            <a:off x="3662815" y="2598937"/>
            <a:ext cx="1489100" cy="7514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200" dirty="0" smtClean="0"/>
              <a:t>Duplications</a:t>
            </a:r>
          </a:p>
          <a:p>
            <a:pPr algn="ctr"/>
            <a:r>
              <a:rPr lang="en-US" altLang="ko-KR" sz="1200" dirty="0" smtClean="0"/>
              <a:t>(</a:t>
            </a:r>
            <a:r>
              <a:rPr lang="ko-KR" altLang="en-US" sz="1200" dirty="0" smtClean="0"/>
              <a:t>코드 중복</a:t>
            </a:r>
            <a:r>
              <a:rPr lang="en-US" altLang="ko-KR" sz="1200" dirty="0" smtClean="0"/>
              <a:t>)</a:t>
            </a:r>
            <a:endParaRPr lang="ko-KR" altLang="en-US" sz="1200" dirty="0"/>
          </a:p>
        </p:txBody>
      </p:sp>
      <p:sp>
        <p:nvSpPr>
          <p:cNvPr id="19" name="직사각형 18"/>
          <p:cNvSpPr/>
          <p:nvPr/>
        </p:nvSpPr>
        <p:spPr>
          <a:xfrm>
            <a:off x="5408762" y="1086929"/>
            <a:ext cx="3408905" cy="512409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b="1" dirty="0" smtClean="0">
                <a:solidFill>
                  <a:schemeClr val="tx1"/>
                </a:solidFill>
              </a:rPr>
              <a:t>코드품질을 관리하는 일곱 가지 요소</a:t>
            </a:r>
            <a:endParaRPr lang="en-US" altLang="ko-KR" sz="1400" b="1" dirty="0" smtClean="0">
              <a:solidFill>
                <a:schemeClr val="tx1"/>
              </a:solidFill>
            </a:endParaRPr>
          </a:p>
          <a:p>
            <a:r>
              <a:rPr lang="en-US" altLang="ko-KR" sz="1200" dirty="0" smtClean="0">
                <a:solidFill>
                  <a:schemeClr val="tx1"/>
                </a:solidFill>
              </a:rPr>
              <a:t>-&gt; </a:t>
            </a:r>
            <a:r>
              <a:rPr lang="ko-KR" altLang="en-US" sz="1200" dirty="0" smtClean="0">
                <a:solidFill>
                  <a:schemeClr val="tx1"/>
                </a:solidFill>
              </a:rPr>
              <a:t>아래 기준을 </a:t>
            </a:r>
            <a:r>
              <a:rPr lang="ko-KR" altLang="en-US" sz="1200" dirty="0">
                <a:solidFill>
                  <a:schemeClr val="tx1"/>
                </a:solidFill>
              </a:rPr>
              <a:t>사용하여 소프트웨어의 품질을 측정한다</a:t>
            </a:r>
            <a:r>
              <a:rPr lang="en-US" altLang="ko-KR" sz="1200" dirty="0">
                <a:solidFill>
                  <a:schemeClr val="tx1"/>
                </a:solidFill>
              </a:rPr>
              <a:t>.</a:t>
            </a:r>
            <a:endParaRPr lang="ko-KR" altLang="en-US" sz="1200" dirty="0">
              <a:solidFill>
                <a:schemeClr val="tx1"/>
              </a:solidFill>
            </a:endParaRPr>
          </a:p>
          <a:p>
            <a:r>
              <a:rPr lang="en-US" altLang="ko-KR" sz="1200" dirty="0" smtClean="0">
                <a:solidFill>
                  <a:schemeClr val="tx1"/>
                </a:solidFill>
              </a:rPr>
              <a:t> - </a:t>
            </a:r>
            <a:r>
              <a:rPr lang="ko-KR" altLang="en-US" sz="1200" dirty="0">
                <a:solidFill>
                  <a:schemeClr val="tx1"/>
                </a:solidFill>
              </a:rPr>
              <a:t>아키텍처와 설계</a:t>
            </a:r>
            <a:endParaRPr lang="en-US" altLang="ko-KR" sz="1200" dirty="0">
              <a:solidFill>
                <a:schemeClr val="tx1"/>
              </a:solidFill>
            </a:endParaRPr>
          </a:p>
          <a:p>
            <a:r>
              <a:rPr lang="en-US" altLang="ko-KR" sz="1200" dirty="0">
                <a:solidFill>
                  <a:schemeClr val="tx1"/>
                </a:solidFill>
              </a:rPr>
              <a:t> - </a:t>
            </a:r>
            <a:r>
              <a:rPr lang="ko-KR" altLang="en-US" sz="1200" dirty="0">
                <a:solidFill>
                  <a:schemeClr val="tx1"/>
                </a:solidFill>
              </a:rPr>
              <a:t>코드중복</a:t>
            </a:r>
            <a:endParaRPr lang="en-US" altLang="ko-KR" sz="1200" dirty="0">
              <a:solidFill>
                <a:schemeClr val="tx1"/>
              </a:solidFill>
            </a:endParaRPr>
          </a:p>
          <a:p>
            <a:r>
              <a:rPr lang="en-US" altLang="ko-KR" sz="1200" dirty="0">
                <a:solidFill>
                  <a:schemeClr val="tx1"/>
                </a:solidFill>
              </a:rPr>
              <a:t> - </a:t>
            </a:r>
            <a:r>
              <a:rPr lang="ko-KR" altLang="en-US" sz="1200" dirty="0">
                <a:solidFill>
                  <a:schemeClr val="tx1"/>
                </a:solidFill>
              </a:rPr>
              <a:t>단위 테스트</a:t>
            </a:r>
            <a:endParaRPr lang="en-US" altLang="ko-KR" sz="1200" dirty="0">
              <a:solidFill>
                <a:schemeClr val="tx1"/>
              </a:solidFill>
            </a:endParaRPr>
          </a:p>
          <a:p>
            <a:r>
              <a:rPr lang="en-US" altLang="ko-KR" sz="1200" dirty="0">
                <a:solidFill>
                  <a:schemeClr val="tx1"/>
                </a:solidFill>
              </a:rPr>
              <a:t> - </a:t>
            </a:r>
            <a:r>
              <a:rPr lang="ko-KR" altLang="en-US" sz="1200" dirty="0">
                <a:solidFill>
                  <a:schemeClr val="tx1"/>
                </a:solidFill>
              </a:rPr>
              <a:t>복잡도</a:t>
            </a:r>
            <a:endParaRPr lang="en-US" altLang="ko-KR" sz="1200" dirty="0">
              <a:solidFill>
                <a:schemeClr val="tx1"/>
              </a:solidFill>
            </a:endParaRPr>
          </a:p>
          <a:p>
            <a:r>
              <a:rPr lang="en-US" altLang="ko-KR" sz="1200" dirty="0">
                <a:solidFill>
                  <a:schemeClr val="tx1"/>
                </a:solidFill>
              </a:rPr>
              <a:t> - </a:t>
            </a:r>
            <a:r>
              <a:rPr lang="ko-KR" altLang="en-US" sz="1200" dirty="0">
                <a:solidFill>
                  <a:schemeClr val="tx1"/>
                </a:solidFill>
              </a:rPr>
              <a:t>발생 가능한 잠재적인 버그</a:t>
            </a:r>
            <a:endParaRPr lang="en-US" altLang="ko-KR" sz="1200" dirty="0">
              <a:solidFill>
                <a:schemeClr val="tx1"/>
              </a:solidFill>
            </a:endParaRPr>
          </a:p>
          <a:p>
            <a:r>
              <a:rPr lang="en-US" altLang="ko-KR" sz="1200" dirty="0">
                <a:solidFill>
                  <a:schemeClr val="tx1"/>
                </a:solidFill>
              </a:rPr>
              <a:t> - </a:t>
            </a:r>
            <a:r>
              <a:rPr lang="ko-KR" altLang="en-US" sz="1200" dirty="0">
                <a:solidFill>
                  <a:schemeClr val="tx1"/>
                </a:solidFill>
              </a:rPr>
              <a:t>코딩 규칙</a:t>
            </a:r>
            <a:endParaRPr lang="en-US" altLang="ko-KR" sz="1200" dirty="0">
              <a:solidFill>
                <a:schemeClr val="tx1"/>
              </a:solidFill>
            </a:endParaRPr>
          </a:p>
          <a:p>
            <a:r>
              <a:rPr lang="en-US" altLang="ko-KR" sz="1200" dirty="0">
                <a:solidFill>
                  <a:schemeClr val="tx1"/>
                </a:solidFill>
              </a:rPr>
              <a:t> - </a:t>
            </a:r>
            <a:r>
              <a:rPr lang="ko-KR" altLang="en-US" sz="1200" dirty="0">
                <a:solidFill>
                  <a:schemeClr val="tx1"/>
                </a:solidFill>
              </a:rPr>
              <a:t>주석</a:t>
            </a:r>
            <a:endParaRPr lang="en-US" altLang="ko-KR" sz="1200" dirty="0">
              <a:solidFill>
                <a:schemeClr val="tx1"/>
              </a:solidFill>
            </a:endParaRPr>
          </a:p>
          <a:p>
            <a:endParaRPr lang="en-US" altLang="ko-KR" sz="1200" dirty="0">
              <a:solidFill>
                <a:schemeClr val="tx1"/>
              </a:solidFill>
            </a:endParaRPr>
          </a:p>
          <a:p>
            <a:r>
              <a:rPr lang="ko-KR" altLang="en-US" sz="1400" b="1" dirty="0" err="1" smtClean="0">
                <a:solidFill>
                  <a:schemeClr val="tx1"/>
                </a:solidFill>
              </a:rPr>
              <a:t>플러그인을</a:t>
            </a:r>
            <a:r>
              <a:rPr lang="ko-KR" altLang="en-US" sz="1400" b="1" dirty="0" smtClean="0">
                <a:solidFill>
                  <a:schemeClr val="tx1"/>
                </a:solidFill>
              </a:rPr>
              <a:t> 통한 기능 및  </a:t>
            </a:r>
            <a:r>
              <a:rPr lang="ko-KR" altLang="en-US" sz="1400" b="1" dirty="0" err="1" smtClean="0">
                <a:solidFill>
                  <a:schemeClr val="tx1"/>
                </a:solidFill>
              </a:rPr>
              <a:t>비기능의</a:t>
            </a:r>
            <a:r>
              <a:rPr lang="ko-KR" altLang="en-US" sz="1400" b="1" dirty="0" smtClean="0">
                <a:solidFill>
                  <a:schemeClr val="tx1"/>
                </a:solidFill>
              </a:rPr>
              <a:t> 확장 </a:t>
            </a:r>
            <a:endParaRPr lang="en-US" altLang="ko-KR" sz="1400" b="1" dirty="0" smtClean="0">
              <a:solidFill>
                <a:schemeClr val="tx1"/>
              </a:solidFill>
            </a:endParaRPr>
          </a:p>
          <a:p>
            <a:r>
              <a:rPr lang="en-US" altLang="ko-KR" sz="1200" dirty="0" smtClean="0">
                <a:solidFill>
                  <a:schemeClr val="tx1"/>
                </a:solidFill>
              </a:rPr>
              <a:t>-&gt; 60</a:t>
            </a:r>
            <a:r>
              <a:rPr lang="ko-KR" altLang="en-US" sz="1200" dirty="0" smtClean="0">
                <a:solidFill>
                  <a:schemeClr val="tx1"/>
                </a:solidFill>
              </a:rPr>
              <a:t>개의 유로</a:t>
            </a:r>
            <a:r>
              <a:rPr lang="en-US" altLang="ko-KR" sz="1200" dirty="0" smtClean="0">
                <a:solidFill>
                  <a:schemeClr val="tx1"/>
                </a:solidFill>
              </a:rPr>
              <a:t>/</a:t>
            </a:r>
            <a:r>
              <a:rPr lang="ko-KR" altLang="en-US" sz="1200" dirty="0" smtClean="0">
                <a:solidFill>
                  <a:schemeClr val="tx1"/>
                </a:solidFill>
              </a:rPr>
              <a:t>무료 </a:t>
            </a:r>
            <a:r>
              <a:rPr lang="ko-KR" altLang="en-US" sz="1200" dirty="0" err="1" smtClean="0">
                <a:solidFill>
                  <a:schemeClr val="tx1"/>
                </a:solidFill>
              </a:rPr>
              <a:t>플러그인을</a:t>
            </a:r>
            <a:r>
              <a:rPr lang="ko-KR" altLang="en-US" sz="1200" dirty="0" smtClean="0">
                <a:solidFill>
                  <a:schemeClr val="tx1"/>
                </a:solidFill>
              </a:rPr>
              <a:t> 제공</a:t>
            </a:r>
            <a:endParaRPr lang="en-US" altLang="ko-KR" sz="1200" dirty="0" smtClean="0">
              <a:solidFill>
                <a:schemeClr val="tx1"/>
              </a:solidFill>
            </a:endParaRPr>
          </a:p>
          <a:p>
            <a:endParaRPr lang="en-US" altLang="ko-KR" sz="1200" dirty="0">
              <a:solidFill>
                <a:schemeClr val="tx1"/>
              </a:solidFill>
            </a:endParaRPr>
          </a:p>
          <a:p>
            <a:r>
              <a:rPr lang="ko-KR" altLang="en-US" sz="1400" b="1" dirty="0" smtClean="0">
                <a:solidFill>
                  <a:schemeClr val="tx1"/>
                </a:solidFill>
              </a:rPr>
              <a:t>다양한 프로그래밍 언어 분석 지원</a:t>
            </a:r>
            <a:endParaRPr lang="en-US" altLang="ko-KR" sz="1400" b="1" dirty="0" smtClean="0">
              <a:solidFill>
                <a:schemeClr val="tx1"/>
              </a:solidFill>
            </a:endParaRPr>
          </a:p>
          <a:p>
            <a:r>
              <a:rPr lang="en-US" altLang="ko-KR" sz="1200" dirty="0" smtClean="0">
                <a:solidFill>
                  <a:schemeClr val="tx1"/>
                </a:solidFill>
              </a:rPr>
              <a:t>-&gt; 25</a:t>
            </a:r>
            <a:r>
              <a:rPr lang="ko-KR" altLang="en-US" sz="1200" dirty="0" smtClean="0">
                <a:solidFill>
                  <a:schemeClr val="tx1"/>
                </a:solidFill>
              </a:rPr>
              <a:t>가지 이상의 프로그래밍 언어 분석</a:t>
            </a:r>
            <a:endParaRPr lang="en-US" altLang="ko-KR" sz="1200" dirty="0" smtClean="0">
              <a:solidFill>
                <a:schemeClr val="tx1"/>
              </a:solidFill>
            </a:endParaRPr>
          </a:p>
          <a:p>
            <a:endParaRPr lang="en-US" altLang="ko-KR" sz="1200" dirty="0">
              <a:solidFill>
                <a:schemeClr val="tx1"/>
              </a:solidFill>
            </a:endParaRPr>
          </a:p>
          <a:p>
            <a:r>
              <a:rPr lang="ko-KR" altLang="en-US" sz="1400" b="1" dirty="0" smtClean="0">
                <a:solidFill>
                  <a:schemeClr val="tx1"/>
                </a:solidFill>
              </a:rPr>
              <a:t>기술부채</a:t>
            </a:r>
            <a:r>
              <a:rPr lang="ko-KR" altLang="en-US" sz="1200" dirty="0" smtClean="0">
                <a:solidFill>
                  <a:schemeClr val="tx1"/>
                </a:solidFill>
              </a:rPr>
              <a:t> 추정과 직관적인 </a:t>
            </a:r>
            <a:r>
              <a:rPr lang="ko-KR" altLang="en-US" sz="1200" dirty="0" err="1" smtClean="0">
                <a:solidFill>
                  <a:schemeClr val="tx1"/>
                </a:solidFill>
              </a:rPr>
              <a:t>내비게이션을</a:t>
            </a:r>
            <a:r>
              <a:rPr lang="ko-KR" altLang="en-US" sz="1200" dirty="0" smtClean="0">
                <a:solidFill>
                  <a:schemeClr val="tx1"/>
                </a:solidFill>
              </a:rPr>
              <a:t> 통한 프로젝트 리소스 관리 지원</a:t>
            </a:r>
            <a:endParaRPr lang="en-US" altLang="ko-KR" sz="1200" dirty="0" smtClean="0">
              <a:solidFill>
                <a:schemeClr val="tx1"/>
              </a:solidFill>
            </a:endParaRPr>
          </a:p>
          <a:p>
            <a:endParaRPr lang="en-US" altLang="ko-KR" sz="1200" dirty="0">
              <a:solidFill>
                <a:schemeClr val="tx1"/>
              </a:solidFill>
            </a:endParaRPr>
          </a:p>
          <a:p>
            <a:r>
              <a:rPr lang="ko-KR" altLang="en-US" sz="1400" b="1" dirty="0" smtClean="0">
                <a:solidFill>
                  <a:schemeClr val="tx1"/>
                </a:solidFill>
              </a:rPr>
              <a:t>코드 품질 관리 집중화</a:t>
            </a:r>
            <a:endParaRPr lang="en-US" altLang="ko-KR" sz="1400" b="1" dirty="0" smtClean="0">
              <a:solidFill>
                <a:schemeClr val="tx1"/>
              </a:solidFill>
            </a:endParaRPr>
          </a:p>
          <a:p>
            <a:r>
              <a:rPr lang="en-US" altLang="ko-KR" sz="1200" dirty="0" smtClean="0">
                <a:solidFill>
                  <a:schemeClr val="tx1"/>
                </a:solidFill>
              </a:rPr>
              <a:t>-&gt; </a:t>
            </a:r>
            <a:r>
              <a:rPr lang="ko-KR" altLang="en-US" sz="1200" dirty="0" smtClean="0">
                <a:solidFill>
                  <a:schemeClr val="tx1"/>
                </a:solidFill>
              </a:rPr>
              <a:t>중앙서버에서 제공하는 웹 인터페이스를 통해 분석과 관련된 설정 및 결과 확인</a:t>
            </a:r>
            <a:endParaRPr lang="en-US" altLang="ko-KR" sz="1200" dirty="0">
              <a:solidFill>
                <a:schemeClr val="tx1"/>
              </a:solidFill>
            </a:endParaRPr>
          </a:p>
        </p:txBody>
      </p:sp>
      <p:pic>
        <p:nvPicPr>
          <p:cNvPr id="20" name="그림 19"/>
          <p:cNvPicPr>
            <a:picLocks noChangeAspect="1"/>
          </p:cNvPicPr>
          <p:nvPr/>
        </p:nvPicPr>
        <p:blipFill>
          <a:blip r:embed="rId2"/>
          <a:stretch>
            <a:fillRect/>
          </a:stretch>
        </p:blipFill>
        <p:spPr>
          <a:xfrm>
            <a:off x="354519" y="6288848"/>
            <a:ext cx="1094720" cy="569151"/>
          </a:xfrm>
          <a:prstGeom prst="rect">
            <a:avLst/>
          </a:prstGeom>
        </p:spPr>
      </p:pic>
      <p:cxnSp>
        <p:nvCxnSpPr>
          <p:cNvPr id="22" name="직선 화살표 연결선 21"/>
          <p:cNvCxnSpPr>
            <a:stCxn id="8" idx="2"/>
          </p:cNvCxnSpPr>
          <p:nvPr/>
        </p:nvCxnSpPr>
        <p:spPr>
          <a:xfrm flipH="1">
            <a:off x="2698401" y="2300335"/>
            <a:ext cx="1" cy="492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15" idx="1"/>
          </p:cNvCxnSpPr>
          <p:nvPr/>
        </p:nvCxnSpPr>
        <p:spPr>
          <a:xfrm flipH="1">
            <a:off x="3295291" y="2974654"/>
            <a:ext cx="367524" cy="191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14" idx="1"/>
          </p:cNvCxnSpPr>
          <p:nvPr/>
        </p:nvCxnSpPr>
        <p:spPr>
          <a:xfrm flipH="1" flipV="1">
            <a:off x="3355702" y="3840646"/>
            <a:ext cx="331691" cy="184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flipV="1">
            <a:off x="3058281" y="4123426"/>
            <a:ext cx="301496" cy="573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9" idx="3"/>
          </p:cNvCxnSpPr>
          <p:nvPr/>
        </p:nvCxnSpPr>
        <p:spPr>
          <a:xfrm>
            <a:off x="1608321" y="2974654"/>
            <a:ext cx="417237" cy="237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10" idx="3"/>
          </p:cNvCxnSpPr>
          <p:nvPr/>
        </p:nvCxnSpPr>
        <p:spPr>
          <a:xfrm flipV="1">
            <a:off x="1729700" y="3838586"/>
            <a:ext cx="264007" cy="186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V="1">
            <a:off x="1976402" y="4123426"/>
            <a:ext cx="285585" cy="573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735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US" altLang="ko-KR" dirty="0"/>
              <a:t>CJ </a:t>
            </a:r>
            <a:r>
              <a:rPr lang="ko-KR" altLang="en-US" dirty="0" err="1"/>
              <a:t>오쇼핑</a:t>
            </a:r>
            <a:r>
              <a:rPr lang="ko-KR" altLang="en-US" dirty="0"/>
              <a:t> </a:t>
            </a:r>
            <a:r>
              <a:rPr lang="ko-KR" altLang="en-US" dirty="0" err="1" smtClean="0"/>
              <a:t>소나큐브</a:t>
            </a:r>
            <a:r>
              <a:rPr lang="ko-KR" altLang="en-US" dirty="0" smtClean="0"/>
              <a:t> </a:t>
            </a:r>
            <a:r>
              <a:rPr lang="ko-KR" altLang="en-US" dirty="0" smtClean="0"/>
              <a:t>흐름도</a:t>
            </a:r>
            <a:endParaRPr lang="ko-KR" altLang="en-US" dirty="0"/>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sp>
        <p:nvSpPr>
          <p:cNvPr id="5" name="순서도: 자기 디스크 4"/>
          <p:cNvSpPr/>
          <p:nvPr/>
        </p:nvSpPr>
        <p:spPr>
          <a:xfrm>
            <a:off x="681418" y="2480788"/>
            <a:ext cx="991193" cy="7209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SVN</a:t>
            </a:r>
          </a:p>
          <a:p>
            <a:pPr algn="ctr"/>
            <a:r>
              <a:rPr lang="en-US" altLang="ko-KR" sz="1200" dirty="0" smtClean="0"/>
              <a:t>Repository</a:t>
            </a:r>
            <a:endParaRPr lang="ko-KR" altLang="en-US" sz="1200" dirty="0"/>
          </a:p>
        </p:txBody>
      </p:sp>
      <p:sp>
        <p:nvSpPr>
          <p:cNvPr id="6" name="순서도: 자기 디스크 5"/>
          <p:cNvSpPr/>
          <p:nvPr/>
        </p:nvSpPr>
        <p:spPr>
          <a:xfrm>
            <a:off x="681418" y="3397573"/>
            <a:ext cx="991193" cy="7209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Git</a:t>
            </a:r>
            <a:endParaRPr lang="en-US" altLang="ko-KR" sz="1200" dirty="0" smtClean="0"/>
          </a:p>
          <a:p>
            <a:pPr algn="ctr"/>
            <a:r>
              <a:rPr lang="en-US" altLang="ko-KR" sz="1200" dirty="0" smtClean="0"/>
              <a:t>Repository</a:t>
            </a:r>
          </a:p>
        </p:txBody>
      </p:sp>
      <p:sp>
        <p:nvSpPr>
          <p:cNvPr id="9" name="오른쪽 화살표 8"/>
          <p:cNvSpPr/>
          <p:nvPr/>
        </p:nvSpPr>
        <p:spPr>
          <a:xfrm>
            <a:off x="1960109" y="2989275"/>
            <a:ext cx="523684" cy="719669"/>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오른쪽 화살표 9"/>
          <p:cNvSpPr/>
          <p:nvPr/>
        </p:nvSpPr>
        <p:spPr>
          <a:xfrm>
            <a:off x="3720588" y="3028417"/>
            <a:ext cx="523684" cy="719669"/>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a:off x="5852091" y="3028417"/>
            <a:ext cx="523684" cy="719669"/>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p:cNvCxnSpPr>
            <a:stCxn id="9" idx="2"/>
            <a:endCxn id="14" idx="0"/>
          </p:cNvCxnSpPr>
          <p:nvPr/>
        </p:nvCxnSpPr>
        <p:spPr>
          <a:xfrm flipH="1">
            <a:off x="2221302" y="3708944"/>
            <a:ext cx="649" cy="459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순서도: 처리 13"/>
          <p:cNvSpPr/>
          <p:nvPr/>
        </p:nvSpPr>
        <p:spPr>
          <a:xfrm>
            <a:off x="1380227" y="4168277"/>
            <a:ext cx="1682150" cy="868043"/>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solidFill>
                  <a:schemeClr val="tx1"/>
                </a:solidFill>
              </a:rPr>
              <a:t>SVN, </a:t>
            </a:r>
            <a:r>
              <a:rPr lang="en-US" altLang="ko-KR" sz="1200" dirty="0" err="1" smtClean="0">
                <a:solidFill>
                  <a:schemeClr val="tx1"/>
                </a:solidFill>
              </a:rPr>
              <a:t>Git</a:t>
            </a:r>
            <a:r>
              <a:rPr lang="en-US" altLang="ko-KR" sz="1200" dirty="0" smtClean="0">
                <a:solidFill>
                  <a:schemeClr val="tx1"/>
                </a:solidFill>
              </a:rPr>
              <a:t> Repository</a:t>
            </a:r>
            <a:r>
              <a:rPr lang="ko-KR" altLang="en-US" sz="1200" dirty="0" smtClean="0">
                <a:solidFill>
                  <a:schemeClr val="tx1"/>
                </a:solidFill>
              </a:rPr>
              <a:t>에 저장된 </a:t>
            </a:r>
            <a:r>
              <a:rPr lang="en-US" altLang="ko-KR" sz="1200" dirty="0" smtClean="0">
                <a:solidFill>
                  <a:schemeClr val="tx1"/>
                </a:solidFill>
              </a:rPr>
              <a:t>Java </a:t>
            </a:r>
            <a:r>
              <a:rPr lang="ko-KR" altLang="en-US" sz="1200" dirty="0" smtClean="0">
                <a:solidFill>
                  <a:schemeClr val="tx1"/>
                </a:solidFill>
              </a:rPr>
              <a:t>소스 정보를 </a:t>
            </a:r>
            <a:r>
              <a:rPr lang="en-US" altLang="ko-KR" sz="1200" dirty="0" smtClean="0">
                <a:solidFill>
                  <a:schemeClr val="tx1"/>
                </a:solidFill>
              </a:rPr>
              <a:t>Jenkins</a:t>
            </a:r>
            <a:r>
              <a:rPr lang="ko-KR" altLang="en-US" sz="1200" dirty="0" smtClean="0">
                <a:solidFill>
                  <a:schemeClr val="tx1"/>
                </a:solidFill>
              </a:rPr>
              <a:t>에</a:t>
            </a:r>
            <a:r>
              <a:rPr lang="en-US" altLang="ko-KR" sz="1200" dirty="0" smtClean="0">
                <a:solidFill>
                  <a:schemeClr val="tx1"/>
                </a:solidFill>
              </a:rPr>
              <a:t> </a:t>
            </a:r>
            <a:r>
              <a:rPr lang="ko-KR" altLang="en-US" sz="1200" dirty="0" smtClean="0">
                <a:solidFill>
                  <a:schemeClr val="tx1"/>
                </a:solidFill>
              </a:rPr>
              <a:t>전송</a:t>
            </a:r>
            <a:endParaRPr lang="en-US" altLang="ko-KR" sz="1200" dirty="0" smtClean="0">
              <a:solidFill>
                <a:schemeClr val="tx1"/>
              </a:solidFill>
            </a:endParaRPr>
          </a:p>
        </p:txBody>
      </p:sp>
      <p:sp>
        <p:nvSpPr>
          <p:cNvPr id="15" name="순서도: 처리 14"/>
          <p:cNvSpPr/>
          <p:nvPr/>
        </p:nvSpPr>
        <p:spPr>
          <a:xfrm>
            <a:off x="2769079" y="1648194"/>
            <a:ext cx="2441275" cy="871282"/>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solidFill>
                  <a:schemeClr val="tx1"/>
                </a:solidFill>
              </a:rPr>
              <a:t>Jenkins </a:t>
            </a:r>
            <a:r>
              <a:rPr lang="ko-KR" altLang="en-US" sz="1200" dirty="0" smtClean="0">
                <a:solidFill>
                  <a:schemeClr val="tx1"/>
                </a:solidFill>
              </a:rPr>
              <a:t>에서 </a:t>
            </a:r>
            <a:r>
              <a:rPr lang="ko-KR" altLang="en-US" sz="1200" dirty="0" err="1" smtClean="0">
                <a:solidFill>
                  <a:schemeClr val="tx1"/>
                </a:solidFill>
              </a:rPr>
              <a:t>빌드된</a:t>
            </a:r>
            <a:r>
              <a:rPr lang="ko-KR" altLang="en-US" sz="1200" dirty="0" smtClean="0">
                <a:solidFill>
                  <a:schemeClr val="tx1"/>
                </a:solidFill>
              </a:rPr>
              <a:t> 소스를 소나 </a:t>
            </a:r>
            <a:r>
              <a:rPr lang="ko-KR" altLang="en-US" sz="1200" dirty="0" err="1" smtClean="0">
                <a:solidFill>
                  <a:schemeClr val="tx1"/>
                </a:solidFill>
              </a:rPr>
              <a:t>큐브</a:t>
            </a:r>
            <a:r>
              <a:rPr lang="ko-KR" altLang="en-US" sz="1200" dirty="0" smtClean="0">
                <a:solidFill>
                  <a:schemeClr val="tx1"/>
                </a:solidFill>
              </a:rPr>
              <a:t> </a:t>
            </a:r>
            <a:r>
              <a:rPr lang="ko-KR" altLang="en-US" sz="1200" dirty="0" err="1" smtClean="0">
                <a:solidFill>
                  <a:schemeClr val="tx1"/>
                </a:solidFill>
              </a:rPr>
              <a:t>플러그인을</a:t>
            </a:r>
            <a:r>
              <a:rPr lang="ko-KR" altLang="en-US" sz="1200" dirty="0" smtClean="0">
                <a:solidFill>
                  <a:schemeClr val="tx1"/>
                </a:solidFill>
              </a:rPr>
              <a:t> 통해 소스정보 전송</a:t>
            </a:r>
            <a:endParaRPr lang="en-US" altLang="ko-KR" sz="1200" dirty="0" smtClean="0">
              <a:solidFill>
                <a:schemeClr val="tx1"/>
              </a:solidFill>
            </a:endParaRPr>
          </a:p>
        </p:txBody>
      </p:sp>
      <p:cxnSp>
        <p:nvCxnSpPr>
          <p:cNvPr id="16" name="직선 화살표 연결선 15"/>
          <p:cNvCxnSpPr>
            <a:stCxn id="10" idx="0"/>
            <a:endCxn id="15" idx="2"/>
          </p:cNvCxnSpPr>
          <p:nvPr/>
        </p:nvCxnSpPr>
        <p:spPr>
          <a:xfrm flipV="1">
            <a:off x="3982430" y="2519476"/>
            <a:ext cx="7287" cy="50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4199816" y="3797763"/>
            <a:ext cx="1569699" cy="30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https://10.90.5.200:9000</a:t>
            </a:r>
            <a:endParaRPr lang="ko-KR" altLang="en-US" sz="1000" dirty="0">
              <a:solidFill>
                <a:schemeClr val="tx1"/>
              </a:solidFill>
            </a:endParaRPr>
          </a:p>
        </p:txBody>
      </p:sp>
      <p:cxnSp>
        <p:nvCxnSpPr>
          <p:cNvPr id="19" name="직선 화살표 연결선 18"/>
          <p:cNvCxnSpPr>
            <a:stCxn id="11" idx="2"/>
            <a:endCxn id="20" idx="0"/>
          </p:cNvCxnSpPr>
          <p:nvPr/>
        </p:nvCxnSpPr>
        <p:spPr>
          <a:xfrm>
            <a:off x="6113933" y="3748086"/>
            <a:ext cx="6508" cy="420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순서도: 처리 19"/>
          <p:cNvSpPr/>
          <p:nvPr/>
        </p:nvSpPr>
        <p:spPr>
          <a:xfrm>
            <a:off x="5210354" y="4168277"/>
            <a:ext cx="1820173" cy="868043"/>
          </a:xfrm>
          <a:prstGeom prst="flowChartProcess">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dirty="0" smtClean="0">
                <a:solidFill>
                  <a:schemeClr val="tx1"/>
                </a:solidFill>
              </a:rPr>
              <a:t>소나 </a:t>
            </a:r>
            <a:r>
              <a:rPr lang="ko-KR" altLang="en-US" sz="1200" dirty="0" err="1" smtClean="0">
                <a:solidFill>
                  <a:schemeClr val="tx1"/>
                </a:solidFill>
              </a:rPr>
              <a:t>큐브를</a:t>
            </a:r>
            <a:r>
              <a:rPr lang="ko-KR" altLang="en-US" sz="1200" dirty="0" smtClean="0">
                <a:solidFill>
                  <a:schemeClr val="tx1"/>
                </a:solidFill>
              </a:rPr>
              <a:t> 통해 분석된 결과를 해당 </a:t>
            </a:r>
            <a:r>
              <a:rPr lang="en-US" altLang="ko-KR" sz="1200" dirty="0" smtClean="0">
                <a:solidFill>
                  <a:schemeClr val="tx1"/>
                </a:solidFill>
              </a:rPr>
              <a:t>URL </a:t>
            </a:r>
            <a:r>
              <a:rPr lang="ko-KR" altLang="en-US" sz="1200" dirty="0" smtClean="0">
                <a:solidFill>
                  <a:schemeClr val="tx1"/>
                </a:solidFill>
              </a:rPr>
              <a:t>을</a:t>
            </a:r>
            <a:r>
              <a:rPr lang="en-US" altLang="ko-KR" sz="1200" dirty="0" smtClean="0">
                <a:solidFill>
                  <a:schemeClr val="tx1"/>
                </a:solidFill>
              </a:rPr>
              <a:t> </a:t>
            </a:r>
            <a:r>
              <a:rPr lang="ko-KR" altLang="en-US" sz="1200" dirty="0" smtClean="0">
                <a:solidFill>
                  <a:schemeClr val="tx1"/>
                </a:solidFill>
              </a:rPr>
              <a:t>통하여 결과 공유</a:t>
            </a:r>
            <a:endParaRPr lang="en-US" altLang="ko-KR" sz="1200" dirty="0" smtClean="0">
              <a:solidFill>
                <a:schemeClr val="tx1"/>
              </a:solidFill>
            </a:endParaRPr>
          </a:p>
        </p:txBody>
      </p:sp>
      <p:pic>
        <p:nvPicPr>
          <p:cNvPr id="22" name="그림 21"/>
          <p:cNvPicPr>
            <a:picLocks noChangeAspect="1"/>
          </p:cNvPicPr>
          <p:nvPr/>
        </p:nvPicPr>
        <p:blipFill>
          <a:blip r:embed="rId3"/>
          <a:stretch>
            <a:fillRect/>
          </a:stretch>
        </p:blipFill>
        <p:spPr>
          <a:xfrm>
            <a:off x="6545298" y="2643788"/>
            <a:ext cx="1647825" cy="1400175"/>
          </a:xfrm>
          <a:prstGeom prst="rect">
            <a:avLst/>
          </a:prstGeom>
        </p:spPr>
      </p:pic>
      <p:sp>
        <p:nvSpPr>
          <p:cNvPr id="23" name="직사각형 22"/>
          <p:cNvSpPr/>
          <p:nvPr/>
        </p:nvSpPr>
        <p:spPr>
          <a:xfrm>
            <a:off x="2291801" y="3784430"/>
            <a:ext cx="1569699" cy="30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https://10.90.5.200:8080</a:t>
            </a:r>
            <a:endParaRPr lang="ko-KR" altLang="en-US" sz="1000" dirty="0">
              <a:solidFill>
                <a:schemeClr val="tx1"/>
              </a:solidFill>
            </a:endParaRPr>
          </a:p>
        </p:txBody>
      </p:sp>
      <p:pic>
        <p:nvPicPr>
          <p:cNvPr id="24" name="그림 23"/>
          <p:cNvPicPr>
            <a:picLocks noChangeAspect="1"/>
          </p:cNvPicPr>
          <p:nvPr/>
        </p:nvPicPr>
        <p:blipFill>
          <a:blip r:embed="rId4"/>
          <a:stretch>
            <a:fillRect/>
          </a:stretch>
        </p:blipFill>
        <p:spPr>
          <a:xfrm>
            <a:off x="4382863" y="2805467"/>
            <a:ext cx="1314450" cy="1038225"/>
          </a:xfrm>
          <a:prstGeom prst="rect">
            <a:avLst/>
          </a:prstGeom>
        </p:spPr>
      </p:pic>
      <p:pic>
        <p:nvPicPr>
          <p:cNvPr id="25" name="그림 24"/>
          <p:cNvPicPr>
            <a:picLocks noChangeAspect="1"/>
          </p:cNvPicPr>
          <p:nvPr/>
        </p:nvPicPr>
        <p:blipFill>
          <a:blip r:embed="rId5"/>
          <a:stretch>
            <a:fillRect/>
          </a:stretch>
        </p:blipFill>
        <p:spPr>
          <a:xfrm>
            <a:off x="2612201" y="2930988"/>
            <a:ext cx="1057275" cy="866775"/>
          </a:xfrm>
          <a:prstGeom prst="rect">
            <a:avLst/>
          </a:prstGeom>
        </p:spPr>
      </p:pic>
    </p:spTree>
    <p:extLst>
      <p:ext uri="{BB962C8B-B14F-4D97-AF65-F5344CB8AC3E}">
        <p14:creationId xmlns:p14="http://schemas.microsoft.com/office/powerpoint/2010/main" val="161965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0" indent="0">
              <a:buNone/>
            </a:pPr>
            <a:r>
              <a:rPr lang="ko-KR" altLang="en-US" sz="2000" dirty="0"/>
              <a:t>코드 중복 </a:t>
            </a:r>
            <a:r>
              <a:rPr lang="en-US" altLang="ko-KR" sz="2000" dirty="0"/>
              <a:t>(Duplications</a:t>
            </a:r>
            <a:r>
              <a:rPr lang="en-US" altLang="ko-KR" sz="2000" dirty="0" smtClean="0"/>
              <a:t>)</a:t>
            </a:r>
          </a:p>
          <a:p>
            <a:pPr marL="0" indent="0">
              <a:buNone/>
            </a:pPr>
            <a:r>
              <a:rPr lang="ko-KR" altLang="en-US" sz="1400" dirty="0"/>
              <a:t>시스템에서 동일한 코드를 중복 사용한 비율</a:t>
            </a:r>
            <a:r>
              <a:rPr lang="en-US" altLang="ko-KR" sz="1400" dirty="0"/>
              <a:t>(%)</a:t>
            </a:r>
          </a:p>
          <a:p>
            <a:pPr>
              <a:buFontTx/>
              <a:buChar char="-"/>
            </a:pPr>
            <a:r>
              <a:rPr lang="ko-KR" altLang="en-US" sz="1200" dirty="0" smtClean="0"/>
              <a:t>정확히 </a:t>
            </a:r>
            <a:r>
              <a:rPr lang="ko-KR" altLang="en-US" sz="1200" dirty="0"/>
              <a:t>이해하지 못하고 있는 코드의 무분별한 중복삽입은 결과적으로 코드의 품질을 저해시킬 수 있다</a:t>
            </a:r>
            <a:r>
              <a:rPr lang="en-US" altLang="ko-KR" sz="1200" dirty="0" smtClean="0"/>
              <a:t>.</a:t>
            </a:r>
            <a:endParaRPr lang="en-US" altLang="ko-KR" sz="1200" dirty="0"/>
          </a:p>
          <a:p>
            <a:pPr>
              <a:buFontTx/>
              <a:buChar char="-"/>
            </a:pPr>
            <a:r>
              <a:rPr lang="ko-KR" altLang="en-US" sz="1200" dirty="0" smtClean="0"/>
              <a:t>중복이 </a:t>
            </a:r>
            <a:r>
              <a:rPr lang="ko-KR" altLang="en-US" sz="1200" dirty="0"/>
              <a:t>많아지고 있는지</a:t>
            </a:r>
            <a:r>
              <a:rPr lang="en-US" altLang="ko-KR" sz="1200" dirty="0"/>
              <a:t>, </a:t>
            </a:r>
            <a:r>
              <a:rPr lang="ko-KR" altLang="en-US" sz="1200" dirty="0"/>
              <a:t>줄어들고 있는지</a:t>
            </a:r>
            <a:r>
              <a:rPr lang="en-US" altLang="ko-KR" sz="1200" dirty="0"/>
              <a:t>, </a:t>
            </a:r>
            <a:r>
              <a:rPr lang="ko-KR" altLang="en-US" sz="1200" dirty="0"/>
              <a:t>그리고 어디서 중복이 발생하는지 알지 못하면</a:t>
            </a:r>
            <a:r>
              <a:rPr lang="en-US" altLang="ko-KR" sz="1200" dirty="0"/>
              <a:t>, </a:t>
            </a:r>
            <a:r>
              <a:rPr lang="ko-KR" altLang="en-US" sz="1200" dirty="0"/>
              <a:t>향후 직면하게 될 문제가 </a:t>
            </a:r>
            <a:r>
              <a:rPr lang="ko-KR" altLang="en-US" sz="1200" dirty="0" smtClean="0"/>
              <a:t>무엇</a:t>
            </a:r>
            <a:r>
              <a:rPr lang="en-US" altLang="ko-KR" sz="1200" dirty="0" smtClean="0"/>
              <a:t> </a:t>
            </a:r>
            <a:r>
              <a:rPr lang="ko-KR" altLang="en-US" sz="1200" dirty="0" smtClean="0"/>
              <a:t>인지</a:t>
            </a:r>
            <a:r>
              <a:rPr lang="en-US" altLang="ko-KR" sz="1200" dirty="0"/>
              <a:t>, </a:t>
            </a:r>
            <a:r>
              <a:rPr lang="ko-KR" altLang="en-US" sz="1200" dirty="0"/>
              <a:t>어느 부분을 </a:t>
            </a:r>
            <a:r>
              <a:rPr lang="ko-KR" altLang="en-US" sz="1200" dirty="0" err="1" smtClean="0"/>
              <a:t>리팩토링</a:t>
            </a:r>
            <a:r>
              <a:rPr lang="ko-KR" altLang="en-US" sz="1200" dirty="0" smtClean="0"/>
              <a:t> 해야 </a:t>
            </a:r>
            <a:r>
              <a:rPr lang="ko-KR" altLang="en-US" sz="1200" dirty="0"/>
              <a:t>할지 파악하기 힘들다</a:t>
            </a:r>
            <a:r>
              <a:rPr lang="en-US" altLang="ko-KR" sz="1200" dirty="0" smtClean="0"/>
              <a:t>.</a:t>
            </a:r>
          </a:p>
          <a:p>
            <a:pPr marL="0" indent="0">
              <a:buNone/>
            </a:pPr>
            <a:endParaRPr lang="ko-KR" altLang="en-US" sz="1200" dirty="0"/>
          </a:p>
        </p:txBody>
      </p:sp>
      <p:sp>
        <p:nvSpPr>
          <p:cNvPr id="3" name="제목 2"/>
          <p:cNvSpPr>
            <a:spLocks noGrp="1"/>
          </p:cNvSpPr>
          <p:nvPr>
            <p:ph type="title"/>
          </p:nvPr>
        </p:nvSpPr>
        <p:spPr/>
        <p:txBody>
          <a:bodyPr/>
          <a:lstStyle/>
          <a:p>
            <a:r>
              <a:rPr lang="ko-KR" altLang="en-US" dirty="0" err="1" smtClean="0"/>
              <a:t>소나큐브</a:t>
            </a:r>
            <a:r>
              <a:rPr lang="ko-KR" altLang="en-US" dirty="0" smtClean="0"/>
              <a:t> 용어설명</a:t>
            </a:r>
            <a:endParaRPr lang="ko-KR" altLang="en-US" dirty="0"/>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pic>
        <p:nvPicPr>
          <p:cNvPr id="5" name="그림 4"/>
          <p:cNvPicPr>
            <a:picLocks noChangeAspect="1"/>
          </p:cNvPicPr>
          <p:nvPr/>
        </p:nvPicPr>
        <p:blipFill>
          <a:blip r:embed="rId3"/>
          <a:stretch>
            <a:fillRect/>
          </a:stretch>
        </p:blipFill>
        <p:spPr>
          <a:xfrm>
            <a:off x="354518" y="2903914"/>
            <a:ext cx="8463149" cy="1695450"/>
          </a:xfrm>
          <a:prstGeom prst="rect">
            <a:avLst/>
          </a:prstGeom>
        </p:spPr>
      </p:pic>
    </p:spTree>
    <p:extLst>
      <p:ext uri="{BB962C8B-B14F-4D97-AF65-F5344CB8AC3E}">
        <p14:creationId xmlns:p14="http://schemas.microsoft.com/office/powerpoint/2010/main" val="840980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0" indent="0">
              <a:buNone/>
            </a:pPr>
            <a:r>
              <a:rPr lang="ko-KR" altLang="en-US" sz="2000" dirty="0"/>
              <a:t>복잡도 </a:t>
            </a:r>
            <a:r>
              <a:rPr lang="en-US" altLang="ko-KR" sz="2000" dirty="0"/>
              <a:t>(Complexity</a:t>
            </a:r>
            <a:r>
              <a:rPr lang="en-US" altLang="ko-KR" sz="2000" dirty="0" smtClean="0"/>
              <a:t>)</a:t>
            </a:r>
          </a:p>
          <a:p>
            <a:pPr marL="0" indent="0">
              <a:buNone/>
            </a:pPr>
            <a:r>
              <a:rPr lang="ko-KR" altLang="en-US" sz="1400" dirty="0"/>
              <a:t>하나의 동작을 수행할 때 거치는 함수</a:t>
            </a:r>
            <a:r>
              <a:rPr lang="en-US" altLang="ko-KR" sz="1400" dirty="0"/>
              <a:t>/</a:t>
            </a:r>
            <a:r>
              <a:rPr lang="ko-KR" altLang="en-US" sz="1400" dirty="0"/>
              <a:t>클래스</a:t>
            </a:r>
            <a:r>
              <a:rPr lang="en-US" altLang="ko-KR" sz="1400" dirty="0"/>
              <a:t>/</a:t>
            </a:r>
            <a:r>
              <a:rPr lang="ko-KR" altLang="en-US" sz="1400" dirty="0"/>
              <a:t>파일 개수의 평균</a:t>
            </a:r>
          </a:p>
          <a:p>
            <a:pPr>
              <a:buFontTx/>
              <a:buChar char="-"/>
            </a:pPr>
            <a:r>
              <a:rPr lang="ko-KR" altLang="en-US" sz="1200" dirty="0" smtClean="0"/>
              <a:t>코드의 </a:t>
            </a:r>
            <a:r>
              <a:rPr lang="ko-KR" altLang="en-US" sz="1200" dirty="0"/>
              <a:t>논리적인 흐름상에 존재하는 독립적인 선형 경로의 개수</a:t>
            </a:r>
            <a:r>
              <a:rPr lang="en-US" altLang="ko-KR" sz="1200" dirty="0" smtClean="0"/>
              <a:t>.</a:t>
            </a:r>
            <a:endParaRPr lang="en-US" altLang="ko-KR" sz="1200" dirty="0"/>
          </a:p>
          <a:p>
            <a:pPr>
              <a:buFontTx/>
              <a:buChar char="-"/>
            </a:pPr>
            <a:r>
              <a:rPr lang="ko-KR" altLang="en-US" sz="1200" dirty="0" smtClean="0"/>
              <a:t>코드가 </a:t>
            </a:r>
            <a:r>
              <a:rPr lang="ko-KR" altLang="en-US" sz="1200" dirty="0"/>
              <a:t>복잡하다는 것은 에러가 발생할 확률이 높다는 것을 의미한다</a:t>
            </a:r>
            <a:r>
              <a:rPr lang="en-US" altLang="ko-KR" sz="1200" dirty="0" smtClean="0"/>
              <a:t>.</a:t>
            </a:r>
            <a:endParaRPr lang="en-US" altLang="ko-KR" sz="1200" dirty="0"/>
          </a:p>
          <a:p>
            <a:pPr marL="0" indent="0">
              <a:buNone/>
            </a:pPr>
            <a:r>
              <a:rPr lang="en-US" altLang="ko-KR" sz="1200" dirty="0" smtClean="0"/>
              <a:t>       </a:t>
            </a:r>
            <a:r>
              <a:rPr lang="ko-KR" altLang="en-US" sz="1200" dirty="0"/>
              <a:t>가</a:t>
            </a:r>
            <a:r>
              <a:rPr lang="en-US" altLang="ko-KR" sz="1200" dirty="0"/>
              <a:t>. </a:t>
            </a:r>
            <a:r>
              <a:rPr lang="ko-KR" altLang="en-US" sz="1200" dirty="0"/>
              <a:t>함수</a:t>
            </a:r>
            <a:r>
              <a:rPr lang="en-US" altLang="ko-KR" sz="1200" dirty="0"/>
              <a:t>Function</a:t>
            </a:r>
            <a:r>
              <a:rPr lang="ko-KR" altLang="en-US" sz="1200" dirty="0"/>
              <a:t>별 복잡도 </a:t>
            </a:r>
            <a:endParaRPr lang="ko-KR" altLang="en-US" sz="1200" dirty="0" smtClean="0"/>
          </a:p>
          <a:p>
            <a:pPr marL="0" indent="0">
              <a:buNone/>
            </a:pPr>
            <a:r>
              <a:rPr lang="ko-KR" altLang="en-US" sz="1200" dirty="0" smtClean="0"/>
              <a:t>       나</a:t>
            </a:r>
            <a:r>
              <a:rPr lang="en-US" altLang="ko-KR" sz="1200" dirty="0" smtClean="0"/>
              <a:t>. </a:t>
            </a:r>
            <a:r>
              <a:rPr lang="ko-KR" altLang="en-US" sz="1200" dirty="0"/>
              <a:t>파일</a:t>
            </a:r>
            <a:r>
              <a:rPr lang="en-US" altLang="ko-KR" sz="1200" dirty="0" smtClean="0"/>
              <a:t>File</a:t>
            </a:r>
            <a:r>
              <a:rPr lang="ko-KR" altLang="en-US" sz="1200" dirty="0" smtClean="0"/>
              <a:t>별 복잡도</a:t>
            </a:r>
          </a:p>
        </p:txBody>
      </p:sp>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pic>
        <p:nvPicPr>
          <p:cNvPr id="5" name="그림 4"/>
          <p:cNvPicPr>
            <a:picLocks noChangeAspect="1"/>
          </p:cNvPicPr>
          <p:nvPr/>
        </p:nvPicPr>
        <p:blipFill>
          <a:blip r:embed="rId3"/>
          <a:stretch>
            <a:fillRect/>
          </a:stretch>
        </p:blipFill>
        <p:spPr>
          <a:xfrm>
            <a:off x="354519" y="3357653"/>
            <a:ext cx="8463148" cy="1695450"/>
          </a:xfrm>
          <a:prstGeom prst="rect">
            <a:avLst/>
          </a:prstGeom>
        </p:spPr>
      </p:pic>
    </p:spTree>
    <p:extLst>
      <p:ext uri="{BB962C8B-B14F-4D97-AF65-F5344CB8AC3E}">
        <p14:creationId xmlns:p14="http://schemas.microsoft.com/office/powerpoint/2010/main" val="1368938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0" indent="0">
              <a:buNone/>
            </a:pPr>
            <a:r>
              <a:rPr lang="ko-KR" altLang="en-US" sz="2000" dirty="0"/>
              <a:t>잠재적인 버그 </a:t>
            </a:r>
            <a:r>
              <a:rPr lang="en-US" altLang="ko-KR" sz="2000" dirty="0"/>
              <a:t>/ </a:t>
            </a:r>
            <a:r>
              <a:rPr lang="ko-KR" altLang="en-US" sz="2000" dirty="0" err="1"/>
              <a:t>코딩룰</a:t>
            </a:r>
            <a:endParaRPr lang="ko-KR" altLang="en-US" sz="2000" dirty="0"/>
          </a:p>
          <a:p>
            <a:pPr marL="0" indent="0">
              <a:buNone/>
            </a:pPr>
            <a:r>
              <a:rPr lang="ko-KR" altLang="en-US" sz="1400" dirty="0"/>
              <a:t>다수의 개발자가 동일한 방식으로 개발을 할 수 없기에 일정한 규칙</a:t>
            </a:r>
            <a:r>
              <a:rPr lang="en-US" altLang="ko-KR" sz="1400" dirty="0"/>
              <a:t>(</a:t>
            </a:r>
            <a:r>
              <a:rPr lang="ko-KR" altLang="en-US" sz="1400" dirty="0" err="1"/>
              <a:t>코딩룰</a:t>
            </a:r>
            <a:r>
              <a:rPr lang="en-US" altLang="ko-KR" sz="1400" dirty="0"/>
              <a:t>)</a:t>
            </a:r>
            <a:r>
              <a:rPr lang="ko-KR" altLang="en-US" sz="1400" dirty="0"/>
              <a:t>을 통해 발생 가능한 잠재적인 버그</a:t>
            </a:r>
            <a:r>
              <a:rPr lang="en-US" altLang="ko-KR" sz="1400" dirty="0"/>
              <a:t>(</a:t>
            </a:r>
            <a:r>
              <a:rPr lang="ko-KR" altLang="en-US" sz="1400" dirty="0"/>
              <a:t>변수 및 함수 등</a:t>
            </a:r>
            <a:r>
              <a:rPr lang="en-US" altLang="ko-KR" sz="1400" dirty="0"/>
              <a:t>)</a:t>
            </a:r>
            <a:r>
              <a:rPr lang="ko-KR" altLang="en-US" sz="1400" dirty="0"/>
              <a:t>을 예방</a:t>
            </a:r>
          </a:p>
          <a:p>
            <a:pPr>
              <a:buFontTx/>
              <a:buChar char="-"/>
            </a:pPr>
            <a:r>
              <a:rPr lang="ko-KR" altLang="en-US" sz="1200" dirty="0" err="1" smtClean="0"/>
              <a:t>코딩룰</a:t>
            </a:r>
            <a:r>
              <a:rPr lang="ko-KR" altLang="en-US" sz="1200" dirty="0" smtClean="0"/>
              <a:t> </a:t>
            </a:r>
            <a:r>
              <a:rPr lang="ko-KR" altLang="en-US" sz="1200" dirty="0"/>
              <a:t>준수를 통하여</a:t>
            </a:r>
            <a:r>
              <a:rPr lang="en-US" altLang="ko-KR" sz="1200" dirty="0"/>
              <a:t>, </a:t>
            </a:r>
            <a:r>
              <a:rPr lang="ko-KR" altLang="en-US" sz="1200" dirty="0"/>
              <a:t>소스 코드를 이해하거나 수정하는 데 불필요하게 소요되는 프로그래머의 공수 낭비를 줄일 수 있다</a:t>
            </a:r>
            <a:r>
              <a:rPr lang="en-US" altLang="ko-KR" sz="1200" dirty="0" smtClean="0"/>
              <a:t>.</a:t>
            </a:r>
          </a:p>
          <a:p>
            <a:pPr>
              <a:buFontTx/>
              <a:buChar char="-"/>
            </a:pPr>
            <a:r>
              <a:rPr lang="en-US" altLang="ko-KR" sz="1200" dirty="0" smtClean="0"/>
              <a:t>CJ </a:t>
            </a:r>
            <a:r>
              <a:rPr lang="ko-KR" altLang="en-US" sz="1200" dirty="0" err="1" smtClean="0"/>
              <a:t>오쇼핑</a:t>
            </a:r>
            <a:r>
              <a:rPr lang="ko-KR" altLang="en-US" sz="1200" dirty="0" smtClean="0"/>
              <a:t> 에서는 </a:t>
            </a:r>
            <a:r>
              <a:rPr lang="en-US" altLang="ko-KR" sz="1200" dirty="0" smtClean="0"/>
              <a:t>100</a:t>
            </a:r>
            <a:r>
              <a:rPr lang="ko-KR" altLang="en-US" sz="1200" dirty="0" smtClean="0"/>
              <a:t>개 이상의 </a:t>
            </a:r>
            <a:r>
              <a:rPr lang="en-US" altLang="ko-KR" sz="1200" dirty="0" smtClean="0"/>
              <a:t>Java </a:t>
            </a:r>
            <a:r>
              <a:rPr lang="ko-KR" altLang="en-US" sz="1200" dirty="0" smtClean="0"/>
              <a:t>코딩 룰 중 아래 </a:t>
            </a:r>
            <a:r>
              <a:rPr lang="en-US" altLang="ko-KR" sz="1200" dirty="0" smtClean="0"/>
              <a:t>11</a:t>
            </a:r>
            <a:r>
              <a:rPr lang="ko-KR" altLang="en-US" sz="1200" dirty="0" smtClean="0"/>
              <a:t>개 </a:t>
            </a:r>
            <a:r>
              <a:rPr lang="en-US" altLang="ko-KR" sz="1200" dirty="0" smtClean="0"/>
              <a:t>Rules </a:t>
            </a:r>
            <a:r>
              <a:rPr lang="ko-KR" altLang="en-US" sz="1200" dirty="0" smtClean="0"/>
              <a:t>을 채택하여 해당 </a:t>
            </a:r>
            <a:r>
              <a:rPr lang="en-US" altLang="ko-KR" sz="1200" dirty="0" smtClean="0"/>
              <a:t>Rule </a:t>
            </a:r>
            <a:r>
              <a:rPr lang="ko-KR" altLang="en-US" sz="1200" dirty="0" smtClean="0"/>
              <a:t>에 대한 결과값을 분석한다</a:t>
            </a:r>
            <a:r>
              <a:rPr lang="en-US" altLang="ko-KR" sz="1200" dirty="0" smtClean="0"/>
              <a:t>.</a:t>
            </a:r>
            <a:endParaRPr lang="ko-KR" altLang="en-US" sz="1200" dirty="0"/>
          </a:p>
        </p:txBody>
      </p:sp>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graphicFrame>
        <p:nvGraphicFramePr>
          <p:cNvPr id="5" name="표 4"/>
          <p:cNvGraphicFramePr>
            <a:graphicFrameLocks noGrp="1"/>
          </p:cNvGraphicFramePr>
          <p:nvPr>
            <p:extLst>
              <p:ext uri="{D42A27DB-BD31-4B8C-83A1-F6EECF244321}">
                <p14:modId xmlns:p14="http://schemas.microsoft.com/office/powerpoint/2010/main" val="486101600"/>
              </p:ext>
            </p:extLst>
          </p:nvPr>
        </p:nvGraphicFramePr>
        <p:xfrm>
          <a:off x="354519" y="3303065"/>
          <a:ext cx="8434962" cy="2931160"/>
        </p:xfrm>
        <a:graphic>
          <a:graphicData uri="http://schemas.openxmlformats.org/drawingml/2006/table">
            <a:tbl>
              <a:tblPr firstRow="1" bandRow="1">
                <a:tableStyleId>{5C22544A-7EE6-4342-B048-85BDC9FD1C3A}</a:tableStyleId>
              </a:tblPr>
              <a:tblGrid>
                <a:gridCol w="568507"/>
                <a:gridCol w="1181819"/>
                <a:gridCol w="1259457"/>
                <a:gridCol w="1285336"/>
                <a:gridCol w="1250830"/>
                <a:gridCol w="2889013"/>
              </a:tblGrid>
              <a:tr h="370840">
                <a:tc>
                  <a:txBody>
                    <a:bodyPr/>
                    <a:lstStyle/>
                    <a:p>
                      <a:pPr latinLnBrk="1"/>
                      <a:r>
                        <a:rPr lang="ko-KR" altLang="en-US" sz="1500" dirty="0" smtClean="0"/>
                        <a:t>순서 </a:t>
                      </a:r>
                      <a:endParaRPr lang="ko-KR" altLang="en-US" sz="1500" dirty="0"/>
                    </a:p>
                  </a:txBody>
                  <a:tcPr/>
                </a:tc>
                <a:tc>
                  <a:txBody>
                    <a:bodyPr/>
                    <a:lstStyle/>
                    <a:p>
                      <a:pPr latinLnBrk="1"/>
                      <a:r>
                        <a:rPr lang="ko-KR" altLang="en-US" sz="1500" dirty="0" smtClean="0"/>
                        <a:t>규칙</a:t>
                      </a:r>
                      <a:r>
                        <a:rPr lang="en-US" altLang="ko-KR" sz="1500" dirty="0" smtClean="0"/>
                        <a:t>(</a:t>
                      </a:r>
                      <a:r>
                        <a:rPr lang="ko-KR" altLang="en-US" sz="1500" dirty="0" smtClean="0"/>
                        <a:t>영문</a:t>
                      </a:r>
                      <a:r>
                        <a:rPr lang="en-US" altLang="ko-KR" sz="1500" dirty="0" smtClean="0"/>
                        <a:t>) </a:t>
                      </a:r>
                      <a:endParaRPr lang="ko-KR" altLang="en-US" sz="1500" dirty="0"/>
                    </a:p>
                  </a:txBody>
                  <a:tcPr/>
                </a:tc>
                <a:tc>
                  <a:txBody>
                    <a:bodyPr/>
                    <a:lstStyle/>
                    <a:p>
                      <a:pPr latinLnBrk="1"/>
                      <a:r>
                        <a:rPr lang="ko-KR" altLang="en-US" sz="1500" dirty="0" smtClean="0"/>
                        <a:t>규칙 </a:t>
                      </a:r>
                      <a:r>
                        <a:rPr lang="en-US" altLang="ko-KR" sz="1500" dirty="0" smtClean="0"/>
                        <a:t>(</a:t>
                      </a:r>
                      <a:r>
                        <a:rPr lang="ko-KR" altLang="en-US" sz="1500" dirty="0" smtClean="0"/>
                        <a:t>국문</a:t>
                      </a:r>
                      <a:r>
                        <a:rPr lang="en-US" altLang="ko-KR" sz="1500" dirty="0" smtClean="0"/>
                        <a:t>)</a:t>
                      </a:r>
                      <a:endParaRPr lang="ko-KR" altLang="en-US" sz="1500" dirty="0"/>
                    </a:p>
                  </a:txBody>
                  <a:tcPr/>
                </a:tc>
                <a:tc>
                  <a:txBody>
                    <a:bodyPr/>
                    <a:lstStyle/>
                    <a:p>
                      <a:pPr latinLnBrk="1"/>
                      <a:r>
                        <a:rPr lang="en-US" altLang="ko-KR" sz="1500" dirty="0" err="1" smtClean="0"/>
                        <a:t>Characteritic</a:t>
                      </a:r>
                      <a:r>
                        <a:rPr lang="en-US" altLang="ko-KR" sz="1500" dirty="0" smtClean="0"/>
                        <a:t> </a:t>
                      </a:r>
                      <a:endParaRPr lang="ko-KR" altLang="en-US" sz="1500" dirty="0"/>
                    </a:p>
                  </a:txBody>
                  <a:tcPr/>
                </a:tc>
                <a:tc>
                  <a:txBody>
                    <a:bodyPr/>
                    <a:lstStyle/>
                    <a:p>
                      <a:pPr latinLnBrk="1"/>
                      <a:r>
                        <a:rPr lang="ko-KR" altLang="en-US" sz="1500" dirty="0" smtClean="0"/>
                        <a:t>기본심각도 </a:t>
                      </a:r>
                      <a:endParaRPr lang="ko-KR" altLang="en-US" sz="1500" dirty="0"/>
                    </a:p>
                  </a:txBody>
                  <a:tcPr/>
                </a:tc>
                <a:tc>
                  <a:txBody>
                    <a:bodyPr/>
                    <a:lstStyle/>
                    <a:p>
                      <a:pPr latinLnBrk="1"/>
                      <a:r>
                        <a:rPr lang="ko-KR" altLang="en-US" sz="1500" dirty="0" smtClean="0"/>
                        <a:t>의미</a:t>
                      </a:r>
                      <a:endParaRPr lang="ko-KR" altLang="en-US" sz="1500" dirty="0"/>
                    </a:p>
                  </a:txBody>
                  <a:tcPr/>
                </a:tc>
              </a:tr>
              <a:tr h="370840">
                <a:tc>
                  <a:txBody>
                    <a:bodyPr/>
                    <a:lstStyle/>
                    <a:p>
                      <a:pPr algn="ctr" latinLnBrk="1"/>
                      <a:r>
                        <a:rPr lang="en-US" altLang="ko-KR" sz="1200" dirty="0" smtClean="0"/>
                        <a:t>1</a:t>
                      </a:r>
                      <a:endParaRPr lang="ko-KR" altLang="en-US" sz="1200" dirty="0"/>
                    </a:p>
                  </a:txBody>
                  <a:tcPr/>
                </a:tc>
                <a:tc>
                  <a:txBody>
                    <a:bodyPr/>
                    <a:lstStyle/>
                    <a:p>
                      <a:pPr latinLnBrk="1"/>
                      <a:r>
                        <a:rPr lang="en-US" altLang="ko-KR" sz="1200" dirty="0" smtClean="0"/>
                        <a:t>"</a:t>
                      </a:r>
                      <a:r>
                        <a:rPr lang="en-US" altLang="ko-KR" sz="1200" dirty="0" err="1" smtClean="0"/>
                        <a:t>BigDecimal</a:t>
                      </a:r>
                      <a:r>
                        <a:rPr lang="en-US" altLang="ko-KR" sz="1200" dirty="0" smtClean="0"/>
                        <a:t>(double)" should not be used</a:t>
                      </a:r>
                      <a:endParaRPr lang="ko-KR" altLang="en-US" sz="1200" dirty="0"/>
                    </a:p>
                  </a:txBody>
                  <a:tcPr/>
                </a:tc>
                <a:tc>
                  <a:txBody>
                    <a:bodyPr/>
                    <a:lstStyle/>
                    <a:p>
                      <a:pPr latinLnBrk="1"/>
                      <a:r>
                        <a:rPr lang="en-US" altLang="ko-KR" sz="1200" dirty="0" smtClean="0"/>
                        <a:t>"</a:t>
                      </a:r>
                      <a:r>
                        <a:rPr lang="en-US" altLang="ko-KR" sz="1200" dirty="0" err="1" smtClean="0"/>
                        <a:t>BigDecimal</a:t>
                      </a:r>
                      <a:r>
                        <a:rPr lang="en-US" altLang="ko-KR" sz="1200" dirty="0" smtClean="0"/>
                        <a:t>(double)"</a:t>
                      </a:r>
                      <a:r>
                        <a:rPr lang="ko-KR" altLang="en-US" sz="1200" dirty="0" smtClean="0"/>
                        <a:t>을 사용해서는 안됩니다</a:t>
                      </a:r>
                      <a:r>
                        <a:rPr lang="en-US" altLang="ko-KR" sz="1200" dirty="0" smtClean="0"/>
                        <a:t>. </a:t>
                      </a:r>
                      <a:endParaRPr lang="ko-KR" altLang="en-US" sz="1200" dirty="0"/>
                    </a:p>
                  </a:txBody>
                  <a:tcPr/>
                </a:tc>
                <a:tc>
                  <a:txBody>
                    <a:bodyPr/>
                    <a:lstStyle/>
                    <a:p>
                      <a:pPr latinLnBrk="1"/>
                      <a:r>
                        <a:rPr lang="en-US" altLang="ko-KR" sz="1200" dirty="0" smtClean="0"/>
                        <a:t>Reliability &gt; Instruction</a:t>
                      </a:r>
                      <a:endParaRPr lang="ko-KR" altLang="en-US" sz="1200" dirty="0"/>
                    </a:p>
                  </a:txBody>
                  <a:tcPr/>
                </a:tc>
                <a:tc>
                  <a:txBody>
                    <a:bodyPr/>
                    <a:lstStyle/>
                    <a:p>
                      <a:pPr algn="ctr" latinLnBrk="1"/>
                      <a:r>
                        <a:rPr lang="en-US" altLang="ko-KR" sz="1200" dirty="0" smtClean="0"/>
                        <a:t>Critical</a:t>
                      </a:r>
                      <a:endParaRPr lang="ko-KR" altLang="en-US" sz="1200" dirty="0"/>
                    </a:p>
                  </a:txBody>
                  <a:tcPr/>
                </a:tc>
                <a:tc>
                  <a:txBody>
                    <a:bodyPr/>
                    <a:lstStyle/>
                    <a:p>
                      <a:pPr latinLnBrk="1"/>
                      <a:r>
                        <a:rPr lang="ko-KR" altLang="en-US" sz="1200" dirty="0" smtClean="0"/>
                        <a:t>부동소수점 계산의 정확도는 시스템마다 달라질 수 있습니다</a:t>
                      </a:r>
                      <a:r>
                        <a:rPr lang="en-US" altLang="ko-KR" sz="1200" dirty="0" smtClean="0"/>
                        <a:t>(</a:t>
                      </a:r>
                      <a:r>
                        <a:rPr lang="ko-KR" altLang="en-US" sz="1200" dirty="0" smtClean="0"/>
                        <a:t>정확하게는 </a:t>
                      </a:r>
                      <a:r>
                        <a:rPr lang="ko-KR" altLang="en-US" sz="1200" dirty="0" err="1" smtClean="0"/>
                        <a:t>컴파일하는</a:t>
                      </a:r>
                      <a:r>
                        <a:rPr lang="ko-KR" altLang="en-US" sz="1200" dirty="0" smtClean="0"/>
                        <a:t> 시스템에 따라 달라질 수 있습니다</a:t>
                      </a:r>
                      <a:r>
                        <a:rPr lang="en-US" altLang="ko-KR" sz="1200" dirty="0" smtClean="0"/>
                        <a:t>). </a:t>
                      </a:r>
                      <a:r>
                        <a:rPr lang="ko-KR" altLang="en-US" sz="1200" dirty="0" smtClean="0"/>
                        <a:t>따라서 예상하지 못했던 값을 사용하게 될 수 있습니다</a:t>
                      </a:r>
                      <a:r>
                        <a:rPr lang="en-US" altLang="ko-KR" sz="1200" dirty="0" smtClean="0"/>
                        <a:t>. </a:t>
                      </a:r>
                      <a:r>
                        <a:rPr lang="ko-KR" altLang="en-US" sz="1200" dirty="0" smtClean="0"/>
                        <a:t>대신 </a:t>
                      </a:r>
                      <a:r>
                        <a:rPr lang="en-US" altLang="ko-KR" sz="1200" dirty="0" err="1" smtClean="0"/>
                        <a:t>BigDecimal.ValueOf</a:t>
                      </a:r>
                      <a:r>
                        <a:rPr lang="en-US" altLang="ko-KR" sz="1200" dirty="0" smtClean="0"/>
                        <a:t>(double)</a:t>
                      </a:r>
                      <a:r>
                        <a:rPr lang="ko-KR" altLang="en-US" sz="1200" dirty="0" smtClean="0"/>
                        <a:t>을 사용하십시오</a:t>
                      </a:r>
                      <a:r>
                        <a:rPr lang="en-US" altLang="ko-KR" sz="1200" dirty="0" smtClean="0"/>
                        <a:t>. </a:t>
                      </a:r>
                      <a:endParaRPr lang="ko-KR" altLang="en-US" sz="1200" dirty="0"/>
                    </a:p>
                  </a:txBody>
                  <a:tcPr/>
                </a:tc>
              </a:tr>
              <a:tr h="370840">
                <a:tc>
                  <a:txBody>
                    <a:bodyPr/>
                    <a:lstStyle/>
                    <a:p>
                      <a:pPr algn="ctr" latinLnBrk="1"/>
                      <a:r>
                        <a:rPr lang="en-US" altLang="ko-KR" sz="1200" dirty="0" smtClean="0"/>
                        <a:t>2</a:t>
                      </a:r>
                      <a:endParaRPr lang="ko-KR" altLang="en-US" sz="1200" dirty="0"/>
                    </a:p>
                  </a:txBody>
                  <a:tcPr/>
                </a:tc>
                <a:tc>
                  <a:txBody>
                    <a:bodyPr/>
                    <a:lstStyle/>
                    <a:p>
                      <a:pPr latinLnBrk="1"/>
                      <a:r>
                        <a:rPr lang="en-US" altLang="ko-KR" sz="1200" dirty="0" smtClean="0"/>
                        <a:t>"Calendars" and "</a:t>
                      </a:r>
                      <a:r>
                        <a:rPr lang="en-US" altLang="ko-KR" sz="1200" dirty="0" err="1" smtClean="0"/>
                        <a:t>DateFormats</a:t>
                      </a:r>
                      <a:r>
                        <a:rPr lang="en-US" altLang="ko-KR" sz="1200" dirty="0" smtClean="0"/>
                        <a:t>" should not be static</a:t>
                      </a:r>
                      <a:endParaRPr lang="ko-KR" altLang="en-US" sz="1200" dirty="0"/>
                    </a:p>
                  </a:txBody>
                  <a:tcPr/>
                </a:tc>
                <a:tc>
                  <a:txBody>
                    <a:bodyPr/>
                    <a:lstStyle/>
                    <a:p>
                      <a:pPr latinLnBrk="1"/>
                      <a:r>
                        <a:rPr lang="en-US" altLang="ko-KR" sz="1200" dirty="0" smtClean="0"/>
                        <a:t>"Calendars", "</a:t>
                      </a:r>
                      <a:r>
                        <a:rPr lang="en-US" altLang="ko-KR" sz="1200" dirty="0" err="1" smtClean="0"/>
                        <a:t>DateFormats</a:t>
                      </a:r>
                      <a:r>
                        <a:rPr lang="en-US" altLang="ko-KR" sz="1200" dirty="0" smtClean="0"/>
                        <a:t>" </a:t>
                      </a:r>
                      <a:r>
                        <a:rPr lang="ko-KR" altLang="en-US" sz="1200" dirty="0" smtClean="0"/>
                        <a:t>타입의 변수는 </a:t>
                      </a:r>
                      <a:r>
                        <a:rPr lang="en-US" altLang="ko-KR" sz="1200" dirty="0" smtClean="0"/>
                        <a:t>static</a:t>
                      </a:r>
                      <a:r>
                        <a:rPr lang="ko-KR" altLang="en-US" sz="1200" dirty="0" smtClean="0"/>
                        <a:t>으로 선언해서는 안됩니다</a:t>
                      </a:r>
                      <a:r>
                        <a:rPr lang="en-US" altLang="ko-KR" sz="1200" dirty="0" smtClean="0"/>
                        <a:t>. </a:t>
                      </a:r>
                      <a:endParaRPr lang="ko-KR" altLang="en-US" sz="1200" dirty="0"/>
                    </a:p>
                  </a:txBody>
                  <a:tcPr/>
                </a:tc>
                <a:tc>
                  <a:txBody>
                    <a:bodyPr/>
                    <a:lstStyle/>
                    <a:p>
                      <a:pPr latinLnBrk="1"/>
                      <a:r>
                        <a:rPr lang="en-US" altLang="ko-KR" sz="1200" dirty="0" smtClean="0"/>
                        <a:t>Reliability &gt; Synchronization</a:t>
                      </a:r>
                      <a:endParaRPr lang="ko-KR" altLang="en-US" sz="1200" dirty="0"/>
                    </a:p>
                  </a:txBody>
                  <a:tcPr/>
                </a:tc>
                <a:tc>
                  <a:txBody>
                    <a:bodyPr/>
                    <a:lstStyle/>
                    <a:p>
                      <a:pPr algn="ctr" latinLnBrk="1"/>
                      <a:r>
                        <a:rPr lang="en-US" altLang="ko-KR" sz="1200" dirty="0" smtClean="0"/>
                        <a:t>Critical</a:t>
                      </a:r>
                      <a:endParaRPr lang="ko-KR" altLang="en-US" sz="1200" dirty="0"/>
                    </a:p>
                  </a:txBody>
                  <a:tcPr/>
                </a:tc>
                <a:tc>
                  <a:txBody>
                    <a:bodyPr/>
                    <a:lstStyle/>
                    <a:p>
                      <a:pPr latinLnBrk="1"/>
                      <a:r>
                        <a:rPr lang="en-US" altLang="ko-KR" sz="1200" dirty="0" smtClean="0"/>
                        <a:t>Calendar', '</a:t>
                      </a:r>
                      <a:r>
                        <a:rPr lang="en-US" altLang="ko-KR" sz="1200" dirty="0" err="1" smtClean="0"/>
                        <a:t>DateFormat</a:t>
                      </a:r>
                      <a:r>
                        <a:rPr lang="en-US" altLang="ko-KR" sz="1200" dirty="0" smtClean="0"/>
                        <a:t>' </a:t>
                      </a:r>
                      <a:r>
                        <a:rPr lang="ko-KR" altLang="en-US" sz="1200" dirty="0" smtClean="0"/>
                        <a:t>타입 객체는 </a:t>
                      </a:r>
                      <a:r>
                        <a:rPr lang="en-US" altLang="ko-KR" sz="1200" dirty="0" smtClean="0"/>
                        <a:t>thread-safe</a:t>
                      </a:r>
                      <a:r>
                        <a:rPr lang="ko-KR" altLang="en-US" sz="1200" dirty="0" smtClean="0"/>
                        <a:t>를 지원하지 않습니다</a:t>
                      </a:r>
                      <a:r>
                        <a:rPr lang="en-US" altLang="ko-KR" sz="1200" dirty="0" smtClean="0"/>
                        <a:t>. </a:t>
                      </a:r>
                      <a:r>
                        <a:rPr lang="ko-KR" altLang="en-US" sz="1200" dirty="0" smtClean="0"/>
                        <a:t>따라서 </a:t>
                      </a:r>
                      <a:r>
                        <a:rPr lang="en-US" altLang="ko-KR" sz="1200" dirty="0" smtClean="0"/>
                        <a:t>multi-threaded </a:t>
                      </a:r>
                      <a:r>
                        <a:rPr lang="ko-KR" altLang="en-US" sz="1200" dirty="0" smtClean="0"/>
                        <a:t>방식으로 사용할 경우 데이터 문제나 런타임 </a:t>
                      </a:r>
                      <a:r>
                        <a:rPr lang="ko-KR" altLang="en-US" sz="1200" dirty="0" err="1" smtClean="0"/>
                        <a:t>익셉션을</a:t>
                      </a:r>
                      <a:r>
                        <a:rPr lang="ko-KR" altLang="en-US" sz="1200" dirty="0" smtClean="0"/>
                        <a:t> 야기시킬 수 있습니다</a:t>
                      </a:r>
                      <a:r>
                        <a:rPr lang="en-US" altLang="ko-KR" sz="1200" dirty="0" smtClean="0"/>
                        <a:t>. </a:t>
                      </a:r>
                      <a:endParaRPr lang="ko-KR" altLang="en-US" sz="1200" dirty="0"/>
                    </a:p>
                  </a:txBody>
                  <a:tcPr/>
                </a:tc>
              </a:tr>
            </a:tbl>
          </a:graphicData>
        </a:graphic>
      </p:graphicFrame>
    </p:spTree>
    <p:extLst>
      <p:ext uri="{BB962C8B-B14F-4D97-AF65-F5344CB8AC3E}">
        <p14:creationId xmlns:p14="http://schemas.microsoft.com/office/powerpoint/2010/main" val="12485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소나큐브</a:t>
            </a:r>
            <a:r>
              <a:rPr lang="ko-KR" altLang="en-US" dirty="0"/>
              <a:t> 용어설명</a:t>
            </a:r>
          </a:p>
        </p:txBody>
      </p:sp>
      <p:pic>
        <p:nvPicPr>
          <p:cNvPr id="4" name="그림 3"/>
          <p:cNvPicPr>
            <a:picLocks noChangeAspect="1"/>
          </p:cNvPicPr>
          <p:nvPr/>
        </p:nvPicPr>
        <p:blipFill>
          <a:blip r:embed="rId2"/>
          <a:stretch>
            <a:fillRect/>
          </a:stretch>
        </p:blipFill>
        <p:spPr>
          <a:xfrm>
            <a:off x="354519" y="6288848"/>
            <a:ext cx="1094720" cy="569151"/>
          </a:xfrm>
          <a:prstGeom prst="rect">
            <a:avLst/>
          </a:prstGeom>
        </p:spPr>
      </p:pic>
      <p:graphicFrame>
        <p:nvGraphicFramePr>
          <p:cNvPr id="5" name="표 4"/>
          <p:cNvGraphicFramePr>
            <a:graphicFrameLocks noGrp="1"/>
          </p:cNvGraphicFramePr>
          <p:nvPr>
            <p:extLst>
              <p:ext uri="{D42A27DB-BD31-4B8C-83A1-F6EECF244321}">
                <p14:modId xmlns:p14="http://schemas.microsoft.com/office/powerpoint/2010/main" val="3746167013"/>
              </p:ext>
            </p:extLst>
          </p:nvPr>
        </p:nvGraphicFramePr>
        <p:xfrm>
          <a:off x="354519" y="1008439"/>
          <a:ext cx="8434962" cy="4851400"/>
        </p:xfrm>
        <a:graphic>
          <a:graphicData uri="http://schemas.openxmlformats.org/drawingml/2006/table">
            <a:tbl>
              <a:tblPr firstRow="1" bandRow="1">
                <a:tableStyleId>{5C22544A-7EE6-4342-B048-85BDC9FD1C3A}</a:tableStyleId>
              </a:tblPr>
              <a:tblGrid>
                <a:gridCol w="568507"/>
                <a:gridCol w="1181819"/>
                <a:gridCol w="1259457"/>
                <a:gridCol w="1285336"/>
                <a:gridCol w="1250830"/>
                <a:gridCol w="2889013"/>
              </a:tblGrid>
              <a:tr h="370840">
                <a:tc>
                  <a:txBody>
                    <a:bodyPr/>
                    <a:lstStyle/>
                    <a:p>
                      <a:pPr latinLnBrk="1"/>
                      <a:r>
                        <a:rPr lang="ko-KR" altLang="en-US" sz="1500" dirty="0" smtClean="0"/>
                        <a:t>순서 </a:t>
                      </a:r>
                      <a:endParaRPr lang="ko-KR" altLang="en-US" sz="1500" dirty="0"/>
                    </a:p>
                  </a:txBody>
                  <a:tcPr/>
                </a:tc>
                <a:tc>
                  <a:txBody>
                    <a:bodyPr/>
                    <a:lstStyle/>
                    <a:p>
                      <a:pPr latinLnBrk="1"/>
                      <a:r>
                        <a:rPr lang="ko-KR" altLang="en-US" sz="1500" dirty="0" smtClean="0"/>
                        <a:t>규칙</a:t>
                      </a:r>
                      <a:r>
                        <a:rPr lang="en-US" altLang="ko-KR" sz="1500" dirty="0" smtClean="0"/>
                        <a:t>(</a:t>
                      </a:r>
                      <a:r>
                        <a:rPr lang="ko-KR" altLang="en-US" sz="1500" dirty="0" smtClean="0"/>
                        <a:t>영문</a:t>
                      </a:r>
                      <a:r>
                        <a:rPr lang="en-US" altLang="ko-KR" sz="1500" dirty="0" smtClean="0"/>
                        <a:t>) </a:t>
                      </a:r>
                      <a:endParaRPr lang="ko-KR" altLang="en-US" sz="1500" dirty="0"/>
                    </a:p>
                  </a:txBody>
                  <a:tcPr/>
                </a:tc>
                <a:tc>
                  <a:txBody>
                    <a:bodyPr/>
                    <a:lstStyle/>
                    <a:p>
                      <a:pPr latinLnBrk="1"/>
                      <a:r>
                        <a:rPr lang="ko-KR" altLang="en-US" sz="1500" dirty="0" smtClean="0"/>
                        <a:t>규칙 </a:t>
                      </a:r>
                      <a:r>
                        <a:rPr lang="en-US" altLang="ko-KR" sz="1500" dirty="0" smtClean="0"/>
                        <a:t>(</a:t>
                      </a:r>
                      <a:r>
                        <a:rPr lang="ko-KR" altLang="en-US" sz="1500" dirty="0" smtClean="0"/>
                        <a:t>국문</a:t>
                      </a:r>
                      <a:r>
                        <a:rPr lang="en-US" altLang="ko-KR" sz="1500" dirty="0" smtClean="0"/>
                        <a:t>)</a:t>
                      </a:r>
                      <a:endParaRPr lang="ko-KR" altLang="en-US" sz="1500" dirty="0"/>
                    </a:p>
                  </a:txBody>
                  <a:tcPr/>
                </a:tc>
                <a:tc>
                  <a:txBody>
                    <a:bodyPr/>
                    <a:lstStyle/>
                    <a:p>
                      <a:pPr latinLnBrk="1"/>
                      <a:r>
                        <a:rPr lang="en-US" altLang="ko-KR" sz="1500" dirty="0" err="1" smtClean="0"/>
                        <a:t>Characteritic</a:t>
                      </a:r>
                      <a:r>
                        <a:rPr lang="en-US" altLang="ko-KR" sz="1500" dirty="0" smtClean="0"/>
                        <a:t> </a:t>
                      </a:r>
                      <a:endParaRPr lang="ko-KR" altLang="en-US" sz="1500" dirty="0"/>
                    </a:p>
                  </a:txBody>
                  <a:tcPr/>
                </a:tc>
                <a:tc>
                  <a:txBody>
                    <a:bodyPr/>
                    <a:lstStyle/>
                    <a:p>
                      <a:pPr latinLnBrk="1"/>
                      <a:r>
                        <a:rPr lang="ko-KR" altLang="en-US" sz="1500" dirty="0" smtClean="0"/>
                        <a:t>기본심각도 </a:t>
                      </a:r>
                      <a:endParaRPr lang="ko-KR" altLang="en-US" sz="1500" dirty="0"/>
                    </a:p>
                  </a:txBody>
                  <a:tcPr/>
                </a:tc>
                <a:tc>
                  <a:txBody>
                    <a:bodyPr/>
                    <a:lstStyle/>
                    <a:p>
                      <a:pPr latinLnBrk="1"/>
                      <a:r>
                        <a:rPr lang="ko-KR" altLang="en-US" sz="1500" dirty="0" smtClean="0"/>
                        <a:t>의미</a:t>
                      </a:r>
                      <a:endParaRPr lang="ko-KR" altLang="en-US" sz="1500" dirty="0"/>
                    </a:p>
                  </a:txBody>
                  <a:tcPr/>
                </a:tc>
              </a:tr>
              <a:tr h="370840">
                <a:tc>
                  <a:txBody>
                    <a:bodyPr/>
                    <a:lstStyle/>
                    <a:p>
                      <a:pPr algn="ctr" latinLnBrk="1"/>
                      <a:r>
                        <a:rPr lang="en-US" altLang="ko-KR" sz="1200" dirty="0" smtClean="0"/>
                        <a:t>3</a:t>
                      </a:r>
                      <a:endParaRPr lang="ko-KR" altLang="en-US" sz="1200" dirty="0"/>
                    </a:p>
                  </a:txBody>
                  <a:tcPr/>
                </a:tc>
                <a:tc>
                  <a:txBody>
                    <a:bodyPr/>
                    <a:lstStyle/>
                    <a:p>
                      <a:pPr latinLnBrk="1"/>
                      <a:r>
                        <a:rPr lang="en-US" altLang="ko-KR" sz="1200" dirty="0" smtClean="0"/>
                        <a:t>"</a:t>
                      </a:r>
                      <a:r>
                        <a:rPr lang="en-US" altLang="ko-KR" sz="1200" dirty="0" err="1" smtClean="0"/>
                        <a:t>indexOf</a:t>
                      </a:r>
                      <a:r>
                        <a:rPr lang="en-US" altLang="ko-KR" sz="1200" dirty="0" smtClean="0"/>
                        <a:t>" checks should not be for positive numbers</a:t>
                      </a:r>
                      <a:endParaRPr lang="ko-KR" altLang="en-US" sz="1200" dirty="0"/>
                    </a:p>
                  </a:txBody>
                  <a:tcPr/>
                </a:tc>
                <a:tc>
                  <a:txBody>
                    <a:bodyPr/>
                    <a:lstStyle/>
                    <a:p>
                      <a:pPr latinLnBrk="1"/>
                      <a:r>
                        <a:rPr lang="en-US" altLang="ko-KR" sz="1200" dirty="0" smtClean="0"/>
                        <a:t>"</a:t>
                      </a:r>
                      <a:r>
                        <a:rPr lang="en-US" altLang="ko-KR" sz="1200" dirty="0" err="1" smtClean="0"/>
                        <a:t>IndexOf</a:t>
                      </a:r>
                      <a:r>
                        <a:rPr lang="en-US" altLang="ko-KR" sz="1200" dirty="0" smtClean="0"/>
                        <a:t>" </a:t>
                      </a:r>
                      <a:r>
                        <a:rPr lang="ko-KR" altLang="en-US" sz="1200" dirty="0" smtClean="0"/>
                        <a:t>확인은 양수에 적용해서는 안됩니다</a:t>
                      </a:r>
                      <a:r>
                        <a:rPr lang="en-US" altLang="ko-KR" sz="1200" dirty="0" smtClean="0"/>
                        <a:t>. </a:t>
                      </a:r>
                      <a:endParaRPr lang="ko-KR" altLang="en-US" sz="1200" dirty="0"/>
                    </a:p>
                  </a:txBody>
                  <a:tcPr/>
                </a:tc>
                <a:tc>
                  <a:txBody>
                    <a:bodyPr/>
                    <a:lstStyle/>
                    <a:p>
                      <a:pPr latinLnBrk="1"/>
                      <a:r>
                        <a:rPr lang="en-US" altLang="ko-KR" sz="1200" dirty="0" smtClean="0"/>
                        <a:t>Reliability &gt; Logic</a:t>
                      </a:r>
                      <a:endParaRPr lang="ko-KR" altLang="en-US" sz="1200" dirty="0"/>
                    </a:p>
                  </a:txBody>
                  <a:tcPr/>
                </a:tc>
                <a:tc>
                  <a:txBody>
                    <a:bodyPr/>
                    <a:lstStyle/>
                    <a:p>
                      <a:pPr algn="ctr" latinLnBrk="1"/>
                      <a:r>
                        <a:rPr lang="en-US" altLang="ko-KR" sz="1200" dirty="0" smtClean="0"/>
                        <a:t>Critical</a:t>
                      </a:r>
                      <a:endParaRPr lang="ko-KR" altLang="en-US" sz="1200" dirty="0"/>
                    </a:p>
                  </a:txBody>
                  <a:tcPr/>
                </a:tc>
                <a:tc>
                  <a:txBody>
                    <a:bodyPr/>
                    <a:lstStyle/>
                    <a:p>
                      <a:pPr latinLnBrk="1"/>
                      <a:r>
                        <a:rPr lang="ko-KR" altLang="en-US" sz="1200" dirty="0" smtClean="0"/>
                        <a:t>대부분 </a:t>
                      </a:r>
                      <a:r>
                        <a:rPr lang="en-US" altLang="ko-KR" sz="1200" dirty="0" err="1" smtClean="0"/>
                        <a:t>indexOf</a:t>
                      </a:r>
                      <a:r>
                        <a:rPr lang="ko-KR" altLang="en-US" sz="1200" dirty="0" smtClean="0"/>
                        <a:t>의 </a:t>
                      </a:r>
                      <a:r>
                        <a:rPr lang="ko-KR" altLang="en-US" sz="1200" dirty="0" err="1" smtClean="0"/>
                        <a:t>밸류는</a:t>
                      </a:r>
                      <a:r>
                        <a:rPr lang="ko-KR" altLang="en-US" sz="1200" dirty="0" smtClean="0"/>
                        <a:t> </a:t>
                      </a:r>
                      <a:r>
                        <a:rPr lang="en-US" altLang="ko-KR" sz="1200" dirty="0" smtClean="0"/>
                        <a:t>'-1'</a:t>
                      </a:r>
                      <a:r>
                        <a:rPr lang="ko-KR" altLang="en-US" sz="1200" dirty="0" smtClean="0"/>
                        <a:t>값과 계산합니다</a:t>
                      </a:r>
                      <a:r>
                        <a:rPr lang="en-US" altLang="ko-KR" sz="1200" dirty="0" smtClean="0"/>
                        <a:t>. </a:t>
                      </a:r>
                      <a:r>
                        <a:rPr lang="ko-KR" altLang="en-US" sz="1200" dirty="0" err="1" smtClean="0"/>
                        <a:t>어레인</a:t>
                      </a:r>
                      <a:r>
                        <a:rPr lang="ko-KR" altLang="en-US" sz="1200" dirty="0" smtClean="0"/>
                        <a:t> 인덱스의 기본 </a:t>
                      </a:r>
                      <a:r>
                        <a:rPr lang="ko-KR" altLang="en-US" sz="1200" dirty="0" err="1" smtClean="0"/>
                        <a:t>유효값이</a:t>
                      </a:r>
                      <a:r>
                        <a:rPr lang="ko-KR" altLang="en-US" sz="1200" dirty="0" smtClean="0"/>
                        <a:t> </a:t>
                      </a:r>
                      <a:r>
                        <a:rPr lang="en-US" altLang="ko-KR" sz="1200" dirty="0" smtClean="0"/>
                        <a:t>'0'</a:t>
                      </a:r>
                      <a:r>
                        <a:rPr lang="ko-KR" altLang="en-US" sz="1200" dirty="0" smtClean="0"/>
                        <a:t>이기 때문입니다</a:t>
                      </a:r>
                      <a:r>
                        <a:rPr lang="en-US" altLang="ko-KR" sz="1200" dirty="0" smtClean="0"/>
                        <a:t>. '0'</a:t>
                      </a:r>
                      <a:r>
                        <a:rPr lang="ko-KR" altLang="en-US" sz="1200" dirty="0" smtClean="0"/>
                        <a:t>보다 큰 값을 비교할 경우 인덱스의 </a:t>
                      </a:r>
                      <a:r>
                        <a:rPr lang="ko-KR" altLang="en-US" sz="1200" dirty="0" err="1" smtClean="0"/>
                        <a:t>첫번째</a:t>
                      </a:r>
                      <a:r>
                        <a:rPr lang="ko-KR" altLang="en-US" sz="1200" dirty="0" smtClean="0"/>
                        <a:t> 원소를 무시하게 되며</a:t>
                      </a:r>
                      <a:r>
                        <a:rPr lang="en-US" altLang="ko-KR" sz="1200" dirty="0" smtClean="0"/>
                        <a:t>, </a:t>
                      </a:r>
                      <a:r>
                        <a:rPr lang="ko-KR" altLang="en-US" sz="1200" dirty="0" smtClean="0"/>
                        <a:t>이는 명백한 버그입니다</a:t>
                      </a:r>
                      <a:r>
                        <a:rPr lang="en-US" altLang="ko-KR" sz="1200" dirty="0" smtClean="0"/>
                        <a:t>. String</a:t>
                      </a:r>
                      <a:r>
                        <a:rPr lang="ko-KR" altLang="en-US" sz="1200" dirty="0" smtClean="0"/>
                        <a:t>이나 </a:t>
                      </a:r>
                      <a:r>
                        <a:rPr lang="en-US" altLang="ko-KR" sz="1200" dirty="0" smtClean="0"/>
                        <a:t>List </a:t>
                      </a:r>
                      <a:r>
                        <a:rPr lang="ko-KR" altLang="en-US" sz="1200" dirty="0" smtClean="0"/>
                        <a:t>타입 변수의 </a:t>
                      </a:r>
                      <a:r>
                        <a:rPr lang="en-US" altLang="ko-KR" sz="1200" dirty="0" smtClean="0"/>
                        <a:t>inclusion</a:t>
                      </a:r>
                      <a:r>
                        <a:rPr lang="ko-KR" altLang="en-US" sz="1200" dirty="0" smtClean="0"/>
                        <a:t>을 확인하기 위해서라면 </a:t>
                      </a:r>
                      <a:r>
                        <a:rPr lang="en-US" altLang="ko-KR" sz="1200" dirty="0" smtClean="0"/>
                        <a:t>`</a:t>
                      </a:r>
                      <a:r>
                        <a:rPr lang="en-US" altLang="ko-KR" sz="1200" dirty="0" err="1" smtClean="0"/>
                        <a:t>contatins</a:t>
                      </a:r>
                      <a:r>
                        <a:rPr lang="en-US" altLang="ko-KR" sz="1200" dirty="0" smtClean="0"/>
                        <a:t>` </a:t>
                      </a:r>
                      <a:r>
                        <a:rPr lang="ko-KR" altLang="en-US" sz="1200" dirty="0" err="1" smtClean="0"/>
                        <a:t>메소드를</a:t>
                      </a:r>
                      <a:r>
                        <a:rPr lang="ko-KR" altLang="en-US" sz="1200" dirty="0" smtClean="0"/>
                        <a:t> 대신 사용해야 합니다</a:t>
                      </a:r>
                      <a:r>
                        <a:rPr lang="en-US" altLang="ko-KR" sz="1200" dirty="0" smtClean="0"/>
                        <a:t>. </a:t>
                      </a:r>
                      <a:endParaRPr lang="ko-KR" altLang="en-US" sz="1200" dirty="0"/>
                    </a:p>
                  </a:txBody>
                  <a:tcPr/>
                </a:tc>
              </a:tr>
              <a:tr h="370840">
                <a:tc>
                  <a:txBody>
                    <a:bodyPr/>
                    <a:lstStyle/>
                    <a:p>
                      <a:pPr algn="ctr" latinLnBrk="1"/>
                      <a:r>
                        <a:rPr lang="en-US" altLang="ko-KR" sz="1200" dirty="0" smtClean="0"/>
                        <a:t>4</a:t>
                      </a:r>
                      <a:endParaRPr lang="ko-KR" altLang="en-US" sz="1200" dirty="0"/>
                    </a:p>
                  </a:txBody>
                  <a:tcPr/>
                </a:tc>
                <a:tc>
                  <a:txBody>
                    <a:bodyPr/>
                    <a:lstStyle/>
                    <a:p>
                      <a:pPr latinLnBrk="1"/>
                      <a:r>
                        <a:rPr lang="en-US" altLang="ko-KR" sz="1200" dirty="0" smtClean="0"/>
                        <a:t>"static final" arrays should be "private"</a:t>
                      </a:r>
                      <a:endParaRPr lang="ko-KR" altLang="en-US" sz="1200" dirty="0"/>
                    </a:p>
                  </a:txBody>
                  <a:tcPr/>
                </a:tc>
                <a:tc>
                  <a:txBody>
                    <a:bodyPr/>
                    <a:lstStyle/>
                    <a:p>
                      <a:pPr latinLnBrk="1"/>
                      <a:r>
                        <a:rPr lang="en-US" altLang="ko-KR" sz="1200" dirty="0" smtClean="0"/>
                        <a:t>"static final" </a:t>
                      </a:r>
                      <a:r>
                        <a:rPr lang="ko-KR" altLang="en-US" sz="1200" dirty="0" err="1" smtClean="0"/>
                        <a:t>어레이는</a:t>
                      </a:r>
                      <a:r>
                        <a:rPr lang="ko-KR" altLang="en-US" sz="1200" dirty="0" smtClean="0"/>
                        <a:t> </a:t>
                      </a:r>
                      <a:r>
                        <a:rPr lang="en-US" altLang="ko-KR" sz="1200" dirty="0" smtClean="0"/>
                        <a:t>"private"</a:t>
                      </a:r>
                      <a:r>
                        <a:rPr lang="ko-KR" altLang="en-US" sz="1200" dirty="0" smtClean="0"/>
                        <a:t>로 선언되어야만 합니다</a:t>
                      </a:r>
                      <a:r>
                        <a:rPr lang="en-US" altLang="ko-KR" sz="1200" dirty="0" smtClean="0"/>
                        <a:t>. </a:t>
                      </a:r>
                      <a:endParaRPr lang="ko-KR" altLang="en-US" sz="1200" dirty="0"/>
                    </a:p>
                  </a:txBody>
                  <a:tcPr/>
                </a:tc>
                <a:tc>
                  <a:txBody>
                    <a:bodyPr/>
                    <a:lstStyle/>
                    <a:p>
                      <a:pPr latinLnBrk="1"/>
                      <a:r>
                        <a:rPr lang="en-US" altLang="ko-KR" sz="1200" dirty="0" smtClean="0"/>
                        <a:t>Security &gt; API abuse </a:t>
                      </a:r>
                      <a:endParaRPr lang="ko-KR" altLang="en-US" sz="1200" dirty="0"/>
                    </a:p>
                  </a:txBody>
                  <a:tcPr/>
                </a:tc>
                <a:tc>
                  <a:txBody>
                    <a:bodyPr/>
                    <a:lstStyle/>
                    <a:p>
                      <a:pPr algn="ctr" latinLnBrk="1"/>
                      <a:r>
                        <a:rPr lang="en-US" altLang="ko-KR" sz="1200" dirty="0" smtClean="0"/>
                        <a:t>Critical </a:t>
                      </a:r>
                      <a:endParaRPr lang="ko-KR" altLang="en-US" sz="1200" dirty="0"/>
                    </a:p>
                  </a:txBody>
                  <a:tcPr/>
                </a:tc>
                <a:tc>
                  <a:txBody>
                    <a:bodyPr/>
                    <a:lstStyle/>
                    <a:p>
                      <a:pPr latinLnBrk="1"/>
                      <a:r>
                        <a:rPr lang="en-US" altLang="ko-KR" sz="1200" dirty="0" smtClean="0"/>
                        <a:t>`static final`</a:t>
                      </a:r>
                      <a:r>
                        <a:rPr lang="ko-KR" altLang="en-US" sz="1200" dirty="0" smtClean="0"/>
                        <a:t>로 선언되었다 하더라도 </a:t>
                      </a:r>
                      <a:r>
                        <a:rPr lang="en-US" altLang="ko-KR" sz="1200" dirty="0" smtClean="0"/>
                        <a:t>Public </a:t>
                      </a:r>
                      <a:r>
                        <a:rPr lang="ko-KR" altLang="en-US" sz="1200" dirty="0" err="1" smtClean="0"/>
                        <a:t>어레이는</a:t>
                      </a:r>
                      <a:r>
                        <a:rPr lang="ko-KR" altLang="en-US" sz="1200" dirty="0" smtClean="0"/>
                        <a:t> 좋지 않은 프로그램들에 의해 내용이 변경될 수 있습니다</a:t>
                      </a:r>
                      <a:r>
                        <a:rPr lang="en-US" altLang="ko-KR" sz="1200" dirty="0" smtClean="0"/>
                        <a:t>. `final` </a:t>
                      </a:r>
                      <a:r>
                        <a:rPr lang="ko-KR" altLang="en-US" sz="1200" dirty="0" smtClean="0"/>
                        <a:t>키워드를 </a:t>
                      </a:r>
                      <a:r>
                        <a:rPr lang="ko-KR" altLang="en-US" sz="1200" dirty="0" err="1" smtClean="0"/>
                        <a:t>어레이</a:t>
                      </a:r>
                      <a:r>
                        <a:rPr lang="ko-KR" altLang="en-US" sz="1200" dirty="0" smtClean="0"/>
                        <a:t> 선언에 사용한다는 의미는 </a:t>
                      </a:r>
                      <a:r>
                        <a:rPr lang="ko-KR" altLang="en-US" sz="1200" dirty="0" err="1" smtClean="0"/>
                        <a:t>어레이의</a:t>
                      </a:r>
                      <a:r>
                        <a:rPr lang="ko-KR" altLang="en-US" sz="1200" dirty="0" smtClean="0"/>
                        <a:t> 내용을 한번만 </a:t>
                      </a:r>
                      <a:r>
                        <a:rPr lang="ko-KR" altLang="en-US" sz="1200" dirty="0" err="1" smtClean="0"/>
                        <a:t>정의한다눈</a:t>
                      </a:r>
                      <a:r>
                        <a:rPr lang="ko-KR" altLang="en-US" sz="1200" dirty="0" smtClean="0"/>
                        <a:t> </a:t>
                      </a:r>
                      <a:r>
                        <a:rPr lang="ko-KR" altLang="en-US" sz="1200" dirty="0" err="1" smtClean="0"/>
                        <a:t>곳울</a:t>
                      </a:r>
                      <a:r>
                        <a:rPr lang="ko-KR" altLang="en-US" sz="1200" dirty="0" smtClean="0"/>
                        <a:t> 의미하는 것이지만</a:t>
                      </a:r>
                      <a:r>
                        <a:rPr lang="en-US" altLang="ko-KR" sz="1200" dirty="0" smtClean="0"/>
                        <a:t>, </a:t>
                      </a:r>
                      <a:r>
                        <a:rPr lang="ko-KR" altLang="en-US" sz="1200" dirty="0" smtClean="0"/>
                        <a:t>실제로 </a:t>
                      </a:r>
                      <a:r>
                        <a:rPr lang="ko-KR" altLang="en-US" sz="1200" dirty="0" err="1" smtClean="0"/>
                        <a:t>어레이의</a:t>
                      </a:r>
                      <a:r>
                        <a:rPr lang="ko-KR" altLang="en-US" sz="1200" dirty="0" smtClean="0"/>
                        <a:t> </a:t>
                      </a:r>
                      <a:r>
                        <a:rPr lang="ko-KR" altLang="en-US" sz="1200" dirty="0" err="1" smtClean="0"/>
                        <a:t>컨텐츠는</a:t>
                      </a:r>
                      <a:r>
                        <a:rPr lang="ko-KR" altLang="en-US" sz="1200" dirty="0" smtClean="0"/>
                        <a:t> 여전히 변경이 가능합니다</a:t>
                      </a:r>
                      <a:r>
                        <a:rPr lang="en-US" altLang="ko-KR" sz="1200" dirty="0" smtClean="0"/>
                        <a:t>. </a:t>
                      </a:r>
                      <a:r>
                        <a:rPr lang="ko-KR" altLang="en-US" sz="1200" dirty="0" smtClean="0"/>
                        <a:t>그렇기 때문에 </a:t>
                      </a:r>
                      <a:r>
                        <a:rPr lang="ko-KR" altLang="en-US" sz="1200" dirty="0" err="1" smtClean="0"/>
                        <a:t>어레이를</a:t>
                      </a:r>
                      <a:r>
                        <a:rPr lang="ko-KR" altLang="en-US" sz="1200" dirty="0" smtClean="0"/>
                        <a:t> </a:t>
                      </a:r>
                      <a:r>
                        <a:rPr lang="en-US" altLang="ko-KR" sz="1200" dirty="0" smtClean="0"/>
                        <a:t>Public</a:t>
                      </a:r>
                      <a:r>
                        <a:rPr lang="ko-KR" altLang="en-US" sz="1200" dirty="0" smtClean="0"/>
                        <a:t>으로 선언하는 것은 매우 위험합니다</a:t>
                      </a:r>
                      <a:r>
                        <a:rPr lang="en-US" altLang="ko-KR" sz="1200" dirty="0" smtClean="0"/>
                        <a:t>. </a:t>
                      </a:r>
                      <a:endParaRPr lang="ko-KR" altLang="en-US" sz="1200" dirty="0"/>
                    </a:p>
                  </a:txBody>
                  <a:tcPr/>
                </a:tc>
              </a:tr>
              <a:tr h="741680">
                <a:tc>
                  <a:txBody>
                    <a:bodyPr/>
                    <a:lstStyle/>
                    <a:p>
                      <a:pPr algn="ctr" latinLnBrk="1"/>
                      <a:r>
                        <a:rPr lang="en-US" altLang="ko-KR" sz="1200" dirty="0" smtClean="0"/>
                        <a:t>5</a:t>
                      </a:r>
                      <a:endParaRPr lang="ko-KR" altLang="en-US" sz="1200" dirty="0"/>
                    </a:p>
                  </a:txBody>
                  <a:tcPr/>
                </a:tc>
                <a:tc>
                  <a:txBody>
                    <a:bodyPr/>
                    <a:lstStyle/>
                    <a:p>
                      <a:pPr latinLnBrk="1"/>
                      <a:r>
                        <a:rPr lang="en-US" altLang="ko-KR" sz="1200" dirty="0" smtClean="0"/>
                        <a:t>Conditions should not unconditionally evaluate to "TRUE" or to "FALSE"</a:t>
                      </a:r>
                      <a:endParaRPr lang="ko-KR" altLang="en-US" sz="1200" dirty="0"/>
                    </a:p>
                  </a:txBody>
                  <a:tcPr/>
                </a:tc>
                <a:tc>
                  <a:txBody>
                    <a:bodyPr/>
                    <a:lstStyle/>
                    <a:p>
                      <a:pPr latinLnBrk="1"/>
                      <a:r>
                        <a:rPr lang="ko-KR" altLang="en-US" sz="1200" dirty="0" smtClean="0"/>
                        <a:t>항상 </a:t>
                      </a:r>
                      <a:r>
                        <a:rPr lang="en-US" altLang="ko-KR" sz="1200" dirty="0" smtClean="0"/>
                        <a:t>"TRUE" </a:t>
                      </a:r>
                      <a:r>
                        <a:rPr lang="ko-KR" altLang="en-US" sz="1200" dirty="0" smtClean="0"/>
                        <a:t>거나 </a:t>
                      </a:r>
                      <a:r>
                        <a:rPr lang="en-US" altLang="ko-KR" sz="1200" dirty="0" smtClean="0"/>
                        <a:t>"FALSE"</a:t>
                      </a:r>
                      <a:r>
                        <a:rPr lang="ko-KR" altLang="en-US" sz="1200" dirty="0" smtClean="0"/>
                        <a:t>의 결과를 가지는 </a:t>
                      </a:r>
                      <a:r>
                        <a:rPr lang="ko-KR" altLang="en-US" sz="1200" dirty="0" err="1" smtClean="0"/>
                        <a:t>조건문은</a:t>
                      </a:r>
                      <a:r>
                        <a:rPr lang="ko-KR" altLang="en-US" sz="1200" dirty="0" smtClean="0"/>
                        <a:t> 사용해서는 안됩니다</a:t>
                      </a:r>
                      <a:r>
                        <a:rPr lang="en-US" altLang="ko-KR" sz="1200" dirty="0" smtClean="0"/>
                        <a:t>. </a:t>
                      </a:r>
                      <a:endParaRPr lang="ko-KR" altLang="en-US" sz="1200" dirty="0"/>
                    </a:p>
                  </a:txBody>
                  <a:tcPr/>
                </a:tc>
                <a:tc>
                  <a:txBody>
                    <a:bodyPr/>
                    <a:lstStyle/>
                    <a:p>
                      <a:pPr latinLnBrk="1"/>
                      <a:r>
                        <a:rPr lang="en-US" altLang="ko-KR" sz="1200" dirty="0" smtClean="0"/>
                        <a:t>Reliability &gt; Logic </a:t>
                      </a:r>
                      <a:endParaRPr lang="ko-KR" altLang="en-US" sz="1200" dirty="0"/>
                    </a:p>
                  </a:txBody>
                  <a:tcPr/>
                </a:tc>
                <a:tc>
                  <a:txBody>
                    <a:bodyPr/>
                    <a:lstStyle/>
                    <a:p>
                      <a:pPr algn="ctr" latinLnBrk="1"/>
                      <a:r>
                        <a:rPr lang="en-US" altLang="ko-KR" sz="1200" dirty="0" smtClean="0"/>
                        <a:t>Blocker</a:t>
                      </a:r>
                      <a:endParaRPr lang="ko-KR" altLang="en-US" sz="1200" dirty="0"/>
                    </a:p>
                  </a:txBody>
                  <a:tcPr/>
                </a:tc>
                <a:tc>
                  <a:txBody>
                    <a:bodyPr/>
                    <a:lstStyle/>
                    <a:p>
                      <a:pPr latinLnBrk="1"/>
                      <a:r>
                        <a:rPr lang="ko-KR" altLang="en-US" sz="1200" dirty="0" smtClean="0"/>
                        <a:t>조건문의 판단 결과가 항상 </a:t>
                      </a:r>
                      <a:r>
                        <a:rPr lang="en-US" altLang="ko-KR" sz="1200" dirty="0" smtClean="0"/>
                        <a:t>`FALSE`</a:t>
                      </a:r>
                      <a:r>
                        <a:rPr lang="ko-KR" altLang="en-US" sz="1200" dirty="0" smtClean="0"/>
                        <a:t>가 되면</a:t>
                      </a:r>
                      <a:r>
                        <a:rPr lang="en-US" altLang="ko-KR" sz="1200" dirty="0" smtClean="0"/>
                        <a:t>, </a:t>
                      </a:r>
                      <a:r>
                        <a:rPr lang="ko-KR" altLang="en-US" sz="1200" dirty="0" smtClean="0"/>
                        <a:t>해당 코드 </a:t>
                      </a:r>
                      <a:r>
                        <a:rPr lang="ko-KR" altLang="en-US" sz="1200" dirty="0" err="1" smtClean="0"/>
                        <a:t>블럭을</a:t>
                      </a:r>
                      <a:r>
                        <a:rPr lang="ko-KR" altLang="en-US" sz="1200" dirty="0" smtClean="0"/>
                        <a:t> 쓸모 없는 상태로 만듭니다</a:t>
                      </a:r>
                      <a:r>
                        <a:rPr lang="en-US" altLang="ko-KR" sz="1200" dirty="0" smtClean="0"/>
                        <a:t>. </a:t>
                      </a:r>
                      <a:r>
                        <a:rPr lang="ko-KR" altLang="en-US" sz="1200" dirty="0" smtClean="0"/>
                        <a:t>반대로 조건문의 판단 결과가 항상 </a:t>
                      </a:r>
                      <a:r>
                        <a:rPr lang="en-US" altLang="ko-KR" sz="1200" dirty="0" smtClean="0"/>
                        <a:t>`TRUE`</a:t>
                      </a:r>
                      <a:r>
                        <a:rPr lang="ko-KR" altLang="en-US" sz="1200" dirty="0" smtClean="0"/>
                        <a:t>가 되면 </a:t>
                      </a:r>
                      <a:r>
                        <a:rPr lang="ko-KR" altLang="en-US" sz="1200" dirty="0" err="1" smtClean="0"/>
                        <a:t>조건문을</a:t>
                      </a:r>
                      <a:r>
                        <a:rPr lang="ko-KR" altLang="en-US" sz="1200" dirty="0" smtClean="0"/>
                        <a:t> 사용한 의미가 없습니다</a:t>
                      </a:r>
                      <a:r>
                        <a:rPr lang="en-US" altLang="ko-KR" sz="1200" dirty="0" smtClean="0"/>
                        <a:t>. </a:t>
                      </a:r>
                      <a:r>
                        <a:rPr lang="ko-KR" altLang="en-US" sz="1200" dirty="0" smtClean="0"/>
                        <a:t>이는 프로그램의 작성 의도와 전혀 맞지 않습니다</a:t>
                      </a:r>
                      <a:r>
                        <a:rPr lang="en-US" altLang="ko-KR" sz="1200" dirty="0" smtClean="0"/>
                        <a:t>. </a:t>
                      </a:r>
                      <a:endParaRPr lang="ko-KR" altLang="en-US" sz="1200" dirty="0"/>
                    </a:p>
                  </a:txBody>
                  <a:tcPr/>
                </a:tc>
              </a:tr>
            </a:tbl>
          </a:graphicData>
        </a:graphic>
      </p:graphicFrame>
    </p:spTree>
    <p:extLst>
      <p:ext uri="{BB962C8B-B14F-4D97-AF65-F5344CB8AC3E}">
        <p14:creationId xmlns:p14="http://schemas.microsoft.com/office/powerpoint/2010/main" val="4140956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1407</TotalTime>
  <Words>4166</Words>
  <Application>Microsoft Office PowerPoint</Application>
  <PresentationFormat>화면 슬라이드 쇼(4:3)</PresentationFormat>
  <Paragraphs>568</Paragraphs>
  <Slides>32</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32</vt:i4>
      </vt:variant>
    </vt:vector>
  </HeadingPairs>
  <TitlesOfParts>
    <vt:vector size="37" baseType="lpstr">
      <vt:lpstr>맑은 고딕</vt:lpstr>
      <vt:lpstr>Arial</vt:lpstr>
      <vt:lpstr>Calibri</vt:lpstr>
      <vt:lpstr>Calibri Light</vt:lpstr>
      <vt:lpstr>Office 테마</vt:lpstr>
      <vt:lpstr>소나큐브를 통한 정적분석</vt:lpstr>
      <vt:lpstr>PowerPoint 프레젠테이션</vt:lpstr>
      <vt:lpstr>정적 분석</vt:lpstr>
      <vt:lpstr>소나큐브 특징</vt:lpstr>
      <vt:lpstr>CJ 오쇼핑 소나큐브 흐름도</vt:lpstr>
      <vt:lpstr>소나큐브 용어설명</vt:lpstr>
      <vt:lpstr>소나큐브 용어설명</vt:lpstr>
      <vt:lpstr>소나큐브 용어설명</vt:lpstr>
      <vt:lpstr>소나큐브 용어설명</vt:lpstr>
      <vt:lpstr>소나큐브 용어설명</vt:lpstr>
      <vt:lpstr>소나큐브 용어설명</vt:lpstr>
      <vt:lpstr>소나큐브 용어설명</vt:lpstr>
      <vt:lpstr>소나큐브 용어설명</vt:lpstr>
      <vt:lpstr>소나큐브 용어설명</vt:lpstr>
      <vt:lpstr>위젯 설명</vt:lpstr>
      <vt:lpstr>위젯 설명</vt:lpstr>
      <vt:lpstr>위젯 설명</vt:lpstr>
      <vt:lpstr>위젯 설명</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별책 Coding rules for CJMall</vt:lpstr>
      <vt:lpstr>PowerPoint 프레젠테이션</vt:lpstr>
      <vt:lpstr>감사합니다</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Registered User</dc:creator>
  <cp:lastModifiedBy>erurian10</cp:lastModifiedBy>
  <cp:revision>124</cp:revision>
  <cp:lastPrinted>2015-11-12T02:12:20Z</cp:lastPrinted>
  <dcterms:created xsi:type="dcterms:W3CDTF">2015-10-05T04:53:09Z</dcterms:created>
  <dcterms:modified xsi:type="dcterms:W3CDTF">2016-08-22T08:45:50Z</dcterms:modified>
</cp:coreProperties>
</file>