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69903-2C4F-419B-91D5-1E05E24747B3}" type="datetimeFigureOut">
              <a:rPr lang="ko-KR" altLang="en-US" smtClean="0"/>
              <a:t>2016-08-19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51F2-AA43-4410-B6F7-32E45CBD2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076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69903-2C4F-419B-91D5-1E05E24747B3}" type="datetimeFigureOut">
              <a:rPr lang="ko-KR" altLang="en-US" smtClean="0"/>
              <a:t>2016-08-19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51F2-AA43-4410-B6F7-32E45CBD2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753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69903-2C4F-419B-91D5-1E05E24747B3}" type="datetimeFigureOut">
              <a:rPr lang="ko-KR" altLang="en-US" smtClean="0"/>
              <a:t>2016-08-19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51F2-AA43-4410-B6F7-32E45CBD2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99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69903-2C4F-419B-91D5-1E05E24747B3}" type="datetimeFigureOut">
              <a:rPr lang="ko-KR" altLang="en-US" smtClean="0"/>
              <a:t>2016-08-19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51F2-AA43-4410-B6F7-32E45CBD2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95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69903-2C4F-419B-91D5-1E05E24747B3}" type="datetimeFigureOut">
              <a:rPr lang="ko-KR" altLang="en-US" smtClean="0"/>
              <a:t>2016-08-19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51F2-AA43-4410-B6F7-32E45CBD2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528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69903-2C4F-419B-91D5-1E05E24747B3}" type="datetimeFigureOut">
              <a:rPr lang="ko-KR" altLang="en-US" smtClean="0"/>
              <a:t>2016-08-19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51F2-AA43-4410-B6F7-32E45CBD2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981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69903-2C4F-419B-91D5-1E05E24747B3}" type="datetimeFigureOut">
              <a:rPr lang="ko-KR" altLang="en-US" smtClean="0"/>
              <a:t>2016-08-19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51F2-AA43-4410-B6F7-32E45CBD2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59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69903-2C4F-419B-91D5-1E05E24747B3}" type="datetimeFigureOut">
              <a:rPr lang="ko-KR" altLang="en-US" smtClean="0"/>
              <a:t>2016-08-19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51F2-AA43-4410-B6F7-32E45CBD2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53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69903-2C4F-419B-91D5-1E05E24747B3}" type="datetimeFigureOut">
              <a:rPr lang="ko-KR" altLang="en-US" smtClean="0"/>
              <a:t>2016-08-19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51F2-AA43-4410-B6F7-32E45CBD2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958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69903-2C4F-419B-91D5-1E05E24747B3}" type="datetimeFigureOut">
              <a:rPr lang="ko-KR" altLang="en-US" smtClean="0"/>
              <a:t>2016-08-19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51F2-AA43-4410-B6F7-32E45CBD2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989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69903-2C4F-419B-91D5-1E05E24747B3}" type="datetimeFigureOut">
              <a:rPr lang="ko-KR" altLang="en-US" smtClean="0"/>
              <a:t>2016-08-19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51F2-AA43-4410-B6F7-32E45CBD2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03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69903-2C4F-419B-91D5-1E05E24747B3}" type="datetimeFigureOut">
              <a:rPr lang="ko-KR" altLang="en-US" smtClean="0"/>
              <a:t>2016-08-19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C51F2-AA43-4410-B6F7-32E45CBD2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61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9425" y="5683125"/>
            <a:ext cx="2056596" cy="540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60" y="5457825"/>
            <a:ext cx="2362200" cy="990600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2907917" y="342361"/>
            <a:ext cx="6866626" cy="35368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274539" y="644285"/>
            <a:ext cx="6133381" cy="29329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solidFill>
                  <a:schemeClr val="tx1"/>
                </a:solidFill>
              </a:rPr>
              <a:t>소나 </a:t>
            </a:r>
            <a:r>
              <a:rPr lang="ko-KR" altLang="en-US" sz="3000" b="1" dirty="0" err="1">
                <a:solidFill>
                  <a:schemeClr val="tx1"/>
                </a:solidFill>
              </a:rPr>
              <a:t>큐브</a:t>
            </a:r>
            <a:r>
              <a:rPr lang="en-US" altLang="ko-KR" sz="3000" b="1" dirty="0">
                <a:solidFill>
                  <a:schemeClr val="tx1"/>
                </a:solidFill>
              </a:rPr>
              <a:t> &amp; Jenkins </a:t>
            </a:r>
            <a:r>
              <a:rPr lang="ko-KR" altLang="en-US" sz="3000" b="1" dirty="0" smtClean="0">
                <a:solidFill>
                  <a:schemeClr val="tx1"/>
                </a:solidFill>
              </a:rPr>
              <a:t>설정</a:t>
            </a:r>
            <a:endParaRPr lang="ko-KR" altLang="en-US" sz="3000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444083" y="3577266"/>
            <a:ext cx="2078966" cy="2951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대각선 줄무늬 28"/>
          <p:cNvSpPr/>
          <p:nvPr/>
        </p:nvSpPr>
        <p:spPr>
          <a:xfrm>
            <a:off x="5444082" y="3577266"/>
            <a:ext cx="2458528" cy="1880559"/>
          </a:xfrm>
          <a:prstGeom prst="diagStripe">
            <a:avLst>
              <a:gd name="adj" fmla="val 8048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89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9425" y="5683125"/>
            <a:ext cx="2056596" cy="540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60" y="5457825"/>
            <a:ext cx="2362200" cy="9906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214880" y="52903"/>
            <a:ext cx="7934960" cy="769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tx1"/>
                </a:solidFill>
              </a:rPr>
              <a:t>Jenkins &amp; </a:t>
            </a:r>
            <a:r>
              <a:rPr lang="en-US" altLang="ko-KR" sz="2500" dirty="0" err="1">
                <a:solidFill>
                  <a:schemeClr val="tx1"/>
                </a:solidFill>
              </a:rPr>
              <a:t>SonarQube</a:t>
            </a:r>
            <a:r>
              <a:rPr lang="en-US" altLang="ko-KR" sz="2500" dirty="0">
                <a:solidFill>
                  <a:schemeClr val="tx1"/>
                </a:solidFill>
              </a:rPr>
              <a:t> </a:t>
            </a:r>
            <a:r>
              <a:rPr lang="ko-KR" altLang="en-US" sz="2500" dirty="0">
                <a:solidFill>
                  <a:schemeClr val="tx1"/>
                </a:solidFill>
              </a:rPr>
              <a:t>설정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8460" y="853950"/>
            <a:ext cx="9067800" cy="48291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903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9425" y="5683125"/>
            <a:ext cx="2056596" cy="540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60" y="5457825"/>
            <a:ext cx="2362200" cy="990600"/>
          </a:xfrm>
          <a:prstGeom prst="rect">
            <a:avLst/>
          </a:prstGeom>
        </p:spPr>
      </p:pic>
      <p:sp>
        <p:nvSpPr>
          <p:cNvPr id="2" name="순서도: 자기 디스크 1"/>
          <p:cNvSpPr/>
          <p:nvPr/>
        </p:nvSpPr>
        <p:spPr>
          <a:xfrm>
            <a:off x="914400" y="2139951"/>
            <a:ext cx="1051734" cy="87401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SVN</a:t>
            </a:r>
          </a:p>
          <a:p>
            <a:pPr algn="ctr"/>
            <a:r>
              <a:rPr lang="en-US" altLang="ko-KR" sz="1200" dirty="0" smtClean="0"/>
              <a:t>Repository</a:t>
            </a:r>
            <a:endParaRPr lang="ko-KR" altLang="en-US" sz="1200" dirty="0"/>
          </a:p>
        </p:txBody>
      </p:sp>
      <p:sp>
        <p:nvSpPr>
          <p:cNvPr id="5" name="순서도: 자기 디스크 4"/>
          <p:cNvSpPr/>
          <p:nvPr/>
        </p:nvSpPr>
        <p:spPr>
          <a:xfrm>
            <a:off x="914400" y="3251359"/>
            <a:ext cx="1051734" cy="87401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Git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Repository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214880" y="52903"/>
            <a:ext cx="7934960" cy="769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00" dirty="0">
              <a:solidFill>
                <a:schemeClr val="tx1"/>
              </a:solidFill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332" y="2708933"/>
            <a:ext cx="1553112" cy="954659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6992" y="2708933"/>
            <a:ext cx="1750128" cy="1085995"/>
          </a:xfrm>
          <a:prstGeom prst="rect">
            <a:avLst/>
          </a:prstGeom>
        </p:spPr>
      </p:pic>
      <p:sp>
        <p:nvSpPr>
          <p:cNvPr id="35" name="오른쪽 화살표 34"/>
          <p:cNvSpPr/>
          <p:nvPr/>
        </p:nvSpPr>
        <p:spPr>
          <a:xfrm>
            <a:off x="2410422" y="2756384"/>
            <a:ext cx="809283" cy="872446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오른쪽 화살표 35"/>
          <p:cNvSpPr/>
          <p:nvPr/>
        </p:nvSpPr>
        <p:spPr>
          <a:xfrm>
            <a:off x="5131004" y="2803835"/>
            <a:ext cx="809283" cy="872446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8424953" y="2803835"/>
            <a:ext cx="809283" cy="872446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64040" y="2383243"/>
            <a:ext cx="2219960" cy="1650277"/>
          </a:xfrm>
          <a:prstGeom prst="rect">
            <a:avLst/>
          </a:prstGeom>
        </p:spPr>
      </p:pic>
      <p:cxnSp>
        <p:nvCxnSpPr>
          <p:cNvPr id="11" name="직선 화살표 연결선 10"/>
          <p:cNvCxnSpPr>
            <a:stCxn id="35" idx="2"/>
            <a:endCxn id="14" idx="0"/>
          </p:cNvCxnSpPr>
          <p:nvPr/>
        </p:nvCxnSpPr>
        <p:spPr>
          <a:xfrm>
            <a:off x="2815064" y="3628830"/>
            <a:ext cx="1555" cy="5568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순서도: 처리 13"/>
          <p:cNvSpPr/>
          <p:nvPr/>
        </p:nvSpPr>
        <p:spPr>
          <a:xfrm>
            <a:off x="1752117" y="4185673"/>
            <a:ext cx="2129003" cy="1052318"/>
          </a:xfrm>
          <a:prstGeom prst="flowChartProcess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SVN,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Git</a:t>
            </a:r>
            <a:r>
              <a:rPr lang="en-US" altLang="ko-KR" sz="1200" dirty="0" smtClean="0">
                <a:solidFill>
                  <a:schemeClr val="tx1"/>
                </a:solidFill>
              </a:rPr>
              <a:t> Repository</a:t>
            </a:r>
            <a:r>
              <a:rPr lang="ko-KR" altLang="en-US" sz="1200" dirty="0" smtClean="0">
                <a:solidFill>
                  <a:schemeClr val="tx1"/>
                </a:solidFill>
              </a:rPr>
              <a:t>에 저장된 </a:t>
            </a:r>
            <a:r>
              <a:rPr lang="en-US" altLang="ko-KR" sz="1200" dirty="0" smtClean="0">
                <a:solidFill>
                  <a:schemeClr val="tx1"/>
                </a:solidFill>
              </a:rPr>
              <a:t>Java </a:t>
            </a:r>
            <a:r>
              <a:rPr lang="ko-KR" altLang="en-US" sz="1200" dirty="0" smtClean="0">
                <a:solidFill>
                  <a:schemeClr val="tx1"/>
                </a:solidFill>
              </a:rPr>
              <a:t>소스 정보를 </a:t>
            </a:r>
            <a:r>
              <a:rPr lang="en-US" altLang="ko-KR" sz="1200" dirty="0" smtClean="0">
                <a:solidFill>
                  <a:schemeClr val="tx1"/>
                </a:solidFill>
              </a:rPr>
              <a:t>Jenkins</a:t>
            </a:r>
            <a:r>
              <a:rPr lang="ko-KR" altLang="en-US" sz="1200" dirty="0" smtClean="0">
                <a:solidFill>
                  <a:schemeClr val="tx1"/>
                </a:solidFill>
              </a:rPr>
              <a:t>에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전송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4394943" y="1130608"/>
            <a:ext cx="2281403" cy="1056244"/>
          </a:xfrm>
          <a:prstGeom prst="flowChartProcess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Jenkins </a:t>
            </a:r>
            <a:r>
              <a:rPr lang="ko-KR" altLang="en-US" sz="1200" dirty="0" smtClean="0">
                <a:solidFill>
                  <a:schemeClr val="tx1"/>
                </a:solidFill>
              </a:rPr>
              <a:t>에서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빌드된</a:t>
            </a:r>
            <a:r>
              <a:rPr lang="ko-KR" altLang="en-US" sz="1200" dirty="0" smtClean="0">
                <a:solidFill>
                  <a:schemeClr val="tx1"/>
                </a:solidFill>
              </a:rPr>
              <a:t> 소스를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소나큐브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플러그인을</a:t>
            </a:r>
            <a:r>
              <a:rPr lang="ko-KR" altLang="en-US" sz="1200" dirty="0" smtClean="0">
                <a:solidFill>
                  <a:schemeClr val="tx1"/>
                </a:solidFill>
              </a:rPr>
              <a:t> 통해 소스정보 전송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/>
          <p:cNvCxnSpPr>
            <a:stCxn id="36" idx="0"/>
            <a:endCxn id="24" idx="2"/>
          </p:cNvCxnSpPr>
          <p:nvPr/>
        </p:nvCxnSpPr>
        <p:spPr>
          <a:xfrm flipH="1" flipV="1">
            <a:off x="5535645" y="2186852"/>
            <a:ext cx="1" cy="616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3201168" y="3720342"/>
            <a:ext cx="1869440" cy="373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https://10.90.5.200:8080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127336" y="3720342"/>
            <a:ext cx="1869440" cy="373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https://10.90.5.200:9000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/>
          <p:cNvCxnSpPr>
            <a:stCxn id="12" idx="2"/>
            <a:endCxn id="39" idx="0"/>
          </p:cNvCxnSpPr>
          <p:nvPr/>
        </p:nvCxnSpPr>
        <p:spPr>
          <a:xfrm flipH="1">
            <a:off x="8829594" y="3676281"/>
            <a:ext cx="1" cy="5093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순서도: 처리 38"/>
          <p:cNvSpPr/>
          <p:nvPr/>
        </p:nvSpPr>
        <p:spPr>
          <a:xfrm>
            <a:off x="7765092" y="4185673"/>
            <a:ext cx="2129003" cy="1052318"/>
          </a:xfrm>
          <a:prstGeom prst="flowChartProcess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소나큐브를</a:t>
            </a:r>
            <a:r>
              <a:rPr lang="ko-KR" altLang="en-US" sz="1200" dirty="0" smtClean="0">
                <a:solidFill>
                  <a:schemeClr val="tx1"/>
                </a:solidFill>
              </a:rPr>
              <a:t> 통해 분석된 결과를 해당 </a:t>
            </a:r>
            <a:r>
              <a:rPr lang="en-US" altLang="ko-KR" sz="1200" dirty="0" smtClean="0">
                <a:solidFill>
                  <a:schemeClr val="tx1"/>
                </a:solidFill>
              </a:rPr>
              <a:t>URL </a:t>
            </a:r>
            <a:r>
              <a:rPr lang="ko-KR" altLang="en-US" sz="1200" dirty="0" smtClean="0">
                <a:solidFill>
                  <a:schemeClr val="tx1"/>
                </a:solidFill>
              </a:rPr>
              <a:t>을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통하여 결과 공유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07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9425" y="5683125"/>
            <a:ext cx="2056596" cy="540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60" y="5457825"/>
            <a:ext cx="2362200" cy="9906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920" y="1297426"/>
            <a:ext cx="8993505" cy="36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순서도: 처리 22"/>
          <p:cNvSpPr/>
          <p:nvPr/>
        </p:nvSpPr>
        <p:spPr>
          <a:xfrm>
            <a:off x="9615957" y="1301789"/>
            <a:ext cx="2129003" cy="3600000"/>
          </a:xfrm>
          <a:prstGeom prst="flowChartProcess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Jenkins </a:t>
            </a:r>
            <a:r>
              <a:rPr lang="ko-KR" altLang="en-US" sz="1400" dirty="0" smtClean="0">
                <a:solidFill>
                  <a:schemeClr val="tx1"/>
                </a:solidFill>
              </a:rPr>
              <a:t>가 설치된 </a:t>
            </a:r>
            <a:r>
              <a:rPr lang="en-US" altLang="ko-KR" sz="1400" dirty="0" smtClean="0">
                <a:solidFill>
                  <a:schemeClr val="tx1"/>
                </a:solidFill>
              </a:rPr>
              <a:t>PC </a:t>
            </a:r>
            <a:r>
              <a:rPr lang="ko-KR" altLang="en-US" sz="1400" dirty="0" smtClean="0">
                <a:solidFill>
                  <a:schemeClr val="tx1"/>
                </a:solidFill>
              </a:rPr>
              <a:t>혹은 설치된 </a:t>
            </a:r>
            <a:r>
              <a:rPr lang="en-US" altLang="ko-KR" sz="1400" dirty="0" smtClean="0">
                <a:solidFill>
                  <a:schemeClr val="tx1"/>
                </a:solidFill>
              </a:rPr>
              <a:t>URL </a:t>
            </a:r>
            <a:r>
              <a:rPr lang="ko-KR" altLang="en-US" sz="1400" dirty="0" smtClean="0">
                <a:solidFill>
                  <a:schemeClr val="tx1"/>
                </a:solidFill>
              </a:rPr>
              <a:t>에 접속하여 아래의 동작을 실행한다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400" dirty="0" smtClean="0">
                <a:solidFill>
                  <a:schemeClr val="tx1"/>
                </a:solidFill>
              </a:rPr>
              <a:t>Jenkins </a:t>
            </a:r>
            <a:r>
              <a:rPr lang="ko-KR" altLang="en-US" sz="1400" dirty="0" smtClean="0">
                <a:solidFill>
                  <a:schemeClr val="tx1"/>
                </a:solidFill>
              </a:rPr>
              <a:t>접속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새로운 </a:t>
            </a:r>
            <a:r>
              <a:rPr lang="en-US" altLang="ko-KR" sz="1400" dirty="0" smtClean="0">
                <a:solidFill>
                  <a:schemeClr val="tx1"/>
                </a:solidFill>
              </a:rPr>
              <a:t>Item </a:t>
            </a:r>
            <a:r>
              <a:rPr lang="ko-KR" altLang="en-US" sz="1400" dirty="0" smtClean="0">
                <a:solidFill>
                  <a:schemeClr val="tx1"/>
                </a:solidFill>
              </a:rPr>
              <a:t>클릭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400" dirty="0" smtClean="0">
                <a:solidFill>
                  <a:schemeClr val="tx1"/>
                </a:solidFill>
              </a:rPr>
              <a:t>Item </a:t>
            </a:r>
            <a:r>
              <a:rPr lang="ko-KR" altLang="en-US" sz="1400" dirty="0" smtClean="0">
                <a:solidFill>
                  <a:schemeClr val="tx1"/>
                </a:solidFill>
              </a:rPr>
              <a:t>이름 입력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400" dirty="0" smtClean="0">
                <a:solidFill>
                  <a:schemeClr val="tx1"/>
                </a:solidFill>
              </a:rPr>
              <a:t>Freestyle project </a:t>
            </a:r>
            <a:r>
              <a:rPr lang="ko-KR" altLang="en-US" sz="1400" dirty="0" smtClean="0">
                <a:solidFill>
                  <a:schemeClr val="tx1"/>
                </a:solidFill>
              </a:rPr>
              <a:t>선택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400" dirty="0" smtClean="0">
                <a:solidFill>
                  <a:schemeClr val="tx1"/>
                </a:solidFill>
              </a:rPr>
              <a:t>OK </a:t>
            </a:r>
            <a:r>
              <a:rPr lang="ko-KR" altLang="en-US" sz="1400" dirty="0" smtClean="0">
                <a:solidFill>
                  <a:schemeClr val="tx1"/>
                </a:solidFill>
              </a:rPr>
              <a:t>클릭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14880" y="52903"/>
            <a:ext cx="7934960" cy="769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 smtClean="0">
                <a:solidFill>
                  <a:schemeClr val="tx1"/>
                </a:solidFill>
              </a:rPr>
              <a:t>Jenkins &amp; </a:t>
            </a:r>
            <a:r>
              <a:rPr lang="en-US" altLang="ko-KR" sz="2500" dirty="0" err="1" smtClean="0">
                <a:solidFill>
                  <a:schemeClr val="tx1"/>
                </a:solidFill>
              </a:rPr>
              <a:t>SonarQube</a:t>
            </a:r>
            <a:r>
              <a:rPr lang="en-US" altLang="ko-KR" sz="2500" dirty="0" smtClean="0">
                <a:solidFill>
                  <a:schemeClr val="tx1"/>
                </a:solidFill>
              </a:rPr>
              <a:t> </a:t>
            </a:r>
            <a:r>
              <a:rPr lang="ko-KR" altLang="en-US" sz="2500" dirty="0" smtClean="0">
                <a:solidFill>
                  <a:schemeClr val="tx1"/>
                </a:solidFill>
              </a:rPr>
              <a:t>설정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41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9425" y="5683125"/>
            <a:ext cx="2056596" cy="540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60" y="5457825"/>
            <a:ext cx="2362200" cy="990600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2214880" y="52903"/>
            <a:ext cx="7934960" cy="769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 smtClean="0">
                <a:solidFill>
                  <a:schemeClr val="tx1"/>
                </a:solidFill>
              </a:rPr>
              <a:t>Jenkins &amp; </a:t>
            </a:r>
            <a:r>
              <a:rPr lang="en-US" altLang="ko-KR" sz="2500" dirty="0" err="1" smtClean="0">
                <a:solidFill>
                  <a:schemeClr val="tx1"/>
                </a:solidFill>
              </a:rPr>
              <a:t>SonarQube</a:t>
            </a:r>
            <a:r>
              <a:rPr lang="en-US" altLang="ko-KR" sz="2500" dirty="0" smtClean="0">
                <a:solidFill>
                  <a:schemeClr val="tx1"/>
                </a:solidFill>
              </a:rPr>
              <a:t> </a:t>
            </a:r>
            <a:r>
              <a:rPr lang="ko-KR" altLang="en-US" sz="2500" dirty="0" smtClean="0">
                <a:solidFill>
                  <a:schemeClr val="tx1"/>
                </a:solidFill>
              </a:rPr>
              <a:t>설정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  <p:sp>
        <p:nvSpPr>
          <p:cNvPr id="23" name="순서도: 처리 22"/>
          <p:cNvSpPr/>
          <p:nvPr/>
        </p:nvSpPr>
        <p:spPr>
          <a:xfrm>
            <a:off x="9615957" y="1301789"/>
            <a:ext cx="2129003" cy="3600000"/>
          </a:xfrm>
          <a:prstGeom prst="flowChartProcess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만들어진 </a:t>
            </a:r>
            <a:r>
              <a:rPr lang="en-US" altLang="ko-KR" sz="1400" dirty="0" smtClean="0">
                <a:solidFill>
                  <a:schemeClr val="tx1"/>
                </a:solidFill>
              </a:rPr>
              <a:t>Project</a:t>
            </a:r>
            <a:r>
              <a:rPr lang="ko-KR" altLang="en-US" sz="1400" dirty="0" smtClean="0">
                <a:solidFill>
                  <a:schemeClr val="tx1"/>
                </a:solidFill>
              </a:rPr>
              <a:t>에 </a:t>
            </a:r>
            <a:r>
              <a:rPr lang="en-US" altLang="ko-KR" sz="1400" dirty="0" smtClean="0">
                <a:solidFill>
                  <a:schemeClr val="tx1"/>
                </a:solidFill>
              </a:rPr>
              <a:t>Jenkins </a:t>
            </a:r>
            <a:r>
              <a:rPr lang="ko-KR" altLang="en-US" sz="1400" dirty="0" smtClean="0">
                <a:solidFill>
                  <a:schemeClr val="tx1"/>
                </a:solidFill>
              </a:rPr>
              <a:t>와 연결될 </a:t>
            </a:r>
            <a:r>
              <a:rPr lang="en-US" altLang="ko-KR" sz="1400" dirty="0" smtClean="0">
                <a:solidFill>
                  <a:schemeClr val="tx1"/>
                </a:solidFill>
              </a:rPr>
              <a:t>Repository</a:t>
            </a:r>
            <a:r>
              <a:rPr lang="ko-KR" altLang="en-US" sz="1400" dirty="0" smtClean="0">
                <a:solidFill>
                  <a:schemeClr val="tx1"/>
                </a:solidFill>
              </a:rPr>
              <a:t>의 정보 입력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소스코드관리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연결할 형상관리프로그램 선택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400" dirty="0" smtClean="0">
                <a:solidFill>
                  <a:schemeClr val="tx1"/>
                </a:solidFill>
              </a:rPr>
              <a:t>Repository URL </a:t>
            </a:r>
            <a:r>
              <a:rPr lang="ko-KR" altLang="en-US" sz="1400" dirty="0" smtClean="0">
                <a:solidFill>
                  <a:schemeClr val="tx1"/>
                </a:solidFill>
              </a:rPr>
              <a:t>입력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400" dirty="0" smtClean="0">
                <a:solidFill>
                  <a:schemeClr val="tx1"/>
                </a:solidFill>
              </a:rPr>
              <a:t>Jenkins Local </a:t>
            </a:r>
            <a:r>
              <a:rPr lang="ko-KR" altLang="en-US" sz="1400" dirty="0" smtClean="0">
                <a:solidFill>
                  <a:schemeClr val="tx1"/>
                </a:solidFill>
              </a:rPr>
              <a:t>에 저장될 위치 설정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301" y="1301789"/>
            <a:ext cx="9034779" cy="36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2547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9425" y="5683125"/>
            <a:ext cx="2056596" cy="540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60" y="5457825"/>
            <a:ext cx="2362200" cy="990600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2214880" y="52903"/>
            <a:ext cx="7934960" cy="769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tx1"/>
                </a:solidFill>
              </a:rPr>
              <a:t>Jenkins &amp; </a:t>
            </a:r>
            <a:r>
              <a:rPr lang="en-US" altLang="ko-KR" sz="2500" dirty="0" err="1">
                <a:solidFill>
                  <a:schemeClr val="tx1"/>
                </a:solidFill>
              </a:rPr>
              <a:t>SonarQube</a:t>
            </a:r>
            <a:r>
              <a:rPr lang="en-US" altLang="ko-KR" sz="2500" dirty="0">
                <a:solidFill>
                  <a:schemeClr val="tx1"/>
                </a:solidFill>
              </a:rPr>
              <a:t> </a:t>
            </a:r>
            <a:r>
              <a:rPr lang="ko-KR" altLang="en-US" sz="25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23" name="순서도: 처리 22"/>
          <p:cNvSpPr/>
          <p:nvPr/>
        </p:nvSpPr>
        <p:spPr>
          <a:xfrm>
            <a:off x="9615957" y="1301789"/>
            <a:ext cx="2129003" cy="3600000"/>
          </a:xfrm>
          <a:prstGeom prst="flowChartProcess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Build </a:t>
            </a:r>
            <a:r>
              <a:rPr lang="ko-KR" altLang="en-US" sz="1400" dirty="0" smtClean="0">
                <a:solidFill>
                  <a:schemeClr val="tx1"/>
                </a:solidFill>
              </a:rPr>
              <a:t>정보 입력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400" dirty="0" smtClean="0">
                <a:solidFill>
                  <a:schemeClr val="tx1"/>
                </a:solidFill>
              </a:rPr>
              <a:t>Build </a:t>
            </a:r>
            <a:r>
              <a:rPr lang="ko-KR" altLang="en-US" sz="1400" dirty="0" smtClean="0">
                <a:solidFill>
                  <a:schemeClr val="tx1"/>
                </a:solidFill>
              </a:rPr>
              <a:t>항목에서 </a:t>
            </a:r>
            <a:r>
              <a:rPr lang="en-US" altLang="ko-KR" sz="1400" dirty="0" smtClean="0">
                <a:solidFill>
                  <a:schemeClr val="tx1"/>
                </a:solidFill>
              </a:rPr>
              <a:t>Invoke Standalone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SonarQube</a:t>
            </a:r>
            <a:r>
              <a:rPr lang="en-US" altLang="ko-KR" sz="1400" dirty="0" smtClean="0">
                <a:solidFill>
                  <a:schemeClr val="tx1"/>
                </a:solidFill>
              </a:rPr>
              <a:t> Analysis </a:t>
            </a:r>
            <a:r>
              <a:rPr lang="ko-KR" altLang="en-US" sz="1400" dirty="0" smtClean="0">
                <a:solidFill>
                  <a:schemeClr val="tx1"/>
                </a:solidFill>
              </a:rPr>
              <a:t>선택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400" dirty="0" err="1" smtClean="0">
                <a:solidFill>
                  <a:schemeClr val="tx1"/>
                </a:solidFill>
              </a:rPr>
              <a:t>SonarQube</a:t>
            </a:r>
            <a:r>
              <a:rPr lang="en-US" altLang="ko-KR" sz="1400" dirty="0" smtClean="0">
                <a:solidFill>
                  <a:schemeClr val="tx1"/>
                </a:solidFill>
              </a:rPr>
              <a:t> Runner </a:t>
            </a:r>
            <a:r>
              <a:rPr lang="ko-KR" altLang="en-US" sz="1400" dirty="0" smtClean="0">
                <a:solidFill>
                  <a:schemeClr val="tx1"/>
                </a:solidFill>
              </a:rPr>
              <a:t>선택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400" dirty="0" smtClean="0">
                <a:solidFill>
                  <a:schemeClr val="tx1"/>
                </a:solidFill>
              </a:rPr>
              <a:t>Analysis properties </a:t>
            </a:r>
            <a:r>
              <a:rPr lang="ko-KR" altLang="en-US" sz="1400" dirty="0" smtClean="0">
                <a:solidFill>
                  <a:schemeClr val="tx1"/>
                </a:solidFill>
              </a:rPr>
              <a:t>입력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865" y="1301789"/>
            <a:ext cx="8981440" cy="36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5343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9425" y="5683125"/>
            <a:ext cx="2056596" cy="540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60" y="5457825"/>
            <a:ext cx="2362200" cy="990600"/>
          </a:xfrm>
          <a:prstGeom prst="rect">
            <a:avLst/>
          </a:prstGeom>
        </p:spPr>
      </p:pic>
      <p:sp>
        <p:nvSpPr>
          <p:cNvPr id="23" name="순서도: 처리 22"/>
          <p:cNvSpPr/>
          <p:nvPr/>
        </p:nvSpPr>
        <p:spPr>
          <a:xfrm>
            <a:off x="9615957" y="1301789"/>
            <a:ext cx="2129003" cy="3600000"/>
          </a:xfrm>
          <a:prstGeom prst="flowChartProcess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프로젝트 생성 후 해당 프로젝트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빌드</a:t>
            </a:r>
            <a:r>
              <a:rPr lang="ko-KR" altLang="en-US" sz="1400" dirty="0" smtClean="0">
                <a:solidFill>
                  <a:schemeClr val="tx1"/>
                </a:solidFill>
              </a:rPr>
              <a:t> 하기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985" y="1301789"/>
            <a:ext cx="8981440" cy="36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2214880" y="52903"/>
            <a:ext cx="7934960" cy="769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tx1"/>
                </a:solidFill>
              </a:rPr>
              <a:t>Jenkins &amp; </a:t>
            </a:r>
            <a:r>
              <a:rPr lang="en-US" altLang="ko-KR" sz="2500" dirty="0" err="1">
                <a:solidFill>
                  <a:schemeClr val="tx1"/>
                </a:solidFill>
              </a:rPr>
              <a:t>SonarQube</a:t>
            </a:r>
            <a:r>
              <a:rPr lang="en-US" altLang="ko-KR" sz="2500" dirty="0">
                <a:solidFill>
                  <a:schemeClr val="tx1"/>
                </a:solidFill>
              </a:rPr>
              <a:t> </a:t>
            </a:r>
            <a:r>
              <a:rPr lang="ko-KR" altLang="en-US" sz="2500" dirty="0">
                <a:solidFill>
                  <a:schemeClr val="tx1"/>
                </a:solidFill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219696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9425" y="5683125"/>
            <a:ext cx="2056596" cy="540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60" y="5457825"/>
            <a:ext cx="2362200" cy="990600"/>
          </a:xfrm>
          <a:prstGeom prst="rect">
            <a:avLst/>
          </a:prstGeom>
        </p:spPr>
      </p:pic>
      <p:sp>
        <p:nvSpPr>
          <p:cNvPr id="23" name="순서도: 처리 22"/>
          <p:cNvSpPr/>
          <p:nvPr/>
        </p:nvSpPr>
        <p:spPr>
          <a:xfrm>
            <a:off x="9615957" y="1301789"/>
            <a:ext cx="2129003" cy="3600000"/>
          </a:xfrm>
          <a:prstGeom prst="flowChartProcess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chemeClr val="tx1"/>
                </a:solidFill>
              </a:rPr>
              <a:t>빌드가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완료된경우</a:t>
            </a:r>
            <a:r>
              <a:rPr lang="ko-KR" altLang="en-US" sz="1400" dirty="0" smtClean="0">
                <a:solidFill>
                  <a:schemeClr val="tx1"/>
                </a:solidFill>
              </a:rPr>
              <a:t> 해당 프로젝트는 아래와 같이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빌드완료</a:t>
            </a:r>
            <a:r>
              <a:rPr lang="ko-KR" altLang="en-US" sz="1400" dirty="0" smtClean="0">
                <a:solidFill>
                  <a:schemeClr val="tx1"/>
                </a:solidFill>
              </a:rPr>
              <a:t> 확인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425" y="1281490"/>
            <a:ext cx="9000000" cy="36203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2214880" y="52903"/>
            <a:ext cx="7934960" cy="769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tx1"/>
                </a:solidFill>
              </a:rPr>
              <a:t>Jenkins &amp; </a:t>
            </a:r>
            <a:r>
              <a:rPr lang="en-US" altLang="ko-KR" sz="2500" dirty="0" err="1">
                <a:solidFill>
                  <a:schemeClr val="tx1"/>
                </a:solidFill>
              </a:rPr>
              <a:t>SonarQube</a:t>
            </a:r>
            <a:r>
              <a:rPr lang="en-US" altLang="ko-KR" sz="2500" dirty="0">
                <a:solidFill>
                  <a:schemeClr val="tx1"/>
                </a:solidFill>
              </a:rPr>
              <a:t> </a:t>
            </a:r>
            <a:r>
              <a:rPr lang="ko-KR" altLang="en-US" sz="2500" dirty="0">
                <a:solidFill>
                  <a:schemeClr val="tx1"/>
                </a:solidFill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205596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9425" y="5683125"/>
            <a:ext cx="2056596" cy="540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60" y="5457825"/>
            <a:ext cx="2362200" cy="990600"/>
          </a:xfrm>
          <a:prstGeom prst="rect">
            <a:avLst/>
          </a:prstGeom>
        </p:spPr>
      </p:pic>
      <p:sp>
        <p:nvSpPr>
          <p:cNvPr id="23" name="순서도: 처리 22"/>
          <p:cNvSpPr/>
          <p:nvPr/>
        </p:nvSpPr>
        <p:spPr>
          <a:xfrm>
            <a:off x="9615957" y="1301789"/>
            <a:ext cx="2129003" cy="3600000"/>
          </a:xfrm>
          <a:prstGeom prst="flowChartProcess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chemeClr val="tx1"/>
                </a:solidFill>
              </a:rPr>
              <a:t>왼료된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빌드는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소나큐브에서</a:t>
            </a:r>
            <a:r>
              <a:rPr lang="ko-KR" altLang="en-US" sz="1400" dirty="0" smtClean="0">
                <a:solidFill>
                  <a:schemeClr val="tx1"/>
                </a:solidFill>
              </a:rPr>
              <a:t> 확인이 가능함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645" y="1301789"/>
            <a:ext cx="9034780" cy="36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2214880" y="52903"/>
            <a:ext cx="7934960" cy="769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tx1"/>
                </a:solidFill>
              </a:rPr>
              <a:t>Jenkins &amp; </a:t>
            </a:r>
            <a:r>
              <a:rPr lang="en-US" altLang="ko-KR" sz="2500" dirty="0" err="1">
                <a:solidFill>
                  <a:schemeClr val="tx1"/>
                </a:solidFill>
              </a:rPr>
              <a:t>SonarQube</a:t>
            </a:r>
            <a:r>
              <a:rPr lang="en-US" altLang="ko-KR" sz="2500" dirty="0">
                <a:solidFill>
                  <a:schemeClr val="tx1"/>
                </a:solidFill>
              </a:rPr>
              <a:t> </a:t>
            </a:r>
            <a:r>
              <a:rPr lang="ko-KR" altLang="en-US" sz="2500" dirty="0">
                <a:solidFill>
                  <a:schemeClr val="tx1"/>
                </a:solidFill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107408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9425" y="5683125"/>
            <a:ext cx="2056596" cy="540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60" y="5457825"/>
            <a:ext cx="2362200" cy="990600"/>
          </a:xfrm>
          <a:prstGeom prst="rect">
            <a:avLst/>
          </a:prstGeom>
        </p:spPr>
      </p:pic>
      <p:sp>
        <p:nvSpPr>
          <p:cNvPr id="23" name="순서도: 처리 22"/>
          <p:cNvSpPr/>
          <p:nvPr/>
        </p:nvSpPr>
        <p:spPr>
          <a:xfrm>
            <a:off x="9615957" y="1301789"/>
            <a:ext cx="2129003" cy="3600000"/>
          </a:xfrm>
          <a:prstGeom prst="flowChartProcess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chemeClr val="tx1"/>
                </a:solidFill>
              </a:rPr>
              <a:t>왼료된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빌드는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소나큐브에서</a:t>
            </a:r>
            <a:r>
              <a:rPr lang="ko-KR" altLang="en-US" sz="1400" dirty="0" smtClean="0">
                <a:solidFill>
                  <a:schemeClr val="tx1"/>
                </a:solidFill>
              </a:rPr>
              <a:t> 확인이 가능함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645" y="1301789"/>
            <a:ext cx="9034780" cy="36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2214880" y="52903"/>
            <a:ext cx="7934960" cy="769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tx1"/>
                </a:solidFill>
              </a:rPr>
              <a:t>Jenkins &amp; </a:t>
            </a:r>
            <a:r>
              <a:rPr lang="en-US" altLang="ko-KR" sz="2500" dirty="0" err="1">
                <a:solidFill>
                  <a:schemeClr val="tx1"/>
                </a:solidFill>
              </a:rPr>
              <a:t>SonarQube</a:t>
            </a:r>
            <a:r>
              <a:rPr lang="en-US" altLang="ko-KR" sz="2500" dirty="0">
                <a:solidFill>
                  <a:schemeClr val="tx1"/>
                </a:solidFill>
              </a:rPr>
              <a:t> </a:t>
            </a:r>
            <a:r>
              <a:rPr lang="ko-KR" altLang="en-US" sz="2500" dirty="0">
                <a:solidFill>
                  <a:schemeClr val="tx1"/>
                </a:solidFill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208403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168</Words>
  <Application>Microsoft Office PowerPoint</Application>
  <PresentationFormat>와이드스크린</PresentationFormat>
  <Paragraphs>41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erurian10</dc:creator>
  <cp:lastModifiedBy>erurian10</cp:lastModifiedBy>
  <cp:revision>27</cp:revision>
  <dcterms:created xsi:type="dcterms:W3CDTF">2016-08-18T05:53:14Z</dcterms:created>
  <dcterms:modified xsi:type="dcterms:W3CDTF">2016-08-19T03:12:54Z</dcterms:modified>
</cp:coreProperties>
</file>