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8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3" r:id="rId13"/>
    <p:sldId id="257" r:id="rId14"/>
    <p:sldId id="258" r:id="rId15"/>
    <p:sldId id="300" r:id="rId16"/>
    <p:sldId id="301" r:id="rId17"/>
    <p:sldId id="284" r:id="rId18"/>
    <p:sldId id="285" r:id="rId19"/>
    <p:sldId id="287" r:id="rId20"/>
    <p:sldId id="286" r:id="rId21"/>
    <p:sldId id="289" r:id="rId22"/>
    <p:sldId id="290" r:id="rId23"/>
    <p:sldId id="291" r:id="rId24"/>
    <p:sldId id="292" r:id="rId25"/>
    <p:sldId id="293" r:id="rId26"/>
    <p:sldId id="298" r:id="rId27"/>
    <p:sldId id="299" r:id="rId28"/>
    <p:sldId id="294" r:id="rId29"/>
    <p:sldId id="295" r:id="rId30"/>
    <p:sldId id="296" r:id="rId31"/>
    <p:sldId id="297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0AF65-E2BA-481C-A19E-C9E95AE5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CBEBFE-07DC-4C43-95EA-AB47FB81D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FE193-6140-4A64-AAC2-12C76967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BB0A4-AF15-41B5-8455-E41298A6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69E77-9968-499D-9E93-081D9F29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4326E-E210-42D3-B60A-70E61864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273A6D-86D3-467F-9F56-35BD432C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7FE9FA-CE0A-413E-B150-6407F622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BF959-800A-4EC2-A18E-F0346FB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72765-D715-4729-8532-50DD224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AB635B-12E2-4306-9260-A2C59E624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3C8AAC-07E9-4B08-8BAE-B4FA0E08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37150-D7F1-4F3E-A9F6-BDFDFDB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088F6-F537-417C-9AB6-25696C55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6784D-CF9B-4F83-916E-C39D553A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8815-EF37-4CB7-A3EB-6F0EDD3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3C71E-F8FF-4EDE-A85F-8A857591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04C68-6047-4123-BFB6-A7289F62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4C656-BE35-421D-9F52-FA2CC9A4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A92C4-0AA4-40F5-8D89-0E8EF669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EA1-FE02-435C-ADCB-A07805F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8CB9C-7AAD-4DB7-8B2A-C8D31133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76E19-1DAC-4827-9F12-4494A13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322FD-56A5-483E-A94A-5C8BFF39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0E0B4-3304-415A-9CC6-98D12719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7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5276D-201E-47CA-81DE-A87C6DFC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89D9F-5A04-499F-AFFD-258E39CA6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3F87C9-9614-4C89-BEEB-611538B4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1C74-71BC-467F-B50D-8565D83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DCBA0-3550-4F19-9B13-610FB9E6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630C16-10D6-4D83-A4E2-FB15EA26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448D-494E-4B49-86AE-A0B6F6B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758A3A-6D4D-4370-8F3E-8CCD260B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A55099-5B00-4722-A8BD-CC0DFAC2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B4ACB7-6994-46FE-9822-31D1C42F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A49F5F-CAA1-4684-8ECF-E338CCC9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A0F99A-2A69-4795-B981-8A010BE9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825816-5009-4B49-9498-A67AD042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EC4221-B6AD-4E3C-9EFD-9E0B3F2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D06A1-E8CF-4631-B9B2-865F99E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1D1B16-F763-42D7-8072-7D2755E0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3DF42A-D120-4C7D-9BCB-6B994F9F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CA5A5D-01A5-40A0-869D-0213F267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1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6883B-FDD1-4E76-AA26-6661496C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F3FB87-4986-4125-B7AB-1F2FAA4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745831-1744-4741-A17A-55408F0E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457A2-A712-407B-9948-B6F4F7E9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9B7CF-27A2-41A7-A75C-B71F3014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F023AF-26F5-4935-A252-CFFE6042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E876EC-8485-4C28-BA75-884130AB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3A66B5-71E3-4FD9-ABB0-3CD9CDEC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BAF24-E1B4-49B0-B0A7-61B24FB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1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DA732-CD17-4F4E-BEAD-1F8CF90D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737F24-E9AC-4659-9E86-9DDC0C1E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7C21DE-9E8C-48A1-B47A-AD4ADB3F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608515-2A13-4928-93C4-E9F9576A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989EF8-7E85-43F8-B5B2-259B09E3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F1159-0235-468B-B004-3FFD59D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1B9F5-2D53-4F96-9100-894E2FE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1E3780-2F40-4BBF-AEB6-3DC9CF0D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DD216-D4E0-4233-B348-158517EA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192D-E13F-4552-BABE-661C9BA6FAD5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B896E-580C-4D08-8CF1-3B93B908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CADE8-A715-4BC6-971F-231A417E4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A3A0-C6C0-4CA7-AFA4-27633586E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1E6B86-CB90-4CCF-A44E-BE69CCDEC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91512" cy="15081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</a:t>
            </a:r>
            <a:r>
              <a:rPr lang="ru-RU" altLang="ru-RU" dirty="0"/>
              <a:t> – </a:t>
            </a:r>
            <a:r>
              <a:rPr lang="ru-RU" altLang="ru-RU" b="1" dirty="0"/>
              <a:t>э</a:t>
            </a:r>
            <a:r>
              <a:rPr lang="ru-RU" altLang="ru-RU" sz="3400" b="1" dirty="0"/>
              <a:t>то форма световой энергии, передаваемая в виде волн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91CE38-15CC-4CC6-9004-82344405BB8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19238"/>
            <a:ext cx="8229600" cy="465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600" b="1"/>
              <a:t>Факторы, влияющие на внешний вид конкретного цвета: </a:t>
            </a:r>
          </a:p>
          <a:p>
            <a:pPr lvl="1"/>
            <a:r>
              <a:rPr lang="ru-RU" altLang="ru-RU" sz="2200"/>
              <a:t>источник света </a:t>
            </a:r>
          </a:p>
          <a:p>
            <a:pPr lvl="1"/>
            <a:r>
              <a:rPr lang="ru-RU" altLang="ru-RU" sz="2200"/>
              <a:t>информация об окружающих предметах </a:t>
            </a:r>
          </a:p>
          <a:p>
            <a:pPr lvl="1"/>
            <a:r>
              <a:rPr lang="ru-RU" altLang="ru-RU" sz="2200"/>
              <a:t>ваши глаза </a:t>
            </a:r>
          </a:p>
          <a:p>
            <a:r>
              <a:rPr lang="ru-RU" altLang="ru-RU" sz="2600" b="1"/>
              <a:t>Способы образования цвета в природе:</a:t>
            </a:r>
            <a:r>
              <a:rPr lang="ru-RU" altLang="ru-RU" sz="2600"/>
              <a:t> </a:t>
            </a:r>
          </a:p>
          <a:p>
            <a:pPr lvl="1"/>
            <a:r>
              <a:rPr lang="ru-RU" altLang="ru-RU" sz="2200"/>
              <a:t>источники света (солнце, лампочка и т.д.) излучают свет различных длин волн спектра. Этот свет воспринимается глазом как цветной. </a:t>
            </a:r>
          </a:p>
          <a:p>
            <a:pPr lvl="1"/>
            <a:r>
              <a:rPr lang="ru-RU" altLang="ru-RU" sz="2200"/>
              <a:t>свет отражается и поглощается, попадая на поверхность несветящихся предметов. Отраженное излучение воспринимается глазом как окраска предметов. </a:t>
            </a:r>
          </a:p>
          <a:p>
            <a:endParaRPr lang="ru-RU" altLang="ru-RU" sz="2600"/>
          </a:p>
          <a:p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204790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8E55E7-EDBC-441C-8622-64D87011E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ЦВЕТОВАЯ МОДЕЛЬ </a:t>
            </a:r>
            <a:r>
              <a:rPr lang="en-US" altLang="ru-RU" b="1" dirty="0"/>
              <a:t>YUV</a:t>
            </a:r>
            <a:endParaRPr lang="ru-RU" altLang="ru-RU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6BD5842-F333-45FD-9386-F00FCB2497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100"/>
              <a:t>Используется при кодировании изображений по методу </a:t>
            </a:r>
            <a:r>
              <a:rPr lang="en-US" altLang="ru-RU" sz="2100"/>
              <a:t>JPEG</a:t>
            </a:r>
            <a:r>
              <a:rPr lang="ru-RU" altLang="ru-RU" sz="2100"/>
              <a:t>,</a:t>
            </a:r>
            <a:r>
              <a:rPr lang="en-US" altLang="ru-RU" sz="2100"/>
              <a:t> </a:t>
            </a:r>
            <a:r>
              <a:rPr lang="ru-RU" altLang="ru-RU" sz="2100"/>
              <a:t>а также телевизионных сигналов стандарта </a:t>
            </a:r>
            <a:r>
              <a:rPr lang="en-US" altLang="ru-RU" sz="2100"/>
              <a:t>PAL, </a:t>
            </a:r>
            <a:r>
              <a:rPr lang="ru-RU" altLang="ru-RU" sz="2100"/>
              <a:t>методами </a:t>
            </a:r>
            <a:r>
              <a:rPr lang="en-US" altLang="ru-RU" sz="2100"/>
              <a:t>M-JPEG, MPEG, iYCrCb, HuffYUV.</a:t>
            </a:r>
          </a:p>
          <a:p>
            <a:r>
              <a:rPr lang="ru-RU" altLang="ru-RU" sz="2100"/>
              <a:t>В цветовом пространстве </a:t>
            </a:r>
            <a:r>
              <a:rPr lang="en-US" altLang="ru-RU" sz="2100"/>
              <a:t>YUV,</a:t>
            </a:r>
            <a:r>
              <a:rPr lang="ru-RU" altLang="ru-RU" sz="2100"/>
              <a:t> Y - яркостная составляющая, а </a:t>
            </a:r>
            <a:r>
              <a:rPr lang="en-US" altLang="ru-RU" sz="2100"/>
              <a:t>U </a:t>
            </a:r>
            <a:r>
              <a:rPr lang="ru-RU" altLang="ru-RU" sz="2100"/>
              <a:t>и </a:t>
            </a:r>
            <a:r>
              <a:rPr lang="en-US" altLang="ru-RU" sz="2100"/>
              <a:t>V</a:t>
            </a:r>
            <a:r>
              <a:rPr lang="ru-RU" altLang="ru-RU" sz="2100"/>
              <a:t> - компоненты, отвечающие за цвет (хроматический красный и хроматический синий).  Иногда для компонент </a:t>
            </a:r>
            <a:br>
              <a:rPr lang="ru-RU" altLang="ru-RU" sz="2100"/>
            </a:br>
            <a:r>
              <a:rPr lang="en-US" altLang="ru-RU" sz="2100"/>
              <a:t>U </a:t>
            </a:r>
            <a:r>
              <a:rPr lang="ru-RU" altLang="ru-RU" sz="2100"/>
              <a:t>и </a:t>
            </a:r>
            <a:r>
              <a:rPr lang="en-US" altLang="ru-RU" sz="2100"/>
              <a:t>V </a:t>
            </a:r>
            <a:r>
              <a:rPr lang="ru-RU" altLang="ru-RU" sz="2100"/>
              <a:t>встречаются обозначения </a:t>
            </a:r>
            <a:r>
              <a:rPr lang="en-US" altLang="ru-RU" sz="2100"/>
              <a:t>Cr </a:t>
            </a:r>
            <a:r>
              <a:rPr lang="ru-RU" altLang="ru-RU" sz="2100"/>
              <a:t>и </a:t>
            </a:r>
            <a:r>
              <a:rPr lang="en-US" altLang="ru-RU" sz="2100"/>
              <a:t>Cb </a:t>
            </a:r>
            <a:r>
              <a:rPr lang="ru-RU" altLang="ru-RU" sz="2100"/>
              <a:t>соответственно.</a:t>
            </a:r>
            <a:endParaRPr lang="en-US" altLang="ru-RU" sz="2100"/>
          </a:p>
          <a:p>
            <a:r>
              <a:rPr lang="ru-RU" altLang="ru-RU" sz="2100"/>
              <a:t>За счет того, что человеческий глаз менее чувствителен к цвету, чем к яркости, появляется возможность архивировать массивы для </a:t>
            </a:r>
            <a:r>
              <a:rPr lang="en-US" altLang="ru-RU" sz="2100"/>
              <a:t>U</a:t>
            </a:r>
            <a:r>
              <a:rPr lang="ru-RU" altLang="ru-RU" sz="2100"/>
              <a:t> и </a:t>
            </a:r>
            <a:r>
              <a:rPr lang="en-US" altLang="ru-RU" sz="2100"/>
              <a:t>V</a:t>
            </a:r>
            <a:r>
              <a:rPr lang="ru-RU" altLang="ru-RU" sz="2100"/>
              <a:t> компонент с большими потерями и, соответственно, большими коэффициентами сжатия</a:t>
            </a:r>
            <a:r>
              <a:rPr lang="en-US" altLang="ru-RU" sz="2100"/>
              <a:t>.</a:t>
            </a:r>
          </a:p>
          <a:p>
            <a:r>
              <a:rPr lang="ru-RU" altLang="ru-RU" sz="2100"/>
              <a:t>Модель является аппаратно-независимой</a:t>
            </a:r>
          </a:p>
        </p:txBody>
      </p:sp>
    </p:spTree>
    <p:extLst>
      <p:ext uri="{BB962C8B-B14F-4D97-AF65-F5344CB8AC3E}">
        <p14:creationId xmlns:p14="http://schemas.microsoft.com/office/powerpoint/2010/main" val="136175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8A923D-EEDA-46A5-9734-852B8F8BD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/>
              <a:t>КОДИРОВАНИЕ ЦВЕТА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E52976A-2BB8-4ADA-9112-768CF03C6FB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513"/>
            <a:ext cx="8382000" cy="507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100"/>
              <a:t>При описании растрового изображения,</a:t>
            </a:r>
            <a:r>
              <a:rPr lang="en-US" altLang="ru-RU" sz="2100"/>
              <a:t> </a:t>
            </a:r>
            <a:r>
              <a:rPr lang="ru-RU" altLang="ru-RU" sz="2100"/>
              <a:t>для каждой точки определяется её цвет,</a:t>
            </a:r>
            <a:r>
              <a:rPr lang="en-US" altLang="ru-RU" sz="2100"/>
              <a:t> </a:t>
            </a:r>
            <a:r>
              <a:rPr lang="ru-RU" altLang="ru-RU" sz="2100"/>
              <a:t>в соответствии с выбранной цветовой моделью.</a:t>
            </a:r>
          </a:p>
          <a:p>
            <a:r>
              <a:rPr lang="ru-RU" altLang="ru-RU" sz="2100"/>
              <a:t>Цветовая глубина изображения, т.е. максимальное количество цветовых оттенков, определяется количеством бит, отводимых на описание цвета каждого пиксела.</a:t>
            </a:r>
          </a:p>
          <a:p>
            <a:r>
              <a:rPr lang="ru-RU" altLang="ru-RU" sz="2100"/>
              <a:t>Рассмотренные цветовые модели являются, 24-битными. Т.е. на каждый из трёх цветовых компонентов отводится</a:t>
            </a:r>
            <a:br>
              <a:rPr lang="ru-RU" altLang="ru-RU" sz="2100"/>
            </a:br>
            <a:r>
              <a:rPr lang="ru-RU" altLang="ru-RU" sz="2100"/>
              <a:t>не менее 8 бит, или 256 градаций. Таким образом, максимальное число цветовых оттенков составляет 16777216.</a:t>
            </a:r>
          </a:p>
          <a:p>
            <a:r>
              <a:rPr lang="ru-RU" altLang="ru-RU" sz="2100"/>
              <a:t>Современные видеокарты оперируют 32-битным цветовым пространством, а некоторые модели и 48-битным. Это существенно превышает цветовой охват всех реальных устройств и технологий воспроизведения цветовой графики, кроме аналоговой фотографии.</a:t>
            </a:r>
            <a:endParaRPr lang="ru-RU" altLang="ru-RU" sz="2100" dirty="0"/>
          </a:p>
        </p:txBody>
      </p:sp>
    </p:spTree>
    <p:extLst>
      <p:ext uri="{BB962C8B-B14F-4D97-AF65-F5344CB8AC3E}">
        <p14:creationId xmlns:p14="http://schemas.microsoft.com/office/powerpoint/2010/main" val="313150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FD820-D40D-42D3-9652-A7CFC3AB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t" anchorCtr="0">
            <a:noAutofit/>
          </a:bodyPr>
          <a:lstStyle/>
          <a:p>
            <a:r>
              <a:rPr lang="ru-RU" dirty="0"/>
              <a:t>Типы изображений</a:t>
            </a:r>
          </a:p>
        </p:txBody>
      </p:sp>
      <p:grpSp>
        <p:nvGrpSpPr>
          <p:cNvPr id="3" name="Organization Chart 59">
            <a:extLst>
              <a:ext uri="{FF2B5EF4-FFF2-40B4-BE49-F238E27FC236}">
                <a16:creationId xmlns:a16="http://schemas.microsoft.com/office/drawing/2014/main" id="{FCFABE96-37AA-4433-9859-7D53C9E124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3850" y="1293530"/>
            <a:ext cx="8257952" cy="2952317"/>
            <a:chOff x="1134" y="1270"/>
            <a:chExt cx="2943" cy="1653"/>
          </a:xfrm>
        </p:grpSpPr>
        <p:cxnSp>
          <p:nvCxnSpPr>
            <p:cNvPr id="4" name="_s1028">
              <a:extLst>
                <a:ext uri="{FF2B5EF4-FFF2-40B4-BE49-F238E27FC236}">
                  <a16:creationId xmlns:a16="http://schemas.microsoft.com/office/drawing/2014/main" id="{6A8D027B-A1EF-424A-9352-AA1CB626F6FA}"/>
                </a:ext>
              </a:extLst>
            </p:cNvPr>
            <p:cNvCxnSpPr>
              <a:cxnSpLocks noChangeShapeType="1"/>
              <a:stCxn id="16" idx="1"/>
              <a:endCxn id="14" idx="2"/>
            </p:cNvCxnSpPr>
            <p:nvPr/>
          </p:nvCxnSpPr>
          <p:spPr bwMode="auto">
            <a:xfrm rot="10800000">
              <a:off x="3054" y="2340"/>
              <a:ext cx="159" cy="48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" name="_s1029">
              <a:extLst>
                <a:ext uri="{FF2B5EF4-FFF2-40B4-BE49-F238E27FC236}">
                  <a16:creationId xmlns:a16="http://schemas.microsoft.com/office/drawing/2014/main" id="{7AEB36E3-DEFF-4B2F-9664-2DF8881067FC}"/>
                </a:ext>
              </a:extLst>
            </p:cNvPr>
            <p:cNvCxnSpPr>
              <a:cxnSpLocks noChangeShapeType="1"/>
              <a:stCxn id="15" idx="1"/>
              <a:endCxn id="14" idx="2"/>
            </p:cNvCxnSpPr>
            <p:nvPr/>
          </p:nvCxnSpPr>
          <p:spPr bwMode="auto">
            <a:xfrm rot="10800000">
              <a:off x="3054" y="2340"/>
              <a:ext cx="159" cy="19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" name="_s1030">
              <a:extLst>
                <a:ext uri="{FF2B5EF4-FFF2-40B4-BE49-F238E27FC236}">
                  <a16:creationId xmlns:a16="http://schemas.microsoft.com/office/drawing/2014/main" id="{6F2D5052-8301-4DA4-B73D-47A63A4EDB00}"/>
                </a:ext>
              </a:extLst>
            </p:cNvPr>
            <p:cNvCxnSpPr>
              <a:cxnSpLocks noChangeShapeType="1"/>
              <a:stCxn id="14" idx="0"/>
              <a:endCxn id="12" idx="2"/>
            </p:cNvCxnSpPr>
            <p:nvPr/>
          </p:nvCxnSpPr>
          <p:spPr bwMode="auto">
            <a:xfrm rot="16200000" flipV="1">
              <a:off x="2733" y="1796"/>
              <a:ext cx="161" cy="48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" name="_s1031">
              <a:extLst>
                <a:ext uri="{FF2B5EF4-FFF2-40B4-BE49-F238E27FC236}">
                  <a16:creationId xmlns:a16="http://schemas.microsoft.com/office/drawing/2014/main" id="{9C9BC06E-0ECB-4330-A5DD-651FDEC736F2}"/>
                </a:ext>
              </a:extLst>
            </p:cNvPr>
            <p:cNvCxnSpPr>
              <a:cxnSpLocks noChangeShapeType="1"/>
              <a:stCxn id="13" idx="0"/>
              <a:endCxn id="12" idx="2"/>
            </p:cNvCxnSpPr>
            <p:nvPr/>
          </p:nvCxnSpPr>
          <p:spPr bwMode="auto">
            <a:xfrm rot="5400000" flipH="1" flipV="1">
              <a:off x="2233" y="1775"/>
              <a:ext cx="161" cy="52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8" name="_s1032">
              <a:extLst>
                <a:ext uri="{FF2B5EF4-FFF2-40B4-BE49-F238E27FC236}">
                  <a16:creationId xmlns:a16="http://schemas.microsoft.com/office/drawing/2014/main" id="{040694EE-029D-4426-B269-DA6337D63673}"/>
                </a:ext>
              </a:extLst>
            </p:cNvPr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rot="16200000" flipV="1">
              <a:off x="2247" y="1375"/>
              <a:ext cx="150" cy="50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9" name="_s1033">
              <a:extLst>
                <a:ext uri="{FF2B5EF4-FFF2-40B4-BE49-F238E27FC236}">
                  <a16:creationId xmlns:a16="http://schemas.microsoft.com/office/drawing/2014/main" id="{BF9F5326-B654-4B1C-959F-9EDCBDC6C100}"/>
                </a:ext>
              </a:extLst>
            </p:cNvPr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rot="5400000" flipH="1" flipV="1">
              <a:off x="1743" y="1375"/>
              <a:ext cx="150" cy="50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0" name="_s1034">
              <a:extLst>
                <a:ext uri="{FF2B5EF4-FFF2-40B4-BE49-F238E27FC236}">
                  <a16:creationId xmlns:a16="http://schemas.microsoft.com/office/drawing/2014/main" id="{5B7C0A59-6932-4C43-9B14-11520C81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270"/>
              <a:ext cx="864" cy="282"/>
            </a:xfrm>
            <a:prstGeom prst="roundRect">
              <a:avLst>
                <a:gd name="adj" fmla="val 16667"/>
              </a:avLst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Изображения</a:t>
              </a:r>
            </a:p>
          </p:txBody>
        </p:sp>
        <p:sp>
          <p:nvSpPr>
            <p:cNvPr id="11" name="_s1035">
              <a:extLst>
                <a:ext uri="{FF2B5EF4-FFF2-40B4-BE49-F238E27FC236}">
                  <a16:creationId xmlns:a16="http://schemas.microsoft.com/office/drawing/2014/main" id="{6025D544-10A2-45A0-ACF3-BFF60853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702"/>
              <a:ext cx="864" cy="253"/>
            </a:xfrm>
            <a:prstGeom prst="roundRect">
              <a:avLst>
                <a:gd name="adj" fmla="val 16667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Векторные</a:t>
              </a:r>
            </a:p>
          </p:txBody>
        </p:sp>
        <p:sp>
          <p:nvSpPr>
            <p:cNvPr id="12" name="_s1036">
              <a:extLst>
                <a:ext uri="{FF2B5EF4-FFF2-40B4-BE49-F238E27FC236}">
                  <a16:creationId xmlns:a16="http://schemas.microsoft.com/office/drawing/2014/main" id="{D1F3DDF8-D036-4B28-A5A0-B3127805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1702"/>
              <a:ext cx="864" cy="253"/>
            </a:xfrm>
            <a:prstGeom prst="roundRect">
              <a:avLst>
                <a:gd name="adj" fmla="val 16667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Растровые</a:t>
              </a:r>
            </a:p>
          </p:txBody>
        </p:sp>
        <p:sp>
          <p:nvSpPr>
            <p:cNvPr id="13" name="_s1037">
              <a:extLst>
                <a:ext uri="{FF2B5EF4-FFF2-40B4-BE49-F238E27FC236}">
                  <a16:creationId xmlns:a16="http://schemas.microsoft.com/office/drawing/2014/main" id="{1D3AB915-6747-4E52-AB88-DA20A545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116"/>
              <a:ext cx="863" cy="224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Палитровые</a:t>
              </a: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_s1038">
              <a:extLst>
                <a:ext uri="{FF2B5EF4-FFF2-40B4-BE49-F238E27FC236}">
                  <a16:creationId xmlns:a16="http://schemas.microsoft.com/office/drawing/2014/main" id="{9B10789A-5543-4F63-A990-EEB42861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116"/>
              <a:ext cx="863" cy="224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Безпалитровые</a:t>
              </a: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_s1039">
              <a:extLst>
                <a:ext uri="{FF2B5EF4-FFF2-40B4-BE49-F238E27FC236}">
                  <a16:creationId xmlns:a16="http://schemas.microsoft.com/office/drawing/2014/main" id="{840A1A08-53C0-4ECB-91A0-B7BF0FBF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439"/>
              <a:ext cx="864" cy="202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RGB, CMYK,HSV,…</a:t>
              </a: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_s1040">
              <a:extLst>
                <a:ext uri="{FF2B5EF4-FFF2-40B4-BE49-F238E27FC236}">
                  <a16:creationId xmlns:a16="http://schemas.microsoft.com/office/drawing/2014/main" id="{6902ABD8-93EF-426F-A9C1-10B422FD0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721"/>
              <a:ext cx="863" cy="202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Градации серого</a:t>
              </a:r>
            </a:p>
          </p:txBody>
        </p:sp>
      </p:grpSp>
      <p:graphicFrame>
        <p:nvGraphicFramePr>
          <p:cNvPr id="17" name="Group 248">
            <a:extLst>
              <a:ext uri="{FF2B5EF4-FFF2-40B4-BE49-F238E27FC236}">
                <a16:creationId xmlns:a16="http://schemas.microsoft.com/office/drawing/2014/main" id="{0C08212B-78B0-4DA0-8C97-B9E06A4B2F15}"/>
              </a:ext>
            </a:extLst>
          </p:cNvPr>
          <p:cNvGraphicFramePr>
            <a:graphicFrameLocks noGrp="1"/>
          </p:cNvGraphicFramePr>
          <p:nvPr/>
        </p:nvGraphicFramePr>
        <p:xfrm>
          <a:off x="2267744" y="3308960"/>
          <a:ext cx="1296987" cy="170688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Group 247">
            <a:extLst>
              <a:ext uri="{FF2B5EF4-FFF2-40B4-BE49-F238E27FC236}">
                <a16:creationId xmlns:a16="http://schemas.microsoft.com/office/drawing/2014/main" id="{69A97638-30EE-435B-8639-1A4BB3EFD984}"/>
              </a:ext>
            </a:extLst>
          </p:cNvPr>
          <p:cNvGraphicFramePr>
            <a:graphicFrameLocks noGrp="1"/>
          </p:cNvGraphicFramePr>
          <p:nvPr/>
        </p:nvGraphicFramePr>
        <p:xfrm>
          <a:off x="6660232" y="4317072"/>
          <a:ext cx="1512887" cy="192024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 Gray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Dark Gray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5F7D0B7-E211-42B3-97DB-7CA5E5BE1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Цифровое растровое изображение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73587D-4066-47A2-A83F-AC4B25F31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7277100" cy="4389437"/>
          </a:xfrm>
        </p:spPr>
        <p:txBody>
          <a:bodyPr/>
          <a:lstStyle/>
          <a:p>
            <a:pPr eaLnBrk="1" hangingPunct="1"/>
            <a:r>
              <a:rPr lang="ru-RU" altLang="ru-RU" dirty="0"/>
              <a:t>Цифровое растровое изображение представляет собой прямоугольную матрицу единиц изображения – пикселей</a:t>
            </a:r>
          </a:p>
          <a:p>
            <a:pPr lvl="1" eaLnBrk="1" hangingPunct="1"/>
            <a:r>
              <a:rPr lang="ru-RU" altLang="ru-RU" dirty="0"/>
              <a:t>Каждый пиксель цифрового растрового изображения имеет определенный набор атрибутов</a:t>
            </a:r>
          </a:p>
          <a:p>
            <a:pPr lvl="2" eaLnBrk="1" hangingPunct="1"/>
            <a:r>
              <a:rPr lang="ru-RU" altLang="ru-RU" dirty="0"/>
              <a:t>Цвет, прозрачность и др.</a:t>
            </a:r>
          </a:p>
        </p:txBody>
      </p:sp>
      <p:pic>
        <p:nvPicPr>
          <p:cNvPr id="6" name="Содержимое 4" descr="rgb-raster-image.png">
            <a:extLst>
              <a:ext uri="{FF2B5EF4-FFF2-40B4-BE49-F238E27FC236}">
                <a16:creationId xmlns:a16="http://schemas.microsoft.com/office/drawing/2014/main" id="{A49CF333-B07F-44DD-94B1-D56B54F5A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4300" y="1804988"/>
            <a:ext cx="4000500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577F9936-C527-4D83-BC71-4110F12A4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67073"/>
          </a:xfrm>
        </p:spPr>
        <p:txBody>
          <a:bodyPr/>
          <a:lstStyle/>
          <a:p>
            <a:pPr algn="ctr" eaLnBrk="1" hangingPunct="1"/>
            <a:r>
              <a:rPr lang="ru-RU" sz="3200" b="1" dirty="0"/>
              <a:t>Векторная графика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515BB3-5BA1-4BE7-BC07-7D3B72A84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620688"/>
            <a:ext cx="8496944" cy="576064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sz="2400" b="1" dirty="0"/>
              <a:t>- </a:t>
            </a:r>
            <a:r>
              <a:rPr lang="ru-RU" sz="2400" dirty="0"/>
              <a:t>способ кодирования изображения в ПК путем разложения изображения  на различные </a:t>
            </a:r>
            <a:r>
              <a:rPr lang="ru-RU" sz="2400" b="1" dirty="0"/>
              <a:t>геометрические объекты (элементы изображения)</a:t>
            </a:r>
            <a:r>
              <a:rPr lang="ru-RU" sz="2400" dirty="0"/>
              <a:t> – простые фигуры, линии, кривые и точки</a:t>
            </a:r>
          </a:p>
          <a:p>
            <a:pPr marL="0" indent="0" algn="just" eaLnBrk="1" hangingPunct="1">
              <a:buNone/>
            </a:pPr>
            <a:r>
              <a:rPr lang="ru-RU" sz="2400" dirty="0"/>
              <a:t>Компьютер хранит элементы изображения в виде математических формул. При открытии файла программа прорисовывает элементы изображения по их математическим формулам (уравнениям)</a:t>
            </a:r>
            <a:endParaRPr lang="ru-RU" sz="28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8C82EB7-4C46-4B06-A3A3-DA9590785EB6}"/>
              </a:ext>
            </a:extLst>
          </p:cNvPr>
          <p:cNvGrpSpPr/>
          <p:nvPr/>
        </p:nvGrpSpPr>
        <p:grpSpPr>
          <a:xfrm>
            <a:off x="2158892" y="3756745"/>
            <a:ext cx="5400600" cy="2929508"/>
            <a:chOff x="2123728" y="3789040"/>
            <a:chExt cx="5400600" cy="292950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C13A43D-B043-45F8-9955-7E218FB64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789040"/>
              <a:ext cx="5184576" cy="292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0CFEE5-1D3D-4CEC-952F-D763462EFF21}"/>
                </a:ext>
              </a:extLst>
            </p:cNvPr>
            <p:cNvSpPr txBox="1"/>
            <p:nvPr/>
          </p:nvSpPr>
          <p:spPr>
            <a:xfrm>
              <a:off x="4711258" y="3796641"/>
              <a:ext cx="11568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ВЕКТОР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C28424-9E9C-4FCA-BAE3-E63C526F6216}"/>
                </a:ext>
              </a:extLst>
            </p:cNvPr>
            <p:cNvSpPr txBox="1"/>
            <p:nvPr/>
          </p:nvSpPr>
          <p:spPr>
            <a:xfrm>
              <a:off x="2143549" y="3796641"/>
              <a:ext cx="1080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РАСТР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FA9F90-FAC7-4B73-AAFF-367E084D3D48}"/>
                </a:ext>
              </a:extLst>
            </p:cNvPr>
            <p:cNvSpPr txBox="1"/>
            <p:nvPr/>
          </p:nvSpPr>
          <p:spPr>
            <a:xfrm>
              <a:off x="5724128" y="6349216"/>
              <a:ext cx="1800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увеличение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422BF0-3DEC-44DC-B170-EA65C878B0CB}"/>
                </a:ext>
              </a:extLst>
            </p:cNvPr>
            <p:cNvSpPr txBox="1"/>
            <p:nvPr/>
          </p:nvSpPr>
          <p:spPr>
            <a:xfrm>
              <a:off x="2683609" y="6349216"/>
              <a:ext cx="1800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увеличение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59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mp_VS_svg1.jpg" descr="H:\КГ\КГ\Bmp_VS_svg1.jpg">
            <a:extLst>
              <a:ext uri="{FF2B5EF4-FFF2-40B4-BE49-F238E27FC236}">
                <a16:creationId xmlns:a16="http://schemas.microsoft.com/office/drawing/2014/main" id="{EA29E663-F6B8-4DF4-8977-E2332261C6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89251" y="757727"/>
            <a:ext cx="4613498" cy="2021364"/>
          </a:xfrm>
        </p:spPr>
      </p:pic>
      <p:pic>
        <p:nvPicPr>
          <p:cNvPr id="22" name="Рисунок 11" descr="Bmp_VS_svg2.jpg">
            <a:extLst>
              <a:ext uri="{FF2B5EF4-FFF2-40B4-BE49-F238E27FC236}">
                <a16:creationId xmlns:a16="http://schemas.microsoft.com/office/drawing/2014/main" id="{C9237CC9-BA76-46C0-AEDA-EC22036E6B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832" y="2755997"/>
            <a:ext cx="8223250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B4B408-22DA-40C6-9457-140BDEEC87C6}"/>
              </a:ext>
            </a:extLst>
          </p:cNvPr>
          <p:cNvSpPr txBox="1"/>
          <p:nvPr/>
        </p:nvSpPr>
        <p:spPr>
          <a:xfrm>
            <a:off x="655093" y="122408"/>
            <a:ext cx="884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Сравнение векторных и растровых изображений </a:t>
            </a:r>
          </a:p>
        </p:txBody>
      </p:sp>
    </p:spTree>
    <p:extLst>
      <p:ext uri="{BB962C8B-B14F-4D97-AF65-F5344CB8AC3E}">
        <p14:creationId xmlns:p14="http://schemas.microsoft.com/office/powerpoint/2010/main" val="35995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7B4B408-22DA-40C6-9457-140BDEEC87C6}"/>
              </a:ext>
            </a:extLst>
          </p:cNvPr>
          <p:cNvSpPr txBox="1"/>
          <p:nvPr/>
        </p:nvSpPr>
        <p:spPr>
          <a:xfrm>
            <a:off x="655093" y="122408"/>
            <a:ext cx="884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Сравнение векторных и растровых изображений </a:t>
            </a:r>
          </a:p>
        </p:txBody>
      </p:sp>
      <p:graphicFrame>
        <p:nvGraphicFramePr>
          <p:cNvPr id="7" name="Group 43">
            <a:extLst>
              <a:ext uri="{FF2B5EF4-FFF2-40B4-BE49-F238E27FC236}">
                <a16:creationId xmlns:a16="http://schemas.microsoft.com/office/drawing/2014/main" id="{F83D5A95-2764-483B-B0B0-AB7A65C4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11602"/>
              </p:ext>
            </p:extLst>
          </p:nvPr>
        </p:nvGraphicFramePr>
        <p:xfrm>
          <a:off x="549845" y="1288122"/>
          <a:ext cx="9358429" cy="45777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Моменты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Растровая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Векторная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Сложность рисунка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любая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не для всех объектов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Распростра-нённость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только для векторных устройств и редакторов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Скорость обработки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высокая, </a:t>
                      </a:r>
                      <a:b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(если без масштабирования)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низкая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Размер файла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большой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маленький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для простых изображений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Масшта</a:t>
                      </a: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b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kumimoji="0" lang="ru-RU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бирование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 искажениями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без потерь,</a:t>
                      </a:r>
                      <a:b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исключая особо малые разрешения 16х16, 32х32)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Параметры задания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количество пикселей (640×480)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количество цветов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(N=2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ru-RU" sz="16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цветовая модель (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RGB, CMYK</a:t>
                      </a: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рекомендуемое разрешение 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координаты контрольных точек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цвет заполнения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цвет и толщина контура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8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85475C-BCA4-4CFA-A1D4-8355B059E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1862" y="31328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70A20567-C212-446F-B645-9ED642FBC0FF}"/>
              </a:ext>
            </a:extLst>
          </p:cNvPr>
          <p:cNvCxnSpPr/>
          <p:nvPr/>
        </p:nvCxnSpPr>
        <p:spPr>
          <a:xfrm>
            <a:off x="9816758" y="3532336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79DC6DC-3070-47DA-BB8A-AD4EA852E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09378"/>
              </p:ext>
            </p:extLst>
          </p:nvPr>
        </p:nvGraphicFramePr>
        <p:xfrm>
          <a:off x="1363663" y="509588"/>
          <a:ext cx="9893300" cy="625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3" imgW="9410265" imgH="5925852" progId="Word.Document.12">
                  <p:embed/>
                </p:oleObj>
              </mc:Choice>
              <mc:Fallback>
                <p:oleObj name="Document" r:id="rId3" imgW="9410265" imgH="5925852" progId="Word.Document.12">
                  <p:embed/>
                  <p:pic>
                    <p:nvPicPr>
                      <p:cNvPr id="22" name="Объект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663" y="509588"/>
                        <a:ext cx="9893300" cy="625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75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585587-F75E-4BD2-B4CF-3BB82FB9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3627" y="237122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9083A5-9E28-40ED-A482-B7D845DC5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059" y="787801"/>
            <a:ext cx="9144000" cy="5943337"/>
          </a:xfrm>
        </p:spPr>
        <p:txBody>
          <a:bodyPr/>
          <a:lstStyle/>
          <a:p>
            <a:pPr marL="0" indent="0">
              <a:buNone/>
            </a:pPr>
            <a:r>
              <a:rPr lang="ru-RU" sz="2300" b="1" dirty="0"/>
              <a:t>Формат BMP </a:t>
            </a:r>
            <a:r>
              <a:rPr lang="ru-RU" sz="2300" dirty="0"/>
              <a:t>(сокращение от слова </a:t>
            </a:r>
            <a:r>
              <a:rPr lang="ru-RU" sz="2300" dirty="0" err="1"/>
              <a:t>bitmap</a:t>
            </a:r>
            <a:r>
              <a:rPr lang="ru-RU" sz="2300" dirty="0"/>
              <a:t>)- используется для хранения изображений без потери их качества</a:t>
            </a:r>
            <a:r>
              <a:rPr lang="ru-RU" sz="2300" b="1" dirty="0"/>
              <a:t>, является собственным форматом </a:t>
            </a:r>
            <a:r>
              <a:rPr lang="ru-RU" sz="2300" b="1" dirty="0" err="1"/>
              <a:t>Windows</a:t>
            </a:r>
            <a:r>
              <a:rPr lang="ru-RU" sz="2300" b="1" dirty="0"/>
              <a:t> </a:t>
            </a:r>
            <a:r>
              <a:rPr lang="ru-RU" sz="2300" dirty="0"/>
              <a:t>и используется для целей системы. В этом формате изображения включаются в состав исполняемых файлов приложений и  выводятся на экран. </a:t>
            </a:r>
          </a:p>
          <a:p>
            <a:pPr marL="0" indent="0">
              <a:buNone/>
            </a:pPr>
            <a:r>
              <a:rPr lang="ru-RU" sz="2300" dirty="0"/>
              <a:t>В режиме RGB BMP-файл может иметь глубину цвета 16, 24 или 32 бита. Режимы градаций серого и индексированных цветов позволят сохранять файлы с глубиной цвета 4 и 8 битов, а также использовать сжатие изображения. </a:t>
            </a:r>
          </a:p>
          <a:p>
            <a:pPr marL="0" indent="0">
              <a:buNone/>
            </a:pPr>
            <a:r>
              <a:rPr lang="ru-RU" sz="2300" dirty="0"/>
              <a:t>Черно-белые изображения (режим </a:t>
            </a:r>
            <a:r>
              <a:rPr lang="ru-RU" sz="2300" dirty="0" err="1"/>
              <a:t>bitmap</a:t>
            </a:r>
            <a:r>
              <a:rPr lang="ru-RU" sz="2300" dirty="0"/>
              <a:t>) сохраняются в формате BMP с глубиной цвета один бит.</a:t>
            </a:r>
          </a:p>
          <a:p>
            <a:pPr marL="0" indent="0">
              <a:buNone/>
            </a:pPr>
            <a:r>
              <a:rPr lang="ru-RU" sz="2300" dirty="0"/>
              <a:t>Формат BMP позволяет сохранять изображения с достаточным качеством и глубиной цвета, но он не позволяет использовать </a:t>
            </a:r>
            <a:r>
              <a:rPr lang="ru-RU" sz="2300" dirty="0" err="1"/>
              <a:t>цветокоррекцию</a:t>
            </a:r>
            <a:r>
              <a:rPr lang="ru-RU" sz="2300" dirty="0"/>
              <a:t>, хранить слои и другие элементы изображений. Файлы, сохраненные в этом формате, обычно бывают большого размера</a:t>
            </a:r>
            <a:r>
              <a:rPr lang="ru-RU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A3565-F518-4DFD-B3A9-D8E6A94C166B}"/>
              </a:ext>
            </a:extLst>
          </p:cNvPr>
          <p:cNvSpPr txBox="1"/>
          <p:nvPr/>
        </p:nvSpPr>
        <p:spPr>
          <a:xfrm>
            <a:off x="1160059" y="636180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https://ru.wikipedia.org/wiki/BMP</a:t>
            </a:r>
          </a:p>
        </p:txBody>
      </p:sp>
    </p:spTree>
    <p:extLst>
      <p:ext uri="{BB962C8B-B14F-4D97-AF65-F5344CB8AC3E}">
        <p14:creationId xmlns:p14="http://schemas.microsoft.com/office/powerpoint/2010/main" val="342573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76F03D-D54B-4370-8877-969C4616F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8661" y="236338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E4020A-BD0E-42A0-8887-121EE289F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093" y="681388"/>
            <a:ext cx="9144000" cy="6381328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/>
              <a:t>Формат </a:t>
            </a:r>
            <a:r>
              <a:rPr lang="en-US" sz="2200" b="1" dirty="0"/>
              <a:t>GIF (Graphics Interchange Format</a:t>
            </a:r>
            <a:r>
              <a:rPr lang="ru-RU" sz="2200" b="1" dirty="0"/>
              <a:t>)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ru-RU" sz="2200" dirty="0"/>
              <a:t>формат для обмена графической информацией - популярный формат, разработанный фирмой </a:t>
            </a:r>
            <a:r>
              <a:rPr lang="ru-RU" sz="2200" dirty="0" err="1"/>
              <a:t>CompuServe</a:t>
            </a:r>
            <a:r>
              <a:rPr lang="ru-RU" sz="2200" dirty="0"/>
              <a:t> как не зависящий от аппаратного обеспечения. </a:t>
            </a:r>
          </a:p>
          <a:p>
            <a:pPr marL="0" indent="0">
              <a:buNone/>
            </a:pPr>
            <a:r>
              <a:rPr lang="ru-RU" sz="2200" dirty="0"/>
              <a:t>Широко применяется GIF и при работе в Интернет (вместе c JPG). В качества алгоритма сжатия используется метод LZW. GIF хорошо сжимает изображения, строки которых имеют повторяющиеся участки (например, изображения в которых много пикселей одного цвета по горизонтали). </a:t>
            </a:r>
          </a:p>
          <a:p>
            <a:pPr marL="0" indent="0">
              <a:buNone/>
            </a:pPr>
            <a:r>
              <a:rPr lang="ru-RU" sz="2200" dirty="0"/>
              <a:t>Формат GIF допускает чересстрочное хранение данных. При этом строки разбиваются на группы, и меняется порядок хранения строк в файле. При загрузке изображение проявляется постепенно, в несколько проходов- имея только часть файла, можно увидеть изображение целиком, но с меньшим разрешением. Полезной возможностью формата является использование прозрачности. Формат может быть использован для создания анимационных изображений. Важное достоинств GIF - возможность просмотра передаваемых данных по мере их поступления.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214E-8A72-410C-BE91-C74B04B1B1F6}"/>
              </a:ext>
            </a:extLst>
          </p:cNvPr>
          <p:cNvSpPr txBox="1"/>
          <p:nvPr/>
        </p:nvSpPr>
        <p:spPr>
          <a:xfrm>
            <a:off x="655093" y="625233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https://ru.wikipedia.org/wiki/GIF</a:t>
            </a:r>
          </a:p>
        </p:txBody>
      </p:sp>
    </p:spTree>
    <p:extLst>
      <p:ext uri="{BB962C8B-B14F-4D97-AF65-F5344CB8AC3E}">
        <p14:creationId xmlns:p14="http://schemas.microsoft.com/office/powerpoint/2010/main" val="135483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46DAB5-F59D-4C4A-9E3D-A1D879599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ЦВЕТОВАЯ СИСТЕМА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D7D1B21-2034-48B0-A469-7FF10BF3EE5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600"/>
              <a:t>Цветовая система это математическая модель для описания излучаемого и отраженного цвета </a:t>
            </a:r>
          </a:p>
          <a:p>
            <a:r>
              <a:rPr lang="ru-RU" altLang="ru-RU" sz="2600"/>
              <a:t>В каждой модели определенный диапазон цветов представляют в виде трехмерного пространства. </a:t>
            </a:r>
          </a:p>
          <a:p>
            <a:r>
              <a:rPr lang="ru-RU" altLang="ru-RU" sz="2600"/>
              <a:t>В этом пространстве каждый цвет существует в виде набора числовых координат. </a:t>
            </a:r>
          </a:p>
          <a:p>
            <a:r>
              <a:rPr lang="ru-RU" altLang="ru-RU" sz="2600"/>
              <a:t>Этот метод дает возможность передавать цветовую информацию между компьютерами, программами и периферийными устройствами. </a:t>
            </a:r>
          </a:p>
        </p:txBody>
      </p:sp>
    </p:spTree>
    <p:extLst>
      <p:ext uri="{BB962C8B-B14F-4D97-AF65-F5344CB8AC3E}">
        <p14:creationId xmlns:p14="http://schemas.microsoft.com/office/powerpoint/2010/main" val="382153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0A29F9-FF7B-4046-A2C5-34C94E96A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089" y="305272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980FBE6-5056-4A63-9BFD-1C3B72E62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2513" y="881336"/>
            <a:ext cx="9144000" cy="5976664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PNG (</a:t>
            </a:r>
            <a:r>
              <a:rPr lang="ru-RU" sz="2400" b="1" dirty="0" err="1"/>
              <a:t>portable</a:t>
            </a:r>
            <a:r>
              <a:rPr lang="ru-RU" sz="2400" b="1" dirty="0"/>
              <a:t> </a:t>
            </a:r>
            <a:r>
              <a:rPr lang="ru-RU" sz="2400" b="1" dirty="0" err="1"/>
              <a:t>network</a:t>
            </a:r>
            <a:r>
              <a:rPr lang="ru-RU" sz="2400" b="1" dirty="0"/>
              <a:t> </a:t>
            </a:r>
            <a:r>
              <a:rPr lang="ru-RU" sz="2400" b="1" dirty="0" err="1"/>
              <a:t>graphics</a:t>
            </a:r>
            <a:r>
              <a:rPr lang="ru-RU" sz="2400" b="1" dirty="0"/>
              <a:t>) </a:t>
            </a:r>
            <a:r>
              <a:rPr lang="ru-RU" sz="2400" dirty="0"/>
              <a:t>— растровый формат хранения графической информации, использующий сжатие без потерь, был создан как для улучшения, так и для замены формата GIF графическим форматом, не требующим лицензии для использования.</a:t>
            </a:r>
          </a:p>
          <a:p>
            <a:pPr marL="0" indent="0">
              <a:buNone/>
            </a:pPr>
            <a:r>
              <a:rPr lang="ru-RU" sz="2400" dirty="0"/>
              <a:t>Формат PNG позиционируется прежде всего для использования в сети Интернет и редактирования графики.</a:t>
            </a:r>
          </a:p>
          <a:p>
            <a:pPr marL="0" indent="0">
              <a:buNone/>
            </a:pPr>
            <a:r>
              <a:rPr lang="ru-RU" sz="2400" dirty="0"/>
              <a:t>Формат PNG обладает более высокой степенью сжатия для файлов с большим количеством цветов, чем GIF. </a:t>
            </a:r>
          </a:p>
          <a:p>
            <a:pPr marL="0" indent="0">
              <a:buNone/>
            </a:pPr>
            <a:r>
              <a:rPr lang="ru-RU" sz="2400" dirty="0"/>
              <a:t>PNG является хорошим форматом для редактирования изображений, даже для хранения промежуточных стадий редактирования, так как восстановление и </a:t>
            </a:r>
            <a:r>
              <a:rPr lang="ru-RU" sz="2400" dirty="0" err="1"/>
              <a:t>пересохранение</a:t>
            </a:r>
            <a:r>
              <a:rPr lang="ru-RU" sz="2400" dirty="0"/>
              <a:t> изображения проходят без потерь в качестве.</a:t>
            </a:r>
          </a:p>
          <a:p>
            <a:pPr marL="0" indent="0">
              <a:buNone/>
            </a:pPr>
            <a:r>
              <a:rPr lang="ru-RU" sz="2400" dirty="0"/>
              <a:t>Любое сохранённое изображение PNG может быть прочитано в любом другом приложении, поддерживающем PNG.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B924-1B5A-4DBE-824E-E6FCD4C80179}"/>
              </a:ext>
            </a:extLst>
          </p:cNvPr>
          <p:cNvSpPr txBox="1"/>
          <p:nvPr/>
        </p:nvSpPr>
        <p:spPr>
          <a:xfrm>
            <a:off x="371902" y="636806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https://ru.wikipedia.org/wiki/PNG</a:t>
            </a:r>
          </a:p>
        </p:txBody>
      </p:sp>
    </p:spTree>
    <p:extLst>
      <p:ext uri="{BB962C8B-B14F-4D97-AF65-F5344CB8AC3E}">
        <p14:creationId xmlns:p14="http://schemas.microsoft.com/office/powerpoint/2010/main" val="101133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DC1FF56-3013-4648-B217-A8A4017AE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19F455-ECA5-4141-A0E6-7515274BCD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46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300" b="1" dirty="0"/>
              <a:t>Формат </a:t>
            </a:r>
            <a:r>
              <a:rPr lang="en-US" sz="2300" b="1" dirty="0"/>
              <a:t>JPEG </a:t>
            </a:r>
            <a:r>
              <a:rPr lang="en-US" sz="2300" dirty="0"/>
              <a:t>(Joint Photographic Experts Group - </a:t>
            </a:r>
            <a:r>
              <a:rPr lang="ru-RU" sz="2300" dirty="0"/>
              <a:t>объединенная экспертная группа по фотографии) – широко используемый метод сжатия фотоизображений. Наиболее распространённые расширения для таких файлов *.</a:t>
            </a:r>
            <a:r>
              <a:rPr lang="en-US" sz="2300" dirty="0"/>
              <a:t>jpeg,</a:t>
            </a:r>
            <a:r>
              <a:rPr lang="ru-RU" sz="2300" dirty="0"/>
              <a:t> *</a:t>
            </a:r>
            <a:r>
              <a:rPr lang="en-US" sz="2300" dirty="0"/>
              <a:t>.</a:t>
            </a:r>
            <a:r>
              <a:rPr lang="en-US" sz="2300" dirty="0" err="1"/>
              <a:t>jfif</a:t>
            </a:r>
            <a:r>
              <a:rPr lang="en-US" sz="2300" dirty="0"/>
              <a:t>, </a:t>
            </a:r>
            <a:r>
              <a:rPr lang="ru-RU" sz="2300" dirty="0"/>
              <a:t>*</a:t>
            </a:r>
            <a:r>
              <a:rPr lang="en-US" sz="2300" dirty="0"/>
              <a:t>.jpg </a:t>
            </a:r>
            <a:r>
              <a:rPr lang="ru-RU" sz="2300" dirty="0"/>
              <a:t>или *.</a:t>
            </a:r>
            <a:r>
              <a:rPr lang="en-US" sz="2300" dirty="0" err="1"/>
              <a:t>jpe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ru-RU" sz="2300" dirty="0"/>
              <a:t>Основная особенность формата JPEG - высокая степень сжатия данных, достигаемая за счет сжатия с потерями (часть данных во время сжатия отбрасывается). Это приводит к снижению качества картинки (теряются мелкие детали, появляются разводы и муар), но позволяет достичь хорошего</a:t>
            </a:r>
          </a:p>
          <a:p>
            <a:pPr marL="0" indent="0">
              <a:buNone/>
            </a:pPr>
            <a:r>
              <a:rPr lang="ru-RU" sz="2300" dirty="0"/>
              <a:t>сжатия изображения. </a:t>
            </a:r>
          </a:p>
          <a:p>
            <a:pPr marL="0" indent="0">
              <a:buNone/>
            </a:pPr>
            <a:r>
              <a:rPr lang="ru-RU" sz="2300" dirty="0"/>
              <a:t>При сильных степенях сжатия дает знать о себе блочная структура данных, изображение «дробится на квадратики» (каждый размером 8x8 пикселей).</a:t>
            </a:r>
          </a:p>
          <a:p>
            <a:pPr marL="0" indent="0">
              <a:buNone/>
            </a:pPr>
            <a:r>
              <a:rPr lang="ru-RU" sz="2300" dirty="0"/>
              <a:t>JPEG получил очень широкое распространение из-за высокой степени сжатия, относительно существовавших во время его появления альтернатив.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24AD3-83AC-4E6C-8693-BA127EED0EDE}"/>
              </a:ext>
            </a:extLst>
          </p:cNvPr>
          <p:cNvSpPr txBox="1"/>
          <p:nvPr/>
        </p:nvSpPr>
        <p:spPr>
          <a:xfrm>
            <a:off x="211541" y="6156012"/>
            <a:ext cx="612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https://ru.wikipedia.org/wiki/JPEG</a:t>
            </a:r>
          </a:p>
        </p:txBody>
      </p:sp>
    </p:spTree>
    <p:extLst>
      <p:ext uri="{BB962C8B-B14F-4D97-AF65-F5344CB8AC3E}">
        <p14:creationId xmlns:p14="http://schemas.microsoft.com/office/powerpoint/2010/main" val="122796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7C56F7C-62E3-4B70-98EC-646C6392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000" y="199948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579A8F-9F11-4BC4-8B77-7FD569D43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432" y="729156"/>
            <a:ext cx="9144000" cy="5904656"/>
          </a:xfrm>
        </p:spPr>
        <p:txBody>
          <a:bodyPr/>
          <a:lstStyle/>
          <a:p>
            <a:pPr marL="0" indent="0" algn="just">
              <a:buNone/>
            </a:pPr>
            <a:r>
              <a:rPr lang="ru-RU" sz="2300" b="1" dirty="0"/>
              <a:t>Формат </a:t>
            </a:r>
            <a:r>
              <a:rPr lang="en-US" sz="2300" b="1" dirty="0"/>
              <a:t>TIFF (Tagged Image File Format</a:t>
            </a:r>
            <a:r>
              <a:rPr lang="ru-RU" sz="2300" b="1" dirty="0"/>
              <a:t>)</a:t>
            </a:r>
            <a:r>
              <a:rPr lang="en-US" sz="2300" b="1" dirty="0"/>
              <a:t> </a:t>
            </a:r>
            <a:r>
              <a:rPr lang="en-US" sz="2300" dirty="0"/>
              <a:t>- </a:t>
            </a:r>
            <a:r>
              <a:rPr lang="ru-RU" sz="2300" dirty="0"/>
              <a:t>формат файлов изображений, снабженных тегами- один из наиболее широко распространенных форматов; формат является фактически стандартом для подготовки изображений в полиграфии. Файлы этого формата обычно имеют расширение </a:t>
            </a:r>
            <a:r>
              <a:rPr lang="en-US" sz="2300" dirty="0"/>
              <a:t>TIF </a:t>
            </a:r>
            <a:r>
              <a:rPr lang="ru-RU" sz="2300" dirty="0"/>
              <a:t>или </a:t>
            </a:r>
            <a:r>
              <a:rPr lang="en-US" sz="2300" dirty="0"/>
              <a:t>TIFF.</a:t>
            </a:r>
          </a:p>
          <a:p>
            <a:pPr marL="0" indent="0" algn="just">
              <a:buNone/>
            </a:pPr>
            <a:r>
              <a:rPr lang="ru-RU" sz="2300" dirty="0"/>
              <a:t>Весь TIFF-файл состоит из тегов и легко поддается модернизации и расширению. В файле формата TIFF изображение может храниться в цветовых моделях CMYK, RGB и др. Это позволяет использовать формат для хранения самых разных изображений, применяемых как для подготовки </a:t>
            </a:r>
            <a:r>
              <a:rPr lang="ru-RU" sz="2300" dirty="0" err="1"/>
              <a:t>web</a:t>
            </a:r>
            <a:r>
              <a:rPr lang="ru-RU" sz="2300" dirty="0"/>
              <a:t>-графики, так и в полиграфии. </a:t>
            </a:r>
          </a:p>
          <a:p>
            <a:pPr marL="0" indent="0" algn="just">
              <a:buNone/>
            </a:pPr>
            <a:r>
              <a:rPr lang="ru-RU" sz="2300" dirty="0"/>
              <a:t>Кроме цветовой модели, сохраняется и разрешение, с которым следует выводить изображение на печать.</a:t>
            </a:r>
          </a:p>
          <a:p>
            <a:pPr marL="0" indent="0" algn="just">
              <a:buNone/>
            </a:pPr>
            <a:r>
              <a:rPr lang="ru-RU" sz="2300" dirty="0"/>
              <a:t>Важное свойство формата TIFF - использование сжатия данных. Такое сжатие не является обязательным и может быть включено или выключено пользователем.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7ED66-7850-4A9A-85E9-FAE84651D933}"/>
              </a:ext>
            </a:extLst>
          </p:cNvPr>
          <p:cNvSpPr txBox="1"/>
          <p:nvPr/>
        </p:nvSpPr>
        <p:spPr>
          <a:xfrm>
            <a:off x="409432" y="63152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https://ru.wikipedia.org/wiki/TIFF</a:t>
            </a:r>
          </a:p>
        </p:txBody>
      </p:sp>
    </p:spTree>
    <p:extLst>
      <p:ext uri="{BB962C8B-B14F-4D97-AF65-F5344CB8AC3E}">
        <p14:creationId xmlns:p14="http://schemas.microsoft.com/office/powerpoint/2010/main" val="217046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FD27A8-E6F4-4FB8-8279-63FF06E91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803" y="141587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F0F837-4502-4CC4-970D-2601634B6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717" y="533396"/>
            <a:ext cx="9144000" cy="6133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Формат </a:t>
            </a:r>
            <a:r>
              <a:rPr lang="en-US" sz="2400" b="1" dirty="0"/>
              <a:t>TGA</a:t>
            </a:r>
            <a:r>
              <a:rPr lang="ru-RU" sz="2400" b="1" dirty="0"/>
              <a:t> (</a:t>
            </a:r>
            <a:r>
              <a:rPr lang="ru-RU" sz="2400" dirty="0" err="1"/>
              <a:t>Truevision</a:t>
            </a:r>
            <a:r>
              <a:rPr lang="ru-RU" sz="2400" dirty="0"/>
              <a:t> TGA) — растровый графический формат. Первоначально был создан компанией </a:t>
            </a:r>
            <a:r>
              <a:rPr lang="ru-RU" sz="2400" dirty="0" err="1"/>
              <a:t>Truevision</a:t>
            </a:r>
            <a:r>
              <a:rPr lang="ru-RU" sz="2400" dirty="0"/>
              <a:t> </a:t>
            </a:r>
            <a:r>
              <a:rPr lang="ru-RU" sz="2400" dirty="0" err="1"/>
              <a:t>Inc</a:t>
            </a:r>
            <a:r>
              <a:rPr lang="ru-RU" sz="2400" dirty="0"/>
              <a:t>. для графических адаптеров собственного производства ещё в 1984, но в дальнейшем стал популярен на самых</a:t>
            </a:r>
          </a:p>
          <a:p>
            <a:pPr marL="0" indent="0">
              <a:buNone/>
            </a:pPr>
            <a:r>
              <a:rPr lang="ru-RU" sz="2400" dirty="0"/>
              <a:t>разных платформах, особенно в области обработки видео, анимации </a:t>
            </a:r>
          </a:p>
          <a:p>
            <a:pPr marL="0" indent="0">
              <a:buNone/>
            </a:pPr>
            <a:r>
              <a:rPr lang="ru-RU" sz="2400" dirty="0"/>
              <a:t>Формат поддерживает глубину цвета 1—32 бита на пиксель.</a:t>
            </a:r>
          </a:p>
          <a:p>
            <a:pPr marL="0" indent="0">
              <a:buNone/>
            </a:pPr>
            <a:r>
              <a:rPr lang="ru-RU" sz="2400" dirty="0"/>
              <a:t>Файл изображения TGA состоит из пяти зон, каждая из которых содержит одно или больше полей фиксированной или переменной длины:</a:t>
            </a:r>
          </a:p>
          <a:p>
            <a:r>
              <a:rPr lang="ru-RU" sz="2400" dirty="0"/>
              <a:t>(1) Заголовок файла</a:t>
            </a:r>
          </a:p>
          <a:p>
            <a:r>
              <a:rPr lang="ru-RU" sz="2400" dirty="0"/>
              <a:t>(2) Изображение/карта цветов</a:t>
            </a:r>
          </a:p>
          <a:p>
            <a:r>
              <a:rPr lang="ru-RU" sz="2400" dirty="0"/>
              <a:t>(3) Зона разработчика</a:t>
            </a:r>
          </a:p>
          <a:p>
            <a:r>
              <a:rPr lang="ru-RU" sz="2400" dirty="0"/>
              <a:t>(4) Зона расширения</a:t>
            </a:r>
          </a:p>
          <a:p>
            <a:r>
              <a:rPr lang="ru-RU" sz="2400" dirty="0"/>
              <a:t>(5) Подвал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67F3B-9BC1-44AD-972E-32FF9D807F63}"/>
              </a:ext>
            </a:extLst>
          </p:cNvPr>
          <p:cNvSpPr txBox="1"/>
          <p:nvPr/>
        </p:nvSpPr>
        <p:spPr>
          <a:xfrm>
            <a:off x="2768283" y="634708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https://ru.wikipedia.org/wiki/Truevision_TGA</a:t>
            </a:r>
          </a:p>
        </p:txBody>
      </p:sp>
    </p:spTree>
    <p:extLst>
      <p:ext uri="{BB962C8B-B14F-4D97-AF65-F5344CB8AC3E}">
        <p14:creationId xmlns:p14="http://schemas.microsoft.com/office/powerpoint/2010/main" val="222744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3F19DF-8CDD-4237-A0DD-CC77215E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8E168F-985F-41AE-B141-C44CE25CE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025352"/>
            <a:ext cx="8640960" cy="5832648"/>
          </a:xfrm>
        </p:spPr>
        <p:txBody>
          <a:bodyPr/>
          <a:lstStyle/>
          <a:p>
            <a:pPr marL="0" indent="0">
              <a:buNone/>
            </a:pPr>
            <a:r>
              <a:rPr lang="ru-RU" sz="2300" b="1"/>
              <a:t>Portable Document Format (PDF) — </a:t>
            </a:r>
            <a:r>
              <a:rPr lang="ru-RU" sz="2300"/>
              <a:t>межплатформенный формат электронных документов, разработанный фирмой </a:t>
            </a:r>
            <a:r>
              <a:rPr lang="ru-RU" sz="2300" b="1"/>
              <a:t>Adobe Systems</a:t>
            </a:r>
            <a:r>
              <a:rPr lang="ru-RU" sz="2300"/>
              <a:t> с использованием ряда возможностей языка </a:t>
            </a:r>
            <a:r>
              <a:rPr lang="ru-RU" sz="2300" b="1"/>
              <a:t>PostScript</a:t>
            </a:r>
            <a:r>
              <a:rPr lang="ru-RU" sz="2300"/>
              <a:t>. </a:t>
            </a:r>
          </a:p>
          <a:p>
            <a:pPr marL="0" indent="0">
              <a:buNone/>
            </a:pPr>
            <a:endParaRPr lang="ru-RU" sz="1100"/>
          </a:p>
          <a:p>
            <a:pPr marL="0" indent="0">
              <a:buNone/>
            </a:pPr>
            <a:r>
              <a:rPr lang="ru-RU" sz="2300"/>
              <a:t>Предназначен для представления полиграфической продукции в электронном виде. </a:t>
            </a:r>
          </a:p>
          <a:p>
            <a:pPr marL="0" indent="0">
              <a:buNone/>
            </a:pPr>
            <a:endParaRPr lang="ru-RU" sz="1100"/>
          </a:p>
          <a:p>
            <a:pPr marL="0" indent="0">
              <a:buNone/>
            </a:pPr>
            <a:r>
              <a:rPr lang="ru-RU" sz="2300"/>
              <a:t>Для просмотра существует множество программ, официальная программа- Adobe Reader. </a:t>
            </a:r>
          </a:p>
          <a:p>
            <a:pPr marL="0" indent="0">
              <a:buNone/>
            </a:pPr>
            <a:endParaRPr lang="ru-RU" sz="1100"/>
          </a:p>
          <a:p>
            <a:pPr marL="0" indent="0">
              <a:buNone/>
            </a:pPr>
            <a:r>
              <a:rPr lang="ru-RU" sz="2300"/>
              <a:t>Значительное количество современного профессионального печатного оборудования имеет аппаратную поддержку формата PDF, что позволяет производить печать документов в данном формате без использования какого-либо программного обеспечения. </a:t>
            </a:r>
            <a:endParaRPr lang="ru-RU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F047A-384D-484D-B473-E7AF06A22B3D}"/>
              </a:ext>
            </a:extLst>
          </p:cNvPr>
          <p:cNvSpPr txBox="1"/>
          <p:nvPr/>
        </p:nvSpPr>
        <p:spPr>
          <a:xfrm>
            <a:off x="225404" y="615601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https://ru.wikipedia.org/wiki/Portable_Document_Format</a:t>
            </a:r>
          </a:p>
        </p:txBody>
      </p:sp>
    </p:spTree>
    <p:extLst>
      <p:ext uri="{BB962C8B-B14F-4D97-AF65-F5344CB8AC3E}">
        <p14:creationId xmlns:p14="http://schemas.microsoft.com/office/powerpoint/2010/main" val="415650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EB4548-0D8E-4471-A582-D50FE059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31622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9341B-379E-47DE-886D-FCDE6A39C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Формат </a:t>
            </a:r>
            <a:r>
              <a:rPr lang="en-US" sz="2400" b="1" dirty="0"/>
              <a:t>DICOM (Digital Imaging and Communications in Medicine</a:t>
            </a:r>
            <a:r>
              <a:rPr lang="ru-RU" sz="2400" dirty="0"/>
              <a:t>)- ц</a:t>
            </a:r>
            <a:r>
              <a:rPr lang="en-US" sz="2400" dirty="0" err="1"/>
              <a:t>ифровые</a:t>
            </a:r>
            <a:r>
              <a:rPr lang="en-US" sz="2400" dirty="0"/>
              <a:t> </a:t>
            </a:r>
            <a:r>
              <a:rPr lang="en-US" sz="2400" dirty="0" err="1"/>
              <a:t>изо</a:t>
            </a:r>
            <a:r>
              <a:rPr lang="ru-RU" sz="2400" dirty="0" err="1"/>
              <a:t>бражения</a:t>
            </a:r>
            <a:r>
              <a:rPr lang="ru-RU" sz="2400" dirty="0"/>
              <a:t> и обмен ими в медицине - индустриальный стандарт для передачи радиологических изображений и другой медицинской информации между компьютерами, опирающийся на стандарт </a:t>
            </a:r>
            <a:r>
              <a:rPr lang="ru-RU" sz="2400" dirty="0" err="1"/>
              <a:t>Open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Interconnection</a:t>
            </a:r>
            <a:r>
              <a:rPr lang="ru-RU" sz="2400" dirty="0"/>
              <a:t> (OSI), разработанный Международной Организацией по Стандартизации </a:t>
            </a:r>
            <a:r>
              <a:rPr lang="en-US" sz="2400" dirty="0"/>
              <a:t>(International Standards Organization)</a:t>
            </a:r>
            <a:r>
              <a:rPr lang="ru-RU" sz="2400" dirty="0"/>
              <a:t> DICOM является практически медицинским стандартом и встраивается в оборудование крупнейших производителей радиологического оборудования и большинство медицинских систем. </a:t>
            </a:r>
          </a:p>
          <a:p>
            <a:pPr marL="0" indent="0">
              <a:buNone/>
            </a:pPr>
            <a:r>
              <a:rPr lang="ru-RU" sz="2400" dirty="0"/>
              <a:t>Стандарт поддерживается национальными организациями по стандартам - CEN TC251 в Европе и JIRA в Японии.</a:t>
            </a:r>
          </a:p>
          <a:p>
            <a:pPr marL="0" indent="0">
              <a:buNone/>
            </a:pPr>
            <a:r>
              <a:rPr lang="ru-RU" sz="2400" dirty="0"/>
              <a:t>DICOM позволяет кроме снимка сохранять подробные сведения об условиях, в которых он был сделан, а также сведения о состоянии и положении пациента в момент получения изображения.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11E3-10EA-47A8-927A-49B77F4E42D5}"/>
              </a:ext>
            </a:extLst>
          </p:cNvPr>
          <p:cNvSpPr txBox="1"/>
          <p:nvPr/>
        </p:nvSpPr>
        <p:spPr>
          <a:xfrm>
            <a:off x="232012" y="6196662"/>
            <a:ext cx="614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https://ru.wikipedia.org/wiki/DICOM</a:t>
            </a:r>
          </a:p>
        </p:txBody>
      </p:sp>
    </p:spTree>
    <p:extLst>
      <p:ext uri="{BB962C8B-B14F-4D97-AF65-F5344CB8AC3E}">
        <p14:creationId xmlns:p14="http://schemas.microsoft.com/office/powerpoint/2010/main" val="216825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EB4548-0D8E-4471-A582-D50FE059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31622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9341B-379E-47DE-886D-FCDE6A39C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76672"/>
            <a:ext cx="11959988" cy="5719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SVG (от англ. </a:t>
            </a:r>
            <a:r>
              <a:rPr lang="ru-RU" sz="2000" dirty="0" err="1"/>
              <a:t>Scalable</a:t>
            </a:r>
            <a:r>
              <a:rPr lang="ru-RU" sz="2000" dirty="0"/>
              <a:t> </a:t>
            </a:r>
            <a:r>
              <a:rPr lang="ru-RU" sz="2000" dirty="0" err="1"/>
              <a:t>Vector</a:t>
            </a:r>
            <a:r>
              <a:rPr lang="ru-RU" sz="2000" dirty="0"/>
              <a:t> Graphics — масштабируемая векторная графика) — язык разметки масштабируемой векторной графики, созданный Консорциумом W3C и входящий в подмножество расширяемого языка разметки XML, предназначен для описания двумерной векторной и смешанной </a:t>
            </a:r>
            <a:r>
              <a:rPr lang="ru-RU" sz="2000" dirty="0" err="1"/>
              <a:t>векторно</a:t>
            </a:r>
            <a:r>
              <a:rPr lang="ru-RU" sz="2000" dirty="0"/>
              <a:t>/растровой графики в формате XML. Поддерживает как неподвижную, так и анимированную интерактивную графику — или, в иных терминах, декларативную и скриптовую. Не поддерживает описания трёхмерных объектов.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ru-RU" sz="2000" dirty="0" err="1"/>
              <a:t>path</a:t>
            </a:r>
            <a:r>
              <a:rPr lang="ru-RU" sz="2000" dirty="0"/>
              <a:t>. Позволяет задать любую фигуру компактной строкой, описывающей путь от начальной точки до конечной через любые промежуточные координаты. Строка с данными задаётся атрибутом d тега </a:t>
            </a:r>
            <a:r>
              <a:rPr lang="ru-RU" sz="2000" dirty="0" err="1"/>
              <a:t>path</a:t>
            </a:r>
            <a:r>
              <a:rPr lang="ru-RU" sz="2000" dirty="0"/>
              <a:t> и содержит команды, закодированные набором букв и чисел. Буква определяет тип команды, числа — её параметры (чаще всего — координаты). Команды позволяют описывать фигуры, состоящие из отрезков прямых (L, H, V), кривых Безье (C, S, Q, T) и дуг (A).</a:t>
            </a:r>
          </a:p>
          <a:p>
            <a:pPr marL="0" indent="0">
              <a:buNone/>
            </a:pPr>
            <a:r>
              <a:rPr lang="ru-RU" sz="2000" dirty="0"/>
              <a:t>&lt;</a:t>
            </a:r>
            <a:r>
              <a:rPr lang="ru-RU" sz="2000" dirty="0" err="1"/>
              <a:t>path</a:t>
            </a:r>
            <a:r>
              <a:rPr lang="ru-RU" sz="2000" dirty="0"/>
              <a:t> </a:t>
            </a:r>
            <a:r>
              <a:rPr lang="ru-RU" sz="2000" dirty="0" err="1"/>
              <a:t>fill</a:t>
            </a:r>
            <a:r>
              <a:rPr lang="ru-RU" sz="2000" dirty="0"/>
              <a:t>="</a:t>
            </a:r>
            <a:r>
              <a:rPr lang="ru-RU" sz="2000" dirty="0" err="1"/>
              <a:t>none</a:t>
            </a:r>
            <a:r>
              <a:rPr lang="ru-RU" sz="2000" dirty="0"/>
              <a:t>" </a:t>
            </a:r>
            <a:r>
              <a:rPr lang="ru-RU" sz="2000" dirty="0" err="1"/>
              <a:t>stroke</a:t>
            </a:r>
            <a:r>
              <a:rPr lang="ru-RU" sz="2000" dirty="0"/>
              <a:t>="</a:t>
            </a:r>
            <a:r>
              <a:rPr lang="ru-RU" sz="2000" dirty="0" err="1"/>
              <a:t>black</a:t>
            </a:r>
            <a:r>
              <a:rPr lang="ru-RU" sz="2000" dirty="0"/>
              <a:t>" d="M 228 238 L 328 90 L 346 250 L 201 124 L 410 150 L 228 238" /&gt;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ru-RU" sz="2000" dirty="0"/>
              <a:t>описание основных геометрических фигур (многоугольники, прямоугольники, окружности и т. п.).</a:t>
            </a:r>
          </a:p>
          <a:p>
            <a:pPr marL="0" indent="0">
              <a:buNone/>
            </a:pPr>
            <a:r>
              <a:rPr lang="ru-RU" sz="2000" dirty="0"/>
              <a:t>- широкий спектр визуальных свойств, которые можно применить к фигурам и путям: окраска, прозрачность, скругление углов и т. д.</a:t>
            </a:r>
          </a:p>
          <a:p>
            <a:pPr marL="0" indent="0">
              <a:buNone/>
            </a:pPr>
            <a:r>
              <a:rPr lang="ru-RU" sz="2000" dirty="0"/>
              <a:t>- Интерактивность. На каждый отдельный элемент и на целое изображение можно повесить обработчик событий (клик, перемещение, нажатие клавиши и </a:t>
            </a:r>
            <a:r>
              <a:rPr lang="ru-RU" sz="2000" dirty="0" err="1"/>
              <a:t>т.д</a:t>
            </a:r>
            <a:r>
              <a:rPr lang="ru-RU" sz="2000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11E3-10EA-47A8-927A-49B77F4E42D5}"/>
              </a:ext>
            </a:extLst>
          </p:cNvPr>
          <p:cNvSpPr txBox="1"/>
          <p:nvPr/>
        </p:nvSpPr>
        <p:spPr>
          <a:xfrm>
            <a:off x="232012" y="6196662"/>
            <a:ext cx="614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https://ru.wikipedia.org/wiki/SVG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80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EB4548-0D8E-4471-A582-D50FE059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31622"/>
            <a:ext cx="8229600" cy="4784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Форматы графических файлов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9341B-379E-47DE-886D-FCDE6A39C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76672"/>
            <a:ext cx="11959988" cy="5719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XPS (англ. XML Paper </a:t>
            </a:r>
            <a:r>
              <a:rPr lang="ru-RU" sz="2400" dirty="0" err="1"/>
              <a:t>Specification</a:t>
            </a:r>
            <a:r>
              <a:rPr lang="ru-RU" sz="2400" dirty="0"/>
              <a:t>) — открытый графический формат фиксированной разметки на базе XML, разработанный компанией Microsoft. Функциональность направлена исключительно на документооборот — документ проще и легче PDF (если не используются свои пространства имён для расширения возможностей), используется векторная непоследовательная разметка, аналогичная XAML, взаимодействует с .NET Framework, поддерживает многопоточную работу и представления, безопасен (на данный момент не имеет официальной поддержки скриптов), поддерживает шифрование, цифровые сертификаты.</a:t>
            </a:r>
          </a:p>
          <a:p>
            <a:pPr marL="0" indent="0">
              <a:buNone/>
            </a:pPr>
            <a:r>
              <a:rPr lang="ru-RU" sz="2400" dirty="0"/>
              <a:t>XPS-файл представляет собой ZIP-архив с использованием Open </a:t>
            </a:r>
            <a:r>
              <a:rPr lang="ru-RU" sz="2400" dirty="0" err="1"/>
              <a:t>Packaging</a:t>
            </a:r>
            <a:r>
              <a:rPr lang="ru-RU" sz="2400" dirty="0"/>
              <a:t> </a:t>
            </a:r>
            <a:r>
              <a:rPr lang="ru-RU" sz="2400" dirty="0" err="1"/>
              <a:t>Conventions</a:t>
            </a:r>
            <a:r>
              <a:rPr lang="ru-RU" sz="2400" dirty="0"/>
              <a:t>. Внутри файла находится вся необходимая информация для отображения документа в неизменном виде.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11E3-10EA-47A8-927A-49B77F4E42D5}"/>
              </a:ext>
            </a:extLst>
          </p:cNvPr>
          <p:cNvSpPr txBox="1"/>
          <p:nvPr/>
        </p:nvSpPr>
        <p:spPr>
          <a:xfrm>
            <a:off x="232012" y="6196662"/>
            <a:ext cx="614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https://ru.wikipedia.org/wiki/XML_Paper_Specification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46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151BD-2312-4362-9A56-CDB03DDE05D4}"/>
              </a:ext>
            </a:extLst>
          </p:cNvPr>
          <p:cNvSpPr txBox="1"/>
          <p:nvPr/>
        </p:nvSpPr>
        <p:spPr>
          <a:xfrm>
            <a:off x="984738" y="1863969"/>
            <a:ext cx="1814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GIMP</a:t>
            </a:r>
          </a:p>
          <a:p>
            <a:r>
              <a:rPr lang="en-US" dirty="0"/>
              <a:t>Inkscape</a:t>
            </a:r>
          </a:p>
          <a:p>
            <a:r>
              <a:rPr lang="en-US" dirty="0" err="1"/>
              <a:t>drawIO</a:t>
            </a:r>
            <a:endParaRPr lang="en-US" dirty="0"/>
          </a:p>
          <a:p>
            <a:endParaRPr lang="en-US" dirty="0"/>
          </a:p>
          <a:p>
            <a:r>
              <a:rPr lang="en-US" dirty="0"/>
              <a:t>XPS + SVG</a:t>
            </a:r>
          </a:p>
          <a:p>
            <a:r>
              <a:rPr lang="en-US" dirty="0"/>
              <a:t>TGA </a:t>
            </a:r>
            <a:r>
              <a:rPr lang="ru-RU" dirty="0"/>
              <a:t>для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46053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36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64022C7C-72FB-4D87-B5E6-956B9E6C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13" y="5431207"/>
            <a:ext cx="43576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F6E704A3-C3C4-4A09-8CDC-54640D6DB5B0}"/>
              </a:ext>
            </a:extLst>
          </p:cNvPr>
          <p:cNvSpPr txBox="1">
            <a:spLocks noChangeArrowheads="1"/>
          </p:cNvSpPr>
          <p:nvPr/>
        </p:nvSpPr>
        <p:spPr>
          <a:xfrm>
            <a:off x="511034" y="311151"/>
            <a:ext cx="3024187" cy="29527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altLang="ru-RU" b="1">
                <a:solidFill>
                  <a:schemeClr val="accent2"/>
                </a:solidFill>
              </a:rPr>
              <a:t>Оппонентная теория цвета (Хьюбл и Вайзел)</a:t>
            </a:r>
            <a:endParaRPr lang="ru-RU" altLang="ru-RU" b="1" dirty="0">
              <a:solidFill>
                <a:schemeClr val="accent2"/>
              </a:solidFill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58316BB-C618-4201-9391-E9211399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33" y="3624263"/>
            <a:ext cx="10079629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ru-RU" altLang="ru-RU" sz="2400" dirty="0"/>
              <a:t>Мозг получает информацию о разнице яркости — </a:t>
            </a:r>
            <a:br>
              <a:rPr lang="ru-RU" altLang="ru-RU" sz="2400" dirty="0"/>
            </a:br>
            <a:r>
              <a:rPr lang="ru-RU" altLang="ru-RU" sz="2400" dirty="0"/>
              <a:t>о разнице яркости белого (</a:t>
            </a:r>
            <a:r>
              <a:rPr lang="ru-RU" altLang="ru-RU" sz="2400" dirty="0" err="1">
                <a:solidFill>
                  <a:srgbClr val="000099"/>
                </a:solidFill>
              </a:rPr>
              <a:t>Yмах</a:t>
            </a:r>
            <a:r>
              <a:rPr lang="ru-RU" altLang="ru-RU" sz="2400" dirty="0"/>
              <a:t>) и черного (</a:t>
            </a:r>
            <a:r>
              <a:rPr lang="ru-RU" altLang="ru-RU" sz="2400" dirty="0" err="1">
                <a:solidFill>
                  <a:srgbClr val="000099"/>
                </a:solidFill>
              </a:rPr>
              <a:t>Yмин</a:t>
            </a:r>
            <a:r>
              <a:rPr lang="ru-RU" altLang="ru-RU" sz="2400" dirty="0"/>
              <a:t>),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ru-RU" altLang="ru-RU" sz="2400" dirty="0"/>
              <a:t>о разнице (</a:t>
            </a:r>
            <a:r>
              <a:rPr lang="ru-RU" altLang="ru-RU" sz="2400" dirty="0">
                <a:solidFill>
                  <a:srgbClr val="000099"/>
                </a:solidFill>
              </a:rPr>
              <a:t>G-R</a:t>
            </a:r>
            <a:r>
              <a:rPr lang="ru-RU" altLang="ru-RU" sz="2400" dirty="0"/>
              <a:t>), о разнице (</a:t>
            </a:r>
            <a:r>
              <a:rPr lang="ru-RU" altLang="ru-RU" sz="2400" dirty="0">
                <a:solidFill>
                  <a:srgbClr val="000099"/>
                </a:solidFill>
              </a:rPr>
              <a:t>B-</a:t>
            </a:r>
            <a:r>
              <a:rPr lang="ru-RU" altLang="ru-RU" sz="2400" dirty="0" err="1">
                <a:solidFill>
                  <a:srgbClr val="000099"/>
                </a:solidFill>
              </a:rPr>
              <a:t>yellow</a:t>
            </a:r>
            <a:r>
              <a:rPr lang="ru-RU" altLang="ru-RU" sz="2400" dirty="0"/>
              <a:t>), </a:t>
            </a:r>
            <a:br>
              <a:rPr lang="ru-RU" altLang="ru-RU" sz="2400" dirty="0"/>
            </a:br>
            <a:r>
              <a:rPr lang="ru-RU" altLang="ru-RU" sz="2400" dirty="0"/>
              <a:t>а жёлтый цвет —(</a:t>
            </a:r>
            <a:r>
              <a:rPr lang="ru-RU" altLang="ru-RU" sz="2400" dirty="0" err="1">
                <a:solidFill>
                  <a:srgbClr val="000099"/>
                </a:solidFill>
              </a:rPr>
              <a:t>yellow</a:t>
            </a:r>
            <a:r>
              <a:rPr lang="ru-RU" altLang="ru-RU" sz="2400" dirty="0">
                <a:solidFill>
                  <a:srgbClr val="000099"/>
                </a:solidFill>
              </a:rPr>
              <a:t>=R+G</a:t>
            </a:r>
            <a:r>
              <a:rPr lang="ru-RU" altLang="ru-RU" sz="2400" dirty="0"/>
              <a:t>)</a:t>
            </a:r>
            <a:r>
              <a:rPr lang="ru-RU" altLang="ru-RU" dirty="0"/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DF173E-7871-4731-8C59-5A6BB54F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46" y="311151"/>
            <a:ext cx="5394325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9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890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599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9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12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41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31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6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29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99CCB7-7A74-41AB-B1F7-A43D1B658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ВИДЫ ЦВЕТОВЫХ СИСТЕМ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9BF530-9189-477A-ACAE-A3AE74A97B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b="1"/>
              <a:t>Аппаратно-зависимые</a:t>
            </a:r>
            <a:endParaRPr lang="en-US" altLang="ru-RU" b="1"/>
          </a:p>
          <a:p>
            <a:pPr lvl="1"/>
            <a:r>
              <a:rPr lang="en-US" altLang="ru-RU" b="1"/>
              <a:t>RGB</a:t>
            </a:r>
          </a:p>
          <a:p>
            <a:pPr lvl="1"/>
            <a:r>
              <a:rPr lang="en-US" altLang="ru-RU" b="1"/>
              <a:t>CMY(K)</a:t>
            </a:r>
          </a:p>
          <a:p>
            <a:pPr lvl="1"/>
            <a:r>
              <a:rPr lang="en-US" altLang="ru-RU" b="1"/>
              <a:t>HSx (</a:t>
            </a:r>
            <a:r>
              <a:rPr lang="ru-RU" altLang="ru-RU" b="1"/>
              <a:t>HSV / HSL / HSB / HSI</a:t>
            </a:r>
            <a:r>
              <a:rPr lang="en-US" altLang="ru-RU"/>
              <a:t>)</a:t>
            </a:r>
            <a:endParaRPr lang="en-US" altLang="ru-RU" b="1"/>
          </a:p>
          <a:p>
            <a:pPr lvl="1"/>
            <a:endParaRPr lang="ru-RU" altLang="ru-RU" b="1"/>
          </a:p>
          <a:p>
            <a:r>
              <a:rPr lang="ru-RU" altLang="ru-RU" b="1"/>
              <a:t>Аппаратно-независимые </a:t>
            </a:r>
            <a:endParaRPr lang="en-US" altLang="ru-RU" b="1"/>
          </a:p>
          <a:p>
            <a:pPr lvl="1"/>
            <a:r>
              <a:rPr lang="en-US" altLang="ru-RU" b="1"/>
              <a:t>Lab</a:t>
            </a:r>
            <a:endParaRPr lang="ru-RU" altLang="ru-RU" b="1"/>
          </a:p>
          <a:p>
            <a:pPr lvl="1"/>
            <a:r>
              <a:rPr lang="en-US" altLang="ru-RU" b="1"/>
              <a:t>YUV</a:t>
            </a:r>
            <a:r>
              <a:rPr lang="ru-RU" altLang="ru-RU" b="1"/>
              <a:t> (</a:t>
            </a:r>
            <a:r>
              <a:rPr lang="en-US" altLang="ru-RU" b="1"/>
              <a:t>YCrCb)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9252AC-D21B-4537-905C-7C9E14A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29" y="4653248"/>
            <a:ext cx="2925572" cy="2194179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66BBCFB-049D-44E1-8B1A-CE9A9660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64" y="1038936"/>
            <a:ext cx="4819935" cy="36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1D9F3-4BC4-47DC-92F9-0C2CC242CE9C}"/>
              </a:ext>
            </a:extLst>
          </p:cNvPr>
          <p:cNvSpPr txBox="1"/>
          <p:nvPr/>
        </p:nvSpPr>
        <p:spPr>
          <a:xfrm>
            <a:off x="457200" y="613092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https://get-color.ru/converter/</a:t>
            </a:r>
          </a:p>
        </p:txBody>
      </p:sp>
    </p:spTree>
    <p:extLst>
      <p:ext uri="{BB962C8B-B14F-4D97-AF65-F5344CB8AC3E}">
        <p14:creationId xmlns:p14="http://schemas.microsoft.com/office/powerpoint/2010/main" val="320964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294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315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718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1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46470D-2C33-446C-9E88-EDC30E3CE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ЦВЕТОВАЯ МОДЕЛЬ </a:t>
            </a:r>
            <a:r>
              <a:rPr lang="en-US" altLang="ru-RU" b="1" dirty="0"/>
              <a:t>RGB</a:t>
            </a:r>
            <a:endParaRPr lang="ru-RU" altLang="ru-RU" b="1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E52A41-CBA0-48B5-B8A3-7D9EDC97A44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8725"/>
            <a:ext cx="4873625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ru-RU" altLang="ru-RU" sz="2200"/>
              <a:t>Описывает </a:t>
            </a:r>
            <a:r>
              <a:rPr lang="ru-RU" altLang="ru-RU" sz="2200" b="1" i="1"/>
              <a:t>излучаемые </a:t>
            </a:r>
            <a:r>
              <a:rPr lang="ru-RU" altLang="ru-RU" sz="2200"/>
              <a:t>цвета</a:t>
            </a:r>
          </a:p>
          <a:p>
            <a:pPr marL="0" indent="0">
              <a:lnSpc>
                <a:spcPct val="80000"/>
              </a:lnSpc>
            </a:pPr>
            <a:r>
              <a:rPr lang="ru-RU" altLang="ru-RU" sz="2200"/>
              <a:t>Основная область применения – описание цветового пространства монитора</a:t>
            </a:r>
          </a:p>
          <a:p>
            <a:pPr marL="0" indent="0">
              <a:lnSpc>
                <a:spcPct val="80000"/>
              </a:lnSpc>
            </a:pPr>
            <a:r>
              <a:rPr lang="ru-RU" altLang="ru-RU" sz="2200"/>
              <a:t>Модель образована тремя цветами – красным </a:t>
            </a:r>
            <a:r>
              <a:rPr lang="en-US" altLang="ru-RU" sz="2200"/>
              <a:t>(</a:t>
            </a:r>
            <a:r>
              <a:rPr lang="en-US" altLang="ru-RU" sz="2200" b="1"/>
              <a:t>R</a:t>
            </a:r>
            <a:r>
              <a:rPr lang="en-US" altLang="ru-RU" sz="2200"/>
              <a:t>ed), </a:t>
            </a:r>
            <a:r>
              <a:rPr lang="ru-RU" altLang="ru-RU" sz="2200"/>
              <a:t>зеленым (</a:t>
            </a:r>
            <a:r>
              <a:rPr lang="en-US" altLang="ru-RU" sz="2200" b="1"/>
              <a:t>G</a:t>
            </a:r>
            <a:r>
              <a:rPr lang="en-US" altLang="ru-RU" sz="2200"/>
              <a:t>reen) </a:t>
            </a:r>
            <a:r>
              <a:rPr lang="ru-RU" altLang="ru-RU" sz="2200"/>
              <a:t>и синим (</a:t>
            </a:r>
            <a:r>
              <a:rPr lang="en-US" altLang="ru-RU" sz="2200" b="1"/>
              <a:t>B</a:t>
            </a:r>
            <a:r>
              <a:rPr lang="en-US" altLang="ru-RU" sz="2200"/>
              <a:t>lue)</a:t>
            </a:r>
          </a:p>
          <a:p>
            <a:pPr marL="0" indent="0">
              <a:lnSpc>
                <a:spcPct val="80000"/>
              </a:lnSpc>
            </a:pPr>
            <a:r>
              <a:rPr lang="ru-RU" altLang="ru-RU" sz="2200"/>
              <a:t>Модель является </a:t>
            </a:r>
            <a:r>
              <a:rPr lang="ru-RU" altLang="ru-RU" sz="2200" b="1" i="1"/>
              <a:t>аддитивной</a:t>
            </a:r>
            <a:r>
              <a:rPr lang="ru-RU" altLang="ru-RU" sz="2200"/>
              <a:t>, т.е при смешении двух цветов, результирующий будет светлее исходных. Сумма всех трех цветов дает белый цвет</a:t>
            </a:r>
          </a:p>
          <a:p>
            <a:pPr marL="0" indent="0">
              <a:lnSpc>
                <a:spcPct val="80000"/>
              </a:lnSpc>
            </a:pPr>
            <a:r>
              <a:rPr lang="ru-RU" altLang="ru-RU" sz="2200"/>
              <a:t>Поскольку модель аппаратно-зависима, то в результате на разных мониторах одно и то же изображение будет выглядеть неодинаково.</a:t>
            </a:r>
          </a:p>
        </p:txBody>
      </p:sp>
      <p:pic>
        <p:nvPicPr>
          <p:cNvPr id="4" name="Picture 6" descr="rgbcircle">
            <a:extLst>
              <a:ext uri="{FF2B5EF4-FFF2-40B4-BE49-F238E27FC236}">
                <a16:creationId xmlns:a16="http://schemas.microsoft.com/office/drawing/2014/main" id="{90BEDE72-5DFA-4C5F-9842-C5FAA6D1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3456" y="451490"/>
            <a:ext cx="2706687" cy="2701925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918B7-D75D-4481-9217-68545BBB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88" y="3429000"/>
            <a:ext cx="4448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gb_model">
            <a:extLst>
              <a:ext uri="{FF2B5EF4-FFF2-40B4-BE49-F238E27FC236}">
                <a16:creationId xmlns:a16="http://schemas.microsoft.com/office/drawing/2014/main" id="{51A6E070-648F-44B3-BDC4-69A11EE9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17625"/>
          <a:stretch>
            <a:fillRect/>
          </a:stretch>
        </p:blipFill>
        <p:spPr>
          <a:xfrm>
            <a:off x="5651500" y="1006475"/>
            <a:ext cx="3065463" cy="28321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5EA08C-8DA6-45E5-BD1C-02B7DCF72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ЦВЕТОВАЯ МОДЕЛЬ </a:t>
            </a:r>
            <a:r>
              <a:rPr lang="en-US" altLang="ru-RU" b="1" dirty="0"/>
              <a:t>CMY(K)</a:t>
            </a:r>
            <a:endParaRPr lang="ru-RU" altLang="ru-RU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1609FD-498D-475F-B6F7-A39850BE8F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06475"/>
            <a:ext cx="5483225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200"/>
              <a:t>Описывает </a:t>
            </a:r>
            <a:r>
              <a:rPr lang="ru-RU" altLang="ru-RU" sz="2200" b="1" i="1"/>
              <a:t>отраженные</a:t>
            </a:r>
            <a:r>
              <a:rPr lang="ru-RU" altLang="ru-RU" sz="2200"/>
              <a:t> цвета</a:t>
            </a:r>
            <a:endParaRPr lang="en-US" altLang="ru-RU" sz="2200"/>
          </a:p>
          <a:p>
            <a:pPr marL="0" indent="0"/>
            <a:r>
              <a:rPr lang="ru-RU" altLang="ru-RU" sz="2200"/>
              <a:t>Область применения – полиграфия,</a:t>
            </a:r>
            <a:endParaRPr lang="en-US" altLang="ru-RU" sz="2200"/>
          </a:p>
          <a:p>
            <a:pPr marL="0" indent="0"/>
            <a:r>
              <a:rPr lang="ru-RU" altLang="ru-RU" sz="2200"/>
              <a:t>Модель образована тремя цветами: голубым </a:t>
            </a:r>
            <a:r>
              <a:rPr lang="en-US" altLang="ru-RU" sz="2200"/>
              <a:t>(</a:t>
            </a:r>
            <a:r>
              <a:rPr lang="en-US" altLang="ru-RU" sz="2200" b="1"/>
              <a:t>C</a:t>
            </a:r>
            <a:r>
              <a:rPr lang="en-US" altLang="ru-RU" sz="2200"/>
              <a:t>yan), </a:t>
            </a:r>
            <a:r>
              <a:rPr lang="ru-RU" altLang="ru-RU" sz="2200"/>
              <a:t>пурпурным (</a:t>
            </a:r>
            <a:r>
              <a:rPr lang="en-US" altLang="ru-RU" sz="2200" b="1"/>
              <a:t>M</a:t>
            </a:r>
            <a:r>
              <a:rPr lang="en-US" altLang="ru-RU" sz="2200"/>
              <a:t>agenta), </a:t>
            </a:r>
            <a:br>
              <a:rPr lang="en-US" altLang="ru-RU" sz="2200"/>
            </a:br>
            <a:r>
              <a:rPr lang="ru-RU" altLang="ru-RU" sz="2200"/>
              <a:t>и желтым </a:t>
            </a:r>
            <a:r>
              <a:rPr lang="en-US" altLang="ru-RU" sz="2200"/>
              <a:t>(</a:t>
            </a:r>
            <a:r>
              <a:rPr lang="en-US" altLang="ru-RU" sz="2200" b="1"/>
              <a:t>Y</a:t>
            </a:r>
            <a:r>
              <a:rPr lang="en-US" altLang="ru-RU" sz="2200"/>
              <a:t>ellow)</a:t>
            </a:r>
            <a:r>
              <a:rPr lang="ru-RU" altLang="ru-RU" sz="2200"/>
              <a:t> – «Полиграфическая триада» Эти цвета получены путем вычитания из белого основных цветов модели </a:t>
            </a:r>
            <a:r>
              <a:rPr lang="en-US" altLang="ru-RU" sz="2200"/>
              <a:t>RGB. </a:t>
            </a:r>
            <a:r>
              <a:rPr lang="ru-RU" altLang="ru-RU" sz="2200"/>
              <a:t>На практике, в модель включают 4й цвет – черный </a:t>
            </a:r>
            <a:r>
              <a:rPr lang="en-US" altLang="ru-RU" sz="2200"/>
              <a:t>(blac</a:t>
            </a:r>
            <a:r>
              <a:rPr lang="en-US" altLang="ru-RU" sz="2200" b="1"/>
              <a:t>K</a:t>
            </a:r>
            <a:r>
              <a:rPr lang="en-US" altLang="ru-RU" sz="2200"/>
              <a:t>).</a:t>
            </a:r>
          </a:p>
          <a:p>
            <a:pPr marL="0" indent="0"/>
            <a:r>
              <a:rPr lang="ru-RU" altLang="ru-RU" sz="2200"/>
              <a:t>Модель является </a:t>
            </a:r>
            <a:r>
              <a:rPr lang="ru-RU" altLang="ru-RU" sz="2200" b="1" i="1"/>
              <a:t>субтрактивной</a:t>
            </a:r>
            <a:r>
              <a:rPr lang="ru-RU" altLang="ru-RU" sz="2200"/>
              <a:t>, т.е. при смешении любых двух цветов результирующий будет темнее исходных</a:t>
            </a:r>
          </a:p>
          <a:p>
            <a:pPr marL="0" indent="0"/>
            <a:r>
              <a:rPr lang="ru-RU" altLang="ru-RU" sz="2200"/>
              <a:t>Модель также аппаратно-зависима, - оттиски на различных устройствах будут выглядеть по разному.</a:t>
            </a:r>
          </a:p>
        </p:txBody>
      </p:sp>
      <p:pic>
        <p:nvPicPr>
          <p:cNvPr id="5" name="Picture 9" descr="cmyk_enlarge">
            <a:extLst>
              <a:ext uri="{FF2B5EF4-FFF2-40B4-BE49-F238E27FC236}">
                <a16:creationId xmlns:a16="http://schemas.microsoft.com/office/drawing/2014/main" id="{7879B0B0-A856-4971-BC87-A1B989C7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5" t="2586" r="21001"/>
          <a:stretch>
            <a:fillRect/>
          </a:stretch>
        </p:blipFill>
        <p:spPr bwMode="auto">
          <a:xfrm>
            <a:off x="6213475" y="4221163"/>
            <a:ext cx="19431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6014B-387D-4190-8B3E-A1201CC5F26B}"/>
              </a:ext>
            </a:extLst>
          </p:cNvPr>
          <p:cNvSpPr txBox="1"/>
          <p:nvPr/>
        </p:nvSpPr>
        <p:spPr>
          <a:xfrm>
            <a:off x="457200" y="618914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https://ru.wikipedia.org/wiki/CMYK</a:t>
            </a:r>
          </a:p>
        </p:txBody>
      </p:sp>
    </p:spTree>
    <p:extLst>
      <p:ext uri="{BB962C8B-B14F-4D97-AF65-F5344CB8AC3E}">
        <p14:creationId xmlns:p14="http://schemas.microsoft.com/office/powerpoint/2010/main" val="82090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805BF-2FAB-48EE-A42C-06BA1E5E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14" y="1366127"/>
            <a:ext cx="4524375" cy="261937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990B525-F130-4FAC-8FEB-B48310997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sz="3800" b="1" dirty="0"/>
              <a:t>ЦВЕТОВЫЕ МОДЕЛИ </a:t>
            </a:r>
            <a:r>
              <a:rPr lang="en-US" altLang="ru-RU" sz="3800" b="1" dirty="0"/>
              <a:t>HSB</a:t>
            </a:r>
            <a:r>
              <a:rPr lang="ru-RU" altLang="ru-RU" sz="3800" b="1" dirty="0"/>
              <a:t> / </a:t>
            </a:r>
            <a:r>
              <a:rPr lang="en-US" altLang="ru-RU" sz="3800" b="1" dirty="0"/>
              <a:t>HSL</a:t>
            </a:r>
            <a:endParaRPr lang="ru-RU" altLang="ru-RU" sz="3800" b="1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AD7DCF-33B4-47F5-A8BD-657A599A8EB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27208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200"/>
              <a:t>Модель построена на субъективном восприятии цвета человеком. Этой моделью удобно пользоваться художникам </a:t>
            </a:r>
          </a:p>
          <a:p>
            <a:r>
              <a:rPr lang="ru-RU" altLang="ru-RU" sz="2200"/>
              <a:t>Любой цвет определяется своим тоном (</a:t>
            </a:r>
            <a:r>
              <a:rPr lang="ru-RU" altLang="ru-RU" sz="2200" b="1"/>
              <a:t>H</a:t>
            </a:r>
            <a:r>
              <a:rPr lang="ru-RU" altLang="ru-RU" sz="2200"/>
              <a:t>ue), насыщенностью (</a:t>
            </a:r>
            <a:r>
              <a:rPr lang="ru-RU" altLang="ru-RU" sz="2200" b="1"/>
              <a:t>S</a:t>
            </a:r>
            <a:r>
              <a:rPr lang="ru-RU" altLang="ru-RU" sz="2200"/>
              <a:t>aturation)  и яркостью (</a:t>
            </a:r>
            <a:r>
              <a:rPr lang="ru-RU" altLang="ru-RU" sz="2200" b="1"/>
              <a:t>B</a:t>
            </a:r>
            <a:r>
              <a:rPr lang="ru-RU" altLang="ru-RU" sz="2200"/>
              <a:t>rightness) или светимостью (</a:t>
            </a:r>
            <a:r>
              <a:rPr lang="ru-RU" altLang="ru-RU" sz="2200" b="1"/>
              <a:t>L</a:t>
            </a:r>
            <a:r>
              <a:rPr lang="ru-RU" altLang="ru-RU" sz="2200"/>
              <a:t>ightness)</a:t>
            </a:r>
            <a:endParaRPr lang="en-US" altLang="ru-RU" sz="2200"/>
          </a:p>
          <a:p>
            <a:r>
              <a:rPr lang="ru-RU" altLang="ru-RU" sz="2200"/>
              <a:t>Модель </a:t>
            </a:r>
            <a:r>
              <a:rPr lang="en-US" altLang="ru-RU" sz="2200"/>
              <a:t>HSB </a:t>
            </a:r>
            <a:r>
              <a:rPr lang="ru-RU" altLang="ru-RU" sz="2200"/>
              <a:t>описывает отраженный цвет, модель </a:t>
            </a:r>
            <a:r>
              <a:rPr lang="en-US" altLang="ru-RU" sz="2200"/>
              <a:t>HSL – </a:t>
            </a:r>
            <a:r>
              <a:rPr lang="ru-RU" altLang="ru-RU" sz="2200"/>
              <a:t>излучаемый.</a:t>
            </a:r>
          </a:p>
          <a:p>
            <a:r>
              <a:rPr lang="ru-RU" altLang="ru-RU" sz="2200"/>
              <a:t>Модель аппаратно-зависимая, и не соответствует восприятию человеческого глаза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E8B0DC4-04CC-4084-875E-829F32BEFF9D}"/>
              </a:ext>
            </a:extLst>
          </p:cNvPr>
          <p:cNvGrpSpPr>
            <a:grpSpLocks/>
          </p:cNvGrpSpPr>
          <p:nvPr/>
        </p:nvGrpSpPr>
        <p:grpSpPr bwMode="auto">
          <a:xfrm>
            <a:off x="10089889" y="2279650"/>
            <a:ext cx="2008188" cy="3851275"/>
            <a:chOff x="4014" y="1293"/>
            <a:chExt cx="1265" cy="2426"/>
          </a:xfrm>
        </p:grpSpPr>
        <p:pic>
          <p:nvPicPr>
            <p:cNvPr id="5" name="Picture 6" descr="hsb_model">
              <a:extLst>
                <a:ext uri="{FF2B5EF4-FFF2-40B4-BE49-F238E27FC236}">
                  <a16:creationId xmlns:a16="http://schemas.microsoft.com/office/drawing/2014/main" id="{7EF73FDF-261C-484C-B763-2E8470FE0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2341"/>
              <a:ext cx="1265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hsvkolo">
              <a:extLst>
                <a:ext uri="{FF2B5EF4-FFF2-40B4-BE49-F238E27FC236}">
                  <a16:creationId xmlns:a16="http://schemas.microsoft.com/office/drawing/2014/main" id="{03402473-D304-4AFA-8193-DED941F73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" y="1293"/>
              <a:ext cx="776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C86329-9601-4AC5-BCFA-47DF256C613A}"/>
              </a:ext>
            </a:extLst>
          </p:cNvPr>
          <p:cNvSpPr txBox="1"/>
          <p:nvPr/>
        </p:nvSpPr>
        <p:spPr>
          <a:xfrm>
            <a:off x="262720" y="62108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https://ru.wikipedia.org/wiki/HSL</a:t>
            </a:r>
          </a:p>
        </p:txBody>
      </p:sp>
    </p:spTree>
    <p:extLst>
      <p:ext uri="{BB962C8B-B14F-4D97-AF65-F5344CB8AC3E}">
        <p14:creationId xmlns:p14="http://schemas.microsoft.com/office/powerpoint/2010/main" val="136125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8DB10D7-97BA-4334-876A-AB9F65C7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sz="3800" b="1"/>
              <a:t>ЦВЕТОВЫЕ МОДЕЛИ </a:t>
            </a:r>
            <a:r>
              <a:rPr lang="en-US" altLang="ru-RU" sz="3800" b="1"/>
              <a:t>HSV</a:t>
            </a:r>
            <a:r>
              <a:rPr lang="ru-RU" altLang="ru-RU" sz="3800" b="1"/>
              <a:t> / </a:t>
            </a:r>
            <a:r>
              <a:rPr lang="en-US" altLang="ru-RU" sz="3800" b="1"/>
              <a:t>HSI</a:t>
            </a:r>
            <a:endParaRPr lang="ru-RU" altLang="ru-RU" sz="3800" b="1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DCC5196-F2F5-4617-899D-62E9004E3D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447516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200"/>
              <a:t>Во многом схожи с моделями </a:t>
            </a:r>
            <a:r>
              <a:rPr lang="en-US" altLang="ru-RU" sz="2200"/>
              <a:t>HSB / HSL, </a:t>
            </a:r>
            <a:r>
              <a:rPr lang="ru-RU" altLang="ru-RU" sz="2200"/>
              <a:t>но в отличии от них более абстрактны в описании яркостной компоненты, не привязывая её  физической природе цвета.</a:t>
            </a:r>
          </a:p>
          <a:p>
            <a:pPr marL="0" indent="0"/>
            <a:r>
              <a:rPr lang="ru-RU" altLang="ru-RU" sz="2200"/>
              <a:t>Яркостная компонента обозначается как «значение» </a:t>
            </a:r>
            <a:r>
              <a:rPr lang="en-US" altLang="ru-RU" sz="2200"/>
              <a:t>(</a:t>
            </a:r>
            <a:r>
              <a:rPr lang="en-US" altLang="ru-RU" sz="2200" b="1"/>
              <a:t>V</a:t>
            </a:r>
            <a:r>
              <a:rPr lang="en-US" altLang="ru-RU" sz="2200"/>
              <a:t>olume) </a:t>
            </a:r>
            <a:r>
              <a:rPr lang="ru-RU" altLang="ru-RU" sz="2200"/>
              <a:t>или как интенсивность </a:t>
            </a:r>
            <a:r>
              <a:rPr lang="en-US" altLang="ru-RU" sz="2200"/>
              <a:t>(</a:t>
            </a:r>
            <a:r>
              <a:rPr lang="en-US" altLang="ru-RU" sz="2200" b="1"/>
              <a:t>I</a:t>
            </a:r>
            <a:r>
              <a:rPr lang="en-US" altLang="ru-RU" sz="2200"/>
              <a:t>ntensity)</a:t>
            </a:r>
            <a:endParaRPr lang="ru-RU" altLang="ru-RU" sz="2200"/>
          </a:p>
          <a:p>
            <a:pPr marL="0" indent="0">
              <a:buFont typeface="Wingdings" panose="05000000000000000000" pitchFamily="2" charset="2"/>
              <a:buNone/>
            </a:pPr>
            <a:endParaRPr lang="ru-RU" altLang="ru-RU" sz="2200"/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200"/>
              <a:t>На рисунке приведено изображение модели </a:t>
            </a:r>
            <a:r>
              <a:rPr lang="en-US" altLang="ru-RU" sz="2200"/>
              <a:t>HSL</a:t>
            </a:r>
            <a:r>
              <a:rPr lang="ru-RU" altLang="ru-RU" sz="2200"/>
              <a:t> в цилиндрических координатах</a:t>
            </a:r>
            <a:endParaRPr lang="en-US" altLang="ru-RU" sz="2200"/>
          </a:p>
          <a:p>
            <a:pPr marL="0" indent="0"/>
            <a:endParaRPr lang="ru-RU" altLang="ru-RU" sz="2200"/>
          </a:p>
        </p:txBody>
      </p:sp>
      <p:pic>
        <p:nvPicPr>
          <p:cNvPr id="4" name="Picture 6" descr="hsl_solid">
            <a:extLst>
              <a:ext uri="{FF2B5EF4-FFF2-40B4-BE49-F238E27FC236}">
                <a16:creationId xmlns:a16="http://schemas.microsoft.com/office/drawing/2014/main" id="{D879A956-7D18-45EC-947C-6F21132E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3240088"/>
            <a:ext cx="3683000" cy="2925762"/>
          </a:xfrm>
          <a:prstGeom prst="rect">
            <a:avLst/>
          </a:prstGeom>
          <a:noFill/>
        </p:spPr>
      </p:pic>
      <p:pic>
        <p:nvPicPr>
          <p:cNvPr id="5" name="Picture 7" descr="hsl_round">
            <a:extLst>
              <a:ext uri="{FF2B5EF4-FFF2-40B4-BE49-F238E27FC236}">
                <a16:creationId xmlns:a16="http://schemas.microsoft.com/office/drawing/2014/main" id="{55A3A328-C945-4E4E-A1E7-4BFC9A49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8124"/>
          <a:stretch>
            <a:fillRect/>
          </a:stretch>
        </p:blipFill>
        <p:spPr bwMode="auto">
          <a:xfrm>
            <a:off x="5730875" y="1073150"/>
            <a:ext cx="21971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43450-16C4-479C-9AB9-C261747E664C}"/>
              </a:ext>
            </a:extLst>
          </p:cNvPr>
          <p:cNvSpPr txBox="1"/>
          <p:nvPr/>
        </p:nvSpPr>
        <p:spPr>
          <a:xfrm>
            <a:off x="389482" y="6130925"/>
            <a:ext cx="10682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https://ru.wikipedia.org/wiki/HSV_(%D1%86%D0%B2%D0%B5%D1%82%D0%BE%D0%B2%D0%B0%D1%8F_%D0%BC%D0%BE%D0%B4%D0%B5%D0%BB%D1%8C)</a:t>
            </a:r>
          </a:p>
        </p:txBody>
      </p:sp>
    </p:spTree>
    <p:extLst>
      <p:ext uri="{BB962C8B-B14F-4D97-AF65-F5344CB8AC3E}">
        <p14:creationId xmlns:p14="http://schemas.microsoft.com/office/powerpoint/2010/main" val="397426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C943B7-3AEC-42D4-9D9D-018B8AB63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ru-RU" altLang="ru-RU" b="1" dirty="0"/>
              <a:t>ЦВЕТОВАЯ МОДЕЛЬ </a:t>
            </a:r>
            <a:r>
              <a:rPr lang="en-US" altLang="ru-RU" b="1" dirty="0"/>
              <a:t>LAB</a:t>
            </a:r>
            <a:endParaRPr lang="ru-RU" altLang="ru-RU" b="1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4297AB-0FC4-4517-A27E-7D2A303023E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181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200"/>
              <a:t>Аппаратно-независимая модель</a:t>
            </a:r>
          </a:p>
          <a:p>
            <a:r>
              <a:rPr lang="ru-RU" altLang="ru-RU" sz="2200"/>
              <a:t>Описывает цвета так, как они воспринимаются человеком</a:t>
            </a:r>
          </a:p>
          <a:p>
            <a:r>
              <a:rPr lang="ru-RU" altLang="ru-RU" sz="2200"/>
              <a:t>Базовые компонентов L, a и b. Компонент L несет информацию о яркостях изображения, а компоненты а и b - о его цветах. Компонент а изменяется от зеленого до пурпурного, а b - от синего до желтого</a:t>
            </a:r>
          </a:p>
          <a:p>
            <a:r>
              <a:rPr lang="ru-RU" altLang="ru-RU" sz="2200"/>
              <a:t>Модель имеет самый широкий цветовой охват, и используется для</a:t>
            </a:r>
            <a:r>
              <a:rPr lang="en-US" altLang="ru-RU" sz="2200"/>
              <a:t> </a:t>
            </a:r>
            <a:r>
              <a:rPr lang="ru-RU" altLang="ru-RU" sz="2200"/>
              <a:t>при конвертации одних цветовых моделей в другие.</a:t>
            </a:r>
          </a:p>
          <a:p>
            <a:endParaRPr lang="ru-RU" altLang="ru-RU" sz="2200"/>
          </a:p>
        </p:txBody>
      </p:sp>
      <p:pic>
        <p:nvPicPr>
          <p:cNvPr id="4" name="Picture 8" descr="color-system_2">
            <a:extLst>
              <a:ext uri="{FF2B5EF4-FFF2-40B4-BE49-F238E27FC236}">
                <a16:creationId xmlns:a16="http://schemas.microsoft.com/office/drawing/2014/main" id="{5A9C4D47-67C0-4A92-8BEE-E3BA8F7C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2276475"/>
            <a:ext cx="2703513" cy="274796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87F6-F1DC-4914-9249-A5227FC90E62}"/>
              </a:ext>
            </a:extLst>
          </p:cNvPr>
          <p:cNvSpPr txBox="1"/>
          <p:nvPr/>
        </p:nvSpPr>
        <p:spPr>
          <a:xfrm>
            <a:off x="290015" y="631348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https://ru.wikipedia.org/wiki/LAB</a:t>
            </a:r>
          </a:p>
        </p:txBody>
      </p:sp>
    </p:spTree>
    <p:extLst>
      <p:ext uri="{BB962C8B-B14F-4D97-AF65-F5344CB8AC3E}">
        <p14:creationId xmlns:p14="http://schemas.microsoft.com/office/powerpoint/2010/main" val="2734259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2580</Words>
  <Application>Microsoft Office PowerPoint</Application>
  <PresentationFormat>Широкоэкранный</PresentationFormat>
  <Paragraphs>223</Paragraphs>
  <Slides>43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Тема Office</vt:lpstr>
      <vt:lpstr>Документ Microsoft Word</vt:lpstr>
      <vt:lpstr>ЦВЕТ – это форма световой энергии, передаваемая в виде волн</vt:lpstr>
      <vt:lpstr>ЦВЕТОВАЯ СИСТЕМА</vt:lpstr>
      <vt:lpstr>Презентация PowerPoint</vt:lpstr>
      <vt:lpstr>ВИДЫ ЦВЕТОВЫХ СИСТЕМ</vt:lpstr>
      <vt:lpstr>ЦВЕТОВАЯ МОДЕЛЬ RGB</vt:lpstr>
      <vt:lpstr>ЦВЕТОВАЯ МОДЕЛЬ CMY(K)</vt:lpstr>
      <vt:lpstr>ЦВЕТОВЫЕ МОДЕЛИ HSB / HSL</vt:lpstr>
      <vt:lpstr>ЦВЕТОВЫЕ МОДЕЛИ HSV / HSI</vt:lpstr>
      <vt:lpstr>ЦВЕТОВАЯ МОДЕЛЬ LAB</vt:lpstr>
      <vt:lpstr>ЦВЕТОВАЯ МОДЕЛЬ YUV</vt:lpstr>
      <vt:lpstr>КОДИРОВАНИЕ ЦВЕТА</vt:lpstr>
      <vt:lpstr>Типы изображений</vt:lpstr>
      <vt:lpstr>Цифровое растровое изображение</vt:lpstr>
      <vt:lpstr>Векторная графика</vt:lpstr>
      <vt:lpstr>Презентация PowerPoint</vt:lpstr>
      <vt:lpstr>Презентация PowerPoint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Форматы графических файлов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 – это форма световой энергии, передаваемая в виде волн</dc:title>
  <dc:creator>Fam Erus</dc:creator>
  <cp:lastModifiedBy>Fam Erus</cp:lastModifiedBy>
  <cp:revision>22</cp:revision>
  <dcterms:created xsi:type="dcterms:W3CDTF">2022-02-05T02:40:10Z</dcterms:created>
  <dcterms:modified xsi:type="dcterms:W3CDTF">2022-02-05T06:48:22Z</dcterms:modified>
</cp:coreProperties>
</file>