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7" r:id="rId20"/>
    <p:sldId id="278" r:id="rId21"/>
    <p:sldId id="282" r:id="rId22"/>
    <p:sldId id="279" r:id="rId23"/>
    <p:sldId id="280" r:id="rId24"/>
    <p:sldId id="281" r:id="rId25"/>
    <p:sldId id="287" r:id="rId26"/>
    <p:sldId id="288" r:id="rId27"/>
    <p:sldId id="291" r:id="rId28"/>
    <p:sldId id="292" r:id="rId29"/>
    <p:sldId id="293" r:id="rId30"/>
    <p:sldId id="294" r:id="rId31"/>
    <p:sldId id="295" r:id="rId32"/>
    <p:sldId id="296" r:id="rId33"/>
    <p:sldId id="297" r:id="rId34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05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38908" y="93700"/>
            <a:ext cx="5266182" cy="129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07975" marR="5080" indent="-295910">
              <a:lnSpc>
                <a:spcPts val="1680"/>
              </a:lnSpc>
              <a:spcBef>
                <a:spcPts val="25"/>
              </a:spcBef>
            </a:pPr>
            <a:r>
              <a:rPr spc="-5" dirty="0"/>
              <a:t>Компьютерная</a:t>
            </a:r>
            <a:r>
              <a:rPr spc="-70" dirty="0"/>
              <a:t> </a:t>
            </a:r>
            <a:r>
              <a:rPr spc="5" dirty="0"/>
              <a:t>графика</a:t>
            </a:r>
            <a:r>
              <a:rPr spc="320" dirty="0"/>
              <a:t> </a:t>
            </a:r>
            <a:r>
              <a:rPr spc="-5" dirty="0"/>
              <a:t>2021 </a:t>
            </a:r>
            <a:r>
              <a:rPr spc="-375" dirty="0"/>
              <a:t> </a:t>
            </a:r>
            <a:r>
              <a:rPr spc="-25" dirty="0"/>
              <a:t>ЮФУ</a:t>
            </a:r>
            <a:r>
              <a:rPr dirty="0"/>
              <a:t> </a:t>
            </a:r>
            <a:r>
              <a:rPr spc="-5" dirty="0"/>
              <a:t>Демяненко</a:t>
            </a:r>
            <a:r>
              <a:rPr spc="-25" dirty="0"/>
              <a:t> </a:t>
            </a:r>
            <a:r>
              <a:rPr spc="-5" dirty="0"/>
              <a:t>Я.М.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07975" marR="5080" indent="-295910">
              <a:lnSpc>
                <a:spcPts val="1680"/>
              </a:lnSpc>
              <a:spcBef>
                <a:spcPts val="25"/>
              </a:spcBef>
            </a:pPr>
            <a:r>
              <a:rPr spc="-5" dirty="0"/>
              <a:t>Компьютерная</a:t>
            </a:r>
            <a:r>
              <a:rPr spc="-70" dirty="0"/>
              <a:t> </a:t>
            </a:r>
            <a:r>
              <a:rPr spc="5" dirty="0"/>
              <a:t>графика</a:t>
            </a:r>
            <a:r>
              <a:rPr spc="320" dirty="0"/>
              <a:t> </a:t>
            </a:r>
            <a:r>
              <a:rPr spc="-5" dirty="0"/>
              <a:t>2021 </a:t>
            </a:r>
            <a:r>
              <a:rPr spc="-375" dirty="0"/>
              <a:t> </a:t>
            </a:r>
            <a:r>
              <a:rPr spc="-25" dirty="0"/>
              <a:t>ЮФУ</a:t>
            </a:r>
            <a:r>
              <a:rPr dirty="0"/>
              <a:t> </a:t>
            </a:r>
            <a:r>
              <a:rPr spc="-5" dirty="0"/>
              <a:t>Демяненко</a:t>
            </a:r>
            <a:r>
              <a:rPr spc="-25" dirty="0"/>
              <a:t> </a:t>
            </a:r>
            <a:r>
              <a:rPr spc="-5" dirty="0"/>
              <a:t>Я.М.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07975" marR="5080" indent="-295910">
              <a:lnSpc>
                <a:spcPts val="1680"/>
              </a:lnSpc>
              <a:spcBef>
                <a:spcPts val="25"/>
              </a:spcBef>
            </a:pPr>
            <a:r>
              <a:rPr spc="-5" dirty="0"/>
              <a:t>Компьютерная</a:t>
            </a:r>
            <a:r>
              <a:rPr spc="-70" dirty="0"/>
              <a:t> </a:t>
            </a:r>
            <a:r>
              <a:rPr spc="5" dirty="0"/>
              <a:t>графика</a:t>
            </a:r>
            <a:r>
              <a:rPr spc="320" dirty="0"/>
              <a:t> </a:t>
            </a:r>
            <a:r>
              <a:rPr spc="-5" dirty="0"/>
              <a:t>2021 </a:t>
            </a:r>
            <a:r>
              <a:rPr spc="-375" dirty="0"/>
              <a:t> </a:t>
            </a:r>
            <a:r>
              <a:rPr spc="-25" dirty="0"/>
              <a:t>ЮФУ</a:t>
            </a:r>
            <a:r>
              <a:rPr dirty="0"/>
              <a:t> </a:t>
            </a:r>
            <a:r>
              <a:rPr spc="-5" dirty="0"/>
              <a:t>Демяненко</a:t>
            </a:r>
            <a:r>
              <a:rPr spc="-25" dirty="0"/>
              <a:t> </a:t>
            </a:r>
            <a:r>
              <a:rPr spc="-5" dirty="0"/>
              <a:t>Я.М.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07975" marR="5080" indent="-295910">
              <a:lnSpc>
                <a:spcPts val="1680"/>
              </a:lnSpc>
              <a:spcBef>
                <a:spcPts val="25"/>
              </a:spcBef>
            </a:pPr>
            <a:r>
              <a:rPr spc="-5" dirty="0"/>
              <a:t>Компьютерная</a:t>
            </a:r>
            <a:r>
              <a:rPr spc="-70" dirty="0"/>
              <a:t> </a:t>
            </a:r>
            <a:r>
              <a:rPr spc="5" dirty="0"/>
              <a:t>графика</a:t>
            </a:r>
            <a:r>
              <a:rPr spc="320" dirty="0"/>
              <a:t> </a:t>
            </a:r>
            <a:r>
              <a:rPr spc="-5" dirty="0"/>
              <a:t>2021 </a:t>
            </a:r>
            <a:r>
              <a:rPr spc="-375" dirty="0"/>
              <a:t> </a:t>
            </a:r>
            <a:r>
              <a:rPr spc="-25" dirty="0"/>
              <a:t>ЮФУ</a:t>
            </a:r>
            <a:r>
              <a:rPr dirty="0"/>
              <a:t> </a:t>
            </a:r>
            <a:r>
              <a:rPr spc="-5" dirty="0"/>
              <a:t>Демяненко</a:t>
            </a:r>
            <a:r>
              <a:rPr spc="-25" dirty="0"/>
              <a:t> </a:t>
            </a:r>
            <a:r>
              <a:rPr spc="-5" dirty="0"/>
              <a:t>Я.М.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07975" marR="5080" indent="-295910">
              <a:lnSpc>
                <a:spcPts val="1680"/>
              </a:lnSpc>
              <a:spcBef>
                <a:spcPts val="25"/>
              </a:spcBef>
            </a:pPr>
            <a:r>
              <a:rPr spc="-5" dirty="0"/>
              <a:t>Компьютерная</a:t>
            </a:r>
            <a:r>
              <a:rPr spc="-70" dirty="0"/>
              <a:t> </a:t>
            </a:r>
            <a:r>
              <a:rPr spc="5" dirty="0"/>
              <a:t>графика</a:t>
            </a:r>
            <a:r>
              <a:rPr spc="320" dirty="0"/>
              <a:t> </a:t>
            </a:r>
            <a:r>
              <a:rPr spc="-5" dirty="0"/>
              <a:t>2021 </a:t>
            </a:r>
            <a:r>
              <a:rPr spc="-375" dirty="0"/>
              <a:t> </a:t>
            </a:r>
            <a:r>
              <a:rPr spc="-25" dirty="0"/>
              <a:t>ЮФУ</a:t>
            </a:r>
            <a:r>
              <a:rPr dirty="0"/>
              <a:t> </a:t>
            </a:r>
            <a:r>
              <a:rPr spc="-5" dirty="0"/>
              <a:t>Демяненко</a:t>
            </a:r>
            <a:r>
              <a:rPr spc="-25" dirty="0"/>
              <a:t> </a:t>
            </a:r>
            <a:r>
              <a:rPr spc="-5" dirty="0"/>
              <a:t>Я.М.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259" y="577722"/>
            <a:ext cx="763148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4329" y="2967608"/>
            <a:ext cx="8435340" cy="2373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36797" y="6290690"/>
            <a:ext cx="2470150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07975" marR="5080" indent="-295910">
              <a:lnSpc>
                <a:spcPts val="1680"/>
              </a:lnSpc>
              <a:spcBef>
                <a:spcPts val="25"/>
              </a:spcBef>
            </a:pPr>
            <a:r>
              <a:rPr spc="-5" dirty="0"/>
              <a:t>Компьютерная</a:t>
            </a:r>
            <a:r>
              <a:rPr spc="-70" dirty="0"/>
              <a:t> </a:t>
            </a:r>
            <a:r>
              <a:rPr spc="5" dirty="0"/>
              <a:t>графика</a:t>
            </a:r>
            <a:r>
              <a:rPr spc="320" dirty="0"/>
              <a:t> </a:t>
            </a:r>
            <a:r>
              <a:rPr spc="-5" dirty="0"/>
              <a:t>2021 </a:t>
            </a:r>
            <a:r>
              <a:rPr spc="-375" dirty="0"/>
              <a:t> </a:t>
            </a:r>
            <a:r>
              <a:rPr spc="-25" dirty="0"/>
              <a:t>ЮФУ</a:t>
            </a:r>
            <a:r>
              <a:rPr dirty="0"/>
              <a:t> </a:t>
            </a:r>
            <a:r>
              <a:rPr spc="-5" dirty="0"/>
              <a:t>Демяненко</a:t>
            </a:r>
            <a:r>
              <a:rPr spc="-25" dirty="0"/>
              <a:t> </a:t>
            </a:r>
            <a:r>
              <a:rPr spc="-5" dirty="0"/>
              <a:t>Я.М.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59140" y="6290690"/>
            <a:ext cx="274954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1541" y="2506218"/>
            <a:ext cx="5819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Растровые</a:t>
            </a:r>
            <a:r>
              <a:rPr sz="4400" spc="-65" dirty="0"/>
              <a:t> </a:t>
            </a:r>
            <a:r>
              <a:rPr sz="4400" spc="-15" dirty="0"/>
              <a:t>алгоритмы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8529" y="363982"/>
            <a:ext cx="21869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Н</a:t>
            </a:r>
            <a:r>
              <a:rPr spc="-75" dirty="0"/>
              <a:t>е</a:t>
            </a:r>
            <a:r>
              <a:rPr spc="-5" dirty="0"/>
              <a:t>дос</a:t>
            </a:r>
            <a:r>
              <a:rPr spc="-40" dirty="0"/>
              <a:t>т</a:t>
            </a:r>
            <a:r>
              <a:rPr spc="-80" dirty="0"/>
              <a:t>а</a:t>
            </a:r>
            <a:r>
              <a:rPr spc="-40" dirty="0"/>
              <a:t>т</a:t>
            </a:r>
            <a:r>
              <a:rPr spc="-5" dirty="0"/>
              <a:t>ок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61974"/>
            <a:ext cx="794385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dirty="0">
                <a:latin typeface="Arial"/>
                <a:cs typeface="Arial"/>
              </a:rPr>
              <a:t>Многие </a:t>
            </a:r>
            <a:r>
              <a:rPr sz="2000" spc="-10" dirty="0">
                <a:latin typeface="Arial"/>
                <a:cs typeface="Arial"/>
              </a:rPr>
              <a:t>пикселы </a:t>
            </a:r>
            <a:r>
              <a:rPr sz="2000" spc="-15" dirty="0">
                <a:latin typeface="Arial"/>
                <a:cs typeface="Arial"/>
              </a:rPr>
              <a:t>проверяются </a:t>
            </a:r>
            <a:r>
              <a:rPr sz="2000" spc="-10" dirty="0">
                <a:latin typeface="Arial"/>
                <a:cs typeface="Arial"/>
              </a:rPr>
              <a:t>многократно, что </a:t>
            </a:r>
            <a:r>
              <a:rPr sz="2000" spc="-25" dirty="0">
                <a:latin typeface="Arial"/>
                <a:cs typeface="Arial"/>
              </a:rPr>
              <a:t>требует </a:t>
            </a:r>
            <a:r>
              <a:rPr sz="2000" spc="-10" dirty="0">
                <a:latin typeface="Arial"/>
                <a:cs typeface="Arial"/>
              </a:rPr>
              <a:t>огромного </a:t>
            </a:r>
            <a:r>
              <a:rPr sz="2000" spc="-5" dirty="0">
                <a:latin typeface="Arial"/>
                <a:cs typeface="Arial"/>
              </a:rPr>
              <a:t> количества </a:t>
            </a:r>
            <a:r>
              <a:rPr sz="2000" spc="-10" dirty="0">
                <a:latin typeface="Arial"/>
                <a:cs typeface="Arial"/>
              </a:rPr>
              <a:t>вызовов функции. Стек </a:t>
            </a:r>
            <a:r>
              <a:rPr sz="2000" spc="-5" dirty="0">
                <a:latin typeface="Arial"/>
                <a:cs typeface="Arial"/>
              </a:rPr>
              <a:t>рекурсии </a:t>
            </a:r>
            <a:r>
              <a:rPr sz="2000" spc="-20" dirty="0">
                <a:latin typeface="Arial"/>
                <a:cs typeface="Arial"/>
              </a:rPr>
              <a:t>может </a:t>
            </a:r>
            <a:r>
              <a:rPr sz="2000" spc="-15" dirty="0">
                <a:latin typeface="Arial"/>
                <a:cs typeface="Arial"/>
              </a:rPr>
              <a:t>стать </a:t>
            </a:r>
            <a:r>
              <a:rPr sz="2000" spc="-10" dirty="0">
                <a:latin typeface="Arial"/>
                <a:cs typeface="Arial"/>
              </a:rPr>
              <a:t>очень </a:t>
            </a:r>
            <a:r>
              <a:rPr sz="2000" spc="-5" dirty="0">
                <a:latin typeface="Arial"/>
                <a:cs typeface="Arial"/>
              </a:rPr>
              <a:t> глубоким, даже для </a:t>
            </a:r>
            <a:r>
              <a:rPr sz="2000" spc="-10" dirty="0">
                <a:latin typeface="Arial"/>
                <a:cs typeface="Arial"/>
              </a:rPr>
              <a:t>простой </a:t>
            </a:r>
            <a:r>
              <a:rPr sz="2000" spc="-15" dirty="0">
                <a:latin typeface="Arial"/>
                <a:cs typeface="Arial"/>
              </a:rPr>
              <a:t>области. </a:t>
            </a:r>
            <a:r>
              <a:rPr sz="2000" spc="-10" dirty="0">
                <a:latin typeface="Arial"/>
                <a:cs typeface="Arial"/>
              </a:rPr>
              <a:t>Поэтому велика вероятность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переполнения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стека.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0" y="2438400"/>
            <a:ext cx="2476876" cy="26868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8194" y="5360923"/>
            <a:ext cx="60286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Arial"/>
                <a:cs typeface="Arial"/>
              </a:rPr>
              <a:t>Существуют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более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эффективные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методы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заливки.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937" y="174472"/>
            <a:ext cx="7963534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1170" marR="5080" indent="-1729105">
              <a:lnSpc>
                <a:spcPct val="120300"/>
              </a:lnSpc>
              <a:spcBef>
                <a:spcPts val="100"/>
              </a:spcBef>
            </a:pPr>
            <a:r>
              <a:rPr spc="-15" dirty="0"/>
              <a:t>Рекурсивный алгоритм </a:t>
            </a:r>
            <a:r>
              <a:rPr spc="-5" dirty="0"/>
              <a:t>заливки на </a:t>
            </a:r>
            <a:r>
              <a:rPr spc="-10" dirty="0"/>
              <a:t>основе </a:t>
            </a:r>
            <a:r>
              <a:rPr spc="-875" dirty="0"/>
              <a:t> </a:t>
            </a:r>
            <a:r>
              <a:rPr dirty="0"/>
              <a:t>серий</a:t>
            </a:r>
            <a:r>
              <a:rPr spc="-20" dirty="0"/>
              <a:t> </a:t>
            </a:r>
            <a:r>
              <a:rPr spc="-5" dirty="0"/>
              <a:t>пикселов</a:t>
            </a:r>
            <a:r>
              <a:rPr spc="-30" dirty="0"/>
              <a:t> </a:t>
            </a:r>
            <a:r>
              <a:rPr dirty="0"/>
              <a:t>(линий)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5884"/>
            <a:ext cx="8032115" cy="31121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340"/>
              </a:spcBef>
              <a:buChar char="•"/>
              <a:tabLst>
                <a:tab pos="622300" algn="l"/>
                <a:tab pos="622935" algn="l"/>
              </a:tabLst>
            </a:pPr>
            <a:r>
              <a:rPr sz="2000" dirty="0">
                <a:latin typeface="Arial"/>
                <a:cs typeface="Arial"/>
              </a:rPr>
              <a:t>Выбранная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внутренняя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точка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становится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текущей.</a:t>
            </a:r>
            <a:endParaRPr sz="2000">
              <a:latin typeface="Arial"/>
              <a:cs typeface="Arial"/>
            </a:endParaRPr>
          </a:p>
          <a:p>
            <a:pPr marL="622300" marR="5080" indent="-610235">
              <a:lnSpc>
                <a:spcPts val="2160"/>
              </a:lnSpc>
              <a:spcBef>
                <a:spcPts val="509"/>
              </a:spcBef>
              <a:buChar char="•"/>
              <a:tabLst>
                <a:tab pos="622300" algn="l"/>
                <a:tab pos="622935" algn="l"/>
              </a:tabLst>
            </a:pPr>
            <a:r>
              <a:rPr sz="2000" spc="-10" dirty="0">
                <a:latin typeface="Arial"/>
                <a:cs typeface="Arial"/>
              </a:rPr>
              <a:t>Если </a:t>
            </a:r>
            <a:r>
              <a:rPr sz="2000" spc="-5" dirty="0">
                <a:latin typeface="Arial"/>
                <a:cs typeface="Arial"/>
              </a:rPr>
              <a:t>текущая </a:t>
            </a:r>
            <a:r>
              <a:rPr sz="2000" spc="-10" dirty="0">
                <a:latin typeface="Arial"/>
                <a:cs typeface="Arial"/>
              </a:rPr>
              <a:t>точка еще </a:t>
            </a:r>
            <a:r>
              <a:rPr sz="2000" spc="-5" dirty="0">
                <a:latin typeface="Arial"/>
                <a:cs typeface="Arial"/>
              </a:rPr>
              <a:t>не закрашена </a:t>
            </a:r>
            <a:r>
              <a:rPr sz="2000" dirty="0">
                <a:latin typeface="Arial"/>
                <a:cs typeface="Arial"/>
              </a:rPr>
              <a:t>и </a:t>
            </a:r>
            <a:r>
              <a:rPr sz="2000" spc="-20" dirty="0">
                <a:latin typeface="Arial"/>
                <a:cs typeface="Arial"/>
              </a:rPr>
              <a:t>подходит </a:t>
            </a:r>
            <a:r>
              <a:rPr sz="2000" spc="-5" dirty="0">
                <a:latin typeface="Arial"/>
                <a:cs typeface="Arial"/>
              </a:rPr>
              <a:t>по условию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для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закрашивания,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то</a:t>
            </a:r>
            <a:endParaRPr sz="2000">
              <a:latin typeface="Arial"/>
              <a:cs typeface="Arial"/>
            </a:endParaRPr>
          </a:p>
          <a:p>
            <a:pPr marL="1384300" marR="9525" lvl="1" indent="-457200">
              <a:lnSpc>
                <a:spcPts val="1939"/>
              </a:lnSpc>
              <a:spcBef>
                <a:spcPts val="440"/>
              </a:spcBef>
              <a:buChar char="•"/>
              <a:tabLst>
                <a:tab pos="1384300" algn="l"/>
                <a:tab pos="1384935" algn="l"/>
              </a:tabLst>
            </a:pPr>
            <a:r>
              <a:rPr sz="1800" dirty="0">
                <a:latin typeface="Arial"/>
                <a:cs typeface="Arial"/>
              </a:rPr>
              <a:t>Для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текущей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точки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находим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левую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и</a:t>
            </a:r>
            <a:r>
              <a:rPr sz="1800" spc="-15" dirty="0">
                <a:latin typeface="Arial"/>
                <a:cs typeface="Arial"/>
              </a:rPr>
              <a:t> правую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границу.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Рисуем </a:t>
            </a:r>
            <a:r>
              <a:rPr sz="1800" spc="-5" dirty="0">
                <a:latin typeface="Arial"/>
                <a:cs typeface="Arial"/>
              </a:rPr>
              <a:t> линию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от</a:t>
            </a:r>
            <a:r>
              <a:rPr sz="1800" spc="-10" dirty="0">
                <a:latin typeface="Arial"/>
                <a:cs typeface="Arial"/>
              </a:rPr>
              <a:t> левой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границы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до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правой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границы,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не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включая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саму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границу.</a:t>
            </a:r>
            <a:endParaRPr sz="1800">
              <a:latin typeface="Arial"/>
              <a:cs typeface="Arial"/>
            </a:endParaRPr>
          </a:p>
          <a:p>
            <a:pPr marL="1384300" marR="556895" lvl="1" indent="-457200">
              <a:lnSpc>
                <a:spcPts val="1939"/>
              </a:lnSpc>
              <a:spcBef>
                <a:spcPts val="445"/>
              </a:spcBef>
              <a:buChar char="•"/>
              <a:tabLst>
                <a:tab pos="1384300" algn="l"/>
                <a:tab pos="1384935" algn="l"/>
              </a:tabLst>
            </a:pPr>
            <a:r>
              <a:rPr sz="1800" dirty="0">
                <a:latin typeface="Arial"/>
                <a:cs typeface="Arial"/>
              </a:rPr>
              <a:t>В </a:t>
            </a:r>
            <a:r>
              <a:rPr sz="1800" spc="5" dirty="0">
                <a:latin typeface="Arial"/>
                <a:cs typeface="Arial"/>
              </a:rPr>
              <a:t>цикле </a:t>
            </a:r>
            <a:r>
              <a:rPr sz="1800" spc="-25" dirty="0">
                <a:latin typeface="Arial"/>
                <a:cs typeface="Arial"/>
              </a:rPr>
              <a:t>от </a:t>
            </a:r>
            <a:r>
              <a:rPr sz="1800" spc="-10" dirty="0">
                <a:latin typeface="Arial"/>
                <a:cs typeface="Arial"/>
              </a:rPr>
              <a:t>левой </a:t>
            </a:r>
            <a:r>
              <a:rPr sz="1800" dirty="0">
                <a:latin typeface="Arial"/>
                <a:cs typeface="Arial"/>
              </a:rPr>
              <a:t>до </a:t>
            </a:r>
            <a:r>
              <a:rPr sz="1800" spc="-10" dirty="0">
                <a:latin typeface="Arial"/>
                <a:cs typeface="Arial"/>
              </a:rPr>
              <a:t>правой </a:t>
            </a:r>
            <a:r>
              <a:rPr sz="1800" spc="-5" dirty="0">
                <a:latin typeface="Arial"/>
                <a:cs typeface="Arial"/>
              </a:rPr>
              <a:t>границы </a:t>
            </a:r>
            <a:r>
              <a:rPr sz="1800" dirty="0">
                <a:latin typeface="Arial"/>
                <a:cs typeface="Arial"/>
              </a:rPr>
              <a:t>(не </a:t>
            </a:r>
            <a:r>
              <a:rPr sz="1800" spc="-5" dirty="0">
                <a:latin typeface="Arial"/>
                <a:cs typeface="Arial"/>
              </a:rPr>
              <a:t>включая </a:t>
            </a:r>
            <a:r>
              <a:rPr sz="1800" dirty="0">
                <a:latin typeface="Arial"/>
                <a:cs typeface="Arial"/>
              </a:rPr>
              <a:t>саму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границу)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вызываем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эту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же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функцию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рекурсивно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для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всех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точек,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лежащих </a:t>
            </a:r>
            <a:r>
              <a:rPr sz="1800" dirty="0">
                <a:latin typeface="Arial"/>
                <a:cs typeface="Arial"/>
              </a:rPr>
              <a:t>выше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текущей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на</a:t>
            </a:r>
            <a:r>
              <a:rPr sz="1800" spc="-10" dirty="0">
                <a:latin typeface="Arial"/>
                <a:cs typeface="Arial"/>
              </a:rPr>
              <a:t> один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пиксел.</a:t>
            </a:r>
            <a:endParaRPr sz="1800">
              <a:latin typeface="Arial"/>
              <a:cs typeface="Arial"/>
            </a:endParaRPr>
          </a:p>
          <a:p>
            <a:pPr marL="1384300" marR="85090" lvl="1" indent="-457200">
              <a:lnSpc>
                <a:spcPts val="1939"/>
              </a:lnSpc>
              <a:spcBef>
                <a:spcPts val="450"/>
              </a:spcBef>
              <a:buChar char="•"/>
              <a:tabLst>
                <a:tab pos="1384300" algn="l"/>
                <a:tab pos="1384935" algn="l"/>
              </a:tabLst>
            </a:pPr>
            <a:r>
              <a:rPr sz="1800" spc="-10" dirty="0">
                <a:latin typeface="Arial"/>
                <a:cs typeface="Arial"/>
              </a:rPr>
              <a:t>Выполняем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аналогичный</a:t>
            </a:r>
            <a:r>
              <a:rPr sz="1800" spc="5" dirty="0">
                <a:latin typeface="Arial"/>
                <a:cs typeface="Arial"/>
              </a:rPr>
              <a:t> цикл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для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всех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точек,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лежащих </a:t>
            </a:r>
            <a:r>
              <a:rPr sz="1800" dirty="0">
                <a:latin typeface="Arial"/>
                <a:cs typeface="Arial"/>
              </a:rPr>
              <a:t>ниже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текущей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на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один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пиксел.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50" y="5229181"/>
            <a:ext cx="1990725" cy="85694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570" y="0"/>
            <a:ext cx="7279640" cy="120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8455" marR="5080" indent="-1596390">
              <a:lnSpc>
                <a:spcPct val="120400"/>
              </a:lnSpc>
              <a:spcBef>
                <a:spcPts val="100"/>
              </a:spcBef>
            </a:pPr>
            <a:r>
              <a:rPr spc="-10" dirty="0"/>
              <a:t>Алгоритм</a:t>
            </a:r>
            <a:r>
              <a:rPr spc="-60" dirty="0"/>
              <a:t> </a:t>
            </a:r>
            <a:r>
              <a:rPr spc="-5" dirty="0"/>
              <a:t>заливки</a:t>
            </a:r>
            <a:r>
              <a:rPr spc="-45" dirty="0"/>
              <a:t> </a:t>
            </a:r>
            <a:r>
              <a:rPr dirty="0"/>
              <a:t>с</a:t>
            </a:r>
            <a:r>
              <a:rPr spc="-30" dirty="0"/>
              <a:t> </a:t>
            </a:r>
            <a:r>
              <a:rPr spc="-20" dirty="0"/>
              <a:t>предварительным </a:t>
            </a:r>
            <a:r>
              <a:rPr spc="-875" dirty="0"/>
              <a:t> </a:t>
            </a:r>
            <a:r>
              <a:rPr spc="-15" dirty="0"/>
              <a:t>выделением</a:t>
            </a:r>
            <a:r>
              <a:rPr spc="-40" dirty="0"/>
              <a:t> </a:t>
            </a:r>
            <a:r>
              <a:rPr spc="-5" dirty="0"/>
              <a:t>границы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07694"/>
            <a:ext cx="8213090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Процесс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разбивается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на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отдельные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стадии.</a:t>
            </a:r>
            <a:endParaRPr sz="2000" dirty="0">
              <a:latin typeface="Arial"/>
              <a:cs typeface="Arial"/>
            </a:endParaRPr>
          </a:p>
          <a:p>
            <a:pPr marL="393700" indent="-381000">
              <a:lnSpc>
                <a:spcPts val="2160"/>
              </a:lnSpc>
              <a:buAutoNum type="arabicPeriod"/>
              <a:tabLst>
                <a:tab pos="393065" algn="l"/>
                <a:tab pos="393700" algn="l"/>
              </a:tabLst>
            </a:pPr>
            <a:r>
              <a:rPr sz="2000" spc="-10" dirty="0">
                <a:latin typeface="Arial"/>
                <a:cs typeface="Arial"/>
              </a:rPr>
              <a:t>Создание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упорядоченного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списка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граничных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пикселов</a:t>
            </a:r>
            <a:endParaRPr sz="2000" dirty="0">
              <a:latin typeface="Arial"/>
              <a:cs typeface="Arial"/>
            </a:endParaRPr>
          </a:p>
          <a:p>
            <a:pPr marL="393700">
              <a:lnSpc>
                <a:spcPts val="2160"/>
              </a:lnSpc>
            </a:pPr>
            <a:r>
              <a:rPr sz="2000" spc="-10" dirty="0">
                <a:latin typeface="Arial"/>
                <a:cs typeface="Arial"/>
              </a:rPr>
              <a:t>(отслеживание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или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выделение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границы).</a:t>
            </a:r>
          </a:p>
          <a:p>
            <a:pPr marL="393700" marR="5080" indent="-381000">
              <a:lnSpc>
                <a:spcPct val="80000"/>
              </a:lnSpc>
              <a:spcBef>
                <a:spcPts val="480"/>
              </a:spcBef>
              <a:buAutoNum type="arabicPeriod" startAt="2"/>
              <a:tabLst>
                <a:tab pos="393065" algn="l"/>
                <a:tab pos="393700" algn="l"/>
              </a:tabLst>
            </a:pPr>
            <a:r>
              <a:rPr sz="2000" spc="-10" dirty="0">
                <a:latin typeface="Arial"/>
                <a:cs typeface="Arial"/>
              </a:rPr>
              <a:t>Обследование </a:t>
            </a:r>
            <a:r>
              <a:rPr sz="2000" spc="-5" dirty="0">
                <a:latin typeface="Arial"/>
                <a:cs typeface="Arial"/>
              </a:rPr>
              <a:t>внутренней </a:t>
            </a:r>
            <a:r>
              <a:rPr sz="2000" dirty="0">
                <a:latin typeface="Arial"/>
                <a:cs typeface="Arial"/>
              </a:rPr>
              <a:t>части </a:t>
            </a:r>
            <a:r>
              <a:rPr sz="2000" spc="-5" dirty="0">
                <a:latin typeface="Arial"/>
                <a:cs typeface="Arial"/>
              </a:rPr>
              <a:t>для </a:t>
            </a:r>
            <a:r>
              <a:rPr sz="2000" dirty="0">
                <a:latin typeface="Arial"/>
                <a:cs typeface="Arial"/>
              </a:rPr>
              <a:t>обнаружения </a:t>
            </a:r>
            <a:r>
              <a:rPr sz="2000" spc="-10" dirty="0">
                <a:latin typeface="Arial"/>
                <a:cs typeface="Arial"/>
              </a:rPr>
              <a:t>отверстий. 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Обследование производится посредством </a:t>
            </a:r>
            <a:r>
              <a:rPr sz="2000" dirty="0">
                <a:latin typeface="Arial"/>
                <a:cs typeface="Arial"/>
              </a:rPr>
              <a:t>сканирования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внутренних </a:t>
            </a:r>
            <a:r>
              <a:rPr sz="2000" spc="-10" dirty="0">
                <a:latin typeface="Arial"/>
                <a:cs typeface="Arial"/>
              </a:rPr>
              <a:t>отрезков </a:t>
            </a:r>
            <a:r>
              <a:rPr sz="2000" spc="-5" dirty="0">
                <a:latin typeface="Arial"/>
                <a:cs typeface="Arial"/>
              </a:rPr>
              <a:t>между </a:t>
            </a:r>
            <a:r>
              <a:rPr sz="2000" dirty="0">
                <a:latin typeface="Arial"/>
                <a:cs typeface="Arial"/>
              </a:rPr>
              <a:t>парами </a:t>
            </a:r>
            <a:r>
              <a:rPr sz="2000" spc="-5" dirty="0">
                <a:latin typeface="Arial"/>
                <a:cs typeface="Arial"/>
              </a:rPr>
              <a:t>граничных пикселов </a:t>
            </a:r>
            <a:r>
              <a:rPr sz="2000" dirty="0">
                <a:latin typeface="Arial"/>
                <a:cs typeface="Arial"/>
              </a:rPr>
              <a:t>с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одинаковыми значениями </a:t>
            </a:r>
            <a:r>
              <a:rPr sz="2000" spc="-10" dirty="0">
                <a:latin typeface="Arial"/>
                <a:cs typeface="Arial"/>
              </a:rPr>
              <a:t>координаты 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-15" dirty="0">
                <a:latin typeface="Arial"/>
                <a:cs typeface="Arial"/>
              </a:rPr>
              <a:t>(от </a:t>
            </a:r>
            <a:r>
              <a:rPr sz="2000" spc="-5" dirty="0">
                <a:latin typeface="Arial"/>
                <a:cs typeface="Arial"/>
              </a:rPr>
              <a:t>правой </a:t>
            </a:r>
            <a:r>
              <a:rPr sz="2000" dirty="0">
                <a:latin typeface="Arial"/>
                <a:cs typeface="Arial"/>
              </a:rPr>
              <a:t>до </a:t>
            </a:r>
            <a:r>
              <a:rPr sz="2000" spc="-10" dirty="0">
                <a:latin typeface="Arial"/>
                <a:cs typeface="Arial"/>
              </a:rPr>
              <a:t>левой 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границы). </a:t>
            </a:r>
            <a:r>
              <a:rPr sz="2000" spc="-10" dirty="0">
                <a:latin typeface="Arial"/>
                <a:cs typeface="Arial"/>
              </a:rPr>
              <a:t>Если </a:t>
            </a:r>
            <a:r>
              <a:rPr sz="2000" dirty="0">
                <a:latin typeface="Arial"/>
                <a:cs typeface="Arial"/>
              </a:rPr>
              <a:t>в </a:t>
            </a:r>
            <a:r>
              <a:rPr sz="2000" spc="-10" dirty="0">
                <a:latin typeface="Arial"/>
                <a:cs typeface="Arial"/>
              </a:rPr>
              <a:t>области обнаруживается отверстие </a:t>
            </a:r>
            <a:r>
              <a:rPr sz="2000" spc="-5" dirty="0">
                <a:latin typeface="Arial"/>
                <a:cs typeface="Arial"/>
              </a:rPr>
              <a:t>(еще не </a:t>
            </a:r>
            <a:r>
              <a:rPr sz="2000" dirty="0">
                <a:latin typeface="Arial"/>
                <a:cs typeface="Arial"/>
              </a:rPr>
              <a:t> занесенные в </a:t>
            </a:r>
            <a:r>
              <a:rPr sz="2000" spc="5" dirty="0">
                <a:latin typeface="Arial"/>
                <a:cs typeface="Arial"/>
              </a:rPr>
              <a:t>список </a:t>
            </a:r>
            <a:r>
              <a:rPr sz="2000" spc="-15" dirty="0">
                <a:latin typeface="Arial"/>
                <a:cs typeface="Arial"/>
              </a:rPr>
              <a:t>точки </a:t>
            </a:r>
            <a:r>
              <a:rPr sz="2000" spc="-5" dirty="0">
                <a:latin typeface="Arial"/>
                <a:cs typeface="Arial"/>
              </a:rPr>
              <a:t>внутренней </a:t>
            </a:r>
            <a:r>
              <a:rPr sz="2000" dirty="0">
                <a:latin typeface="Arial"/>
                <a:cs typeface="Arial"/>
              </a:rPr>
              <a:t>границы), </a:t>
            </a:r>
            <a:r>
              <a:rPr sz="2000" spc="-15" dirty="0">
                <a:latin typeface="Arial"/>
                <a:cs typeface="Arial"/>
              </a:rPr>
              <a:t>то </a:t>
            </a:r>
            <a:r>
              <a:rPr sz="2000" spc="-10" dirty="0">
                <a:latin typeface="Arial"/>
                <a:cs typeface="Arial"/>
              </a:rPr>
              <a:t>происходит 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занесение </a:t>
            </a:r>
            <a:r>
              <a:rPr sz="2000" spc="-15" dirty="0">
                <a:latin typeface="Arial"/>
                <a:cs typeface="Arial"/>
              </a:rPr>
              <a:t>точек </a:t>
            </a:r>
            <a:r>
              <a:rPr sz="2000" spc="-5" dirty="0">
                <a:latin typeface="Arial"/>
                <a:cs typeface="Arial"/>
              </a:rPr>
              <a:t>внутренней </a:t>
            </a:r>
            <a:r>
              <a:rPr sz="2000" dirty="0">
                <a:latin typeface="Arial"/>
                <a:cs typeface="Arial"/>
              </a:rPr>
              <a:t>границы в общий </a:t>
            </a:r>
            <a:r>
              <a:rPr sz="2000" spc="5" dirty="0">
                <a:latin typeface="Arial"/>
                <a:cs typeface="Arial"/>
              </a:rPr>
              <a:t>список </a:t>
            </a:r>
            <a:r>
              <a:rPr sz="2000" dirty="0">
                <a:latin typeface="Arial"/>
                <a:cs typeface="Arial"/>
              </a:rPr>
              <a:t>с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сохранением </a:t>
            </a:r>
            <a:r>
              <a:rPr sz="2000" spc="-5" dirty="0">
                <a:latin typeface="Arial"/>
                <a:cs typeface="Arial"/>
              </a:rPr>
              <a:t>упорядоченности. </a:t>
            </a:r>
            <a:r>
              <a:rPr sz="2000" dirty="0">
                <a:latin typeface="Arial"/>
                <a:cs typeface="Arial"/>
              </a:rPr>
              <a:t>Процесс </a:t>
            </a:r>
            <a:r>
              <a:rPr sz="2000" spc="-10" dirty="0">
                <a:latin typeface="Arial"/>
                <a:cs typeface="Arial"/>
              </a:rPr>
              <a:t>прекращается, </a:t>
            </a:r>
            <a:r>
              <a:rPr sz="2000" spc="-15" dirty="0">
                <a:latin typeface="Arial"/>
                <a:cs typeface="Arial"/>
              </a:rPr>
              <a:t>когда </a:t>
            </a:r>
            <a:r>
              <a:rPr sz="2000" spc="-5" dirty="0">
                <a:latin typeface="Arial"/>
                <a:cs typeface="Arial"/>
              </a:rPr>
              <a:t>вся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внутренняя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область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обследована.</a:t>
            </a:r>
            <a:endParaRPr sz="2000" dirty="0">
              <a:latin typeface="Arial"/>
              <a:cs typeface="Arial"/>
            </a:endParaRPr>
          </a:p>
          <a:p>
            <a:pPr marL="393700" marR="623570" indent="-381000">
              <a:lnSpc>
                <a:spcPct val="80000"/>
              </a:lnSpc>
              <a:spcBef>
                <a:spcPts val="480"/>
              </a:spcBef>
              <a:buAutoNum type="arabicPeriod" startAt="2"/>
              <a:tabLst>
                <a:tab pos="393065" algn="l"/>
                <a:tab pos="393700" algn="l"/>
              </a:tabLst>
            </a:pPr>
            <a:r>
              <a:rPr sz="2000" spc="-10" dirty="0">
                <a:latin typeface="Arial"/>
                <a:cs typeface="Arial"/>
              </a:rPr>
              <a:t>Соединение </a:t>
            </a:r>
            <a:r>
              <a:rPr sz="2000" spc="-15" dirty="0">
                <a:latin typeface="Arial"/>
                <a:cs typeface="Arial"/>
              </a:rPr>
              <a:t>точек </a:t>
            </a:r>
            <a:r>
              <a:rPr sz="2000" dirty="0">
                <a:latin typeface="Arial"/>
                <a:cs typeface="Arial"/>
              </a:rPr>
              <a:t>в </a:t>
            </a:r>
            <a:r>
              <a:rPr sz="2000" spc="5" dirty="0">
                <a:latin typeface="Arial"/>
                <a:cs typeface="Arial"/>
              </a:rPr>
              <a:t>списке </a:t>
            </a:r>
            <a:r>
              <a:rPr sz="2000" spc="-5" dirty="0">
                <a:latin typeface="Arial"/>
                <a:cs typeface="Arial"/>
              </a:rPr>
              <a:t>слева направо </a:t>
            </a:r>
            <a:r>
              <a:rPr sz="2000" spc="-10" dirty="0">
                <a:latin typeface="Arial"/>
                <a:cs typeface="Arial"/>
              </a:rPr>
              <a:t>горизонтальными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прямыми (заполнение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области).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0" y="4724382"/>
            <a:ext cx="1600953" cy="149508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0734" y="459689"/>
            <a:ext cx="71704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Создание</a:t>
            </a:r>
            <a:r>
              <a:rPr spc="-45" dirty="0"/>
              <a:t> </a:t>
            </a:r>
            <a:r>
              <a:rPr spc="15" dirty="0"/>
              <a:t>списка</a:t>
            </a:r>
            <a:r>
              <a:rPr spc="-45" dirty="0"/>
              <a:t> </a:t>
            </a:r>
            <a:r>
              <a:rPr spc="-5" dirty="0"/>
              <a:t>граничных</a:t>
            </a:r>
            <a:r>
              <a:rPr spc="-30" dirty="0"/>
              <a:t> </a:t>
            </a:r>
            <a:r>
              <a:rPr spc="-5" dirty="0"/>
              <a:t>пикселов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6235"/>
            <a:ext cx="1628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Arial"/>
                <a:cs typeface="Arial"/>
              </a:rPr>
              <a:t>x,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и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флаг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3226688"/>
            <a:ext cx="7958455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46455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i="1" spc="-20" dirty="0">
                <a:latin typeface="Arial"/>
                <a:cs typeface="Arial"/>
              </a:rPr>
              <a:t>Обход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i="1" spc="-20" dirty="0">
                <a:latin typeface="Arial"/>
                <a:cs typeface="Arial"/>
              </a:rPr>
              <a:t>начинается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с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начальной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точки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и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продолжается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по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часовой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стрелке.</a:t>
            </a:r>
            <a:endParaRPr sz="20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Arial"/>
                <a:cs typeface="Arial"/>
              </a:rPr>
              <a:t>Внутренность </a:t>
            </a:r>
            <a:r>
              <a:rPr sz="2000" spc="-15" dirty="0">
                <a:latin typeface="Arial"/>
                <a:cs typeface="Arial"/>
              </a:rPr>
              <a:t>области всегда находится </a:t>
            </a:r>
            <a:r>
              <a:rPr sz="2000" spc="-5" dirty="0">
                <a:latin typeface="Arial"/>
                <a:cs typeface="Arial"/>
              </a:rPr>
              <a:t>справа </a:t>
            </a:r>
            <a:r>
              <a:rPr sz="2000" spc="-25" dirty="0">
                <a:latin typeface="Arial"/>
                <a:cs typeface="Arial"/>
              </a:rPr>
              <a:t>от </a:t>
            </a:r>
            <a:r>
              <a:rPr sz="2000" spc="-10" dirty="0">
                <a:latin typeface="Arial"/>
                <a:cs typeface="Arial"/>
              </a:rPr>
              <a:t>направления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движения. </a:t>
            </a:r>
            <a:r>
              <a:rPr sz="2000" spc="-10" dirty="0">
                <a:latin typeface="Arial"/>
                <a:cs typeface="Arial"/>
              </a:rPr>
              <a:t>Если пиксел </a:t>
            </a:r>
            <a:r>
              <a:rPr sz="2000" spc="-5" dirty="0">
                <a:latin typeface="Arial"/>
                <a:cs typeface="Arial"/>
              </a:rPr>
              <a:t>не </a:t>
            </a:r>
            <a:r>
              <a:rPr sz="2000" spc="-20" dirty="0">
                <a:latin typeface="Arial"/>
                <a:cs typeface="Arial"/>
              </a:rPr>
              <a:t>соседствует </a:t>
            </a:r>
            <a:r>
              <a:rPr sz="2000" dirty="0">
                <a:latin typeface="Arial"/>
                <a:cs typeface="Arial"/>
              </a:rPr>
              <a:t>с </a:t>
            </a:r>
            <a:r>
              <a:rPr sz="2000" spc="-5" dirty="0">
                <a:latin typeface="Arial"/>
                <a:cs typeface="Arial"/>
              </a:rPr>
              <a:t>внутренней </a:t>
            </a:r>
            <a:r>
              <a:rPr sz="2000" dirty="0">
                <a:latin typeface="Arial"/>
                <a:cs typeface="Arial"/>
              </a:rPr>
              <a:t>частью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области,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то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алгоритм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не</a:t>
            </a:r>
            <a:r>
              <a:rPr sz="2000" spc="-20" dirty="0">
                <a:latin typeface="Arial"/>
                <a:cs typeface="Arial"/>
              </a:rPr>
              <a:t> считает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его </a:t>
            </a:r>
            <a:r>
              <a:rPr sz="2000" dirty="0">
                <a:latin typeface="Arial"/>
                <a:cs typeface="Arial"/>
              </a:rPr>
              <a:t>граничным.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2151" y="1712167"/>
            <a:ext cx="2932670" cy="105746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897" y="477977"/>
            <a:ext cx="47021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Выбор</a:t>
            </a:r>
            <a:r>
              <a:rPr spc="-30" dirty="0"/>
              <a:t> </a:t>
            </a:r>
            <a:r>
              <a:rPr spc="-10" dirty="0"/>
              <a:t>следующей</a:t>
            </a:r>
            <a:r>
              <a:rPr spc="-80" dirty="0"/>
              <a:t> </a:t>
            </a:r>
            <a:r>
              <a:rPr spc="-25" dirty="0"/>
              <a:t>точки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37210" marR="5080" indent="-343535">
              <a:lnSpc>
                <a:spcPts val="2160"/>
              </a:lnSpc>
              <a:spcBef>
                <a:spcPts val="375"/>
              </a:spcBef>
              <a:buChar char="•"/>
              <a:tabLst>
                <a:tab pos="537210" algn="l"/>
                <a:tab pos="537845" algn="l"/>
              </a:tabLst>
            </a:pPr>
            <a:r>
              <a:rPr dirty="0"/>
              <a:t>В самый первый </a:t>
            </a:r>
            <a:r>
              <a:rPr spc="-10" dirty="0"/>
              <a:t>раз </a:t>
            </a:r>
            <a:r>
              <a:rPr spc="-30" dirty="0"/>
              <a:t>обход </a:t>
            </a:r>
            <a:r>
              <a:rPr spc="-10" dirty="0"/>
              <a:t>начинаем </a:t>
            </a:r>
            <a:r>
              <a:rPr spc="-5" dirty="0"/>
              <a:t>вниз. Проверяем, закрашена </a:t>
            </a:r>
            <a:r>
              <a:rPr spc="-545" dirty="0"/>
              <a:t> </a:t>
            </a:r>
            <a:r>
              <a:rPr spc="-5" dirty="0"/>
              <a:t>ли </a:t>
            </a:r>
            <a:r>
              <a:rPr spc="-10" dirty="0"/>
              <a:t>точка </a:t>
            </a:r>
            <a:r>
              <a:rPr spc="-25" dirty="0"/>
              <a:t>цветом </a:t>
            </a:r>
            <a:r>
              <a:rPr dirty="0"/>
              <a:t>границы. </a:t>
            </a:r>
            <a:r>
              <a:rPr spc="-10" dirty="0"/>
              <a:t>Если </a:t>
            </a:r>
            <a:r>
              <a:rPr spc="-75" dirty="0"/>
              <a:t>нет, </a:t>
            </a:r>
            <a:r>
              <a:rPr spc="-20" dirty="0"/>
              <a:t>то </a:t>
            </a:r>
            <a:r>
              <a:rPr spc="-5" dirty="0"/>
              <a:t>поиск закрашенной </a:t>
            </a:r>
            <a:r>
              <a:rPr spc="-25" dirty="0"/>
              <a:t>цветом </a:t>
            </a:r>
            <a:r>
              <a:rPr spc="-20" dirty="0"/>
              <a:t> </a:t>
            </a:r>
            <a:r>
              <a:rPr dirty="0"/>
              <a:t>границы</a:t>
            </a:r>
            <a:r>
              <a:rPr spc="-35" dirty="0"/>
              <a:t> </a:t>
            </a:r>
            <a:r>
              <a:rPr spc="-15" dirty="0"/>
              <a:t>точки</a:t>
            </a:r>
            <a:r>
              <a:rPr spc="-25" dirty="0"/>
              <a:t> </a:t>
            </a:r>
            <a:r>
              <a:rPr spc="-15" dirty="0"/>
              <a:t>продолжаем</a:t>
            </a:r>
            <a:r>
              <a:rPr spc="-30" dirty="0"/>
              <a:t> </a:t>
            </a:r>
            <a:r>
              <a:rPr spc="-10" dirty="0"/>
              <a:t>против</a:t>
            </a:r>
            <a:r>
              <a:rPr dirty="0"/>
              <a:t> часовой</a:t>
            </a:r>
            <a:r>
              <a:rPr spc="-45" dirty="0"/>
              <a:t> </a:t>
            </a:r>
            <a:r>
              <a:rPr spc="-10" dirty="0"/>
              <a:t>стрелки.</a:t>
            </a:r>
          </a:p>
          <a:p>
            <a:pPr marL="181610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700"/>
          </a:p>
          <a:p>
            <a:pPr marL="537210" marR="330200" indent="-343535">
              <a:lnSpc>
                <a:spcPts val="2160"/>
              </a:lnSpc>
              <a:spcBef>
                <a:spcPts val="5"/>
              </a:spcBef>
              <a:buChar char="•"/>
              <a:tabLst>
                <a:tab pos="537210" algn="l"/>
                <a:tab pos="537845" algn="l"/>
              </a:tabLst>
            </a:pPr>
            <a:r>
              <a:rPr dirty="0"/>
              <a:t>В список </a:t>
            </a:r>
            <a:r>
              <a:rPr spc="-5" dirty="0"/>
              <a:t>заносим, </a:t>
            </a:r>
            <a:r>
              <a:rPr dirty="0"/>
              <a:t>сохраняя </a:t>
            </a:r>
            <a:r>
              <a:rPr spc="-10" dirty="0"/>
              <a:t>упорядоченность </a:t>
            </a:r>
            <a:r>
              <a:rPr spc="-5" dirty="0"/>
              <a:t>по </a:t>
            </a:r>
            <a:r>
              <a:rPr spc="-75" dirty="0"/>
              <a:t>y, </a:t>
            </a:r>
            <a:r>
              <a:rPr dirty="0"/>
              <a:t>если же y-ки </a:t>
            </a:r>
            <a:r>
              <a:rPr spc="-545" dirty="0"/>
              <a:t> </a:t>
            </a:r>
            <a:r>
              <a:rPr spc="-10" dirty="0"/>
              <a:t>имеют одинаковые значения, </a:t>
            </a:r>
            <a:r>
              <a:rPr spc="-20" dirty="0"/>
              <a:t>то </a:t>
            </a:r>
            <a:r>
              <a:rPr spc="-5" dirty="0"/>
              <a:t>по x. </a:t>
            </a:r>
            <a:r>
              <a:rPr dirty="0"/>
              <a:t>Выбор </a:t>
            </a:r>
            <a:r>
              <a:rPr spc="-10" dirty="0"/>
              <a:t>следующей </a:t>
            </a:r>
            <a:r>
              <a:rPr spc="-15" dirty="0"/>
              <a:t>точки </a:t>
            </a:r>
            <a:r>
              <a:rPr spc="-10" dirty="0"/>
              <a:t> </a:t>
            </a:r>
            <a:r>
              <a:rPr dirty="0"/>
              <a:t>(i+1)-ой, </a:t>
            </a:r>
            <a:r>
              <a:rPr spc="-30" dirty="0"/>
              <a:t>где </a:t>
            </a:r>
            <a:r>
              <a:rPr dirty="0"/>
              <a:t>i&gt;1, </a:t>
            </a:r>
            <a:r>
              <a:rPr spc="-5" dirty="0"/>
              <a:t>на 90 </a:t>
            </a:r>
            <a:r>
              <a:rPr dirty="0"/>
              <a:t>градусов </a:t>
            </a:r>
            <a:r>
              <a:rPr spc="-5" dirty="0"/>
              <a:t>по </a:t>
            </a:r>
            <a:r>
              <a:rPr dirty="0"/>
              <a:t>часовой </a:t>
            </a:r>
            <a:r>
              <a:rPr spc="-10" dirty="0"/>
              <a:t>стрелке </a:t>
            </a:r>
            <a:r>
              <a:rPr spc="-25" dirty="0"/>
              <a:t>от того </a:t>
            </a:r>
            <a:r>
              <a:rPr spc="-20" dirty="0"/>
              <a:t> </a:t>
            </a:r>
            <a:r>
              <a:rPr spc="-10" dirty="0"/>
              <a:t>направления,</a:t>
            </a:r>
            <a:r>
              <a:rPr spc="-40" dirty="0"/>
              <a:t> </a:t>
            </a:r>
            <a:r>
              <a:rPr spc="-5" dirty="0"/>
              <a:t>по</a:t>
            </a:r>
            <a:r>
              <a:rPr spc="5" dirty="0"/>
              <a:t> </a:t>
            </a:r>
            <a:r>
              <a:rPr spc="-5" dirty="0"/>
              <a:t>которому</a:t>
            </a:r>
            <a:r>
              <a:rPr spc="-35" dirty="0"/>
              <a:t> </a:t>
            </a:r>
            <a:r>
              <a:rPr dirty="0"/>
              <a:t>мы </a:t>
            </a:r>
            <a:r>
              <a:rPr spc="-20" dirty="0"/>
              <a:t>туда</a:t>
            </a:r>
            <a:r>
              <a:rPr spc="-10" dirty="0"/>
              <a:t> </a:t>
            </a:r>
            <a:r>
              <a:rPr spc="-5" dirty="0"/>
              <a:t>пришли.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0" y="1387997"/>
            <a:ext cx="1759825" cy="10957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661" y="615822"/>
            <a:ext cx="81102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dirty="0">
                <a:latin typeface="Arial"/>
                <a:cs typeface="Arial"/>
              </a:rPr>
              <a:t>Классификация</a:t>
            </a:r>
            <a:r>
              <a:rPr i="1" spc="-50" dirty="0">
                <a:latin typeface="Arial"/>
                <a:cs typeface="Arial"/>
              </a:rPr>
              <a:t> </a:t>
            </a:r>
            <a:r>
              <a:rPr i="1" spc="-40" dirty="0">
                <a:latin typeface="Arial"/>
                <a:cs typeface="Arial"/>
              </a:rPr>
              <a:t>точки</a:t>
            </a:r>
            <a:r>
              <a:rPr spc="-40" dirty="0"/>
              <a:t>:</a:t>
            </a:r>
            <a:r>
              <a:rPr spc="-5" dirty="0"/>
              <a:t> </a:t>
            </a:r>
            <a:r>
              <a:rPr spc="-10" dirty="0"/>
              <a:t>левая</a:t>
            </a:r>
            <a:r>
              <a:rPr spc="-25" dirty="0"/>
              <a:t> </a:t>
            </a:r>
            <a:r>
              <a:rPr dirty="0"/>
              <a:t>или</a:t>
            </a:r>
            <a:r>
              <a:rPr spc="-20" dirty="0"/>
              <a:t> </a:t>
            </a:r>
            <a:r>
              <a:rPr spc="-10" dirty="0"/>
              <a:t>правая?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5567" y="2654807"/>
            <a:ext cx="2179320" cy="10561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9511" y="2438400"/>
            <a:ext cx="2380488" cy="16093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4600" y="3886182"/>
            <a:ext cx="1600953" cy="149508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9261" y="577722"/>
            <a:ext cx="26657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Р</a:t>
            </a:r>
            <a:r>
              <a:rPr spc="-5" dirty="0"/>
              <a:t>ас</a:t>
            </a:r>
            <a:r>
              <a:rPr spc="-40" dirty="0"/>
              <a:t>т</a:t>
            </a:r>
            <a:r>
              <a:rPr spc="-5" dirty="0"/>
              <a:t>е</a:t>
            </a:r>
            <a:r>
              <a:rPr spc="-15" dirty="0"/>
              <a:t>р</a:t>
            </a:r>
            <a:r>
              <a:rPr dirty="0"/>
              <a:t>из</a:t>
            </a:r>
            <a:r>
              <a:rPr spc="-15" dirty="0"/>
              <a:t>а</a:t>
            </a:r>
            <a:r>
              <a:rPr dirty="0"/>
              <a:t>ция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27759"/>
            <a:ext cx="8345805" cy="2714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1722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Arial"/>
                <a:cs typeface="Arial"/>
              </a:rPr>
              <a:t>Растеризация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—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это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перевод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изображения,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описанного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векторным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форматом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в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пиксели </a:t>
            </a:r>
            <a:r>
              <a:rPr sz="1800" dirty="0">
                <a:latin typeface="Arial"/>
                <a:cs typeface="Arial"/>
              </a:rPr>
              <a:t>или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точки,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для </a:t>
            </a:r>
            <a:r>
              <a:rPr sz="1800" spc="-15" dirty="0">
                <a:latin typeface="Arial"/>
                <a:cs typeface="Arial"/>
              </a:rPr>
              <a:t>вывода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на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дисплей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или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принтер.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Процесс,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обратный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векторизации.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600">
              <a:latin typeface="Arial"/>
              <a:cs typeface="Arial"/>
            </a:endParaRPr>
          </a:p>
          <a:p>
            <a:pPr marL="355600" marR="1397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Arial"/>
                <a:cs typeface="Arial"/>
              </a:rPr>
              <a:t>Растеризация,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или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метод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сканирования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строк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(англ.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scanline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rendering)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—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одна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из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групп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методов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рендеринга.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Arial"/>
                <a:cs typeface="Arial"/>
              </a:rPr>
              <a:t>Растеризация</a:t>
            </a:r>
            <a:r>
              <a:rPr sz="1800" spc="-10" dirty="0">
                <a:latin typeface="Arial"/>
                <a:cs typeface="Arial"/>
              </a:rPr>
              <a:t> треугольников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—</a:t>
            </a:r>
            <a:r>
              <a:rPr sz="1800" spc="-10" dirty="0">
                <a:latin typeface="Arial"/>
                <a:cs typeface="Arial"/>
              </a:rPr>
              <a:t> важнейшая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часть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рендеринга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3D</a:t>
            </a:r>
            <a:r>
              <a:rPr sz="1800" spc="-10" dirty="0">
                <a:latin typeface="Arial"/>
                <a:cs typeface="Arial"/>
              </a:rPr>
              <a:t> объектов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на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дискретную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(с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пикселями)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плоскость</a:t>
            </a:r>
            <a:r>
              <a:rPr sz="1800" spc="-5" dirty="0">
                <a:latin typeface="Arial"/>
                <a:cs typeface="Arial"/>
              </a:rPr>
              <a:t> экрана.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1641" y="577722"/>
            <a:ext cx="4225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Растеризация</a:t>
            </a:r>
            <a:r>
              <a:rPr spc="-65" dirty="0"/>
              <a:t> </a:t>
            </a:r>
            <a:r>
              <a:rPr spc="-15" dirty="0"/>
              <a:t>отрезка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6235"/>
            <a:ext cx="804735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Arial"/>
                <a:cs typeface="Arial"/>
              </a:rPr>
              <a:t>Процесс </a:t>
            </a:r>
            <a:r>
              <a:rPr sz="2000" spc="-15" dirty="0">
                <a:latin typeface="Arial"/>
                <a:cs typeface="Arial"/>
              </a:rPr>
              <a:t>определения </a:t>
            </a:r>
            <a:r>
              <a:rPr sz="2000" spc="-5" dirty="0">
                <a:latin typeface="Arial"/>
                <a:cs typeface="Arial"/>
              </a:rPr>
              <a:t>пикселов, наилучшим </a:t>
            </a:r>
            <a:r>
              <a:rPr sz="2000" spc="-10" dirty="0">
                <a:latin typeface="Arial"/>
                <a:cs typeface="Arial"/>
              </a:rPr>
              <a:t>образом </a:t>
            </a:r>
            <a:r>
              <a:rPr sz="2000" spc="-5" dirty="0">
                <a:latin typeface="Arial"/>
                <a:cs typeface="Arial"/>
              </a:rPr>
              <a:t> аппроксимирующих заданный </a:t>
            </a:r>
            <a:r>
              <a:rPr sz="2000" spc="-15" dirty="0">
                <a:latin typeface="Arial"/>
                <a:cs typeface="Arial"/>
              </a:rPr>
              <a:t>отрезок, называется </a:t>
            </a:r>
            <a:r>
              <a:rPr sz="2000" spc="-5" dirty="0">
                <a:latin typeface="Arial"/>
                <a:cs typeface="Arial"/>
              </a:rPr>
              <a:t>разложением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в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растр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(растеризацией).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370" y="547242"/>
            <a:ext cx="3984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Построение</a:t>
            </a:r>
            <a:r>
              <a:rPr sz="3600" spc="-90" dirty="0"/>
              <a:t> </a:t>
            </a:r>
            <a:r>
              <a:rPr sz="3600" spc="-5" dirty="0"/>
              <a:t>линии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1681" y="2704930"/>
            <a:ext cx="3367229" cy="221259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857875" y="5638800"/>
            <a:ext cx="771525" cy="19685"/>
          </a:xfrm>
          <a:custGeom>
            <a:avLst/>
            <a:gdLst/>
            <a:ahLst/>
            <a:cxnLst/>
            <a:rect l="l" t="t" r="r" b="b"/>
            <a:pathLst>
              <a:path w="771525" h="19685">
                <a:moveTo>
                  <a:pt x="770989" y="0"/>
                </a:moveTo>
                <a:lnTo>
                  <a:pt x="0" y="0"/>
                </a:lnTo>
                <a:lnTo>
                  <a:pt x="0" y="19314"/>
                </a:lnTo>
                <a:lnTo>
                  <a:pt x="722058" y="19314"/>
                </a:lnTo>
                <a:lnTo>
                  <a:pt x="770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85254" y="5112254"/>
            <a:ext cx="188722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788670" algn="l"/>
              </a:tabLst>
            </a:pPr>
            <a:r>
              <a:rPr sz="4500" i="1" spc="7" baseline="-36111" dirty="0">
                <a:latin typeface="Times New Roman"/>
                <a:cs typeface="Times New Roman"/>
              </a:rPr>
              <a:t>m</a:t>
            </a:r>
            <a:r>
              <a:rPr sz="4500" i="1" spc="-7" baseline="-36111" dirty="0">
                <a:latin typeface="Times New Roman"/>
                <a:cs typeface="Times New Roman"/>
              </a:rPr>
              <a:t> </a:t>
            </a:r>
            <a:r>
              <a:rPr sz="4500" spc="7" baseline="-36111" dirty="0">
                <a:latin typeface="Symbol"/>
                <a:cs typeface="Symbol"/>
              </a:rPr>
              <a:t></a:t>
            </a:r>
            <a:r>
              <a:rPr sz="4500" spc="7" baseline="-36111" dirty="0">
                <a:latin typeface="Times New Roman"/>
                <a:cs typeface="Times New Roman"/>
              </a:rPr>
              <a:t>	</a:t>
            </a:r>
            <a:r>
              <a:rPr sz="3000" i="1" spc="65" dirty="0">
                <a:latin typeface="Times New Roman"/>
                <a:cs typeface="Times New Roman"/>
              </a:rPr>
              <a:t>y</a:t>
            </a:r>
            <a:r>
              <a:rPr sz="3525" spc="97" baseline="-17730" dirty="0">
                <a:latin typeface="Times New Roman"/>
                <a:cs typeface="Times New Roman"/>
              </a:rPr>
              <a:t>2</a:t>
            </a:r>
            <a:r>
              <a:rPr sz="3525" spc="337" baseline="-1773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Symbol"/>
                <a:cs typeface="Symbol"/>
              </a:rPr>
              <a:t>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i="1" spc="-65" dirty="0">
                <a:latin typeface="Times New Roman"/>
                <a:cs typeface="Times New Roman"/>
              </a:rPr>
              <a:t>y</a:t>
            </a:r>
            <a:r>
              <a:rPr sz="3525" spc="-97" baseline="-17730" dirty="0">
                <a:latin typeface="Times New Roman"/>
                <a:cs typeface="Times New Roman"/>
              </a:rPr>
              <a:t>1</a:t>
            </a:r>
            <a:endParaRPr sz="3525" baseline="-1773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907794" y="5360670"/>
            <a:ext cx="1429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FC2918"/>
                </a:solidFill>
                <a:latin typeface="Arial"/>
                <a:cs typeface="Arial"/>
              </a:rPr>
              <a:t>y</a:t>
            </a:r>
            <a:r>
              <a:rPr sz="2400" i="1" spc="-35" dirty="0">
                <a:solidFill>
                  <a:srgbClr val="FC2918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C2918"/>
                </a:solidFill>
                <a:latin typeface="Arial"/>
                <a:cs typeface="Arial"/>
              </a:rPr>
              <a:t>=</a:t>
            </a:r>
            <a:r>
              <a:rPr sz="2400" i="1" spc="-25" dirty="0">
                <a:solidFill>
                  <a:srgbClr val="FC2918"/>
                </a:solidFill>
                <a:latin typeface="Arial"/>
                <a:cs typeface="Arial"/>
              </a:rPr>
              <a:t> </a:t>
            </a:r>
            <a:r>
              <a:rPr sz="2400" i="1" spc="-15" dirty="0">
                <a:solidFill>
                  <a:srgbClr val="FC2918"/>
                </a:solidFill>
                <a:latin typeface="Arial"/>
                <a:cs typeface="Arial"/>
              </a:rPr>
              <a:t>mx</a:t>
            </a:r>
            <a:r>
              <a:rPr sz="2400" i="1" spc="-10" dirty="0">
                <a:solidFill>
                  <a:srgbClr val="FC2918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C2918"/>
                </a:solidFill>
                <a:latin typeface="Arial"/>
                <a:cs typeface="Arial"/>
              </a:rPr>
              <a:t>+</a:t>
            </a:r>
            <a:r>
              <a:rPr sz="2400" i="1" spc="-25" dirty="0">
                <a:solidFill>
                  <a:srgbClr val="FC2918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C2918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28CEE85-678C-45CA-8AB8-ED8398363998}"/>
              </a:ext>
            </a:extLst>
          </p:cNvPr>
          <p:cNvSpPr txBox="1"/>
          <p:nvPr/>
        </p:nvSpPr>
        <p:spPr>
          <a:xfrm>
            <a:off x="535940" y="1626235"/>
            <a:ext cx="804735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Arial"/>
                <a:cs typeface="Arial"/>
              </a:rPr>
              <a:t>Процесс </a:t>
            </a:r>
            <a:r>
              <a:rPr sz="2000" spc="-15" dirty="0">
                <a:latin typeface="Arial"/>
                <a:cs typeface="Arial"/>
              </a:rPr>
              <a:t>определения </a:t>
            </a:r>
            <a:r>
              <a:rPr sz="2000" spc="-5" dirty="0">
                <a:latin typeface="Arial"/>
                <a:cs typeface="Arial"/>
              </a:rPr>
              <a:t>пикселов, наилучшим </a:t>
            </a:r>
            <a:r>
              <a:rPr sz="2000" spc="-10" dirty="0">
                <a:latin typeface="Arial"/>
                <a:cs typeface="Arial"/>
              </a:rPr>
              <a:t>образом </a:t>
            </a:r>
            <a:r>
              <a:rPr sz="2000" spc="-5" dirty="0">
                <a:latin typeface="Arial"/>
                <a:cs typeface="Arial"/>
              </a:rPr>
              <a:t> аппроксимирующих заданный </a:t>
            </a:r>
            <a:r>
              <a:rPr sz="2000" spc="-15" dirty="0">
                <a:latin typeface="Arial"/>
                <a:cs typeface="Arial"/>
              </a:rPr>
              <a:t>отрезок, называется </a:t>
            </a:r>
            <a:r>
              <a:rPr sz="2000" spc="-5" dirty="0">
                <a:latin typeface="Arial"/>
                <a:cs typeface="Arial"/>
              </a:rPr>
              <a:t>разложением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в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растр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(растеризацией).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655615D7-8F8C-4689-86B7-B78917B5FDCC}"/>
              </a:ext>
            </a:extLst>
          </p:cNvPr>
          <p:cNvSpPr txBox="1"/>
          <p:nvPr/>
        </p:nvSpPr>
        <p:spPr>
          <a:xfrm>
            <a:off x="5732780" y="5538470"/>
            <a:ext cx="1887220" cy="481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788670" algn="l"/>
              </a:tabLst>
            </a:pPr>
            <a:r>
              <a:rPr lang="en-US" sz="3000" i="1" spc="65" dirty="0">
                <a:latin typeface="Times New Roman"/>
                <a:cs typeface="Times New Roman"/>
              </a:rPr>
              <a:t>x</a:t>
            </a:r>
            <a:r>
              <a:rPr sz="3525" spc="97" baseline="-17730" dirty="0">
                <a:latin typeface="Times New Roman"/>
                <a:cs typeface="Times New Roman"/>
              </a:rPr>
              <a:t>2</a:t>
            </a:r>
            <a:r>
              <a:rPr sz="3525" spc="337" baseline="-1773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Symbol"/>
                <a:cs typeface="Symbol"/>
              </a:rPr>
              <a:t>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lang="en-US" sz="3000" i="1" spc="-65" dirty="0">
                <a:latin typeface="Times New Roman"/>
                <a:cs typeface="Times New Roman"/>
              </a:rPr>
              <a:t>x</a:t>
            </a:r>
            <a:r>
              <a:rPr sz="3525" spc="-97" baseline="-17730" dirty="0">
                <a:latin typeface="Times New Roman"/>
                <a:cs typeface="Times New Roman"/>
              </a:rPr>
              <a:t>1</a:t>
            </a:r>
            <a:endParaRPr sz="3525" baseline="-1773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298" y="401777"/>
            <a:ext cx="79768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Алгоритм</a:t>
            </a:r>
            <a:r>
              <a:rPr spc="-40" dirty="0"/>
              <a:t> </a:t>
            </a:r>
            <a:r>
              <a:rPr spc="-20" dirty="0"/>
              <a:t>Брезенхейма</a:t>
            </a:r>
            <a:r>
              <a:rPr spc="-35" dirty="0"/>
              <a:t> </a:t>
            </a:r>
            <a:r>
              <a:rPr spc="-5" dirty="0"/>
              <a:t>построения</a:t>
            </a:r>
            <a:r>
              <a:rPr spc="-10" dirty="0"/>
              <a:t> </a:t>
            </a:r>
            <a:r>
              <a:rPr spc="-5" dirty="0"/>
              <a:t>линий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6773" y="1981256"/>
            <a:ext cx="7534275" cy="2581910"/>
            <a:chOff x="666773" y="1981256"/>
            <a:chExt cx="7534275" cy="25819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773" y="1981256"/>
              <a:ext cx="4191725" cy="11242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7192" y="3705348"/>
              <a:ext cx="3285818" cy="8577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4799" y="3047999"/>
              <a:ext cx="4085844" cy="123901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93444" y="4903470"/>
            <a:ext cx="65690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Алгоритм,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предложенный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Дж.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Э.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Брезенхеймом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в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1962,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был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опубликован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в</a:t>
            </a:r>
            <a:r>
              <a:rPr sz="2000" spc="-5" dirty="0">
                <a:latin typeface="Arial"/>
                <a:cs typeface="Arial"/>
              </a:rPr>
              <a:t> 1965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г.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9841" y="577722"/>
            <a:ext cx="10071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План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5884"/>
            <a:ext cx="4891405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15" dirty="0">
                <a:latin typeface="Arial"/>
                <a:cs typeface="Arial"/>
              </a:rPr>
              <a:t>Терминология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5" dirty="0">
                <a:latin typeface="Arial"/>
                <a:cs typeface="Arial"/>
              </a:rPr>
              <a:t>Заливка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три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алгоритма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latin typeface="Arial"/>
                <a:cs typeface="Arial"/>
              </a:rPr>
              <a:t>Алгоритм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Брезенхема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растеризация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latin typeface="Arial"/>
                <a:cs typeface="Arial"/>
              </a:rPr>
              <a:t>Растеризация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граней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4314" y="577722"/>
            <a:ext cx="25965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Углы</a:t>
            </a:r>
            <a:r>
              <a:rPr spc="-95" dirty="0"/>
              <a:t> </a:t>
            </a:r>
            <a:r>
              <a:rPr spc="5" dirty="0"/>
              <a:t>наклона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600200"/>
            <a:ext cx="5876544" cy="40294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0304" y="1382008"/>
            <a:ext cx="5327928" cy="33119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8825" y="685800"/>
            <a:ext cx="5324475" cy="43532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762000"/>
            <a:ext cx="6172200" cy="4953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1665" y="1047754"/>
            <a:ext cx="5877290" cy="48105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9237" y="1214437"/>
            <a:ext cx="5878830" cy="2408555"/>
            <a:chOff x="1519237" y="1214437"/>
            <a:chExt cx="5878830" cy="24085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0" y="1219200"/>
              <a:ext cx="5868924" cy="23987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4000" y="1219200"/>
              <a:ext cx="5869305" cy="2399030"/>
            </a:xfrm>
            <a:custGeom>
              <a:avLst/>
              <a:gdLst/>
              <a:ahLst/>
              <a:cxnLst/>
              <a:rect l="l" t="t" r="r" b="b"/>
              <a:pathLst>
                <a:path w="5869305" h="2399029">
                  <a:moveTo>
                    <a:pt x="0" y="2398776"/>
                  </a:moveTo>
                  <a:lnTo>
                    <a:pt x="5868924" y="2398776"/>
                  </a:lnTo>
                  <a:lnTo>
                    <a:pt x="5868924" y="0"/>
                  </a:lnTo>
                  <a:lnTo>
                    <a:pt x="0" y="0"/>
                  </a:lnTo>
                  <a:lnTo>
                    <a:pt x="0" y="2398776"/>
                  </a:lnTo>
                  <a:close/>
                </a:path>
              </a:pathLst>
            </a:custGeom>
            <a:ln w="952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5439" y="1335023"/>
              <a:ext cx="178308" cy="17830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863089" y="1244853"/>
            <a:ext cx="30543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817FF"/>
                </a:solidFill>
                <a:latin typeface="Arial"/>
                <a:cs typeface="Arial"/>
              </a:rPr>
              <a:t>For</a:t>
            </a:r>
            <a:r>
              <a:rPr sz="2000" spc="-25" dirty="0">
                <a:solidFill>
                  <a:srgbClr val="3817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817FF"/>
                </a:solidFill>
                <a:latin typeface="Arial"/>
                <a:cs typeface="Arial"/>
              </a:rPr>
              <a:t>a</a:t>
            </a:r>
            <a:r>
              <a:rPr sz="2000" spc="-25" dirty="0">
                <a:solidFill>
                  <a:srgbClr val="3817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817FF"/>
                </a:solidFill>
                <a:latin typeface="Arial"/>
                <a:cs typeface="Arial"/>
              </a:rPr>
              <a:t>line</a:t>
            </a:r>
            <a:r>
              <a:rPr sz="2000" spc="-5" dirty="0">
                <a:solidFill>
                  <a:srgbClr val="3817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817FF"/>
                </a:solidFill>
                <a:latin typeface="Arial"/>
                <a:cs typeface="Arial"/>
              </a:rPr>
              <a:t>with</a:t>
            </a:r>
            <a:r>
              <a:rPr sz="2000" spc="-25" dirty="0">
                <a:solidFill>
                  <a:srgbClr val="3817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817FF"/>
                </a:solidFill>
                <a:latin typeface="Arial"/>
                <a:cs typeface="Arial"/>
              </a:rPr>
              <a:t>gradient</a:t>
            </a:r>
            <a:r>
              <a:rPr sz="2000" spc="-30" dirty="0">
                <a:solidFill>
                  <a:srgbClr val="3817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817FF"/>
                </a:solidFill>
                <a:latin typeface="Arial"/>
                <a:cs typeface="Arial"/>
              </a:rPr>
              <a:t>≤</a:t>
            </a:r>
            <a:r>
              <a:rPr sz="2000" spc="-10" dirty="0">
                <a:solidFill>
                  <a:srgbClr val="3817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817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72390">
              <a:lnSpc>
                <a:spcPct val="100000"/>
              </a:lnSpc>
            </a:pPr>
            <a:r>
              <a:rPr sz="2000" i="1" spc="10" dirty="0">
                <a:solidFill>
                  <a:srgbClr val="3817FF"/>
                </a:solidFill>
                <a:latin typeface="Arial"/>
                <a:cs typeface="Arial"/>
              </a:rPr>
              <a:t>d</a:t>
            </a:r>
            <a:r>
              <a:rPr sz="1950" spc="15" baseline="-21367" dirty="0">
                <a:solidFill>
                  <a:srgbClr val="3817FF"/>
                </a:solidFill>
                <a:latin typeface="Arial"/>
                <a:cs typeface="Arial"/>
              </a:rPr>
              <a:t>0</a:t>
            </a:r>
            <a:r>
              <a:rPr sz="1950" spc="254" baseline="-21367" dirty="0">
                <a:solidFill>
                  <a:srgbClr val="3817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817FF"/>
                </a:solidFill>
                <a:latin typeface="Arial"/>
                <a:cs typeface="Arial"/>
              </a:rPr>
              <a:t>=</a:t>
            </a:r>
            <a:r>
              <a:rPr sz="2000" spc="-25" dirty="0">
                <a:solidFill>
                  <a:srgbClr val="3817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817FF"/>
                </a:solidFill>
                <a:latin typeface="Arial"/>
                <a:cs typeface="Arial"/>
              </a:rPr>
              <a:t>2</a:t>
            </a:r>
            <a:r>
              <a:rPr sz="2000" i="1" dirty="0">
                <a:solidFill>
                  <a:srgbClr val="3817FF"/>
                </a:solidFill>
                <a:latin typeface="Arial"/>
                <a:cs typeface="Arial"/>
              </a:rPr>
              <a:t>dy</a:t>
            </a:r>
            <a:r>
              <a:rPr sz="2000" i="1" spc="-35" dirty="0">
                <a:solidFill>
                  <a:srgbClr val="3817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817FF"/>
                </a:solidFill>
                <a:latin typeface="Arial"/>
                <a:cs typeface="Arial"/>
              </a:rPr>
              <a:t>–</a:t>
            </a:r>
            <a:r>
              <a:rPr sz="2000" spc="-15" dirty="0">
                <a:solidFill>
                  <a:srgbClr val="3817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817FF"/>
                </a:solidFill>
                <a:latin typeface="Arial"/>
                <a:cs typeface="Arial"/>
              </a:rPr>
              <a:t>dx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0333" y="1854835"/>
            <a:ext cx="142748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817FF"/>
                </a:solidFill>
                <a:latin typeface="Arial"/>
                <a:cs typeface="Arial"/>
              </a:rPr>
              <a:t>if</a:t>
            </a:r>
            <a:r>
              <a:rPr sz="2000" spc="-30" dirty="0">
                <a:solidFill>
                  <a:srgbClr val="3817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817FF"/>
                </a:solidFill>
                <a:latin typeface="Arial"/>
                <a:cs typeface="Arial"/>
              </a:rPr>
              <a:t>d</a:t>
            </a:r>
            <a:r>
              <a:rPr sz="1950" i="1" baseline="-21367" dirty="0">
                <a:solidFill>
                  <a:srgbClr val="3817FF"/>
                </a:solidFill>
                <a:latin typeface="Arial"/>
                <a:cs typeface="Arial"/>
              </a:rPr>
              <a:t>i</a:t>
            </a:r>
            <a:r>
              <a:rPr sz="1950" i="1" spc="254" baseline="-21367" dirty="0">
                <a:solidFill>
                  <a:srgbClr val="3817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817FF"/>
                </a:solidFill>
                <a:latin typeface="Symbol"/>
                <a:cs typeface="Symbol"/>
              </a:rPr>
              <a:t></a:t>
            </a:r>
            <a:r>
              <a:rPr sz="2000" spc="25" dirty="0">
                <a:solidFill>
                  <a:srgbClr val="3817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817FF"/>
                </a:solidFill>
                <a:latin typeface="Arial"/>
                <a:cs typeface="Arial"/>
              </a:rPr>
              <a:t>0</a:t>
            </a:r>
            <a:r>
              <a:rPr sz="2000" spc="-20" dirty="0">
                <a:solidFill>
                  <a:srgbClr val="3817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817FF"/>
                </a:solidFill>
                <a:latin typeface="Arial"/>
                <a:cs typeface="Arial"/>
              </a:rPr>
              <a:t>then</a:t>
            </a:r>
            <a:endParaRPr sz="2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400"/>
              </a:spcBef>
            </a:pPr>
            <a:r>
              <a:rPr sz="2000" dirty="0">
                <a:solidFill>
                  <a:srgbClr val="3817FF"/>
                </a:solidFill>
                <a:latin typeface="Arial"/>
                <a:cs typeface="Arial"/>
              </a:rPr>
              <a:t>if</a:t>
            </a:r>
            <a:r>
              <a:rPr sz="2000" spc="-30" dirty="0">
                <a:solidFill>
                  <a:srgbClr val="3817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817FF"/>
                </a:solidFill>
                <a:latin typeface="Arial"/>
                <a:cs typeface="Arial"/>
              </a:rPr>
              <a:t>d</a:t>
            </a:r>
            <a:r>
              <a:rPr sz="1950" i="1" baseline="-21367" dirty="0">
                <a:solidFill>
                  <a:srgbClr val="3817FF"/>
                </a:solidFill>
                <a:latin typeface="Arial"/>
                <a:cs typeface="Arial"/>
              </a:rPr>
              <a:t>i</a:t>
            </a:r>
            <a:r>
              <a:rPr sz="1950" i="1" spc="254" baseline="-21367" dirty="0">
                <a:solidFill>
                  <a:srgbClr val="3817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817FF"/>
                </a:solidFill>
                <a:latin typeface="Arial"/>
                <a:cs typeface="Arial"/>
              </a:rPr>
              <a:t>≥</a:t>
            </a:r>
            <a:r>
              <a:rPr sz="2000" spc="-30" dirty="0">
                <a:solidFill>
                  <a:srgbClr val="3817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817FF"/>
                </a:solidFill>
                <a:latin typeface="Arial"/>
                <a:cs typeface="Arial"/>
              </a:rPr>
              <a:t>0</a:t>
            </a:r>
            <a:r>
              <a:rPr sz="2000" spc="-20" dirty="0">
                <a:solidFill>
                  <a:srgbClr val="3817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817FF"/>
                </a:solidFill>
                <a:latin typeface="Arial"/>
                <a:cs typeface="Arial"/>
              </a:rPr>
              <a:t>then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4586" y="1917319"/>
            <a:ext cx="2319020" cy="1183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2155"/>
              </a:lnSpc>
              <a:spcBef>
                <a:spcPts val="105"/>
              </a:spcBef>
            </a:pPr>
            <a:r>
              <a:rPr sz="3000" i="1" spc="15" baseline="13888" dirty="0">
                <a:solidFill>
                  <a:srgbClr val="FC2918"/>
                </a:solidFill>
                <a:latin typeface="Arial"/>
                <a:cs typeface="Arial"/>
              </a:rPr>
              <a:t>y</a:t>
            </a:r>
            <a:r>
              <a:rPr sz="1300" i="1" spc="10" dirty="0">
                <a:solidFill>
                  <a:srgbClr val="FC2918"/>
                </a:solidFill>
                <a:latin typeface="Arial"/>
                <a:cs typeface="Arial"/>
              </a:rPr>
              <a:t>i</a:t>
            </a:r>
            <a:r>
              <a:rPr sz="1300" spc="10" dirty="0">
                <a:solidFill>
                  <a:srgbClr val="FC2918"/>
                </a:solidFill>
                <a:latin typeface="Arial"/>
                <a:cs typeface="Arial"/>
              </a:rPr>
              <a:t>+1</a:t>
            </a:r>
            <a:r>
              <a:rPr sz="1300" spc="155" dirty="0">
                <a:solidFill>
                  <a:srgbClr val="FC2918"/>
                </a:solidFill>
                <a:latin typeface="Arial"/>
                <a:cs typeface="Arial"/>
              </a:rPr>
              <a:t> </a:t>
            </a:r>
            <a:r>
              <a:rPr sz="3000" baseline="13888" dirty="0">
                <a:solidFill>
                  <a:srgbClr val="FC2918"/>
                </a:solidFill>
                <a:latin typeface="Arial"/>
                <a:cs typeface="Arial"/>
              </a:rPr>
              <a:t>=</a:t>
            </a:r>
            <a:r>
              <a:rPr sz="3000" spc="-37" baseline="13888" dirty="0">
                <a:solidFill>
                  <a:srgbClr val="FC2918"/>
                </a:solidFill>
                <a:latin typeface="Arial"/>
                <a:cs typeface="Arial"/>
              </a:rPr>
              <a:t> </a:t>
            </a:r>
            <a:r>
              <a:rPr sz="3000" i="1" spc="7" baseline="13888" dirty="0">
                <a:solidFill>
                  <a:srgbClr val="FC2918"/>
                </a:solidFill>
                <a:latin typeface="Arial"/>
                <a:cs typeface="Arial"/>
              </a:rPr>
              <a:t>y</a:t>
            </a:r>
            <a:r>
              <a:rPr sz="1300" i="1" spc="5" dirty="0">
                <a:solidFill>
                  <a:srgbClr val="FC2918"/>
                </a:solidFill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  <a:p>
            <a:pPr marL="25400">
              <a:lnSpc>
                <a:spcPts val="2155"/>
              </a:lnSpc>
            </a:pPr>
            <a:r>
              <a:rPr sz="2000" i="1" spc="10" dirty="0">
                <a:solidFill>
                  <a:srgbClr val="FC2918"/>
                </a:solidFill>
                <a:latin typeface="Arial"/>
                <a:cs typeface="Arial"/>
              </a:rPr>
              <a:t>d</a:t>
            </a:r>
            <a:r>
              <a:rPr sz="1950" i="1" spc="15" baseline="-21367" dirty="0">
                <a:solidFill>
                  <a:srgbClr val="FC2918"/>
                </a:solidFill>
                <a:latin typeface="Arial"/>
                <a:cs typeface="Arial"/>
              </a:rPr>
              <a:t>i</a:t>
            </a:r>
            <a:r>
              <a:rPr sz="1950" spc="15" baseline="-21367" dirty="0">
                <a:solidFill>
                  <a:srgbClr val="FC2918"/>
                </a:solidFill>
                <a:latin typeface="Arial"/>
                <a:cs typeface="Arial"/>
              </a:rPr>
              <a:t>+1</a:t>
            </a:r>
            <a:r>
              <a:rPr sz="1950" spc="254" baseline="-21367" dirty="0">
                <a:solidFill>
                  <a:srgbClr val="FC29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C2918"/>
                </a:solidFill>
                <a:latin typeface="Arial"/>
                <a:cs typeface="Arial"/>
              </a:rPr>
              <a:t>=</a:t>
            </a:r>
            <a:r>
              <a:rPr sz="2000" spc="-30" dirty="0">
                <a:solidFill>
                  <a:srgbClr val="FC2918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C2918"/>
                </a:solidFill>
                <a:latin typeface="Arial"/>
                <a:cs typeface="Arial"/>
              </a:rPr>
              <a:t>d</a:t>
            </a:r>
            <a:r>
              <a:rPr sz="1950" i="1" baseline="-21367" dirty="0">
                <a:solidFill>
                  <a:srgbClr val="FC2918"/>
                </a:solidFill>
                <a:latin typeface="Arial"/>
                <a:cs typeface="Arial"/>
              </a:rPr>
              <a:t>i</a:t>
            </a:r>
            <a:r>
              <a:rPr sz="1950" i="1" spc="270" baseline="-21367" dirty="0">
                <a:solidFill>
                  <a:srgbClr val="FC29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C2918"/>
                </a:solidFill>
                <a:latin typeface="Arial"/>
                <a:cs typeface="Arial"/>
              </a:rPr>
              <a:t>+</a:t>
            </a:r>
            <a:r>
              <a:rPr sz="2000" spc="-25" dirty="0">
                <a:solidFill>
                  <a:srgbClr val="FC29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C2918"/>
                </a:solidFill>
                <a:latin typeface="Arial"/>
                <a:cs typeface="Arial"/>
              </a:rPr>
              <a:t>2</a:t>
            </a:r>
            <a:r>
              <a:rPr sz="2000" i="1" dirty="0">
                <a:solidFill>
                  <a:srgbClr val="FC2918"/>
                </a:solidFill>
                <a:latin typeface="Arial"/>
                <a:cs typeface="Arial"/>
              </a:rPr>
              <a:t>dy</a:t>
            </a:r>
            <a:endParaRPr sz="2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2000" i="1" spc="10" dirty="0">
                <a:solidFill>
                  <a:srgbClr val="FC2918"/>
                </a:solidFill>
                <a:latin typeface="Arial"/>
                <a:cs typeface="Arial"/>
              </a:rPr>
              <a:t>y</a:t>
            </a:r>
            <a:r>
              <a:rPr sz="1950" i="1" spc="15" baseline="-21367" dirty="0">
                <a:solidFill>
                  <a:srgbClr val="FC2918"/>
                </a:solidFill>
                <a:latin typeface="Arial"/>
                <a:cs typeface="Arial"/>
              </a:rPr>
              <a:t>i</a:t>
            </a:r>
            <a:r>
              <a:rPr sz="1950" spc="15" baseline="-21367" dirty="0">
                <a:solidFill>
                  <a:srgbClr val="FC2918"/>
                </a:solidFill>
                <a:latin typeface="Arial"/>
                <a:cs typeface="Arial"/>
              </a:rPr>
              <a:t>+1</a:t>
            </a:r>
            <a:r>
              <a:rPr sz="1950" spc="232" baseline="-21367" dirty="0">
                <a:solidFill>
                  <a:srgbClr val="FC29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C2918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FC2918"/>
                </a:solidFill>
                <a:latin typeface="Arial"/>
                <a:cs typeface="Arial"/>
              </a:rPr>
              <a:t> </a:t>
            </a:r>
            <a:r>
              <a:rPr sz="2000" i="1" spc="5" dirty="0">
                <a:solidFill>
                  <a:srgbClr val="FC2918"/>
                </a:solidFill>
                <a:latin typeface="Arial"/>
                <a:cs typeface="Arial"/>
              </a:rPr>
              <a:t>y</a:t>
            </a:r>
            <a:r>
              <a:rPr sz="1950" i="1" spc="7" baseline="-21367" dirty="0">
                <a:solidFill>
                  <a:srgbClr val="FC2918"/>
                </a:solidFill>
                <a:latin typeface="Arial"/>
                <a:cs typeface="Arial"/>
              </a:rPr>
              <a:t>i</a:t>
            </a:r>
            <a:r>
              <a:rPr sz="1950" i="1" spc="262" baseline="-21367" dirty="0">
                <a:solidFill>
                  <a:srgbClr val="FC29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C2918"/>
                </a:solidFill>
                <a:latin typeface="Arial"/>
                <a:cs typeface="Arial"/>
              </a:rPr>
              <a:t>+</a:t>
            </a:r>
            <a:r>
              <a:rPr sz="2000" spc="-25" dirty="0">
                <a:solidFill>
                  <a:srgbClr val="FC29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C2918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2000" i="1" spc="10" dirty="0">
                <a:solidFill>
                  <a:srgbClr val="FC2918"/>
                </a:solidFill>
                <a:latin typeface="Arial"/>
                <a:cs typeface="Arial"/>
              </a:rPr>
              <a:t>d</a:t>
            </a:r>
            <a:r>
              <a:rPr sz="1950" i="1" spc="15" baseline="-21367" dirty="0">
                <a:solidFill>
                  <a:srgbClr val="FC2918"/>
                </a:solidFill>
                <a:latin typeface="Arial"/>
                <a:cs typeface="Arial"/>
              </a:rPr>
              <a:t>i</a:t>
            </a:r>
            <a:r>
              <a:rPr sz="1950" spc="15" baseline="-21367" dirty="0">
                <a:solidFill>
                  <a:srgbClr val="FC2918"/>
                </a:solidFill>
                <a:latin typeface="Arial"/>
                <a:cs typeface="Arial"/>
              </a:rPr>
              <a:t>+1</a:t>
            </a:r>
            <a:r>
              <a:rPr sz="1950" spc="254" baseline="-21367" dirty="0">
                <a:solidFill>
                  <a:srgbClr val="FC29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C2918"/>
                </a:solidFill>
                <a:latin typeface="Arial"/>
                <a:cs typeface="Arial"/>
              </a:rPr>
              <a:t>=</a:t>
            </a:r>
            <a:r>
              <a:rPr sz="2000" spc="-35" dirty="0">
                <a:solidFill>
                  <a:srgbClr val="FC2918"/>
                </a:solidFill>
                <a:latin typeface="Arial"/>
                <a:cs typeface="Arial"/>
              </a:rPr>
              <a:t> </a:t>
            </a:r>
            <a:r>
              <a:rPr sz="2000" i="1" spc="5" dirty="0">
                <a:solidFill>
                  <a:srgbClr val="FC2918"/>
                </a:solidFill>
                <a:latin typeface="Arial"/>
                <a:cs typeface="Arial"/>
              </a:rPr>
              <a:t>d</a:t>
            </a:r>
            <a:r>
              <a:rPr sz="1950" i="1" spc="7" baseline="-21367" dirty="0">
                <a:solidFill>
                  <a:srgbClr val="FC2918"/>
                </a:solidFill>
                <a:latin typeface="Arial"/>
                <a:cs typeface="Arial"/>
              </a:rPr>
              <a:t>i</a:t>
            </a:r>
            <a:r>
              <a:rPr sz="1950" i="1" spc="270" baseline="-21367" dirty="0">
                <a:solidFill>
                  <a:srgbClr val="FC29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C2918"/>
                </a:solidFill>
                <a:latin typeface="Arial"/>
                <a:cs typeface="Arial"/>
              </a:rPr>
              <a:t>+</a:t>
            </a:r>
            <a:r>
              <a:rPr sz="2000" spc="-25" dirty="0">
                <a:solidFill>
                  <a:srgbClr val="FC29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C2918"/>
                </a:solidFill>
                <a:latin typeface="Arial"/>
                <a:cs typeface="Arial"/>
              </a:rPr>
              <a:t>2(</a:t>
            </a:r>
            <a:r>
              <a:rPr sz="2000" i="1" dirty="0">
                <a:solidFill>
                  <a:srgbClr val="FC2918"/>
                </a:solidFill>
                <a:latin typeface="Arial"/>
                <a:cs typeface="Arial"/>
              </a:rPr>
              <a:t>dy</a:t>
            </a:r>
            <a:r>
              <a:rPr sz="2000" i="1" spc="-40" dirty="0">
                <a:solidFill>
                  <a:srgbClr val="FC291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C2918"/>
                </a:solidFill>
                <a:latin typeface="Arial"/>
                <a:cs typeface="Arial"/>
              </a:rPr>
              <a:t>–</a:t>
            </a:r>
            <a:r>
              <a:rPr sz="2000" spc="-15" dirty="0">
                <a:solidFill>
                  <a:srgbClr val="FC2918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C2918"/>
                </a:solidFill>
                <a:latin typeface="Arial"/>
                <a:cs typeface="Arial"/>
              </a:rPr>
              <a:t>dx</a:t>
            </a:r>
            <a:r>
              <a:rPr sz="2000" dirty="0">
                <a:solidFill>
                  <a:srgbClr val="FC2918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17650" y="3728973"/>
            <a:ext cx="5882005" cy="2410460"/>
            <a:chOff x="1517650" y="3728973"/>
            <a:chExt cx="5882005" cy="241046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0" y="3735323"/>
              <a:ext cx="5868924" cy="239725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24000" y="3735323"/>
              <a:ext cx="5869305" cy="2397760"/>
            </a:xfrm>
            <a:custGeom>
              <a:avLst/>
              <a:gdLst/>
              <a:ahLst/>
              <a:cxnLst/>
              <a:rect l="l" t="t" r="r" b="b"/>
              <a:pathLst>
                <a:path w="5869305" h="2397760">
                  <a:moveTo>
                    <a:pt x="0" y="2397252"/>
                  </a:moveTo>
                  <a:lnTo>
                    <a:pt x="5868924" y="2397252"/>
                  </a:lnTo>
                  <a:lnTo>
                    <a:pt x="5868924" y="0"/>
                  </a:lnTo>
                  <a:lnTo>
                    <a:pt x="0" y="0"/>
                  </a:lnTo>
                  <a:lnTo>
                    <a:pt x="0" y="2397252"/>
                  </a:lnTo>
                  <a:close/>
                </a:path>
              </a:pathLst>
            </a:custGeom>
            <a:ln w="12700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5439" y="3850385"/>
              <a:ext cx="178308" cy="17830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897633" y="3074288"/>
            <a:ext cx="3024505" cy="1322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i="1" spc="10" dirty="0">
                <a:solidFill>
                  <a:srgbClr val="3817FF"/>
                </a:solidFill>
                <a:latin typeface="Arial"/>
                <a:cs typeface="Arial"/>
              </a:rPr>
              <a:t>x</a:t>
            </a:r>
            <a:r>
              <a:rPr sz="1950" i="1" spc="15" baseline="-21367" dirty="0">
                <a:solidFill>
                  <a:srgbClr val="3817FF"/>
                </a:solidFill>
                <a:latin typeface="Arial"/>
                <a:cs typeface="Arial"/>
              </a:rPr>
              <a:t>i</a:t>
            </a:r>
            <a:r>
              <a:rPr sz="1950" spc="15" baseline="-21367" dirty="0">
                <a:solidFill>
                  <a:srgbClr val="3817FF"/>
                </a:solidFill>
                <a:latin typeface="Arial"/>
                <a:cs typeface="Arial"/>
              </a:rPr>
              <a:t>+1</a:t>
            </a:r>
            <a:r>
              <a:rPr sz="1950" spc="232" baseline="-21367" dirty="0">
                <a:solidFill>
                  <a:srgbClr val="3817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817FF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3817FF"/>
                </a:solidFill>
                <a:latin typeface="Arial"/>
                <a:cs typeface="Arial"/>
              </a:rPr>
              <a:t> </a:t>
            </a:r>
            <a:r>
              <a:rPr sz="2000" i="1" spc="5" dirty="0">
                <a:solidFill>
                  <a:srgbClr val="3817FF"/>
                </a:solidFill>
                <a:latin typeface="Arial"/>
                <a:cs typeface="Arial"/>
              </a:rPr>
              <a:t>x</a:t>
            </a:r>
            <a:r>
              <a:rPr sz="1950" i="1" spc="7" baseline="-21367" dirty="0">
                <a:solidFill>
                  <a:srgbClr val="3817FF"/>
                </a:solidFill>
                <a:latin typeface="Arial"/>
                <a:cs typeface="Arial"/>
              </a:rPr>
              <a:t>i</a:t>
            </a:r>
            <a:r>
              <a:rPr sz="1950" i="1" spc="262" baseline="-21367" dirty="0">
                <a:solidFill>
                  <a:srgbClr val="3817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817FF"/>
                </a:solidFill>
                <a:latin typeface="Arial"/>
                <a:cs typeface="Arial"/>
              </a:rPr>
              <a:t>+</a:t>
            </a:r>
            <a:r>
              <a:rPr sz="2000" spc="-25" dirty="0">
                <a:solidFill>
                  <a:srgbClr val="3817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817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</a:pPr>
            <a:r>
              <a:rPr sz="2000" spc="-25" dirty="0">
                <a:solidFill>
                  <a:srgbClr val="3817FF"/>
                </a:solidFill>
                <a:latin typeface="Cambria"/>
                <a:cs typeface="Cambria"/>
              </a:rPr>
              <a:t>For </a:t>
            </a:r>
            <a:r>
              <a:rPr sz="2000" dirty="0">
                <a:solidFill>
                  <a:srgbClr val="3817FF"/>
                </a:solidFill>
                <a:latin typeface="Cambria"/>
                <a:cs typeface="Cambria"/>
              </a:rPr>
              <a:t>a</a:t>
            </a:r>
            <a:r>
              <a:rPr sz="2000" spc="-10" dirty="0">
                <a:solidFill>
                  <a:srgbClr val="3817F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3817FF"/>
                </a:solidFill>
                <a:latin typeface="Cambria"/>
                <a:cs typeface="Cambria"/>
              </a:rPr>
              <a:t>line</a:t>
            </a:r>
            <a:r>
              <a:rPr sz="2000" spc="-25" dirty="0">
                <a:solidFill>
                  <a:srgbClr val="3817F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3817FF"/>
                </a:solidFill>
                <a:latin typeface="Cambria"/>
                <a:cs typeface="Cambria"/>
              </a:rPr>
              <a:t>with</a:t>
            </a:r>
            <a:r>
              <a:rPr sz="2000" spc="-25" dirty="0">
                <a:solidFill>
                  <a:srgbClr val="3817F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3817FF"/>
                </a:solidFill>
                <a:latin typeface="Cambria"/>
                <a:cs typeface="Cambria"/>
              </a:rPr>
              <a:t>gradient</a:t>
            </a:r>
            <a:r>
              <a:rPr sz="2000" spc="-20" dirty="0">
                <a:solidFill>
                  <a:srgbClr val="3817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3817FF"/>
                </a:solidFill>
                <a:latin typeface="Symbol"/>
                <a:cs typeface="Symbol"/>
              </a:rPr>
              <a:t></a:t>
            </a:r>
            <a:r>
              <a:rPr sz="2000" spc="-70" dirty="0">
                <a:solidFill>
                  <a:srgbClr val="3817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817FF"/>
                </a:solidFill>
                <a:latin typeface="Cambria"/>
                <a:cs typeface="Cambria"/>
              </a:rPr>
              <a:t>1</a:t>
            </a:r>
            <a:endParaRPr sz="2000">
              <a:latin typeface="Cambria"/>
              <a:cs typeface="Cambria"/>
            </a:endParaRPr>
          </a:p>
          <a:p>
            <a:pPr marL="175260">
              <a:lnSpc>
                <a:spcPct val="100000"/>
              </a:lnSpc>
            </a:pPr>
            <a:r>
              <a:rPr sz="2000" i="1" dirty="0">
                <a:solidFill>
                  <a:srgbClr val="3817FF"/>
                </a:solidFill>
                <a:latin typeface="Cambria"/>
                <a:cs typeface="Cambria"/>
              </a:rPr>
              <a:t>d</a:t>
            </a:r>
            <a:r>
              <a:rPr sz="1950" baseline="-21367" dirty="0">
                <a:solidFill>
                  <a:srgbClr val="3817FF"/>
                </a:solidFill>
                <a:latin typeface="Cambria"/>
                <a:cs typeface="Cambria"/>
              </a:rPr>
              <a:t>0</a:t>
            </a:r>
            <a:r>
              <a:rPr sz="1950" spc="209" baseline="-21367" dirty="0">
                <a:solidFill>
                  <a:srgbClr val="3817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3817FF"/>
                </a:solidFill>
                <a:latin typeface="Cambria"/>
                <a:cs typeface="Cambria"/>
              </a:rPr>
              <a:t>=</a:t>
            </a:r>
            <a:r>
              <a:rPr sz="2000" spc="-5" dirty="0">
                <a:solidFill>
                  <a:srgbClr val="3817FF"/>
                </a:solidFill>
                <a:latin typeface="Cambria"/>
                <a:cs typeface="Cambria"/>
              </a:rPr>
              <a:t> 2</a:t>
            </a:r>
            <a:r>
              <a:rPr sz="2000" i="1" spc="-5" dirty="0">
                <a:solidFill>
                  <a:srgbClr val="3817FF"/>
                </a:solidFill>
                <a:latin typeface="Cambria"/>
                <a:cs typeface="Cambria"/>
              </a:rPr>
              <a:t>dx</a:t>
            </a:r>
            <a:r>
              <a:rPr sz="2000" i="1" spc="-10" dirty="0">
                <a:solidFill>
                  <a:srgbClr val="3817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3817FF"/>
                </a:solidFill>
                <a:latin typeface="Cambria"/>
                <a:cs typeface="Cambria"/>
              </a:rPr>
              <a:t>–</a:t>
            </a:r>
            <a:r>
              <a:rPr sz="2000" spc="-10" dirty="0">
                <a:solidFill>
                  <a:srgbClr val="3817FF"/>
                </a:solidFill>
                <a:latin typeface="Cambria"/>
                <a:cs typeface="Cambria"/>
              </a:rPr>
              <a:t> </a:t>
            </a:r>
            <a:r>
              <a:rPr sz="2000" i="1" spc="-10" dirty="0">
                <a:solidFill>
                  <a:srgbClr val="3817FF"/>
                </a:solidFill>
                <a:latin typeface="Cambria"/>
                <a:cs typeface="Cambria"/>
              </a:rPr>
              <a:t>dy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820286" y="4432757"/>
            <a:ext cx="2186940" cy="1183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2155"/>
              </a:lnSpc>
              <a:spcBef>
                <a:spcPts val="105"/>
              </a:spcBef>
            </a:pPr>
            <a:r>
              <a:rPr sz="3000" i="1" spc="7" baseline="13888" dirty="0">
                <a:solidFill>
                  <a:srgbClr val="FC2918"/>
                </a:solidFill>
                <a:latin typeface="Cambria"/>
                <a:cs typeface="Cambria"/>
              </a:rPr>
              <a:t>x</a:t>
            </a:r>
            <a:r>
              <a:rPr sz="1300" i="1" spc="5" dirty="0">
                <a:solidFill>
                  <a:srgbClr val="FC2918"/>
                </a:solidFill>
                <a:latin typeface="Cambria"/>
                <a:cs typeface="Cambria"/>
              </a:rPr>
              <a:t>i</a:t>
            </a:r>
            <a:r>
              <a:rPr sz="1300" spc="5" dirty="0">
                <a:solidFill>
                  <a:srgbClr val="FC2918"/>
                </a:solidFill>
                <a:latin typeface="Cambria"/>
                <a:cs typeface="Cambria"/>
              </a:rPr>
              <a:t>+1</a:t>
            </a:r>
            <a:r>
              <a:rPr sz="1300" spc="145" dirty="0">
                <a:solidFill>
                  <a:srgbClr val="FC2918"/>
                </a:solidFill>
                <a:latin typeface="Cambria"/>
                <a:cs typeface="Cambria"/>
              </a:rPr>
              <a:t> </a:t>
            </a:r>
            <a:r>
              <a:rPr sz="3000" baseline="13888" dirty="0">
                <a:solidFill>
                  <a:srgbClr val="FC2918"/>
                </a:solidFill>
                <a:latin typeface="Cambria"/>
                <a:cs typeface="Cambria"/>
              </a:rPr>
              <a:t>=</a:t>
            </a:r>
            <a:r>
              <a:rPr sz="3000" spc="-22" baseline="13888" dirty="0">
                <a:solidFill>
                  <a:srgbClr val="FC2918"/>
                </a:solidFill>
                <a:latin typeface="Cambria"/>
                <a:cs typeface="Cambria"/>
              </a:rPr>
              <a:t> </a:t>
            </a:r>
            <a:r>
              <a:rPr sz="3000" i="1" baseline="13888" dirty="0">
                <a:solidFill>
                  <a:srgbClr val="FC2918"/>
                </a:solidFill>
                <a:latin typeface="Cambria"/>
                <a:cs typeface="Cambria"/>
              </a:rPr>
              <a:t>x</a:t>
            </a:r>
            <a:r>
              <a:rPr sz="1300" i="1" dirty="0">
                <a:solidFill>
                  <a:srgbClr val="FC2918"/>
                </a:solidFill>
                <a:latin typeface="Cambria"/>
                <a:cs typeface="Cambria"/>
              </a:rPr>
              <a:t>i</a:t>
            </a:r>
            <a:endParaRPr sz="1300">
              <a:latin typeface="Cambria"/>
              <a:cs typeface="Cambria"/>
            </a:endParaRPr>
          </a:p>
          <a:p>
            <a:pPr marL="25400">
              <a:lnSpc>
                <a:spcPts val="2155"/>
              </a:lnSpc>
            </a:pPr>
            <a:r>
              <a:rPr sz="2000" i="1" spc="5" dirty="0">
                <a:solidFill>
                  <a:srgbClr val="FC2918"/>
                </a:solidFill>
                <a:latin typeface="Cambria"/>
                <a:cs typeface="Cambria"/>
              </a:rPr>
              <a:t>d</a:t>
            </a:r>
            <a:r>
              <a:rPr sz="1950" i="1" spc="7" baseline="-21367" dirty="0">
                <a:solidFill>
                  <a:srgbClr val="FC2918"/>
                </a:solidFill>
                <a:latin typeface="Cambria"/>
                <a:cs typeface="Cambria"/>
              </a:rPr>
              <a:t>i</a:t>
            </a:r>
            <a:r>
              <a:rPr sz="1950" spc="7" baseline="-21367" dirty="0">
                <a:solidFill>
                  <a:srgbClr val="FC2918"/>
                </a:solidFill>
                <a:latin typeface="Cambria"/>
                <a:cs typeface="Cambria"/>
              </a:rPr>
              <a:t>+1</a:t>
            </a:r>
            <a:r>
              <a:rPr sz="1950" spc="225" baseline="-21367" dirty="0">
                <a:solidFill>
                  <a:srgbClr val="FC291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C2918"/>
                </a:solidFill>
                <a:latin typeface="Cambria"/>
                <a:cs typeface="Cambria"/>
              </a:rPr>
              <a:t>=</a:t>
            </a:r>
            <a:r>
              <a:rPr sz="2000" spc="-15" dirty="0">
                <a:solidFill>
                  <a:srgbClr val="FC2918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FC2918"/>
                </a:solidFill>
                <a:latin typeface="Cambria"/>
                <a:cs typeface="Cambria"/>
              </a:rPr>
              <a:t>d</a:t>
            </a:r>
            <a:r>
              <a:rPr sz="1950" i="1" baseline="-21367" dirty="0">
                <a:solidFill>
                  <a:srgbClr val="FC2918"/>
                </a:solidFill>
                <a:latin typeface="Cambria"/>
                <a:cs typeface="Cambria"/>
              </a:rPr>
              <a:t>i</a:t>
            </a:r>
            <a:r>
              <a:rPr sz="1950" i="1" spc="217" baseline="-21367" dirty="0">
                <a:solidFill>
                  <a:srgbClr val="FC291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C2918"/>
                </a:solidFill>
                <a:latin typeface="Cambria"/>
                <a:cs typeface="Cambria"/>
              </a:rPr>
              <a:t>+</a:t>
            </a:r>
            <a:r>
              <a:rPr sz="2000" spc="-5" dirty="0">
                <a:solidFill>
                  <a:srgbClr val="FC2918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C2918"/>
                </a:solidFill>
                <a:latin typeface="Cambria"/>
                <a:cs typeface="Cambria"/>
              </a:rPr>
              <a:t>2</a:t>
            </a:r>
            <a:r>
              <a:rPr sz="2000" i="1" spc="-10" dirty="0">
                <a:solidFill>
                  <a:srgbClr val="FC2918"/>
                </a:solidFill>
                <a:latin typeface="Cambria"/>
                <a:cs typeface="Cambria"/>
              </a:rPr>
              <a:t>dx</a:t>
            </a:r>
            <a:endParaRPr sz="20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</a:pPr>
            <a:r>
              <a:rPr sz="2000" i="1" spc="5" dirty="0">
                <a:solidFill>
                  <a:srgbClr val="FC2918"/>
                </a:solidFill>
                <a:latin typeface="Cambria"/>
                <a:cs typeface="Cambria"/>
              </a:rPr>
              <a:t>x</a:t>
            </a:r>
            <a:r>
              <a:rPr sz="1950" i="1" spc="7" baseline="-21367" dirty="0">
                <a:solidFill>
                  <a:srgbClr val="FC2918"/>
                </a:solidFill>
                <a:latin typeface="Cambria"/>
                <a:cs typeface="Cambria"/>
              </a:rPr>
              <a:t>i</a:t>
            </a:r>
            <a:r>
              <a:rPr sz="1950" spc="7" baseline="-21367" dirty="0">
                <a:solidFill>
                  <a:srgbClr val="FC2918"/>
                </a:solidFill>
                <a:latin typeface="Cambria"/>
                <a:cs typeface="Cambria"/>
              </a:rPr>
              <a:t>+1</a:t>
            </a:r>
            <a:r>
              <a:rPr sz="1950" spc="225" baseline="-21367" dirty="0">
                <a:solidFill>
                  <a:srgbClr val="FC291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C2918"/>
                </a:solidFill>
                <a:latin typeface="Cambria"/>
                <a:cs typeface="Cambria"/>
              </a:rPr>
              <a:t>=</a:t>
            </a:r>
            <a:r>
              <a:rPr sz="2000" spc="-15" dirty="0">
                <a:solidFill>
                  <a:srgbClr val="FC2918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FC2918"/>
                </a:solidFill>
                <a:latin typeface="Cambria"/>
                <a:cs typeface="Cambria"/>
              </a:rPr>
              <a:t>x</a:t>
            </a:r>
            <a:r>
              <a:rPr sz="1950" i="1" baseline="-21367" dirty="0">
                <a:solidFill>
                  <a:srgbClr val="FC2918"/>
                </a:solidFill>
                <a:latin typeface="Cambria"/>
                <a:cs typeface="Cambria"/>
              </a:rPr>
              <a:t>i</a:t>
            </a:r>
            <a:r>
              <a:rPr sz="1950" i="1" spc="195" baseline="-21367" dirty="0">
                <a:solidFill>
                  <a:srgbClr val="FC291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C2918"/>
                </a:solidFill>
                <a:latin typeface="Cambria"/>
                <a:cs typeface="Cambria"/>
              </a:rPr>
              <a:t>+</a:t>
            </a:r>
            <a:r>
              <a:rPr sz="2000" spc="-5" dirty="0">
                <a:solidFill>
                  <a:srgbClr val="FC291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C2918"/>
                </a:solidFill>
                <a:latin typeface="Cambria"/>
                <a:cs typeface="Cambria"/>
              </a:rPr>
              <a:t>1</a:t>
            </a:r>
            <a:endParaRPr sz="20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</a:pPr>
            <a:r>
              <a:rPr sz="2000" i="1" spc="5" dirty="0">
                <a:solidFill>
                  <a:srgbClr val="FC2918"/>
                </a:solidFill>
                <a:latin typeface="Cambria"/>
                <a:cs typeface="Cambria"/>
              </a:rPr>
              <a:t>d</a:t>
            </a:r>
            <a:r>
              <a:rPr sz="1950" i="1" spc="7" baseline="-21367" dirty="0">
                <a:solidFill>
                  <a:srgbClr val="FC2918"/>
                </a:solidFill>
                <a:latin typeface="Cambria"/>
                <a:cs typeface="Cambria"/>
              </a:rPr>
              <a:t>i</a:t>
            </a:r>
            <a:r>
              <a:rPr sz="1950" spc="7" baseline="-21367" dirty="0">
                <a:solidFill>
                  <a:srgbClr val="FC2918"/>
                </a:solidFill>
                <a:latin typeface="Cambria"/>
                <a:cs typeface="Cambria"/>
              </a:rPr>
              <a:t>+1</a:t>
            </a:r>
            <a:r>
              <a:rPr sz="1950" spc="225" baseline="-21367" dirty="0">
                <a:solidFill>
                  <a:srgbClr val="FC291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C2918"/>
                </a:solidFill>
                <a:latin typeface="Cambria"/>
                <a:cs typeface="Cambria"/>
              </a:rPr>
              <a:t>=</a:t>
            </a:r>
            <a:r>
              <a:rPr sz="2000" spc="-20" dirty="0">
                <a:solidFill>
                  <a:srgbClr val="FC2918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FC2918"/>
                </a:solidFill>
                <a:latin typeface="Cambria"/>
                <a:cs typeface="Cambria"/>
              </a:rPr>
              <a:t>d</a:t>
            </a:r>
            <a:r>
              <a:rPr sz="1950" i="1" baseline="-21367" dirty="0">
                <a:solidFill>
                  <a:srgbClr val="FC2918"/>
                </a:solidFill>
                <a:latin typeface="Cambria"/>
                <a:cs typeface="Cambria"/>
              </a:rPr>
              <a:t>i</a:t>
            </a:r>
            <a:r>
              <a:rPr sz="1950" i="1" spc="225" baseline="-21367" dirty="0">
                <a:solidFill>
                  <a:srgbClr val="FC291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C2918"/>
                </a:solidFill>
                <a:latin typeface="Cambria"/>
                <a:cs typeface="Cambria"/>
              </a:rPr>
              <a:t>+</a:t>
            </a:r>
            <a:r>
              <a:rPr sz="2000" spc="-10" dirty="0">
                <a:solidFill>
                  <a:srgbClr val="FC2918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C2918"/>
                </a:solidFill>
                <a:latin typeface="Cambria"/>
                <a:cs typeface="Cambria"/>
              </a:rPr>
              <a:t>2(</a:t>
            </a:r>
            <a:r>
              <a:rPr sz="2000" i="1" spc="-5" dirty="0">
                <a:solidFill>
                  <a:srgbClr val="FC2918"/>
                </a:solidFill>
                <a:latin typeface="Cambria"/>
                <a:cs typeface="Cambria"/>
              </a:rPr>
              <a:t>dx</a:t>
            </a:r>
            <a:r>
              <a:rPr sz="2000" i="1" spc="-10" dirty="0">
                <a:solidFill>
                  <a:srgbClr val="FC2918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C2918"/>
                </a:solidFill>
                <a:latin typeface="Cambria"/>
                <a:cs typeface="Cambria"/>
              </a:rPr>
              <a:t>–</a:t>
            </a:r>
            <a:r>
              <a:rPr sz="2000" spc="-15" dirty="0">
                <a:solidFill>
                  <a:srgbClr val="FC2918"/>
                </a:solidFill>
                <a:latin typeface="Cambria"/>
                <a:cs typeface="Cambria"/>
              </a:rPr>
              <a:t> </a:t>
            </a:r>
            <a:r>
              <a:rPr sz="2000" i="1" spc="-5" dirty="0">
                <a:solidFill>
                  <a:srgbClr val="FC2918"/>
                </a:solidFill>
                <a:latin typeface="Cambria"/>
                <a:cs typeface="Cambria"/>
              </a:rPr>
              <a:t>dy</a:t>
            </a:r>
            <a:r>
              <a:rPr sz="2000" spc="-5" dirty="0">
                <a:solidFill>
                  <a:srgbClr val="FC2918"/>
                </a:solidFill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7494" y="4370273"/>
            <a:ext cx="1387475" cy="1551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817FF"/>
                </a:solidFill>
                <a:latin typeface="Cambria"/>
                <a:cs typeface="Cambria"/>
              </a:rPr>
              <a:t>if</a:t>
            </a:r>
            <a:r>
              <a:rPr sz="2000" spc="-45" dirty="0">
                <a:solidFill>
                  <a:srgbClr val="3817FF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817FF"/>
                </a:solidFill>
                <a:latin typeface="Cambria"/>
                <a:cs typeface="Cambria"/>
              </a:rPr>
              <a:t>d</a:t>
            </a:r>
            <a:r>
              <a:rPr sz="1950" i="1" baseline="-21367" dirty="0">
                <a:solidFill>
                  <a:srgbClr val="3817FF"/>
                </a:solidFill>
                <a:latin typeface="Cambria"/>
                <a:cs typeface="Cambria"/>
              </a:rPr>
              <a:t>i</a:t>
            </a:r>
            <a:r>
              <a:rPr sz="1950" i="1" spc="195" baseline="-21367" dirty="0">
                <a:solidFill>
                  <a:srgbClr val="3817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3817FF"/>
                </a:solidFill>
                <a:latin typeface="Symbol"/>
                <a:cs typeface="Symbol"/>
              </a:rPr>
              <a:t></a:t>
            </a:r>
            <a:r>
              <a:rPr sz="2000" spc="-75" dirty="0">
                <a:solidFill>
                  <a:srgbClr val="3817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817FF"/>
                </a:solidFill>
                <a:latin typeface="Cambria"/>
                <a:cs typeface="Cambria"/>
              </a:rPr>
              <a:t>0</a:t>
            </a:r>
            <a:r>
              <a:rPr sz="2000" spc="-30" dirty="0">
                <a:solidFill>
                  <a:srgbClr val="3817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3817FF"/>
                </a:solidFill>
                <a:latin typeface="Cambria"/>
                <a:cs typeface="Cambria"/>
              </a:rPr>
              <a:t>then</a:t>
            </a:r>
            <a:endParaRPr sz="20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2405"/>
              </a:spcBef>
            </a:pPr>
            <a:r>
              <a:rPr sz="2000" dirty="0">
                <a:solidFill>
                  <a:srgbClr val="3817FF"/>
                </a:solidFill>
                <a:latin typeface="Cambria"/>
                <a:cs typeface="Cambria"/>
              </a:rPr>
              <a:t>if</a:t>
            </a:r>
            <a:r>
              <a:rPr sz="2000" spc="-50" dirty="0">
                <a:solidFill>
                  <a:srgbClr val="3817FF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3817FF"/>
                </a:solidFill>
                <a:latin typeface="Cambria"/>
                <a:cs typeface="Cambria"/>
              </a:rPr>
              <a:t>d</a:t>
            </a:r>
            <a:r>
              <a:rPr sz="1950" i="1" baseline="-21367" dirty="0">
                <a:solidFill>
                  <a:srgbClr val="3817FF"/>
                </a:solidFill>
                <a:latin typeface="Cambria"/>
                <a:cs typeface="Cambria"/>
              </a:rPr>
              <a:t>i</a:t>
            </a:r>
            <a:r>
              <a:rPr sz="1950" i="1" spc="202" baseline="-21367" dirty="0">
                <a:solidFill>
                  <a:srgbClr val="3817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3817FF"/>
                </a:solidFill>
                <a:latin typeface="Cambria"/>
                <a:cs typeface="Cambria"/>
              </a:rPr>
              <a:t>≥</a:t>
            </a:r>
            <a:r>
              <a:rPr sz="2000" spc="-15" dirty="0">
                <a:solidFill>
                  <a:srgbClr val="3817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3817FF"/>
                </a:solidFill>
                <a:latin typeface="Cambria"/>
                <a:cs typeface="Cambria"/>
              </a:rPr>
              <a:t>0</a:t>
            </a:r>
            <a:r>
              <a:rPr sz="2000" spc="-25" dirty="0">
                <a:solidFill>
                  <a:srgbClr val="3817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3817FF"/>
                </a:solidFill>
                <a:latin typeface="Cambria"/>
                <a:cs typeface="Cambria"/>
              </a:rPr>
              <a:t>then</a:t>
            </a:r>
            <a:endParaRPr sz="20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2400"/>
              </a:spcBef>
            </a:pPr>
            <a:r>
              <a:rPr sz="2000" i="1" spc="5" dirty="0">
                <a:solidFill>
                  <a:srgbClr val="3817FF"/>
                </a:solidFill>
                <a:latin typeface="Cambria"/>
                <a:cs typeface="Cambria"/>
              </a:rPr>
              <a:t>y</a:t>
            </a:r>
            <a:r>
              <a:rPr sz="1950" i="1" spc="7" baseline="-21367" dirty="0">
                <a:solidFill>
                  <a:srgbClr val="3817FF"/>
                </a:solidFill>
                <a:latin typeface="Cambria"/>
                <a:cs typeface="Cambria"/>
              </a:rPr>
              <a:t>i</a:t>
            </a:r>
            <a:r>
              <a:rPr sz="1950" spc="7" baseline="-21367" dirty="0">
                <a:solidFill>
                  <a:srgbClr val="3817FF"/>
                </a:solidFill>
                <a:latin typeface="Cambria"/>
                <a:cs typeface="Cambria"/>
              </a:rPr>
              <a:t>+1</a:t>
            </a:r>
            <a:r>
              <a:rPr sz="1950" spc="225" baseline="-21367" dirty="0">
                <a:solidFill>
                  <a:srgbClr val="3817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3817FF"/>
                </a:solidFill>
                <a:latin typeface="Cambria"/>
                <a:cs typeface="Cambria"/>
              </a:rPr>
              <a:t>=</a:t>
            </a:r>
            <a:r>
              <a:rPr sz="2000" spc="-15" dirty="0">
                <a:solidFill>
                  <a:srgbClr val="3817FF"/>
                </a:solidFill>
                <a:latin typeface="Cambria"/>
                <a:cs typeface="Cambria"/>
              </a:rPr>
              <a:t> </a:t>
            </a:r>
            <a:r>
              <a:rPr sz="2000" i="1" spc="5" dirty="0">
                <a:solidFill>
                  <a:srgbClr val="3817FF"/>
                </a:solidFill>
                <a:latin typeface="Cambria"/>
                <a:cs typeface="Cambria"/>
              </a:rPr>
              <a:t>y</a:t>
            </a:r>
            <a:r>
              <a:rPr sz="1950" i="1" spc="7" baseline="-21367" dirty="0">
                <a:solidFill>
                  <a:srgbClr val="3817FF"/>
                </a:solidFill>
                <a:latin typeface="Cambria"/>
                <a:cs typeface="Cambria"/>
              </a:rPr>
              <a:t>i</a:t>
            </a:r>
            <a:r>
              <a:rPr sz="1950" i="1" spc="209" baseline="-21367" dirty="0">
                <a:solidFill>
                  <a:srgbClr val="3817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3817FF"/>
                </a:solidFill>
                <a:latin typeface="Cambria"/>
                <a:cs typeface="Cambria"/>
              </a:rPr>
              <a:t>+</a:t>
            </a:r>
            <a:r>
              <a:rPr sz="2000" spc="-15" dirty="0">
                <a:solidFill>
                  <a:srgbClr val="3817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3817FF"/>
                </a:solidFill>
                <a:latin typeface="Cambria"/>
                <a:cs typeface="Cambria"/>
              </a:rPr>
              <a:t>1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88340" y="377189"/>
            <a:ext cx="73075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Целочисленный</a:t>
            </a:r>
            <a:r>
              <a:rPr spc="-65" dirty="0"/>
              <a:t> </a:t>
            </a:r>
            <a:r>
              <a:rPr spc="-15" dirty="0"/>
              <a:t>алгоритм</a:t>
            </a:r>
            <a:r>
              <a:rPr spc="-70" dirty="0"/>
              <a:t> </a:t>
            </a:r>
            <a:r>
              <a:rPr spc="-20" dirty="0"/>
              <a:t>Брезенхема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648" y="1015953"/>
            <a:ext cx="6477964" cy="399316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41" y="303021"/>
            <a:ext cx="812863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Модификация</a:t>
            </a:r>
            <a:r>
              <a:rPr spc="-30" dirty="0"/>
              <a:t> </a:t>
            </a:r>
            <a:r>
              <a:rPr dirty="0"/>
              <a:t>для</a:t>
            </a:r>
            <a:r>
              <a:rPr spc="-20" dirty="0"/>
              <a:t> </a:t>
            </a:r>
            <a:r>
              <a:rPr spc="-5" dirty="0"/>
              <a:t>рисования</a:t>
            </a:r>
            <a:r>
              <a:rPr spc="-25" dirty="0"/>
              <a:t> </a:t>
            </a:r>
            <a:r>
              <a:rPr spc="-5" dirty="0"/>
              <a:t>окружностей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879094"/>
            <a:ext cx="718185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830070" indent="-3429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void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BresenhamCircle(int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x0,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y0,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radius)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radius;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 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0;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int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radiusError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x;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while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(x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&gt;=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927100" marR="5080">
              <a:lnSpc>
                <a:spcPct val="100000"/>
              </a:lnSpc>
              <a:tabLst>
                <a:tab pos="3982085" algn="l"/>
                <a:tab pos="4068445" algn="l"/>
              </a:tabLst>
            </a:pPr>
            <a:r>
              <a:rPr sz="2000" dirty="0">
                <a:latin typeface="Arial"/>
                <a:cs typeface="Arial"/>
              </a:rPr>
              <a:t>DrawPoint(x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x0,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y0);	DrawPoint(y + x0, x + y0);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DrawPoint(-x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x0,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y0);		DrawPoint(-y + x0, x + y0);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DrawPoint(-x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x0, </a:t>
            </a:r>
            <a:r>
              <a:rPr sz="2000" dirty="0">
                <a:latin typeface="Arial"/>
                <a:cs typeface="Arial"/>
              </a:rPr>
              <a:t>-y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y0);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DrawPoint(-y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x0,</a:t>
            </a:r>
            <a:r>
              <a:rPr sz="2000" dirty="0">
                <a:latin typeface="Arial"/>
                <a:cs typeface="Arial"/>
              </a:rPr>
              <a:t> -x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y0);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DrawPoint(x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x0, -y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y0);		DrawPoint(y + x0, -x + y0);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y++;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(radiusError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0)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radiusError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+=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else</a:t>
            </a:r>
            <a:endParaRPr sz="20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x--;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radiusError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 (y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1);</a:t>
            </a:r>
            <a:endParaRPr sz="20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3429000"/>
            <a:ext cx="3276600" cy="248869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0980" marR="5080" indent="-1478915">
              <a:lnSpc>
                <a:spcPct val="130600"/>
              </a:lnSpc>
              <a:spcBef>
                <a:spcPts val="100"/>
              </a:spcBef>
            </a:pPr>
            <a:r>
              <a:rPr spc="-15" dirty="0"/>
              <a:t>Сглаживание</a:t>
            </a:r>
            <a:r>
              <a:rPr spc="-6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10" dirty="0"/>
              <a:t>Алгоритм</a:t>
            </a:r>
            <a:r>
              <a:rPr spc="-40" dirty="0"/>
              <a:t> </a:t>
            </a:r>
            <a:r>
              <a:rPr spc="-20" dirty="0"/>
              <a:t>Ву </a:t>
            </a:r>
            <a:r>
              <a:rPr spc="-875" dirty="0"/>
              <a:t> </a:t>
            </a:r>
            <a:r>
              <a:rPr spc="-5" dirty="0"/>
              <a:t>(У</a:t>
            </a:r>
            <a:r>
              <a:rPr spc="-10" dirty="0"/>
              <a:t> </a:t>
            </a:r>
            <a:r>
              <a:rPr spc="-15" dirty="0"/>
              <a:t>Сяолиня)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771900"/>
            <a:ext cx="7620000" cy="1600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40" y="1856359"/>
            <a:ext cx="8279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"An Efficient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Antialiasing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Technique"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July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1991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issue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Computer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Graphics,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"Fast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Antialiasing"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June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1992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issue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Dr.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Dobb's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Journal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8908" y="635634"/>
            <a:ext cx="52660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Сглаживание</a:t>
            </a:r>
            <a:r>
              <a:rPr spc="-6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10" dirty="0"/>
              <a:t>Алгоритм</a:t>
            </a:r>
            <a:r>
              <a:rPr spc="-40" dirty="0"/>
              <a:t> </a:t>
            </a:r>
            <a:r>
              <a:rPr spc="-20" dirty="0"/>
              <a:t>Ву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2756" y="1882486"/>
            <a:ext cx="5672541" cy="36151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653" y="577722"/>
            <a:ext cx="17272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Термины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5884"/>
            <a:ext cx="645287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pixels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сокращение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от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picture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elements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pixel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пиксельная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карта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bitmap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0" dirty="0">
                <a:latin typeface="Arial"/>
                <a:cs typeface="Arial"/>
              </a:rPr>
              <a:t> побитовое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отображение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или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битовая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карта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8908" y="577722"/>
            <a:ext cx="52660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Сглаживание</a:t>
            </a:r>
            <a:r>
              <a:rPr spc="-6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10" dirty="0"/>
              <a:t>Алгоритм</a:t>
            </a:r>
            <a:r>
              <a:rPr spc="-40" dirty="0"/>
              <a:t> </a:t>
            </a:r>
            <a:r>
              <a:rPr spc="-20" dirty="0"/>
              <a:t>Ву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5884"/>
            <a:ext cx="6882765" cy="33788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latin typeface="Arial"/>
                <a:cs typeface="Arial"/>
              </a:rPr>
              <a:t>DrawPoint(x1,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y1,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1);</a:t>
            </a:r>
            <a:endParaRPr sz="2000">
              <a:latin typeface="Arial"/>
              <a:cs typeface="Arial"/>
            </a:endParaRPr>
          </a:p>
          <a:p>
            <a:pPr marL="82550" marR="5080" indent="-70485">
              <a:lnSpc>
                <a:spcPct val="110000"/>
              </a:lnSpc>
            </a:pPr>
            <a:r>
              <a:rPr sz="2000" dirty="0">
                <a:latin typeface="Arial"/>
                <a:cs typeface="Arial"/>
              </a:rPr>
              <a:t>// </a:t>
            </a:r>
            <a:r>
              <a:rPr sz="2000" spc="-10" dirty="0">
                <a:latin typeface="Arial"/>
                <a:cs typeface="Arial"/>
              </a:rPr>
              <a:t>Последний </a:t>
            </a:r>
            <a:r>
              <a:rPr sz="2000" spc="-5" dirty="0">
                <a:latin typeface="Arial"/>
                <a:cs typeface="Arial"/>
              </a:rPr>
              <a:t>аргумент </a:t>
            </a:r>
            <a:r>
              <a:rPr sz="2000" dirty="0">
                <a:latin typeface="Arial"/>
                <a:cs typeface="Arial"/>
              </a:rPr>
              <a:t>— </a:t>
            </a:r>
            <a:r>
              <a:rPr sz="2000" spc="-10" dirty="0">
                <a:latin typeface="Arial"/>
                <a:cs typeface="Arial"/>
              </a:rPr>
              <a:t>интенсивность </a:t>
            </a:r>
            <a:r>
              <a:rPr sz="2000" dirty="0">
                <a:latin typeface="Arial"/>
                <a:cs typeface="Arial"/>
              </a:rPr>
              <a:t>в </a:t>
            </a:r>
            <a:r>
              <a:rPr sz="2000" spc="-15" dirty="0">
                <a:latin typeface="Arial"/>
                <a:cs typeface="Arial"/>
              </a:rPr>
              <a:t>долях </a:t>
            </a:r>
            <a:r>
              <a:rPr sz="2000" spc="-10" dirty="0">
                <a:latin typeface="Arial"/>
                <a:cs typeface="Arial"/>
              </a:rPr>
              <a:t>единицы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float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dx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x1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x0;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float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y1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y0;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Arial"/>
                <a:cs typeface="Arial"/>
              </a:rPr>
              <a:t>float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gradient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dx;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Arial"/>
                <a:cs typeface="Arial"/>
              </a:rPr>
              <a:t>float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y0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gradient;</a:t>
            </a:r>
            <a:endParaRPr sz="2000">
              <a:latin typeface="Arial"/>
              <a:cs typeface="Arial"/>
            </a:endParaRPr>
          </a:p>
          <a:p>
            <a:pPr marL="355600" marR="2672715" indent="-273685">
              <a:lnSpc>
                <a:spcPct val="110000"/>
              </a:lnSpc>
            </a:pPr>
            <a:r>
              <a:rPr sz="2000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(var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x0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1;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&lt;=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x1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1;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x++)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DrawPoint(x,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(int)y,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(int)y));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Arial"/>
                <a:cs typeface="Arial"/>
              </a:rPr>
              <a:t>DrawPoint(x,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(int)y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(int)y);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44"/>
              </a:spcBef>
            </a:pPr>
            <a:r>
              <a:rPr sz="2000" dirty="0">
                <a:latin typeface="Arial"/>
                <a:cs typeface="Arial"/>
              </a:rPr>
              <a:t>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gradient;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094" y="361264"/>
            <a:ext cx="80384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Градиентная</a:t>
            </a:r>
            <a:r>
              <a:rPr spc="-50" dirty="0"/>
              <a:t> </a:t>
            </a:r>
            <a:r>
              <a:rPr spc="5" dirty="0"/>
              <a:t>заливка</a:t>
            </a:r>
            <a:r>
              <a:rPr spc="-50" dirty="0"/>
              <a:t> </a:t>
            </a:r>
            <a:r>
              <a:rPr spc="-20" dirty="0"/>
              <a:t>через</a:t>
            </a:r>
            <a:r>
              <a:rPr spc="-40" dirty="0"/>
              <a:t> </a:t>
            </a:r>
            <a:r>
              <a:rPr spc="-5" dirty="0"/>
              <a:t>растеризацию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5400" y="1617472"/>
            <a:ext cx="3259328" cy="407212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5842" y="577722"/>
            <a:ext cx="40544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Растеризация</a:t>
            </a:r>
            <a:r>
              <a:rPr spc="-85" dirty="0"/>
              <a:t> </a:t>
            </a:r>
            <a:r>
              <a:rPr spc="-5" dirty="0"/>
              <a:t>граней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757" y="1786484"/>
            <a:ext cx="6515458" cy="378034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845" y="333882"/>
            <a:ext cx="866648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265" marR="5080" indent="-9652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Растеризация: </a:t>
            </a:r>
            <a:r>
              <a:rPr spc="-10" dirty="0"/>
              <a:t>процесс </a:t>
            </a:r>
            <a:r>
              <a:rPr spc="-5" dirty="0"/>
              <a:t>вычисления </a:t>
            </a:r>
            <a:r>
              <a:rPr spc="-10" dirty="0"/>
              <a:t>пикселей </a:t>
            </a:r>
            <a:r>
              <a:rPr spc="-875" dirty="0"/>
              <a:t> </a:t>
            </a:r>
            <a:r>
              <a:rPr spc="-5" dirty="0"/>
              <a:t>растра,</a:t>
            </a:r>
            <a:r>
              <a:rPr spc="-30" dirty="0"/>
              <a:t> </a:t>
            </a:r>
            <a:r>
              <a:rPr spc="-5" dirty="0"/>
              <a:t>принадлежащих</a:t>
            </a:r>
            <a:r>
              <a:rPr spc="-35" dirty="0"/>
              <a:t> </a:t>
            </a:r>
            <a:r>
              <a:rPr spc="-10" dirty="0"/>
              <a:t>примитиву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72767"/>
            <a:ext cx="6925056" cy="42428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033" y="577722"/>
            <a:ext cx="3268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Смежность</a:t>
            </a:r>
            <a:r>
              <a:rPr spc="-105" dirty="0"/>
              <a:t> </a:t>
            </a:r>
            <a:r>
              <a:rPr spc="-25" dirty="0"/>
              <a:t>точек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4650" y="2124104"/>
            <a:ext cx="3429000" cy="16291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88794" y="4219447"/>
            <a:ext cx="2025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|x1-x2|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|y1-y2|&lt;=1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880228" y="4219447"/>
            <a:ext cx="2414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|x1-x2|&lt;=1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и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|y2-y1|&lt;=1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8775" y="1551813"/>
            <a:ext cx="1456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Arial"/>
                <a:cs typeface="Arial"/>
              </a:rPr>
              <a:t>4</a:t>
            </a:r>
            <a:r>
              <a:rPr sz="1800" i="1" dirty="0">
                <a:latin typeface="Arial"/>
                <a:cs typeface="Arial"/>
              </a:rPr>
              <a:t>-см</a:t>
            </a:r>
            <a:r>
              <a:rPr sz="1800" i="1" spc="-30" dirty="0">
                <a:latin typeface="Arial"/>
                <a:cs typeface="Arial"/>
              </a:rPr>
              <a:t>е</a:t>
            </a:r>
            <a:r>
              <a:rPr sz="1800" i="1" dirty="0">
                <a:latin typeface="Arial"/>
                <a:cs typeface="Arial"/>
              </a:rPr>
              <a:t>жнос</a:t>
            </a:r>
            <a:r>
              <a:rPr sz="1800" i="1" spc="-15" dirty="0">
                <a:latin typeface="Arial"/>
                <a:cs typeface="Arial"/>
              </a:rPr>
              <a:t>т</a:t>
            </a:r>
            <a:r>
              <a:rPr sz="1800" i="1" dirty="0">
                <a:latin typeface="Arial"/>
                <a:cs typeface="Arial"/>
              </a:rPr>
              <a:t>ь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6428" y="1551813"/>
            <a:ext cx="1456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Arial"/>
                <a:cs typeface="Arial"/>
              </a:rPr>
              <a:t>8</a:t>
            </a:r>
            <a:r>
              <a:rPr sz="1800" i="1" dirty="0">
                <a:latin typeface="Arial"/>
                <a:cs typeface="Arial"/>
              </a:rPr>
              <a:t>-см</a:t>
            </a:r>
            <a:r>
              <a:rPr sz="1800" i="1" spc="-30" dirty="0">
                <a:latin typeface="Arial"/>
                <a:cs typeface="Arial"/>
              </a:rPr>
              <a:t>е</a:t>
            </a:r>
            <a:r>
              <a:rPr sz="1800" i="1" dirty="0">
                <a:latin typeface="Arial"/>
                <a:cs typeface="Arial"/>
              </a:rPr>
              <a:t>жнос</a:t>
            </a:r>
            <a:r>
              <a:rPr sz="1800" i="1" spc="-15" dirty="0">
                <a:latin typeface="Arial"/>
                <a:cs typeface="Arial"/>
              </a:rPr>
              <a:t>т</a:t>
            </a:r>
            <a:r>
              <a:rPr sz="1800" i="1" dirty="0">
                <a:latin typeface="Arial"/>
                <a:cs typeface="Arial"/>
              </a:rPr>
              <a:t>ь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2E3AA71C-C356-4671-A484-82871E1B665B}"/>
              </a:ext>
            </a:extLst>
          </p:cNvPr>
          <p:cNvSpPr txBox="1"/>
          <p:nvPr/>
        </p:nvSpPr>
        <p:spPr>
          <a:xfrm>
            <a:off x="1062037" y="4877641"/>
            <a:ext cx="743458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Назовем два пиксела </a:t>
            </a:r>
            <a:r>
              <a:rPr sz="2000" i="1" spc="-10" dirty="0">
                <a:latin typeface="Arial"/>
                <a:cs typeface="Arial"/>
              </a:rPr>
              <a:t>4-хсвязными</a:t>
            </a:r>
            <a:r>
              <a:rPr sz="2000" spc="-10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если </a:t>
            </a:r>
            <a:r>
              <a:rPr sz="2000" spc="-20" dirty="0">
                <a:latin typeface="Arial"/>
                <a:cs typeface="Arial"/>
              </a:rPr>
              <a:t>существует 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соединяющий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их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непрерывный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путь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из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4-хсмежных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пикселов.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Arial"/>
                <a:cs typeface="Arial"/>
              </a:rPr>
              <a:t>Два пиксела называются </a:t>
            </a:r>
            <a:r>
              <a:rPr sz="2000" i="1" spc="-10" dirty="0">
                <a:latin typeface="Arial"/>
                <a:cs typeface="Arial"/>
              </a:rPr>
              <a:t>8-хсвязными</a:t>
            </a:r>
            <a:r>
              <a:rPr sz="2000" spc="-10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если </a:t>
            </a:r>
            <a:r>
              <a:rPr sz="2000" spc="-20" dirty="0">
                <a:latin typeface="Arial"/>
                <a:cs typeface="Arial"/>
              </a:rPr>
              <a:t>существует 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соединяющий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их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непрерывный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путь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из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8-хсмежных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пикселов.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7782" y="577722"/>
            <a:ext cx="34893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Задание</a:t>
            </a:r>
            <a:r>
              <a:rPr spc="-65" dirty="0"/>
              <a:t> </a:t>
            </a:r>
            <a:r>
              <a:rPr spc="-30" dirty="0"/>
              <a:t>областей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6235"/>
            <a:ext cx="7780020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3815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i="1" spc="-10" dirty="0">
                <a:latin typeface="Arial"/>
                <a:cs typeface="Arial"/>
              </a:rPr>
              <a:t>Пиксельно-определенная область </a:t>
            </a:r>
            <a:r>
              <a:rPr sz="2000" spc="-15" dirty="0">
                <a:latin typeface="Arial"/>
                <a:cs typeface="Arial"/>
              </a:rPr>
              <a:t>характеризуется </a:t>
            </a:r>
            <a:r>
              <a:rPr sz="2000" spc="-5" dirty="0">
                <a:latin typeface="Arial"/>
                <a:cs typeface="Arial"/>
              </a:rPr>
              <a:t>текущими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цветами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в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пиксельной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карте.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20" dirty="0">
                <a:latin typeface="Arial"/>
                <a:cs typeface="Arial"/>
              </a:rPr>
              <a:t>Различают </a:t>
            </a:r>
            <a:r>
              <a:rPr sz="2000" i="1" spc="-10" dirty="0">
                <a:latin typeface="Arial"/>
                <a:cs typeface="Arial"/>
              </a:rPr>
              <a:t>внутренне-определенную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область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и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гранично-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i="1" spc="-10" dirty="0">
                <a:latin typeface="Arial"/>
                <a:cs typeface="Arial"/>
              </a:rPr>
              <a:t>определенную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latin typeface="Arial"/>
                <a:cs typeface="Arial"/>
              </a:rPr>
              <a:t>Если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граница</a:t>
            </a:r>
            <a:r>
              <a:rPr sz="2000" spc="-15" dirty="0">
                <a:latin typeface="Arial"/>
                <a:cs typeface="Arial"/>
              </a:rPr>
              <a:t> области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4-связная,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то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внутренность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8-связная,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и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spc="-35" dirty="0">
                <a:latin typeface="Arial"/>
                <a:cs typeface="Arial"/>
              </a:rPr>
              <a:t>наоборот.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7234" y="577722"/>
            <a:ext cx="15913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Залив</a:t>
            </a:r>
            <a:r>
              <a:rPr spc="60" dirty="0"/>
              <a:t>к</a:t>
            </a:r>
            <a:r>
              <a:rPr dirty="0"/>
              <a:t>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241" y="1739673"/>
            <a:ext cx="2385646" cy="24330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7244" y="4981194"/>
            <a:ext cx="77063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Как </a:t>
            </a:r>
            <a:r>
              <a:rPr sz="1800" spc="-40" dirty="0">
                <a:latin typeface="Arial"/>
                <a:cs typeface="Arial"/>
              </a:rPr>
              <a:t>будет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выглядеть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результат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при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4-х </a:t>
            </a:r>
            <a:r>
              <a:rPr sz="1800" spc="-5" dirty="0">
                <a:latin typeface="Arial"/>
                <a:cs typeface="Arial"/>
              </a:rPr>
              <a:t>связной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и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8-ми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связной</a:t>
            </a:r>
            <a:r>
              <a:rPr sz="1800" dirty="0">
                <a:latin typeface="Arial"/>
                <a:cs typeface="Arial"/>
              </a:rPr>
              <a:t> заливке?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145" y="577722"/>
            <a:ext cx="29972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Задача</a:t>
            </a:r>
            <a:r>
              <a:rPr spc="-85" dirty="0"/>
              <a:t> </a:t>
            </a:r>
            <a:r>
              <a:rPr spc="-5" dirty="0"/>
              <a:t>заливки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47938" y="1438211"/>
            <a:ext cx="4943475" cy="2677160"/>
            <a:chOff x="2047938" y="1438211"/>
            <a:chExt cx="4943475" cy="2677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400" y="1447800"/>
              <a:ext cx="4885946" cy="26388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52701" y="1442974"/>
              <a:ext cx="4933950" cy="2667635"/>
            </a:xfrm>
            <a:prstGeom prst="rect">
              <a:avLst/>
            </a:pr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3540" y="4463034"/>
            <a:ext cx="80733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Граница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в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ряде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мест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может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обладать</a:t>
            </a:r>
            <a:r>
              <a:rPr sz="1800" spc="-10" dirty="0">
                <a:latin typeface="Arial"/>
                <a:cs typeface="Arial"/>
              </a:rPr>
              <a:t> толщиной большей, </a:t>
            </a:r>
            <a:r>
              <a:rPr sz="1800" spc="-5" dirty="0">
                <a:latin typeface="Arial"/>
                <a:cs typeface="Arial"/>
              </a:rPr>
              <a:t>чем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один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пиксел.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Одни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алгоритмы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хорошо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воспринимают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толстые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границы,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а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другие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в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этих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случаях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«приходят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в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замешательство».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Простой</a:t>
            </a:r>
            <a:r>
              <a:rPr spc="-40" dirty="0"/>
              <a:t> </a:t>
            </a:r>
            <a:r>
              <a:rPr spc="-5" dirty="0"/>
              <a:t>рекурсивный</a:t>
            </a:r>
            <a:r>
              <a:rPr spc="-55" dirty="0"/>
              <a:t> </a:t>
            </a:r>
            <a:r>
              <a:rPr spc="-15" dirty="0"/>
              <a:t>алгоритм</a:t>
            </a:r>
            <a:r>
              <a:rPr spc="-35" dirty="0"/>
              <a:t> </a:t>
            </a:r>
            <a:r>
              <a:rPr spc="-5" dirty="0"/>
              <a:t>заливки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5884"/>
            <a:ext cx="8032115" cy="20986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580"/>
              </a:spcBef>
              <a:buChar char="•"/>
              <a:tabLst>
                <a:tab pos="622300" algn="l"/>
                <a:tab pos="622935" algn="l"/>
              </a:tabLst>
            </a:pPr>
            <a:r>
              <a:rPr sz="2000" dirty="0">
                <a:latin typeface="Arial"/>
                <a:cs typeface="Arial"/>
              </a:rPr>
              <a:t>Выбранная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внутренняя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точка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становится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текущей.</a:t>
            </a:r>
            <a:endParaRPr sz="2000">
              <a:latin typeface="Arial"/>
              <a:cs typeface="Arial"/>
            </a:endParaRPr>
          </a:p>
          <a:p>
            <a:pPr marL="622300" marR="5080" indent="-610235">
              <a:lnSpc>
                <a:spcPct val="100000"/>
              </a:lnSpc>
              <a:spcBef>
                <a:spcPts val="480"/>
              </a:spcBef>
              <a:buChar char="•"/>
              <a:tabLst>
                <a:tab pos="622300" algn="l"/>
                <a:tab pos="622935" algn="l"/>
              </a:tabLst>
            </a:pPr>
            <a:r>
              <a:rPr sz="2000" spc="-10" dirty="0">
                <a:latin typeface="Arial"/>
                <a:cs typeface="Arial"/>
              </a:rPr>
              <a:t>Если </a:t>
            </a:r>
            <a:r>
              <a:rPr sz="2000" spc="-5" dirty="0">
                <a:latin typeface="Arial"/>
                <a:cs typeface="Arial"/>
              </a:rPr>
              <a:t>текущая </a:t>
            </a:r>
            <a:r>
              <a:rPr sz="2000" spc="-10" dirty="0">
                <a:latin typeface="Arial"/>
                <a:cs typeface="Arial"/>
              </a:rPr>
              <a:t>точка еще </a:t>
            </a:r>
            <a:r>
              <a:rPr sz="2000" spc="-5" dirty="0">
                <a:latin typeface="Arial"/>
                <a:cs typeface="Arial"/>
              </a:rPr>
              <a:t>не закрашена </a:t>
            </a:r>
            <a:r>
              <a:rPr sz="2000" dirty="0">
                <a:latin typeface="Arial"/>
                <a:cs typeface="Arial"/>
              </a:rPr>
              <a:t>и </a:t>
            </a:r>
            <a:r>
              <a:rPr sz="2000" spc="-20" dirty="0">
                <a:latin typeface="Arial"/>
                <a:cs typeface="Arial"/>
              </a:rPr>
              <a:t>подходит </a:t>
            </a:r>
            <a:r>
              <a:rPr sz="2000" spc="-5" dirty="0">
                <a:latin typeface="Arial"/>
                <a:cs typeface="Arial"/>
              </a:rPr>
              <a:t>по условию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для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закрашивания,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то</a:t>
            </a:r>
            <a:endParaRPr sz="2000">
              <a:latin typeface="Arial"/>
              <a:cs typeface="Arial"/>
            </a:endParaRPr>
          </a:p>
          <a:p>
            <a:pPr marL="1384300" lvl="1" indent="-457834">
              <a:lnSpc>
                <a:spcPct val="100000"/>
              </a:lnSpc>
              <a:spcBef>
                <a:spcPts val="480"/>
              </a:spcBef>
              <a:buChar char="•"/>
              <a:tabLst>
                <a:tab pos="1384300" algn="l"/>
                <a:tab pos="1384935" algn="l"/>
              </a:tabLst>
            </a:pPr>
            <a:r>
              <a:rPr sz="2000" spc="-5" dirty="0">
                <a:latin typeface="Arial"/>
                <a:cs typeface="Arial"/>
              </a:rPr>
              <a:t>Закрашиваем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ее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и</a:t>
            </a:r>
            <a:endParaRPr sz="2000">
              <a:latin typeface="Arial"/>
              <a:cs typeface="Arial"/>
            </a:endParaRPr>
          </a:p>
          <a:p>
            <a:pPr marL="1384300" marR="382905" lvl="1" indent="-457200">
              <a:lnSpc>
                <a:spcPct val="100000"/>
              </a:lnSpc>
              <a:spcBef>
                <a:spcPts val="480"/>
              </a:spcBef>
              <a:buChar char="•"/>
              <a:tabLst>
                <a:tab pos="1384300" algn="l"/>
                <a:tab pos="1384935" algn="l"/>
              </a:tabLst>
            </a:pPr>
            <a:r>
              <a:rPr sz="2000" dirty="0">
                <a:latin typeface="Arial"/>
                <a:cs typeface="Arial"/>
              </a:rPr>
              <a:t>Применяем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рекурсивный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вызов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данной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функции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для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точек,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смежных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с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текущей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4121" y="4067166"/>
            <a:ext cx="1171200" cy="116168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Простой</a:t>
            </a:r>
            <a:r>
              <a:rPr spc="-40" dirty="0"/>
              <a:t> </a:t>
            </a:r>
            <a:r>
              <a:rPr spc="-5" dirty="0"/>
              <a:t>рекурсивный</a:t>
            </a:r>
            <a:r>
              <a:rPr spc="-55" dirty="0"/>
              <a:t> </a:t>
            </a:r>
            <a:r>
              <a:rPr spc="-15" dirty="0"/>
              <a:t>алгоритм</a:t>
            </a:r>
            <a:r>
              <a:rPr spc="-35" dirty="0"/>
              <a:t> </a:t>
            </a:r>
            <a:r>
              <a:rPr spc="-5" dirty="0"/>
              <a:t>заливки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9959" y="1461641"/>
            <a:ext cx="8216900" cy="4512945"/>
            <a:chOff x="469959" y="1461641"/>
            <a:chExt cx="8216900" cy="45129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959" y="1461641"/>
              <a:ext cx="8216840" cy="45124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7000" y="4191000"/>
              <a:ext cx="1190244" cy="122834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1193</Words>
  <Application>Microsoft Office PowerPoint</Application>
  <PresentationFormat>Экран (4:3)</PresentationFormat>
  <Paragraphs>156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</vt:lpstr>
      <vt:lpstr>Symbol</vt:lpstr>
      <vt:lpstr>Times New Roman</vt:lpstr>
      <vt:lpstr>Office Theme</vt:lpstr>
      <vt:lpstr>Растровые алгоритмы</vt:lpstr>
      <vt:lpstr>План</vt:lpstr>
      <vt:lpstr>Термины</vt:lpstr>
      <vt:lpstr>Смежность точек</vt:lpstr>
      <vt:lpstr>Задание областей</vt:lpstr>
      <vt:lpstr>Заливка</vt:lpstr>
      <vt:lpstr>Задача заливки</vt:lpstr>
      <vt:lpstr>Простой рекурсивный алгоритм заливки</vt:lpstr>
      <vt:lpstr>Простой рекурсивный алгоритм заливки</vt:lpstr>
      <vt:lpstr>Недостаток</vt:lpstr>
      <vt:lpstr>Рекурсивный алгоритм заливки на основе  серий пикселов (линий)</vt:lpstr>
      <vt:lpstr>Алгоритм заливки с предварительным  выделением границы</vt:lpstr>
      <vt:lpstr>Создание списка граничных пикселов</vt:lpstr>
      <vt:lpstr>Выбор следующей точки</vt:lpstr>
      <vt:lpstr>Классификация точки: левая или правая?</vt:lpstr>
      <vt:lpstr>Растеризация</vt:lpstr>
      <vt:lpstr>Растеризация отрезка</vt:lpstr>
      <vt:lpstr>Построение линии</vt:lpstr>
      <vt:lpstr>Алгоритм Брезенхейма построения линий</vt:lpstr>
      <vt:lpstr>Углы наклона</vt:lpstr>
      <vt:lpstr>Презентация PowerPoint</vt:lpstr>
      <vt:lpstr>Презентация PowerPoint</vt:lpstr>
      <vt:lpstr>Презентация PowerPoint</vt:lpstr>
      <vt:lpstr>Презентация PowerPoint</vt:lpstr>
      <vt:lpstr>Целочисленный алгоритм Брезенхема</vt:lpstr>
      <vt:lpstr>Презентация PowerPoint</vt:lpstr>
      <vt:lpstr>Модификация для рисования окружностей</vt:lpstr>
      <vt:lpstr>Сглаживание - Алгоритм Ву  (У Сяолиня)</vt:lpstr>
      <vt:lpstr>Сглаживание - Алгоритм Ву</vt:lpstr>
      <vt:lpstr>Сглаживание - Алгоритм Ву</vt:lpstr>
      <vt:lpstr>Градиентная заливка через растеризацию</vt:lpstr>
      <vt:lpstr>Растеризация граней</vt:lpstr>
      <vt:lpstr>Растеризация: процесс вычисления пикселей  растра, принадлежащих примитиву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</dc:creator>
  <cp:lastModifiedBy>Fam Erus</cp:lastModifiedBy>
  <cp:revision>2</cp:revision>
  <dcterms:created xsi:type="dcterms:W3CDTF">2022-02-12T04:17:16Z</dcterms:created>
  <dcterms:modified xsi:type="dcterms:W3CDTF">2022-02-12T07:05:46Z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2021-09-17T00:00:00Z</vt:filetime>
  </property>
  <property fmtid="{D5CDD505-2E9C-101B-9397-08002B2CF9AE}" pid="3" name="Creator">
    <vt:lpwstr>Microsoft® PowerPoint® для Microsoft 365</vt:lpwstr>
  </property>
  <property fmtid="{D5CDD505-2E9C-101B-9397-08002B2CF9AE}" pid="4" name="LastSaved">
    <vt:filetime>2022-02-12T00:00:00Z</vt:filetime>
  </property>
</Properties>
</file>