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7" r:id="rId11"/>
    <p:sldId id="266" r:id="rId12"/>
    <p:sldId id="275" r:id="rId13"/>
    <p:sldId id="264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8E3F09-0FAB-49D4-BBDE-FFD061660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DCBB40-54D8-44D3-A7F7-90DFE6EBE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ADF5AF-DD6A-4B33-9ED4-844E7959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2416-3EB9-4CBC-B73B-4F7EA8FC55C3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FC4E81-B692-465D-8C43-7E661E476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FBF4FC-D10D-4816-83BA-6313469D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A8E-4261-4613-BDC8-0F473215AC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91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FF94B-8BAB-4D97-A2B9-4E0CDDA9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EE6906-26C5-4B7F-B141-6BDA34442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E20F9D-E4AD-43DC-929B-85DE68BD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2416-3EB9-4CBC-B73B-4F7EA8FC55C3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42B6BE-0B75-4A45-AF88-05F9F1FB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CE54BB-3C1F-4FCD-A93E-AFA70B51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A8E-4261-4613-BDC8-0F473215AC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5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9CD927-AC57-4C69-A7C6-8EC90320C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FB39B6-4301-4D46-816E-622488D4B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17E22E-D9B3-48D1-98CC-54AF3840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2416-3EB9-4CBC-B73B-4F7EA8FC55C3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46E2A5-7278-48CE-87D4-B8206414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0DF33C-726E-4361-96DB-717AD6ED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A8E-4261-4613-BDC8-0F473215AC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48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3358E-1018-49CD-8AB8-C002F5F7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2F6150-28B8-4BB3-97A6-B33E3064B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1784E5-741C-4226-9297-649974C9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2416-3EB9-4CBC-B73B-4F7EA8FC55C3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429BD1-F12A-4B6D-93CF-0EE87E6C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D45A6D-8309-428A-B248-76D5F0F8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A8E-4261-4613-BDC8-0F473215AC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35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88542-6DC8-4DFB-ABA8-2A5F8BD9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2562F1-7421-4D9B-A2EF-E4F9397D9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8CCC0E-B370-4F05-8589-C60C6E38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2416-3EB9-4CBC-B73B-4F7EA8FC55C3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CDEAE6-C13F-446C-80AF-EFF5B9D0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89E308-7BDC-4B81-93FB-B1432274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A8E-4261-4613-BDC8-0F473215AC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61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1486B-547F-467E-9693-47646507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9FC8AA-4C5B-413A-9971-710F1CC8C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B4F401-BD33-4FD8-A4F0-FC3D5F27C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911AE8-4ED7-418D-977E-CD5C3506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2416-3EB9-4CBC-B73B-4F7EA8FC55C3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26918D-054C-4207-861D-818E2833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4668E6-7CA8-4F0E-9A90-26303B1E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A8E-4261-4613-BDC8-0F473215AC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64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B7B2F-FA14-40A7-A3F1-06C3DEA8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5091DA-7240-4FEB-AEED-14ED91EA1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70A4A2-79F8-4C7A-9BA3-F6AAE262F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B2BA634-AD54-435F-B8C8-487A8DBF1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992F8D4-FB1B-4A2B-869D-D3F757F60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D19A01F-0F79-4B39-B343-11334604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2416-3EB9-4CBC-B73B-4F7EA8FC55C3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A940DD-C5A6-4876-A040-9090F62A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552D817-CF9D-4DBF-8483-5D8496E2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A8E-4261-4613-BDC8-0F473215AC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13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FF798-5747-4299-AF90-7BA5366D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8A0F5E9-9CB7-40C6-B2D6-83DEB3EE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2416-3EB9-4CBC-B73B-4F7EA8FC55C3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BF9FEB6-A23A-495A-9F14-271FE66E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9C9825-1708-49A5-A34A-0B2888B5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A8E-4261-4613-BDC8-0F473215AC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95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D688640-8C2D-45A6-99C9-CA73015E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2416-3EB9-4CBC-B73B-4F7EA8FC55C3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A91110B-5C35-41E4-8393-BCB63753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14DC7A-3150-4DFD-98BD-CBFB50E7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A8E-4261-4613-BDC8-0F473215AC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23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0E601-0687-49A6-9C3B-2010D586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D7691E-C6E2-420E-BE45-D1FE0D7EE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27C62D-2CF7-460A-BAEB-93FF51D29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46BC20-CEB8-4F31-ABB4-33C68787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2416-3EB9-4CBC-B73B-4F7EA8FC55C3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DF275C-F668-48FF-8D00-A00B11CC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003113-E46B-4F17-9320-CBB195E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A8E-4261-4613-BDC8-0F473215AC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1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A0C0F-7169-4D3D-B9AD-354F62C5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7468551-3CAD-45FB-B988-D3B39729E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FB2CCA-662F-4E24-8C7B-0D748CBDB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854DB2-D2D2-43FA-945B-8944AA5C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2416-3EB9-4CBC-B73B-4F7EA8FC55C3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A5F079-7CF6-4F02-B6ED-97BFEE80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79958D-315A-4B9C-A7FF-283F5806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A8E-4261-4613-BDC8-0F473215AC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18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39328-9DF8-49DE-9372-99290F8B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50C491-4694-4293-84B1-B84B99860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3A1426-0364-41E0-B4D0-BDE23ADA1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D2416-3EB9-4CBC-B73B-4F7EA8FC55C3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D9BF1-A9B2-4193-A25C-DCEF0A84E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C39DFA-FE42-4AE1-84A9-18C61996A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08A8E-4261-4613-BDC8-0F473215AC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68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6B485-20D1-4571-A7C3-7841621B19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5937B6-58F0-4059-8924-F1FED9D214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Шаблоны</a:t>
            </a:r>
          </a:p>
        </p:txBody>
      </p:sp>
    </p:spTree>
    <p:extLst>
      <p:ext uri="{BB962C8B-B14F-4D97-AF65-F5344CB8AC3E}">
        <p14:creationId xmlns:p14="http://schemas.microsoft.com/office/powerpoint/2010/main" val="453546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75ED0C2-7360-42B7-B88E-B4073355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319"/>
            <a:ext cx="10515600" cy="5685644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[n];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tip;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Stack() { max = n; tip = 0;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empty()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(tip == 0);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pop(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n&gt;::push(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(tip &lt; max - 1)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[tip++]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n&gt;::pop(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(tip &gt;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[--tip];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1574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75ED0C2-7360-42B7-B88E-B4073355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319"/>
            <a:ext cx="10515600" cy="5685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Ограничения</a:t>
            </a:r>
          </a:p>
          <a:p>
            <a:pPr>
              <a:buFontTx/>
              <a:buChar char="-"/>
            </a:pPr>
            <a:r>
              <a:rPr lang="ru-RU" dirty="0"/>
              <a:t>параметры не могут быть изменены;</a:t>
            </a:r>
          </a:p>
          <a:p>
            <a:pPr>
              <a:buFontTx/>
              <a:buChar char="-"/>
            </a:pPr>
            <a:r>
              <a:rPr lang="ru-RU" dirty="0"/>
              <a:t>должны быть константой</a:t>
            </a:r>
          </a:p>
          <a:p>
            <a:pPr>
              <a:buFontTx/>
              <a:buChar char="-"/>
            </a:pPr>
            <a:endParaRPr lang="ru-RU" dirty="0"/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Courier"/>
              </a:rPr>
              <a:t>++n; // </a:t>
            </a:r>
            <a:r>
              <a:rPr lang="ru-RU" sz="1800" b="0" i="0" u="none" strike="noStrike" baseline="0" dirty="0">
                <a:latin typeface="Courier"/>
              </a:rPr>
              <a:t>Нельзя изменять</a:t>
            </a:r>
          </a:p>
          <a:p>
            <a:pPr marL="0" indent="0">
              <a:buNone/>
            </a:pPr>
            <a:endParaRPr lang="ru-RU" sz="1800" dirty="0">
              <a:latin typeface="Courier"/>
            </a:endParaRPr>
          </a:p>
          <a:p>
            <a:pPr marL="0" indent="0" algn="l">
              <a:buNone/>
            </a:pPr>
            <a:endParaRPr lang="ru-RU" sz="1800" dirty="0">
              <a:latin typeface="Courier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template&lt;class T, double&amp; ref&gt;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class Demo { . . . };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int </a:t>
            </a:r>
            <a:r>
              <a:rPr lang="en-US" sz="1800" b="0" i="0" u="none" strike="noStrike" baseline="0" dirty="0" err="1">
                <a:latin typeface="Courier"/>
              </a:rPr>
              <a:t>cnt</a:t>
            </a:r>
            <a:r>
              <a:rPr lang="en-US" sz="1800" b="0" i="0" u="none" strike="noStrike" baseline="0" dirty="0">
                <a:latin typeface="Courier"/>
              </a:rPr>
              <a:t> = 256; // Error:</a:t>
            </a:r>
          </a:p>
          <a:p>
            <a:pPr marL="0" indent="0" algn="l">
              <a:buNone/>
            </a:pPr>
            <a:r>
              <a:rPr lang="en-US" sz="1800" dirty="0">
                <a:latin typeface="Courier"/>
              </a:rPr>
              <a:t>#define </a:t>
            </a:r>
            <a:r>
              <a:rPr lang="en-US" sz="1800" dirty="0" err="1">
                <a:latin typeface="Courier"/>
              </a:rPr>
              <a:t>cnt</a:t>
            </a:r>
            <a:r>
              <a:rPr lang="en-US" sz="1800" dirty="0">
                <a:latin typeface="Courier"/>
              </a:rPr>
              <a:t> 256</a:t>
            </a:r>
            <a:endParaRPr lang="en-US" sz="1800" b="0" i="0" u="none" strike="noStrike" baseline="0" dirty="0">
              <a:latin typeface="Courier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typedef Stack&lt;short, </a:t>
            </a:r>
            <a:r>
              <a:rPr lang="en-US" sz="1800" b="0" i="0" u="none" strike="noStrike" baseline="0" dirty="0" err="1">
                <a:latin typeface="Courier"/>
              </a:rPr>
              <a:t>cnt</a:t>
            </a:r>
            <a:r>
              <a:rPr lang="en-US" sz="1800" b="0" i="0" u="none" strike="noStrike" baseline="0" dirty="0">
                <a:latin typeface="Courier"/>
              </a:rPr>
              <a:t>&gt; </a:t>
            </a:r>
            <a:r>
              <a:rPr lang="en-US" sz="1800" b="0" i="0" u="none" strike="noStrike" baseline="0" dirty="0" err="1">
                <a:latin typeface="Courier"/>
              </a:rPr>
              <a:t>ShortStack</a:t>
            </a:r>
            <a:r>
              <a:rPr lang="en-US" sz="1800" b="0" i="0" u="none" strike="noStrike" baseline="0" dirty="0">
                <a:latin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50374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75ED0C2-7360-42B7-B88E-B4073355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319"/>
            <a:ext cx="10515600" cy="56856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Ограничения</a:t>
            </a:r>
          </a:p>
          <a:p>
            <a:pPr>
              <a:buFontTx/>
              <a:buChar char="-"/>
            </a:pPr>
            <a:r>
              <a:rPr lang="ru-RU" dirty="0"/>
              <a:t>указатели передаются только в виде ссылки</a:t>
            </a:r>
          </a:p>
          <a:p>
            <a:pPr>
              <a:buFontTx/>
              <a:buChar char="-"/>
            </a:pPr>
            <a:r>
              <a:rPr lang="ru-RU" dirty="0"/>
              <a:t>не могут быть числами с плавающей запятой</a:t>
            </a:r>
          </a:p>
          <a:p>
            <a:pPr>
              <a:buFontTx/>
              <a:buChar char="-"/>
            </a:pPr>
            <a:r>
              <a:rPr lang="ru-RU" dirty="0"/>
              <a:t>должны быть реализованы все используемые свойства (копирование, сравнение и т.д.)</a:t>
            </a:r>
            <a:endParaRPr lang="en-US" dirty="0"/>
          </a:p>
          <a:p>
            <a:pPr>
              <a:buFontTx/>
              <a:buChar char="-"/>
            </a:pPr>
            <a:endParaRPr lang="ru-RU" dirty="0"/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Courier"/>
              </a:rPr>
              <a:t>template&lt;class </a:t>
            </a:r>
            <a:r>
              <a:rPr lang="en-US" sz="1800" b="0" i="0" u="none" strike="noStrike" baseline="0" dirty="0" err="1">
                <a:latin typeface="Courier"/>
              </a:rPr>
              <a:t>T,char</a:t>
            </a:r>
            <a:r>
              <a:rPr lang="en-US" sz="1800" b="0" i="0" u="none" strike="noStrike" baseline="0" dirty="0">
                <a:latin typeface="Courier"/>
              </a:rPr>
              <a:t>* s&gt; class Demo{...};</a:t>
            </a:r>
            <a:endParaRPr lang="ru-RU" sz="1800" b="0" i="0" u="none" strike="noStrike" baseline="0" dirty="0">
              <a:latin typeface="Courier"/>
            </a:endParaRPr>
          </a:p>
          <a:p>
            <a:pPr marL="0" indent="0" algn="l">
              <a:buNone/>
            </a:pPr>
            <a:endParaRPr lang="ru-RU" sz="1800" b="0" i="0" u="none" strike="noStrike" baseline="0" dirty="0">
              <a:latin typeface="Courier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char str[] = "Oktoberfest"; // global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Demo&lt;double, str&gt; income; // ok</a:t>
            </a:r>
            <a:endParaRPr lang="ru-RU" sz="1800" b="0" i="0" u="none" strike="noStrike" baseline="0" dirty="0">
              <a:latin typeface="Courier"/>
            </a:endParaRPr>
          </a:p>
          <a:p>
            <a:pPr marL="0" indent="0" algn="l">
              <a:buNone/>
            </a:pPr>
            <a:endParaRPr lang="ru-RU" sz="1800" dirty="0">
              <a:latin typeface="Courier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template&lt;class T, double d&gt; // </a:t>
            </a:r>
            <a:r>
              <a:rPr lang="ru-RU" sz="1800" b="0" i="0" u="none" strike="noStrike" baseline="0" dirty="0">
                <a:latin typeface="Courier"/>
              </a:rPr>
              <a:t>Ошибка</a:t>
            </a:r>
            <a:r>
              <a:rPr lang="en-US" sz="1800" b="0" i="0" u="none" strike="noStrike" baseline="0" dirty="0">
                <a:latin typeface="Courier"/>
              </a:rPr>
              <a:t>!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class Demo { . . . };</a:t>
            </a:r>
            <a:endParaRPr lang="ru-RU" sz="1800" b="0" i="0" u="none" strike="noStrike" baseline="0" dirty="0">
              <a:latin typeface="Courier"/>
            </a:endParaRPr>
          </a:p>
          <a:p>
            <a:pPr marL="0" indent="0" algn="l">
              <a:buNone/>
            </a:pPr>
            <a:endParaRPr lang="ru-RU" sz="1800" b="0" i="0" u="none" strike="noStrike" baseline="0" dirty="0">
              <a:latin typeface="Courier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ourier"/>
              </a:rPr>
              <a:t>minStr</a:t>
            </a:r>
            <a:r>
              <a:rPr lang="en-US" sz="1800" b="0" i="0" u="none" strike="noStrike" baseline="0" dirty="0">
                <a:latin typeface="Courier"/>
              </a:rPr>
              <a:t> = min("VIVIAN", "</a:t>
            </a:r>
            <a:r>
              <a:rPr lang="en-US" sz="1800" b="0" i="0" u="none" strike="noStrike" baseline="0" dirty="0" err="1">
                <a:latin typeface="Courier"/>
              </a:rPr>
              <a:t>vivian</a:t>
            </a:r>
            <a:r>
              <a:rPr lang="en-US" sz="1800" b="0" i="0" u="none" strike="noStrike" baseline="0" dirty="0">
                <a:latin typeface="Courier"/>
              </a:rPr>
              <a:t>" );</a:t>
            </a:r>
            <a:endParaRPr lang="ru-RU" sz="1800" b="0" i="0" u="none" strike="noStrike" baseline="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31219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75ED0C2-7360-42B7-B88E-B4073355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319"/>
            <a:ext cx="10515600" cy="568564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min(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 ? 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10, y = 2;</a:t>
            </a:r>
          </a:p>
          <a:p>
            <a:pPr>
              <a:spcBef>
                <a:spcPts val="0"/>
              </a:spcBef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cout </a:t>
            </a: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"x = 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 y = 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y </a:t>
            </a: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"The smaller value is: 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min(x, y)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Call is ok.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z1 = 2.2;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z2 = 1.1F;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nThe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smaller value is: 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&lt;&lt; min(z1, z2) &lt;&lt; endl; </a:t>
            </a:r>
            <a:r>
              <a:rPr lang="pl-PL" sz="1800" dirty="0">
                <a:solidFill>
                  <a:srgbClr val="008000"/>
                </a:solidFill>
                <a:latin typeface="Consolas" panose="020B0609020204030204" pitchFamily="49" charset="0"/>
              </a:rPr>
              <a:t>// Not ok!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b="0" i="0" u="none" strike="noStrike" baseline="0" dirty="0">
                <a:latin typeface="Courier"/>
              </a:rPr>
              <a:t>void min( float , double );</a:t>
            </a:r>
            <a:endParaRPr lang="pl-PL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z3 = 1.1;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"\nz1 =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z1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z3 =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z3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"The smaller value is: 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min(z1, z3) </a:t>
            </a:r>
            <a:r>
              <a:rPr lang="pl-PL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endl; </a:t>
            </a:r>
            <a:r>
              <a:rPr lang="pl-PL" sz="1800" dirty="0">
                <a:solidFill>
                  <a:srgbClr val="008000"/>
                </a:solidFill>
                <a:latin typeface="Consolas" panose="020B0609020204030204" pitchFamily="49" charset="0"/>
              </a:rPr>
              <a:t>// Call is ok.</a:t>
            </a:r>
            <a:endParaRPr lang="pl-PL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391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75ED0C2-7360-42B7-B88E-B4073355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319"/>
            <a:ext cx="10515600" cy="5685644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ru-RU" sz="3600" b="0" i="0" u="none" strike="noStrike" baseline="0" dirty="0"/>
              <a:t>Специализация</a:t>
            </a:r>
          </a:p>
          <a:p>
            <a:pPr marL="0" indent="0" algn="l">
              <a:buNone/>
            </a:pPr>
            <a:endParaRPr lang="ru-RU" sz="1800" b="0" i="0" u="none" strike="noStrike" baseline="0" dirty="0">
              <a:latin typeface="Courier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template &lt;class T&gt;</a:t>
            </a:r>
          </a:p>
          <a:p>
            <a:pPr marL="0" indent="0" algn="l">
              <a:buNone/>
            </a:pPr>
            <a:r>
              <a:rPr lang="fr-FR" sz="1800" b="0" i="0" u="none" strike="noStrike" baseline="0" dirty="0">
                <a:latin typeface="Courier"/>
              </a:rPr>
              <a:t>T min( T x, T y)</a:t>
            </a:r>
          </a:p>
          <a:p>
            <a:pPr marL="0" indent="0" algn="l">
              <a:buNone/>
            </a:pPr>
            <a:r>
              <a:rPr lang="ru-RU" sz="1800" b="0" i="0" u="none" strike="noStrike" baseline="0" dirty="0">
                <a:latin typeface="Courier"/>
              </a:rPr>
              <a:t>{</a:t>
            </a:r>
          </a:p>
          <a:p>
            <a:pPr marL="0" indent="0" algn="l">
              <a:buNone/>
            </a:pPr>
            <a:r>
              <a:rPr lang="es-ES" sz="1800" b="0" i="0" u="none" strike="noStrike" baseline="0" dirty="0">
                <a:latin typeface="Courier"/>
              </a:rPr>
              <a:t>return( (x &lt; y) ? x : y)</a:t>
            </a:r>
          </a:p>
          <a:p>
            <a:pPr marL="0" indent="0" algn="l">
              <a:buNone/>
            </a:pPr>
            <a:r>
              <a:rPr lang="ru-RU" sz="1800" b="0" i="0" u="none" strike="noStrike" baseline="0" dirty="0">
                <a:latin typeface="Courier"/>
              </a:rPr>
              <a:t>}</a:t>
            </a:r>
          </a:p>
          <a:p>
            <a:pPr marL="0" indent="0" algn="l">
              <a:buNone/>
            </a:pPr>
            <a:endParaRPr lang="ru-RU" sz="1800" dirty="0">
              <a:latin typeface="Courier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#include &lt;</a:t>
            </a:r>
            <a:r>
              <a:rPr lang="en-US" sz="1800" b="0" i="0" u="none" strike="noStrike" baseline="0" dirty="0" err="1">
                <a:latin typeface="Courier"/>
              </a:rPr>
              <a:t>cstring</a:t>
            </a:r>
            <a:r>
              <a:rPr lang="en-US" sz="1800" b="0" i="0" u="none" strike="noStrike" baseline="0" dirty="0">
                <a:latin typeface="Courier"/>
              </a:rPr>
              <a:t>&gt;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const char* min( const char* s1, const char* s2 )</a:t>
            </a:r>
          </a:p>
          <a:p>
            <a:pPr marL="0" indent="0" algn="l">
              <a:buNone/>
            </a:pPr>
            <a:r>
              <a:rPr lang="ru-RU" sz="1800" b="0" i="0" u="none" strike="noStrike" baseline="0" dirty="0">
                <a:latin typeface="Courier"/>
              </a:rPr>
              <a:t>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return( (</a:t>
            </a:r>
            <a:r>
              <a:rPr lang="en-US" sz="1800" b="0" i="0" u="none" strike="noStrike" baseline="0" dirty="0" err="1">
                <a:latin typeface="Courier"/>
              </a:rPr>
              <a:t>strcmp</a:t>
            </a:r>
            <a:r>
              <a:rPr lang="en-US" sz="1800" b="0" i="0" u="none" strike="noStrike" baseline="0" dirty="0">
                <a:latin typeface="Courier"/>
              </a:rPr>
              <a:t>(s1, s2) &lt; 0 ) ? s1: s2 );</a:t>
            </a:r>
          </a:p>
          <a:p>
            <a:pPr marL="0" indent="0" algn="l">
              <a:buNone/>
            </a:pPr>
            <a:r>
              <a:rPr lang="ru-RU" sz="1800" b="0" i="0" u="none" strike="noStrike" baseline="0" dirty="0">
                <a:latin typeface="Courier"/>
              </a:rPr>
              <a:t>}</a:t>
            </a:r>
          </a:p>
          <a:p>
            <a:pPr marL="0" indent="0" algn="l">
              <a:buNone/>
            </a:pPr>
            <a:endParaRPr lang="ru-RU" sz="1800" dirty="0">
              <a:latin typeface="Courier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#include &lt;</a:t>
            </a:r>
            <a:r>
              <a:rPr lang="en-US" sz="1800" b="0" i="0" u="none" strike="noStrike" baseline="0" dirty="0" err="1">
                <a:latin typeface="Courier"/>
              </a:rPr>
              <a:t>cstring</a:t>
            </a:r>
            <a:r>
              <a:rPr lang="en-US" sz="1800" b="0" i="0" u="none" strike="noStrike" baseline="0" dirty="0">
                <a:latin typeface="Courier"/>
              </a:rPr>
              <a:t>&gt;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template&lt;&gt;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const char* min( const char* s1, const char* s2 )</a:t>
            </a:r>
          </a:p>
          <a:p>
            <a:pPr marL="0" indent="0" algn="l">
              <a:buNone/>
            </a:pPr>
            <a:r>
              <a:rPr lang="ru-RU" sz="1800" b="0" i="0" u="none" strike="noStrike" baseline="0" dirty="0">
                <a:latin typeface="Courier"/>
              </a:rPr>
              <a:t>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return( (</a:t>
            </a:r>
            <a:r>
              <a:rPr lang="en-US" sz="1800" b="0" i="0" u="none" strike="noStrike" baseline="0" dirty="0" err="1">
                <a:latin typeface="Courier"/>
              </a:rPr>
              <a:t>strcmp</a:t>
            </a:r>
            <a:r>
              <a:rPr lang="en-US" sz="1800" b="0" i="0" u="none" strike="noStrike" baseline="0" dirty="0">
                <a:latin typeface="Courier"/>
              </a:rPr>
              <a:t>(s1, s2) &lt; 0 ) ? s1: s2 );</a:t>
            </a:r>
          </a:p>
          <a:p>
            <a:pPr marL="0" indent="0" algn="l">
              <a:buNone/>
            </a:pPr>
            <a:r>
              <a:rPr lang="ru-RU" sz="1800" b="0" i="0" u="none" strike="noStrike" baseline="0" dirty="0">
                <a:latin typeface="Courier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294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75ED0C2-7360-42B7-B88E-B4073355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319"/>
            <a:ext cx="10515600" cy="568564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QuadMatrix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mat[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dim()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operator[]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out_of_range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0 ||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out_of_range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"Matrix: Index out of range"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mat[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operator[]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out_of_range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0 ||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out_of_range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"Matrix: Index out of range"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mat[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779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75ED0C2-7360-42B7-B88E-B4073355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319"/>
            <a:ext cx="10515600" cy="5685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code4::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QuadMatrix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QuadInt10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//code4::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QuadMatrix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&lt;&gt;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mi;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error</a:t>
            </a:r>
            <a:endParaRPr lang="fr-FR" sz="18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code4::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QuadMatrix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mi;</a:t>
            </a:r>
          </a:p>
          <a:p>
            <a:pPr marL="0" indent="0">
              <a:spcBef>
                <a:spcPts val="0"/>
              </a:spcBef>
              <a:buNone/>
            </a:pP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code4::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QuadMatrix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5&gt;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k = 0; k &lt; m.dim(); k++)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 = 0; l 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m.dim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l++)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m</a:t>
            </a:r>
            <a:r>
              <a:rPr lang="nn-NO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nn-NO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[l] = k * 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(2)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[l]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out_of_range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err)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cerr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err.what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9A9E3-DEDE-413D-B5F6-4B94DC279D4B}"/>
              </a:ext>
            </a:extLst>
          </p:cNvPr>
          <p:cNvSpPr txBox="1"/>
          <p:nvPr/>
        </p:nvSpPr>
        <p:spPr>
          <a:xfrm>
            <a:off x="8416120" y="2343694"/>
            <a:ext cx="315718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0  0  0  0  0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 0  1  2  3  4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 0  2  4  6  8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 0  3  6  9 12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 0  4  8 12 16</a:t>
            </a:r>
          </a:p>
        </p:txBody>
      </p:sp>
    </p:spTree>
    <p:extLst>
      <p:ext uri="{BB962C8B-B14F-4D97-AF65-F5344CB8AC3E}">
        <p14:creationId xmlns:p14="http://schemas.microsoft.com/office/powerpoint/2010/main" val="511956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75ED0C2-7360-42B7-B88E-B4073355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319"/>
            <a:ext cx="10515600" cy="568564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Явное определение шаблона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Courier"/>
              </a:rPr>
              <a:t>template declaration;</a:t>
            </a:r>
            <a:endParaRPr lang="ru-RU" sz="1800" b="0" i="0" u="none" strike="noStrike" baseline="0" dirty="0">
              <a:latin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Namespace STLD50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{</a:t>
            </a:r>
            <a:endParaRPr lang="ru-RU" sz="1800" dirty="0">
              <a:latin typeface="Courier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Courier"/>
              </a:rPr>
              <a:t>template class Stack&lt;long double, 50&gt;;</a:t>
            </a:r>
            <a:endParaRPr lang="ru-RU" sz="1800" b="0" i="0" u="none" strike="noStrike" baseline="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}</a:t>
            </a:r>
            <a:endParaRPr lang="ru-RU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Namespace STD500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{</a:t>
            </a:r>
            <a:endParaRPr lang="ru-RU" sz="1800" dirty="0">
              <a:latin typeface="Courier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Courier"/>
              </a:rPr>
              <a:t>template class Stack&lt;double, 500&gt;;</a:t>
            </a:r>
            <a:endParaRPr lang="ru-RU" sz="1800" b="0" i="0" u="none" strike="noStrike" baseline="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}</a:t>
            </a:r>
            <a:endParaRPr lang="ru-RU" sz="1800" dirty="0">
              <a:latin typeface="Courier"/>
            </a:endParaRPr>
          </a:p>
          <a:p>
            <a:pPr marL="0" indent="0">
              <a:buNone/>
            </a:pPr>
            <a:endParaRPr lang="en-US" sz="1800" b="0" i="0" u="none" strike="noStrike" baseline="0" dirty="0">
              <a:latin typeface="Courier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Courier"/>
              </a:rPr>
              <a:t>template short min( short x, short y);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72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7A29E-E865-4976-8F95-ED4F3E74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01E1C1-554D-4682-A63D-6E9E56E2D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Шаблон — это конструкция, которая создает обычный тип или функцию во время компиляции на основе аргументов, предоставленных пользователем для параметров шаблона.</a:t>
            </a:r>
            <a:endParaRPr lang="en-US" dirty="0"/>
          </a:p>
          <a:p>
            <a:r>
              <a:rPr lang="en-US" dirty="0"/>
              <a:t>- </a:t>
            </a:r>
            <a:r>
              <a:rPr lang="ru-RU" dirty="0"/>
              <a:t>шаблон функции;</a:t>
            </a:r>
          </a:p>
          <a:p>
            <a:r>
              <a:rPr lang="ru-RU" dirty="0"/>
              <a:t>- шаблон класса.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4FF5FC-193A-457E-B080-8E33BB26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807" y="3244850"/>
            <a:ext cx="49530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4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166DF-6337-42D5-9E78-05A97891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062AE4-AF9C-4351-BC65-9AF7CF928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Зачем?:</a:t>
            </a:r>
          </a:p>
          <a:p>
            <a:r>
              <a:rPr lang="ru-RU" dirty="0"/>
              <a:t>- шаблон программируется единожды. Реализации компилируются (генерируются) при необходимости;</a:t>
            </a:r>
          </a:p>
          <a:p>
            <a:r>
              <a:rPr lang="ru-RU" dirty="0"/>
              <a:t>- шаблон задает единое решение некой общей задачи в </a:t>
            </a:r>
            <a:r>
              <a:rPr lang="ru-RU" dirty="0" err="1"/>
              <a:t>типонезависимом</a:t>
            </a:r>
            <a:r>
              <a:rPr lang="ru-RU" dirty="0"/>
              <a:t> варианте, который может быть оттестирован на ранней стадии;</a:t>
            </a:r>
          </a:p>
          <a:p>
            <a:r>
              <a:rPr lang="ru-RU" dirty="0"/>
              <a:t>- исключается ошибка </a:t>
            </a:r>
            <a:r>
              <a:rPr lang="en-US" dirty="0"/>
              <a:t>Copy-Paste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087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AA021-69B5-4E7B-B7DB-3CAF04F6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46CB44-0621-481A-9901-0C25C8A08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STL – </a:t>
            </a:r>
            <a:r>
              <a:rPr lang="ru-RU" dirty="0"/>
              <a:t>стандартная библиотека шаблонов – содержит огромное число реализаций шаблонных классов структур и алгоритмов:</a:t>
            </a:r>
          </a:p>
          <a:p>
            <a:r>
              <a:rPr lang="ru-RU" dirty="0"/>
              <a:t>- </a:t>
            </a:r>
            <a:r>
              <a:rPr lang="en-US" dirty="0"/>
              <a:t>string;</a:t>
            </a:r>
          </a:p>
          <a:p>
            <a:r>
              <a:rPr lang="en-US" dirty="0"/>
              <a:t>- </a:t>
            </a:r>
            <a:r>
              <a:rPr lang="en-US" dirty="0" err="1"/>
              <a:t>istream</a:t>
            </a:r>
            <a:r>
              <a:rPr lang="en-US" dirty="0"/>
              <a:t>, </a:t>
            </a:r>
            <a:r>
              <a:rPr lang="en-US" dirty="0" err="1"/>
              <a:t>ostream</a:t>
            </a:r>
            <a:r>
              <a:rPr lang="en-US" dirty="0"/>
              <a:t>, iostream;</a:t>
            </a:r>
          </a:p>
          <a:p>
            <a:r>
              <a:rPr lang="en-US" dirty="0"/>
              <a:t>- list, vector, map…;</a:t>
            </a:r>
          </a:p>
          <a:p>
            <a:r>
              <a:rPr lang="en-US" dirty="0"/>
              <a:t>- </a:t>
            </a:r>
            <a:r>
              <a:rPr lang="ru-RU" dirty="0"/>
              <a:t>и т.</a:t>
            </a:r>
            <a:r>
              <a:rPr lang="ru-RU"/>
              <a:t>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8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75ED0C2-7360-42B7-B88E-B4073355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319"/>
            <a:ext cx="10515600" cy="568564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sz="1800" b="1" dirty="0">
                <a:latin typeface="GillSans-BoldCondensed"/>
              </a:rPr>
              <a:t>Определение шаблона функции</a:t>
            </a:r>
            <a:endParaRPr lang="en-US" sz="1800" b="1" i="0" u="none" strike="noStrike" baseline="0" dirty="0">
              <a:latin typeface="GillSans-BoldCondensed"/>
            </a:endParaRPr>
          </a:p>
          <a:p>
            <a:pPr marL="0" indent="0" algn="l">
              <a:buNone/>
            </a:pPr>
            <a:r>
              <a:rPr lang="ru-RU" sz="1800" b="0" i="0" u="none" strike="noStrike" baseline="0" dirty="0">
                <a:latin typeface="Goudy"/>
              </a:rPr>
              <a:t>Определение шаблона начинается с префикса</a:t>
            </a:r>
            <a:endParaRPr lang="en-US" sz="1800" b="0" i="0" u="none" strike="noStrike" baseline="0" dirty="0">
              <a:latin typeface="Goudy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template&lt;class T&gt;</a:t>
            </a:r>
          </a:p>
          <a:p>
            <a:pPr marL="0" indent="0" algn="l">
              <a:buNone/>
            </a:pPr>
            <a:r>
              <a:rPr lang="ru-RU" sz="1800" b="0" i="0" u="none" strike="noStrike" baseline="0" dirty="0">
                <a:latin typeface="Goudy"/>
              </a:rPr>
              <a:t>где</a:t>
            </a:r>
            <a:r>
              <a:rPr lang="en-US" sz="1800" b="0" i="0" u="none" strike="noStrike" baseline="0" dirty="0">
                <a:latin typeface="Goudy"/>
              </a:rPr>
              <a:t> </a:t>
            </a:r>
            <a:r>
              <a:rPr lang="en-US" sz="1800" b="0" i="0" u="none" strike="noStrike" baseline="0" dirty="0">
                <a:latin typeface="Courier"/>
              </a:rPr>
              <a:t>T </a:t>
            </a:r>
            <a:r>
              <a:rPr lang="ru-RU" sz="1800" b="0" i="0" u="none" strike="noStrike" baseline="0" dirty="0">
                <a:latin typeface="Courier"/>
              </a:rPr>
              <a:t>– </a:t>
            </a:r>
            <a:r>
              <a:rPr lang="ru-RU" sz="1800" b="0" i="0" u="none" strike="noStrike" baseline="0" dirty="0">
                <a:latin typeface="Goudy"/>
              </a:rPr>
              <a:t>имя типа, используемого далее в шаблоне</a:t>
            </a:r>
            <a:r>
              <a:rPr lang="en-US" sz="1800" b="0" i="0" u="none" strike="noStrike" baseline="0" dirty="0">
                <a:latin typeface="Goudy"/>
              </a:rPr>
              <a:t>. </a:t>
            </a:r>
            <a:r>
              <a:rPr lang="ru-RU" sz="1800" b="0" i="0" u="none" strike="noStrike" baseline="0" dirty="0">
                <a:latin typeface="Goudy"/>
              </a:rPr>
              <a:t>Несмотря на наличие слова </a:t>
            </a:r>
            <a:r>
              <a:rPr lang="en-US" sz="1800" b="0" i="0" u="none" strike="noStrike" baseline="0" dirty="0">
                <a:latin typeface="Courier"/>
              </a:rPr>
              <a:t>class</a:t>
            </a:r>
            <a:r>
              <a:rPr lang="en-US" sz="1800" b="0" i="0" u="none" strike="noStrike" baseline="0" dirty="0">
                <a:latin typeface="Goudy"/>
              </a:rPr>
              <a:t>, </a:t>
            </a:r>
            <a:r>
              <a:rPr lang="en-US" sz="1800" b="0" i="0" u="none" strike="noStrike" baseline="0" dirty="0">
                <a:latin typeface="Courier"/>
              </a:rPr>
              <a:t>T </a:t>
            </a:r>
            <a:r>
              <a:rPr lang="ru-RU" sz="1800" b="0" i="0" u="none" strike="noStrike" baseline="0" dirty="0">
                <a:latin typeface="Goudy"/>
              </a:rPr>
              <a:t>может быть любым типов, например </a:t>
            </a:r>
            <a:r>
              <a:rPr lang="en-US" sz="1800" b="0" i="0" u="none" strike="noStrike" baseline="0" dirty="0">
                <a:latin typeface="Goudy"/>
              </a:rPr>
              <a:t> </a:t>
            </a:r>
            <a:r>
              <a:rPr lang="en-US" sz="1800" b="0" i="0" u="none" strike="noStrike" baseline="0" dirty="0">
                <a:latin typeface="Courier"/>
              </a:rPr>
              <a:t>int </a:t>
            </a:r>
            <a:r>
              <a:rPr lang="ru-RU" sz="1800" b="0" i="0" u="none" strike="noStrike" baseline="0" dirty="0">
                <a:latin typeface="Goudy"/>
              </a:rPr>
              <a:t>или</a:t>
            </a:r>
            <a:r>
              <a:rPr lang="en-US" sz="1800" b="0" i="0" u="none" strike="noStrike" baseline="0" dirty="0">
                <a:latin typeface="Goudy"/>
              </a:rPr>
              <a:t> </a:t>
            </a:r>
            <a:r>
              <a:rPr lang="en-US" sz="1800" b="0" i="0" u="none" strike="noStrike" baseline="0" dirty="0">
                <a:latin typeface="Courier"/>
              </a:rPr>
              <a:t>double</a:t>
            </a:r>
            <a:r>
              <a:rPr lang="en-US" sz="1800" b="0" i="0" u="none" strike="noStrike" baseline="0" dirty="0">
                <a:latin typeface="Goudy"/>
              </a:rPr>
              <a:t>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template &lt;class T&gt;</a:t>
            </a:r>
          </a:p>
          <a:p>
            <a:pPr marL="0" indent="0" algn="l">
              <a:buNone/>
            </a:pPr>
            <a:r>
              <a:rPr lang="fr-FR" sz="1800" b="0" i="0" u="none" strike="noStrike" baseline="0" dirty="0">
                <a:latin typeface="Courier"/>
              </a:rPr>
              <a:t>void exchange(T&amp; x, T&amp;y)</a:t>
            </a:r>
          </a:p>
          <a:p>
            <a:pPr marL="0" indent="0" algn="l">
              <a:buNone/>
            </a:pPr>
            <a:r>
              <a:rPr lang="ru-RU" sz="1800" b="0" i="0" u="none" strike="noStrike" baseline="0" dirty="0">
                <a:latin typeface="Courier"/>
              </a:rPr>
              <a:t>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T help(x); x = y; y = help;</a:t>
            </a:r>
          </a:p>
          <a:p>
            <a:pPr marL="0" indent="0" algn="l">
              <a:buNone/>
            </a:pPr>
            <a:r>
              <a:rPr lang="ru-RU" sz="1800" b="0" i="0" u="none" strike="noStrike" baseline="0" dirty="0">
                <a:latin typeface="Courier"/>
              </a:rPr>
              <a:t>}</a:t>
            </a:r>
          </a:p>
          <a:p>
            <a:pPr marL="0" indent="0" algn="l">
              <a:buNone/>
            </a:pPr>
            <a:r>
              <a:rPr lang="ru-RU" sz="1800" b="1" dirty="0" err="1">
                <a:latin typeface="GillSans-BoldCondensed"/>
              </a:rPr>
              <a:t>Определени</a:t>
            </a:r>
            <a:r>
              <a:rPr lang="ru-RU" sz="1800" b="1" dirty="0">
                <a:latin typeface="GillSans-BoldCondensed"/>
              </a:rPr>
              <a:t> шаблона класса</a:t>
            </a:r>
            <a:endParaRPr lang="en-US" sz="1800" b="1" i="0" u="none" strike="noStrike" baseline="0" dirty="0">
              <a:latin typeface="GillSans-BoldCondensed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template &lt;class U&gt;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class Demo</a:t>
            </a:r>
          </a:p>
          <a:p>
            <a:pPr marL="0" indent="0" algn="l">
              <a:buNone/>
            </a:pPr>
            <a:r>
              <a:rPr lang="ru-RU" sz="1800" b="0" i="0" u="none" strike="noStrike" baseline="0" dirty="0">
                <a:latin typeface="Courier"/>
              </a:rPr>
              <a:t>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U </a:t>
            </a:r>
            <a:r>
              <a:rPr lang="en-US" sz="1800" b="0" i="0" u="none" strike="noStrike" baseline="0" dirty="0" err="1">
                <a:latin typeface="Courier"/>
              </a:rPr>
              <a:t>elem</a:t>
            </a:r>
            <a:r>
              <a:rPr lang="en-US" sz="1800" b="0" i="0" u="none" strike="noStrike" baseline="0" dirty="0">
                <a:latin typeface="Courier"/>
              </a:rPr>
              <a:t>; . . . // etc.</a:t>
            </a:r>
          </a:p>
          <a:p>
            <a:pPr marL="0" indent="0" algn="l">
              <a:buNone/>
            </a:pPr>
            <a:r>
              <a:rPr lang="ru-RU" sz="1800" b="0" i="0" u="none" strike="noStrike" baseline="0" dirty="0">
                <a:latin typeface="Courier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49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5BA1539-C8EF-40C6-B61B-04429F4A7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1666"/>
            <a:ext cx="10515600" cy="6062781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Шаблонный класс Стек с методами положить и  достать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//-----------------------------------------------------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basePtr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Указатель на массив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tip;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Вершина стека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Максимальное число элементов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Stack(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 max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tip = 0;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Stack(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memcpy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.basePtr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* max); tip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.tip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~Stack()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empty()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(tip == 0);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pop(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&gt;::push(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tip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- 1)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достаточно места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[tip++]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&gt;::pop(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tip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0)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стек не пуст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[--tip];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25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75ED0C2-7360-42B7-B88E-B4073355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319"/>
            <a:ext cx="10515600" cy="56856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code1::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USTACK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fill(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USTACK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stk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clear(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USTACK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stk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USTACK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ustk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(256);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and fill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fill(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ustk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the original stack.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USTACK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ostk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ustk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Copy.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"The copy: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clear(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ostk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Output and clear the copy.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"The original: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clear(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ustk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Output, clear the original.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fill(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USTACK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stk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"Enter positive integers (quit with 0):\n"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 &amp;&amp; x !=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stk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.push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(x))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cerr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"Stack is full!"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clear(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USTACK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stk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stk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.empty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cerr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"Stack is empty!"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stk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(8)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4372A-0D92-4405-94D8-38F27FC5B9FB}"/>
              </a:ext>
            </a:extLst>
          </p:cNvPr>
          <p:cNvSpPr txBox="1"/>
          <p:nvPr/>
        </p:nvSpPr>
        <p:spPr>
          <a:xfrm>
            <a:off x="7618862" y="1282889"/>
            <a:ext cx="38304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Enter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positive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integers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quit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0):</a:t>
            </a:r>
          </a:p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</a:p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7</a:t>
            </a:r>
          </a:p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copy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      8        7        6        5</a:t>
            </a:r>
          </a:p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original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      8        7        6        5</a:t>
            </a:r>
          </a:p>
        </p:txBody>
      </p:sp>
    </p:spTree>
    <p:extLst>
      <p:ext uri="{BB962C8B-B14F-4D97-AF65-F5344CB8AC3E}">
        <p14:creationId xmlns:p14="http://schemas.microsoft.com/office/powerpoint/2010/main" val="231823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75ED0C2-7360-42B7-B88E-B4073355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319"/>
            <a:ext cx="10515600" cy="568564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Особенности:</a:t>
            </a:r>
          </a:p>
          <a:p>
            <a:pPr>
              <a:buFontTx/>
              <a:buChar char="-"/>
            </a:pPr>
            <a:r>
              <a:rPr lang="ru-RU" dirty="0"/>
              <a:t>реализация функции создается при объявлении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short a = 1, b = 7;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Exchange&lt;short&gt;( a, b );</a:t>
            </a:r>
            <a:endParaRPr lang="ru-RU" sz="1800" b="0" i="0" u="none" strike="noStrike" baseline="0" dirty="0">
              <a:latin typeface="Courier"/>
            </a:endParaRPr>
          </a:p>
          <a:p>
            <a:pPr marL="0" indent="0" algn="l">
              <a:buNone/>
            </a:pPr>
            <a:r>
              <a:rPr lang="en-US" sz="1800" dirty="0">
                <a:latin typeface="Courier"/>
              </a:rPr>
              <a:t>double</a:t>
            </a:r>
            <a:r>
              <a:rPr lang="en-US" sz="1800" b="0" i="0" u="none" strike="noStrike" baseline="0" dirty="0">
                <a:latin typeface="Courier"/>
              </a:rPr>
              <a:t> </a:t>
            </a:r>
            <a:r>
              <a:rPr lang="en-US" sz="1800" dirty="0">
                <a:latin typeface="Courier"/>
              </a:rPr>
              <a:t>x</a:t>
            </a:r>
            <a:r>
              <a:rPr lang="en-US" sz="1800" b="0" i="0" u="none" strike="noStrike" baseline="0" dirty="0">
                <a:latin typeface="Courier"/>
              </a:rPr>
              <a:t> = 1, y = 7;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exchange( x, y );</a:t>
            </a:r>
            <a:endParaRPr lang="ru-RU" sz="1800" b="0" i="0" u="none" strike="noStrike" baseline="0" dirty="0">
              <a:latin typeface="Courier"/>
            </a:endParaRPr>
          </a:p>
          <a:p>
            <a:pPr>
              <a:buFontTx/>
              <a:buChar char="-"/>
            </a:pPr>
            <a:r>
              <a:rPr lang="ru-RU" dirty="0"/>
              <a:t>с классом также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Courier"/>
              </a:rPr>
              <a:t>Stack&lt;int&gt; </a:t>
            </a:r>
            <a:r>
              <a:rPr lang="en-US" sz="1800" b="0" i="0" u="none" strike="noStrike" baseline="0" dirty="0" err="1">
                <a:latin typeface="Courier"/>
              </a:rPr>
              <a:t>istack</a:t>
            </a:r>
            <a:r>
              <a:rPr lang="en-US" sz="1800" b="0" i="0" u="none" strike="noStrike" baseline="0" dirty="0">
                <a:latin typeface="Courier"/>
              </a:rPr>
              <a:t>(256);</a:t>
            </a:r>
            <a:endParaRPr lang="ru-RU" dirty="0"/>
          </a:p>
          <a:p>
            <a:pPr>
              <a:buFontTx/>
              <a:buChar char="-"/>
            </a:pPr>
            <a:r>
              <a:rPr lang="ru-RU" dirty="0"/>
              <a:t>код компилируется для всех описанных методов шаблона для каждого используемого типа;</a:t>
            </a:r>
          </a:p>
          <a:p>
            <a:pPr>
              <a:buFontTx/>
              <a:buChar char="-"/>
            </a:pPr>
            <a:r>
              <a:rPr lang="ru-RU" dirty="0"/>
              <a:t>шаблоны проверяются при компиляции и инициализации.</a:t>
            </a:r>
          </a:p>
        </p:txBody>
      </p:sp>
    </p:spTree>
    <p:extLst>
      <p:ext uri="{BB962C8B-B14F-4D97-AF65-F5344CB8AC3E}">
        <p14:creationId xmlns:p14="http://schemas.microsoft.com/office/powerpoint/2010/main" val="227208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75ED0C2-7360-42B7-B88E-B4073355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319"/>
            <a:ext cx="10515600" cy="568564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Множественная типизация шаблона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template &lt;class U, class V&gt;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class Demo</a:t>
            </a:r>
          </a:p>
          <a:p>
            <a:pPr marL="0" indent="0" algn="l">
              <a:buNone/>
            </a:pPr>
            <a:r>
              <a:rPr lang="ru-RU" sz="1800" b="0" i="0" u="none" strike="noStrike" baseline="0" dirty="0">
                <a:latin typeface="Courier"/>
              </a:rPr>
              <a:t>{ // . . .};</a:t>
            </a:r>
          </a:p>
          <a:p>
            <a:pPr algn="l"/>
            <a:endParaRPr lang="ru-RU" dirty="0"/>
          </a:p>
          <a:p>
            <a:pPr marL="0" indent="0" algn="l">
              <a:buNone/>
            </a:pPr>
            <a:r>
              <a:rPr lang="ru-RU" dirty="0"/>
              <a:t>Параметризация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template&lt;class T, int n&gt;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class Stack{ . . . 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8626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1818</Words>
  <Application>Microsoft Office PowerPoint</Application>
  <PresentationFormat>Широкоэкранный</PresentationFormat>
  <Paragraphs>280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</vt:lpstr>
      <vt:lpstr>GillSans-BoldCondensed</vt:lpstr>
      <vt:lpstr>Goudy</vt:lpstr>
      <vt:lpstr>Тема Office</vt:lpstr>
      <vt:lpstr>Templates</vt:lpstr>
      <vt:lpstr>Шаблон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</dc:title>
  <dc:creator>Fam Erus</dc:creator>
  <cp:lastModifiedBy>Fam Erus</cp:lastModifiedBy>
  <cp:revision>46</cp:revision>
  <dcterms:created xsi:type="dcterms:W3CDTF">2022-02-10T02:56:54Z</dcterms:created>
  <dcterms:modified xsi:type="dcterms:W3CDTF">2022-02-10T06:29:01Z</dcterms:modified>
</cp:coreProperties>
</file>