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302" r:id="rId46"/>
    <p:sldId id="303" r:id="rId47"/>
    <p:sldId id="305" r:id="rId48"/>
    <p:sldId id="306" r:id="rId49"/>
    <p:sldId id="307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</p:sldIdLst>
  <p:sldSz cx="10693400" cy="7556500"/>
  <p:notesSz cx="10693400" cy="7556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90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58D86-BE85-4C92-8285-0103CC09DA55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1CAFB-6832-4C92-A079-74CE40F9F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76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spc="-10" dirty="0">
                <a:solidFill>
                  <a:srgbClr val="231F20"/>
                </a:solidFill>
                <a:latin typeface="Arial"/>
                <a:cs typeface="Arial"/>
              </a:rPr>
              <a:t>Удаление осуществляется путём сдвига элементов внутри диапазона таким образом, что удаляемые элементы перезаписываются. Элементы между старым и новым концами диапазона имеют неопределённое значение. Возвращается итератор на новый конец диапазона. Относительный порядок оставшихся элементов сохраняется.</a:t>
            </a:r>
            <a:r>
              <a:rPr lang="en-US" sz="1200" spc="-10" dirty="0" err="1">
                <a:solidFill>
                  <a:srgbClr val="231F20"/>
                </a:solidFill>
                <a:latin typeface="Arial"/>
                <a:cs typeface="Arial"/>
              </a:rPr>
              <a:t>emoves</a:t>
            </a:r>
            <a:r>
              <a:rPr lang="en-US" sz="12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200" spc="5" dirty="0">
                <a:solidFill>
                  <a:srgbClr val="231F20"/>
                </a:solidFill>
                <a:latin typeface="Arial"/>
                <a:cs typeface="Arial"/>
              </a:rPr>
              <a:t>from </a:t>
            </a:r>
            <a:r>
              <a:rPr lang="en-US" sz="1200" dirty="0">
                <a:solidFill>
                  <a:srgbClr val="231F20"/>
                </a:solidFill>
                <a:latin typeface="Arial"/>
                <a:cs typeface="Arial"/>
              </a:rPr>
              <a:t>the range </a:t>
            </a:r>
            <a:r>
              <a:rPr lang="en-US" sz="1200" spc="5" dirty="0">
                <a:solidFill>
                  <a:srgbClr val="231F20"/>
                </a:solidFill>
                <a:latin typeface="Courier New"/>
                <a:cs typeface="Courier New"/>
              </a:rPr>
              <a:t>[first, last) </a:t>
            </a:r>
            <a:r>
              <a:rPr lang="en-US" sz="1200" dirty="0">
                <a:solidFill>
                  <a:srgbClr val="231F20"/>
                </a:solidFill>
                <a:latin typeface="Arial"/>
                <a:cs typeface="Arial"/>
              </a:rPr>
              <a:t>the elements </a:t>
            </a:r>
            <a:r>
              <a:rPr lang="en-US" sz="1200" spc="5" dirty="0">
                <a:solidFill>
                  <a:srgbClr val="231F20"/>
                </a:solidFill>
                <a:latin typeface="Arial"/>
                <a:cs typeface="Arial"/>
              </a:rPr>
              <a:t>with a </a:t>
            </a:r>
            <a:r>
              <a:rPr lang="en-US" sz="1200" spc="-10" dirty="0">
                <a:solidFill>
                  <a:srgbClr val="231F20"/>
                </a:solidFill>
                <a:latin typeface="Arial"/>
                <a:cs typeface="Arial"/>
              </a:rPr>
              <a:t>value </a:t>
            </a:r>
            <a:r>
              <a:rPr lang="en-US" sz="1200" spc="-5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Arial"/>
                <a:cs typeface="Arial"/>
              </a:rPr>
              <a:t>equal to </a:t>
            </a:r>
            <a:r>
              <a:rPr lang="en-US" sz="1200" spc="-10" dirty="0">
                <a:solidFill>
                  <a:srgbClr val="231F20"/>
                </a:solidFill>
                <a:latin typeface="Arial"/>
                <a:cs typeface="Arial"/>
              </a:rPr>
              <a:t>value </a:t>
            </a:r>
            <a:r>
              <a:rPr lang="en-US" sz="1200" spc="10" dirty="0">
                <a:solidFill>
                  <a:srgbClr val="231F20"/>
                </a:solidFill>
                <a:latin typeface="Arial"/>
                <a:cs typeface="Arial"/>
              </a:rPr>
              <a:t>&amp; returns </a:t>
            </a:r>
            <a:r>
              <a:rPr lang="en-US" sz="1200" spc="5" dirty="0">
                <a:solidFill>
                  <a:srgbClr val="231F20"/>
                </a:solidFill>
                <a:latin typeface="Arial"/>
                <a:cs typeface="Arial"/>
              </a:rPr>
              <a:t>an </a:t>
            </a:r>
            <a:r>
              <a:rPr lang="en-US" sz="1200" dirty="0">
                <a:solidFill>
                  <a:srgbClr val="231F20"/>
                </a:solidFill>
                <a:latin typeface="Arial"/>
                <a:cs typeface="Arial"/>
              </a:rPr>
              <a:t>iterator to the </a:t>
            </a:r>
            <a:r>
              <a:rPr lang="en-US" sz="1200" spc="-10" dirty="0">
                <a:solidFill>
                  <a:srgbClr val="231F20"/>
                </a:solidFill>
                <a:latin typeface="Arial"/>
                <a:cs typeface="Arial"/>
              </a:rPr>
              <a:t>new </a:t>
            </a:r>
            <a:r>
              <a:rPr lang="en-US" sz="1200" spc="5" dirty="0">
                <a:solidFill>
                  <a:srgbClr val="231F20"/>
                </a:solidFill>
                <a:latin typeface="Arial"/>
                <a:cs typeface="Arial"/>
              </a:rPr>
              <a:t>end </a:t>
            </a:r>
            <a:r>
              <a:rPr lang="en-US" sz="1200" dirty="0">
                <a:solidFill>
                  <a:srgbClr val="231F20"/>
                </a:solidFill>
                <a:latin typeface="Arial"/>
                <a:cs typeface="Arial"/>
              </a:rPr>
              <a:t>of the </a:t>
            </a:r>
            <a:r>
              <a:rPr lang="en-US" sz="1200" spc="-5" dirty="0">
                <a:solidFill>
                  <a:srgbClr val="231F20"/>
                </a:solidFill>
                <a:latin typeface="Arial"/>
                <a:cs typeface="Arial"/>
              </a:rPr>
              <a:t>range, </a:t>
            </a:r>
            <a:r>
              <a:rPr lang="en-US" sz="1200" spc="5" dirty="0">
                <a:solidFill>
                  <a:srgbClr val="231F20"/>
                </a:solidFill>
                <a:latin typeface="Arial"/>
                <a:cs typeface="Arial"/>
              </a:rPr>
              <a:t>which </a:t>
            </a:r>
            <a:r>
              <a:rPr lang="en-US" sz="1200" spc="-5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rgbClr val="231F20"/>
                </a:solidFill>
                <a:latin typeface="Arial"/>
                <a:cs typeface="Arial"/>
              </a:rPr>
              <a:t>now</a:t>
            </a:r>
            <a:r>
              <a:rPr lang="en-US" sz="12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Arial"/>
                <a:cs typeface="Arial"/>
              </a:rPr>
              <a:t>includes</a:t>
            </a:r>
            <a:r>
              <a:rPr lang="en-US" sz="12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Arial"/>
                <a:cs typeface="Arial"/>
              </a:rPr>
              <a:t>only the</a:t>
            </a:r>
            <a:r>
              <a:rPr lang="en-US" sz="12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200" spc="-5" dirty="0">
                <a:solidFill>
                  <a:srgbClr val="231F20"/>
                </a:solidFill>
                <a:latin typeface="Arial"/>
                <a:cs typeface="Arial"/>
              </a:rPr>
              <a:t>values</a:t>
            </a:r>
            <a:r>
              <a:rPr lang="en-US" sz="1200" dirty="0">
                <a:solidFill>
                  <a:srgbClr val="231F20"/>
                </a:solidFill>
                <a:latin typeface="Arial"/>
                <a:cs typeface="Arial"/>
              </a:rPr>
              <a:t> not</a:t>
            </a:r>
            <a:r>
              <a:rPr lang="en-US" sz="12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Arial"/>
                <a:cs typeface="Arial"/>
              </a:rPr>
              <a:t>equal</a:t>
            </a:r>
            <a:r>
              <a:rPr lang="en-US" sz="12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lang="en-US" sz="12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1200" spc="-10" dirty="0">
                <a:solidFill>
                  <a:srgbClr val="231F20"/>
                </a:solidFill>
                <a:latin typeface="Arial"/>
                <a:cs typeface="Arial"/>
              </a:rPr>
              <a:t>value</a:t>
            </a:r>
            <a:endParaRPr lang="en-US" sz="1200" dirty="0">
              <a:latin typeface="Arial"/>
              <a:cs typeface="Arial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1CAFB-6832-4C92-A079-74CE40F9FD36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822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spc="5" dirty="0">
                <a:solidFill>
                  <a:srgbClr val="231F20"/>
                </a:solidFill>
                <a:latin typeface="Arial"/>
                <a:cs typeface="Arial"/>
              </a:rPr>
              <a:t>Шаблон класса представляет из себя обёртку над лежащим внутри контейнером и предоставляет лишь ограниченный набор функций. Стек добавляет и удаляет элементы с конца лежащего внутри контейнера, который также называют вершиной стека.</a:t>
            </a:r>
            <a:endParaRPr lang="ru-RU" sz="1200" dirty="0">
              <a:latin typeface="Arial"/>
              <a:cs typeface="Arial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1CAFB-6832-4C92-A079-74CE40F9FD36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7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90"/>
              </a:lnSpc>
            </a:pPr>
            <a:r>
              <a:rPr dirty="0"/>
              <a:t>Vanderbilt</a:t>
            </a:r>
            <a:r>
              <a:rPr spc="-15" dirty="0"/>
              <a:t> </a:t>
            </a:r>
            <a:r>
              <a:rPr spc="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90"/>
              </a:lnSpc>
            </a:pPr>
            <a:r>
              <a:rPr dirty="0"/>
              <a:t>Vanderbilt</a:t>
            </a:r>
            <a:r>
              <a:rPr spc="-15" dirty="0"/>
              <a:t> </a:t>
            </a:r>
            <a:r>
              <a:rPr spc="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90"/>
              </a:lnSpc>
            </a:pPr>
            <a:r>
              <a:rPr dirty="0"/>
              <a:t>Vanderbilt</a:t>
            </a:r>
            <a:r>
              <a:rPr spc="-15" dirty="0"/>
              <a:t> </a:t>
            </a:r>
            <a:r>
              <a:rPr spc="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90"/>
              </a:lnSpc>
            </a:pPr>
            <a:r>
              <a:rPr dirty="0"/>
              <a:t>Vanderbilt</a:t>
            </a:r>
            <a:r>
              <a:rPr spc="-15" dirty="0"/>
              <a:t> </a:t>
            </a:r>
            <a:r>
              <a:rPr spc="5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90"/>
              </a:lnSpc>
            </a:pPr>
            <a:r>
              <a:rPr dirty="0"/>
              <a:t>Vanderbilt</a:t>
            </a:r>
            <a:r>
              <a:rPr spc="-15" dirty="0"/>
              <a:t> </a:t>
            </a:r>
            <a:r>
              <a:rPr spc="5" dirty="0"/>
              <a:t>University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00478" y="1221230"/>
            <a:ext cx="6060440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969" y="1460606"/>
            <a:ext cx="8255000" cy="2863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969" y="6738656"/>
            <a:ext cx="1678939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90"/>
              </a:lnSpc>
            </a:pPr>
            <a:r>
              <a:rPr dirty="0"/>
              <a:t>Vanderbilt</a:t>
            </a:r>
            <a:r>
              <a:rPr spc="-15" dirty="0"/>
              <a:t> </a:t>
            </a:r>
            <a:r>
              <a:rPr spc="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04516" y="6700710"/>
            <a:ext cx="279400" cy="245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eillynet.com/pub/a/network/2005/11/" TargetMode="External"/><Relationship Id="rId2" Type="http://schemas.openxmlformats.org/officeDocument/2006/relationships/hyperlink" Target="http://www.oreillynet.com/pub/a/network/2005/10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rpi.edu/~musser/doc.ps" TargetMode="External"/><Relationship Id="rId2" Type="http://schemas.openxmlformats.org/officeDocument/2006/relationships/hyperlink" Target="https://www.cs.rpi.edu/~musser/stl-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.rpi.edu/~musser/gp/" TargetMode="External"/><Relationship Id="rId5" Type="http://schemas.openxmlformats.org/officeDocument/2006/relationships/hyperlink" Target="https://www.mica.edu.vn/perso/Vu-Hai/EE3490/Ref/The%20C++Standard%20Library%20-%202nd%20Edition.pdf" TargetMode="External"/><Relationship Id="rId4" Type="http://schemas.openxmlformats.org/officeDocument/2006/relationships/hyperlink" Target="http://www.sgi.com/Technology/STL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9658" y="1704347"/>
            <a:ext cx="638175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2950" spc="10" dirty="0"/>
              <a:t>C++</a:t>
            </a:r>
            <a:r>
              <a:rPr sz="2950" spc="-10" dirty="0"/>
              <a:t> </a:t>
            </a:r>
            <a:r>
              <a:rPr sz="2950" spc="5" dirty="0"/>
              <a:t>Standard</a:t>
            </a:r>
            <a:r>
              <a:rPr sz="2950" spc="-10" dirty="0"/>
              <a:t> Template </a:t>
            </a:r>
            <a:r>
              <a:rPr sz="2950" spc="15" dirty="0"/>
              <a:t>Library</a:t>
            </a:r>
            <a:endParaRPr sz="29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77693" y="1221230"/>
            <a:ext cx="49060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10" dirty="0"/>
              <a:t> </a:t>
            </a:r>
            <a:r>
              <a:rPr spc="15" dirty="0"/>
              <a:t>Deque</a:t>
            </a:r>
            <a:r>
              <a:rPr spc="-5" dirty="0"/>
              <a:t> 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1341078" y="1728754"/>
            <a:ext cx="3418840" cy="259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std::deque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“</a:t>
            </a: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дек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”)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– двухсторонняя очередь</a:t>
            </a:r>
            <a:endParaRPr sz="2050" dirty="0">
              <a:latin typeface="Arial"/>
              <a:cs typeface="Arial"/>
            </a:endParaRPr>
          </a:p>
          <a:p>
            <a:pPr marL="269875" marR="29209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Эффективная вставка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sz="2050" spc="-5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удаление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с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i="1" dirty="0">
                <a:solidFill>
                  <a:srgbClr val="231F20"/>
                </a:solidFill>
                <a:latin typeface="Arial"/>
                <a:cs typeface="Arial"/>
              </a:rPr>
              <a:t>начала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 конца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endParaRPr lang="ru-RU" sz="2050" spc="10" dirty="0">
              <a:solidFill>
                <a:srgbClr val="231F20"/>
              </a:solidFill>
              <a:latin typeface="Arial"/>
              <a:cs typeface="Arial"/>
            </a:endParaRPr>
          </a:p>
          <a:p>
            <a:pPr marL="12065" marR="29209">
              <a:lnSpc>
                <a:spcPct val="100800"/>
              </a:lnSpc>
              <a:spcBef>
                <a:spcPts val="1395"/>
              </a:spcBef>
              <a:tabLst>
                <a:tab pos="270510" algn="l"/>
              </a:tabLst>
            </a:pP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  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pus</a:t>
            </a:r>
            <a:r>
              <a:rPr sz="2050" spc="125" dirty="0">
                <a:solidFill>
                  <a:srgbClr val="231F20"/>
                </a:solidFill>
                <a:latin typeface="Courier New"/>
                <a:cs typeface="Courier New"/>
              </a:rPr>
              <a:t>h</a:t>
            </a:r>
            <a:r>
              <a:rPr sz="2050" u="heavy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204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front()</a:t>
            </a:r>
            <a:r>
              <a:rPr sz="2050" spc="-6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endParaRPr sz="2050" dirty="0"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spcBef>
                <a:spcPts val="15"/>
              </a:spcBef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po</a:t>
            </a:r>
            <a:r>
              <a:rPr sz="2050" spc="125" dirty="0">
                <a:solidFill>
                  <a:srgbClr val="231F20"/>
                </a:solidFill>
                <a:latin typeface="Courier New"/>
                <a:cs typeface="Courier New"/>
              </a:rPr>
              <a:t>p</a:t>
            </a:r>
            <a:r>
              <a:rPr sz="2050" u="heavy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204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front()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8217" y="1808972"/>
            <a:ext cx="899794" cy="9277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just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1996" y="1808972"/>
            <a:ext cx="1227455" cy="927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&lt;deque&gt;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&lt;iostream&gt;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&lt;iterator&gt;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&lt;algorithm&gt;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8217" y="2947739"/>
            <a:ext cx="3195955" cy="161099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31140" marR="441959" indent="-219075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int main()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 </a:t>
            </a:r>
            <a:r>
              <a:rPr sz="1400" spc="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std::deque&lt;int&gt; a_deck;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a_deck.push_back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(3);</a:t>
            </a:r>
            <a:endParaRPr sz="1400" dirty="0">
              <a:latin typeface="Courier New"/>
              <a:cs typeface="Courier New"/>
            </a:endParaRPr>
          </a:p>
          <a:p>
            <a:pPr marL="231140" marR="5080">
              <a:lnSpc>
                <a:spcPct val="106700"/>
              </a:lnSpc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a_deck.push_front (1);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a_deck.insert (a_deck.begin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a_deck[2]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=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0;</a:t>
            </a:r>
            <a:endParaRPr sz="1400" dirty="0">
              <a:latin typeface="Courier New"/>
              <a:cs typeface="Courier New"/>
            </a:endParaRPr>
          </a:p>
          <a:p>
            <a:pPr marL="23114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std::copy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(a_deck.begin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(),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17721" y="3858705"/>
            <a:ext cx="12280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()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+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1,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2);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7721" y="4314188"/>
            <a:ext cx="15563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a_deck.end</a:t>
            </a:r>
            <a:r>
              <a:rPr sz="1400" spc="-5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(),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59307" y="4541989"/>
            <a:ext cx="3414395" cy="4718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std::ostream_iterator&lt;int&gt;</a:t>
            </a:r>
            <a:endParaRPr sz="1400" dirty="0">
              <a:latin typeface="Courier New"/>
              <a:cs typeface="Courier New"/>
            </a:endParaRPr>
          </a:p>
          <a:p>
            <a:pPr marL="1433195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(std::cout,</a:t>
            </a:r>
            <a:r>
              <a:rPr sz="1400" spc="-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"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"));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56757" y="4997472"/>
            <a:ext cx="10096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return</a:t>
            </a:r>
            <a:r>
              <a:rPr sz="1400" spc="-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0;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38213" y="5225159"/>
            <a:ext cx="135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8861" y="1221230"/>
            <a:ext cx="45034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10" dirty="0"/>
              <a:t> </a:t>
            </a:r>
            <a:r>
              <a:rPr spc="10" dirty="0"/>
              <a:t>List</a:t>
            </a:r>
            <a:r>
              <a:rPr spc="-5" dirty="0"/>
              <a:t> 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1341081" y="1728754"/>
            <a:ext cx="1974850" cy="6295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20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231F20"/>
                </a:solidFill>
                <a:latin typeface="Arial"/>
                <a:cs typeface="Arial"/>
              </a:rPr>
              <a:t>std::list</a:t>
            </a:r>
            <a:r>
              <a:rPr sz="2050" b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- 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O(n)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8519" y="2386683"/>
            <a:ext cx="2538981" cy="9482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Вставка и удаление любого элемента последовательности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1084" y="3794724"/>
            <a:ext cx="2706370" cy="206389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14"/>
              </a:spcBef>
            </a:pP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sz="2050" b="1" spc="4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не реализует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random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 access</a:t>
            </a:r>
            <a:r>
              <a:rPr sz="2050" i="1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iterator</a:t>
            </a:r>
            <a:endParaRPr sz="2050" dirty="0">
              <a:latin typeface="Arial"/>
              <a:cs typeface="Arial"/>
            </a:endParaRPr>
          </a:p>
          <a:p>
            <a:pPr marL="269875" marR="498475" indent="-257810">
              <a:lnSpc>
                <a:spcPct val="100800"/>
              </a:lnSpc>
              <a:spcBef>
                <a:spcPts val="130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Реализован как двусвязный список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8128" y="1808963"/>
            <a:ext cx="899794" cy="4724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2021" y="1808963"/>
            <a:ext cx="1118235" cy="927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&lt;list&gt;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&lt;iostream&gt;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&lt;iterator&gt;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&lt;string&gt;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8128" y="2264446"/>
            <a:ext cx="89979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27500" y="2358430"/>
            <a:ext cx="3569970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100" spc="22" baseline="-15873" dirty="0">
                <a:solidFill>
                  <a:srgbClr val="231F20"/>
                </a:solidFill>
                <a:latin typeface="Courier New"/>
                <a:cs typeface="Courier New"/>
              </a:rPr>
              <a:t>#include</a:t>
            </a:r>
            <a:endParaRPr sz="2100" baseline="-15873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8128" y="2719929"/>
            <a:ext cx="3523615" cy="115570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31140" marR="5080" indent="-219075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int main()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 </a:t>
            </a:r>
            <a:r>
              <a:rPr sz="1400" spc="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std::list&lt;std::string&gt; a_list;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a_list.push_back ("banana");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a_list.push_front ("apple");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a_list.push_back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("carrot");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6786" y="4086493"/>
            <a:ext cx="4507865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31140" marR="5080" indent="-219075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std::ostream_iterator&lt;std::string&gt; out_it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(std::cout, "\n");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36786" y="4769662"/>
            <a:ext cx="5819140" cy="11550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223520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std::copy (a_list.begin (), a_list.end (), out_it);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std::reverse_copy (a_list.begin (),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a_list.end (),</a:t>
            </a:r>
            <a:endParaRPr sz="1400" dirty="0">
              <a:latin typeface="Courier New"/>
              <a:cs typeface="Courier New"/>
            </a:endParaRPr>
          </a:p>
          <a:p>
            <a:pPr marL="208915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out_it);</a:t>
            </a:r>
            <a:endParaRPr sz="1400" dirty="0">
              <a:latin typeface="Courier New"/>
              <a:cs typeface="Courier New"/>
            </a:endParaRPr>
          </a:p>
          <a:p>
            <a:pPr marL="12700" marR="5080">
              <a:lnSpc>
                <a:spcPct val="106700"/>
              </a:lnSpc>
              <a:spcBef>
                <a:spcPts val="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std::copy (a_list.rbegin (), a_list.rend (), out_it);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return 0;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18128" y="5908429"/>
            <a:ext cx="135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72105" y="1221230"/>
            <a:ext cx="471678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10" dirty="0"/>
              <a:t> </a:t>
            </a:r>
            <a:r>
              <a:rPr spc="10" dirty="0"/>
              <a:t>Set</a:t>
            </a:r>
            <a:r>
              <a:rPr lang="ru-RU" spc="10" dirty="0"/>
              <a:t> - ассоциативный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1341081" y="1728754"/>
            <a:ext cx="2354580" cy="15854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std::set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- </a:t>
            </a:r>
            <a:r>
              <a:rPr lang="ru-RU" sz="2050" b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упорядоченная коллекция уникальных ключей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8193" y="1808967"/>
            <a:ext cx="899794" cy="6997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just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2087" y="1808967"/>
            <a:ext cx="1118235" cy="699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&lt;iostream&gt;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&lt;iterator&gt;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&lt;set&gt;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8193" y="2719933"/>
            <a:ext cx="2430145" cy="4724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31140" marR="5080" indent="-219075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int main ()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 </a:t>
            </a:r>
            <a:r>
              <a:rPr sz="1400" spc="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std::set&lt;int&gt;</a:t>
            </a:r>
            <a:r>
              <a:rPr sz="1400" spc="-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myset;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51450" y="3403217"/>
            <a:ext cx="5433060" cy="9277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 marR="30480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for (int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i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=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1;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i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 &lt;=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5; i++) myset.insert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(i</a:t>
            </a:r>
            <a:r>
              <a:rPr sz="2100" spc="22" baseline="-9920" dirty="0">
                <a:solidFill>
                  <a:srgbClr val="231F20"/>
                </a:solidFill>
                <a:latin typeface="Courier New"/>
                <a:cs typeface="Courier New"/>
              </a:rPr>
              <a:t>*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10); </a:t>
            </a:r>
            <a:r>
              <a:rPr sz="1400" spc="-8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std::pair&lt;std::set&lt;int&gt;::iterator,bool&gt; ret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=</a:t>
            </a:r>
            <a:endParaRPr sz="1400" dirty="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myset.insert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(20);</a:t>
            </a:r>
            <a:endParaRPr sz="1400" dirty="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assert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(ret.second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==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false);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6850" y="4541989"/>
            <a:ext cx="3742054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int myints[]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=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{5, 10, 15};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myset.insert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(myints,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myints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+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3);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6850" y="5225159"/>
            <a:ext cx="5381625" cy="6997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14755" marR="5080" indent="-1202690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std::copy (myset.begin (), myset.end (),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std::ostream_iterator&lt;int&gt;</a:t>
            </a:r>
            <a:r>
              <a:rPr sz="1400" spc="-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(std::cout,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return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0;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42677" y="5452960"/>
            <a:ext cx="790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"\n"))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58192" y="5908444"/>
            <a:ext cx="135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86709" y="1221230"/>
            <a:ext cx="4322191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15" dirty="0"/>
              <a:t> </a:t>
            </a:r>
            <a:r>
              <a:rPr spc="-10" dirty="0"/>
              <a:t>Pair </a:t>
            </a:r>
            <a:r>
              <a:rPr lang="ru-RU" spc="10" dirty="0"/>
              <a:t>– класс помощник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1341079" y="1728754"/>
            <a:ext cx="3926840" cy="2083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889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Является основой контейнеров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map</a:t>
            </a:r>
            <a:r>
              <a:rPr sz="2050" spc="-6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set  </a:t>
            </a:r>
            <a:r>
              <a:rPr lang="ru-RU" sz="2050" spc="5" dirty="0">
                <a:solidFill>
                  <a:srgbClr val="231F20"/>
                </a:solidFill>
                <a:latin typeface="Courier New"/>
                <a:cs typeface="Courier New"/>
              </a:rPr>
              <a:t>-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ассоциативных контейнеров. </a:t>
            </a:r>
            <a:endParaRPr sz="2050" dirty="0">
              <a:latin typeface="Arial"/>
              <a:cs typeface="Arial"/>
            </a:endParaRPr>
          </a:p>
          <a:p>
            <a:pPr marL="269875" marR="5080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Пара связывает </a:t>
            </a:r>
            <a:r>
              <a:rPr sz="2050" spc="-25" dirty="0">
                <a:solidFill>
                  <a:srgbClr val="231F20"/>
                </a:solidFill>
                <a:latin typeface="Arial"/>
                <a:cs typeface="Arial"/>
              </a:rPr>
              <a:t>key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(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first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element)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со значением</a:t>
            </a:r>
            <a:r>
              <a:rPr sz="20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value</a:t>
            </a:r>
            <a:r>
              <a:rPr sz="205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second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element)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8144" y="1808966"/>
            <a:ext cx="3633470" cy="4724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template &lt;typename T, typename U&gt;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struct pair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6802" y="2492250"/>
            <a:ext cx="1664970" cy="6997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//</a:t>
            </a:r>
            <a:r>
              <a:rPr sz="1400" spc="-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Data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members </a:t>
            </a:r>
            <a:r>
              <a:rPr sz="1400" spc="-8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T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first;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U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second;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6802" y="3403216"/>
            <a:ext cx="2430145" cy="4724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// Default constructor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pair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() {}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6802" y="4086505"/>
            <a:ext cx="1556385" cy="6997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r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//</a:t>
            </a:r>
            <a:r>
              <a:rPr sz="1400" spc="-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Constructor </a:t>
            </a:r>
            <a:r>
              <a:rPr sz="1400" spc="-8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pair</a:t>
            </a:r>
            <a:r>
              <a:rPr sz="1400" spc="-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(const</a:t>
            </a:r>
            <a:r>
              <a:rPr sz="1400" spc="-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T&amp;</a:t>
            </a:r>
            <a:endParaRPr sz="1400" dirty="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14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:</a:t>
            </a:r>
            <a:r>
              <a:rPr sz="1400" spc="-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first</a:t>
            </a:r>
            <a:r>
              <a:rPr sz="1400" spc="-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(t),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6552" y="4086505"/>
            <a:ext cx="1556385" cy="699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from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values</a:t>
            </a:r>
            <a:endParaRPr sz="1400" dirty="0">
              <a:latin typeface="Courier New"/>
              <a:cs typeface="Courier New"/>
            </a:endParaRPr>
          </a:p>
          <a:p>
            <a:pPr marL="12700" marR="5080">
              <a:lnSpc>
                <a:spcPts val="1789"/>
              </a:lnSpc>
              <a:spcBef>
                <a:spcPts val="8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t,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const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U&amp;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u) </a:t>
            </a:r>
            <a:r>
              <a:rPr sz="1400" spc="-8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second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(u)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{}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8144" y="4769675"/>
            <a:ext cx="2444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8518" y="1221230"/>
            <a:ext cx="450405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15" dirty="0"/>
              <a:t>STL</a:t>
            </a:r>
            <a:r>
              <a:rPr lang="en-US" spc="-15" dirty="0"/>
              <a:t> </a:t>
            </a:r>
            <a:r>
              <a:rPr lang="en-US" spc="-10" dirty="0"/>
              <a:t>Pair </a:t>
            </a:r>
            <a:r>
              <a:rPr lang="en-US" spc="10" dirty="0"/>
              <a:t>– </a:t>
            </a:r>
            <a:r>
              <a:rPr lang="ru-RU" spc="10" dirty="0"/>
              <a:t>класс помощник</a:t>
            </a:r>
            <a:endParaRPr spc="-15" dirty="0"/>
          </a:p>
        </p:txBody>
      </p:sp>
      <p:sp>
        <p:nvSpPr>
          <p:cNvPr id="6" name="object 6"/>
          <p:cNvSpPr txBox="1"/>
          <p:nvPr/>
        </p:nvSpPr>
        <p:spPr>
          <a:xfrm>
            <a:off x="3395395" y="2039763"/>
            <a:ext cx="14687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T,</a:t>
            </a:r>
            <a:r>
              <a:rPr sz="1700" spc="-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typename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1745491"/>
            <a:ext cx="5142230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//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Pair equivalence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comparison operator</a:t>
            </a:r>
            <a:endParaRPr sz="1700" dirty="0">
              <a:latin typeface="Courier New"/>
              <a:cs typeface="Courier New"/>
            </a:endParaRPr>
          </a:p>
          <a:p>
            <a:pPr marR="791845" algn="r">
              <a:lnSpc>
                <a:spcPct val="100000"/>
              </a:lnSpc>
              <a:spcBef>
                <a:spcPts val="15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U&gt;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69" y="2023690"/>
            <a:ext cx="2386965" cy="169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template</a:t>
            </a:r>
            <a:r>
              <a:rPr sz="1700" spc="-4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&lt;typename </a:t>
            </a:r>
            <a:r>
              <a:rPr sz="1700" spc="-10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inline bool </a:t>
            </a:r>
            <a:r>
              <a:rPr sz="1700" spc="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operator</a:t>
            </a:r>
            <a:r>
              <a:rPr sz="1700" spc="-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==</a:t>
            </a:r>
            <a:r>
              <a:rPr sz="1700" spc="-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(const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{</a:t>
            </a:r>
            <a:endParaRPr sz="1700" dirty="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155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return</a:t>
            </a:r>
            <a:r>
              <a:rPr sz="1700" spc="-5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lhs.first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5395" y="2596518"/>
            <a:ext cx="5404485" cy="844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pair&lt;T,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U&gt;&amp; lhs, const pair&lt;T,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U&gt;&amp; rhs)</a:t>
            </a:r>
            <a:endParaRPr sz="1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==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rhs.first &amp;&amp; lhs.second == rhs.second;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69" y="3972166"/>
            <a:ext cx="6322695" cy="2252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47800">
              <a:lnSpc>
                <a:spcPct val="107400"/>
              </a:lnSpc>
              <a:spcBef>
                <a:spcPts val="95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// Pair less than comparison operator </a:t>
            </a:r>
            <a:r>
              <a:rPr sz="1700" spc="-10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template &lt;typename T, typename U&gt; </a:t>
            </a:r>
            <a:r>
              <a:rPr sz="1700" spc="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inline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bool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operator &lt; (const</a:t>
            </a:r>
            <a:r>
              <a:rPr sz="1700" spc="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pair&lt;T, U&gt;&amp; lhs,</a:t>
            </a:r>
            <a:r>
              <a:rPr sz="1700" spc="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const pair&lt;T,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{</a:t>
            </a:r>
            <a:endParaRPr sz="1700" dirty="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15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return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lhs.first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&lt;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rhs.first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||</a:t>
            </a:r>
            <a:endParaRPr sz="1700" dirty="0">
              <a:latin typeface="Courier New"/>
              <a:cs typeface="Courier New"/>
            </a:endParaRPr>
          </a:p>
          <a:p>
            <a:pPr marL="1193165">
              <a:lnSpc>
                <a:spcPct val="100000"/>
              </a:lnSpc>
              <a:spcBef>
                <a:spcPts val="155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(!(rhs.first</a:t>
            </a:r>
            <a:r>
              <a:rPr sz="17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&lt; lhs.first)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&amp;&amp; lhs.second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0864" y="4823312"/>
            <a:ext cx="10750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U&gt;&amp;</a:t>
            </a:r>
            <a:r>
              <a:rPr sz="1700" spc="-6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rhs)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30868" y="5658386"/>
            <a:ext cx="18624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&lt;</a:t>
            </a:r>
            <a:r>
              <a:rPr sz="1700" spc="-5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rhs.second);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02268" y="1221230"/>
            <a:ext cx="485648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15" dirty="0"/>
              <a:t> </a:t>
            </a:r>
            <a:r>
              <a:rPr spc="15" dirty="0"/>
              <a:t>Map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98828" y="3737693"/>
            <a:ext cx="2387600" cy="655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pair&lt;const</a:t>
            </a:r>
            <a:r>
              <a:rPr sz="2050" spc="-3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Key, </a:t>
            </a:r>
            <a:r>
              <a:rPr sz="2050" spc="-12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Data&gt;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5682" y="1494553"/>
            <a:ext cx="3127236" cy="961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7810" marR="30480" indent="-257810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57810" algn="l"/>
                <a:tab pos="3236595" algn="l"/>
              </a:tabLst>
            </a:pPr>
            <a:r>
              <a:rPr lang="en-US" sz="2050" b="1" spc="5" dirty="0">
                <a:solidFill>
                  <a:srgbClr val="231F20"/>
                </a:solidFill>
                <a:latin typeface="Arial"/>
                <a:cs typeface="Arial"/>
              </a:rPr>
              <a:t>std</a:t>
            </a:r>
            <a:r>
              <a:rPr lang="ru-RU" sz="2050" b="1" spc="5" dirty="0">
                <a:solidFill>
                  <a:srgbClr val="231F20"/>
                </a:solidFill>
                <a:latin typeface="Arial"/>
                <a:cs typeface="Arial"/>
              </a:rPr>
              <a:t>::</a:t>
            </a:r>
            <a:r>
              <a:rPr lang="en-US" sz="2050" b="1" spc="5" dirty="0">
                <a:solidFill>
                  <a:srgbClr val="231F20"/>
                </a:solidFill>
                <a:latin typeface="Arial"/>
                <a:cs typeface="Arial"/>
              </a:rPr>
              <a:t>map</a:t>
            </a:r>
            <a:r>
              <a:rPr lang="ru-RU" sz="2050" b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ассоциирует уникальный ключ и значение</a:t>
            </a:r>
            <a:endParaRPr sz="2100" baseline="27777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8172" y="2030256"/>
            <a:ext cx="899794" cy="4724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2065" y="1574773"/>
            <a:ext cx="1227455" cy="927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&lt;iostream&gt;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&lt;map&gt;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&lt;string&gt;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&lt;algorithm&gt;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8172" y="2713540"/>
            <a:ext cx="4617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typedef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std::map&lt;std::string,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int&gt;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My_Map;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8172" y="3169023"/>
            <a:ext cx="5273040" cy="4724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struct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print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23114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void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operator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() (const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My_Map::value_type &amp;p)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6830" y="3624506"/>
            <a:ext cx="4179570" cy="4724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p.second &lt;&lt;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"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"</a:t>
            </a:r>
            <a:endParaRPr sz="1400" dirty="0">
              <a:latin typeface="Courier New"/>
              <a:cs typeface="Courier New"/>
            </a:endParaRPr>
          </a:p>
          <a:p>
            <a:pPr marL="1323975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p.first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std::endl;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8174" y="4079989"/>
            <a:ext cx="5053330" cy="20662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};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Courier New"/>
              <a:cs typeface="Courier New"/>
            </a:endParaRPr>
          </a:p>
          <a:p>
            <a:pPr marL="231140" marR="3283585" indent="-219075">
              <a:lnSpc>
                <a:spcPct val="106800"/>
              </a:lnSpc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int main()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 </a:t>
            </a:r>
            <a:r>
              <a:rPr sz="1400" spc="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My_Map</a:t>
            </a:r>
            <a:r>
              <a:rPr sz="1400" spc="-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my_map;</a:t>
            </a:r>
            <a:endParaRPr sz="1400" dirty="0">
              <a:latin typeface="Courier New"/>
              <a:cs typeface="Courier New"/>
            </a:endParaRPr>
          </a:p>
          <a:p>
            <a:pPr marL="23114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for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(std::string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a_word;</a:t>
            </a:r>
            <a:endParaRPr sz="1400" dirty="0">
              <a:latin typeface="Courier New"/>
              <a:cs typeface="Courier New"/>
            </a:endParaRPr>
          </a:p>
          <a:p>
            <a:pPr marL="231140" marR="5080" indent="546100">
              <a:lnSpc>
                <a:spcPct val="106700"/>
              </a:lnSpc>
              <a:spcBef>
                <a:spcPts val="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std::cin &gt;&gt; a_word;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)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my_map[a_word]++;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std::for_each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(my_map.begin(),</a:t>
            </a:r>
            <a:endParaRPr sz="1400" dirty="0">
              <a:latin typeface="Courier New"/>
              <a:cs typeface="Courier New"/>
            </a:endParaRPr>
          </a:p>
          <a:p>
            <a:pPr marL="187071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my_map.end(),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print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());</a:t>
            </a:r>
            <a:endParaRPr sz="1400" dirty="0">
              <a:latin typeface="Courier New"/>
              <a:cs typeface="Courier New"/>
            </a:endParaRPr>
          </a:p>
          <a:p>
            <a:pPr marL="23114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return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0;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8174" y="6129732"/>
            <a:ext cx="135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14</a:t>
            </a: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455327BF-3DB0-4A3B-82B1-29DE9F2B82C3}"/>
              </a:ext>
            </a:extLst>
          </p:cNvPr>
          <p:cNvSpPr txBox="1"/>
          <p:nvPr/>
        </p:nvSpPr>
        <p:spPr>
          <a:xfrm>
            <a:off x="4584700" y="1568450"/>
            <a:ext cx="899794" cy="4724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2795CC1D-46AB-4BC8-AB32-1A6A905A660D}"/>
              </a:ext>
            </a:extLst>
          </p:cNvPr>
          <p:cNvSpPr txBox="1"/>
          <p:nvPr/>
        </p:nvSpPr>
        <p:spPr>
          <a:xfrm>
            <a:off x="1598828" y="3330074"/>
            <a:ext cx="2880674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>
              <a:lnSpc>
                <a:spcPct val="100000"/>
              </a:lnSpc>
              <a:spcBef>
                <a:spcPts val="114"/>
              </a:spcBef>
              <a:tabLst>
                <a:tab pos="257810" algn="l"/>
                <a:tab pos="323659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Значение имеет тип:</a:t>
            </a:r>
            <a:endParaRPr sz="2100" baseline="27777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1777" y="1221230"/>
            <a:ext cx="72180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dirty="0"/>
              <a:t> </a:t>
            </a:r>
            <a:r>
              <a:rPr spc="10" dirty="0" err="1"/>
              <a:t>MultiSet</a:t>
            </a:r>
            <a:r>
              <a:rPr dirty="0"/>
              <a:t> </a:t>
            </a:r>
            <a:r>
              <a:rPr spc="20" dirty="0"/>
              <a:t>&amp;</a:t>
            </a:r>
            <a:r>
              <a:rPr spc="5" dirty="0"/>
              <a:t> </a:t>
            </a:r>
            <a:r>
              <a:rPr spc="10" dirty="0"/>
              <a:t>MultiMap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1605" y="1931179"/>
            <a:ext cx="7978775" cy="2135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83439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b="1" dirty="0">
                <a:solidFill>
                  <a:srgbClr val="231F20"/>
                </a:solidFill>
                <a:latin typeface="Arial"/>
                <a:cs typeface="Arial"/>
              </a:rPr>
              <a:t>std::multiset</a:t>
            </a: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и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231F20"/>
                </a:solidFill>
                <a:latin typeface="Arial"/>
                <a:cs typeface="Arial"/>
              </a:rPr>
              <a:t>std::multimap</a:t>
            </a: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поддерживают множественные эквивалентные ключи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5"/>
              </a:spcBef>
              <a:buFont typeface="Arial"/>
              <a:buChar char="–"/>
              <a:tabLst>
                <a:tab pos="549275" algn="l"/>
              </a:tabLst>
            </a:pP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e.g.,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student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names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 or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last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names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Уникальность ключей </a:t>
            </a: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через равенство</a:t>
            </a:r>
            <a:endParaRPr sz="2050" dirty="0">
              <a:latin typeface="Arial"/>
              <a:cs typeface="Arial"/>
            </a:endParaRPr>
          </a:p>
          <a:p>
            <a:pPr marL="548640" marR="5080" lvl="1" indent="-273050">
              <a:lnSpc>
                <a:spcPct val="100800"/>
              </a:lnSpc>
              <a:spcBef>
                <a:spcPts val="139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 err="1">
                <a:solidFill>
                  <a:srgbClr val="231F20"/>
                </a:solidFill>
                <a:latin typeface="Courier New"/>
                <a:cs typeface="Courier New"/>
              </a:rPr>
              <a:t>strncmp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()</a:t>
            </a:r>
            <a:r>
              <a:rPr sz="2050" spc="-6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и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 err="1">
                <a:solidFill>
                  <a:srgbClr val="231F20"/>
                </a:solidFill>
                <a:latin typeface="Courier New"/>
                <a:cs typeface="Courier New"/>
              </a:rPr>
              <a:t>strcmp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()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3801" y="1221230"/>
            <a:ext cx="683387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dirty="0"/>
              <a:t> </a:t>
            </a:r>
            <a:r>
              <a:rPr spc="10" dirty="0" err="1"/>
              <a:t>MultiSet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902969" y="1747250"/>
            <a:ext cx="899794" cy="6997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just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6863" y="1747250"/>
            <a:ext cx="1118235" cy="699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&lt;set&gt;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&lt;iostream&gt;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&lt;iterator&gt;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2658221"/>
            <a:ext cx="2758440" cy="9277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31140" marR="661035" indent="-219075">
              <a:lnSpc>
                <a:spcPct val="106800"/>
              </a:lnSpc>
              <a:spcBef>
                <a:spcPts val="20"/>
              </a:spcBef>
              <a:tabLst>
                <a:tab pos="1543050" algn="l"/>
              </a:tabLst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int</a:t>
            </a:r>
            <a:r>
              <a:rPr sz="1400" spc="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main()	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 </a:t>
            </a:r>
            <a:r>
              <a:rPr sz="1400" spc="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const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int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N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=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10;</a:t>
            </a:r>
            <a:endParaRPr sz="1400" dirty="0">
              <a:latin typeface="Courier New"/>
              <a:cs typeface="Courier New"/>
            </a:endParaRPr>
          </a:p>
          <a:p>
            <a:pPr marL="23114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int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a[N]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=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{4,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1,</a:t>
            </a:r>
            <a:endParaRPr sz="1400" dirty="0">
              <a:latin typeface="Courier New"/>
              <a:cs typeface="Courier New"/>
            </a:endParaRPr>
          </a:p>
          <a:p>
            <a:pPr marL="23114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int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b[N]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=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{4,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4,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2,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4,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5272" y="3113704"/>
            <a:ext cx="1993264" cy="4724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1,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0,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5,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1,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0};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2,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4,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0,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5,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5};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1628" y="3796988"/>
            <a:ext cx="1992630" cy="6997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just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std::multiset&lt;int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&gt;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std::multiset&lt;int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&gt;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std::multiset&lt;int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&gt;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8690" y="3796988"/>
            <a:ext cx="1337310" cy="699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A(a,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a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+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N);</a:t>
            </a:r>
            <a:endParaRPr sz="1400" dirty="0">
              <a:latin typeface="Courier New"/>
              <a:cs typeface="Courier New"/>
            </a:endParaRPr>
          </a:p>
          <a:p>
            <a:pPr marL="12700" marR="5080">
              <a:lnSpc>
                <a:spcPts val="1789"/>
              </a:lnSpc>
              <a:spcBef>
                <a:spcPts val="8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B(b,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b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+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N); </a:t>
            </a:r>
            <a:r>
              <a:rPr sz="1400" spc="-8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1628" y="4480158"/>
            <a:ext cx="7348220" cy="699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"Set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A: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";</a:t>
            </a:r>
            <a:endParaRPr sz="1400" dirty="0">
              <a:latin typeface="Courier New"/>
              <a:cs typeface="Courier New"/>
            </a:endParaRPr>
          </a:p>
          <a:p>
            <a:pPr marL="12700" marR="5080">
              <a:lnSpc>
                <a:spcPct val="106700"/>
              </a:lnSpc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std::copy(A.begin(), A.end(), std::ostream_iterator&lt;int&gt;(std::cout,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 &lt;&lt;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std::endl;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55246" y="4707959"/>
            <a:ext cx="681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"</a:t>
            </a:r>
            <a:r>
              <a:rPr sz="1400" spc="-6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"));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1628" y="5391244"/>
            <a:ext cx="7348220" cy="699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"Set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B: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";</a:t>
            </a:r>
            <a:endParaRPr sz="1400" dirty="0">
              <a:latin typeface="Courier New"/>
              <a:cs typeface="Courier New"/>
            </a:endParaRPr>
          </a:p>
          <a:p>
            <a:pPr marL="12700" marR="5080">
              <a:lnSpc>
                <a:spcPts val="1789"/>
              </a:lnSpc>
              <a:spcBef>
                <a:spcPts val="8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std::copy(B.begin(), B.end(), std::ostream_iterator&lt;int&gt;(std::cout,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 &lt;&lt;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std::endl;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55246" y="5618930"/>
            <a:ext cx="681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"</a:t>
            </a:r>
            <a:r>
              <a:rPr sz="1400" spc="-6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"));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1671" y="1221230"/>
            <a:ext cx="79978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dirty="0"/>
              <a:t> </a:t>
            </a:r>
            <a:r>
              <a:rPr spc="10" dirty="0" err="1"/>
              <a:t>MultiSet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902967" y="1747250"/>
            <a:ext cx="8333740" cy="3660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"Union: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";</a:t>
            </a:r>
            <a:endParaRPr sz="1400" dirty="0">
              <a:latin typeface="Courier New"/>
              <a:cs typeface="Courier New"/>
            </a:endParaRPr>
          </a:p>
          <a:p>
            <a:pPr marL="1870710" marR="1644650" indent="-1640205">
              <a:lnSpc>
                <a:spcPct val="106700"/>
              </a:lnSpc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std::set_union(A.begin(), A.end(), B.begin(), B.end(),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std::ostream_iterator&lt;int&gt;(std::cout,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"));</a:t>
            </a:r>
            <a:endParaRPr sz="1400" dirty="0">
              <a:latin typeface="Courier New"/>
              <a:cs typeface="Courier New"/>
            </a:endParaRPr>
          </a:p>
          <a:p>
            <a:pPr marL="231140">
              <a:lnSpc>
                <a:spcPct val="100000"/>
              </a:lnSpc>
              <a:spcBef>
                <a:spcPts val="11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std::endl;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Courier New"/>
              <a:cs typeface="Courier New"/>
            </a:endParaRPr>
          </a:p>
          <a:p>
            <a:pPr marL="231140" marR="1426210">
              <a:lnSpc>
                <a:spcPct val="106700"/>
              </a:lnSpc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 &lt;&lt;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"Intersection: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";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std::set_intersection(A.begin(), A.end(),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B.begin(),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B.end(),</a:t>
            </a:r>
            <a:endParaRPr sz="1400" dirty="0">
              <a:latin typeface="Courier New"/>
              <a:cs typeface="Courier New"/>
            </a:endParaRPr>
          </a:p>
          <a:p>
            <a:pPr marL="231140" marR="879475" indent="2404745">
              <a:lnSpc>
                <a:spcPct val="106700"/>
              </a:lnSpc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std::ostream_iterator&lt;int&gt;(std::cout,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"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"));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 &lt;&lt;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std::endl;</a:t>
            </a:r>
            <a:endParaRPr sz="1400" dirty="0">
              <a:latin typeface="Courier New"/>
              <a:cs typeface="Courier New"/>
            </a:endParaRPr>
          </a:p>
          <a:p>
            <a:pPr marL="23114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std::set_difference(A.begin(),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A.end(),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B.begin(),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B.end(),</a:t>
            </a:r>
            <a:endParaRPr sz="1400" dirty="0">
              <a:latin typeface="Courier New"/>
              <a:cs typeface="Courier New"/>
            </a:endParaRPr>
          </a:p>
          <a:p>
            <a:pPr marL="231140" marR="2519680" indent="2623185">
              <a:lnSpc>
                <a:spcPts val="1789"/>
              </a:lnSpc>
              <a:spcBef>
                <a:spcPts val="8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std::inserter(C, C.end()));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 &lt;&lt; "Set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C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 (difference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of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A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and B):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";</a:t>
            </a:r>
            <a:endParaRPr sz="1400" dirty="0">
              <a:latin typeface="Courier New"/>
              <a:cs typeface="Courier New"/>
            </a:endParaRPr>
          </a:p>
          <a:p>
            <a:pPr marL="231140" marR="5080">
              <a:lnSpc>
                <a:spcPts val="1789"/>
              </a:lnSpc>
              <a:spcBef>
                <a:spcPts val="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std::copy(C.begin(), C.end(), std::ostream_iterator&lt;int&gt;(std::cout,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"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"));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 &lt;&lt;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std::endl;</a:t>
            </a:r>
            <a:endParaRPr sz="1400" dirty="0">
              <a:latin typeface="Courier New"/>
              <a:cs typeface="Courier New"/>
            </a:endParaRPr>
          </a:p>
          <a:p>
            <a:pPr marL="231140">
              <a:lnSpc>
                <a:spcPct val="100000"/>
              </a:lnSpc>
              <a:spcBef>
                <a:spcPts val="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return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0;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91509" y="1221230"/>
            <a:ext cx="3278504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20" dirty="0"/>
              <a:t> </a:t>
            </a:r>
            <a:r>
              <a:rPr lang="ru-RU" spc="5" dirty="0"/>
              <a:t>Итераторы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961604" y="1754126"/>
            <a:ext cx="8112759" cy="4712187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iterators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C++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реализуют шаблон проектирования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Iterator</a:t>
            </a:r>
            <a:r>
              <a:rPr sz="205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  <a:p>
            <a:pPr marL="548640" marR="5080" lvl="1" indent="-273050">
              <a:lnSpc>
                <a:spcPct val="100800"/>
              </a:lnSpc>
              <a:spcBef>
                <a:spcPts val="139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поведенческий паттерн проектирования, который даёт возможность последовательно обходить элементы составных объектов, не раскрывая их внутреннего представления.</a:t>
            </a:r>
          </a:p>
          <a:p>
            <a:pPr marL="548640" marR="5080" lvl="1" indent="-273050">
              <a:lnSpc>
                <a:spcPct val="100800"/>
              </a:lnSpc>
              <a:spcBef>
                <a:spcPts val="139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Итераторы скрывают внутреннее устройство коллекции, предоставляя интерфейс обхода</a:t>
            </a:r>
            <a:endParaRPr sz="2050" dirty="0">
              <a:latin typeface="Arial"/>
              <a:cs typeface="Arial"/>
            </a:endParaRPr>
          </a:p>
          <a:p>
            <a:pPr marL="269875" marR="180340" indent="-257810">
              <a:lnSpc>
                <a:spcPct val="100800"/>
              </a:lnSpc>
              <a:spcBef>
                <a:spcPts val="139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итераторы -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обобщенный указатель, т.е. всегда содержит ссылку на объект коллекции</a:t>
            </a:r>
            <a:endParaRPr sz="2050" dirty="0">
              <a:latin typeface="Arial"/>
              <a:cs typeface="Arial"/>
            </a:endParaRPr>
          </a:p>
          <a:p>
            <a:pPr marL="269875" marR="643890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Итераторы используются для последовательного обходя коллекции элементов, инкрементируя его мы переходим к следующему элементу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9781" y="1183283"/>
            <a:ext cx="53219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The</a:t>
            </a:r>
            <a:r>
              <a:rPr spc="-5" dirty="0"/>
              <a:t> </a:t>
            </a:r>
            <a:r>
              <a:rPr spc="10" dirty="0"/>
              <a:t>C++</a:t>
            </a:r>
            <a:r>
              <a:rPr dirty="0"/>
              <a:t> </a:t>
            </a:r>
            <a:r>
              <a:rPr spc="5" dirty="0"/>
              <a:t>Standard</a:t>
            </a:r>
            <a:r>
              <a:rPr dirty="0"/>
              <a:t> </a:t>
            </a:r>
            <a:r>
              <a:rPr spc="-10" dirty="0"/>
              <a:t>Template</a:t>
            </a:r>
            <a:r>
              <a:rPr dirty="0"/>
              <a:t> </a:t>
            </a:r>
            <a:r>
              <a:rPr spc="15" dirty="0"/>
              <a:t>Library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1605" y="1716184"/>
            <a:ext cx="8196916" cy="1499128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Что есть</a:t>
            </a:r>
            <a:r>
              <a:rPr sz="205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STL?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Обобщенное программирование и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STL?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Обзор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идей и свойств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STL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605" y="3369074"/>
            <a:ext cx="6997065" cy="1639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marR="5080" indent="-273050">
              <a:lnSpc>
                <a:spcPct val="100800"/>
              </a:lnSpc>
              <a:spcBef>
                <a:spcPts val="95"/>
              </a:spcBef>
              <a:tabLst>
                <a:tab pos="1240155" algn="l"/>
                <a:tab pos="2132330" algn="l"/>
                <a:tab pos="2893060" algn="l"/>
                <a:tab pos="3230880" algn="l"/>
                <a:tab pos="4312285" algn="l"/>
                <a:tab pos="5704205" algn="l"/>
              </a:tabLst>
            </a:pP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sz="2050" b="1" spc="-1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helpe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la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sz="2050" i="1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un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io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pla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i="1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,	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aine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i="1" spc="-3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, 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generic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algorithms,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function</a:t>
            </a:r>
            <a:r>
              <a:rPr sz="205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objects,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adaptors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Примеры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Где почитать про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STL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18391" y="3369074"/>
            <a:ext cx="10401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iterators,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83433" y="1221230"/>
            <a:ext cx="449453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15" dirty="0"/>
              <a:t>STL</a:t>
            </a:r>
            <a:r>
              <a:rPr lang="en-US" spc="-20" dirty="0"/>
              <a:t> </a:t>
            </a:r>
            <a:r>
              <a:rPr lang="ru-RU" spc="5" dirty="0"/>
              <a:t>Итераторы</a:t>
            </a:r>
            <a:endParaRPr spc="-15" dirty="0"/>
          </a:p>
        </p:txBody>
      </p:sp>
      <p:sp>
        <p:nvSpPr>
          <p:cNvPr id="6" name="object 6"/>
          <p:cNvSpPr txBox="1"/>
          <p:nvPr/>
        </p:nvSpPr>
        <p:spPr>
          <a:xfrm>
            <a:off x="961605" y="1931179"/>
            <a:ext cx="8180705" cy="30576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344805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Итераторы являются основой обобщенного программирования в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STL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, т.к. являются связующим элементом между контейнерами и алгоритмами</a:t>
            </a:r>
            <a:endParaRPr sz="2050" dirty="0">
              <a:latin typeface="Arial"/>
              <a:cs typeface="Arial"/>
            </a:endParaRPr>
          </a:p>
          <a:p>
            <a:pPr marL="548640" marR="340360" lvl="1" indent="-273050">
              <a:lnSpc>
                <a:spcPct val="100800"/>
              </a:lnSpc>
              <a:spcBef>
                <a:spcPts val="139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Итераторы являются аргументами алгоритмов, т.е. от контейнера требуется только обеспечить доступ к элементам через итератор</a:t>
            </a:r>
            <a:endParaRPr sz="2050" dirty="0">
              <a:latin typeface="Arial"/>
              <a:cs typeface="Arial"/>
            </a:endParaRPr>
          </a:p>
          <a:p>
            <a:pPr marL="548640" marR="5080" lvl="1" indent="-273050">
              <a:lnSpc>
                <a:spcPts val="2480"/>
              </a:lnSpc>
              <a:spcBef>
                <a:spcPts val="8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Возможна разработка обобщенных алгоритмов, оперирующих контейнерами различной внутренней структуры, такими как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vector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или двухсвязный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list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19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83446" y="1221230"/>
            <a:ext cx="42945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5" dirty="0"/>
              <a:t>Пример</a:t>
            </a:r>
            <a:endParaRPr spc="10" dirty="0"/>
          </a:p>
        </p:txBody>
      </p:sp>
      <p:sp>
        <p:nvSpPr>
          <p:cNvPr id="9" name="object 9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E1683-BE14-49C4-ADC9-C58DD75396D1}"/>
              </a:ext>
            </a:extLst>
          </p:cNvPr>
          <p:cNvSpPr txBox="1"/>
          <p:nvPr/>
        </p:nvSpPr>
        <p:spPr>
          <a:xfrm>
            <a:off x="935492" y="1920371"/>
            <a:ext cx="846963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iterator1(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[]) 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projects;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</a:t>
            </a:r>
            <a:r>
              <a:rPr lang="nn-NO" sz="1800" dirty="0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; ++i) 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j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j)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7322" y="1221230"/>
            <a:ext cx="4431577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5" dirty="0"/>
              <a:t>Категории итераторов </a:t>
            </a:r>
            <a:r>
              <a:rPr spc="15" dirty="0"/>
              <a:t>STL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961604" y="1699607"/>
            <a:ext cx="9261895" cy="43746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114300" indent="-257810" algn="just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Категории итераторов определяются параметризацией типа, не требуют наследования, работают с пользовательскими типами, как с родными</a:t>
            </a:r>
            <a:endParaRPr sz="2050" dirty="0">
              <a:latin typeface="Arial"/>
              <a:cs typeface="Arial"/>
            </a:endParaRPr>
          </a:p>
          <a:p>
            <a:pPr marL="269875" marR="488950" indent="-257810" algn="just">
              <a:lnSpc>
                <a:spcPct val="100800"/>
              </a:lnSpc>
              <a:spcBef>
                <a:spcPts val="112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Категории итераторов являются иерархическими, при этом более точные категории добавляют ограничения к более общим.</a:t>
            </a:r>
            <a:endParaRPr sz="2050" dirty="0">
              <a:latin typeface="Arial"/>
              <a:cs typeface="Arial"/>
            </a:endParaRPr>
          </a:p>
          <a:p>
            <a:pPr marL="548640" lvl="1" indent="-273050" algn="just">
              <a:lnSpc>
                <a:spcPct val="100000"/>
              </a:lnSpc>
              <a:spcBef>
                <a:spcPts val="114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Прямые (</a:t>
            </a:r>
            <a:r>
              <a:rPr lang="en-US" sz="2050" i="1" spc="-10" dirty="0">
                <a:solidFill>
                  <a:srgbClr val="231F20"/>
                </a:solidFill>
                <a:latin typeface="Arial"/>
                <a:cs typeface="Arial"/>
              </a:rPr>
              <a:t>Forward</a:t>
            </a: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) итераторы являются итераторами как ввода (</a:t>
            </a:r>
            <a:r>
              <a:rPr lang="en-US" sz="2050" i="1" dirty="0">
                <a:solidFill>
                  <a:srgbClr val="231F20"/>
                </a:solidFill>
                <a:latin typeface="Arial"/>
                <a:cs typeface="Arial"/>
              </a:rPr>
              <a:t>input</a:t>
            </a: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), так и вывода(</a:t>
            </a:r>
            <a:r>
              <a:rPr lang="en-US" sz="2050" i="1" spc="-10" dirty="0">
                <a:solidFill>
                  <a:srgbClr val="231F20"/>
                </a:solidFill>
                <a:latin typeface="Arial"/>
                <a:cs typeface="Arial"/>
              </a:rPr>
              <a:t>out</a:t>
            </a:r>
            <a:r>
              <a:rPr lang="en-US" sz="2050" i="1" dirty="0">
                <a:solidFill>
                  <a:srgbClr val="231F20"/>
                </a:solidFill>
                <a:latin typeface="Arial"/>
                <a:cs typeface="Arial"/>
              </a:rPr>
              <a:t>put</a:t>
            </a: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), но не все входные или выходные итераторы являются прямыми итераторами</a:t>
            </a:r>
            <a:endParaRPr lang="en-US" sz="2050" spc="-10" dirty="0">
              <a:solidFill>
                <a:srgbClr val="231F20"/>
              </a:solidFill>
              <a:latin typeface="Arial"/>
              <a:cs typeface="Arial"/>
            </a:endParaRPr>
          </a:p>
          <a:p>
            <a:pPr marL="548640" lvl="1" indent="-273050" algn="just">
              <a:lnSpc>
                <a:spcPct val="100000"/>
              </a:lnSpc>
              <a:spcBef>
                <a:spcPts val="114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dirty="0">
                <a:latin typeface="Arial"/>
                <a:cs typeface="Arial"/>
              </a:rPr>
              <a:t>Все двунаправленные</a:t>
            </a:r>
            <a:r>
              <a:rPr lang="en-US" sz="2050" dirty="0">
                <a:latin typeface="Arial"/>
                <a:cs typeface="Arial"/>
              </a:rPr>
              <a:t> (</a:t>
            </a:r>
            <a:r>
              <a:rPr lang="en-US" sz="2050" i="1" dirty="0">
                <a:solidFill>
                  <a:srgbClr val="231F20"/>
                </a:solidFill>
                <a:latin typeface="Arial"/>
                <a:cs typeface="Arial"/>
              </a:rPr>
              <a:t>Bidirectional</a:t>
            </a:r>
            <a:r>
              <a:rPr lang="en-US" sz="2050" dirty="0">
                <a:latin typeface="Arial"/>
                <a:cs typeface="Arial"/>
              </a:rPr>
              <a:t>)</a:t>
            </a:r>
            <a:r>
              <a:rPr lang="ru-RU" sz="2050" dirty="0">
                <a:latin typeface="Arial"/>
                <a:cs typeface="Arial"/>
              </a:rPr>
              <a:t> итераторы являются прямыми итераторами, но не все прямые</a:t>
            </a:r>
            <a:r>
              <a:rPr lang="en-US" sz="2050" dirty="0">
                <a:latin typeface="Arial"/>
                <a:cs typeface="Arial"/>
              </a:rPr>
              <a:t> </a:t>
            </a:r>
            <a:r>
              <a:rPr lang="ru-RU" sz="2050" dirty="0">
                <a:latin typeface="Arial"/>
                <a:cs typeface="Arial"/>
              </a:rPr>
              <a:t>- двунаправленными</a:t>
            </a:r>
          </a:p>
          <a:p>
            <a:pPr marL="548640" lvl="1" indent="-273050" algn="just">
              <a:lnSpc>
                <a:spcPct val="100000"/>
              </a:lnSpc>
              <a:spcBef>
                <a:spcPts val="114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dirty="0">
                <a:latin typeface="Arial"/>
                <a:cs typeface="Arial"/>
              </a:rPr>
              <a:t>Все итераторы с произвольным доступом (</a:t>
            </a:r>
            <a:r>
              <a:rPr lang="en-US" sz="2050" i="1" dirty="0">
                <a:solidFill>
                  <a:srgbClr val="231F20"/>
                </a:solidFill>
                <a:latin typeface="Arial"/>
                <a:cs typeface="Arial"/>
              </a:rPr>
              <a:t>random</a:t>
            </a:r>
            <a:r>
              <a:rPr lang="en-US" sz="205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i="1" spc="5" dirty="0">
                <a:solidFill>
                  <a:srgbClr val="231F20"/>
                </a:solidFill>
                <a:latin typeface="Arial"/>
                <a:cs typeface="Arial"/>
              </a:rPr>
              <a:t>access</a:t>
            </a:r>
            <a:r>
              <a:rPr lang="ru-RU" sz="2050" dirty="0">
                <a:latin typeface="Arial"/>
                <a:cs typeface="Arial"/>
              </a:rPr>
              <a:t>) являются двунаправленными итераторами, но не все двунаправленные итераторы - итераторами с произвольным доступом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20908" y="1221230"/>
            <a:ext cx="3630791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25" dirty="0"/>
              <a:t> </a:t>
            </a:r>
            <a:r>
              <a:rPr lang="ru-RU" spc="10" dirty="0"/>
              <a:t>итераторы ввода</a:t>
            </a:r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961604" y="1931179"/>
            <a:ext cx="8423695" cy="228716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Итераторы вводы используются для чтения значений из последовательности</a:t>
            </a:r>
          </a:p>
          <a:p>
            <a:pPr marL="269875" indent="-257810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Итератор должен реализовывать:</a:t>
            </a:r>
          </a:p>
          <a:p>
            <a:pPr marL="12065">
              <a:lnSpc>
                <a:spcPct val="100000"/>
              </a:lnSpc>
              <a:spcBef>
                <a:spcPts val="114"/>
              </a:spcBef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    - оператор копирования и присваивания (</a:t>
            </a:r>
            <a:r>
              <a:rPr lang="en-US" sz="2050" dirty="0" err="1">
                <a:solidFill>
                  <a:srgbClr val="231F20"/>
                </a:solidFill>
                <a:latin typeface="Arial"/>
                <a:cs typeface="Arial"/>
              </a:rPr>
              <a:t>ctor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, =)</a:t>
            </a:r>
          </a:p>
          <a:p>
            <a:pPr marL="12065">
              <a:lnSpc>
                <a:spcPct val="100000"/>
              </a:lnSpc>
              <a:spcBef>
                <a:spcPts val="114"/>
              </a:spcBef>
              <a:tabLst>
                <a:tab pos="270510" algn="l"/>
              </a:tabLst>
            </a:pPr>
            <a:r>
              <a:rPr lang="en-US" sz="2050" dirty="0">
                <a:latin typeface="Arial"/>
                <a:cs typeface="Arial"/>
              </a:rPr>
              <a:t>   - </a:t>
            </a:r>
            <a:r>
              <a:rPr lang="ru-RU" sz="2050" dirty="0">
                <a:latin typeface="Arial"/>
                <a:cs typeface="Arial"/>
              </a:rPr>
              <a:t>операторы сравнения </a:t>
            </a:r>
            <a:r>
              <a:rPr lang="en-US" sz="2050" dirty="0">
                <a:latin typeface="Arial"/>
                <a:cs typeface="Arial"/>
              </a:rPr>
              <a:t>(==, !=)</a:t>
            </a:r>
            <a:endParaRPr lang="ru-RU" sz="205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14"/>
              </a:spcBef>
              <a:tabLst>
                <a:tab pos="270510" algn="l"/>
              </a:tabLst>
            </a:pPr>
            <a:r>
              <a:rPr lang="ru-RU" sz="2050" dirty="0">
                <a:latin typeface="Arial"/>
                <a:cs typeface="Arial"/>
              </a:rPr>
              <a:t>   - оператор ссылки (</a:t>
            </a:r>
            <a:r>
              <a:rPr lang="en-US" sz="2050" dirty="0">
                <a:latin typeface="Arial"/>
                <a:cs typeface="Arial"/>
              </a:rPr>
              <a:t>const *)</a:t>
            </a:r>
          </a:p>
          <a:p>
            <a:pPr marL="12065">
              <a:lnSpc>
                <a:spcPct val="100000"/>
              </a:lnSpc>
              <a:spcBef>
                <a:spcPts val="114"/>
              </a:spcBef>
              <a:tabLst>
                <a:tab pos="270510" algn="l"/>
              </a:tabLst>
            </a:pPr>
            <a:r>
              <a:rPr lang="en-US" sz="2050" dirty="0">
                <a:latin typeface="Arial"/>
                <a:cs typeface="Arial"/>
              </a:rPr>
              <a:t>   - </a:t>
            </a:r>
            <a:r>
              <a:rPr lang="ru-RU" sz="2050" dirty="0">
                <a:latin typeface="Arial"/>
                <a:cs typeface="Arial"/>
              </a:rPr>
              <a:t>операторы инкремента ++ (префикс и постфикс)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14891" y="1221230"/>
            <a:ext cx="40316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5" dirty="0"/>
              <a:t>Пример</a:t>
            </a:r>
            <a:endParaRPr spc="10" dirty="0"/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90B761-CD88-4A39-987D-9932CB597DF5}"/>
              </a:ext>
            </a:extLst>
          </p:cNvPr>
          <p:cNvSpPr txBox="1"/>
          <p:nvPr/>
        </p:nvSpPr>
        <p:spPr>
          <a:xfrm>
            <a:off x="899936" y="2046421"/>
            <a:ext cx="8610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iterator2()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Fill a vector with values read from standard input. 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v;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Fill vector with values read from stdin using std::copy()  std::vector&lt;int&gt; v;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std::copy(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back_inserter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(v));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89807" y="1221230"/>
            <a:ext cx="4066693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35" dirty="0"/>
              <a:t> </a:t>
            </a:r>
            <a:r>
              <a:rPr lang="ru-RU" spc="-35" dirty="0"/>
              <a:t>итератор вывода</a:t>
            </a:r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961602" y="1931179"/>
            <a:ext cx="8196580" cy="3707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 algn="just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Итератор вывода обеспечивает механизм сохранения (необязательно доступа) последовательности значений</a:t>
            </a:r>
            <a:endParaRPr sz="2050" dirty="0">
              <a:latin typeface="Arial"/>
              <a:cs typeface="Arial"/>
            </a:endParaRPr>
          </a:p>
          <a:p>
            <a:pPr marL="269875" marR="5080" indent="-257810" algn="just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Итератор должен реализовывать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Оператор присваивания и сравнения могут быть не определены (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==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!=)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Оператор разыменования (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non-const *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*iter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3)</a:t>
            </a:r>
            <a:endParaRPr sz="2050" dirty="0">
              <a:latin typeface="Arial"/>
              <a:cs typeface="Arial"/>
            </a:endParaRPr>
          </a:p>
          <a:p>
            <a:pPr marL="269875" marR="5080" indent="-257810" algn="just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-20" dirty="0">
                <a:solidFill>
                  <a:srgbClr val="231F20"/>
                </a:solidFill>
                <a:latin typeface="Arial"/>
                <a:cs typeface="Arial"/>
              </a:rPr>
              <a:t>Служат они для ссылки на области памяти, куда выводятся данные. Разыменовывать такие итераторы нужно только для того, чтобы присваивать некие значения объектам, на который итераторы ссылаются. 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83789" y="1221230"/>
            <a:ext cx="429387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5" dirty="0"/>
              <a:t>Пример</a:t>
            </a:r>
            <a:endParaRPr spc="10" dirty="0"/>
          </a:p>
        </p:txBody>
      </p:sp>
      <p:sp>
        <p:nvSpPr>
          <p:cNvPr id="9" name="object 9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0C7A9-4CE5-4C48-A840-589461142594}"/>
              </a:ext>
            </a:extLst>
          </p:cNvPr>
          <p:cNvSpPr txBox="1"/>
          <p:nvPr/>
        </p:nvSpPr>
        <p:spPr>
          <a:xfrm>
            <a:off x="698500" y="1803710"/>
            <a:ext cx="9601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// Copy a file to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via a loop. 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example_file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Copy a file to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via input &amp; output iterators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example_file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std::copy(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87736" y="1221230"/>
            <a:ext cx="4016363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30" dirty="0"/>
              <a:t> </a:t>
            </a:r>
            <a:r>
              <a:rPr lang="ru-RU" spc="5" dirty="0"/>
              <a:t>прямой итератор</a:t>
            </a:r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910805" y="1931179"/>
            <a:ext cx="8247380" cy="27145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0675" marR="109982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321310" algn="l"/>
              </a:tabLst>
            </a:pP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Требования к прямому итератору аналогичны итераторам ввода/вывода, дополнительно требуется </a:t>
            </a:r>
            <a:r>
              <a:rPr lang="en-US" sz="2050" spc="-10" dirty="0" err="1">
                <a:solidFill>
                  <a:srgbClr val="231F20"/>
                </a:solidFill>
                <a:latin typeface="Arial"/>
                <a:cs typeface="Arial"/>
              </a:rPr>
              <a:t>ctor</a:t>
            </a:r>
            <a:endParaRPr lang="ru-RU" sz="2050" spc="-10" dirty="0">
              <a:solidFill>
                <a:srgbClr val="231F20"/>
              </a:solidFill>
              <a:latin typeface="Arial"/>
              <a:cs typeface="Arial"/>
            </a:endParaRPr>
          </a:p>
          <a:p>
            <a:pPr marL="320675">
              <a:lnSpc>
                <a:spcPct val="100000"/>
              </a:lnSpc>
              <a:spcBef>
                <a:spcPts val="15"/>
              </a:spcBef>
            </a:pP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Должно выполняться для двух итераторов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r</a:t>
            </a:r>
            <a:r>
              <a:rPr sz="2050" spc="-6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s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r==s</a:t>
            </a:r>
            <a:r>
              <a:rPr sz="2050" spc="-6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++r==++s</a:t>
            </a:r>
            <a:endParaRPr sz="2050" dirty="0">
              <a:latin typeface="Courier New"/>
              <a:cs typeface="Courier New"/>
            </a:endParaRPr>
          </a:p>
          <a:p>
            <a:pPr marL="320675" marR="55880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321310" algn="l"/>
              </a:tabLst>
            </a:pP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Оператор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operator</a:t>
            </a:r>
            <a:r>
              <a:rPr sz="3075" spc="7" baseline="-9485" dirty="0">
                <a:solidFill>
                  <a:srgbClr val="231F20"/>
                </a:solidFill>
                <a:latin typeface="Courier New"/>
                <a:cs typeface="Courier New"/>
              </a:rPr>
              <a:t>*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должен поддерживаться слева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operator=</a:t>
            </a:r>
            <a:r>
              <a:rPr lang="ru-RU" sz="2050" spc="5" dirty="0">
                <a:solidFill>
                  <a:srgbClr val="231F20"/>
                </a:solidFill>
                <a:latin typeface="Courier New"/>
                <a:cs typeface="Courier New"/>
              </a:rPr>
              <a:t>,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т.е.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3075" spc="7" baseline="-9485" dirty="0">
                <a:solidFill>
                  <a:srgbClr val="231F20"/>
                </a:solidFill>
                <a:latin typeface="Courier New"/>
                <a:cs typeface="Courier New"/>
              </a:rPr>
              <a:t>*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it</a:t>
            </a:r>
            <a:r>
              <a:rPr sz="205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=</a:t>
            </a:r>
            <a:r>
              <a:rPr sz="205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v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, а также число присваиваний не должно быть ограничено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26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81833" y="1221230"/>
            <a:ext cx="44977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5" dirty="0"/>
              <a:t>Пример</a:t>
            </a:r>
            <a:endParaRPr spc="10" dirty="0"/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27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23859-021D-4A16-A2D1-3E4C9778B059}"/>
              </a:ext>
            </a:extLst>
          </p:cNvPr>
          <p:cNvSpPr txBox="1"/>
          <p:nvPr/>
        </p:nvSpPr>
        <p:spPr>
          <a:xfrm>
            <a:off x="915669" y="1895769"/>
            <a:ext cx="9372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ForwardIterator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replace(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ForwardIterator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ForwardIterator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old_value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new_value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old_value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*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new_value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iterator4()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Iniitalize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3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ints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to default value 1 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v (3, 1);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vector v: 1 1 1 7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replace(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7, 1);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(std::find(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7)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2267" y="1221230"/>
            <a:ext cx="5494833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30" dirty="0"/>
              <a:t> </a:t>
            </a:r>
            <a:r>
              <a:rPr lang="ru-RU" spc="10" dirty="0"/>
              <a:t>Двунаправленный итератор</a:t>
            </a:r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961605" y="1931179"/>
            <a:ext cx="8141334" cy="2768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Двунаправленный (</a:t>
            </a:r>
            <a:r>
              <a:rPr lang="en-US" sz="2050" i="1" dirty="0">
                <a:solidFill>
                  <a:srgbClr val="231F20"/>
                </a:solidFill>
                <a:latin typeface="Arial"/>
                <a:cs typeface="Arial"/>
              </a:rPr>
              <a:t>bidirectional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) итератор позволяет перемещаться по контейнеру в прямом и обратном направлениях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Требования аналогичны прямому итератору, дополнительно требуется оператор декремента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(prefix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postfix)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Многие контейнеры реализуют двунаправленный итератор</a:t>
            </a:r>
            <a:endParaRPr sz="2050" dirty="0">
              <a:latin typeface="Arial"/>
              <a:cs typeface="Arial"/>
            </a:endParaRPr>
          </a:p>
          <a:p>
            <a:pPr marL="276225">
              <a:lnSpc>
                <a:spcPct val="100000"/>
              </a:lnSpc>
              <a:spcBef>
                <a:spcPts val="1415"/>
              </a:spcBef>
            </a:pP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sz="2050" b="1" spc="4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list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set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multiset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map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multimap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20845" y="1221230"/>
            <a:ext cx="2697455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5" dirty="0"/>
              <a:t>Что есть </a:t>
            </a:r>
            <a:r>
              <a:rPr spc="15" dirty="0"/>
              <a:t>STL?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9238" y="2651269"/>
            <a:ext cx="7801609" cy="14151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2050" i="1" spc="2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Standard</a:t>
            </a:r>
            <a:r>
              <a:rPr sz="2050" i="1" spc="2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-30" dirty="0">
                <a:solidFill>
                  <a:srgbClr val="231F20"/>
                </a:solidFill>
                <a:latin typeface="Arial"/>
                <a:cs typeface="Arial"/>
              </a:rPr>
              <a:t>Template</a:t>
            </a:r>
            <a:r>
              <a:rPr sz="2050" i="1" spc="2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Library</a:t>
            </a:r>
            <a:r>
              <a:rPr sz="2050" i="1" spc="2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i="1" dirty="0">
                <a:solidFill>
                  <a:srgbClr val="231F20"/>
                </a:solidFill>
                <a:latin typeface="Arial"/>
                <a:cs typeface="Arial"/>
              </a:rPr>
              <a:t>набор согласованных обобщённых алгоритмов, контейнеров, средств доступа к их содержимому и различных вспомогательных функций в C++</a:t>
            </a:r>
            <a:r>
              <a:rPr lang="en-US" sz="2050" i="1" spc="-7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6248" y="501650"/>
            <a:ext cx="51689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5" dirty="0"/>
              <a:t>Пример</a:t>
            </a:r>
            <a:endParaRPr spc="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29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91D15-C3AE-4688-AC42-FF4C08477304}"/>
              </a:ext>
            </a:extLst>
          </p:cNvPr>
          <p:cNvSpPr txBox="1"/>
          <p:nvPr/>
        </p:nvSpPr>
        <p:spPr>
          <a:xfrm>
            <a:off x="698500" y="882650"/>
            <a:ext cx="96774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BidirectionalIterator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Compare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bubble_sort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BidirectionalIterator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BidirectionalIterator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Compare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BidirectionalIterator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iter_swap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right_el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iterator5()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v;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(5);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(4);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(3);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(2);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bubble_sort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less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74901" y="1221230"/>
            <a:ext cx="6324600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15" dirty="0"/>
              <a:t> </a:t>
            </a:r>
            <a:r>
              <a:rPr lang="ru-RU" spc="15" dirty="0"/>
              <a:t>итератор произвольного доступа</a:t>
            </a:r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961605" y="1931179"/>
            <a:ext cx="8196580" cy="3396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Random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access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итератор позволяет алгоритму получить доступ к любому элементу контейнера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vector</a:t>
            </a:r>
            <a:r>
              <a:rPr sz="2050" spc="-6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i="1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deque</a:t>
            </a:r>
            <a:endParaRPr sz="2050" dirty="0">
              <a:latin typeface="Courier New"/>
              <a:cs typeface="Courier New"/>
            </a:endParaRPr>
          </a:p>
          <a:p>
            <a:pPr marL="269875" indent="-257810">
              <a:lnSpc>
                <a:spcPct val="100000"/>
              </a:lnSpc>
              <a:spcBef>
                <a:spcPts val="14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Random access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реализует то же, что и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bidirectional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итератор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а также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Оператор присваивания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+=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-=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Оператор сдвига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+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-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(must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handle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symmetry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arguments)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Операторы сравнения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Euclid"/>
                <a:cs typeface="Euclid"/>
              </a:rPr>
              <a:t>&lt;</a:t>
            </a:r>
            <a:r>
              <a:rPr sz="2050" spc="-114" dirty="0">
                <a:solidFill>
                  <a:srgbClr val="231F20"/>
                </a:solidFill>
                <a:latin typeface="Euclid"/>
                <a:cs typeface="Euclid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Euclid"/>
                <a:cs typeface="Euclid"/>
              </a:rPr>
              <a:t>&gt;</a:t>
            </a:r>
            <a:r>
              <a:rPr sz="2050" spc="-114" dirty="0">
                <a:solidFill>
                  <a:srgbClr val="231F20"/>
                </a:solidFill>
                <a:latin typeface="Euclid"/>
                <a:cs typeface="Euclid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Euclid"/>
                <a:cs typeface="Euclid"/>
              </a:rPr>
              <a:t>&lt;=</a:t>
            </a:r>
            <a:r>
              <a:rPr sz="2050" spc="-110" dirty="0">
                <a:solidFill>
                  <a:srgbClr val="231F20"/>
                </a:solidFill>
                <a:latin typeface="Euclid"/>
                <a:cs typeface="Euclid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Euclid"/>
                <a:cs typeface="Euclid"/>
              </a:rPr>
              <a:t>&gt;=</a:t>
            </a:r>
            <a:endParaRPr sz="2050" dirty="0">
              <a:latin typeface="Euclid"/>
              <a:cs typeface="Euclid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индексатор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[ ]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30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75014" y="1221230"/>
            <a:ext cx="57111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5"/>
              <a:t>Пример</a:t>
            </a:r>
            <a:endParaRPr spc="1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31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1724D-9705-4ED3-BAEB-1E1962A8CCE6}"/>
              </a:ext>
            </a:extLst>
          </p:cNvPr>
          <p:cNvSpPr txBox="1"/>
          <p:nvPr/>
        </p:nvSpPr>
        <p:spPr>
          <a:xfrm>
            <a:off x="508000" y="1624455"/>
            <a:ext cx="9677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iterator6()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v(1, 1);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(2);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(3);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vector v: 1 2 3 4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sv-SE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v.begin();</a:t>
            </a:r>
          </a:p>
          <a:p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sv-SE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i </a:t>
            </a:r>
            <a:r>
              <a:rPr lang="sv-SE" sz="18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3;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j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j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-=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(j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"j &lt;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"not(j &gt;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(j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"j &gt;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"not(j &gt;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&amp;&amp; j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?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&amp; j equal"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&amp; j not equal"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32571" y="1221230"/>
            <a:ext cx="63957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Implementing</a:t>
            </a:r>
            <a:r>
              <a:rPr dirty="0"/>
              <a:t> </a:t>
            </a:r>
            <a:r>
              <a:rPr spc="5" dirty="0"/>
              <a:t>Iterators </a:t>
            </a:r>
            <a:r>
              <a:rPr spc="10" dirty="0"/>
              <a:t>Using</a:t>
            </a:r>
            <a:r>
              <a:rPr dirty="0"/>
              <a:t> </a:t>
            </a:r>
            <a:r>
              <a:rPr spc="15" dirty="0"/>
              <a:t>STL</a:t>
            </a:r>
            <a:r>
              <a:rPr spc="5" dirty="0"/>
              <a:t> </a:t>
            </a:r>
            <a:r>
              <a:rPr dirty="0"/>
              <a:t>Patterns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1605" y="1931179"/>
            <a:ext cx="8122284" cy="4020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2159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Since a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C++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iterator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provides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2050" spc="-15" dirty="0">
                <a:solidFill>
                  <a:srgbClr val="231F20"/>
                </a:solidFill>
                <a:latin typeface="Arial"/>
                <a:cs typeface="Arial"/>
              </a:rPr>
              <a:t>familiar,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standard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interface,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some </a:t>
            </a:r>
            <a:r>
              <a:rPr sz="2050" spc="-5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point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will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want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to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add one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own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classes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so 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can</a:t>
            </a:r>
            <a:endParaRPr sz="2050" dirty="0"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spcBef>
                <a:spcPts val="20"/>
              </a:spcBef>
            </a:pP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“plug-&amp;and-play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algorithms</a:t>
            </a:r>
            <a:endParaRPr sz="2050" dirty="0">
              <a:latin typeface="Arial"/>
              <a:cs typeface="Arial"/>
            </a:endParaRPr>
          </a:p>
          <a:p>
            <a:pPr marL="269875" marR="285115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Writing 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own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iterators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straightforward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(albeit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tedious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process,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with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only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a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couple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subtleties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need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be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aware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231F20"/>
                </a:solidFill>
                <a:latin typeface="Arial"/>
                <a:cs typeface="Arial"/>
              </a:rPr>
              <a:t>of, </a:t>
            </a:r>
            <a:r>
              <a:rPr sz="2050" spc="-5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e.g.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which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category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support,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etc.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Some good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articles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on using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&amp;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writing STL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iterators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appear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endParaRPr sz="2050" dirty="0">
              <a:latin typeface="Arial"/>
              <a:cs typeface="Arial"/>
            </a:endParaRPr>
          </a:p>
          <a:p>
            <a:pPr marL="548640" marR="5080" lvl="1" indent="-273050">
              <a:lnSpc>
                <a:spcPct val="100800"/>
              </a:lnSpc>
              <a:spcBef>
                <a:spcPts val="139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  <a:hlinkClick r:id="rId2"/>
              </a:rPr>
              <a:t>http://www.oreillynet.com/pub/a/network/2005/10/ </a:t>
            </a:r>
            <a:r>
              <a:rPr sz="2050" spc="-12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Courier New"/>
                <a:cs typeface="Courier New"/>
              </a:rPr>
              <a:t>18/what-is-iterator-in-c-plus-plus.html</a:t>
            </a:r>
            <a:endParaRPr sz="2050" dirty="0">
              <a:latin typeface="Courier New"/>
              <a:cs typeface="Courier New"/>
            </a:endParaRPr>
          </a:p>
          <a:p>
            <a:pPr marL="548640" marR="5080" lvl="1" indent="-273050">
              <a:lnSpc>
                <a:spcPts val="2480"/>
              </a:lnSpc>
              <a:spcBef>
                <a:spcPts val="8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  <a:hlinkClick r:id="rId3"/>
              </a:rPr>
              <a:t>http://www.oreillynet.com/pub/a/network/2005/11/ </a:t>
            </a:r>
            <a:r>
              <a:rPr sz="2050" spc="-12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Courier New"/>
                <a:cs typeface="Courier New"/>
              </a:rPr>
              <a:t>21/what-is-iterator-in-c-plus-plus-part2.html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32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16059" y="1221230"/>
            <a:ext cx="5178641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15" dirty="0"/>
              <a:t> </a:t>
            </a:r>
            <a:r>
              <a:rPr lang="ru-RU" spc="10" dirty="0"/>
              <a:t>Обобщенные алгоритмы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961595" y="1488040"/>
            <a:ext cx="8145145" cy="5370381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14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Алгоритмы работают через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i="1" dirty="0">
                <a:solidFill>
                  <a:srgbClr val="231F20"/>
                </a:solidFill>
                <a:latin typeface="Arial"/>
                <a:cs typeface="Arial"/>
              </a:rPr>
              <a:t>итераторы </a:t>
            </a: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чаще, чем с конкретными контейнерами</a:t>
            </a:r>
            <a:endParaRPr sz="2050" dirty="0">
              <a:latin typeface="Arial"/>
              <a:cs typeface="Arial"/>
            </a:endParaRPr>
          </a:p>
          <a:p>
            <a:pPr marL="269875" marR="297180" indent="-257810">
              <a:lnSpc>
                <a:spcPct val="100800"/>
              </a:lnSpc>
              <a:spcBef>
                <a:spcPts val="103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Каждый контейнер объявляет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iterator</a:t>
            </a:r>
            <a:r>
              <a:rPr sz="2050" spc="-6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sz="2050" spc="30" dirty="0">
                <a:solidFill>
                  <a:srgbClr val="231F20"/>
                </a:solidFill>
                <a:latin typeface="Courier New"/>
                <a:cs typeface="Courier New"/>
              </a:rPr>
              <a:t>const</a:t>
            </a:r>
            <a:r>
              <a:rPr sz="2050" u="heavy" spc="-40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iterator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05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vector</a:t>
            </a:r>
            <a:r>
              <a:rPr sz="2050" spc="-6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deque</a:t>
            </a:r>
            <a:r>
              <a:rPr sz="2050" spc="-6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– итераторы произвольного доступа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list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map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set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multimap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&amp;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multiset</a:t>
            </a:r>
            <a:r>
              <a:rPr sz="2050" spc="-6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двунаправленные итераторы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05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Каждый итератор объявляет фабричные методы для своих итераторов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05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begin()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end()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rbegin()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rend()</a:t>
            </a:r>
            <a:endParaRPr sz="2050" dirty="0">
              <a:latin typeface="Courier New"/>
              <a:cs typeface="Courier New"/>
            </a:endParaRPr>
          </a:p>
          <a:p>
            <a:pPr marL="269875" marR="5080" indent="-257810">
              <a:lnSpc>
                <a:spcPct val="100800"/>
              </a:lnSpc>
              <a:spcBef>
                <a:spcPts val="102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Работа алгоритмов с контейнером выполняется простым вызовом алгоритма с итераторами этого контейнера.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  <a:p>
            <a:pPr marL="269875" marR="567690" indent="-257810">
              <a:lnSpc>
                <a:spcPct val="100800"/>
              </a:lnSpc>
              <a:spcBef>
                <a:spcPts val="103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-25" dirty="0">
                <a:solidFill>
                  <a:srgbClr val="231F20"/>
                </a:solidFill>
                <a:latin typeface="Arial"/>
                <a:cs typeface="Arial"/>
              </a:rPr>
              <a:t>Шаблоны обеспечивают безопасность типов на этапе компиляции для комбинаций контейнеров, итераторов и алгоритмов.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33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89100" y="1221230"/>
            <a:ext cx="6629400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0" dirty="0"/>
              <a:t>Категории </a:t>
            </a:r>
            <a:r>
              <a:rPr lang="ru-RU" spc="10" dirty="0" err="1"/>
              <a:t>обощенных</a:t>
            </a:r>
            <a:r>
              <a:rPr lang="ru-RU" spc="10" dirty="0"/>
              <a:t> алгоритмов в </a:t>
            </a:r>
            <a:r>
              <a:rPr spc="15" dirty="0"/>
              <a:t>STL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961605" y="1467807"/>
            <a:ext cx="8166734" cy="4645824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1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Категории алгоритмов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  <a:p>
            <a:pPr marL="548640" marR="5080" lvl="1" indent="-273050">
              <a:lnSpc>
                <a:spcPct val="100800"/>
              </a:lnSpc>
              <a:spcBef>
                <a:spcPts val="1005"/>
              </a:spcBef>
              <a:buChar char="–"/>
              <a:tabLst>
                <a:tab pos="549275" algn="l"/>
              </a:tabLst>
            </a:pPr>
            <a:r>
              <a:rPr sz="2050" b="1" dirty="0">
                <a:solidFill>
                  <a:srgbClr val="231F20"/>
                </a:solidFill>
                <a:latin typeface="Arial"/>
                <a:cs typeface="Arial"/>
              </a:rPr>
              <a:t>Non-mutating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работают над коллекцией, не изменяя ее</a:t>
            </a:r>
            <a:endParaRPr sz="2050" dirty="0">
              <a:latin typeface="Arial"/>
              <a:cs typeface="Arial"/>
            </a:endParaRPr>
          </a:p>
          <a:p>
            <a:pPr marL="548640" marR="772160" lvl="1" indent="-273050">
              <a:lnSpc>
                <a:spcPts val="2480"/>
              </a:lnSpc>
              <a:spcBef>
                <a:spcPts val="85"/>
              </a:spcBef>
              <a:buChar char="–"/>
              <a:tabLst>
                <a:tab pos="549275" algn="l"/>
              </a:tabLst>
            </a:pP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Mutating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работают на коллекцией, изменяя порядок элементов в ней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ts val="2390"/>
              </a:lnSpc>
              <a:buChar char="–"/>
              <a:tabLst>
                <a:tab pos="549275" algn="l"/>
              </a:tabLst>
            </a:pPr>
            <a:r>
              <a:rPr sz="2050" b="1" spc="10" dirty="0">
                <a:solidFill>
                  <a:srgbClr val="231F20"/>
                </a:solidFill>
                <a:latin typeface="Arial"/>
                <a:cs typeface="Arial"/>
              </a:rPr>
              <a:t>Sorting</a:t>
            </a:r>
            <a:r>
              <a:rPr sz="2050" b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b="1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231F20"/>
                </a:solidFill>
                <a:latin typeface="Arial"/>
                <a:cs typeface="Arial"/>
              </a:rPr>
              <a:t>sets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выполняют сортировку или поиск элементов в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коллеции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 и выполняют действие над результатом</a:t>
            </a:r>
            <a:endParaRPr sz="2050" dirty="0">
              <a:latin typeface="Arial"/>
              <a:cs typeface="Arial"/>
            </a:endParaRPr>
          </a:p>
          <a:p>
            <a:pPr marL="548640" marR="388620" lvl="1" indent="-273050">
              <a:lnSpc>
                <a:spcPts val="2480"/>
              </a:lnSpc>
              <a:spcBef>
                <a:spcPts val="85"/>
              </a:spcBef>
              <a:buChar char="–"/>
              <a:tabLst>
                <a:tab pos="549275" algn="l"/>
              </a:tabLst>
            </a:pP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Numeric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работают с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оллекцией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 вычисляя некоторые численные результаты</a:t>
            </a:r>
            <a:endParaRPr sz="2050" dirty="0">
              <a:latin typeface="Arial"/>
              <a:cs typeface="Arial"/>
            </a:endParaRPr>
          </a:p>
          <a:p>
            <a:pPr marL="269875" marR="158115" indent="-257810">
              <a:lnSpc>
                <a:spcPct val="100800"/>
              </a:lnSpc>
              <a:spcBef>
                <a:spcPts val="9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Дополнительно, алгоритмы могут содержать специализированные версии алгоритмов с условием</a:t>
            </a:r>
            <a:endParaRPr sz="2050" dirty="0">
              <a:latin typeface="Arial"/>
              <a:cs typeface="Arial"/>
            </a:endParaRPr>
          </a:p>
          <a:p>
            <a:pPr marL="548640" marR="235585" lvl="1" indent="-273050">
              <a:lnSpc>
                <a:spcPct val="100800"/>
              </a:lnSpc>
              <a:spcBef>
                <a:spcPts val="100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Функции с суффиксом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if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позволяют выполнить проверку на выполнение условия и в зависимости от результаты варьировать результат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34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1901" y="1221230"/>
            <a:ext cx="7239000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0" dirty="0"/>
              <a:t>Преимущества обобщенных алгоритмов </a:t>
            </a:r>
            <a:r>
              <a:rPr spc="15" dirty="0"/>
              <a:t>STL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961604" y="1931179"/>
            <a:ext cx="8139430" cy="51710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311785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 алгоритмы отделены от конкретных контейнеров, с которыми они работают, и вместо этого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параметризуются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 итераторами. </a:t>
            </a:r>
            <a:endParaRPr lang="en-US" sz="2050" dirty="0">
              <a:latin typeface="Arial"/>
              <a:cs typeface="Arial"/>
            </a:endParaRPr>
          </a:p>
          <a:p>
            <a:pPr marL="269875" marR="994410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latin typeface="Arial"/>
                <a:cs typeface="Arial"/>
              </a:rPr>
              <a:t>Все контейнеры с одним и тем же типом итератора могут использовать одни и те же алгоритмы.</a:t>
            </a:r>
            <a:endParaRPr lang="en-US" sz="2050" dirty="0">
              <a:latin typeface="Arial"/>
              <a:cs typeface="Arial"/>
            </a:endParaRPr>
          </a:p>
          <a:p>
            <a:pPr marL="269875" marR="109855" indent="-257810">
              <a:lnSpc>
                <a:spcPct val="100800"/>
              </a:lnSpc>
              <a:spcBef>
                <a:spcPts val="139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latin typeface="Arial"/>
                <a:cs typeface="Arial"/>
              </a:rPr>
              <a:t>Поскольку алгоритмы написаны для работы с итераторами, а не с компонентами, усилия по разработке программного обеспечения резко сокращаются.</a:t>
            </a:r>
            <a:endParaRPr sz="2050" dirty="0">
              <a:latin typeface="Arial"/>
              <a:cs typeface="Arial"/>
            </a:endParaRPr>
          </a:p>
          <a:p>
            <a:pPr marL="548640" marR="5080" indent="-273050">
              <a:lnSpc>
                <a:spcPct val="100800"/>
              </a:lnSpc>
              <a:spcBef>
                <a:spcPts val="1395"/>
              </a:spcBef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вместо того, чтобы писать процедуру поиска для каждого типа контейнера, нужно написать только одну для каждого типа итератора и применить ее к любому контейнеру.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 marL="269875" marR="62865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Поскольку одни и те же итераторы могут обращаться к разным компонентам, необходимо реализовать всего несколько версий подпрограммы поиска.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35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3126" y="501650"/>
            <a:ext cx="4834890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0" dirty="0"/>
              <a:t>Алгоритм поиска</a:t>
            </a:r>
            <a:r>
              <a:rPr spc="-5" dirty="0"/>
              <a:t> </a:t>
            </a:r>
            <a:r>
              <a:rPr spc="10" dirty="0"/>
              <a:t>std::find()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2576" y="927674"/>
            <a:ext cx="7901940" cy="87524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525"/>
              </a:spcBef>
            </a:pP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Возвращает прямой итератор, расположенный в первом элементе в заданном диапазоне последовательности, который соответствует переданному значению.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36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FB5AD-E9EB-4030-B955-E92533E7E7E3}"/>
              </a:ext>
            </a:extLst>
          </p:cNvPr>
          <p:cNvSpPr txBox="1"/>
          <p:nvPr/>
        </p:nvSpPr>
        <p:spPr>
          <a:xfrm>
            <a:off x="774699" y="1802914"/>
            <a:ext cx="9513671" cy="5784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find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: в векторе целых чисел ищется заданное.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n1 = 3;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n2 = 5;</a:t>
            </a:r>
          </a:p>
          <a:p>
            <a:pPr>
              <a:lnSpc>
                <a:spcPct val="80000"/>
              </a:lnSpc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v{ 0, 1, 2, 3, 4 };</a:t>
            </a:r>
          </a:p>
          <a:p>
            <a:pPr>
              <a:lnSpc>
                <a:spcPct val="80000"/>
              </a:lnSpc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result1 = std::find(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n1);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result2 = std::find(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n2);</a:t>
            </a:r>
          </a:p>
          <a:p>
            <a:pPr>
              <a:lnSpc>
                <a:spcPct val="80000"/>
              </a:lnSpc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(result1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содержит: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n1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"v не содержит: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n1 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80000"/>
              </a:lnSpc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(result2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std::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содержит: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n2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"v не содержит: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n2 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Вывод: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v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содержит: 3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v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не содержит: 5     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*/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04936" y="1217573"/>
            <a:ext cx="60515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0" dirty="0"/>
              <a:t>Алгоритм поиска</a:t>
            </a:r>
            <a:r>
              <a:rPr lang="ru-RU" spc="-5" dirty="0"/>
              <a:t> </a:t>
            </a:r>
            <a:r>
              <a:rPr lang="en-US" spc="10" dirty="0"/>
              <a:t>std::find()</a:t>
            </a: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902969" y="1725211"/>
            <a:ext cx="7186295" cy="6456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Алгоритмы STL могут работать как со встроенными, так и с пользовательскими типами.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37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4433" y="1217573"/>
            <a:ext cx="587248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Example</a:t>
            </a:r>
            <a:r>
              <a:rPr dirty="0"/>
              <a:t> </a:t>
            </a:r>
            <a:r>
              <a:rPr spc="20" dirty="0"/>
              <a:t>std::adjacent</a:t>
            </a:r>
            <a:r>
              <a:rPr u="heavy" spc="310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spc="10" dirty="0"/>
              <a:t>find()</a:t>
            </a:r>
            <a:r>
              <a:rPr spc="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2161" y="1688749"/>
            <a:ext cx="8213725" cy="1181733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63500" marR="30480">
              <a:lnSpc>
                <a:spcPts val="2190"/>
              </a:lnSpc>
              <a:spcBef>
                <a:spcPts val="414"/>
              </a:spcBef>
            </a:pP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Ищет в диапазоне [</a:t>
            </a:r>
            <a:r>
              <a:rPr lang="ru-RU" sz="2050" spc="10" dirty="0" err="1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lang="ru-RU" sz="2050" spc="10" dirty="0" err="1">
                <a:solidFill>
                  <a:srgbClr val="231F20"/>
                </a:solidFill>
                <a:latin typeface="Arial"/>
                <a:cs typeface="Arial"/>
              </a:rPr>
              <a:t>last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) два одинаковых смежных элемента. Первый вариант использует </a:t>
            </a:r>
            <a:r>
              <a:rPr lang="ru-RU" sz="2050" spc="10" dirty="0" err="1">
                <a:solidFill>
                  <a:srgbClr val="231F20"/>
                </a:solidFill>
                <a:latin typeface="Arial"/>
                <a:cs typeface="Arial"/>
              </a:rPr>
              <a:t>operator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== для сравнения элементов, второй вариант использует заданный бинарный предикат p.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38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6225D-6878-48B4-ABE2-11C2DA9D003B}"/>
              </a:ext>
            </a:extLst>
          </p:cNvPr>
          <p:cNvSpPr txBox="1"/>
          <p:nvPr/>
        </p:nvSpPr>
        <p:spPr>
          <a:xfrm>
            <a:off x="-673100" y="2861299"/>
            <a:ext cx="113665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v1{ 0, 1, 2, 3, 40, 40, 5 };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adjacent_find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(v1.begin(), v1.end());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(result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v1.end())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"нет совпадающих соседних элементов"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совпадение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в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позиции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std::distance(v1.begin(), result)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adjacent_find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(v1.begin(), v1.end(), 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greater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(result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v1.end())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"нет спада соседних элементов"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спад в позиции: 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std::distance(v1.begin(), result)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совпадение в позиции: 4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спад в позиции: 5</a:t>
            </a:r>
            <a:endParaRPr lang="ru-RU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12655" y="1221230"/>
            <a:ext cx="3235960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5" dirty="0"/>
              <a:t>Что есть </a:t>
            </a:r>
            <a:r>
              <a:rPr spc="15" dirty="0"/>
              <a:t>STL</a:t>
            </a:r>
            <a:r>
              <a:rPr spc="-15" dirty="0"/>
              <a:t>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1604" y="1754126"/>
            <a:ext cx="8196580" cy="452733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Набор согласованных классов и шаблонных алгоритмов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Классы-помощники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шаблоны функций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spc="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operators,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pair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Шаблоны контейнеров и итераторов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Обобщенные алгоритмы над итераторами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Функциональные объекта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Адаптеры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Реализация обобщенного программирования в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C++</a:t>
            </a:r>
            <a:endParaRPr sz="2050" dirty="0">
              <a:latin typeface="Arial"/>
              <a:cs typeface="Arial"/>
            </a:endParaRPr>
          </a:p>
          <a:p>
            <a:pPr marL="548640" marR="5080" lvl="1" indent="-273050">
              <a:lnSpc>
                <a:spcPct val="100800"/>
              </a:lnSpc>
              <a:spcBef>
                <a:spcPts val="139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Каждый обобщенный алгоритм может работать с любым итератором, для которого реализован достаточный набор операторов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Расширяемый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135" dirty="0">
                <a:solidFill>
                  <a:srgbClr val="231F20"/>
                </a:solidFill>
                <a:latin typeface="Arial"/>
                <a:cs typeface="Arial"/>
              </a:rPr>
              <a:t>поддерживает новые алгоритмы, контейнеры, итераторы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36545" y="1217573"/>
            <a:ext cx="49879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std::copy()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902969" y="1688749"/>
            <a:ext cx="7940040" cy="791882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ru-RU" sz="1600" dirty="0">
                <a:latin typeface="Arial"/>
                <a:cs typeface="Arial"/>
              </a:rPr>
              <a:t>Копирует элементы диапазона [</a:t>
            </a:r>
            <a:r>
              <a:rPr lang="ru-RU" sz="1600" dirty="0" err="1">
                <a:latin typeface="Arial"/>
                <a:cs typeface="Arial"/>
              </a:rPr>
              <a:t>first</a:t>
            </a:r>
            <a:r>
              <a:rPr lang="ru-RU" sz="1600" dirty="0">
                <a:latin typeface="Arial"/>
                <a:cs typeface="Arial"/>
              </a:rPr>
              <a:t>, </a:t>
            </a:r>
            <a:r>
              <a:rPr lang="ru-RU" sz="1600" dirty="0" err="1">
                <a:latin typeface="Arial"/>
                <a:cs typeface="Arial"/>
              </a:rPr>
              <a:t>last</a:t>
            </a:r>
            <a:r>
              <a:rPr lang="ru-RU" sz="1600" dirty="0">
                <a:latin typeface="Arial"/>
                <a:cs typeface="Arial"/>
              </a:rPr>
              <a:t>) в диапазон, начинающийся с </a:t>
            </a:r>
            <a:r>
              <a:rPr lang="ru-RU" sz="1600" dirty="0" err="1">
                <a:latin typeface="Arial"/>
                <a:cs typeface="Arial"/>
              </a:rPr>
              <a:t>d_first</a:t>
            </a:r>
            <a:r>
              <a:rPr lang="ru-RU" sz="1600" dirty="0">
                <a:latin typeface="Arial"/>
                <a:cs typeface="Arial"/>
              </a:rPr>
              <a:t>. Второй вариант копирует только те элементы, для которых предикат </a:t>
            </a:r>
            <a:r>
              <a:rPr lang="ru-RU" sz="1600" dirty="0" err="1">
                <a:latin typeface="Arial"/>
                <a:cs typeface="Arial"/>
              </a:rPr>
              <a:t>pred</a:t>
            </a:r>
            <a:r>
              <a:rPr lang="ru-RU" sz="1600" dirty="0">
                <a:latin typeface="Arial"/>
                <a:cs typeface="Arial"/>
              </a:rPr>
              <a:t> возвращает </a:t>
            </a:r>
            <a:r>
              <a:rPr lang="ru-RU" sz="1600" dirty="0" err="1">
                <a:latin typeface="Arial"/>
                <a:cs typeface="Arial"/>
              </a:rPr>
              <a:t>true</a:t>
            </a:r>
            <a:r>
              <a:rPr lang="ru-RU" sz="1600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39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42081-012F-4799-A36D-6898B53031C0}"/>
              </a:ext>
            </a:extLst>
          </p:cNvPr>
          <p:cNvSpPr txBox="1"/>
          <p:nvPr/>
        </p:nvSpPr>
        <p:spPr>
          <a:xfrm>
            <a:off x="698500" y="2553210"/>
            <a:ext cx="96012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from_vector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from_vector.push_back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to_vector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copy_if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from_vector.begin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from_vector.end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to_vector.begin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predicate_odd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to_vector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содержит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to_vector.begin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to_vector.end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ostream_iterator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B33B8-0E1F-403F-81A3-13567F6C8748}"/>
              </a:ext>
            </a:extLst>
          </p:cNvPr>
          <p:cNvSpPr txBox="1"/>
          <p:nvPr/>
        </p:nvSpPr>
        <p:spPr>
          <a:xfrm>
            <a:off x="709054" y="5749923"/>
            <a:ext cx="53447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predicate_odd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% 2 != 0);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7939" y="1217573"/>
            <a:ext cx="462534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std::fill()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902969" y="1688749"/>
            <a:ext cx="8634731" cy="6456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Присваивает заданное значение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value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 всем элементам диапазона [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last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).</a:t>
            </a:r>
            <a:endParaRPr lang="en-US" sz="17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84E4CB-949C-4F1F-8A22-38BEBA864BB6}"/>
              </a:ext>
            </a:extLst>
          </p:cNvPr>
          <p:cNvSpPr txBox="1"/>
          <p:nvPr/>
        </p:nvSpPr>
        <p:spPr>
          <a:xfrm>
            <a:off x="934808" y="2689757"/>
            <a:ext cx="73185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data[] = { 0, 1, 2, 3, 4, 5, 6, 7, 8, 9 };</a:t>
            </a:r>
          </a:p>
          <a:p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nn-NO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v1(data, data + 10);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std::fill(v1.begin(), v1.end(), -1);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it = v1.begin(); it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v1.end();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it)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it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0350" y="1217573"/>
            <a:ext cx="536067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 </a:t>
            </a:r>
            <a:r>
              <a:rPr spc="5" dirty="0"/>
              <a:t>std::replace()</a:t>
            </a:r>
            <a:r>
              <a:rPr spc="15" dirty="0"/>
              <a:t> 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902969" y="1688749"/>
            <a:ext cx="8251825" cy="1188979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marR="5080">
              <a:lnSpc>
                <a:spcPts val="2190"/>
              </a:lnSpc>
              <a:spcBef>
                <a:spcPts val="414"/>
              </a:spcBef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Заменяет все элементы в диапазоне [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last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), удовлетворяющие определенному условию, на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new_value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. Первый вариант заменяет элементы, равные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old_value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, второй вариант заменяет элементы, для которых предикат p возвращает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true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41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B2054-8DBD-4D24-BF82-E234AC0D5FB7}"/>
              </a:ext>
            </a:extLst>
          </p:cNvPr>
          <p:cNvSpPr txBox="1"/>
          <p:nvPr/>
        </p:nvSpPr>
        <p:spPr>
          <a:xfrm>
            <a:off x="852733" y="2877728"/>
            <a:ext cx="9220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10&gt; s{ 5, 7, 4, 2, 8, 6, 1, 9, 0, 3 };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replace(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8, 88);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: s)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replace_if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bind(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 placeholders::_1, 5), 55);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: s)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6027" y="723879"/>
            <a:ext cx="53714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std::remove()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902969" y="1459234"/>
            <a:ext cx="8121650" cy="1455206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 marR="5080" algn="just">
              <a:lnSpc>
                <a:spcPct val="83800"/>
              </a:lnSpc>
              <a:spcBef>
                <a:spcPts val="515"/>
              </a:spcBef>
            </a:pP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Удаляет из диапазона [</a:t>
            </a:r>
            <a:r>
              <a:rPr lang="ru-RU" sz="2050" spc="-10" dirty="0" err="1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lang="ru-RU" sz="2050" spc="-10" dirty="0" err="1">
                <a:solidFill>
                  <a:srgbClr val="231F20"/>
                </a:solidFill>
                <a:latin typeface="Arial"/>
                <a:cs typeface="Arial"/>
              </a:rPr>
              <a:t>last</a:t>
            </a: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) все элементы, удовлетворяющие определенному условию. Первый вариант удаляет все элементы, равные </a:t>
            </a:r>
            <a:r>
              <a:rPr lang="ru-RU" sz="2050" spc="-10" dirty="0" err="1">
                <a:solidFill>
                  <a:srgbClr val="231F20"/>
                </a:solidFill>
                <a:latin typeface="Arial"/>
                <a:cs typeface="Arial"/>
              </a:rPr>
              <a:t>value</a:t>
            </a: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, второй вариант удаляет все элементы, для которых предикат p возвращает </a:t>
            </a:r>
            <a:r>
              <a:rPr lang="ru-RU" sz="2050" spc="-10" dirty="0" err="1">
                <a:solidFill>
                  <a:srgbClr val="231F20"/>
                </a:solidFill>
                <a:latin typeface="Arial"/>
                <a:cs typeface="Arial"/>
              </a:rPr>
              <a:t>true</a:t>
            </a: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</a:p>
          <a:p>
            <a:pPr marL="12700" marR="5080" algn="just">
              <a:lnSpc>
                <a:spcPct val="83800"/>
              </a:lnSpc>
              <a:spcBef>
                <a:spcPts val="515"/>
              </a:spcBef>
            </a:pPr>
            <a:endParaRPr lang="ru-RU" sz="2050" spc="-10" dirty="0">
              <a:solidFill>
                <a:srgbClr val="231F2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3D4F9E-4363-4D10-AF25-202800546E03}"/>
              </a:ext>
            </a:extLst>
          </p:cNvPr>
          <p:cNvSpPr txBox="1"/>
          <p:nvPr/>
        </p:nvSpPr>
        <p:spPr>
          <a:xfrm>
            <a:off x="900644" y="3276142"/>
            <a:ext cx="86370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ru-RU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"Текст с несколькими   пробелами"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str.erase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(std::remove(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0214" y="1217573"/>
            <a:ext cx="5720715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std::transform()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902968" y="1725211"/>
            <a:ext cx="8059420" cy="6295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lang="ru-RU" sz="2050" dirty="0">
                <a:latin typeface="Arial"/>
                <a:cs typeface="Arial"/>
              </a:rPr>
              <a:t>Применяет заданную функцию к одному диапазону и сохраняет результат в другой диапазон, начинающийся с </a:t>
            </a:r>
            <a:r>
              <a:rPr lang="ru-RU" sz="2050" dirty="0" err="1">
                <a:latin typeface="Arial"/>
                <a:cs typeface="Arial"/>
              </a:rPr>
              <a:t>d_first</a:t>
            </a:r>
            <a:r>
              <a:rPr lang="ru-RU" sz="2050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44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E72694-D6C6-40C8-B8C8-8421CFF18E65}"/>
              </a:ext>
            </a:extLst>
          </p:cNvPr>
          <p:cNvSpPr txBox="1"/>
          <p:nvPr/>
        </p:nvSpPr>
        <p:spPr>
          <a:xfrm>
            <a:off x="469900" y="3179785"/>
            <a:ext cx="967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std::transform(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(*)(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toupper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83479" y="385909"/>
            <a:ext cx="55308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std::for</a:t>
            </a:r>
            <a:r>
              <a:rPr u="heavy" spc="310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spc="5" dirty="0"/>
              <a:t>each() 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721011" y="806450"/>
            <a:ext cx="7890509" cy="1422376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2070"/>
              </a:lnSpc>
              <a:spcBef>
                <a:spcPts val="509"/>
              </a:spcBef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По порядку применяет заданный функциональный объект f к результату разыменования каждого итератора в диапазоне [</a:t>
            </a:r>
            <a:r>
              <a:rPr lang="ru-RU" sz="2050" dirty="0" err="1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lang="ru-RU" sz="2050" dirty="0" err="1">
                <a:solidFill>
                  <a:srgbClr val="231F20"/>
                </a:solidFill>
                <a:latin typeface="Arial"/>
                <a:cs typeface="Arial"/>
              </a:rPr>
              <a:t>last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). Если </a:t>
            </a:r>
            <a:r>
              <a:rPr lang="ru-RU" sz="2050" dirty="0" err="1">
                <a:solidFill>
                  <a:srgbClr val="231F20"/>
                </a:solidFill>
                <a:latin typeface="Arial"/>
                <a:cs typeface="Arial"/>
              </a:rPr>
              <a:t>InputIt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 — изменяемый итератор, то f может изменять элементы диапазона через </a:t>
            </a:r>
            <a:r>
              <a:rPr lang="ru-RU" sz="2050" dirty="0" err="1">
                <a:solidFill>
                  <a:srgbClr val="231F20"/>
                </a:solidFill>
                <a:latin typeface="Arial"/>
                <a:cs typeface="Arial"/>
              </a:rPr>
              <a:t>разыменованный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 итератор. Если f возвращает результат, то он игнорируется.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46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1F86A-6E64-49B3-B887-A424E3FF2BF5}"/>
              </a:ext>
            </a:extLst>
          </p:cNvPr>
          <p:cNvSpPr txBox="1"/>
          <p:nvPr/>
        </p:nvSpPr>
        <p:spPr>
          <a:xfrm>
            <a:off x="393700" y="2482850"/>
            <a:ext cx="96774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nums{ 3, 4, 2, 9, 15, 267 };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до: 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for_each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nums.begin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[](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 });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for_each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nums.begin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после:  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сумма: 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s.sum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FE759-9DE1-40F7-8E87-3E5A717642DA}"/>
              </a:ext>
            </a:extLst>
          </p:cNvPr>
          <p:cNvSpPr txBox="1"/>
          <p:nvPr/>
        </p:nvSpPr>
        <p:spPr>
          <a:xfrm>
            <a:off x="721011" y="6024091"/>
            <a:ext cx="53447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Sum() { sum = 0;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operator()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sum +=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sum;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6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48172" y="817502"/>
            <a:ext cx="5764593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15" dirty="0"/>
              <a:t> </a:t>
            </a:r>
            <a:r>
              <a:rPr lang="ru-RU" spc="10" dirty="0"/>
              <a:t>функциональные объекты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961604" y="1754126"/>
            <a:ext cx="9490495" cy="3769558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Функторы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реализуют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operator()</a:t>
            </a:r>
            <a:endParaRPr sz="2050" dirty="0">
              <a:latin typeface="Courier New"/>
              <a:cs typeface="Courier New"/>
            </a:endParaRPr>
          </a:p>
          <a:p>
            <a:pPr marL="269875" marR="546735" indent="-2705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Шаблоны вспомогательных классов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231F20"/>
                </a:solidFill>
                <a:latin typeface="Courier New"/>
                <a:cs typeface="Courier New"/>
              </a:rPr>
              <a:t>unary</a:t>
            </a:r>
            <a:r>
              <a:rPr sz="2050" u="heavy" spc="-39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function</a:t>
            </a:r>
            <a:r>
              <a:rPr sz="2050" spc="-6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endParaRPr sz="2050" dirty="0">
              <a:latin typeface="Arial"/>
              <a:cs typeface="Arial"/>
            </a:endParaRPr>
          </a:p>
          <a:p>
            <a:pPr marR="572770" algn="ctr">
              <a:lnSpc>
                <a:spcPct val="100000"/>
              </a:lnSpc>
              <a:spcBef>
                <a:spcPts val="15"/>
              </a:spcBef>
            </a:pPr>
            <a:r>
              <a:rPr sz="2050" spc="25" dirty="0">
                <a:solidFill>
                  <a:srgbClr val="231F20"/>
                </a:solidFill>
                <a:latin typeface="Courier New"/>
                <a:cs typeface="Courier New"/>
              </a:rPr>
              <a:t>binary</a:t>
            </a:r>
            <a:r>
              <a:rPr sz="2050" u="heavy" spc="-39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function</a:t>
            </a:r>
            <a:r>
              <a:rPr sz="2050" spc="-65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для облегчения создания пользовательских функций</a:t>
            </a:r>
            <a:endParaRPr sz="2050" dirty="0">
              <a:latin typeface="Arial"/>
              <a:cs typeface="Arial"/>
            </a:endParaRPr>
          </a:p>
          <a:p>
            <a:pPr marL="269875" marR="877569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Функции общего пользования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5"/>
              </a:spcBef>
              <a:buChar char="–"/>
              <a:tabLst>
                <a:tab pos="549275" algn="l"/>
              </a:tabLst>
            </a:pPr>
            <a:r>
              <a:rPr lang="ru-RU" sz="2050" b="1" spc="5" dirty="0">
                <a:solidFill>
                  <a:srgbClr val="231F20"/>
                </a:solidFill>
                <a:latin typeface="Arial"/>
                <a:cs typeface="Arial"/>
              </a:rPr>
              <a:t>арифметические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spc="1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plus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minus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times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divides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modulus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negate</a:t>
            </a:r>
            <a:endParaRPr sz="2050" dirty="0">
              <a:latin typeface="Courier New"/>
              <a:cs typeface="Courier New"/>
            </a:endParaRPr>
          </a:p>
          <a:p>
            <a:pPr marL="548640" marR="704850" lvl="1" indent="-273050">
              <a:lnSpc>
                <a:spcPts val="2480"/>
              </a:lnSpc>
              <a:spcBef>
                <a:spcPts val="85"/>
              </a:spcBef>
              <a:buChar char="–"/>
              <a:tabLst>
                <a:tab pos="549275" algn="l"/>
              </a:tabLst>
            </a:pPr>
            <a:r>
              <a:rPr lang="ru-RU" sz="2050" b="1" spc="5" dirty="0">
                <a:solidFill>
                  <a:srgbClr val="231F20"/>
                </a:solidFill>
                <a:latin typeface="Arial"/>
                <a:cs typeface="Arial"/>
              </a:rPr>
              <a:t>сравнение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spc="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231F20"/>
                </a:solidFill>
                <a:latin typeface="Courier New"/>
                <a:cs typeface="Courier New"/>
              </a:rPr>
              <a:t>equal</a:t>
            </a:r>
            <a:r>
              <a:rPr sz="2050" u="heavy" spc="-40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to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45" dirty="0">
                <a:solidFill>
                  <a:srgbClr val="231F20"/>
                </a:solidFill>
                <a:latin typeface="Courier New"/>
                <a:cs typeface="Courier New"/>
              </a:rPr>
              <a:t>not</a:t>
            </a:r>
            <a:r>
              <a:rPr sz="2050" u="heavy" spc="-40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30" dirty="0">
                <a:solidFill>
                  <a:srgbClr val="231F20"/>
                </a:solidFill>
                <a:latin typeface="Courier New"/>
                <a:cs typeface="Courier New"/>
              </a:rPr>
              <a:t>equal</a:t>
            </a:r>
            <a:r>
              <a:rPr sz="2050" u="heavy" spc="-40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to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greater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less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-5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greate</a:t>
            </a:r>
            <a:r>
              <a:rPr sz="2050" spc="125" dirty="0">
                <a:solidFill>
                  <a:srgbClr val="231F20"/>
                </a:solidFill>
                <a:latin typeface="Courier New"/>
                <a:cs typeface="Courier New"/>
              </a:rPr>
              <a:t>r</a:t>
            </a:r>
            <a:r>
              <a:rPr sz="2050" u="heavy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2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equal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les</a:t>
            </a:r>
            <a:r>
              <a:rPr sz="2050" spc="125" dirty="0">
                <a:solidFill>
                  <a:srgbClr val="231F20"/>
                </a:solidFill>
                <a:latin typeface="Courier New"/>
                <a:cs typeface="Courier New"/>
              </a:rPr>
              <a:t>s</a:t>
            </a:r>
            <a:r>
              <a:rPr sz="2050" u="heavy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204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equal</a:t>
            </a:r>
            <a:endParaRPr sz="2050" dirty="0">
              <a:latin typeface="Courier New"/>
              <a:cs typeface="Courier New"/>
            </a:endParaRPr>
          </a:p>
          <a:p>
            <a:pPr marL="548640" lvl="1" indent="-273050">
              <a:lnSpc>
                <a:spcPts val="2390"/>
              </a:lnSpc>
              <a:buChar char="–"/>
              <a:tabLst>
                <a:tab pos="549275" algn="l"/>
              </a:tabLst>
            </a:pPr>
            <a:r>
              <a:rPr lang="ru-RU" sz="2050" b="1" dirty="0">
                <a:solidFill>
                  <a:srgbClr val="231F20"/>
                </a:solidFill>
                <a:latin typeface="Arial"/>
                <a:cs typeface="Arial"/>
              </a:rPr>
              <a:t>логические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spc="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231F20"/>
                </a:solidFill>
                <a:latin typeface="Courier New"/>
                <a:cs typeface="Courier New"/>
              </a:rPr>
              <a:t>logical</a:t>
            </a:r>
            <a:r>
              <a:rPr sz="2050" u="heavy" spc="-41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and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25" dirty="0">
                <a:solidFill>
                  <a:srgbClr val="231F20"/>
                </a:solidFill>
                <a:latin typeface="Courier New"/>
                <a:cs typeface="Courier New"/>
              </a:rPr>
              <a:t>logical</a:t>
            </a:r>
            <a:r>
              <a:rPr sz="2050" u="heavy" spc="-41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or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25" dirty="0">
                <a:solidFill>
                  <a:srgbClr val="231F20"/>
                </a:solidFill>
                <a:latin typeface="Courier New"/>
                <a:cs typeface="Courier New"/>
              </a:rPr>
              <a:t>logical</a:t>
            </a:r>
            <a:r>
              <a:rPr sz="2050" u="heavy" spc="-41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not</a:t>
            </a:r>
            <a:endParaRPr sz="2050" dirty="0">
              <a:latin typeface="Courier New"/>
              <a:cs typeface="Courier New"/>
            </a:endParaRPr>
          </a:p>
          <a:p>
            <a:pPr marL="269875" indent="-257810">
              <a:lnSpc>
                <a:spcPct val="100000"/>
              </a:lnSpc>
              <a:spcBef>
                <a:spcPts val="14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Некоторые </a:t>
            </a:r>
            <a:r>
              <a:rPr lang="en-US" sz="2050" spc="10" dirty="0">
                <a:solidFill>
                  <a:srgbClr val="231F20"/>
                </a:solidFill>
                <a:latin typeface="Arial"/>
                <a:cs typeface="Arial"/>
              </a:rPr>
              <a:t>STL 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алгоритмы позволяет передавать аргументом функции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47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88269" y="1221230"/>
            <a:ext cx="2501431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50" dirty="0"/>
              <a:t> </a:t>
            </a:r>
            <a:r>
              <a:rPr lang="ru-RU" spc="-50" dirty="0"/>
              <a:t>адаптеры</a:t>
            </a:r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961603" y="1754126"/>
            <a:ext cx="8196580" cy="3299621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адаптеры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реализуют шаблон проектирования Адаптер</a:t>
            </a:r>
            <a:endParaRPr sz="2050" dirty="0">
              <a:latin typeface="Arial"/>
              <a:cs typeface="Arial"/>
            </a:endParaRPr>
          </a:p>
          <a:p>
            <a:pPr marL="276225">
              <a:lnSpc>
                <a:spcPct val="100000"/>
              </a:lnSpc>
              <a:spcBef>
                <a:spcPts val="1415"/>
              </a:spcBef>
            </a:pP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lang="ru-RU" sz="2050" b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реализуют некоторый желаемый другой стороне интерфейс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Контейнеры адаптеры:</a:t>
            </a:r>
            <a:r>
              <a:rPr sz="20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stack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queue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231F20"/>
                </a:solidFill>
                <a:latin typeface="Courier New"/>
                <a:cs typeface="Courier New"/>
              </a:rPr>
              <a:t>priority</a:t>
            </a:r>
            <a:r>
              <a:rPr sz="2050" u="heavy" spc="-39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queue</a:t>
            </a:r>
            <a:endParaRPr sz="2050" dirty="0">
              <a:latin typeface="Courier New"/>
              <a:cs typeface="Courier New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Итераторы адаптеры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231F20"/>
                </a:solidFill>
                <a:latin typeface="Courier New"/>
                <a:cs typeface="Courier New"/>
              </a:rPr>
              <a:t>reverse</a:t>
            </a:r>
            <a:r>
              <a:rPr sz="2050" u="heavy" spc="-40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iterators</a:t>
            </a:r>
            <a:r>
              <a:rPr lang="ru-RU" sz="2050" spc="-655" dirty="0">
                <a:solidFill>
                  <a:srgbClr val="231F20"/>
                </a:solidFill>
                <a:latin typeface="Courier New"/>
                <a:cs typeface="Courier New"/>
              </a:rPr>
              <a:t>, 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bac</a:t>
            </a:r>
            <a:r>
              <a:rPr sz="2050" spc="125" dirty="0">
                <a:solidFill>
                  <a:srgbClr val="231F20"/>
                </a:solidFill>
                <a:latin typeface="Courier New"/>
                <a:cs typeface="Courier New"/>
              </a:rPr>
              <a:t>k</a:t>
            </a:r>
            <a:r>
              <a:rPr sz="2050" u="heavy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204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inserter()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Функциональные адаптеры: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negators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&amp;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binders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адаптеры используются как узкие интерфейсы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stack</a:t>
            </a:r>
            <a:endParaRPr sz="2050" dirty="0"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  <a:spcBef>
                <a:spcPts val="20"/>
              </a:spcBef>
            </a:pPr>
            <a:r>
              <a:rPr lang="ru-RU" sz="2050" i="1" dirty="0">
                <a:solidFill>
                  <a:srgbClr val="231F20"/>
                </a:solidFill>
                <a:latin typeface="Arial"/>
                <a:cs typeface="Arial"/>
              </a:rPr>
              <a:t>- это адаптер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vector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49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09886" y="1221230"/>
            <a:ext cx="36410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15" dirty="0"/>
              <a:t> </a:t>
            </a:r>
            <a:r>
              <a:rPr spc="10" dirty="0"/>
              <a:t>Container</a:t>
            </a:r>
            <a:r>
              <a:rPr spc="-10" dirty="0"/>
              <a:t> </a:t>
            </a:r>
            <a:r>
              <a:rPr spc="5" dirty="0"/>
              <a:t>Adaptors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1605" y="1931179"/>
            <a:ext cx="8196580" cy="5008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245745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stack</a:t>
            </a:r>
            <a:r>
              <a:rPr sz="2050" spc="-6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адаптер контейнера, реализующий функционал стека, то есть структуры данных, организованной по принципу LIFO (англ.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last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 —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out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, «последним пришёл — первым вышел»).</a:t>
            </a:r>
          </a:p>
          <a:p>
            <a:pPr marL="269875" marR="142875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queue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адаптер контейнера, реализующий функционал очереди, то есть структуры данных работающей по принципу FIFO (англ. </a:t>
            </a:r>
            <a:r>
              <a:rPr lang="ru-RU" sz="2050" dirty="0" err="1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 err="1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 — </a:t>
            </a:r>
            <a:r>
              <a:rPr lang="ru-RU" sz="2050" dirty="0" err="1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 err="1">
                <a:solidFill>
                  <a:srgbClr val="231F20"/>
                </a:solidFill>
                <a:latin typeface="Arial"/>
                <a:cs typeface="Arial"/>
              </a:rPr>
              <a:t>out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, «первым вошёл — первым вышел»).</a:t>
            </a:r>
            <a:endParaRPr sz="2050" dirty="0">
              <a:latin typeface="Arial"/>
              <a:cs typeface="Arial"/>
            </a:endParaRPr>
          </a:p>
          <a:p>
            <a:pPr marL="269875" marR="454659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20" dirty="0">
                <a:solidFill>
                  <a:srgbClr val="231F20"/>
                </a:solidFill>
                <a:latin typeface="Courier New"/>
                <a:cs typeface="Courier New"/>
              </a:rPr>
              <a:t>priority</a:t>
            </a:r>
            <a:r>
              <a:rPr sz="2050" u="heavy" spc="-40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queue</a:t>
            </a:r>
            <a:r>
              <a:rPr sz="2050" spc="-6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адаптер контейнера, который обеспечивает постоянный поиск по времени самого большого (по умолчанию) элемента за счёт логарифмической вставки и извлечения.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  <a:p>
            <a:pPr marL="548640" marR="5080" lvl="1" indent="-273050">
              <a:lnSpc>
                <a:spcPct val="100800"/>
              </a:lnSpc>
              <a:spcBef>
                <a:spcPts val="139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push()</a:t>
            </a:r>
            <a:r>
              <a:rPr sz="2050" spc="-68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как в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queue</a:t>
            </a:r>
            <a:endParaRPr sz="2050" dirty="0">
              <a:latin typeface="Courier New"/>
              <a:cs typeface="Courier New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pop()</a:t>
            </a:r>
            <a:r>
              <a:rPr lang="ru-RU" sz="2050" spc="15" dirty="0">
                <a:solidFill>
                  <a:srgbClr val="231F20"/>
                </a:solidFill>
                <a:latin typeface="Arial"/>
                <a:cs typeface="Arial"/>
              </a:rPr>
              <a:t>–элемент с наибольшим приоритетом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50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0337" y="1221230"/>
            <a:ext cx="74009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dirty="0"/>
              <a:t> stack</a:t>
            </a:r>
            <a:r>
              <a:rPr spc="5" dirty="0"/>
              <a:t> </a:t>
            </a:r>
            <a:r>
              <a:rPr spc="20" dirty="0"/>
              <a:t>&amp;</a:t>
            </a:r>
            <a:r>
              <a:rPr spc="5" dirty="0"/>
              <a:t> </a:t>
            </a:r>
            <a:r>
              <a:rPr spc="15" dirty="0"/>
              <a:t>queue</a:t>
            </a:r>
            <a:endParaRPr spc="1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51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434D9A-2C86-408A-AD88-A0EF23175633}"/>
              </a:ext>
            </a:extLst>
          </p:cNvPr>
          <p:cNvSpPr txBox="1"/>
          <p:nvPr/>
        </p:nvSpPr>
        <p:spPr>
          <a:xfrm>
            <a:off x="1155700" y="2178050"/>
            <a:ext cx="899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Контейнер должен удовлетворять требованиям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SequenceContainer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Кроме того, он должен предоставлять следующие функции с ожидаемой семантикой: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pop_back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Стандартные контейнеры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deque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удовлетворяют этим требованиям.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умолчанию, если для класса контейнера не указано, что наследуется от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используется стандартный контейнер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deque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17700" y="1221230"/>
            <a:ext cx="5981331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0" dirty="0" err="1"/>
              <a:t>Обощенное</a:t>
            </a:r>
            <a:r>
              <a:rPr lang="ru-RU" spc="10" dirty="0"/>
              <a:t> программирование и </a:t>
            </a:r>
            <a:r>
              <a:rPr spc="15" dirty="0"/>
              <a:t>STL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1602" y="1754126"/>
            <a:ext cx="8728498" cy="4876976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b="1" spc="5" dirty="0" err="1">
                <a:solidFill>
                  <a:srgbClr val="231F20"/>
                </a:solidFill>
                <a:latin typeface="Arial"/>
                <a:cs typeface="Arial"/>
              </a:rPr>
              <a:t>Реоперабельность</a:t>
            </a: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b="1" spc="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“</a:t>
            </a:r>
            <a:r>
              <a:rPr lang="ru-RU" sz="2050" b="1" spc="5" dirty="0">
                <a:solidFill>
                  <a:srgbClr val="231F20"/>
                </a:solidFill>
                <a:latin typeface="Arial"/>
                <a:cs typeface="Arial"/>
              </a:rPr>
              <a:t>меньше пишем, делаем больше</a:t>
            </a: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”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скрывает сложные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скучные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&amp; 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подверженные ошибкам детали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Программист может сосредоточиться на решении основной задачи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-30" dirty="0">
                <a:solidFill>
                  <a:srgbClr val="231F20"/>
                </a:solidFill>
                <a:latin typeface="Arial"/>
                <a:cs typeface="Arial"/>
              </a:rPr>
              <a:t>Безопасное совмещение типов между компонентами </a:t>
            </a:r>
            <a:r>
              <a:rPr lang="en-US" sz="2050" spc="-30" dirty="0">
                <a:solidFill>
                  <a:srgbClr val="231F20"/>
                </a:solidFill>
                <a:latin typeface="Arial"/>
                <a:cs typeface="Arial"/>
              </a:rPr>
              <a:t>STL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b="1" dirty="0">
                <a:solidFill>
                  <a:srgbClr val="231F20"/>
                </a:solidFill>
                <a:latin typeface="Arial"/>
                <a:cs typeface="Arial"/>
              </a:rPr>
              <a:t>Гибкость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Итераторы обобщают (отделяют) контейнеры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dirty="0">
                <a:latin typeface="Arial"/>
                <a:cs typeface="Arial"/>
              </a:rPr>
              <a:t>Непредвиденные комбинации легко поддерживаются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b="1" dirty="0">
                <a:solidFill>
                  <a:srgbClr val="231F20"/>
                </a:solidFill>
                <a:latin typeface="Arial"/>
                <a:cs typeface="Arial"/>
              </a:rPr>
              <a:t>Эффективность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-25" dirty="0">
                <a:solidFill>
                  <a:srgbClr val="231F20"/>
                </a:solidFill>
                <a:latin typeface="Arial"/>
                <a:cs typeface="Arial"/>
              </a:rPr>
              <a:t>Шаблоны позволяют избежать накладных расходов на виртуальные функции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Строгое внимание к временной сложности алгоритмов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4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2253" y="1221230"/>
            <a:ext cx="32569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10" dirty="0"/>
              <a:t> </a:t>
            </a:r>
            <a:r>
              <a:rPr spc="5" dirty="0"/>
              <a:t>Iterator</a:t>
            </a:r>
            <a:r>
              <a:rPr spc="-5" dirty="0"/>
              <a:t> </a:t>
            </a:r>
            <a:r>
              <a:rPr spc="5" dirty="0"/>
              <a:t>Adaptors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1605" y="1686692"/>
            <a:ext cx="8133080" cy="48396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685165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Алгоритмы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копирования элементов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используют итератор, указывающий на текущий элемент</a:t>
            </a:r>
            <a:endParaRPr sz="2050" dirty="0">
              <a:latin typeface="Arial"/>
              <a:cs typeface="Arial"/>
            </a:endParaRPr>
          </a:p>
          <a:p>
            <a:pPr marL="548640" marR="1193800" lvl="1" indent="-273050">
              <a:lnSpc>
                <a:spcPct val="100800"/>
              </a:lnSpc>
              <a:spcBef>
                <a:spcPts val="111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copy()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231F20"/>
                </a:solidFill>
                <a:latin typeface="Courier New"/>
                <a:cs typeface="Courier New"/>
              </a:rPr>
              <a:t>unique</a:t>
            </a:r>
            <a:r>
              <a:rPr sz="2050" u="heavy" spc="-39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copy()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231F20"/>
                </a:solidFill>
                <a:latin typeface="Courier New"/>
                <a:cs typeface="Courier New"/>
              </a:rPr>
              <a:t>copy</a:t>
            </a:r>
            <a:r>
              <a:rPr sz="2050" u="heavy" spc="-39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backwards()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-5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remov</a:t>
            </a:r>
            <a:r>
              <a:rPr sz="2050" spc="125" dirty="0">
                <a:solidFill>
                  <a:srgbClr val="231F20"/>
                </a:solidFill>
                <a:latin typeface="Courier New"/>
                <a:cs typeface="Courier New"/>
              </a:rPr>
              <a:t>e</a:t>
            </a:r>
            <a:r>
              <a:rPr sz="2050" u="heavy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2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copy()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replac</a:t>
            </a:r>
            <a:r>
              <a:rPr sz="2050" spc="125" dirty="0">
                <a:solidFill>
                  <a:srgbClr val="231F20"/>
                </a:solidFill>
                <a:latin typeface="Courier New"/>
                <a:cs typeface="Courier New"/>
              </a:rPr>
              <a:t>e</a:t>
            </a:r>
            <a:r>
              <a:rPr sz="2050" u="heavy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2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copy()</a:t>
            </a:r>
            <a:endParaRPr sz="2050" dirty="0">
              <a:latin typeface="Courier New"/>
              <a:cs typeface="Courier New"/>
            </a:endParaRPr>
          </a:p>
          <a:p>
            <a:pPr marL="269875" marR="410845" indent="-257810">
              <a:lnSpc>
                <a:spcPct val="100800"/>
              </a:lnSpc>
              <a:spcBef>
                <a:spcPts val="110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Для каждого скопированного элемента значение </a:t>
            </a: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переприсваивается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, а значение итератора инкрементируется</a:t>
            </a:r>
            <a:endParaRPr sz="2050" dirty="0">
              <a:latin typeface="Arial"/>
              <a:cs typeface="Arial"/>
            </a:endParaRPr>
          </a:p>
          <a:p>
            <a:pPr marL="269875" marR="5080" indent="-257810">
              <a:lnSpc>
                <a:spcPct val="100800"/>
              </a:lnSpc>
              <a:spcBef>
                <a:spcPts val="11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Стандартная операция копирования требует наличия достаточного места к контейнере-приемнике</a:t>
            </a:r>
            <a:endParaRPr sz="2050" dirty="0">
              <a:latin typeface="Arial"/>
              <a:cs typeface="Arial"/>
            </a:endParaRPr>
          </a:p>
          <a:p>
            <a:pPr marL="269875" marR="801370" indent="-257810">
              <a:lnSpc>
                <a:spcPct val="100800"/>
              </a:lnSpc>
              <a:spcBef>
                <a:spcPts val="11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-25" dirty="0">
                <a:solidFill>
                  <a:srgbClr val="231F20"/>
                </a:solidFill>
                <a:latin typeface="Arial"/>
                <a:cs typeface="Arial"/>
              </a:rPr>
              <a:t>Можно использовать адаптер для увеличения размера контейнера при реализации своего алгоритма:</a:t>
            </a:r>
            <a:endParaRPr sz="2050" dirty="0">
              <a:latin typeface="Arial"/>
              <a:cs typeface="Arial"/>
            </a:endParaRPr>
          </a:p>
          <a:p>
            <a:pPr marL="548640" marR="275590" lvl="1" indent="-273050">
              <a:lnSpc>
                <a:spcPct val="100800"/>
              </a:lnSpc>
              <a:spcBef>
                <a:spcPts val="111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15" dirty="0">
                <a:solidFill>
                  <a:srgbClr val="231F20"/>
                </a:solidFill>
                <a:latin typeface="Arial"/>
                <a:cs typeface="Arial"/>
              </a:rPr>
              <a:t>Начать с пустого контейнера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15" dirty="0">
                <a:solidFill>
                  <a:srgbClr val="231F20"/>
                </a:solidFill>
                <a:latin typeface="Arial"/>
                <a:cs typeface="Arial"/>
              </a:rPr>
              <a:t>выполнять вставку во время работы алгоритма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54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9290" y="1221230"/>
            <a:ext cx="6782434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5" dirty="0"/>
              <a:t>Пример </a:t>
            </a:r>
            <a:r>
              <a:rPr spc="15" dirty="0"/>
              <a:t>STL</a:t>
            </a:r>
            <a:r>
              <a:rPr spc="10" dirty="0"/>
              <a:t> </a:t>
            </a:r>
            <a:r>
              <a:rPr spc="35" dirty="0"/>
              <a:t>back</a:t>
            </a:r>
            <a:r>
              <a:rPr u="heavy" spc="320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spc="10" dirty="0"/>
              <a:t>inserter()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1605" y="1728754"/>
            <a:ext cx="3851910" cy="2720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bac</a:t>
            </a:r>
            <a:r>
              <a:rPr sz="2050" spc="125" dirty="0">
                <a:solidFill>
                  <a:srgbClr val="231F20"/>
                </a:solidFill>
                <a:latin typeface="Courier New"/>
                <a:cs typeface="Courier New"/>
              </a:rPr>
              <a:t>k</a:t>
            </a:r>
            <a:r>
              <a:rPr sz="2050" u="heavy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204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inserter()</a:t>
            </a:r>
            <a:r>
              <a:rPr sz="2050" spc="-6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выполняет вызов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231F20"/>
                </a:solidFill>
                <a:latin typeface="Courier New"/>
                <a:cs typeface="Courier New"/>
              </a:rPr>
              <a:t>push</a:t>
            </a:r>
            <a:r>
              <a:rPr sz="2050" u="heavy" spc="3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back()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при размещении присвоенного элемента</a:t>
            </a:r>
            <a:endParaRPr sz="2050" dirty="0">
              <a:latin typeface="Arial"/>
              <a:cs typeface="Arial"/>
            </a:endParaRPr>
          </a:p>
          <a:p>
            <a:pPr marL="269875" marR="548005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Аргумент итератора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bac</a:t>
            </a:r>
            <a:r>
              <a:rPr sz="2050" spc="125" dirty="0">
                <a:solidFill>
                  <a:srgbClr val="231F20"/>
                </a:solidFill>
                <a:latin typeface="Courier New"/>
                <a:cs typeface="Courier New"/>
              </a:rPr>
              <a:t>k</a:t>
            </a:r>
            <a:r>
              <a:rPr sz="2050" u="heavy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204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inserter()</a:t>
            </a:r>
            <a:r>
              <a:rPr sz="2050" spc="-6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контейнер, в который требуется вставка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5931" y="1756468"/>
            <a:ext cx="5135169" cy="2809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//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Fill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vector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with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values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read</a:t>
            </a:r>
            <a:endParaRPr sz="1700" dirty="0">
              <a:latin typeface="Courier New"/>
              <a:cs typeface="Courier New"/>
            </a:endParaRPr>
          </a:p>
          <a:p>
            <a:pPr marL="12700" marR="137160">
              <a:lnSpc>
                <a:spcPct val="107400"/>
              </a:lnSpc>
              <a:spcBef>
                <a:spcPts val="5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// from stdin using std::copy() </a:t>
            </a:r>
            <a:r>
              <a:rPr sz="1700" spc="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std::vector&lt;int&gt; v; </a:t>
            </a:r>
            <a:r>
              <a:rPr sz="1700" spc="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std::vector&lt;int&gt;::iterator</a:t>
            </a:r>
            <a:r>
              <a:rPr sz="17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in_begin =</a:t>
            </a:r>
            <a:endParaRPr sz="1700" dirty="0">
              <a:latin typeface="Courier New"/>
              <a:cs typeface="Courier New"/>
            </a:endParaRPr>
          </a:p>
          <a:p>
            <a:pPr marL="12700" marR="5080" indent="262255">
              <a:lnSpc>
                <a:spcPct val="107400"/>
              </a:lnSpc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std::istream_iterator&lt;int&gt;(std::cin) </a:t>
            </a:r>
            <a:r>
              <a:rPr sz="1700" spc="-10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std::vector&lt;int&gt;::iterator</a:t>
            </a:r>
            <a:r>
              <a:rPr sz="17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in_end =</a:t>
            </a:r>
            <a:endParaRPr sz="1700" dirty="0">
              <a:latin typeface="Courier New"/>
              <a:cs typeface="Courier New"/>
            </a:endParaRPr>
          </a:p>
          <a:p>
            <a:pPr marL="12700" marR="923290" indent="262255">
              <a:lnSpc>
                <a:spcPct val="107400"/>
              </a:lnSpc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std::istream_iterator&lt;int&gt;(),  std::copy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(in_begin,</a:t>
            </a:r>
            <a:endParaRPr sz="1700" dirty="0">
              <a:latin typeface="Courier New"/>
              <a:cs typeface="Courier New"/>
            </a:endParaRPr>
          </a:p>
          <a:p>
            <a:pPr marL="1455420" marR="399415">
              <a:lnSpc>
                <a:spcPct val="107400"/>
              </a:lnSpc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in_end, </a:t>
            </a:r>
            <a:r>
              <a:rPr sz="1700" spc="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std::back_inserter</a:t>
            </a:r>
            <a:r>
              <a:rPr sz="1700" spc="-3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(v));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55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79952" y="1221230"/>
            <a:ext cx="4276548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10" dirty="0"/>
              <a:t> </a:t>
            </a:r>
            <a:r>
              <a:rPr lang="ru-RU" spc="10" dirty="0"/>
              <a:t>адаптеры функций</a:t>
            </a:r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961604" y="1931179"/>
            <a:ext cx="8121015" cy="34022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112395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Адаптеры функций позволяю изменять функции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-15" dirty="0">
                <a:solidFill>
                  <a:srgbClr val="231F20"/>
                </a:solidFill>
                <a:latin typeface="Arial"/>
                <a:cs typeface="Arial"/>
              </a:rPr>
              <a:t>Композиция и связывание функций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Позволяет использовать собственные функторы</a:t>
            </a:r>
            <a:endParaRPr sz="2050" dirty="0">
              <a:latin typeface="Arial"/>
              <a:cs typeface="Arial"/>
            </a:endParaRPr>
          </a:p>
          <a:p>
            <a:pPr marL="269875" marR="442595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адаптеры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комбинируют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преобразуют или манипулируют другими функторами для создания специальных функций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привязка</a:t>
            </a:r>
            <a:r>
              <a:rPr sz="20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bind1st()</a:t>
            </a:r>
            <a:r>
              <a:rPr sz="2050" spc="-65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bind2nd()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 к аргументам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 err="1">
                <a:solidFill>
                  <a:srgbClr val="231F20"/>
                </a:solidFill>
                <a:latin typeface="Arial"/>
                <a:cs typeface="Arial"/>
              </a:rPr>
              <a:t>негатор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not1</a:t>
            </a:r>
            <a:r>
              <a:rPr sz="2050" spc="-65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not2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  <a:p>
            <a:pPr marL="548640" marR="449580" lvl="1" indent="-273050">
              <a:lnSpc>
                <a:spcPts val="2480"/>
              </a:lnSpc>
              <a:spcBef>
                <a:spcPts val="8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обертка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2050" spc="35" dirty="0">
                <a:solidFill>
                  <a:srgbClr val="231F20"/>
                </a:solidFill>
                <a:latin typeface="Courier New"/>
                <a:cs typeface="Courier New"/>
              </a:rPr>
              <a:t>ptr</a:t>
            </a:r>
            <a:r>
              <a:rPr sz="2050" u="heavy" spc="-40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fun</a:t>
            </a:r>
            <a:r>
              <a:rPr sz="2050" spc="-6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231F20"/>
                </a:solidFill>
                <a:latin typeface="Courier New"/>
                <a:cs typeface="Courier New"/>
              </a:rPr>
              <a:t>mem</a:t>
            </a:r>
            <a:r>
              <a:rPr sz="2050" u="heavy" spc="-40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fun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) </a:t>
            </a:r>
            <a:r>
              <a:rPr lang="ru-RU" sz="2050" spc="-5" dirty="0">
                <a:solidFill>
                  <a:srgbClr val="231F20"/>
                </a:solidFill>
                <a:latin typeface="Arial"/>
                <a:cs typeface="Arial"/>
              </a:rPr>
              <a:t>создает функтор на базе метода или метода класса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56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22867" y="1221230"/>
            <a:ext cx="441515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dirty="0"/>
              <a:t> </a:t>
            </a:r>
            <a:r>
              <a:rPr spc="10" dirty="0"/>
              <a:t>Binder</a:t>
            </a:r>
            <a:r>
              <a:rPr dirty="0"/>
              <a:t> </a:t>
            </a:r>
            <a:r>
              <a:rPr lang="ru-RU" spc="10" dirty="0"/>
              <a:t>(привязка)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961605" y="1931179"/>
            <a:ext cx="8196580" cy="1446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binder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используется для преобразования функции с двумя аргументами в функцию с одним аргументом</a:t>
            </a:r>
            <a:endParaRPr sz="2050" dirty="0">
              <a:latin typeface="Arial"/>
              <a:cs typeface="Arial"/>
            </a:endParaRPr>
          </a:p>
          <a:p>
            <a:pPr marL="269875" marR="341630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Binder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 сохраняет в себе ссылку на функтор и аргумент, и при вызове выполняет их подстановку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5178" y="3859534"/>
            <a:ext cx="2030730" cy="655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14"/>
              </a:spcBef>
              <a:buFont typeface="Arial"/>
              <a:buChar char="–"/>
              <a:tabLst>
                <a:tab pos="285750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bind1st(Op,</a:t>
            </a:r>
            <a:endParaRPr sz="2050" dirty="0">
              <a:latin typeface="Courier New"/>
              <a:cs typeface="Courier New"/>
            </a:endParaRPr>
          </a:p>
          <a:p>
            <a:pPr marL="285115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285750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bind2nd(Op,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7046" y="3859534"/>
            <a:ext cx="6150653" cy="6456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Arg)</a:t>
            </a:r>
            <a:r>
              <a:rPr sz="2050" spc="-6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вызов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’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p’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с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’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g’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в роли первого аргумента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Arg)</a:t>
            </a:r>
            <a:r>
              <a:rPr sz="2050" spc="-69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вызов</a:t>
            </a:r>
            <a:r>
              <a:rPr sz="20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’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p’</a:t>
            </a:r>
            <a:r>
              <a:rPr sz="20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в</a:t>
            </a:r>
            <a:r>
              <a:rPr sz="20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’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Ar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g’</a:t>
            </a:r>
            <a:r>
              <a:rPr sz="20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в роли второго аргумента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57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00478" y="1221230"/>
            <a:ext cx="606044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5" dirty="0"/>
              <a:t> </a:t>
            </a:r>
            <a:r>
              <a:rPr spc="10" dirty="0"/>
              <a:t>Binder </a:t>
            </a:r>
            <a:r>
              <a:rPr lang="ru-RU" spc="10" dirty="0"/>
              <a:t>Пример</a:t>
            </a:r>
            <a:endParaRPr spc="1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58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36A3EA-BE17-4267-9924-710DCA3A41F9}"/>
              </a:ext>
            </a:extLst>
          </p:cNvPr>
          <p:cNvSpPr txBox="1"/>
          <p:nvPr/>
        </p:nvSpPr>
        <p:spPr>
          <a:xfrm>
            <a:off x="1445016" y="3321050"/>
            <a:ext cx="71713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p1 = bind1st(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plus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 10);</a:t>
            </a:r>
          </a:p>
          <a:p>
            <a:r>
              <a:rPr lang="de-D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p2 = bind2nd(</a:t>
            </a:r>
            <a:r>
              <a:rPr lang="de-DE" sz="1800" dirty="0">
                <a:solidFill>
                  <a:srgbClr val="2B91AF"/>
                </a:solidFill>
                <a:latin typeface="Consolas" panose="020B0609020204030204" pitchFamily="49" charset="0"/>
              </a:rPr>
              <a:t>plus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 10);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p1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endl;             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// 10 + 20 = 30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p2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endl;             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// 20 + 10 = 30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m1 = bind1st(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minus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 10);</a:t>
            </a:r>
          </a:p>
          <a:p>
            <a:r>
              <a:rPr lang="de-D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m2 = bind2nd(</a:t>
            </a:r>
            <a:r>
              <a:rPr lang="de-DE" sz="1800" dirty="0">
                <a:solidFill>
                  <a:srgbClr val="2B91AF"/>
                </a:solidFill>
                <a:latin typeface="Consolas" panose="020B0609020204030204" pitchFamily="49" charset="0"/>
              </a:rPr>
              <a:t>minus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 10);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m1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endl;             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// 10 – 20 = –10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m2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endl;             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// 20 – 10 = 10</a:t>
            </a:r>
            <a:endParaRPr lang="ru-R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5" dirty="0"/>
              <a:t> </a:t>
            </a:r>
            <a:r>
              <a:rPr spc="10" dirty="0"/>
              <a:t>Binder </a:t>
            </a:r>
            <a:r>
              <a:rPr lang="ru-RU" spc="10" dirty="0"/>
              <a:t>пример</a:t>
            </a: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59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B7FFB-4317-4E6F-AB2A-F85EF4808A9B}"/>
              </a:ext>
            </a:extLst>
          </p:cNvPr>
          <p:cNvSpPr txBox="1"/>
          <p:nvPr/>
        </p:nvSpPr>
        <p:spPr>
          <a:xfrm>
            <a:off x="698500" y="2178050"/>
            <a:ext cx="9829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(time(0));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v, v2(10, 20);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generate_n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back_inserter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(v), 10, rand);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std::transform(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v2.begin(),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modulus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 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factor = 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std::transform(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std::bind2nd(std::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multiplies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 factor));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00478" y="1221230"/>
            <a:ext cx="606044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5" dirty="0"/>
              <a:t> </a:t>
            </a:r>
            <a:r>
              <a:rPr spc="10" dirty="0"/>
              <a:t>Binder </a:t>
            </a:r>
            <a:r>
              <a:rPr lang="ru-RU" spc="10" dirty="0"/>
              <a:t>Пример</a:t>
            </a:r>
            <a:endParaRPr spc="1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CFBD2E-402B-4D8B-8451-15F0F463337D}"/>
              </a:ext>
            </a:extLst>
          </p:cNvPr>
          <p:cNvSpPr txBox="1"/>
          <p:nvPr/>
        </p:nvSpPr>
        <p:spPr>
          <a:xfrm>
            <a:off x="1079500" y="2348788"/>
            <a:ext cx="8534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"spaces in text"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remove_if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std::bind2nd(std::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equal_to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s.erase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 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5" dirty="0"/>
              <a:t> </a:t>
            </a:r>
            <a:r>
              <a:rPr spc="10" dirty="0"/>
              <a:t>Binder </a:t>
            </a:r>
            <a:r>
              <a:rPr lang="ru-RU" spc="10" dirty="0"/>
              <a:t>Пример</a:t>
            </a:r>
            <a:endParaRPr spc="15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61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EA7A20-3A11-4E76-9A75-1D7C97EEB33C}"/>
              </a:ext>
            </a:extLst>
          </p:cNvPr>
          <p:cNvSpPr txBox="1"/>
          <p:nvPr/>
        </p:nvSpPr>
        <p:spPr>
          <a:xfrm>
            <a:off x="317500" y="2254250"/>
            <a:ext cx="10058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v;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(1);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(4);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(8);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(5);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 =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::bind2nd(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greater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 5));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nThere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are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number(s) greater than 5"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//"remove all the elements less than 4.";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remove_if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std::bind2nd(std::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 4));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 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nElements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less than 4 removed"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60562" y="1221230"/>
            <a:ext cx="65398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5" dirty="0"/>
              <a:t> </a:t>
            </a:r>
            <a:r>
              <a:rPr spc="10" dirty="0"/>
              <a:t>Negator </a:t>
            </a:r>
            <a:r>
              <a:rPr lang="en-US" spc="10" dirty="0"/>
              <a:t>/ </a:t>
            </a:r>
            <a:r>
              <a:rPr spc="10" dirty="0"/>
              <a:t>Function</a:t>
            </a:r>
            <a:r>
              <a:rPr spc="5" dirty="0"/>
              <a:t> </a:t>
            </a:r>
            <a:r>
              <a:rPr lang="ru-RU" spc="5" dirty="0"/>
              <a:t>адаптеры</a:t>
            </a:r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961601" y="1754126"/>
            <a:ext cx="8141334" cy="3588483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negator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используется для отрицания результата функции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not1(Op)</a:t>
            </a:r>
            <a:r>
              <a:rPr sz="2050" spc="-6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отрицает результат унарной функции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’Op’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not2(Op)</a:t>
            </a:r>
            <a:r>
              <a:rPr sz="2050" spc="-6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отрицает результат бинарной функции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’</a:t>
            </a:r>
            <a:r>
              <a:rPr lang="ru-RU" sz="2050" dirty="0" err="1">
                <a:solidFill>
                  <a:srgbClr val="231F20"/>
                </a:solidFill>
                <a:latin typeface="Arial"/>
                <a:cs typeface="Arial"/>
              </a:rPr>
              <a:t>Op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’</a:t>
            </a:r>
            <a:endParaRPr sz="2050" dirty="0">
              <a:latin typeface="Arial"/>
              <a:cs typeface="Arial"/>
            </a:endParaRPr>
          </a:p>
          <a:p>
            <a:pPr marL="269875" marR="167005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Адаптеры обертки 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ember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/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pointer-to-function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используется для передачи функций в виде аргументов в алгоритмы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STL</a:t>
            </a:r>
            <a:endParaRPr sz="2050" dirty="0">
              <a:latin typeface="Arial"/>
              <a:cs typeface="Arial"/>
            </a:endParaRPr>
          </a:p>
          <a:p>
            <a:pPr marL="548640" marR="5080" lvl="1" indent="-273050">
              <a:lnSpc>
                <a:spcPct val="100800"/>
              </a:lnSpc>
              <a:spcBef>
                <a:spcPts val="139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45" dirty="0">
                <a:solidFill>
                  <a:srgbClr val="231F20"/>
                </a:solidFill>
                <a:latin typeface="Courier New"/>
                <a:cs typeface="Courier New"/>
              </a:rPr>
              <a:t>mem</a:t>
            </a:r>
            <a:r>
              <a:rPr sz="2050" u="heavy" spc="-40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fun(PtrToMember</a:t>
            </a:r>
            <a:r>
              <a:rPr sz="2050" spc="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mf)</a:t>
            </a:r>
            <a:r>
              <a:rPr sz="2050" spc="-65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преобразует указатель на функцию класса в функтор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lang="en-US"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где первый аргумент – ссылка на объект</a:t>
            </a:r>
            <a:endParaRPr sz="2050" dirty="0">
              <a:latin typeface="Arial"/>
              <a:cs typeface="Arial"/>
            </a:endParaRPr>
          </a:p>
          <a:p>
            <a:pPr marL="548640" marR="714375" lvl="1" indent="-273050">
              <a:lnSpc>
                <a:spcPct val="100800"/>
              </a:lnSpc>
              <a:buFont typeface="Arial"/>
              <a:buChar char="–"/>
              <a:tabLst>
                <a:tab pos="549275" algn="l"/>
              </a:tabLst>
            </a:pPr>
            <a:r>
              <a:rPr sz="2050" spc="45" dirty="0">
                <a:solidFill>
                  <a:srgbClr val="231F20"/>
                </a:solidFill>
                <a:latin typeface="Courier New"/>
                <a:cs typeface="Courier New"/>
              </a:rPr>
              <a:t>ptr</a:t>
            </a:r>
            <a:r>
              <a:rPr sz="2050" u="heavy" spc="-40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fun()</a:t>
            </a:r>
            <a:r>
              <a:rPr sz="2050" spc="-6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преобразует указатель на функцию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62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5568" y="1221230"/>
            <a:ext cx="598995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5" dirty="0"/>
              <a:t> </a:t>
            </a:r>
            <a:r>
              <a:rPr spc="10" dirty="0"/>
              <a:t>Negator </a:t>
            </a:r>
            <a:r>
              <a:rPr lang="ru-RU" spc="10" dirty="0"/>
              <a:t>пример</a:t>
            </a:r>
            <a:endParaRPr spc="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63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03488-B439-4B46-9CDA-C353675263EB}"/>
              </a:ext>
            </a:extLst>
          </p:cNvPr>
          <p:cNvSpPr txBox="1"/>
          <p:nvPr/>
        </p:nvSpPr>
        <p:spPr>
          <a:xfrm>
            <a:off x="249724" y="2025650"/>
            <a:ext cx="100499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v1;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v1.push_back(1); v1.push_back(2); v1.push_back(3); v1.push_back(4);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v2;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remove_copy_if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(v1.begin(), v1.end(),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back_inserter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(v2),</a:t>
            </a:r>
          </a:p>
          <a:p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::bind2nd(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greater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 3)); 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std::copy(v2.begin(), v2.end(),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v3;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remove_copy_if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(v1.begin(), v1.end(),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back_inserter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(v3),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std::not1(std::bind2nd(std::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greater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&gt;(), 3)));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std::copy(v3.begin(), v3.end(),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03820" y="1221230"/>
            <a:ext cx="7453630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5" dirty="0"/>
              <a:t>Особенности </a:t>
            </a:r>
            <a:r>
              <a:rPr spc="15" dirty="0"/>
              <a:t>STL</a:t>
            </a:r>
            <a:r>
              <a:rPr dirty="0"/>
              <a:t> </a:t>
            </a:r>
            <a:r>
              <a:rPr spc="10" dirty="0"/>
              <a:t>:</a:t>
            </a:r>
            <a:r>
              <a:rPr spc="170" dirty="0"/>
              <a:t> </a:t>
            </a:r>
            <a:r>
              <a:rPr lang="ru-RU" spc="5" dirty="0"/>
              <a:t>Контейнеры</a:t>
            </a:r>
            <a:r>
              <a:rPr spc="5" dirty="0"/>
              <a:t>,</a:t>
            </a:r>
            <a:r>
              <a:rPr dirty="0"/>
              <a:t> </a:t>
            </a:r>
            <a:r>
              <a:rPr lang="ru-RU" spc="5" dirty="0"/>
              <a:t>Итераторы</a:t>
            </a:r>
            <a:r>
              <a:rPr spc="5" dirty="0"/>
              <a:t>, </a:t>
            </a:r>
            <a:r>
              <a:rPr spc="20" dirty="0"/>
              <a:t>&amp;</a:t>
            </a:r>
            <a:r>
              <a:rPr spc="5" dirty="0"/>
              <a:t> </a:t>
            </a:r>
            <a:r>
              <a:rPr lang="ru-RU" spc="10" dirty="0"/>
              <a:t>Алгоритмы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961602" y="1754126"/>
            <a:ext cx="7924800" cy="456150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b="1" dirty="0">
                <a:solidFill>
                  <a:srgbClr val="231F20"/>
                </a:solidFill>
                <a:latin typeface="Arial"/>
                <a:cs typeface="Arial"/>
              </a:rPr>
              <a:t>Контейнеры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i="1" dirty="0">
                <a:solidFill>
                  <a:srgbClr val="231F20"/>
                </a:solidFill>
                <a:latin typeface="Arial"/>
                <a:cs typeface="Arial"/>
              </a:rPr>
              <a:t>последовательные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spc="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vector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deque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list</a:t>
            </a:r>
            <a:endParaRPr sz="2050" dirty="0">
              <a:latin typeface="Courier New"/>
              <a:cs typeface="Courier New"/>
            </a:endParaRPr>
          </a:p>
          <a:p>
            <a:pPr marL="548640" lvl="1" indent="-2730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i="1" dirty="0">
                <a:solidFill>
                  <a:srgbClr val="231F20"/>
                </a:solidFill>
                <a:latin typeface="Arial"/>
                <a:cs typeface="Arial"/>
              </a:rPr>
              <a:t>ассоциативные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spc="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set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multiset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map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multimap</a:t>
            </a:r>
            <a:endParaRPr sz="2050" dirty="0">
              <a:latin typeface="Courier New"/>
              <a:cs typeface="Courier New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i="1" dirty="0">
                <a:solidFill>
                  <a:srgbClr val="231F20"/>
                </a:solidFill>
                <a:latin typeface="Arial"/>
                <a:cs typeface="Arial"/>
              </a:rPr>
              <a:t>адаптеры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spc="1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stack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queue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20" dirty="0">
                <a:solidFill>
                  <a:srgbClr val="231F20"/>
                </a:solidFill>
                <a:latin typeface="Courier New"/>
                <a:cs typeface="Courier New"/>
              </a:rPr>
              <a:t>priority</a:t>
            </a:r>
            <a:r>
              <a:rPr sz="2050" u="heavy" spc="-40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queue</a:t>
            </a:r>
            <a:endParaRPr sz="2050" dirty="0">
              <a:latin typeface="Courier New"/>
              <a:cs typeface="Courier New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b="1" dirty="0">
                <a:solidFill>
                  <a:srgbClr val="231F20"/>
                </a:solidFill>
                <a:latin typeface="Arial"/>
                <a:cs typeface="Arial"/>
              </a:rPr>
              <a:t>Итераторы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Input,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output,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forward,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bidirectional,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random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access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Каждый контейнер реализует особенные черты для типа предоставляемого им итератора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b="1" spc="5" dirty="0">
                <a:solidFill>
                  <a:srgbClr val="231F20"/>
                </a:solidFill>
                <a:latin typeface="Arial"/>
                <a:cs typeface="Arial"/>
              </a:rPr>
              <a:t>Обобщенные алгоритмы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5"/>
              </a:spcBef>
              <a:buFont typeface="Arial"/>
              <a:buChar char="–"/>
              <a:tabLst>
                <a:tab pos="549275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модифицирующие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dirty="0" err="1">
                <a:solidFill>
                  <a:srgbClr val="231F20"/>
                </a:solidFill>
                <a:latin typeface="Arial"/>
                <a:cs typeface="Arial"/>
              </a:rPr>
              <a:t>немодифицирующие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сортировка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численные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5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5266" y="1221230"/>
            <a:ext cx="625094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 </a:t>
            </a:r>
            <a:r>
              <a:rPr dirty="0"/>
              <a:t>Pointer-to-MemFun</a:t>
            </a:r>
            <a:r>
              <a:rPr spc="20" dirty="0"/>
              <a:t> </a:t>
            </a:r>
            <a:r>
              <a:rPr spc="10" dirty="0"/>
              <a:t>Adaptor</a:t>
            </a:r>
            <a:r>
              <a:rPr spc="15" dirty="0"/>
              <a:t> </a:t>
            </a:r>
            <a:r>
              <a:rPr spc="10" dirty="0"/>
              <a:t>Example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64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739FA-8EBF-4CDE-A0D3-8B3AC74CDCA2}"/>
              </a:ext>
            </a:extLst>
          </p:cNvPr>
          <p:cNvSpPr txBox="1"/>
          <p:nvPr/>
        </p:nvSpPr>
        <p:spPr>
          <a:xfrm>
            <a:off x="990008" y="1899396"/>
            <a:ext cx="716619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WrapInt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WrapInt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_(0) {}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WrapInt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is_prime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2; i &lt;= (val_ / 2); i++)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 %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==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076" y="1221230"/>
            <a:ext cx="74669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 </a:t>
            </a:r>
            <a:r>
              <a:rPr dirty="0"/>
              <a:t>Pointer-to-MemFun</a:t>
            </a:r>
            <a:r>
              <a:rPr spc="15" dirty="0"/>
              <a:t> </a:t>
            </a:r>
            <a:r>
              <a:rPr spc="10" dirty="0"/>
              <a:t>Adaptor</a:t>
            </a:r>
            <a:r>
              <a:rPr spc="20" dirty="0"/>
              <a:t> </a:t>
            </a:r>
            <a:r>
              <a:rPr spc="10" dirty="0"/>
              <a:t>Example</a:t>
            </a:r>
            <a:r>
              <a:rPr spc="15" dirty="0"/>
              <a:t> </a:t>
            </a:r>
            <a:r>
              <a:rPr spc="-15" dirty="0"/>
              <a:t>(cont’d)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65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8F7834-174A-45AF-827A-FF966807A695}"/>
              </a:ext>
            </a:extLst>
          </p:cNvPr>
          <p:cNvSpPr txBox="1"/>
          <p:nvPr/>
        </p:nvSpPr>
        <p:spPr>
          <a:xfrm>
            <a:off x="622300" y="2254250"/>
            <a:ext cx="9144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WrapInt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v(10);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  v</a:t>
            </a:r>
            <a:r>
              <a:rPr lang="nn-NO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2B91AF"/>
                </a:solidFill>
                <a:latin typeface="Consolas" panose="020B0609020204030204" pitchFamily="49" charset="0"/>
              </a:rPr>
              <a:t>WrapInt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(i + 1);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"Sequence contains: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for_each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mem_fun_ref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WrapInt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WrapInt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end_p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remove_if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mem_fun_ref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WrapInt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is_prime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"Sequence after removing primes: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for_each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end_p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mem_fun_ref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WrapInt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87778" y="1221230"/>
            <a:ext cx="62858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20" dirty="0"/>
              <a:t> </a:t>
            </a:r>
            <a:r>
              <a:rPr dirty="0"/>
              <a:t>Pointer-to-Function</a:t>
            </a:r>
            <a:r>
              <a:rPr spc="20" dirty="0"/>
              <a:t> </a:t>
            </a:r>
            <a:r>
              <a:rPr lang="ru-RU" spc="10"/>
              <a:t>пример</a:t>
            </a:r>
            <a:endParaRPr spc="1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66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2F616-1C05-425F-BF49-E519B1697091}"/>
              </a:ext>
            </a:extLst>
          </p:cNvPr>
          <p:cNvSpPr txBox="1"/>
          <p:nvPr/>
        </p:nvSpPr>
        <p:spPr>
          <a:xfrm>
            <a:off x="165100" y="3092450"/>
            <a:ext cx="105283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v;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"One"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"Two"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"Three"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"Four"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Sequencecontains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"Searching for Three.\n"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it =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find_if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std::not1(std::bind2nd(std::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ptr_fun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(strcmp2),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"Three"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(it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"Found it! Here is the rest of the story:"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std::copy(it,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std::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ostream_iterator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*&gt;(std::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DF90D9-3585-4455-BAF6-42A7ACA8F56A}"/>
              </a:ext>
            </a:extLst>
          </p:cNvPr>
          <p:cNvSpPr txBox="1"/>
          <p:nvPr/>
        </p:nvSpPr>
        <p:spPr>
          <a:xfrm>
            <a:off x="188532" y="1712121"/>
            <a:ext cx="9501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strcmp2(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  <a:endParaRPr lang="ru-RU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45802" y="1221230"/>
            <a:ext cx="31692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10" dirty="0"/>
              <a:t> </a:t>
            </a:r>
            <a:r>
              <a:rPr spc="5" dirty="0"/>
              <a:t>Utility</a:t>
            </a:r>
            <a:r>
              <a:rPr spc="-10" dirty="0"/>
              <a:t> </a:t>
            </a:r>
            <a:r>
              <a:rPr spc="5" dirty="0"/>
              <a:t>Operators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2969" y="2023692"/>
            <a:ext cx="435483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5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template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&lt;typename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T,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typename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U&gt; </a:t>
            </a:r>
            <a:r>
              <a:rPr sz="1700" spc="-100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inline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bool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3574" y="2596521"/>
            <a:ext cx="356742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!=</a:t>
            </a:r>
            <a:r>
              <a:rPr sz="17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(const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T&amp;</a:t>
            </a:r>
            <a:r>
              <a:rPr sz="17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t,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const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U&amp;</a:t>
            </a:r>
            <a:r>
              <a:rPr sz="17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u)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69" y="2580567"/>
            <a:ext cx="1075690" cy="11391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operator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{</a:t>
            </a:r>
            <a:endParaRPr sz="1700" dirty="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155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return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3574" y="3153162"/>
            <a:ext cx="13373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!(t</a:t>
            </a:r>
            <a:r>
              <a:rPr sz="1700" spc="-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==</a:t>
            </a:r>
            <a:r>
              <a:rPr sz="1700" spc="-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u);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969" y="3972169"/>
            <a:ext cx="4617085" cy="169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7335">
              <a:lnSpc>
                <a:spcPct val="107500"/>
              </a:lnSpc>
              <a:spcBef>
                <a:spcPts val="95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template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&lt;typename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T,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typename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U&gt; </a:t>
            </a:r>
            <a:r>
              <a:rPr sz="1700" spc="-100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inline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bool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operator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&gt;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(const T&amp;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t,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const U&amp;</a:t>
            </a:r>
            <a:r>
              <a:rPr sz="17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u)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{</a:t>
            </a:r>
            <a:endParaRPr sz="1700" dirty="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155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return</a:t>
            </a:r>
            <a:r>
              <a:rPr sz="17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u</a:t>
            </a:r>
            <a:r>
              <a:rPr sz="17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&lt;</a:t>
            </a:r>
            <a:r>
              <a:rPr sz="17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t;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67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37726" y="1221230"/>
            <a:ext cx="43859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5" dirty="0"/>
              <a:t> </a:t>
            </a:r>
            <a:r>
              <a:rPr spc="5" dirty="0"/>
              <a:t>Utility</a:t>
            </a:r>
            <a:r>
              <a:rPr dirty="0"/>
              <a:t> </a:t>
            </a:r>
            <a:r>
              <a:rPr spc="5" dirty="0"/>
              <a:t>Operators</a:t>
            </a:r>
            <a:r>
              <a:rPr dirty="0"/>
              <a:t> </a:t>
            </a:r>
            <a:r>
              <a:rPr spc="-15" dirty="0"/>
              <a:t>(cont’d)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83919" y="2100084"/>
          <a:ext cx="4787265" cy="30021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5232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template</a:t>
                      </a:r>
                      <a:r>
                        <a:rPr sz="1700" spc="-4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&lt;typename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  <a:p>
                      <a:pPr marL="31750" marR="57785">
                        <a:lnSpc>
                          <a:spcPct val="107400"/>
                        </a:lnSpc>
                      </a:pP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inline bool </a:t>
                      </a:r>
                      <a:r>
                        <a:rPr sz="17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operator</a:t>
                      </a:r>
                      <a:r>
                        <a:rPr sz="1700" spc="-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700" spc="-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(const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685"/>
                        </a:lnSpc>
                      </a:pP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T,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T&amp;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685"/>
                        </a:lnSpc>
                      </a:pP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typename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t,</a:t>
                      </a:r>
                      <a:r>
                        <a:rPr sz="1700" spc="-7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const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685"/>
                        </a:lnSpc>
                      </a:pP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U&gt;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U&amp;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33655" algn="ctr">
                        <a:lnSpc>
                          <a:spcPct val="100000"/>
                        </a:lnSpc>
                      </a:pP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u)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23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7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  <a:p>
                      <a:pPr marL="2940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7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!(u</a:t>
                      </a:r>
                      <a:r>
                        <a:rPr sz="17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700" spc="-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t);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7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237">
                <a:tc>
                  <a:txBody>
                    <a:bodyPr/>
                    <a:lstStyle/>
                    <a:p>
                      <a:pPr marL="31750" marR="57785">
                        <a:lnSpc>
                          <a:spcPct val="107400"/>
                        </a:lnSpc>
                        <a:spcBef>
                          <a:spcPts val="825"/>
                        </a:spcBef>
                      </a:pP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template</a:t>
                      </a:r>
                      <a:r>
                        <a:rPr sz="1700" spc="-4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&lt;typename </a:t>
                      </a:r>
                      <a:r>
                        <a:rPr sz="1700" spc="-10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inline bool </a:t>
                      </a:r>
                      <a:r>
                        <a:rPr sz="17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operator</a:t>
                      </a:r>
                      <a:r>
                        <a:rPr sz="1700" spc="-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&gt;=</a:t>
                      </a:r>
                      <a:r>
                        <a:rPr sz="1700" spc="-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(const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104775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T,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T&amp;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123825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typename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t,</a:t>
                      </a:r>
                      <a:r>
                        <a:rPr sz="1700" spc="-7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const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123825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U&gt;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U&amp;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1238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33655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7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u)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479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</a:pPr>
                      <a:r>
                        <a:rPr sz="17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969" y="5085798"/>
            <a:ext cx="2386965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245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return</a:t>
            </a:r>
            <a:r>
              <a:rPr sz="17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!(t</a:t>
            </a:r>
            <a:r>
              <a:rPr sz="17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&lt;</a:t>
            </a:r>
            <a:r>
              <a:rPr sz="17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u);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1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68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37726" y="1221230"/>
            <a:ext cx="43859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5" dirty="0"/>
              <a:t> </a:t>
            </a:r>
            <a:r>
              <a:rPr spc="5" dirty="0"/>
              <a:t>Utility</a:t>
            </a:r>
            <a:r>
              <a:rPr dirty="0"/>
              <a:t> </a:t>
            </a:r>
            <a:r>
              <a:rPr spc="5" dirty="0"/>
              <a:t>Operators</a:t>
            </a:r>
            <a:r>
              <a:rPr dirty="0"/>
              <a:t> </a:t>
            </a:r>
            <a:r>
              <a:rPr spc="-15" dirty="0"/>
              <a:t>(cont’d)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1594" y="1931179"/>
            <a:ext cx="8188959" cy="4020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Question:</a:t>
            </a:r>
            <a:r>
              <a:rPr sz="2050" spc="1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231F20"/>
                </a:solidFill>
                <a:latin typeface="Arial"/>
                <a:cs typeface="Arial"/>
              </a:rPr>
              <a:t>why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require</a:t>
            </a:r>
            <a:r>
              <a:rPr sz="20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parameterized</a:t>
            </a:r>
            <a:r>
              <a:rPr sz="20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types</a:t>
            </a:r>
            <a:r>
              <a:rPr sz="2050" spc="15" dirty="0">
                <a:solidFill>
                  <a:srgbClr val="231F20"/>
                </a:solidFill>
                <a:latin typeface="Arial"/>
                <a:cs typeface="Arial"/>
              </a:rPr>
              <a:t> support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operator</a:t>
            </a:r>
            <a:r>
              <a:rPr sz="20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== </a:t>
            </a:r>
            <a:r>
              <a:rPr sz="2050" spc="-5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well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operator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Euclid"/>
                <a:cs typeface="Euclid"/>
              </a:rPr>
              <a:t>&lt;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?</a:t>
            </a:r>
            <a:endParaRPr sz="2050" dirty="0">
              <a:latin typeface="Arial"/>
              <a:cs typeface="Arial"/>
            </a:endParaRPr>
          </a:p>
          <a:p>
            <a:pPr marL="548640" marR="846455" lvl="1" indent="-273050">
              <a:lnSpc>
                <a:spcPct val="100800"/>
              </a:lnSpc>
              <a:spcBef>
                <a:spcPts val="1395"/>
              </a:spcBef>
              <a:buFont typeface="Arial"/>
              <a:buChar char="–"/>
              <a:tabLst>
                <a:tab pos="549275" algn="l"/>
              </a:tabLst>
            </a:pP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Operators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Euclid"/>
                <a:cs typeface="Euclid"/>
              </a:rPr>
              <a:t>&gt;</a:t>
            </a:r>
            <a:r>
              <a:rPr sz="2050" spc="-110" dirty="0">
                <a:solidFill>
                  <a:srgbClr val="231F20"/>
                </a:solidFill>
                <a:latin typeface="Euclid"/>
                <a:cs typeface="Euclid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Euclid"/>
                <a:cs typeface="Euclid"/>
              </a:rPr>
              <a:t>&gt;=</a:t>
            </a:r>
            <a:r>
              <a:rPr sz="2050" spc="-110" dirty="0">
                <a:solidFill>
                  <a:srgbClr val="231F20"/>
                </a:solidFill>
                <a:latin typeface="Euclid"/>
                <a:cs typeface="Euclid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Euclid"/>
                <a:cs typeface="Euclid"/>
              </a:rPr>
              <a:t>&lt;=</a:t>
            </a:r>
            <a:r>
              <a:rPr sz="2050" spc="-110" dirty="0">
                <a:solidFill>
                  <a:srgbClr val="231F20"/>
                </a:solidFill>
                <a:latin typeface="Euclid"/>
                <a:cs typeface="Euclid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are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implemented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only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in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Arial"/>
                <a:cs typeface="Arial"/>
              </a:rPr>
              <a:t>terms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2050" spc="-5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operator </a:t>
            </a:r>
            <a:r>
              <a:rPr sz="2050" spc="10" dirty="0">
                <a:solidFill>
                  <a:srgbClr val="231F20"/>
                </a:solidFill>
                <a:latin typeface="Euclid"/>
                <a:cs typeface="Euclid"/>
              </a:rPr>
              <a:t>&lt;</a:t>
            </a:r>
            <a:r>
              <a:rPr sz="2050" spc="-110" dirty="0">
                <a:solidFill>
                  <a:srgbClr val="231F20"/>
                </a:solidFill>
                <a:latin typeface="Euclid"/>
                <a:cs typeface="Euclid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on u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t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(and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!</a:t>
            </a:r>
            <a:r>
              <a:rPr sz="2050" spc="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on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boolean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results)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Could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implement operator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==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as</a:t>
            </a:r>
            <a:endParaRPr sz="2050" dirty="0">
              <a:latin typeface="Arial"/>
              <a:cs typeface="Arial"/>
            </a:endParaRPr>
          </a:p>
          <a:p>
            <a:pPr marL="548640">
              <a:lnSpc>
                <a:spcPct val="100000"/>
              </a:lnSpc>
              <a:spcBef>
                <a:spcPts val="20"/>
              </a:spcBef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!(t</a:t>
            </a:r>
            <a:r>
              <a:rPr sz="205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&lt;</a:t>
            </a:r>
            <a:r>
              <a:rPr sz="205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u)</a:t>
            </a:r>
            <a:r>
              <a:rPr sz="205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&amp;&amp;</a:t>
            </a:r>
            <a:r>
              <a:rPr sz="205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!(u</a:t>
            </a:r>
            <a:r>
              <a:rPr sz="205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&lt;</a:t>
            </a:r>
            <a:r>
              <a:rPr sz="205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t)</a:t>
            </a:r>
            <a:endParaRPr sz="2050" dirty="0">
              <a:latin typeface="Courier New"/>
              <a:cs typeface="Courier New"/>
            </a:endParaRPr>
          </a:p>
          <a:p>
            <a:pPr marL="548640" marR="22225">
              <a:lnSpc>
                <a:spcPts val="2480"/>
              </a:lnSpc>
              <a:spcBef>
                <a:spcPts val="85"/>
              </a:spcBef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so classes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T &amp; U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only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had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to provide operator </a:t>
            </a:r>
            <a:r>
              <a:rPr sz="2050" spc="10" dirty="0">
                <a:solidFill>
                  <a:srgbClr val="231F20"/>
                </a:solidFill>
                <a:latin typeface="Euclid"/>
                <a:cs typeface="Euclid"/>
              </a:rPr>
              <a:t>&lt;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did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not </a:t>
            </a:r>
            <a:r>
              <a:rPr sz="2050" spc="-20" dirty="0">
                <a:solidFill>
                  <a:srgbClr val="231F20"/>
                </a:solidFill>
                <a:latin typeface="Arial"/>
                <a:cs typeface="Arial"/>
              </a:rPr>
              <a:t>have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sz="2050" spc="-5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provide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operator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==</a:t>
            </a:r>
            <a:endParaRPr sz="2050" dirty="0">
              <a:latin typeface="Arial"/>
              <a:cs typeface="Arial"/>
            </a:endParaRPr>
          </a:p>
          <a:p>
            <a:pPr marL="269875" marR="317500" indent="-257810">
              <a:lnSpc>
                <a:spcPct val="100800"/>
              </a:lnSpc>
              <a:spcBef>
                <a:spcPts val="130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Answer:</a:t>
            </a:r>
            <a:r>
              <a:rPr sz="2050" spc="1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efficiency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two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operator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Euclid"/>
                <a:cs typeface="Euclid"/>
              </a:rPr>
              <a:t>&lt;</a:t>
            </a:r>
            <a:r>
              <a:rPr sz="2050" spc="-105" dirty="0">
                <a:solidFill>
                  <a:srgbClr val="231F20"/>
                </a:solidFill>
                <a:latin typeface="Euclid"/>
                <a:cs typeface="Euclid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calls are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needed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implement </a:t>
            </a:r>
            <a:r>
              <a:rPr sz="2050" spc="-5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operator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==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implicitly)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Answer:</a:t>
            </a:r>
            <a:r>
              <a:rPr sz="2050" spc="1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allows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equivalence</a:t>
            </a:r>
            <a:r>
              <a:rPr sz="205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classes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ordered</a:t>
            </a:r>
            <a:r>
              <a:rPr sz="205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types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69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40901" y="1221230"/>
            <a:ext cx="47796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5" dirty="0"/>
              <a:t> </a:t>
            </a:r>
            <a:r>
              <a:rPr spc="10" dirty="0"/>
              <a:t>Example:</a:t>
            </a:r>
            <a:r>
              <a:rPr spc="155" dirty="0"/>
              <a:t> </a:t>
            </a:r>
            <a:r>
              <a:rPr spc="5" dirty="0"/>
              <a:t>Course</a:t>
            </a:r>
            <a:r>
              <a:rPr dirty="0"/>
              <a:t> </a:t>
            </a:r>
            <a:r>
              <a:rPr spc="10" dirty="0"/>
              <a:t>Schedule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1605" y="1754126"/>
            <a:ext cx="8162925" cy="402018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Goals:</a:t>
            </a:r>
            <a:endParaRPr sz="2050" dirty="0">
              <a:latin typeface="Arial"/>
              <a:cs typeface="Arial"/>
            </a:endParaRPr>
          </a:p>
          <a:p>
            <a:pPr marL="548640" marR="580390" lvl="1" indent="-273050">
              <a:lnSpc>
                <a:spcPct val="100800"/>
              </a:lnSpc>
              <a:spcBef>
                <a:spcPts val="139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Read in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list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course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names,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along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with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the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corresponding </a:t>
            </a:r>
            <a:r>
              <a:rPr sz="2050" spc="-5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day(s)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of the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week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time(s)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each course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meets</a:t>
            </a:r>
            <a:endParaRPr sz="2050" dirty="0">
              <a:latin typeface="Arial"/>
              <a:cs typeface="Arial"/>
            </a:endParaRPr>
          </a:p>
          <a:p>
            <a:pPr marL="784860" lvl="2" indent="-258445" algn="just">
              <a:lnSpc>
                <a:spcPct val="100000"/>
              </a:lnSpc>
              <a:spcBef>
                <a:spcPts val="15"/>
              </a:spcBef>
              <a:buFont typeface="Lucida Sans Unicode"/>
              <a:buChar char="·"/>
              <a:tabLst>
                <a:tab pos="785495" algn="l"/>
              </a:tabLst>
            </a:pP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Days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week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are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read in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as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characters </a:t>
            </a:r>
            <a:r>
              <a:rPr sz="2050" spc="-55" dirty="0">
                <a:solidFill>
                  <a:srgbClr val="231F20"/>
                </a:solidFill>
                <a:latin typeface="Arial"/>
                <a:cs typeface="Arial"/>
              </a:rPr>
              <a:t>M,T,W,R,F,S,U</a:t>
            </a:r>
            <a:endParaRPr sz="2050" dirty="0">
              <a:latin typeface="Arial"/>
              <a:cs typeface="Arial"/>
            </a:endParaRPr>
          </a:p>
          <a:p>
            <a:pPr marL="784860" marR="5080" lvl="2" indent="-257810" algn="just">
              <a:lnSpc>
                <a:spcPts val="2480"/>
              </a:lnSpc>
              <a:spcBef>
                <a:spcPts val="85"/>
              </a:spcBef>
              <a:buFont typeface="Lucida Sans Unicode"/>
              <a:buChar char="·"/>
              <a:tabLst>
                <a:tab pos="785495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Times are read as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unsigned decimal integers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in 24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hour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HHMM </a:t>
            </a:r>
            <a:r>
              <a:rPr sz="2050" spc="-5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format,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with no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leading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zeroes (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e.g.,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11:59pm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should be read in </a:t>
            </a:r>
            <a:r>
              <a:rPr sz="2050" i="1" spc="-5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2359,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 midnight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 should be read in as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0)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ts val="2390"/>
              </a:lnSpc>
              <a:buFont typeface="Arial"/>
              <a:buChar char="–"/>
              <a:tabLst>
                <a:tab pos="549275" algn="l"/>
              </a:tabLst>
            </a:pPr>
            <a:r>
              <a:rPr sz="2050" spc="25" dirty="0">
                <a:solidFill>
                  <a:srgbClr val="231F20"/>
                </a:solidFill>
                <a:latin typeface="Arial"/>
                <a:cs typeface="Arial"/>
              </a:rPr>
              <a:t>Sort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list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according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231F20"/>
                </a:solidFill>
                <a:latin typeface="Arial"/>
                <a:cs typeface="Arial"/>
              </a:rPr>
              <a:t>day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week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then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time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231F20"/>
                </a:solidFill>
                <a:latin typeface="Arial"/>
                <a:cs typeface="Arial"/>
              </a:rPr>
              <a:t>day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Detect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any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times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overlap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between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courses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print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them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out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Print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out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an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ordered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schedule </a:t>
            </a:r>
            <a:r>
              <a:rPr sz="2050" spc="-20" dirty="0">
                <a:solidFill>
                  <a:srgbClr val="231F20"/>
                </a:solidFill>
                <a:latin typeface="Arial"/>
                <a:cs typeface="Arial"/>
              </a:rPr>
              <a:t>for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the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week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provides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most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code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231F20"/>
                </a:solidFill>
                <a:latin typeface="Arial"/>
                <a:cs typeface="Arial"/>
              </a:rPr>
              <a:t>for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231F20"/>
                </a:solidFill>
                <a:latin typeface="Arial"/>
                <a:cs typeface="Arial"/>
              </a:rPr>
              <a:t>above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70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32711" y="1221230"/>
            <a:ext cx="599567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dirty="0"/>
              <a:t> </a:t>
            </a:r>
            <a:r>
              <a:rPr spc="10" dirty="0"/>
              <a:t>Example:</a:t>
            </a:r>
            <a:r>
              <a:rPr spc="160" dirty="0"/>
              <a:t> </a:t>
            </a:r>
            <a:r>
              <a:rPr spc="5" dirty="0"/>
              <a:t>Course </a:t>
            </a:r>
            <a:r>
              <a:rPr spc="10" dirty="0"/>
              <a:t>Schedule</a:t>
            </a:r>
            <a:r>
              <a:rPr dirty="0"/>
              <a:t> </a:t>
            </a:r>
            <a:r>
              <a:rPr spc="-15" dirty="0"/>
              <a:t>(cont’d)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2969" y="1808972"/>
            <a:ext cx="6791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045585" algn="l"/>
              </a:tabLst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%</a:t>
            </a:r>
            <a:r>
              <a:rPr sz="1400" spc="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cat</a:t>
            </a:r>
            <a:r>
              <a:rPr sz="1400" spc="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infile	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%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cat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infile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|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xargs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main</a:t>
            </a:r>
            <a:endParaRPr sz="1400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83919" y="2089150"/>
          <a:ext cx="6063612" cy="3370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9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4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4937">
                <a:tc>
                  <a:txBody>
                    <a:bodyPr/>
                    <a:lstStyle/>
                    <a:p>
                      <a:pPr marR="15240" algn="ctr">
                        <a:lnSpc>
                          <a:spcPts val="140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CS101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1730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40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2030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744">
                <a:tc>
                  <a:txBody>
                    <a:bodyPr/>
                    <a:lstStyle/>
                    <a:p>
                      <a:pPr marR="15240"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CS242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1000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1130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08712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CONFLICT: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741">
                <a:tc>
                  <a:txBody>
                    <a:bodyPr/>
                    <a:lstStyle/>
                    <a:p>
                      <a:pPr marR="15240"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CS242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1230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1430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19634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CS242</a:t>
                      </a:r>
                      <a:r>
                        <a:rPr sz="1400" spc="-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spc="-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1230</a:t>
                      </a: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1430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745">
                <a:tc>
                  <a:txBody>
                    <a:bodyPr/>
                    <a:lstStyle/>
                    <a:p>
                      <a:pPr marR="15240"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CS242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1000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1130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19634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CS281</a:t>
                      </a:r>
                      <a:r>
                        <a:rPr sz="1400" spc="-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spc="-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1300</a:t>
                      </a: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1430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998">
                <a:tc>
                  <a:txBody>
                    <a:bodyPr/>
                    <a:lstStyle/>
                    <a:p>
                      <a:pPr marR="15240" algn="ctr">
                        <a:lnSpc>
                          <a:spcPts val="1515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CS281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1300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15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1430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482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CS281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1300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1430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CS282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1300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1430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796">
                <a:tc>
                  <a:txBody>
                    <a:bodyPr/>
                    <a:lstStyle/>
                    <a:p>
                      <a:pPr marR="15240"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CS282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1300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1430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CS242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1000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1130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741">
                <a:tc>
                  <a:txBody>
                    <a:bodyPr/>
                    <a:lstStyle/>
                    <a:p>
                      <a:pPr marR="15240"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CS282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1300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1430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CS242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1230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1430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744">
                <a:tc>
                  <a:txBody>
                    <a:bodyPr/>
                    <a:lstStyle/>
                    <a:p>
                      <a:pPr marR="15240"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CS201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1600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1730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CS281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1300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1430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741">
                <a:tc>
                  <a:txBody>
                    <a:bodyPr/>
                    <a:lstStyle/>
                    <a:p>
                      <a:pPr marR="15240"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CS201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1600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1730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CS201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1600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1730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737">
                <a:tc rowSpan="5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CS282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1300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1430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744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CS101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1730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2030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741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CS242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1000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1130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741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CS281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1300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1430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4941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515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CS201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15"/>
                        </a:lnSpc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1600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15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1730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71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32711" y="1221230"/>
            <a:ext cx="599567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dirty="0"/>
              <a:t> </a:t>
            </a:r>
            <a:r>
              <a:rPr spc="10" dirty="0"/>
              <a:t>Example:</a:t>
            </a:r>
            <a:r>
              <a:rPr spc="160" dirty="0"/>
              <a:t> </a:t>
            </a:r>
            <a:r>
              <a:rPr spc="5" dirty="0"/>
              <a:t>Course </a:t>
            </a:r>
            <a:r>
              <a:rPr spc="10" dirty="0"/>
              <a:t>Schedule</a:t>
            </a:r>
            <a:r>
              <a:rPr dirty="0"/>
              <a:t> </a:t>
            </a:r>
            <a:r>
              <a:rPr spc="-15" dirty="0"/>
              <a:t>(cont’d)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2969" y="1808972"/>
            <a:ext cx="2211705" cy="9277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31140" marR="223520" indent="-219075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struct Meeting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 </a:t>
            </a:r>
            <a:r>
              <a:rPr sz="1400" spc="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enum</a:t>
            </a:r>
            <a:r>
              <a:rPr sz="1400" spc="-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Day_Of_Week</a:t>
            </a:r>
            <a:endParaRPr sz="1400" dirty="0">
              <a:latin typeface="Courier New"/>
              <a:cs typeface="Courier New"/>
            </a:endParaRPr>
          </a:p>
          <a:p>
            <a:pPr marL="44958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{MO,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TU,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WE,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TH,</a:t>
            </a:r>
            <a:endParaRPr sz="1400" dirty="0">
              <a:latin typeface="Courier New"/>
              <a:cs typeface="Courier New"/>
            </a:endParaRPr>
          </a:p>
          <a:p>
            <a:pPr marL="23114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static</a:t>
            </a:r>
            <a:r>
              <a:rPr sz="1400" spc="-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Day_Of_Week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8685" y="2264455"/>
            <a:ext cx="1337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FR,</a:t>
            </a:r>
            <a:r>
              <a:rPr sz="1400" spc="-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SA,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SU};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0281" y="2719938"/>
            <a:ext cx="23215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day_of_week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(char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1628" y="3175426"/>
            <a:ext cx="790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Meetin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g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3199" y="3175426"/>
            <a:ext cx="790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&amp;title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,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6138" y="3175426"/>
            <a:ext cx="2102485" cy="6997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1920" marR="5080" indent="-109855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(const std::string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Day_Of_Week day,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size_t</a:t>
            </a:r>
            <a:r>
              <a:rPr sz="1400" spc="-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start_time,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2638" y="3858710"/>
            <a:ext cx="2409825" cy="6997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76200" marR="30480" indent="109220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size_t finish_time);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(const Meeting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&amp;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m);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(char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100" spc="22" baseline="-9920" dirty="0">
                <a:solidFill>
                  <a:srgbClr val="231F20"/>
                </a:solidFill>
                <a:latin typeface="Courier New"/>
                <a:cs typeface="Courier New"/>
              </a:rPr>
              <a:t>**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argv);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1628" y="4086512"/>
            <a:ext cx="790575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Meetin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g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Meetin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g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1630" y="4769686"/>
            <a:ext cx="21024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Meeting</a:t>
            </a:r>
            <a:r>
              <a:rPr sz="1400" spc="-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&amp;operator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=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0034" y="4997482"/>
            <a:ext cx="4629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&amp;m)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1630" y="4997482"/>
            <a:ext cx="1774825" cy="11550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indent="218440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(const</a:t>
            </a:r>
            <a:r>
              <a:rPr sz="1400" spc="-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Meeting </a:t>
            </a:r>
            <a:r>
              <a:rPr sz="1400" spc="-8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bool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operator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&lt;</a:t>
            </a:r>
            <a:endParaRPr sz="1400" dirty="0">
              <a:latin typeface="Courier New"/>
              <a:cs typeface="Courier New"/>
            </a:endParaRPr>
          </a:p>
          <a:p>
            <a:pPr marL="12700" marR="5080" indent="218440" algn="r">
              <a:lnSpc>
                <a:spcPct val="106700"/>
              </a:lnSpc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(const</a:t>
            </a:r>
            <a:r>
              <a:rPr sz="1400" spc="-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Meeting </a:t>
            </a:r>
            <a:r>
              <a:rPr sz="1400" spc="-8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bool</a:t>
            </a:r>
            <a:r>
              <a:rPr sz="1400" spc="-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operator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== </a:t>
            </a:r>
            <a:r>
              <a:rPr sz="1400" spc="-8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(const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Meeting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80034" y="5452971"/>
            <a:ext cx="11188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&amp;m)</a:t>
            </a:r>
            <a:r>
              <a:rPr sz="1400" spc="-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const;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80034" y="5908454"/>
            <a:ext cx="11188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&amp;m)</a:t>
            </a:r>
            <a:r>
              <a:rPr sz="1400" spc="-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const;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54589" y="1808970"/>
            <a:ext cx="2539365" cy="4724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std::string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title_;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//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Title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of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the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meeting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54589" y="2492254"/>
            <a:ext cx="2430145" cy="4718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Day_Of_Week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day_;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//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Week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day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of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meeting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54589" y="3175424"/>
            <a:ext cx="4070350" cy="11557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size_t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start_time_;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//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Meeting start time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 HHMM format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size_t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finish_time_;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//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Meeting finish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time in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HHMM format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35931" y="4314191"/>
            <a:ext cx="2444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35931" y="4769679"/>
            <a:ext cx="3523615" cy="9277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332740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// Helper operator for output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std::ostream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&amp;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operator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(std::ostream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&amp;os,</a:t>
            </a:r>
            <a:endParaRPr sz="1400" dirty="0">
              <a:latin typeface="Courier New"/>
              <a:cs typeface="Courier New"/>
            </a:endParaRPr>
          </a:p>
          <a:p>
            <a:pPr marL="1433195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const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Meeting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&amp;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72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32711" y="1221230"/>
            <a:ext cx="599567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dirty="0"/>
              <a:t> </a:t>
            </a:r>
            <a:r>
              <a:rPr spc="10" dirty="0"/>
              <a:t>Example:</a:t>
            </a:r>
            <a:r>
              <a:rPr spc="160" dirty="0"/>
              <a:t> </a:t>
            </a:r>
            <a:r>
              <a:rPr spc="5" dirty="0"/>
              <a:t>Course </a:t>
            </a:r>
            <a:r>
              <a:rPr spc="10" dirty="0"/>
              <a:t>Schedule</a:t>
            </a:r>
            <a:r>
              <a:rPr dirty="0"/>
              <a:t> </a:t>
            </a:r>
            <a:r>
              <a:rPr spc="-15" dirty="0"/>
              <a:t>(cont’d)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2969" y="1808972"/>
            <a:ext cx="2211070" cy="9277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Meeting::Day_Of_Wee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k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Meeting::day_of_wee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k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23114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switch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(c)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8685" y="2036768"/>
            <a:ext cx="9004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(char</a:t>
            </a:r>
            <a:r>
              <a:rPr sz="1400" spc="-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c)</a:t>
            </a:r>
            <a:endParaRPr sz="1400" dirty="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83919" y="2772309"/>
          <a:ext cx="8792844" cy="3142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3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5007">
                <a:tc gridSpan="2">
                  <a:txBody>
                    <a:bodyPr/>
                    <a:lstStyle/>
                    <a:p>
                      <a:pPr marL="250190">
                        <a:lnSpc>
                          <a:spcPts val="140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’M’: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40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4610">
                        <a:lnSpc>
                          <a:spcPts val="1400"/>
                        </a:lnSpc>
                        <a:tabLst>
                          <a:tab pos="2119630" algn="l"/>
                        </a:tabLst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Meeting::MO;	</a:t>
                      </a:r>
                      <a:r>
                        <a:rPr sz="1400" spc="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spc="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title_</a:t>
                      </a:r>
                      <a:r>
                        <a:rPr sz="14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(title),</a:t>
                      </a:r>
                      <a:r>
                        <a:rPr sz="14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day_</a:t>
                      </a:r>
                      <a:r>
                        <a:rPr sz="1400" spc="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(day),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744">
                <a:tc gridSpan="2">
                  <a:txBody>
                    <a:bodyPr/>
                    <a:lstStyle/>
                    <a:p>
                      <a:pPr marL="25019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’T’: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  <a:tabLst>
                          <a:tab pos="2338070" algn="l"/>
                        </a:tabLst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Meeting::TU;	start_time_</a:t>
                      </a:r>
                      <a:r>
                        <a:rPr sz="14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(start),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749">
                <a:tc gridSpan="2">
                  <a:txBody>
                    <a:bodyPr/>
                    <a:lstStyle/>
                    <a:p>
                      <a:pPr marL="25019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’W’: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  <a:tabLst>
                          <a:tab pos="2338070" algn="l"/>
                        </a:tabLst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Meeting::WE;	finish_time_</a:t>
                      </a:r>
                      <a:r>
                        <a:rPr sz="1400" spc="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(finish)</a:t>
                      </a: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{}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790">
                <a:tc gridSpan="2">
                  <a:txBody>
                    <a:bodyPr/>
                    <a:lstStyle/>
                    <a:p>
                      <a:pPr marL="25019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’R’: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Meeting::TH;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741">
                <a:tc gridSpan="2">
                  <a:txBody>
                    <a:bodyPr/>
                    <a:lstStyle/>
                    <a:p>
                      <a:pPr marL="25019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’F’: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  <a:tabLst>
                          <a:tab pos="2010410" algn="l"/>
                        </a:tabLst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Meeting::FR;	Meeting::Meeting</a:t>
                      </a:r>
                      <a:r>
                        <a:rPr sz="14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(const</a:t>
                      </a:r>
                      <a:r>
                        <a:rPr sz="1400" spc="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Meeting</a:t>
                      </a:r>
                      <a:r>
                        <a:rPr sz="14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&amp;m)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744">
                <a:tc gridSpan="2">
                  <a:txBody>
                    <a:bodyPr/>
                    <a:lstStyle/>
                    <a:p>
                      <a:pPr marL="25019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’S’: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  <a:tabLst>
                          <a:tab pos="2119630" algn="l"/>
                        </a:tabLst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Meeting::SA;	</a:t>
                      </a:r>
                      <a:r>
                        <a:rPr sz="1400" spc="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spc="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title_</a:t>
                      </a:r>
                      <a:r>
                        <a:rPr sz="14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(m.title_),</a:t>
                      </a:r>
                      <a:r>
                        <a:rPr sz="14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day_</a:t>
                      </a:r>
                      <a:r>
                        <a:rPr sz="14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(m.day_),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004">
                <a:tc gridSpan="2">
                  <a:txBody>
                    <a:bodyPr/>
                    <a:lstStyle/>
                    <a:p>
                      <a:pPr marL="250190">
                        <a:lnSpc>
                          <a:spcPts val="1515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15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’U’: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515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4610">
                        <a:lnSpc>
                          <a:spcPts val="1515"/>
                        </a:lnSpc>
                        <a:tabLst>
                          <a:tab pos="2338070" algn="l"/>
                        </a:tabLst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Meeting::SU;	start_time_</a:t>
                      </a:r>
                      <a:r>
                        <a:rPr sz="14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(m.start_time_),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default: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finish_time_</a:t>
                      </a:r>
                      <a:r>
                        <a:rPr sz="1400" spc="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(m.finish_time_)</a:t>
                      </a:r>
                      <a:r>
                        <a:rPr sz="1400" spc="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{}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019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assert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(!"not</a:t>
                      </a:r>
                      <a:r>
                        <a:rPr sz="1400" spc="-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spc="-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week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day");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019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Meeting::MO;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Meeting::Meeting</a:t>
                      </a:r>
                      <a:r>
                        <a:rPr sz="1400" spc="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(char</a:t>
                      </a: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22" baseline="-99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argv)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  <a:p>
                      <a:pPr marL="5403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spc="-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title_</a:t>
                      </a: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(argv[0]),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487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946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day_</a:t>
                      </a:r>
                      <a:r>
                        <a:rPr sz="1400" spc="-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(Meeting::day_of_week</a:t>
                      </a: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100" spc="22" baseline="-99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argv[1])),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  <a:p>
                      <a:pPr marL="7594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start_time_</a:t>
                      </a: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(atoi</a:t>
                      </a: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(argv[2])),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49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515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finish_time_</a:t>
                      </a:r>
                      <a:r>
                        <a:rPr sz="1400" spc="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(atoi</a:t>
                      </a:r>
                      <a:r>
                        <a:rPr sz="1400" spc="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(argv[3]))</a:t>
                      </a:r>
                      <a:r>
                        <a:rPr sz="14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{}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935931" y="1808961"/>
            <a:ext cx="3414395" cy="927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Meeting::Meeting</a:t>
            </a:r>
            <a:endParaRPr sz="1400" dirty="0">
              <a:latin typeface="Courier New"/>
              <a:cs typeface="Courier New"/>
            </a:endParaRPr>
          </a:p>
          <a:p>
            <a:pPr marL="340360" marR="332740" indent="-109855">
              <a:lnSpc>
                <a:spcPct val="106700"/>
              </a:lnSpc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(const std::string &amp;title,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Day_Of_Week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day,</a:t>
            </a:r>
            <a:endParaRPr sz="1400" dirty="0">
              <a:latin typeface="Courier New"/>
              <a:cs typeface="Courier New"/>
            </a:endParaRPr>
          </a:p>
          <a:p>
            <a:pPr marL="340360">
              <a:lnSpc>
                <a:spcPct val="100000"/>
              </a:lnSpc>
              <a:spcBef>
                <a:spcPts val="11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size_t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start,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size_t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finish)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73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99257" y="1221230"/>
            <a:ext cx="3662679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15" dirty="0"/>
              <a:t>Контейнеры </a:t>
            </a:r>
            <a:r>
              <a:rPr spc="15" dirty="0"/>
              <a:t>STL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961603" y="1754126"/>
            <a:ext cx="7502525" cy="3930563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Контейнеры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это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Abstract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 Data </a:t>
            </a:r>
            <a:r>
              <a:rPr sz="2050" i="1" spc="-45" dirty="0">
                <a:solidFill>
                  <a:srgbClr val="231F20"/>
                </a:solidFill>
                <a:latin typeface="Arial"/>
                <a:cs typeface="Arial"/>
              </a:rPr>
              <a:t>Types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(ADTs)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Все контейнеры </a:t>
            </a:r>
            <a:r>
              <a:rPr lang="ru-RU" sz="2050" dirty="0" err="1">
                <a:solidFill>
                  <a:srgbClr val="231F20"/>
                </a:solidFill>
                <a:latin typeface="Arial"/>
                <a:cs typeface="Arial"/>
              </a:rPr>
              <a:t>параметризованы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 по типу данных, который они содержат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Каждый контейнер реализует какие-то особенности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iterator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30" dirty="0">
                <a:solidFill>
                  <a:srgbClr val="231F20"/>
                </a:solidFill>
                <a:latin typeface="Courier New"/>
                <a:cs typeface="Courier New"/>
              </a:rPr>
              <a:t>const</a:t>
            </a:r>
            <a:r>
              <a:rPr sz="2050" u="heavy" spc="-40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iterator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2050" spc="30" dirty="0">
                <a:solidFill>
                  <a:srgbClr val="231F20"/>
                </a:solidFill>
                <a:latin typeface="Courier New"/>
                <a:cs typeface="Courier New"/>
              </a:rPr>
              <a:t>value</a:t>
            </a:r>
            <a:r>
              <a:rPr sz="2050" u="heavy" spc="-40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type</a:t>
            </a:r>
            <a:r>
              <a:rPr lang="ru-RU" sz="2050" i="1" spc="5" dirty="0">
                <a:solidFill>
                  <a:srgbClr val="231F20"/>
                </a:solidFill>
                <a:latin typeface="Arial"/>
                <a:cs typeface="Arial"/>
              </a:rPr>
              <a:t> …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Каждый контейнер обеспечивает фабричные методы по созданию итераторов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begin()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/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end()</a:t>
            </a:r>
            <a:r>
              <a:rPr sz="2050" spc="-66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spc="-20" dirty="0">
                <a:solidFill>
                  <a:srgbClr val="231F20"/>
                </a:solidFill>
                <a:latin typeface="Arial"/>
                <a:cs typeface="Arial"/>
              </a:rPr>
              <a:t>для обхода от начала к концу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rbegin()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/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rend()</a:t>
            </a:r>
            <a:r>
              <a:rPr sz="2050" spc="-66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ru-RU" sz="2050" spc="-20" dirty="0">
                <a:solidFill>
                  <a:srgbClr val="231F20"/>
                </a:solidFill>
                <a:latin typeface="Arial"/>
                <a:cs typeface="Arial"/>
              </a:rPr>
              <a:t>для обхода от конца к началу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6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32711" y="1221230"/>
            <a:ext cx="599567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dirty="0"/>
              <a:t> </a:t>
            </a:r>
            <a:r>
              <a:rPr spc="10" dirty="0"/>
              <a:t>Example:</a:t>
            </a:r>
            <a:r>
              <a:rPr spc="160" dirty="0"/>
              <a:t> </a:t>
            </a:r>
            <a:r>
              <a:rPr spc="5" dirty="0"/>
              <a:t>Course </a:t>
            </a:r>
            <a:r>
              <a:rPr spc="10" dirty="0"/>
              <a:t>Schedule</a:t>
            </a:r>
            <a:r>
              <a:rPr dirty="0"/>
              <a:t> </a:t>
            </a:r>
            <a:r>
              <a:rPr spc="-15" dirty="0"/>
              <a:t>(cont’d)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1628" y="2036768"/>
            <a:ext cx="681355" cy="6997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just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(cons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t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title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_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day_</a:t>
            </a:r>
            <a:r>
              <a:rPr sz="1400" spc="-7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=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6868" y="2036768"/>
            <a:ext cx="1228090" cy="699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Meeting</a:t>
            </a:r>
            <a:r>
              <a:rPr sz="1400" spc="-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&amp;m)</a:t>
            </a:r>
            <a:endParaRPr sz="1400" dirty="0">
              <a:latin typeface="Courier New"/>
              <a:cs typeface="Courier New"/>
            </a:endParaRPr>
          </a:p>
          <a:p>
            <a:pPr marL="12700" marR="5080">
              <a:lnSpc>
                <a:spcPts val="1789"/>
              </a:lnSpc>
              <a:spcBef>
                <a:spcPts val="80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=</a:t>
            </a:r>
            <a:r>
              <a:rPr sz="1400" spc="-6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m.title_; </a:t>
            </a:r>
            <a:r>
              <a:rPr sz="1400" spc="-8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m.day_;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69" y="1808972"/>
            <a:ext cx="72224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585335" algn="l"/>
              </a:tabLst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Meeting</a:t>
            </a:r>
            <a:r>
              <a:rPr sz="1400" spc="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&amp;Meeting::operator</a:t>
            </a:r>
            <a:r>
              <a:rPr sz="1400" spc="3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=	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bool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Meeting::operator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&lt;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8690" y="2036768"/>
            <a:ext cx="5144770" cy="4718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  <a:tabLst>
                <a:tab pos="2495550" algn="l"/>
              </a:tabLst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	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(const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Meeting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&amp;m)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const</a:t>
            </a:r>
            <a:endParaRPr sz="1400" dirty="0">
              <a:latin typeface="Courier New"/>
              <a:cs typeface="Courier New"/>
            </a:endParaRPr>
          </a:p>
          <a:p>
            <a:pPr marR="447675" algn="ctr">
              <a:lnSpc>
                <a:spcPct val="100000"/>
              </a:lnSpc>
              <a:spcBef>
                <a:spcPts val="110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8826" y="4769681"/>
            <a:ext cx="3742690" cy="4724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indent="109220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m.start_time_ &lt;= finish_time_) ||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(m.start_time_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&lt;=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start_time_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&amp;&amp;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0281" y="5225164"/>
            <a:ext cx="3851275" cy="4724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start_time_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&lt;=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m.finish_time_)))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?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true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: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false;</a:t>
            </a:r>
            <a:endParaRPr sz="1400" dirty="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83919" y="2772311"/>
          <a:ext cx="8243570" cy="2004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9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003">
                <a:tc>
                  <a:txBody>
                    <a:bodyPr/>
                    <a:lstStyle/>
                    <a:p>
                      <a:pPr marL="250190">
                        <a:lnSpc>
                          <a:spcPts val="140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start_time_</a:t>
                      </a:r>
                      <a:r>
                        <a:rPr sz="1400" spc="-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m.start_time_;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990">
                        <a:lnSpc>
                          <a:spcPts val="140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day_</a:t>
                      </a:r>
                      <a:r>
                        <a:rPr sz="1400" spc="-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400" spc="-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m.day_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744">
                <a:tc>
                  <a:txBody>
                    <a:bodyPr/>
                    <a:lstStyle/>
                    <a:p>
                      <a:pPr marL="25019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finish_time_</a:t>
                      </a: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m.finish_time_;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99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||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540">
                <a:tc>
                  <a:txBody>
                    <a:bodyPr/>
                    <a:lstStyle/>
                    <a:p>
                      <a:pPr marL="25019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spc="-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22" baseline="-99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this;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99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(day_</a:t>
                      </a:r>
                      <a:r>
                        <a:rPr sz="1400" spc="-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m.day_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  <a:p>
                      <a:pPr marL="5372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&amp;&amp;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744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bool</a:t>
                      </a: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Meeting::operator</a:t>
                      </a:r>
                      <a:r>
                        <a:rPr sz="1400" spc="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start_time_</a:t>
                      </a:r>
                      <a:r>
                        <a:rPr sz="1400" spc="-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m.start_time_)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744">
                <a:tc>
                  <a:txBody>
                    <a:bodyPr/>
                    <a:lstStyle/>
                    <a:p>
                      <a:pPr marL="25019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(const</a:t>
                      </a:r>
                      <a:r>
                        <a:rPr sz="1400" spc="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Meeting</a:t>
                      </a:r>
                      <a:r>
                        <a:rPr sz="14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&amp;m)</a:t>
                      </a:r>
                      <a:r>
                        <a:rPr sz="1400" spc="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const</a:t>
                      </a:r>
                      <a:r>
                        <a:rPr sz="14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99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||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741">
                <a:tc>
                  <a:txBody>
                    <a:bodyPr/>
                    <a:lstStyle/>
                    <a:p>
                      <a:pPr marL="25019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99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(day_</a:t>
                      </a:r>
                      <a:r>
                        <a:rPr sz="1400" spc="-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m.day_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741">
                <a:tc>
                  <a:txBody>
                    <a:bodyPr/>
                    <a:lstStyle/>
                    <a:p>
                      <a:pPr marL="46863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(day_</a:t>
                      </a: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1400" spc="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m.day_</a:t>
                      </a:r>
                      <a:r>
                        <a:rPr sz="1400" spc="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&amp;&amp;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721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&amp;&amp;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003">
                <a:tc>
                  <a:txBody>
                    <a:bodyPr/>
                    <a:lstStyle/>
                    <a:p>
                      <a:pPr marL="577850">
                        <a:lnSpc>
                          <a:spcPts val="1515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((start_time_</a:t>
                      </a:r>
                      <a:r>
                        <a:rPr sz="1400" spc="-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1400" spc="-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m.start_time_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15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&amp;&amp;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15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start_time_</a:t>
                      </a: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m.start_time_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902970" y="5680647"/>
            <a:ext cx="135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94543" y="2492248"/>
            <a:ext cx="681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retur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n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13196" y="4769672"/>
            <a:ext cx="3413760" cy="699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&amp;&amp;</a:t>
            </a:r>
            <a:endParaRPr sz="1400" dirty="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finish_time_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&lt;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m.finish_time_)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?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true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: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false;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75884" y="5452957"/>
            <a:ext cx="135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74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32711" y="1221230"/>
            <a:ext cx="599567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dirty="0"/>
              <a:t> </a:t>
            </a:r>
            <a:r>
              <a:rPr spc="10" dirty="0"/>
              <a:t>Example:</a:t>
            </a:r>
            <a:r>
              <a:rPr spc="160" dirty="0"/>
              <a:t> </a:t>
            </a:r>
            <a:r>
              <a:rPr spc="5" dirty="0"/>
              <a:t>Course </a:t>
            </a:r>
            <a:r>
              <a:rPr spc="10" dirty="0"/>
              <a:t>Schedule</a:t>
            </a:r>
            <a:r>
              <a:rPr dirty="0"/>
              <a:t> </a:t>
            </a:r>
            <a:r>
              <a:rPr spc="-15" dirty="0"/>
              <a:t>(cont’d)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7569" y="1808972"/>
            <a:ext cx="3780154" cy="161099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6540" marR="1001394" indent="-219075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std::ostream &amp;operator &lt;&lt;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(std::ostream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&amp;os,</a:t>
            </a:r>
            <a:endParaRPr sz="1400" dirty="0">
              <a:latin typeface="Courier New"/>
              <a:cs typeface="Courier New"/>
            </a:endParaRPr>
          </a:p>
          <a:p>
            <a:pPr marL="256540" marR="1110615" indent="109220">
              <a:lnSpc>
                <a:spcPct val="106700"/>
              </a:lnSpc>
              <a:tabLst>
                <a:tab pos="2442845" algn="l"/>
              </a:tabLst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const Meeting &amp;m)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 </a:t>
            </a:r>
            <a:r>
              <a:rPr sz="1400" spc="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cons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t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cha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r </a:t>
            </a:r>
            <a:r>
              <a:rPr sz="2100" spc="22" baseline="-9920" dirty="0">
                <a:solidFill>
                  <a:srgbClr val="231F20"/>
                </a:solidFill>
                <a:latin typeface="Courier New"/>
                <a:cs typeface="Courier New"/>
              </a:rPr>
              <a:t>*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d =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	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;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switch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(m.day_)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256540" marR="17780">
              <a:lnSpc>
                <a:spcPct val="106700"/>
              </a:lnSpc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case Meeting::MO: d="M "; break;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case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Meeting::TU: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d="T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";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break;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4997472"/>
            <a:ext cx="3305175" cy="927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os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m.title_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"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"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d</a:t>
            </a:r>
            <a:endParaRPr sz="1400" dirty="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m.start_time_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"</a:t>
            </a:r>
            <a:endParaRPr sz="1400" dirty="0">
              <a:latin typeface="Courier New"/>
              <a:cs typeface="Courier New"/>
            </a:endParaRPr>
          </a:p>
          <a:p>
            <a:pPr marL="777875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m.finish_time_;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02578" y="3455591"/>
          <a:ext cx="7922256" cy="1548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7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5005">
                <a:tc>
                  <a:txBody>
                    <a:bodyPr/>
                    <a:lstStyle/>
                    <a:p>
                      <a:pPr marL="31750">
                        <a:lnSpc>
                          <a:spcPts val="140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Meeting::WE: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d="W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";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40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break;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215">
                        <a:lnSpc>
                          <a:spcPts val="140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os_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40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"CONFLICT:"</a:t>
                      </a:r>
                      <a:r>
                        <a:rPr sz="14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4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std::endl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741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Meeting::TH: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d="R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";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break;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spc="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4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lhs</a:t>
                      </a:r>
                      <a:r>
                        <a:rPr sz="14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4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std::endl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744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Meeting::FR: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d="F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";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break;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80"/>
                        </a:lnSpc>
                      </a:pPr>
                      <a:r>
                        <a:rPr sz="1400" spc="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4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rhs</a:t>
                      </a:r>
                      <a:r>
                        <a:rPr sz="14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400" spc="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std::endl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003">
                <a:tc>
                  <a:txBody>
                    <a:bodyPr/>
                    <a:lstStyle/>
                    <a:p>
                      <a:pPr marL="31750">
                        <a:lnSpc>
                          <a:spcPts val="1515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Meeting::SA: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d="S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";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15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break;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15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std::endl;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479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1400" spc="-3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Meeting::SU: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d="U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";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break;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tc gridSpan="3"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400" spc="-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lhs;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744">
                <a:tc gridSpan="2"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67335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946">
                <a:tc gridSpan="2">
                  <a:txBody>
                    <a:bodyPr/>
                    <a:lstStyle/>
                    <a:p>
                      <a:pPr marL="31750">
                        <a:lnSpc>
                          <a:spcPts val="1515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67335">
                        <a:lnSpc>
                          <a:spcPts val="1515"/>
                        </a:lnSpc>
                      </a:pP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std::ostream</a:t>
                      </a:r>
                      <a:r>
                        <a:rPr sz="1400" spc="-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&amp;os_;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935931" y="1808958"/>
            <a:ext cx="3961129" cy="161099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31140" marR="5080" indent="-219075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struct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print_conflicts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{ </a:t>
            </a:r>
            <a:r>
              <a:rPr sz="1400" spc="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print_conflicts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(std::ostream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&amp;os)</a:t>
            </a:r>
            <a:endParaRPr sz="1400" dirty="0">
              <a:latin typeface="Courier New"/>
              <a:cs typeface="Courier New"/>
            </a:endParaRPr>
          </a:p>
          <a:p>
            <a:pPr marL="340360">
              <a:lnSpc>
                <a:spcPct val="100000"/>
              </a:lnSpc>
              <a:spcBef>
                <a:spcPts val="110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: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os_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(os)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{}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Courier New"/>
              <a:cs typeface="Courier New"/>
            </a:endParaRPr>
          </a:p>
          <a:p>
            <a:pPr marL="449580" marR="5080" indent="-219075">
              <a:lnSpc>
                <a:spcPct val="106800"/>
              </a:lnSpc>
              <a:spcBef>
                <a:spcPts val="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Meeting operator () (const Meeting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const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Meeting &amp;rhs)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44958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if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(lhs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==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rhs)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80671" y="2719924"/>
            <a:ext cx="572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&amp;lhs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,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35931" y="4997463"/>
            <a:ext cx="2444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75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2711" y="1221230"/>
            <a:ext cx="599567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dirty="0"/>
              <a:t> </a:t>
            </a:r>
            <a:r>
              <a:rPr spc="10" dirty="0"/>
              <a:t>Example:</a:t>
            </a:r>
            <a:r>
              <a:rPr spc="160" dirty="0"/>
              <a:t> </a:t>
            </a:r>
            <a:r>
              <a:rPr spc="5" dirty="0"/>
              <a:t>Course </a:t>
            </a:r>
            <a:r>
              <a:rPr spc="10" dirty="0"/>
              <a:t>Schedule</a:t>
            </a:r>
            <a:r>
              <a:rPr dirty="0"/>
              <a:t> </a:t>
            </a:r>
            <a:r>
              <a:rPr spc="-15" dirty="0"/>
              <a:t>(cont’d)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2169" y="1747250"/>
            <a:ext cx="9309735" cy="45713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template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&lt;typename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T&gt;</a:t>
            </a:r>
            <a:endParaRPr sz="1400" dirty="0">
              <a:latin typeface="Courier New"/>
              <a:cs typeface="Courier New"/>
            </a:endParaRPr>
          </a:p>
          <a:p>
            <a:pPr marL="63500" marR="1039494">
              <a:lnSpc>
                <a:spcPct val="106700"/>
              </a:lnSpc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class argv_iterator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: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 public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std::iterator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&lt;std::forward_iterator_tag,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T&gt;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 </a:t>
            </a:r>
            <a:r>
              <a:rPr sz="1400" spc="-8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public:</a:t>
            </a:r>
            <a:endParaRPr sz="1400" dirty="0">
              <a:latin typeface="Courier New"/>
              <a:cs typeface="Courier New"/>
            </a:endParaRPr>
          </a:p>
          <a:p>
            <a:pPr marL="281940">
              <a:lnSpc>
                <a:spcPct val="100000"/>
              </a:lnSpc>
              <a:spcBef>
                <a:spcPts val="11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argv_iterator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(void)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{}</a:t>
            </a:r>
            <a:endParaRPr sz="1400" dirty="0">
              <a:latin typeface="Courier New"/>
              <a:cs typeface="Courier New"/>
            </a:endParaRPr>
          </a:p>
          <a:p>
            <a:pPr marL="28194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argv_iterator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(int argc, char </a:t>
            </a:r>
            <a:r>
              <a:rPr sz="2100" spc="22" baseline="-9920" dirty="0">
                <a:solidFill>
                  <a:srgbClr val="231F20"/>
                </a:solidFill>
                <a:latin typeface="Courier New"/>
                <a:cs typeface="Courier New"/>
              </a:rPr>
              <a:t>**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argv, int increment)</a:t>
            </a:r>
            <a:endParaRPr sz="1400" dirty="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114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: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argc_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(argc),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argv_ (argv),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base_argv_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(argv),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increment_ (increment)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{}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Courier New"/>
              <a:cs typeface="Courier New"/>
            </a:endParaRPr>
          </a:p>
          <a:p>
            <a:pPr marL="281940" marR="4646930">
              <a:lnSpc>
                <a:spcPct val="106700"/>
              </a:lnSpc>
              <a:spcBef>
                <a:spcPts val="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argv_iterator begin ()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return </a:t>
            </a:r>
            <a:r>
              <a:rPr sz="2100" spc="22" baseline="-9920" dirty="0">
                <a:solidFill>
                  <a:srgbClr val="231F20"/>
                </a:solidFill>
                <a:latin typeface="Courier New"/>
                <a:cs typeface="Courier New"/>
              </a:rPr>
              <a:t>*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this;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}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argv_iterator end ()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return </a:t>
            </a:r>
            <a:r>
              <a:rPr sz="2100" spc="22" baseline="-9920" dirty="0">
                <a:solidFill>
                  <a:srgbClr val="231F20"/>
                </a:solidFill>
                <a:latin typeface="Courier New"/>
                <a:cs typeface="Courier New"/>
              </a:rPr>
              <a:t>*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this;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281940" marR="55880">
              <a:lnSpc>
                <a:spcPct val="213499"/>
              </a:lnSpc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bool operator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!=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(const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argv_iterator</a:t>
            </a:r>
            <a:r>
              <a:rPr sz="1400" spc="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&amp;)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{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return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argv_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!=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(base_argv_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+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argc_);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} </a:t>
            </a:r>
            <a:r>
              <a:rPr sz="1400" spc="-8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T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 operator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100" spc="22" baseline="-9920" dirty="0">
                <a:solidFill>
                  <a:srgbClr val="231F20"/>
                </a:solidFill>
                <a:latin typeface="Courier New"/>
                <a:cs typeface="Courier New"/>
              </a:rPr>
              <a:t>*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()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{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return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T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(argv_);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}</a:t>
            </a:r>
            <a:endParaRPr sz="1400" dirty="0">
              <a:latin typeface="Courier New"/>
              <a:cs typeface="Courier New"/>
            </a:endParaRPr>
          </a:p>
          <a:p>
            <a:pPr marL="28194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void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operator++ ()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 argv_ += increment_;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 dirty="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private:</a:t>
            </a:r>
            <a:endParaRPr sz="1400" dirty="0">
              <a:latin typeface="Courier New"/>
              <a:cs typeface="Courier New"/>
            </a:endParaRPr>
          </a:p>
          <a:p>
            <a:pPr marL="28194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int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argc_;</a:t>
            </a:r>
            <a:endParaRPr sz="1400" dirty="0">
              <a:latin typeface="Courier New"/>
              <a:cs typeface="Courier New"/>
            </a:endParaRPr>
          </a:p>
          <a:p>
            <a:pPr marL="281940" marR="6068695">
              <a:lnSpc>
                <a:spcPts val="1789"/>
              </a:lnSpc>
              <a:spcBef>
                <a:spcPts val="8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char </a:t>
            </a:r>
            <a:r>
              <a:rPr sz="2100" spc="22" baseline="-9920" dirty="0">
                <a:solidFill>
                  <a:srgbClr val="231F20"/>
                </a:solidFill>
                <a:latin typeface="Courier New"/>
                <a:cs typeface="Courier New"/>
              </a:rPr>
              <a:t>**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argv_, </a:t>
            </a:r>
            <a:r>
              <a:rPr sz="2100" spc="22" baseline="-9920" dirty="0">
                <a:solidFill>
                  <a:srgbClr val="231F20"/>
                </a:solidFill>
                <a:latin typeface="Courier New"/>
                <a:cs typeface="Courier New"/>
              </a:rPr>
              <a:t>**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base_argv_;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int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increment_;</a:t>
            </a:r>
            <a:endParaRPr sz="1400" dirty="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};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76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2711" y="1221230"/>
            <a:ext cx="599567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dirty="0"/>
              <a:t> </a:t>
            </a:r>
            <a:r>
              <a:rPr spc="10" dirty="0"/>
              <a:t>Example:</a:t>
            </a:r>
            <a:r>
              <a:rPr spc="160" dirty="0"/>
              <a:t> </a:t>
            </a:r>
            <a:r>
              <a:rPr spc="5" dirty="0"/>
              <a:t>Course </a:t>
            </a:r>
            <a:r>
              <a:rPr spc="10" dirty="0"/>
              <a:t>Schedule</a:t>
            </a:r>
            <a:r>
              <a:rPr dirty="0"/>
              <a:t> </a:t>
            </a:r>
            <a:r>
              <a:rPr spc="-15" dirty="0"/>
              <a:t>(cont’d)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0269" y="1747250"/>
            <a:ext cx="3877310" cy="4724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43840" marR="17780" indent="-219075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int main (int argc, char </a:t>
            </a:r>
            <a:r>
              <a:rPr sz="2100" spc="22" baseline="-9920" dirty="0">
                <a:solidFill>
                  <a:srgbClr val="231F20"/>
                </a:solidFill>
                <a:latin typeface="Courier New"/>
                <a:cs typeface="Courier New"/>
              </a:rPr>
              <a:t>*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argv[])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std::vector&lt;Meeting&gt;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schedule;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1629" y="2430534"/>
            <a:ext cx="1009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std::copy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4797" y="2430534"/>
            <a:ext cx="6037580" cy="11550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1920" marR="768985" indent="-109855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(argv_iterator&lt;Meeting&gt; (argc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-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1, argv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+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1, 4),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argv_iterator&lt;Meeting&gt;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(),</a:t>
            </a:r>
            <a:endParaRPr sz="1400" dirty="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std::back_inserter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(schedule));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(schedule.begin (),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schedule.end (),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std::less&lt;Meeting&gt;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1629" y="3341506"/>
            <a:ext cx="1009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std::sort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36590" y="3341506"/>
            <a:ext cx="4629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())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1629" y="3796988"/>
            <a:ext cx="374205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//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Find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&amp;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print out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any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conflicts.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1629" y="4024675"/>
            <a:ext cx="2976880" cy="699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std::transform</a:t>
            </a:r>
            <a:r>
              <a:rPr sz="1400" spc="-5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(sched.begin</a:t>
            </a:r>
            <a:endParaRPr sz="1400" dirty="0">
              <a:latin typeface="Courier New"/>
              <a:cs typeface="Courier New"/>
            </a:endParaRPr>
          </a:p>
          <a:p>
            <a:pPr marL="1761489" marR="5080">
              <a:lnSpc>
                <a:spcPct val="106700"/>
              </a:lnSpc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sched.begi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n 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sched.begi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n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82469" y="4024675"/>
            <a:ext cx="2321560" cy="6997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(), sched.end ()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-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1,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()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+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1,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(),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0648" y="4707964"/>
            <a:ext cx="31953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print_conflicts</a:t>
            </a:r>
            <a:r>
              <a:rPr sz="1400" spc="-3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(std::cout));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1629" y="5163448"/>
            <a:ext cx="5053965" cy="9277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// Print out schedule, using STL output stream </a:t>
            </a:r>
            <a:r>
              <a:rPr sz="1400" spc="-8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std::copy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(sched.begin (), sched.end (),</a:t>
            </a:r>
            <a:endParaRPr sz="1400" dirty="0">
              <a:latin typeface="Courier New"/>
              <a:cs typeface="Courier New"/>
            </a:endParaRPr>
          </a:p>
          <a:p>
            <a:pPr marL="1214755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std::ostream_iterator&lt;Meeting&gt;</a:t>
            </a:r>
            <a:r>
              <a:rPr sz="1400" spc="-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(os,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return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0;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59542" y="5163448"/>
            <a:ext cx="18840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iterator</a:t>
            </a:r>
            <a:r>
              <a:rPr sz="1400" spc="-5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adapter.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9526" y="5618936"/>
            <a:ext cx="790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"\n"))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77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1365" y="1221230"/>
            <a:ext cx="64985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Summary</a:t>
            </a:r>
            <a:r>
              <a:rPr spc="5" dirty="0"/>
              <a:t> </a:t>
            </a:r>
            <a:r>
              <a:rPr spc="10" dirty="0"/>
              <a:t>of</a:t>
            </a:r>
            <a:r>
              <a:rPr spc="5" dirty="0"/>
              <a:t> </a:t>
            </a:r>
            <a:r>
              <a:rPr spc="10" dirty="0"/>
              <a:t>the Class</a:t>
            </a:r>
            <a:r>
              <a:rPr spc="5" dirty="0"/>
              <a:t> </a:t>
            </a:r>
            <a:r>
              <a:rPr spc="10" dirty="0"/>
              <a:t>Scheduling</a:t>
            </a:r>
            <a:r>
              <a:rPr spc="5" dirty="0"/>
              <a:t> </a:t>
            </a:r>
            <a:r>
              <a:rPr spc="10" dirty="0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1600" y="1545878"/>
            <a:ext cx="7673340" cy="464883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22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promotes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software</a:t>
            </a:r>
            <a:r>
              <a:rPr sz="205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reuse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2050" spc="1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writing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less,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doing</a:t>
            </a:r>
            <a:r>
              <a:rPr sz="20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more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12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2050" spc="-6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spc="8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d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n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Meeting</a:t>
            </a:r>
            <a:r>
              <a:rPr sz="2050" spc="-6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la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endParaRPr sz="2050" dirty="0">
              <a:latin typeface="Arial"/>
              <a:cs typeface="Arial"/>
            </a:endParaRPr>
          </a:p>
          <a:p>
            <a:pPr marL="548640" marR="5080" lvl="1" indent="-273050">
              <a:lnSpc>
                <a:spcPts val="2480"/>
              </a:lnSpc>
              <a:spcBef>
                <a:spcPts val="8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provided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algorithms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e.g.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Arial"/>
                <a:cs typeface="Arial"/>
              </a:rPr>
              <a:t>sorting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copying),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containers, </a:t>
            </a:r>
            <a:r>
              <a:rPr sz="2050" spc="-5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iterators,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functors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04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 is </a:t>
            </a:r>
            <a:r>
              <a:rPr sz="2050" i="1" spc="-10" dirty="0">
                <a:solidFill>
                  <a:srgbClr val="231F20"/>
                </a:solidFill>
                <a:latin typeface="Arial"/>
                <a:cs typeface="Arial"/>
              </a:rPr>
              <a:t>flexible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according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open/closed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principle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13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std::copy()</a:t>
            </a:r>
            <a:r>
              <a:rPr sz="2050" spc="-66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algorithm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with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output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iterator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prints schedule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25" dirty="0">
                <a:solidFill>
                  <a:srgbClr val="231F20"/>
                </a:solidFill>
                <a:latin typeface="Arial"/>
                <a:cs typeface="Arial"/>
              </a:rPr>
              <a:t>Sort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ascending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(default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std::less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or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descending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(via</a:t>
            </a:r>
            <a:endParaRPr sz="2050" dirty="0">
              <a:latin typeface="Arial"/>
              <a:cs typeface="Arial"/>
            </a:endParaRPr>
          </a:p>
          <a:p>
            <a:pPr marL="548640">
              <a:lnSpc>
                <a:spcPct val="100000"/>
              </a:lnSpc>
              <a:spcBef>
                <a:spcPts val="20"/>
              </a:spcBef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std::greater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order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12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efficient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13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inlines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methods,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uses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templates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extensively</a:t>
            </a:r>
            <a:endParaRPr sz="2050" dirty="0">
              <a:latin typeface="Arial"/>
              <a:cs typeface="Arial"/>
            </a:endParaRPr>
          </a:p>
          <a:p>
            <a:pPr marL="548640" marR="419734" lvl="1" indent="-273050">
              <a:lnSpc>
                <a:spcPts val="2480"/>
              </a:lnSpc>
              <a:spcBef>
                <a:spcPts val="85"/>
              </a:spcBef>
              <a:buFont typeface="Arial"/>
              <a:buChar char="–"/>
              <a:tabLst>
                <a:tab pos="549275" algn="l"/>
              </a:tabLst>
            </a:pP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Optimized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both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231F20"/>
                </a:solidFill>
                <a:latin typeface="Arial"/>
                <a:cs typeface="Arial"/>
              </a:rPr>
              <a:t>for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performance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&amp;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231F20"/>
                </a:solidFill>
                <a:latin typeface="Arial"/>
                <a:cs typeface="Arial"/>
              </a:rPr>
              <a:t>for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programming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model </a:t>
            </a:r>
            <a:r>
              <a:rPr sz="2050" spc="-5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complexity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2050" i="1" spc="-5" dirty="0">
                <a:solidFill>
                  <a:srgbClr val="231F20"/>
                </a:solidFill>
                <a:latin typeface="Arial"/>
                <a:cs typeface="Arial"/>
              </a:rPr>
              <a:t>e.g.,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 requiring </a:t>
            </a:r>
            <a:r>
              <a:rPr sz="2050" spc="10" dirty="0">
                <a:solidFill>
                  <a:srgbClr val="231F20"/>
                </a:solidFill>
                <a:latin typeface="Euclid"/>
                <a:cs typeface="Euclid"/>
              </a:rPr>
              <a:t>&lt;</a:t>
            </a:r>
            <a:r>
              <a:rPr sz="2050" spc="-110" dirty="0">
                <a:solidFill>
                  <a:srgbClr val="231F20"/>
                </a:solidFill>
                <a:latin typeface="Euclid"/>
                <a:cs typeface="Euclid"/>
              </a:rPr>
              <a:t> </a:t>
            </a:r>
            <a:r>
              <a:rPr sz="2050" i="1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Euclid"/>
                <a:cs typeface="Euclid"/>
              </a:rPr>
              <a:t>==</a:t>
            </a:r>
            <a:r>
              <a:rPr sz="2050" spc="-110" dirty="0">
                <a:solidFill>
                  <a:srgbClr val="231F20"/>
                </a:solidFill>
                <a:latin typeface="Euclid"/>
                <a:cs typeface="Euclid"/>
              </a:rPr>
              <a:t> </a:t>
            </a:r>
            <a:r>
              <a:rPr sz="2050" i="1" spc="10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no 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others)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78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7438" y="1221230"/>
            <a:ext cx="62464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References:</a:t>
            </a:r>
            <a:r>
              <a:rPr spc="170" dirty="0"/>
              <a:t> </a:t>
            </a:r>
            <a:r>
              <a:rPr spc="15" dirty="0"/>
              <a:t>For</a:t>
            </a:r>
            <a:r>
              <a:rPr spc="5" dirty="0"/>
              <a:t> </a:t>
            </a:r>
            <a:r>
              <a:rPr spc="10" dirty="0"/>
              <a:t>More</a:t>
            </a:r>
            <a:r>
              <a:rPr spc="5" dirty="0"/>
              <a:t> Information</a:t>
            </a:r>
            <a:r>
              <a:rPr spc="10" dirty="0"/>
              <a:t> </a:t>
            </a:r>
            <a:r>
              <a:rPr spc="15" dirty="0"/>
              <a:t>on</a:t>
            </a:r>
            <a:r>
              <a:rPr spc="5" dirty="0"/>
              <a:t> </a:t>
            </a:r>
            <a:r>
              <a:rPr spc="15" dirty="0"/>
              <a:t>STL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1604" y="1586458"/>
            <a:ext cx="6068695" cy="5334794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28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David 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Musser’s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page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185"/>
              </a:spcBef>
              <a:buFont typeface="Arial"/>
              <a:buChar char="–"/>
              <a:tabLst>
                <a:tab pos="549275" algn="l"/>
              </a:tabLst>
            </a:pP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  <a:hlinkClick r:id="rId2"/>
              </a:rPr>
              <a:t>https://www.cs.rpi.edu/~musser/stl-book/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  </a:t>
            </a:r>
            <a:endParaRPr lang="en-US"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18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en-US" sz="2050" dirty="0" err="1">
                <a:solidFill>
                  <a:srgbClr val="231F20"/>
                </a:solidFill>
                <a:latin typeface="Arial"/>
                <a:cs typeface="Arial"/>
              </a:rPr>
              <a:t>Stepanov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10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</a:rPr>
              <a:t>Lee,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“The 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Standard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231F20"/>
                </a:solidFill>
                <a:latin typeface="Arial"/>
                <a:cs typeface="Arial"/>
              </a:rPr>
              <a:t>Template</a:t>
            </a:r>
            <a:r>
              <a:rPr lang="en-US" sz="20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Library”</a:t>
            </a:r>
            <a:endParaRPr lang="en-US"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185"/>
              </a:spcBef>
              <a:buFont typeface="Arial"/>
              <a:buChar char="–"/>
              <a:tabLst>
                <a:tab pos="549275" algn="l"/>
              </a:tabLst>
            </a:pPr>
            <a:r>
              <a:rPr lang="en-US" sz="2050" spc="-5" dirty="0">
                <a:solidFill>
                  <a:srgbClr val="231F20"/>
                </a:solidFill>
                <a:latin typeface="Arial"/>
                <a:cs typeface="Arial"/>
                <a:hlinkClick r:id="rId3"/>
              </a:rPr>
              <a:t>http://www.cs.rpi.edu/</a:t>
            </a:r>
            <a:r>
              <a:rPr lang="en-US" sz="2050" spc="10" dirty="0">
                <a:solidFill>
                  <a:srgbClr val="231F20"/>
                </a:solidFill>
                <a:latin typeface="Arial"/>
                <a:cs typeface="Arial"/>
                <a:hlinkClick r:id="rId3"/>
              </a:rPr>
              <a:t>~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  <a:hlinkClick r:id="rId3"/>
              </a:rPr>
              <a:t>musser/doc.ps</a:t>
            </a:r>
            <a:r>
              <a:rPr lang="en-US"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18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SGI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STL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231F20"/>
                </a:solidFill>
                <a:latin typeface="Arial"/>
                <a:cs typeface="Arial"/>
              </a:rPr>
              <a:t>Programmer’s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Guide</a:t>
            </a:r>
            <a:endParaRPr sz="2050" dirty="0">
              <a:latin typeface="Arial"/>
              <a:cs typeface="Arial"/>
            </a:endParaRPr>
          </a:p>
          <a:p>
            <a:pPr marL="548640" lvl="1" indent="-273050">
              <a:lnSpc>
                <a:spcPct val="100000"/>
              </a:lnSpc>
              <a:spcBef>
                <a:spcPts val="118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-10" dirty="0">
                <a:solidFill>
                  <a:srgbClr val="231F20"/>
                </a:solidFill>
                <a:latin typeface="Arial"/>
                <a:cs typeface="Arial"/>
                <a:hlinkClick r:id="rId4"/>
              </a:rPr>
              <a:t>http://www.sgi.com/Technology/STL/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18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“STL </a:t>
            </a:r>
            <a:r>
              <a:rPr sz="2050" spc="-25" dirty="0">
                <a:solidFill>
                  <a:srgbClr val="231F20"/>
                </a:solidFill>
                <a:latin typeface="Arial"/>
                <a:cs typeface="Arial"/>
              </a:rPr>
              <a:t>Tutorial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Reference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Guide”</a:t>
            </a:r>
            <a:endParaRPr sz="2050" dirty="0">
              <a:latin typeface="Arial"/>
              <a:cs typeface="Arial"/>
            </a:endParaRPr>
          </a:p>
          <a:p>
            <a:pPr marL="276225">
              <a:lnSpc>
                <a:spcPct val="100000"/>
              </a:lnSpc>
              <a:spcBef>
                <a:spcPts val="1185"/>
              </a:spcBef>
            </a:pP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sz="2050" b="1" spc="4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  <a:hlinkClick r:id="rId5"/>
              </a:rPr>
              <a:t>https://www.mica.edu.vn/perso/Vu-Hai/EE3490/Ref/The%20C++Standard%20Library%20-%202nd%20Edition.pdf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  <a:p>
            <a:pPr marL="269875" indent="-257810">
              <a:lnSpc>
                <a:spcPct val="100000"/>
              </a:lnSpc>
              <a:spcBef>
                <a:spcPts val="118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Austern,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“Generic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Programming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231F20"/>
                </a:solidFill>
                <a:latin typeface="Arial"/>
                <a:cs typeface="Arial"/>
              </a:rPr>
              <a:t>STL”</a:t>
            </a:r>
            <a:endParaRPr sz="2050" dirty="0">
              <a:latin typeface="Arial"/>
              <a:cs typeface="Arial"/>
            </a:endParaRPr>
          </a:p>
          <a:p>
            <a:pPr marL="276225">
              <a:lnSpc>
                <a:spcPct val="100000"/>
              </a:lnSpc>
              <a:spcBef>
                <a:spcPts val="1185"/>
              </a:spcBef>
            </a:pP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sz="2050" b="1" spc="4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  <a:hlinkClick r:id="rId6"/>
              </a:rPr>
              <a:t>https://www.cs.rpi.edu/~musser/gp/</a:t>
            </a:r>
            <a:r>
              <a:rPr lang="en-US" sz="20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79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75482" y="1221230"/>
            <a:ext cx="3710304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pc="-20" dirty="0"/>
              <a:t>Типы контейнеров </a:t>
            </a:r>
            <a:r>
              <a:rPr spc="15" dirty="0"/>
              <a:t>STL</a:t>
            </a:r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961604" y="1704868"/>
            <a:ext cx="8347495" cy="4805867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440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Три типа контейнеров</a:t>
            </a:r>
            <a:endParaRPr sz="2050" dirty="0">
              <a:latin typeface="Arial"/>
              <a:cs typeface="Arial"/>
            </a:endParaRPr>
          </a:p>
          <a:p>
            <a:pPr marL="548640" marR="287655" lvl="1" indent="-273050">
              <a:lnSpc>
                <a:spcPct val="100800"/>
              </a:lnSpc>
              <a:spcBef>
                <a:spcPts val="1330"/>
              </a:spcBef>
              <a:buChar char="–"/>
              <a:tabLst>
                <a:tab pos="549275" algn="l"/>
              </a:tabLst>
            </a:pPr>
            <a:r>
              <a:rPr lang="ru-RU" sz="2050" b="1" spc="5" dirty="0">
                <a:solidFill>
                  <a:srgbClr val="231F20"/>
                </a:solidFill>
                <a:latin typeface="Arial"/>
                <a:cs typeface="Arial"/>
              </a:rPr>
              <a:t>Последовательные контейнеры</a:t>
            </a:r>
            <a:r>
              <a:rPr sz="2050" b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b="1" spc="10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организовывают данные в линейно-упорядоченном виде</a:t>
            </a:r>
            <a:endParaRPr sz="2050" dirty="0">
              <a:latin typeface="Arial"/>
              <a:cs typeface="Arial"/>
            </a:endParaRPr>
          </a:p>
          <a:p>
            <a:pPr marL="784860" lvl="2" indent="-258445">
              <a:lnSpc>
                <a:spcPct val="100000"/>
              </a:lnSpc>
              <a:spcBef>
                <a:spcPts val="15"/>
              </a:spcBef>
              <a:buFont typeface="Lucida Sans Unicode"/>
              <a:buChar char="·"/>
              <a:tabLst>
                <a:tab pos="785495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Порядок элементов не имеет ничего общего с их значением</a:t>
            </a:r>
          </a:p>
          <a:p>
            <a:pPr marL="784860" lvl="2" indent="-258445">
              <a:lnSpc>
                <a:spcPct val="100000"/>
              </a:lnSpc>
              <a:spcBef>
                <a:spcPts val="15"/>
              </a:spcBef>
              <a:buFont typeface="Lucida Sans Unicode"/>
              <a:buChar char="·"/>
              <a:tabLst>
                <a:tab pos="785495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Аналогичны встроенным массивам, но не обязательно хранить их постоянно</a:t>
            </a:r>
            <a:endParaRPr sz="2050" dirty="0">
              <a:latin typeface="Arial"/>
              <a:cs typeface="Arial"/>
            </a:endParaRPr>
          </a:p>
          <a:p>
            <a:pPr marL="548640" marR="5080" lvl="1" indent="-273050">
              <a:lnSpc>
                <a:spcPts val="2480"/>
              </a:lnSpc>
              <a:spcBef>
                <a:spcPts val="85"/>
              </a:spcBef>
              <a:buChar char="–"/>
              <a:tabLst>
                <a:tab pos="549275" algn="l"/>
              </a:tabLst>
            </a:pPr>
            <a:r>
              <a:rPr lang="ru-RU" sz="2050" b="1" dirty="0">
                <a:solidFill>
                  <a:srgbClr val="231F20"/>
                </a:solidFill>
                <a:latin typeface="Arial"/>
                <a:cs typeface="Arial"/>
              </a:rPr>
              <a:t>Ассоциативные контейнеры –</a:t>
            </a:r>
            <a:r>
              <a:rPr sz="2050" b="1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20" dirty="0">
                <a:solidFill>
                  <a:srgbClr val="231F20"/>
                </a:solidFill>
                <a:latin typeface="Arial"/>
                <a:cs typeface="Arial"/>
              </a:rPr>
              <a:t>организовывают данные для быстрого ассоциативного доступа и оперирования</a:t>
            </a:r>
            <a:endParaRPr sz="2050" dirty="0">
              <a:latin typeface="Arial"/>
              <a:cs typeface="Arial"/>
            </a:endParaRPr>
          </a:p>
          <a:p>
            <a:pPr marL="784860" lvl="2" indent="-258445">
              <a:lnSpc>
                <a:spcPts val="2390"/>
              </a:lnSpc>
              <a:buFont typeface="Lucida Sans Unicode"/>
              <a:buChar char="·"/>
              <a:tabLst>
                <a:tab pos="785495" algn="l"/>
              </a:tabLst>
            </a:pPr>
            <a:r>
              <a:rPr lang="ru-RU" sz="2050" spc="10" dirty="0">
                <a:solidFill>
                  <a:srgbClr val="231F20"/>
                </a:solidFill>
                <a:latin typeface="Arial"/>
                <a:cs typeface="Arial"/>
              </a:rPr>
              <a:t>Поддерживает эффективные операции над элементами с использованием упорядоченных ключей через</a:t>
            </a:r>
            <a:r>
              <a:rPr sz="205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operator&lt;</a:t>
            </a:r>
            <a:endParaRPr sz="2050" dirty="0">
              <a:latin typeface="Courier New"/>
              <a:cs typeface="Courier New"/>
            </a:endParaRPr>
          </a:p>
          <a:p>
            <a:pPr marL="784860" lvl="2" indent="-258445">
              <a:lnSpc>
                <a:spcPct val="100000"/>
              </a:lnSpc>
              <a:spcBef>
                <a:spcPts val="15"/>
              </a:spcBef>
              <a:buFont typeface="Lucida Sans Unicode"/>
              <a:buChar char="·"/>
              <a:tabLst>
                <a:tab pos="785495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Реализовано как сбалансированные бинарные деревья</a:t>
            </a:r>
            <a:endParaRPr lang="ru-RU" sz="2050" dirty="0">
              <a:latin typeface="Arial"/>
              <a:cs typeface="Arial"/>
            </a:endParaRPr>
          </a:p>
          <a:p>
            <a:pPr marL="548640" marR="551815" lvl="1" indent="-273050">
              <a:lnSpc>
                <a:spcPts val="2480"/>
              </a:lnSpc>
              <a:spcBef>
                <a:spcPts val="85"/>
              </a:spcBef>
              <a:buChar char="–"/>
              <a:tabLst>
                <a:tab pos="549275" algn="l"/>
              </a:tabLst>
            </a:pPr>
            <a:r>
              <a:rPr lang="ru-RU" sz="2050" b="1" dirty="0">
                <a:solidFill>
                  <a:srgbClr val="231F20"/>
                </a:solidFill>
                <a:latin typeface="Arial"/>
                <a:cs typeface="Arial"/>
              </a:rPr>
              <a:t>Адаптеры – </a:t>
            </a: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организовывают различные варианты последовательно-ассоциативного доступа</a:t>
            </a:r>
            <a:endParaRPr lang="ru-RU" sz="2050" dirty="0">
              <a:latin typeface="Arial"/>
              <a:cs typeface="Arial"/>
            </a:endParaRPr>
          </a:p>
          <a:p>
            <a:pPr marL="784860" lvl="2" indent="-258445">
              <a:lnSpc>
                <a:spcPts val="2390"/>
              </a:lnSpc>
              <a:buFont typeface="Lucida Sans Unicode"/>
              <a:buChar char="·"/>
              <a:tabLst>
                <a:tab pos="785495" algn="l"/>
              </a:tabLst>
            </a:pP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stack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queue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10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sz="2050" spc="20" dirty="0">
                <a:solidFill>
                  <a:srgbClr val="231F20"/>
                </a:solidFill>
                <a:latin typeface="Courier New"/>
                <a:cs typeface="Courier New"/>
              </a:rPr>
              <a:t>priority</a:t>
            </a:r>
            <a:r>
              <a:rPr sz="2050" u="heavy" spc="-409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queue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76664" y="1221230"/>
            <a:ext cx="5437036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STL</a:t>
            </a:r>
            <a:r>
              <a:rPr spc="-5" dirty="0"/>
              <a:t> </a:t>
            </a:r>
            <a:r>
              <a:rPr spc="-10" dirty="0"/>
              <a:t>Vector</a:t>
            </a:r>
            <a:r>
              <a:rPr spc="-5" dirty="0"/>
              <a:t> 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1341079" y="1651324"/>
            <a:ext cx="3815682" cy="961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std::vector</a:t>
            </a:r>
            <a:r>
              <a:rPr sz="2050" b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5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lang="ru-RU" sz="2050" b="1" spc="5" dirty="0">
                <a:solidFill>
                  <a:srgbClr val="231F20"/>
                </a:solidFill>
                <a:latin typeface="Arial"/>
                <a:cs typeface="Arial"/>
              </a:rPr>
              <a:t>динамический массив, который может изменяться с конца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1078" y="2825921"/>
            <a:ext cx="3193415" cy="2575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marR="405765" indent="-273050">
              <a:lnSpc>
                <a:spcPct val="100800"/>
              </a:lnSpc>
              <a:spcBef>
                <a:spcPts val="95"/>
              </a:spcBef>
            </a:pPr>
            <a:r>
              <a:rPr sz="2050" b="1" spc="5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lang="ru-RU" sz="2050" b="1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pus</a:t>
            </a:r>
            <a:r>
              <a:rPr sz="2050" spc="125" dirty="0">
                <a:solidFill>
                  <a:srgbClr val="231F20"/>
                </a:solidFill>
                <a:latin typeface="Courier New"/>
                <a:cs typeface="Courier New"/>
              </a:rPr>
              <a:t>h</a:t>
            </a:r>
            <a:r>
              <a:rPr sz="2050" u="heavy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204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back()</a:t>
            </a: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, 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po</a:t>
            </a:r>
            <a:r>
              <a:rPr sz="2050" spc="125" dirty="0">
                <a:solidFill>
                  <a:srgbClr val="231F20"/>
                </a:solidFill>
                <a:latin typeface="Courier New"/>
                <a:cs typeface="Courier New"/>
              </a:rPr>
              <a:t>p</a:t>
            </a:r>
            <a:r>
              <a:rPr sz="2050" u="heavy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204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Courier New"/>
                <a:cs typeface="Courier New"/>
              </a:rPr>
              <a:t>back()</a:t>
            </a:r>
            <a:endParaRPr sz="2050" dirty="0">
              <a:latin typeface="Courier New"/>
              <a:cs typeface="Courier New"/>
            </a:endParaRPr>
          </a:p>
          <a:p>
            <a:pPr marL="269875" indent="-257810">
              <a:lnSpc>
                <a:spcPct val="100000"/>
              </a:lnSpc>
              <a:spcBef>
                <a:spcPts val="141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sz="2050" i="1" dirty="0">
                <a:solidFill>
                  <a:srgbClr val="231F20"/>
                </a:solidFill>
                <a:latin typeface="Arial"/>
                <a:cs typeface="Arial"/>
              </a:rPr>
              <a:t>random</a:t>
            </a:r>
            <a:r>
              <a:rPr sz="2050" i="1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231F20"/>
                </a:solidFill>
                <a:latin typeface="Arial"/>
                <a:cs typeface="Arial"/>
              </a:rPr>
              <a:t>access</a:t>
            </a:r>
            <a:endParaRPr sz="2050" dirty="0"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spcBef>
                <a:spcPts val="15"/>
              </a:spcBef>
            </a:pP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iterators</a:t>
            </a:r>
            <a:endParaRPr sz="2050" dirty="0">
              <a:latin typeface="Arial"/>
              <a:cs typeface="Arial"/>
            </a:endParaRPr>
          </a:p>
          <a:p>
            <a:pPr marL="269875" marR="316230" indent="-257810">
              <a:lnSpc>
                <a:spcPct val="100800"/>
              </a:lnSpc>
              <a:spcBef>
                <a:spcPts val="1395"/>
              </a:spcBef>
              <a:buFont typeface="Lucida Sans Unicode"/>
              <a:buChar char="•"/>
              <a:tabLst>
                <a:tab pos="270510" algn="l"/>
              </a:tabLst>
            </a:pPr>
            <a:r>
              <a:rPr lang="ru-RU" sz="2050" dirty="0">
                <a:solidFill>
                  <a:srgbClr val="231F20"/>
                </a:solidFill>
                <a:latin typeface="Arial"/>
                <a:cs typeface="Arial"/>
              </a:rPr>
              <a:t>Более мощная версия</a:t>
            </a:r>
            <a:r>
              <a:rPr sz="20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-5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231F20"/>
                </a:solidFill>
                <a:latin typeface="Arial"/>
                <a:cs typeface="Arial"/>
              </a:rPr>
              <a:t>C/C++</a:t>
            </a:r>
            <a:r>
              <a:rPr sz="20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ru-RU" sz="2050" spc="-10" dirty="0">
                <a:solidFill>
                  <a:srgbClr val="231F20"/>
                </a:solidFill>
                <a:latin typeface="Arial"/>
                <a:cs typeface="Arial"/>
              </a:rPr>
              <a:t>массивов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8212" y="1784625"/>
            <a:ext cx="89979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21991" y="1784625"/>
            <a:ext cx="1118235" cy="699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&lt;iostream&gt;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&lt;vector&gt;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&lt;string&gt;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38212" y="2240108"/>
            <a:ext cx="89979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#includ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e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0112" y="2695596"/>
            <a:ext cx="4133850" cy="699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int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main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(int argc,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char </a:t>
            </a:r>
            <a:r>
              <a:rPr sz="2100" spc="22" baseline="-9920" dirty="0">
                <a:solidFill>
                  <a:srgbClr val="231F20"/>
                </a:solidFill>
                <a:latin typeface="Courier New"/>
                <a:cs typeface="Courier New"/>
              </a:rPr>
              <a:t>*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argv[])</a:t>
            </a:r>
            <a:endParaRPr sz="1400" dirty="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110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26924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std::vector</a:t>
            </a:r>
            <a:r>
              <a:rPr sz="1400" spc="-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&lt;std::string&gt;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projects;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56760" y="3606682"/>
            <a:ext cx="3742054" cy="4718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"program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name:"</a:t>
            </a:r>
            <a:endParaRPr sz="1400" dirty="0">
              <a:latin typeface="Courier New"/>
              <a:cs typeface="Courier New"/>
            </a:endParaRPr>
          </a:p>
          <a:p>
            <a:pPr marL="1105535">
              <a:lnSpc>
                <a:spcPct val="100000"/>
              </a:lnSpc>
              <a:spcBef>
                <a:spcPts val="11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spc="-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argv[0]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std::endl;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6760" y="4289851"/>
            <a:ext cx="3523615" cy="9277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31140" marR="5080" indent="-219075" algn="just">
              <a:lnSpc>
                <a:spcPct val="106700"/>
              </a:lnSpc>
              <a:spcBef>
                <a:spcPts val="20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for (int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i =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1;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i &lt;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argc; ++i)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{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projects.push_back (argv [i]); </a:t>
            </a:r>
            <a:r>
              <a:rPr sz="1400" spc="-83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std::cout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projects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[i</a:t>
            </a:r>
            <a:r>
              <a:rPr sz="1400" spc="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-</a:t>
            </a:r>
            <a:r>
              <a:rPr sz="1400" spc="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1]</a:t>
            </a:r>
            <a:endParaRPr sz="1400" dirty="0">
              <a:latin typeface="Courier New"/>
              <a:cs typeface="Courier New"/>
            </a:endParaRPr>
          </a:p>
          <a:p>
            <a:pPr marL="1323975" algn="just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&lt;&lt;</a:t>
            </a:r>
            <a:r>
              <a:rPr sz="1400" spc="-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std::endl;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56760" y="5200822"/>
            <a:ext cx="135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56760" y="5656305"/>
            <a:ext cx="10096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return</a:t>
            </a:r>
            <a:r>
              <a:rPr sz="1400" spc="-5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231F20"/>
                </a:solidFill>
                <a:latin typeface="Courier New"/>
                <a:cs typeface="Courier New"/>
              </a:rPr>
              <a:t>0;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38216" y="5884106"/>
            <a:ext cx="135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1F20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5669" y="64293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1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</TotalTime>
  <Words>8996</Words>
  <Application>Microsoft Office PowerPoint</Application>
  <PresentationFormat>Произвольный</PresentationFormat>
  <Paragraphs>1158</Paragraphs>
  <Slides>75</Slides>
  <Notes>2</Notes>
  <HiddenSlides>13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83" baseType="lpstr">
      <vt:lpstr>Arial</vt:lpstr>
      <vt:lpstr>Calibri</vt:lpstr>
      <vt:lpstr>Consolas</vt:lpstr>
      <vt:lpstr>Courier New</vt:lpstr>
      <vt:lpstr>Euclid</vt:lpstr>
      <vt:lpstr>Lucida Sans Unicode</vt:lpstr>
      <vt:lpstr>Times New Roman</vt:lpstr>
      <vt:lpstr>Office Theme</vt:lpstr>
      <vt:lpstr>C++ Standard Template Library</vt:lpstr>
      <vt:lpstr>The C++ Standard Template Library</vt:lpstr>
      <vt:lpstr>Что есть STL?</vt:lpstr>
      <vt:lpstr>Что есть STL?</vt:lpstr>
      <vt:lpstr>Обощенное программирование и STL</vt:lpstr>
      <vt:lpstr>Особенности STL : Контейнеры, Итераторы, &amp; Алгоритмы</vt:lpstr>
      <vt:lpstr>Контейнеры STL</vt:lpstr>
      <vt:lpstr>Типы контейнеров STL</vt:lpstr>
      <vt:lpstr>STL Vector </vt:lpstr>
      <vt:lpstr>STL Deque </vt:lpstr>
      <vt:lpstr>STL List </vt:lpstr>
      <vt:lpstr>STL Set - ассоциативный</vt:lpstr>
      <vt:lpstr>STL Pair – класс помощник</vt:lpstr>
      <vt:lpstr>STL Pair – класс помощник</vt:lpstr>
      <vt:lpstr>STL Map</vt:lpstr>
      <vt:lpstr>STL MultiSet &amp; MultiMap</vt:lpstr>
      <vt:lpstr>STL MultiSet</vt:lpstr>
      <vt:lpstr>STL MultiSet</vt:lpstr>
      <vt:lpstr>STL Итераторы</vt:lpstr>
      <vt:lpstr>STL Итераторы</vt:lpstr>
      <vt:lpstr>Пример</vt:lpstr>
      <vt:lpstr>Категории итераторов STL</vt:lpstr>
      <vt:lpstr>STL итераторы ввода</vt:lpstr>
      <vt:lpstr>Пример</vt:lpstr>
      <vt:lpstr>STL итератор вывода</vt:lpstr>
      <vt:lpstr>Пример</vt:lpstr>
      <vt:lpstr>STL прямой итератор</vt:lpstr>
      <vt:lpstr>Пример</vt:lpstr>
      <vt:lpstr>STL Двунаправленный итератор</vt:lpstr>
      <vt:lpstr>Пример</vt:lpstr>
      <vt:lpstr>STL итератор произвольного доступа</vt:lpstr>
      <vt:lpstr>Пример</vt:lpstr>
      <vt:lpstr>Implementing Iterators Using STL Patterns</vt:lpstr>
      <vt:lpstr>STL Обобщенные алгоритмы</vt:lpstr>
      <vt:lpstr>Категории обощенных алгоритмов в STL</vt:lpstr>
      <vt:lpstr>Преимущества обобщенных алгоритмов STL</vt:lpstr>
      <vt:lpstr>Алгоритм поиска std::find()</vt:lpstr>
      <vt:lpstr>Алгоритм поиска std::find()</vt:lpstr>
      <vt:lpstr>Example std::adjacent find() Algorithm</vt:lpstr>
      <vt:lpstr>std::copy()</vt:lpstr>
      <vt:lpstr>std::fill()</vt:lpstr>
      <vt:lpstr> std::replace() </vt:lpstr>
      <vt:lpstr>std::remove()</vt:lpstr>
      <vt:lpstr>std::transform()</vt:lpstr>
      <vt:lpstr>std::for each() </vt:lpstr>
      <vt:lpstr>STL функциональные объекты</vt:lpstr>
      <vt:lpstr>STL адаптеры</vt:lpstr>
      <vt:lpstr>STL Container Adaptors</vt:lpstr>
      <vt:lpstr>STL stack &amp; queue</vt:lpstr>
      <vt:lpstr>STL Iterator Adaptors</vt:lpstr>
      <vt:lpstr>Пример STL back inserter()</vt:lpstr>
      <vt:lpstr>STL адаптеры функций</vt:lpstr>
      <vt:lpstr>STL Binder (привязка)</vt:lpstr>
      <vt:lpstr>STL Binder Пример</vt:lpstr>
      <vt:lpstr>STL Binder пример</vt:lpstr>
      <vt:lpstr>STL Binder Пример</vt:lpstr>
      <vt:lpstr>STL Binder Пример</vt:lpstr>
      <vt:lpstr>STL Negator / Function адаптеры</vt:lpstr>
      <vt:lpstr>STL Negator пример</vt:lpstr>
      <vt:lpstr>STL Pointer-to-MemFun Adaptor Example</vt:lpstr>
      <vt:lpstr>STL Pointer-to-MemFun Adaptor Example (cont’d)</vt:lpstr>
      <vt:lpstr>STL Pointer-to-Function пример</vt:lpstr>
      <vt:lpstr>STL Utility Operators</vt:lpstr>
      <vt:lpstr>STL Utility Operators (cont’d)</vt:lpstr>
      <vt:lpstr>STL Utility Operators (cont’d)</vt:lpstr>
      <vt:lpstr>STL Example: Course Schedule</vt:lpstr>
      <vt:lpstr>STL Example: Course Schedule (cont’d)</vt:lpstr>
      <vt:lpstr>STL Example: Course Schedule (cont’d)</vt:lpstr>
      <vt:lpstr>STL Example: Course Schedule (cont’d)</vt:lpstr>
      <vt:lpstr>STL Example: Course Schedule (cont’d)</vt:lpstr>
      <vt:lpstr>STL Example: Course Schedule (cont’d)</vt:lpstr>
      <vt:lpstr>STL Example: Course Schedule (cont’d)</vt:lpstr>
      <vt:lpstr>STL Example: Course Schedule (cont’d)</vt:lpstr>
      <vt:lpstr>Summary of the Class Scheduling Example</vt:lpstr>
      <vt:lpstr>References: For More Information on STL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stl.dvi</dc:title>
  <cp:lastModifiedBy>Fam Erus</cp:lastModifiedBy>
  <cp:revision>163</cp:revision>
  <dcterms:created xsi:type="dcterms:W3CDTF">2022-02-16T19:29:08Z</dcterms:created>
  <dcterms:modified xsi:type="dcterms:W3CDTF">2022-03-10T05:40:10Z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2014-02-12T00:00:00Z</vt:filetime>
  </property>
  <property fmtid="{D5CDD505-2E9C-101B-9397-08002B2CF9AE}" pid="3" name="Creator">
    <vt:lpwstr>dvips\(k\) 5.991 Copyright 2011 Radical Eye Software</vt:lpwstr>
  </property>
  <property fmtid="{D5CDD505-2E9C-101B-9397-08002B2CF9AE}" pid="4" name="LastSaved">
    <vt:filetime>2022-02-16T00:00:00Z</vt:filetime>
  </property>
</Properties>
</file>