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2" r:id="rId46"/>
    <p:sldId id="303" r:id="rId47"/>
    <p:sldId id="305" r:id="rId48"/>
    <p:sldId id="306" r:id="rId49"/>
    <p:sldId id="307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</p:sldIdLst>
  <p:sldSz cx="10693400" cy="7556500"/>
  <p:notesSz cx="10693400" cy="7556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58D86-BE85-4C92-8285-0103CC09DA55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CAFB-6832-4C92-A079-74CE40F9F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-10" dirty="0">
                <a:solidFill>
                  <a:srgbClr val="231F20"/>
                </a:solidFill>
                <a:latin typeface="Arial"/>
                <a:cs typeface="Arial"/>
              </a:rPr>
              <a:t>Удаление осуществляется путём сдвига элементов внутри диапазона таким образом, что удаляемые элементы перезаписываются. Элементы между старым и новым концами диапазона имеют неопределённое значение. Возвращается итератор на новый конец диапазона. Относительный порядок оставшихся элементов сохраняется.</a:t>
            </a:r>
            <a:r>
              <a:rPr lang="en-US" sz="1200" spc="-10" dirty="0" err="1">
                <a:solidFill>
                  <a:srgbClr val="231F20"/>
                </a:solidFill>
                <a:latin typeface="Arial"/>
                <a:cs typeface="Arial"/>
              </a:rPr>
              <a:t>emoves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the range </a:t>
            </a:r>
            <a:r>
              <a:rPr lang="en-US" sz="1200" spc="5" dirty="0">
                <a:solidFill>
                  <a:srgbClr val="231F20"/>
                </a:solidFill>
                <a:latin typeface="Courier New"/>
                <a:cs typeface="Courier New"/>
              </a:rPr>
              <a:t>[first, last)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the elements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with a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value </a:t>
            </a:r>
            <a:r>
              <a:rPr lang="en-US" sz="120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equal to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value </a:t>
            </a:r>
            <a:r>
              <a:rPr lang="en-US" sz="1200" spc="10" dirty="0">
                <a:solidFill>
                  <a:srgbClr val="231F20"/>
                </a:solidFill>
                <a:latin typeface="Arial"/>
                <a:cs typeface="Arial"/>
              </a:rPr>
              <a:t>&amp; returns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an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iterator to the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new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end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of the </a:t>
            </a:r>
            <a:r>
              <a:rPr lang="en-US" sz="1200" spc="-5" dirty="0">
                <a:solidFill>
                  <a:srgbClr val="231F20"/>
                </a:solidFill>
                <a:latin typeface="Arial"/>
                <a:cs typeface="Arial"/>
              </a:rPr>
              <a:t>range,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which </a:t>
            </a:r>
            <a:r>
              <a:rPr lang="en-US" sz="120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31F20"/>
                </a:solidFill>
                <a:latin typeface="Arial"/>
                <a:cs typeface="Arial"/>
              </a:rPr>
              <a:t>now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includes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only the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31F20"/>
                </a:solidFill>
                <a:latin typeface="Arial"/>
                <a:cs typeface="Arial"/>
              </a:rPr>
              <a:t>values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 not</a:t>
            </a:r>
            <a:r>
              <a:rPr lang="en-US"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equal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endParaRPr lang="en-US" sz="1200" dirty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1CAFB-6832-4C92-A079-74CE40F9FD3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2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5" dirty="0">
                <a:solidFill>
                  <a:srgbClr val="231F20"/>
                </a:solidFill>
                <a:latin typeface="Arial"/>
                <a:cs typeface="Arial"/>
              </a:rPr>
              <a:t>Шаблон класса представляет из себя обёртку над лежащим внутри контейнером и предоставляет лишь ограниченный набор функций. Стек добавляет и удаляет элементы с конца лежащего внутри контейнера, который также называют вершиной стека.</a:t>
            </a:r>
            <a:endParaRPr lang="ru-RU" sz="1200" dirty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1CAFB-6832-4C92-A079-74CE40F9FD3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0478" y="1221230"/>
            <a:ext cx="606044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69" y="1460606"/>
            <a:ext cx="8255000" cy="286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969" y="6738656"/>
            <a:ext cx="16789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4516" y="6700710"/>
            <a:ext cx="279400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net.com/pub/a/network/2005/11/" TargetMode="External"/><Relationship Id="rId2" Type="http://schemas.openxmlformats.org/officeDocument/2006/relationships/hyperlink" Target="http://www.oreillynet.com/pub/a/network/2005/1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658" y="1704347"/>
            <a:ext cx="63817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950" spc="10" dirty="0"/>
              <a:t>C++</a:t>
            </a:r>
            <a:r>
              <a:rPr sz="2950" spc="-10" dirty="0"/>
              <a:t> </a:t>
            </a:r>
            <a:r>
              <a:rPr sz="2950" spc="5" dirty="0"/>
              <a:t>Standard</a:t>
            </a:r>
            <a:r>
              <a:rPr sz="2950" spc="-10" dirty="0"/>
              <a:t> Template </a:t>
            </a:r>
            <a:r>
              <a:rPr sz="2950" spc="15" dirty="0"/>
              <a:t>Library</a:t>
            </a:r>
            <a:endParaRPr sz="2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7693" y="1221230"/>
            <a:ext cx="49060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15" dirty="0"/>
              <a:t>Deque</a:t>
            </a:r>
            <a:r>
              <a:rPr spc="-5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78" y="1728754"/>
            <a:ext cx="3418840" cy="259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std::deque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дек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”)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– двухсторонняя очередь</a:t>
            </a:r>
            <a:endParaRPr sz="2050" dirty="0">
              <a:latin typeface="Arial"/>
              <a:cs typeface="Arial"/>
            </a:endParaRPr>
          </a:p>
          <a:p>
            <a:pPr marL="269875" marR="29209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Эффективная вставка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удаление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с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начала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 конца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ru-RU" sz="2050" spc="1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2065" marR="29209">
              <a:lnSpc>
                <a:spcPct val="100800"/>
              </a:lnSpc>
              <a:spcBef>
                <a:spcPts val="1395"/>
              </a:spcBef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  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pus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h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front()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endParaRPr sz="205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po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p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front()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217" y="1808972"/>
            <a:ext cx="899794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1996" y="1808972"/>
            <a:ext cx="122745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&lt;deque&gt;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&lt;algorithm&gt;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8217" y="2947739"/>
            <a:ext cx="3195955" cy="16109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441959" indent="-219075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std::deque&lt;int&gt; a_deck;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a_deck.push_back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(3);</a:t>
            </a:r>
            <a:endParaRPr sz="1400" dirty="0">
              <a:latin typeface="Courier New"/>
              <a:cs typeface="Courier New"/>
            </a:endParaRPr>
          </a:p>
          <a:p>
            <a:pPr marL="231140" marR="508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a_deck.push_front (1);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a_deck.insert (a_deck.begin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a_deck[2]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(a_deck.begin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721" y="3858705"/>
            <a:ext cx="1228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2);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7721" y="4314188"/>
            <a:ext cx="1556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a_deck.end</a:t>
            </a:r>
            <a:r>
              <a:rPr sz="14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9307" y="4541989"/>
            <a:ext cx="3414395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</a:t>
            </a:r>
            <a:endParaRPr sz="1400" dirty="0">
              <a:latin typeface="Courier New"/>
              <a:cs typeface="Courier New"/>
            </a:endParaRPr>
          </a:p>
          <a:p>
            <a:pPr marL="143319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(std::cout,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6757" y="4997472"/>
            <a:ext cx="1009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8213" y="5225159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8861" y="1221230"/>
            <a:ext cx="4503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10" dirty="0"/>
              <a:t>List</a:t>
            </a:r>
            <a:r>
              <a:rPr spc="-5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81" y="1728754"/>
            <a:ext cx="1974850" cy="629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std::list</a:t>
            </a:r>
            <a:r>
              <a:rPr sz="2050" b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O(n)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8519" y="2386683"/>
            <a:ext cx="2538981" cy="948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Вставка и удаление любого элемента последовательности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084" y="3794724"/>
            <a:ext cx="2706370" cy="20638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b="1" spc="4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не реализует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random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access</a:t>
            </a:r>
            <a:r>
              <a:rPr sz="205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endParaRPr sz="2050" dirty="0">
              <a:latin typeface="Arial"/>
              <a:cs typeface="Arial"/>
            </a:endParaRPr>
          </a:p>
          <a:p>
            <a:pPr marL="269875" marR="498475" indent="-257810">
              <a:lnSpc>
                <a:spcPct val="100800"/>
              </a:lnSpc>
              <a:spcBef>
                <a:spcPts val="13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Реализован как двусвязный список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128" y="1808963"/>
            <a:ext cx="899794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2021" y="1808963"/>
            <a:ext cx="111823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&lt;list&gt;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&lt;string&gt;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8128" y="2264446"/>
            <a:ext cx="8997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7500" y="2358430"/>
            <a:ext cx="356997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100" spc="22" baseline="-15873" dirty="0">
                <a:solidFill>
                  <a:srgbClr val="231F20"/>
                </a:solidFill>
                <a:latin typeface="Courier New"/>
                <a:cs typeface="Courier New"/>
              </a:rPr>
              <a:t>#include</a:t>
            </a:r>
            <a:endParaRPr sz="2100" baseline="-15873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8128" y="2719929"/>
            <a:ext cx="3523615" cy="11557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std::list&lt;std::string&gt; a_list;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a_list.push_back ("banana");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a_list.push_front ("apple");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a_list.push_back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("carrot");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6786" y="4086493"/>
            <a:ext cx="450786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std::ostream_iterator&lt;std::string&gt; out_it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(std::cout, "\n");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786" y="4769662"/>
            <a:ext cx="5819140" cy="1155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22352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 (a_list.begin (), a_list.end (), out_it);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std::reverse_copy (a_list.begin 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a_list.end (),</a:t>
            </a:r>
            <a:endParaRPr sz="1400" dirty="0">
              <a:latin typeface="Courier New"/>
              <a:cs typeface="Courier New"/>
            </a:endParaRPr>
          </a:p>
          <a:p>
            <a:pPr marL="208915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out_it);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067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 (a_list.rbegin (), a_list.rend (), out_it);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 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8128" y="5908429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2105" y="1221230"/>
            <a:ext cx="47167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10" dirty="0"/>
              <a:t>Set</a:t>
            </a:r>
            <a:r>
              <a:rPr lang="ru-RU" spc="10" dirty="0"/>
              <a:t> - ассоциативный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81" y="1728754"/>
            <a:ext cx="2354580" cy="1585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std::set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упорядоченная коллекция уникальных ключей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8193" y="1808967"/>
            <a:ext cx="899794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2087" y="1808967"/>
            <a:ext cx="111823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&lt;set&gt;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8193" y="2719933"/>
            <a:ext cx="2430145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 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std::set&lt;int&gt;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myset;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1450" y="3403217"/>
            <a:ext cx="5433060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for (int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&lt;=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5; i++) myset.insert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(i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10);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std::pair&lt;std::set&lt;int&gt;::iterator,bool&gt; ret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endParaRPr sz="14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myset.insert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(20);</a:t>
            </a:r>
            <a:endParaRPr sz="14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assert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(ret.second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false);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6850" y="4541989"/>
            <a:ext cx="37420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myints[]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{5, 10, 15};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myset.insert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(myints,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myints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3);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6850" y="5225159"/>
            <a:ext cx="538162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14755" marR="5080" indent="-120269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 (myset.begin (), myset.end (),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</a:t>
            </a:r>
            <a:r>
              <a:rPr sz="1400" spc="-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(std::cout,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42677" y="5452960"/>
            <a:ext cx="790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"\n"))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8192" y="5908444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6709" y="1221230"/>
            <a:ext cx="432219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spc="-10" dirty="0"/>
              <a:t>Pair </a:t>
            </a:r>
            <a:r>
              <a:rPr lang="ru-RU" spc="10" dirty="0"/>
              <a:t>– класс помощник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79" y="1728754"/>
            <a:ext cx="3926840" cy="2083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889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Является основой контейнеров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  </a:t>
            </a:r>
            <a:r>
              <a:rPr lang="ru-RU" sz="2050" spc="5" dirty="0">
                <a:solidFill>
                  <a:srgbClr val="231F20"/>
                </a:solidFill>
                <a:latin typeface="Courier New"/>
                <a:cs typeface="Courier New"/>
              </a:rPr>
              <a:t>-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ассоциативных контейнеров. </a:t>
            </a:r>
            <a:endParaRPr sz="2050" dirty="0">
              <a:latin typeface="Arial"/>
              <a:cs typeface="Arial"/>
            </a:endParaRPr>
          </a:p>
          <a:p>
            <a:pPr marL="269875" marR="508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Пара связывает 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first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element)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со значением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second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element)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144" y="1808966"/>
            <a:ext cx="3633470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template &lt;typename T, typename U&gt;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struct pair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6802" y="2492250"/>
            <a:ext cx="166497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Data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members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first;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U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second;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6802" y="3403216"/>
            <a:ext cx="2430145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 Default constructor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pair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 {}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802" y="4086505"/>
            <a:ext cx="155638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r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Constructor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pair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T&amp;</a:t>
            </a:r>
            <a:endParaRPr sz="14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:</a:t>
            </a:r>
            <a:r>
              <a:rPr sz="1400" spc="-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first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(t),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6552" y="4086505"/>
            <a:ext cx="155638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from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values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U&amp;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u)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second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(u)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8144" y="4769675"/>
            <a:ext cx="244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8518" y="1221230"/>
            <a:ext cx="45040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/>
              <a:t>STL</a:t>
            </a:r>
            <a:r>
              <a:rPr lang="en-US" spc="-15" dirty="0"/>
              <a:t> </a:t>
            </a:r>
            <a:r>
              <a:rPr lang="en-US" spc="-10" dirty="0"/>
              <a:t>Pair </a:t>
            </a:r>
            <a:r>
              <a:rPr lang="en-US" spc="10" dirty="0"/>
              <a:t>– </a:t>
            </a:r>
            <a:r>
              <a:rPr lang="ru-RU" spc="10" dirty="0"/>
              <a:t>класс помощник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3395395" y="2039763"/>
            <a:ext cx="14687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7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typename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745491"/>
            <a:ext cx="514223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Pair equivalence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comparison operator</a:t>
            </a:r>
            <a:endParaRPr sz="1700" dirty="0">
              <a:latin typeface="Courier New"/>
              <a:cs typeface="Courier New"/>
            </a:endParaRPr>
          </a:p>
          <a:p>
            <a:pPr marR="791845" algn="r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2023690"/>
            <a:ext cx="238696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template</a:t>
            </a:r>
            <a:r>
              <a:rPr sz="1700" spc="-4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&lt;typename </a:t>
            </a:r>
            <a:r>
              <a:rPr sz="1700" spc="-10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inline bool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7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7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7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lhs.first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5395" y="2596518"/>
            <a:ext cx="5404485" cy="844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pair&lt;T,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U&gt;&amp; lhs, const pair&lt;T,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U&gt;&amp; rhs)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rhs.first &amp;&amp; lhs.second == rhs.second;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3972166"/>
            <a:ext cx="6322695" cy="225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7800">
              <a:lnSpc>
                <a:spcPct val="107400"/>
              </a:lnSpc>
              <a:spcBef>
                <a:spcPts val="9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 Pair less than comparison operator </a:t>
            </a:r>
            <a:r>
              <a:rPr sz="1700" spc="-10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template &lt;typename T, typename U&gt;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inline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operator &lt; (const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pair&lt;T, U&gt;&amp; lhs,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const pair&lt;T,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lhs.first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rhs.first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||</a:t>
            </a:r>
            <a:endParaRPr sz="1700" dirty="0">
              <a:latin typeface="Courier New"/>
              <a:cs typeface="Courier New"/>
            </a:endParaRPr>
          </a:p>
          <a:p>
            <a:pPr marL="119316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(!(rhs.first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 lhs.first)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&amp;&amp; lhs.second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0864" y="4823312"/>
            <a:ext cx="1075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U&gt;&amp;</a:t>
            </a:r>
            <a:r>
              <a:rPr sz="17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0868" y="5658386"/>
            <a:ext cx="1862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7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rhs.second);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2268" y="1221230"/>
            <a:ext cx="4856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spc="15" dirty="0"/>
              <a:t>Map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8828" y="3737693"/>
            <a:ext cx="2387600" cy="65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pair&lt;const</a:t>
            </a:r>
            <a:r>
              <a:rPr sz="2050" spc="-3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Key, </a:t>
            </a:r>
            <a:r>
              <a:rPr sz="2050" spc="-12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Data&gt;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682" y="1494553"/>
            <a:ext cx="3127236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7810" marR="30480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57810" algn="l"/>
                <a:tab pos="3236595" algn="l"/>
              </a:tabLst>
            </a:pPr>
            <a:r>
              <a:rPr lang="en-US" sz="2050" b="1" spc="5" dirty="0">
                <a:solidFill>
                  <a:srgbClr val="231F20"/>
                </a:solidFill>
                <a:latin typeface="Arial"/>
                <a:cs typeface="Arial"/>
              </a:rPr>
              <a:t>std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::</a:t>
            </a:r>
            <a:r>
              <a:rPr lang="en-US" sz="2050" b="1" spc="5" dirty="0">
                <a:solidFill>
                  <a:srgbClr val="231F20"/>
                </a:solidFill>
                <a:latin typeface="Arial"/>
                <a:cs typeface="Arial"/>
              </a:rPr>
              <a:t>map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ассоциирует уникальный ключ и значение</a:t>
            </a:r>
            <a:endParaRPr sz="2100" baseline="27777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8172" y="2030256"/>
            <a:ext cx="899794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2065" y="1574773"/>
            <a:ext cx="122745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&lt;map&gt;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&lt;string&gt;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&lt;algorithm&gt;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8172" y="2713540"/>
            <a:ext cx="4617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typedef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std::map&lt;std::string,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int&gt;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8172" y="3169023"/>
            <a:ext cx="5273040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struct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void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 (const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My_Map::value_type &amp;p)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6830" y="3624506"/>
            <a:ext cx="4179570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p.second 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endParaRPr sz="1400" dirty="0">
              <a:latin typeface="Courier New"/>
              <a:cs typeface="Courier New"/>
            </a:endParaRPr>
          </a:p>
          <a:p>
            <a:pPr marL="132397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p.first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8174" y="4079989"/>
            <a:ext cx="5053330" cy="20662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ourier New"/>
              <a:cs typeface="Courier New"/>
            </a:endParaRPr>
          </a:p>
          <a:p>
            <a:pPr marL="231140" marR="3283585" indent="-219075">
              <a:lnSpc>
                <a:spcPct val="1068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for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(std::string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a_word;</a:t>
            </a:r>
            <a:endParaRPr sz="1400" dirty="0">
              <a:latin typeface="Courier New"/>
              <a:cs typeface="Courier New"/>
            </a:endParaRPr>
          </a:p>
          <a:p>
            <a:pPr marL="231140" marR="5080" indent="546100">
              <a:lnSpc>
                <a:spcPct val="1067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std::cin &gt;&gt; a_word;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)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my_map[a_word]++;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std::for_each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(my_map.begin(),</a:t>
            </a:r>
            <a:endParaRPr sz="1400" dirty="0">
              <a:latin typeface="Courier New"/>
              <a:cs typeface="Courier New"/>
            </a:endParaRPr>
          </a:p>
          <a:p>
            <a:pPr marL="187071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my_map.end(),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());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8174" y="6129732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14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455327BF-3DB0-4A3B-82B1-29DE9F2B82C3}"/>
              </a:ext>
            </a:extLst>
          </p:cNvPr>
          <p:cNvSpPr txBox="1"/>
          <p:nvPr/>
        </p:nvSpPr>
        <p:spPr>
          <a:xfrm>
            <a:off x="4584700" y="1568450"/>
            <a:ext cx="899794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2795CC1D-46AB-4BC8-AB32-1A6A905A660D}"/>
              </a:ext>
            </a:extLst>
          </p:cNvPr>
          <p:cNvSpPr txBox="1"/>
          <p:nvPr/>
        </p:nvSpPr>
        <p:spPr>
          <a:xfrm>
            <a:off x="1598828" y="3330074"/>
            <a:ext cx="2880674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>
              <a:lnSpc>
                <a:spcPct val="100000"/>
              </a:lnSpc>
              <a:spcBef>
                <a:spcPts val="114"/>
              </a:spcBef>
              <a:tabLst>
                <a:tab pos="257810" algn="l"/>
                <a:tab pos="323659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Значение имеет тип:</a:t>
            </a:r>
            <a:endParaRPr sz="2100" baseline="277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1777" y="1221230"/>
            <a:ext cx="7218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 err="1"/>
              <a:t>MultiSet</a:t>
            </a:r>
            <a:r>
              <a:rPr dirty="0"/>
              <a:t> </a:t>
            </a:r>
            <a:r>
              <a:rPr spc="20" dirty="0"/>
              <a:t>&amp;</a:t>
            </a:r>
            <a:r>
              <a:rPr spc="5" dirty="0"/>
              <a:t> </a:t>
            </a:r>
            <a:r>
              <a:rPr spc="10" dirty="0"/>
              <a:t>MultiMap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931179"/>
            <a:ext cx="7978775" cy="2135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83439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std::multiset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std::multimap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поддерживают множественные эквивалентные ключи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e.g.,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student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names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or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names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Уникальность ключей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через равенство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 err="1">
                <a:solidFill>
                  <a:srgbClr val="231F20"/>
                </a:solidFill>
                <a:latin typeface="Courier New"/>
                <a:cs typeface="Courier New"/>
              </a:rPr>
              <a:t>strncmp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 err="1">
                <a:solidFill>
                  <a:srgbClr val="231F20"/>
                </a:solidFill>
                <a:latin typeface="Courier New"/>
                <a:cs typeface="Courier New"/>
              </a:rPr>
              <a:t>strcmp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3801" y="1221230"/>
            <a:ext cx="68338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 err="1"/>
              <a:t>MultiSet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747250"/>
            <a:ext cx="899794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863" y="1747250"/>
            <a:ext cx="111823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&lt;set&gt;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2658221"/>
            <a:ext cx="2758440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661035" indent="-219075">
              <a:lnSpc>
                <a:spcPct val="106800"/>
              </a:lnSpc>
              <a:spcBef>
                <a:spcPts val="20"/>
              </a:spcBef>
              <a:tabLst>
                <a:tab pos="1543050" algn="l"/>
              </a:tabLst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main()	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10;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a[N]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b[N]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2,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4,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5272" y="3113704"/>
            <a:ext cx="1993264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0};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2,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5};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628" y="3796988"/>
            <a:ext cx="199263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std::multiset&lt;int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&gt;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std::multiset&lt;int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&gt;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std::multiset&lt;int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690" y="3796988"/>
            <a:ext cx="133731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A(a,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N);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B(b,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b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N);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1628" y="4480158"/>
            <a:ext cx="734822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"Set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std::copy(A.begin(), A.end(), std::ostream_iterator&lt;int&gt;(std::cout,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5246" y="4707959"/>
            <a:ext cx="681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628" y="5391244"/>
            <a:ext cx="734822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"Set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std::copy(B.begin(), B.end(), std::ostream_iterator&lt;int&gt;(std::cout,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5246" y="5618930"/>
            <a:ext cx="681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1671" y="1221230"/>
            <a:ext cx="79978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 err="1"/>
              <a:t>MultiSet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902967" y="1747250"/>
            <a:ext cx="8333740" cy="3660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"Union: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1870710" marR="1644650" indent="-1640205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std::set_union(A.begin(), A.end(), B.begin(), B.end(),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std::ostream_iterator&lt;int&gt;(std::cout,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ourier New"/>
              <a:cs typeface="Courier New"/>
            </a:endParaRPr>
          </a:p>
          <a:p>
            <a:pPr marL="231140" marR="142621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"Intersection: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std::set_intersection(A.begin(), A.end(),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B.begin(),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B.end(),</a:t>
            </a:r>
            <a:endParaRPr sz="1400" dirty="0">
              <a:latin typeface="Courier New"/>
              <a:cs typeface="Courier New"/>
            </a:endParaRPr>
          </a:p>
          <a:p>
            <a:pPr marL="231140" marR="879475" indent="2404745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std::ostream_iterator&lt;int&gt;(std::cout,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std::set_difference(A.begin(),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A.end(),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B.begin(),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B.end(),</a:t>
            </a:r>
            <a:endParaRPr sz="1400" dirty="0">
              <a:latin typeface="Courier New"/>
              <a:cs typeface="Courier New"/>
            </a:endParaRPr>
          </a:p>
          <a:p>
            <a:pPr marL="231140" marR="2519680" indent="2623185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std::inserter(C, C.end()));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 "Set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C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(difference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of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A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and B):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231140" marR="5080">
              <a:lnSpc>
                <a:spcPts val="1789"/>
              </a:lnSpc>
              <a:spcBef>
                <a:spcPts val="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std::copy(C.begin(), C.end(), std::ostream_iterator&lt;int&gt;(std::cout,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1509" y="1221230"/>
            <a:ext cx="327850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20" dirty="0"/>
              <a:t> </a:t>
            </a:r>
            <a:r>
              <a:rPr lang="ru-RU" spc="5" dirty="0"/>
              <a:t>Итераторы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754126"/>
            <a:ext cx="8112759" cy="471218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C++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реализуют шаблон проектирования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поведенческий паттерн проектирования, который даёт возможность последовательно обходить элементы составных объектов, не раскрывая их внутреннего представления.</a:t>
            </a: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Итераторы скрывают внутреннее устройство коллекции, предоставляя интерфейс обхода</a:t>
            </a:r>
            <a:endParaRPr sz="2050" dirty="0">
              <a:latin typeface="Arial"/>
              <a:cs typeface="Arial"/>
            </a:endParaRPr>
          </a:p>
          <a:p>
            <a:pPr marL="269875" marR="180340" indent="-257810">
              <a:lnSpc>
                <a:spcPct val="100800"/>
              </a:lnSpc>
              <a:spcBef>
                <a:spcPts val="13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-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обобщенный указатель, т.е. всегда содержит ссылку на объект коллекции</a:t>
            </a:r>
            <a:endParaRPr sz="2050" dirty="0">
              <a:latin typeface="Arial"/>
              <a:cs typeface="Arial"/>
            </a:endParaRPr>
          </a:p>
          <a:p>
            <a:pPr marL="269875" marR="64389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используются для последовательного обходя коллекции элементов, инкрементируя его мы переходим к следующему элементу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9781" y="1183283"/>
            <a:ext cx="53219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The</a:t>
            </a:r>
            <a:r>
              <a:rPr spc="-5" dirty="0"/>
              <a:t> </a:t>
            </a:r>
            <a:r>
              <a:rPr spc="10" dirty="0"/>
              <a:t>C++</a:t>
            </a:r>
            <a:r>
              <a:rPr dirty="0"/>
              <a:t> </a:t>
            </a:r>
            <a:r>
              <a:rPr spc="5" dirty="0"/>
              <a:t>Standard</a:t>
            </a:r>
            <a:r>
              <a:rPr dirty="0"/>
              <a:t> </a:t>
            </a:r>
            <a:r>
              <a:rPr spc="-10" dirty="0"/>
              <a:t>Template</a:t>
            </a:r>
            <a:r>
              <a:rPr dirty="0"/>
              <a:t> </a:t>
            </a:r>
            <a:r>
              <a:rPr spc="15" dirty="0"/>
              <a:t>Library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5" y="1716184"/>
            <a:ext cx="8196916" cy="149912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Что есть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STL?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Обобщенное программирование и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STL?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Обзор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идей и свойств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STL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605" y="3369074"/>
            <a:ext cx="6997065" cy="163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5080" indent="-273050">
              <a:lnSpc>
                <a:spcPct val="100800"/>
              </a:lnSpc>
              <a:spcBef>
                <a:spcPts val="95"/>
              </a:spcBef>
              <a:tabLst>
                <a:tab pos="1240155" algn="l"/>
                <a:tab pos="2132330" algn="l"/>
                <a:tab pos="2893060" algn="l"/>
                <a:tab pos="3230880" algn="l"/>
                <a:tab pos="4312285" algn="l"/>
                <a:tab pos="5704205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2050" b="1" spc="-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helpe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pla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	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aine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generic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algorithms,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objects,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adaptors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Примеры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Где почитать про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STL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8391" y="3369074"/>
            <a:ext cx="10401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iterators,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3433" y="1221230"/>
            <a:ext cx="44945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/>
              <a:t>STL</a:t>
            </a:r>
            <a:r>
              <a:rPr lang="en-US" spc="-20" dirty="0"/>
              <a:t> </a:t>
            </a:r>
            <a:r>
              <a:rPr lang="ru-RU" spc="5" dirty="0"/>
              <a:t>Итераторы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80705" cy="3057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34480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являются основой обобщенного программирования в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 т.к. являются связующим элементом между контейнерами и алгоритмами</a:t>
            </a:r>
            <a:endParaRPr sz="2050" dirty="0">
              <a:latin typeface="Arial"/>
              <a:cs typeface="Arial"/>
            </a:endParaRPr>
          </a:p>
          <a:p>
            <a:pPr marL="548640" marR="34036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Итераторы являются аргументами алгоритмов, т.е. от контейнера требуется только обеспечить доступ к элементам через итератор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Возможна разработка обобщенных алгоритмов, оперирующих контейнерами различной внутренней структуры, такими как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vector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или двухсвязный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list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3446" y="1221230"/>
            <a:ext cx="4294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9" name="object 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E1683-BE14-49C4-ADC9-C58DD75396D1}"/>
              </a:ext>
            </a:extLst>
          </p:cNvPr>
          <p:cNvSpPr txBox="1"/>
          <p:nvPr/>
        </p:nvSpPr>
        <p:spPr>
          <a:xfrm>
            <a:off x="935492" y="1920371"/>
            <a:ext cx="84696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iterator1(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projects;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++i)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322" y="1221230"/>
            <a:ext cx="4431577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Категории итераторов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604" y="1699607"/>
            <a:ext cx="9261895" cy="437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114300" indent="-257810" algn="just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Категории итераторов определяются параметризацией типа, не требуют наследования, работают с пользовательскими типами, как с родными</a:t>
            </a:r>
            <a:endParaRPr sz="2050" dirty="0">
              <a:latin typeface="Arial"/>
              <a:cs typeface="Arial"/>
            </a:endParaRPr>
          </a:p>
          <a:p>
            <a:pPr marL="269875" marR="488950" indent="-257810" algn="just">
              <a:lnSpc>
                <a:spcPct val="100800"/>
              </a:lnSpc>
              <a:spcBef>
                <a:spcPts val="112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Категории итераторов являются иерархическими, при этом более точные категории добавляют ограничения к более общим.</a:t>
            </a:r>
            <a:endParaRPr sz="2050" dirty="0">
              <a:latin typeface="Arial"/>
              <a:cs typeface="Arial"/>
            </a:endParaRPr>
          </a:p>
          <a:p>
            <a:pPr marL="548640" lvl="1" indent="-273050" algn="just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Прямые (</a:t>
            </a:r>
            <a:r>
              <a:rPr lang="en-US" sz="2050" i="1" spc="-10" dirty="0">
                <a:solidFill>
                  <a:srgbClr val="231F20"/>
                </a:solidFill>
                <a:latin typeface="Arial"/>
                <a:cs typeface="Arial"/>
              </a:rPr>
              <a:t>Forward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 итераторы являются итераторами как ввода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input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), так и вывода(</a:t>
            </a:r>
            <a:r>
              <a:rPr lang="en-US" sz="2050" i="1" spc="-10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put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), но не все входные или выходные итераторы являются прямыми итераторами</a:t>
            </a:r>
            <a:endParaRPr lang="en-US" sz="2050" spc="-1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48640" lvl="1" indent="-273050" algn="just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latin typeface="Arial"/>
                <a:cs typeface="Arial"/>
              </a:rPr>
              <a:t>Все двунаправленные</a:t>
            </a:r>
            <a:r>
              <a:rPr lang="en-US" sz="2050" dirty="0">
                <a:latin typeface="Arial"/>
                <a:cs typeface="Arial"/>
              </a:rPr>
              <a:t>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Bidirectional</a:t>
            </a:r>
            <a:r>
              <a:rPr lang="en-US" sz="2050" dirty="0">
                <a:latin typeface="Arial"/>
                <a:cs typeface="Arial"/>
              </a:rPr>
              <a:t>)</a:t>
            </a:r>
            <a:r>
              <a:rPr lang="ru-RU" sz="2050" dirty="0">
                <a:latin typeface="Arial"/>
                <a:cs typeface="Arial"/>
              </a:rPr>
              <a:t> итераторы являются прямыми итераторами, но не все прямые</a:t>
            </a:r>
            <a:r>
              <a:rPr lang="en-US" sz="2050" dirty="0">
                <a:latin typeface="Arial"/>
                <a:cs typeface="Arial"/>
              </a:rPr>
              <a:t> </a:t>
            </a:r>
            <a:r>
              <a:rPr lang="ru-RU" sz="2050" dirty="0">
                <a:latin typeface="Arial"/>
                <a:cs typeface="Arial"/>
              </a:rPr>
              <a:t>- двунаправленными</a:t>
            </a:r>
          </a:p>
          <a:p>
            <a:pPr marL="548640" lvl="1" indent="-273050" algn="just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latin typeface="Arial"/>
                <a:cs typeface="Arial"/>
              </a:rPr>
              <a:t>Все итераторы с произвольным доступом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lang="en-US"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lang="ru-RU" sz="2050" dirty="0">
                <a:latin typeface="Arial"/>
                <a:cs typeface="Arial"/>
              </a:rPr>
              <a:t>) являются двунаправленными итераторами, но не все двунаправленные итераторы - итераторами с произвольным доступом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0908" y="1221230"/>
            <a:ext cx="363079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25" dirty="0"/>
              <a:t> </a:t>
            </a:r>
            <a:r>
              <a:rPr lang="ru-RU" spc="10" dirty="0"/>
              <a:t>итераторы ввода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931179"/>
            <a:ext cx="8423695" cy="22871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вводы используются для чтения значений из последовательности</a:t>
            </a:r>
          </a:p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должен реализовывать: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   - оператор копирования и присваивания (</a:t>
            </a:r>
            <a:r>
              <a:rPr lang="en-US" sz="2050" dirty="0" err="1">
                <a:solidFill>
                  <a:srgbClr val="231F20"/>
                </a:solidFill>
                <a:latin typeface="Arial"/>
                <a:cs typeface="Arial"/>
              </a:rPr>
              <a:t>ctor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, =)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en-US" sz="2050" dirty="0">
                <a:latin typeface="Arial"/>
                <a:cs typeface="Arial"/>
              </a:rPr>
              <a:t>   - </a:t>
            </a:r>
            <a:r>
              <a:rPr lang="ru-RU" sz="2050" dirty="0">
                <a:latin typeface="Arial"/>
                <a:cs typeface="Arial"/>
              </a:rPr>
              <a:t>операторы сравнения </a:t>
            </a:r>
            <a:r>
              <a:rPr lang="en-US" sz="2050" dirty="0">
                <a:latin typeface="Arial"/>
                <a:cs typeface="Arial"/>
              </a:rPr>
              <a:t>(==, !=)</a:t>
            </a:r>
            <a:endParaRPr lang="ru-RU" sz="205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ru-RU" sz="2050" dirty="0">
                <a:latin typeface="Arial"/>
                <a:cs typeface="Arial"/>
              </a:rPr>
              <a:t>   - оператор ссылки (</a:t>
            </a:r>
            <a:r>
              <a:rPr lang="en-US" sz="2050" dirty="0">
                <a:latin typeface="Arial"/>
                <a:cs typeface="Arial"/>
              </a:rPr>
              <a:t>const *)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en-US" sz="2050" dirty="0">
                <a:latin typeface="Arial"/>
                <a:cs typeface="Arial"/>
              </a:rPr>
              <a:t>   - </a:t>
            </a:r>
            <a:r>
              <a:rPr lang="ru-RU" sz="2050" dirty="0">
                <a:latin typeface="Arial"/>
                <a:cs typeface="Arial"/>
              </a:rPr>
              <a:t>операторы инкремента ++ (префикс и постфикс)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4891" y="1221230"/>
            <a:ext cx="40316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0B761-CD88-4A39-987D-9932CB597DF5}"/>
              </a:ext>
            </a:extLst>
          </p:cNvPr>
          <p:cNvSpPr txBox="1"/>
          <p:nvPr/>
        </p:nvSpPr>
        <p:spPr>
          <a:xfrm>
            <a:off x="899936" y="2046421"/>
            <a:ext cx="8610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iterator2()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Fill a vector with values read from standard input.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Fill vector with values read from stdin using std::copy()  std::vector&lt;int&gt; v;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std::copy(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9807" y="1221230"/>
            <a:ext cx="406669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35" dirty="0"/>
              <a:t> </a:t>
            </a:r>
            <a:r>
              <a:rPr lang="ru-RU" spc="-35" dirty="0"/>
              <a:t>итератор вывода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2" y="1931179"/>
            <a:ext cx="8196580" cy="3707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вывода обеспечивает механизм сохранения (необязательно доступа) последовательности значений</a:t>
            </a:r>
            <a:endParaRPr sz="2050" dirty="0">
              <a:latin typeface="Arial"/>
              <a:cs typeface="Arial"/>
            </a:endParaRPr>
          </a:p>
          <a:p>
            <a:pPr marL="269875" marR="5080" indent="-257810" algn="just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должен реализовывать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Оператор присваивания и сравнения могут быть не определены 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==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!=)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Оператор разыменования 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non-const *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*iter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3)</a:t>
            </a:r>
            <a:endParaRPr sz="2050" dirty="0">
              <a:latin typeface="Arial"/>
              <a:cs typeface="Arial"/>
            </a:endParaRPr>
          </a:p>
          <a:p>
            <a:pPr marL="269875" marR="5080" indent="-257810" algn="just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20" dirty="0">
                <a:solidFill>
                  <a:srgbClr val="231F20"/>
                </a:solidFill>
                <a:latin typeface="Arial"/>
                <a:cs typeface="Arial"/>
              </a:rPr>
              <a:t>Служат они для ссылки на области памяти, куда выводятся данные. Разыменовывать такие итераторы нужно только для того, чтобы присваивать некие значения объектам, на который итераторы ссылаются.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3789" y="1221230"/>
            <a:ext cx="42938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9" name="object 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0C7A9-4CE5-4C48-A840-589461142594}"/>
              </a:ext>
            </a:extLst>
          </p:cNvPr>
          <p:cNvSpPr txBox="1"/>
          <p:nvPr/>
        </p:nvSpPr>
        <p:spPr>
          <a:xfrm>
            <a:off x="698500" y="1803710"/>
            <a:ext cx="9601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Copy a file to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via a loop.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example_file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Copy a file to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via input &amp; output iterators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example_file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std::copy(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7736" y="1221230"/>
            <a:ext cx="401636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30" dirty="0"/>
              <a:t> </a:t>
            </a:r>
            <a:r>
              <a:rPr lang="ru-RU" spc="5" dirty="0"/>
              <a:t>прямой итератор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10805" y="1931179"/>
            <a:ext cx="8247380" cy="27145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109982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321310" algn="l"/>
              </a:tabLst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Требования к прямому итератору аналогичны итераторам ввода/вывода, дополнительно требуется </a:t>
            </a:r>
            <a:r>
              <a:rPr lang="en-US" sz="2050" spc="-10" dirty="0" err="1">
                <a:solidFill>
                  <a:srgbClr val="231F20"/>
                </a:solidFill>
                <a:latin typeface="Arial"/>
                <a:cs typeface="Arial"/>
              </a:rPr>
              <a:t>ctor</a:t>
            </a:r>
            <a:endParaRPr lang="ru-RU" sz="2050" spc="-1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15"/>
              </a:spcBef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Должно выполняться для двух итераторов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r==s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++r==++s</a:t>
            </a:r>
            <a:endParaRPr sz="2050" dirty="0">
              <a:latin typeface="Courier New"/>
              <a:cs typeface="Courier New"/>
            </a:endParaRPr>
          </a:p>
          <a:p>
            <a:pPr marL="320675" marR="5588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3213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Оператор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3075" spc="7" baseline="-9485" dirty="0">
                <a:solidFill>
                  <a:srgbClr val="231F20"/>
                </a:solidFill>
                <a:latin typeface="Courier New"/>
                <a:cs typeface="Courier New"/>
              </a:rPr>
              <a:t>*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должен поддерживаться слева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operator=</a:t>
            </a:r>
            <a:r>
              <a:rPr lang="ru-RU" sz="2050" spc="5" dirty="0">
                <a:solidFill>
                  <a:srgbClr val="231F20"/>
                </a:solidFill>
                <a:latin typeface="Courier New"/>
                <a:cs typeface="Courier New"/>
              </a:rPr>
              <a:t>,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т.е.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3075" spc="7" baseline="-9485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</a:t>
            </a:r>
            <a:r>
              <a:rPr sz="205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205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, а также число присваиваний не должно быть ограничено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1833" y="1221230"/>
            <a:ext cx="44977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23859-021D-4A16-A2D1-3E4C9778B059}"/>
              </a:ext>
            </a:extLst>
          </p:cNvPr>
          <p:cNvSpPr txBox="1"/>
          <p:nvPr/>
        </p:nvSpPr>
        <p:spPr>
          <a:xfrm>
            <a:off x="915669" y="1895769"/>
            <a:ext cx="9372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replace(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old_value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new_value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old_value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new_value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iterator4()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Iniitalize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to default value 1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 (3,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vector v: 1 1 1 7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replace(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7,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(std::find(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7)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2267" y="1221230"/>
            <a:ext cx="549483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30" dirty="0"/>
              <a:t> </a:t>
            </a:r>
            <a:r>
              <a:rPr lang="ru-RU" spc="10" dirty="0"/>
              <a:t>Двунаправленный итератор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41334" cy="276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Двунаправленный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bidirectional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) итератор позволяет перемещаться по контейнеру в прямом и обратном направлениях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Требования аналогичны прямому итератору, дополнительно требуется оператор декремента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(prefix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postfix)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Многие контейнеры реализуют двунаправленный итератор</a:t>
            </a:r>
            <a:endParaRPr sz="2050" dirty="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41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b="1" spc="4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list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multiset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multimap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0845" y="1221230"/>
            <a:ext cx="269745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Что есть </a:t>
            </a:r>
            <a:r>
              <a:rPr spc="15" dirty="0"/>
              <a:t>STL?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38" y="2651269"/>
            <a:ext cx="7801609" cy="1415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i="1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sz="2050" i="1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Template</a:t>
            </a:r>
            <a:r>
              <a:rPr sz="2050" i="1" spc="2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Library</a:t>
            </a:r>
            <a:r>
              <a:rPr sz="2050" i="1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набор согласованных обобщённых алгоритмов, контейнеров, средств доступа к их содержимому и различных вспомогательных функций в C++</a:t>
            </a:r>
            <a:r>
              <a:rPr lang="en-US" sz="2050" i="1" spc="-7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6248" y="501650"/>
            <a:ext cx="51689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91D15-C3AE-4688-AC42-FF4C08477304}"/>
              </a:ext>
            </a:extLst>
          </p:cNvPr>
          <p:cNvSpPr txBox="1"/>
          <p:nvPr/>
        </p:nvSpPr>
        <p:spPr>
          <a:xfrm>
            <a:off x="698500" y="882650"/>
            <a:ext cx="9677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bubble_sort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iter_swap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iterator5()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bubble_sort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4901" y="1221230"/>
            <a:ext cx="63246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lang="ru-RU" spc="15" dirty="0"/>
              <a:t>итератор произвольного доступа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96580" cy="3396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позволяет алгоритму получить доступ к любому элементу контейнера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deque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Random access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реализует то же, что и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bidirectional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итератор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 также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Оператор присваивания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+=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-=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Оператор сдвига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+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(must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handle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symmetry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arguments)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Операторы сравнения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</a:t>
            </a:r>
            <a:r>
              <a:rPr sz="2050" spc="-114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&gt;</a:t>
            </a:r>
            <a:r>
              <a:rPr sz="2050" spc="-114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&lt;=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&gt;=</a:t>
            </a:r>
            <a:endParaRPr sz="2050" dirty="0">
              <a:latin typeface="Euclid"/>
              <a:cs typeface="Euclid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индексатор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[ ]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5014" y="1221230"/>
            <a:ext cx="57111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/>
              <a:t>Пример</a:t>
            </a:r>
            <a:endParaRPr spc="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1724D-9705-4ED3-BAEB-1E1962A8CCE6}"/>
              </a:ext>
            </a:extLst>
          </p:cNvPr>
          <p:cNvSpPr txBox="1"/>
          <p:nvPr/>
        </p:nvSpPr>
        <p:spPr>
          <a:xfrm>
            <a:off x="508000" y="1624455"/>
            <a:ext cx="9677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iterator6()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v(1,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vector v: 1 2 3 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v.begin();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i </a:t>
            </a:r>
            <a:r>
              <a:rPr lang="sv-SE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(j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 &lt;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"not(j &gt;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(j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 &gt;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"not(j &gt;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&amp;&amp;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&amp; j equal"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&amp; j not equal"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2571" y="1221230"/>
            <a:ext cx="63957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Implementing</a:t>
            </a:r>
            <a:r>
              <a:rPr dirty="0"/>
              <a:t> </a:t>
            </a:r>
            <a:r>
              <a:rPr spc="5" dirty="0"/>
              <a:t>Iterators </a:t>
            </a:r>
            <a:r>
              <a:rPr spc="10" dirty="0"/>
              <a:t>Using</a:t>
            </a:r>
            <a:r>
              <a:rPr dirty="0"/>
              <a:t> </a:t>
            </a:r>
            <a:r>
              <a:rPr spc="15" dirty="0"/>
              <a:t>STL</a:t>
            </a:r>
            <a:r>
              <a:rPr spc="5" dirty="0"/>
              <a:t> </a:t>
            </a:r>
            <a:r>
              <a:rPr dirty="0"/>
              <a:t>Patterns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931179"/>
            <a:ext cx="8122284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2159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Since a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C++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provides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familiar,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interface,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some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will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want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add one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own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classes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so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can</a:t>
            </a:r>
            <a:endParaRPr sz="205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20"/>
              </a:spcBef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“plug-&amp;and-play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algorithms</a:t>
            </a:r>
            <a:endParaRPr sz="2050" dirty="0">
              <a:latin typeface="Arial"/>
              <a:cs typeface="Arial"/>
            </a:endParaRPr>
          </a:p>
          <a:p>
            <a:pPr marL="269875" marR="28511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Writing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own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iterators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straightforward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(albeit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tedious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process,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with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only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couple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subtleties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need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be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aware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of,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category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support,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etc.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Some good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articles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on using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writing STL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appear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  <a:hlinkClick r:id="rId2"/>
              </a:rPr>
              <a:t>http://www.oreillynet.com/pub/a/network/2005/10/ </a:t>
            </a:r>
            <a:r>
              <a:rPr sz="2050" spc="-12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Courier New"/>
                <a:cs typeface="Courier New"/>
              </a:rPr>
              <a:t>18/what-is-iterator-in-c-plus-plus.html</a:t>
            </a:r>
            <a:endParaRPr sz="2050" dirty="0">
              <a:latin typeface="Courier New"/>
              <a:cs typeface="Courier New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  <a:hlinkClick r:id="rId3"/>
              </a:rPr>
              <a:t>http://www.oreillynet.com/pub/a/network/2005/11/ </a:t>
            </a:r>
            <a:r>
              <a:rPr sz="2050" spc="-12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Courier New"/>
                <a:cs typeface="Courier New"/>
              </a:rPr>
              <a:t>21/what-is-iterator-in-c-plus-plus-part2.html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6059" y="1221230"/>
            <a:ext cx="517864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lang="ru-RU" spc="10" dirty="0"/>
              <a:t>Обобщенные алгоритмы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595" y="1488040"/>
            <a:ext cx="8145145" cy="5370381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Алгоритмы работают через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итераторы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чаще, чем с конкретными контейнерами</a:t>
            </a:r>
            <a:endParaRPr sz="2050" dirty="0">
              <a:latin typeface="Arial"/>
              <a:cs typeface="Arial"/>
            </a:endParaRPr>
          </a:p>
          <a:p>
            <a:pPr marL="269875" marR="297180" indent="-257810">
              <a:lnSpc>
                <a:spcPct val="100800"/>
              </a:lnSpc>
              <a:spcBef>
                <a:spcPts val="103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объявляет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05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deque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– итераторы произвольного доступа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list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multimap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multiset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двунаправленные итераторы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05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итератор объявляет фабричные методы для своих итераторов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05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end()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rend()</a:t>
            </a:r>
            <a:endParaRPr sz="2050" dirty="0">
              <a:latin typeface="Courier New"/>
              <a:cs typeface="Courier New"/>
            </a:endParaRPr>
          </a:p>
          <a:p>
            <a:pPr marL="269875" marR="5080" indent="-257810">
              <a:lnSpc>
                <a:spcPct val="100800"/>
              </a:lnSpc>
              <a:spcBef>
                <a:spcPts val="102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 алгоритмов с контейнером выполняется простым вызовом алгоритма с итераторами этого контейнера.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269875" marR="567690" indent="-257810">
              <a:lnSpc>
                <a:spcPct val="100800"/>
              </a:lnSpc>
              <a:spcBef>
                <a:spcPts val="103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25" dirty="0">
                <a:solidFill>
                  <a:srgbClr val="231F20"/>
                </a:solidFill>
                <a:latin typeface="Arial"/>
                <a:cs typeface="Arial"/>
              </a:rPr>
              <a:t>Шаблоны обеспечивают безопасность типов на этапе компиляции для комбинаций контейнеров, итераторов и алгоритмов.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9100" y="1221230"/>
            <a:ext cx="66294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Категории </a:t>
            </a:r>
            <a:r>
              <a:rPr lang="ru-RU" spc="10" dirty="0" err="1"/>
              <a:t>обощенных</a:t>
            </a:r>
            <a:r>
              <a:rPr lang="ru-RU" spc="10" dirty="0"/>
              <a:t> алгоритмов в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605" y="1467807"/>
            <a:ext cx="8166734" cy="464582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Категории алгоритмов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005"/>
              </a:spcBef>
              <a:buChar char="–"/>
              <a:tabLst>
                <a:tab pos="549275" algn="l"/>
              </a:tabLst>
            </a:pP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Non-mutating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работают над коллекцией, не изменяя ее</a:t>
            </a:r>
            <a:endParaRPr sz="2050" dirty="0">
              <a:latin typeface="Arial"/>
              <a:cs typeface="Arial"/>
            </a:endParaRPr>
          </a:p>
          <a:p>
            <a:pPr marL="548640" marR="77216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Mutating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работают на коллекцией, изменяя порядок элементов в ней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ts val="2390"/>
              </a:lnSpc>
              <a:buChar char="–"/>
              <a:tabLst>
                <a:tab pos="549275" algn="l"/>
              </a:tabLst>
            </a:pPr>
            <a:r>
              <a:rPr sz="2050" b="1" spc="10" dirty="0">
                <a:solidFill>
                  <a:srgbClr val="231F20"/>
                </a:solidFill>
                <a:latin typeface="Arial"/>
                <a:cs typeface="Arial"/>
              </a:rPr>
              <a:t>Sorting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sets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выполняют сортировку или поиск элементов в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коллеции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и выполняют действие над результатом</a:t>
            </a:r>
            <a:endParaRPr sz="2050" dirty="0">
              <a:latin typeface="Arial"/>
              <a:cs typeface="Arial"/>
            </a:endParaRPr>
          </a:p>
          <a:p>
            <a:pPr marL="548640" marR="38862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Numeric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работают с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оллекцией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вычисляя некоторые численные результаты</a:t>
            </a:r>
            <a:endParaRPr sz="2050" dirty="0">
              <a:latin typeface="Arial"/>
              <a:cs typeface="Arial"/>
            </a:endParaRPr>
          </a:p>
          <a:p>
            <a:pPr marL="269875" marR="158115" indent="-257810">
              <a:lnSpc>
                <a:spcPct val="100800"/>
              </a:lnSpc>
              <a:spcBef>
                <a:spcPts val="9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Дополнительно, алгоритмы могут содержать специализированные версии алгоритмов с условием</a:t>
            </a:r>
            <a:endParaRPr sz="2050" dirty="0">
              <a:latin typeface="Arial"/>
              <a:cs typeface="Arial"/>
            </a:endParaRPr>
          </a:p>
          <a:p>
            <a:pPr marL="548640" marR="235585" lvl="1" indent="-273050">
              <a:lnSpc>
                <a:spcPct val="100800"/>
              </a:lnSpc>
              <a:spcBef>
                <a:spcPts val="100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Функции с суффиксом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if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позволяют выполнить проверку на выполнение условия и в зависимости от результаты варьировать результат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1901" y="1221230"/>
            <a:ext cx="72390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Преимущества обобщенных алгоритмов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931179"/>
            <a:ext cx="8139430" cy="5171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31178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алгоритмы отделены от конкретных контейнеров, с которыми они работают, и вместо этого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параметризуются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итераторами. </a:t>
            </a:r>
            <a:endParaRPr lang="en-US" sz="2050" dirty="0">
              <a:latin typeface="Arial"/>
              <a:cs typeface="Arial"/>
            </a:endParaRPr>
          </a:p>
          <a:p>
            <a:pPr marL="269875" marR="99441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latin typeface="Arial"/>
                <a:cs typeface="Arial"/>
              </a:rPr>
              <a:t>Все контейнеры с одним и тем же типом итератора могут использовать одни и те же алгоритмы.</a:t>
            </a:r>
            <a:endParaRPr lang="en-US" sz="2050" dirty="0">
              <a:latin typeface="Arial"/>
              <a:cs typeface="Arial"/>
            </a:endParaRPr>
          </a:p>
          <a:p>
            <a:pPr marL="269875" marR="109855" indent="-257810">
              <a:lnSpc>
                <a:spcPct val="100800"/>
              </a:lnSpc>
              <a:spcBef>
                <a:spcPts val="13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latin typeface="Arial"/>
                <a:cs typeface="Arial"/>
              </a:rPr>
              <a:t>Поскольку алгоритмы написаны для работы с итераторами, а не с компонентами, усилия по разработке программного обеспечения резко сокращаются.</a:t>
            </a:r>
            <a:endParaRPr sz="2050" dirty="0">
              <a:latin typeface="Arial"/>
              <a:cs typeface="Arial"/>
            </a:endParaRPr>
          </a:p>
          <a:p>
            <a:pPr marL="548640" marR="5080" indent="-273050">
              <a:lnSpc>
                <a:spcPct val="100800"/>
              </a:lnSpc>
              <a:spcBef>
                <a:spcPts val="1395"/>
              </a:spcBef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вместо того, чтобы писать процедуру поиска для каждого типа контейнера, нужно написать только одну для каждого типа итератора и применить ее к любому контейнеру.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69875" marR="6286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Поскольку одни и те же итераторы могут обращаться к разным компонентам, необходимо реализовать всего несколько версий подпрограммы поиска.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3126" y="501650"/>
            <a:ext cx="483489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Алгоритм поиска</a:t>
            </a:r>
            <a:r>
              <a:rPr spc="-5" dirty="0"/>
              <a:t> </a:t>
            </a:r>
            <a:r>
              <a:rPr spc="10" dirty="0"/>
              <a:t>std::find()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2576" y="927674"/>
            <a:ext cx="7901940" cy="8752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525"/>
              </a:spcBef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Возвращает прямой итератор, расположенный в первом элементе в заданном диапазоне последовательности, который соответствует переданному значению.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FB5AD-E9EB-4030-B955-E92533E7E7E3}"/>
              </a:ext>
            </a:extLst>
          </p:cNvPr>
          <p:cNvSpPr txBox="1"/>
          <p:nvPr/>
        </p:nvSpPr>
        <p:spPr>
          <a:xfrm>
            <a:off x="774699" y="1802914"/>
            <a:ext cx="9513671" cy="5784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find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: в векторе целых чисел ищется заданное.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3;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5;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v{ 0, 1, 2, 3, 4 };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result1 = std::find(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n1);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result2 = std::find(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n2);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"v не 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"v не 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Вывод: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v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содержит: 3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v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не содержит: 5    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4936" y="1217573"/>
            <a:ext cx="60515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Алгоритм поиска</a:t>
            </a:r>
            <a:r>
              <a:rPr lang="ru-RU" spc="-5" dirty="0"/>
              <a:t> </a:t>
            </a:r>
            <a:r>
              <a:rPr lang="en-US" spc="10" dirty="0"/>
              <a:t>std::find()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725211"/>
            <a:ext cx="7186295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Алгоритмы STL могут работать как со встроенными, так и с пользовательскими типами.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4433" y="1217573"/>
            <a:ext cx="5872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Example</a:t>
            </a:r>
            <a:r>
              <a:rPr dirty="0"/>
              <a:t> </a:t>
            </a:r>
            <a:r>
              <a:rPr spc="20" dirty="0"/>
              <a:t>std::adjacent</a:t>
            </a:r>
            <a:r>
              <a:rPr u="heavy" spc="31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pc="10" dirty="0"/>
              <a:t>find()</a:t>
            </a:r>
            <a:r>
              <a:rPr spc="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161" y="1688749"/>
            <a:ext cx="8213725" cy="118173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63500" marR="30480">
              <a:lnSpc>
                <a:spcPts val="2190"/>
              </a:lnSpc>
              <a:spcBef>
                <a:spcPts val="414"/>
              </a:spcBef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Ищет в диапазоне [</a:t>
            </a:r>
            <a:r>
              <a:rPr lang="ru-RU" sz="2050" spc="1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10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) два одинаковых смежных элемента. Первый вариант использует </a:t>
            </a:r>
            <a:r>
              <a:rPr lang="ru-RU" sz="2050" spc="10" dirty="0" err="1">
                <a:solidFill>
                  <a:srgbClr val="231F20"/>
                </a:solidFill>
                <a:latin typeface="Arial"/>
                <a:cs typeface="Arial"/>
              </a:rPr>
              <a:t>operator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== для сравнения элементов, второй вариант использует заданный бинарный предикат p.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6225D-6878-48B4-ABE2-11C2DA9D003B}"/>
              </a:ext>
            </a:extLst>
          </p:cNvPr>
          <p:cNvSpPr txBox="1"/>
          <p:nvPr/>
        </p:nvSpPr>
        <p:spPr>
          <a:xfrm>
            <a:off x="-673100" y="2861299"/>
            <a:ext cx="113665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v1{ 0, 1, 2, 3, 40, 40, 5 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v1.end())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"нет совпадающих соседних элементов"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совпадение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в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позиции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std::distance(v1.begin(), result)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v1.end(),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v1.end())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"нет спада соседних элементов"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спад в позиции: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std::distance(v1.begin(), result)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совпадение в позиции: 4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спад в позиции: 5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2655" y="1221230"/>
            <a:ext cx="323596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Что есть </a:t>
            </a:r>
            <a:r>
              <a:rPr spc="15" dirty="0"/>
              <a:t>STL</a:t>
            </a:r>
            <a:r>
              <a:rPr spc="-15" dirty="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4" y="1754126"/>
            <a:ext cx="8196580" cy="45273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Набор согласованных классов и шаблонных алгоритмов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Классы-помощники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шаблоны функций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operators,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pair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Шаблоны контейнеров и итераторов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Обобщенные алгоритмы над итераторами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Функциональные объекта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Реализация обобщенного программирования в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C++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обобщенный алгоритм может работать с любым итератором, для которого реализован достаточный набор операторов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Расширяемый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35" dirty="0">
                <a:solidFill>
                  <a:srgbClr val="231F20"/>
                </a:solidFill>
                <a:latin typeface="Arial"/>
                <a:cs typeface="Arial"/>
              </a:rPr>
              <a:t>поддерживает новые алгоритмы, контейнеры, итераторы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6545" y="1217573"/>
            <a:ext cx="49879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std::copy()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688749"/>
            <a:ext cx="7940040" cy="79188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ru-RU" sz="1600" dirty="0">
                <a:latin typeface="Arial"/>
                <a:cs typeface="Arial"/>
              </a:rPr>
              <a:t>Копирует элементы диапазона [</a:t>
            </a:r>
            <a:r>
              <a:rPr lang="ru-RU" sz="1600" dirty="0" err="1">
                <a:latin typeface="Arial"/>
                <a:cs typeface="Arial"/>
              </a:rPr>
              <a:t>first</a:t>
            </a:r>
            <a:r>
              <a:rPr lang="ru-RU" sz="1600" dirty="0">
                <a:latin typeface="Arial"/>
                <a:cs typeface="Arial"/>
              </a:rPr>
              <a:t>, </a:t>
            </a:r>
            <a:r>
              <a:rPr lang="ru-RU" sz="1600" dirty="0" err="1">
                <a:latin typeface="Arial"/>
                <a:cs typeface="Arial"/>
              </a:rPr>
              <a:t>last</a:t>
            </a:r>
            <a:r>
              <a:rPr lang="ru-RU" sz="1600" dirty="0">
                <a:latin typeface="Arial"/>
                <a:cs typeface="Arial"/>
              </a:rPr>
              <a:t>) в диапазон, начинающийся с </a:t>
            </a:r>
            <a:r>
              <a:rPr lang="ru-RU" sz="1600" dirty="0" err="1">
                <a:latin typeface="Arial"/>
                <a:cs typeface="Arial"/>
              </a:rPr>
              <a:t>d_first</a:t>
            </a:r>
            <a:r>
              <a:rPr lang="ru-RU" sz="1600" dirty="0">
                <a:latin typeface="Arial"/>
                <a:cs typeface="Arial"/>
              </a:rPr>
              <a:t>. Второй вариант копирует только те элементы, для которых предикат </a:t>
            </a:r>
            <a:r>
              <a:rPr lang="ru-RU" sz="1600" dirty="0" err="1">
                <a:latin typeface="Arial"/>
                <a:cs typeface="Arial"/>
              </a:rPr>
              <a:t>pred</a:t>
            </a:r>
            <a:r>
              <a:rPr lang="ru-RU" sz="1600" dirty="0">
                <a:latin typeface="Arial"/>
                <a:cs typeface="Arial"/>
              </a:rPr>
              <a:t> возвращает </a:t>
            </a:r>
            <a:r>
              <a:rPr lang="ru-RU" sz="1600" dirty="0" err="1">
                <a:latin typeface="Arial"/>
                <a:cs typeface="Arial"/>
              </a:rPr>
              <a:t>true</a:t>
            </a:r>
            <a:r>
              <a:rPr lang="ru-RU" sz="160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42081-012F-4799-A36D-6898B53031C0}"/>
              </a:ext>
            </a:extLst>
          </p:cNvPr>
          <p:cNvSpPr txBox="1"/>
          <p:nvPr/>
        </p:nvSpPr>
        <p:spPr>
          <a:xfrm>
            <a:off x="698500" y="2553210"/>
            <a:ext cx="9601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copy_if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predicate_odd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to_vector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содержит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B33B8-0E1F-403F-81A3-13567F6C8748}"/>
              </a:ext>
            </a:extLst>
          </p:cNvPr>
          <p:cNvSpPr txBox="1"/>
          <p:nvPr/>
        </p:nvSpPr>
        <p:spPr>
          <a:xfrm>
            <a:off x="709054" y="5749923"/>
            <a:ext cx="53447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predicate_odd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% 2 != 0);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7939" y="1217573"/>
            <a:ext cx="46253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std::fill()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02969" y="1688749"/>
            <a:ext cx="8634731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Присваивает заданное значение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всем элементам диапазона [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).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4E4CB-949C-4F1F-8A22-38BEBA864BB6}"/>
              </a:ext>
            </a:extLst>
          </p:cNvPr>
          <p:cNvSpPr txBox="1"/>
          <p:nvPr/>
        </p:nvSpPr>
        <p:spPr>
          <a:xfrm>
            <a:off x="934808" y="2689757"/>
            <a:ext cx="73185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data[] = { 0, 1, 2, 3, 4, 5, 6, 7, 8, 9 };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v1(data, data + 10);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std::fill(v1.begin(), v1.end(), -1);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= v1.begin(); 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v1.end();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0350" y="1217573"/>
            <a:ext cx="5360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 </a:t>
            </a:r>
            <a:r>
              <a:rPr spc="5" dirty="0"/>
              <a:t>std::replace()</a:t>
            </a:r>
            <a:r>
              <a:rPr spc="15" dirty="0"/>
              <a:t>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688749"/>
            <a:ext cx="8251825" cy="118897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ts val="2190"/>
              </a:lnSpc>
              <a:spcBef>
                <a:spcPts val="414"/>
              </a:spcBef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Заменяет все элементы в диапазоне [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), удовлетворяющие определенному условию, на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new_value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. Первый вариант заменяет элементы, равные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old_value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второй вариант заменяет элементы, для которых предикат p возвращает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true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2054-8DBD-4D24-BF82-E234AC0D5FB7}"/>
              </a:ext>
            </a:extLst>
          </p:cNvPr>
          <p:cNvSpPr txBox="1"/>
          <p:nvPr/>
        </p:nvSpPr>
        <p:spPr>
          <a:xfrm>
            <a:off x="852733" y="2877728"/>
            <a:ext cx="9220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10&gt; s{ 5, 7, 4, 2, 8, 6, 1, 9, 0, 3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replace(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8, 88);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: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bind(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placeholders::_1, 5), 55);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: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6027" y="723879"/>
            <a:ext cx="53714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std::remove()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02969" y="1459234"/>
            <a:ext cx="8121650" cy="1455206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marR="5080" algn="just">
              <a:lnSpc>
                <a:spcPct val="83800"/>
              </a:lnSpc>
              <a:spcBef>
                <a:spcPts val="515"/>
              </a:spcBef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Удаляет из диапазона [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 все элементы, удовлетворяющие определенному условию. Первый вариант удаляет все элементы, равные 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, второй вариант удаляет все элементы, для которых предикат p возвращает 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true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12700" marR="5080" algn="just">
              <a:lnSpc>
                <a:spcPct val="83800"/>
              </a:lnSpc>
              <a:spcBef>
                <a:spcPts val="515"/>
              </a:spcBef>
            </a:pPr>
            <a:endParaRPr lang="ru-RU" sz="2050" spc="-10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D4F9E-4363-4D10-AF25-202800546E03}"/>
              </a:ext>
            </a:extLst>
          </p:cNvPr>
          <p:cNvSpPr txBox="1"/>
          <p:nvPr/>
        </p:nvSpPr>
        <p:spPr>
          <a:xfrm>
            <a:off x="900644" y="3276142"/>
            <a:ext cx="8637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"Текст с несколькими   пробелами"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(std::remove(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0214" y="1217573"/>
            <a:ext cx="572071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std::transform()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8" y="1725211"/>
            <a:ext cx="8059420" cy="629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lang="ru-RU" sz="2050" dirty="0">
                <a:latin typeface="Arial"/>
                <a:cs typeface="Arial"/>
              </a:rPr>
              <a:t>Применяет заданную функцию к одному диапазону и сохраняет результат в другой диапазон, начинающийся с </a:t>
            </a:r>
            <a:r>
              <a:rPr lang="ru-RU" sz="2050" dirty="0" err="1">
                <a:latin typeface="Arial"/>
                <a:cs typeface="Arial"/>
              </a:rPr>
              <a:t>d_first</a:t>
            </a:r>
            <a:r>
              <a:rPr lang="ru-RU" sz="205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E72694-D6C6-40C8-B8C8-8421CFF18E65}"/>
              </a:ext>
            </a:extLst>
          </p:cNvPr>
          <p:cNvSpPr txBox="1"/>
          <p:nvPr/>
        </p:nvSpPr>
        <p:spPr>
          <a:xfrm>
            <a:off x="469900" y="3179785"/>
            <a:ext cx="967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std::transform(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(*)(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3479" y="385909"/>
            <a:ext cx="5530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std::for</a:t>
            </a:r>
            <a:r>
              <a:rPr u="heavy" spc="31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pc="5" dirty="0"/>
              <a:t>each()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721011" y="806450"/>
            <a:ext cx="7890509" cy="142237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509"/>
              </a:spcBef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По порядку применяет заданный функциональный объект f к результату разыменования каждого итератора в диапазоне [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). Если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InputIt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— изменяемый итератор, то f может изменять элементы диапазона через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разыменованный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итератор. Если f возвращает результат, то он игнорируется.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1F86A-6E64-49B3-B887-A424E3FF2BF5}"/>
              </a:ext>
            </a:extLst>
          </p:cNvPr>
          <p:cNvSpPr txBox="1"/>
          <p:nvPr/>
        </p:nvSpPr>
        <p:spPr>
          <a:xfrm>
            <a:off x="393700" y="2482850"/>
            <a:ext cx="9677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nums{ 3, 4, 2, 9, 15, 267 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до: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после: 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сумма: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FE759-9DE1-40F7-8E87-3E5A717642DA}"/>
              </a:ext>
            </a:extLst>
          </p:cNvPr>
          <p:cNvSpPr txBox="1"/>
          <p:nvPr/>
        </p:nvSpPr>
        <p:spPr>
          <a:xfrm>
            <a:off x="721011" y="6024091"/>
            <a:ext cx="5344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Sum() { sum = 0;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sum +=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8172" y="817502"/>
            <a:ext cx="576459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lang="ru-RU" spc="10" dirty="0"/>
              <a:t>функциональные объекты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754126"/>
            <a:ext cx="9490495" cy="376955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Функторы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реализуют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operator()</a:t>
            </a:r>
            <a:endParaRPr sz="2050" dirty="0">
              <a:latin typeface="Courier New"/>
              <a:cs typeface="Courier New"/>
            </a:endParaRPr>
          </a:p>
          <a:p>
            <a:pPr marL="269875" marR="546735" indent="-2705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Шаблоны вспомогательных классов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unary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function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endParaRPr sz="2050" dirty="0">
              <a:latin typeface="Arial"/>
              <a:cs typeface="Arial"/>
            </a:endParaRPr>
          </a:p>
          <a:p>
            <a:pPr marR="572770" algn="ctr">
              <a:lnSpc>
                <a:spcPct val="100000"/>
              </a:lnSpc>
              <a:spcBef>
                <a:spcPts val="15"/>
              </a:spcBef>
            </a:pP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binary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function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для облегчения создания пользовательских функций</a:t>
            </a:r>
            <a:endParaRPr sz="2050" dirty="0">
              <a:latin typeface="Arial"/>
              <a:cs typeface="Arial"/>
            </a:endParaRPr>
          </a:p>
          <a:p>
            <a:pPr marL="269875" marR="877569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Функции общего пользования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Char char="–"/>
              <a:tabLst>
                <a:tab pos="549275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арифметические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plus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minus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times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divides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modulus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negate</a:t>
            </a:r>
            <a:endParaRPr sz="2050" dirty="0">
              <a:latin typeface="Courier New"/>
              <a:cs typeface="Courier New"/>
            </a:endParaRPr>
          </a:p>
          <a:p>
            <a:pPr marL="548640" marR="70485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сравнение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not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greater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less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greate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r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les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s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ts val="2390"/>
              </a:lnSpc>
              <a:buChar char="–"/>
              <a:tabLst>
                <a:tab pos="549275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логические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logical</a:t>
            </a:r>
            <a:r>
              <a:rPr sz="2050" u="heavy" spc="-4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and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logical</a:t>
            </a:r>
            <a:r>
              <a:rPr sz="2050" u="heavy" spc="-4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logical</a:t>
            </a:r>
            <a:r>
              <a:rPr sz="2050" u="heavy" spc="-4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Некоторые 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алгоритмы позволяет передавать аргументом функции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8269" y="1221230"/>
            <a:ext cx="250143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0" dirty="0"/>
              <a:t> </a:t>
            </a:r>
            <a:r>
              <a:rPr lang="ru-RU" spc="-50" dirty="0"/>
              <a:t>адаптеры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3" y="1754126"/>
            <a:ext cx="8196580" cy="3299621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реализуют шаблон проектирования Адаптер</a:t>
            </a:r>
            <a:endParaRPr sz="2050" dirty="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41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реализуют некоторый желаемый другой стороне интерфейс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Контейнеры адаптеры: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Итераторы адаптеры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reverse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iterators</a:t>
            </a:r>
            <a:r>
              <a:rPr lang="ru-RU" sz="2050" spc="-655" dirty="0">
                <a:solidFill>
                  <a:srgbClr val="231F20"/>
                </a:solidFill>
                <a:latin typeface="Courier New"/>
                <a:cs typeface="Courier New"/>
              </a:rPr>
              <a:t>, 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inserter()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Функциональные адаптеры: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negators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binders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адаптеры используются как узкие интерфейсы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endParaRPr sz="205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20"/>
              </a:spcBef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- это адаптер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9886" y="1221230"/>
            <a:ext cx="3641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spc="10" dirty="0"/>
              <a:t>Container</a:t>
            </a:r>
            <a:r>
              <a:rPr spc="-10" dirty="0"/>
              <a:t> </a:t>
            </a:r>
            <a:r>
              <a:rPr spc="5" dirty="0"/>
              <a:t>Adaptors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96580" cy="500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24574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 контейнера, реализующий функционал стека, то есть структуры данных, организованной по принципу LIFO (англ.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—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«последним пришёл — первым вышел»).</a:t>
            </a:r>
          </a:p>
          <a:p>
            <a:pPr marL="269875" marR="14287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адаптер контейнера, реализующий функционал очереди, то есть структуры данных работающей по принципу FIFO (англ.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—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 «первым вошёл — первым вышел»).</a:t>
            </a:r>
            <a:endParaRPr sz="2050" dirty="0">
              <a:latin typeface="Arial"/>
              <a:cs typeface="Arial"/>
            </a:endParaRPr>
          </a:p>
          <a:p>
            <a:pPr marL="269875" marR="454659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 контейнера, который обеспечивает постоянный поиск по времени самого большого (по умолчанию) элемента за счёт логарифмической вставки и извлечения.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push()</a:t>
            </a:r>
            <a:r>
              <a:rPr sz="2050" spc="-68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как 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pop()</a:t>
            </a:r>
            <a:r>
              <a:rPr lang="ru-RU" sz="2050" spc="15" dirty="0">
                <a:solidFill>
                  <a:srgbClr val="231F20"/>
                </a:solidFill>
                <a:latin typeface="Arial"/>
                <a:cs typeface="Arial"/>
              </a:rPr>
              <a:t>–элемент с наибольшим приоритетом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0337" y="1221230"/>
            <a:ext cx="74009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stack</a:t>
            </a:r>
            <a:r>
              <a:rPr spc="5" dirty="0"/>
              <a:t> </a:t>
            </a:r>
            <a:r>
              <a:rPr spc="20" dirty="0"/>
              <a:t>&amp;</a:t>
            </a:r>
            <a:r>
              <a:rPr spc="5" dirty="0"/>
              <a:t> </a:t>
            </a:r>
            <a:r>
              <a:rPr spc="15" dirty="0"/>
              <a:t>queue</a:t>
            </a:r>
            <a:endParaRPr spc="1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34D9A-2C86-408A-AD88-A0EF23175633}"/>
              </a:ext>
            </a:extLst>
          </p:cNvPr>
          <p:cNvSpPr txBox="1"/>
          <p:nvPr/>
        </p:nvSpPr>
        <p:spPr>
          <a:xfrm>
            <a:off x="1155700" y="217805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Контейнер должен удовлетворять требованиям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SequenceContainer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Кроме того, он должен предоставлять следующие функции с ожидаемой семантикой: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Стандартные контейнеры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удовлетворяют этим требованиям.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умолчанию, если для класса контейнера не указано, что наследуется 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используется стандартный контейнер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7700" y="1221230"/>
            <a:ext cx="598133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 err="1"/>
              <a:t>Обощенное</a:t>
            </a:r>
            <a:r>
              <a:rPr lang="ru-RU" spc="10" dirty="0"/>
              <a:t> программирование и </a:t>
            </a:r>
            <a:r>
              <a:rPr spc="15" dirty="0"/>
              <a:t>STL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2" y="1754126"/>
            <a:ext cx="8728498" cy="4876976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spc="5" dirty="0" err="1">
                <a:solidFill>
                  <a:srgbClr val="231F20"/>
                </a:solidFill>
                <a:latin typeface="Arial"/>
                <a:cs typeface="Arial"/>
              </a:rPr>
              <a:t>Реоперабельность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b="1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меньше пишем, делаем больше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скрывает сложные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скучные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подверженные ошибкам детали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Программист может сосредоточиться на решении основной задачи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30" dirty="0">
                <a:solidFill>
                  <a:srgbClr val="231F20"/>
                </a:solidFill>
                <a:latin typeface="Arial"/>
                <a:cs typeface="Arial"/>
              </a:rPr>
              <a:t>Безопасное совмещение типов между компонентами 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Гибкость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обобщают (отделяют) контейнеры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latin typeface="Arial"/>
                <a:cs typeface="Arial"/>
              </a:rPr>
              <a:t>Непредвиденные комбинации легко поддерживаются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Эффективность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25" dirty="0">
                <a:solidFill>
                  <a:srgbClr val="231F20"/>
                </a:solidFill>
                <a:latin typeface="Arial"/>
                <a:cs typeface="Arial"/>
              </a:rPr>
              <a:t>Шаблоны позволяют избежать накладных расходов на виртуальные функции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Строгое внимание к временной сложности алгоритмов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253" y="1221230"/>
            <a:ext cx="32569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5" dirty="0"/>
              <a:t>Iterator</a:t>
            </a:r>
            <a:r>
              <a:rPr spc="-5" dirty="0"/>
              <a:t> </a:t>
            </a:r>
            <a:r>
              <a:rPr spc="5" dirty="0"/>
              <a:t>Adaptors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686692"/>
            <a:ext cx="8133080" cy="48396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68516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Алгоритмы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копирования элементов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используют итератор, указывающий на текущий элемент</a:t>
            </a:r>
            <a:endParaRPr sz="2050" dirty="0">
              <a:latin typeface="Arial"/>
              <a:cs typeface="Arial"/>
            </a:endParaRPr>
          </a:p>
          <a:p>
            <a:pPr marL="548640" marR="1193800" lvl="1" indent="-273050">
              <a:lnSpc>
                <a:spcPct val="100800"/>
              </a:lnSpc>
              <a:spcBef>
                <a:spcPts val="11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unique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Courier New"/>
                <a:cs typeface="Courier New"/>
              </a:rPr>
              <a:t>copy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backwards()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remov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replac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endParaRPr sz="2050" dirty="0">
              <a:latin typeface="Courier New"/>
              <a:cs typeface="Courier New"/>
            </a:endParaRPr>
          </a:p>
          <a:p>
            <a:pPr marL="269875" marR="410845" indent="-257810">
              <a:lnSpc>
                <a:spcPct val="100800"/>
              </a:lnSpc>
              <a:spcBef>
                <a:spcPts val="11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Для каждого скопированного элемента значение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переприсваивается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а значение итератора инкрементируется</a:t>
            </a:r>
            <a:endParaRPr sz="2050" dirty="0">
              <a:latin typeface="Arial"/>
              <a:cs typeface="Arial"/>
            </a:endParaRPr>
          </a:p>
          <a:p>
            <a:pPr marL="269875" marR="5080" indent="-257810">
              <a:lnSpc>
                <a:spcPct val="100800"/>
              </a:lnSpc>
              <a:spcBef>
                <a:spcPts val="11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Стандартная операция копирования требует наличия достаточного места к контейнере-приемнике</a:t>
            </a:r>
            <a:endParaRPr sz="2050" dirty="0">
              <a:latin typeface="Arial"/>
              <a:cs typeface="Arial"/>
            </a:endParaRPr>
          </a:p>
          <a:p>
            <a:pPr marL="269875" marR="801370" indent="-257810">
              <a:lnSpc>
                <a:spcPct val="100800"/>
              </a:lnSpc>
              <a:spcBef>
                <a:spcPts val="11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25" dirty="0">
                <a:solidFill>
                  <a:srgbClr val="231F20"/>
                </a:solidFill>
                <a:latin typeface="Arial"/>
                <a:cs typeface="Arial"/>
              </a:rPr>
              <a:t>Можно использовать адаптер для увеличения размера контейнера при реализации своего алгоритма:</a:t>
            </a:r>
            <a:endParaRPr sz="2050" dirty="0">
              <a:latin typeface="Arial"/>
              <a:cs typeface="Arial"/>
            </a:endParaRPr>
          </a:p>
          <a:p>
            <a:pPr marL="548640" marR="275590" lvl="1" indent="-273050">
              <a:lnSpc>
                <a:spcPct val="100800"/>
              </a:lnSpc>
              <a:spcBef>
                <a:spcPts val="11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15" dirty="0">
                <a:solidFill>
                  <a:srgbClr val="231F20"/>
                </a:solidFill>
                <a:latin typeface="Arial"/>
                <a:cs typeface="Arial"/>
              </a:rPr>
              <a:t>Начать с пустого контейнера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5" dirty="0">
                <a:solidFill>
                  <a:srgbClr val="231F20"/>
                </a:solidFill>
                <a:latin typeface="Arial"/>
                <a:cs typeface="Arial"/>
              </a:rPr>
              <a:t>выполнять вставку во время работы алгоритма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9290" y="1221230"/>
            <a:ext cx="678243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 </a:t>
            </a:r>
            <a:r>
              <a:rPr spc="15" dirty="0"/>
              <a:t>STL</a:t>
            </a:r>
            <a:r>
              <a:rPr spc="10" dirty="0"/>
              <a:t> </a:t>
            </a:r>
            <a:r>
              <a:rPr spc="35" dirty="0"/>
              <a:t>back</a:t>
            </a:r>
            <a:r>
              <a:rPr u="heavy" spc="32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pc="10" dirty="0"/>
              <a:t>inserter()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728754"/>
            <a:ext cx="3851910" cy="2720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inserter()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выполняет вызов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Courier New"/>
                <a:cs typeface="Courier New"/>
              </a:rPr>
              <a:t>push</a:t>
            </a:r>
            <a:r>
              <a:rPr sz="2050" u="heavy" spc="3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back()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при размещении присвоенного элемента</a:t>
            </a:r>
            <a:endParaRPr sz="2050" dirty="0">
              <a:latin typeface="Arial"/>
              <a:cs typeface="Arial"/>
            </a:endParaRPr>
          </a:p>
          <a:p>
            <a:pPr marL="269875" marR="54800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Аргумент итератора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inserter()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контейнер, в который требуется вставка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931" y="1756468"/>
            <a:ext cx="5135169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Fill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with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values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read</a:t>
            </a:r>
            <a:endParaRPr sz="1700" dirty="0">
              <a:latin typeface="Courier New"/>
              <a:cs typeface="Courier New"/>
            </a:endParaRPr>
          </a:p>
          <a:p>
            <a:pPr marL="12700" marR="137160">
              <a:lnSpc>
                <a:spcPct val="107400"/>
              </a:lnSpc>
              <a:spcBef>
                <a:spcPts val="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 from stdin using std::copy()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std::vector&lt;int&gt; v;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std::vector&lt;int&gt;::iterator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in_begin =</a:t>
            </a:r>
            <a:endParaRPr sz="1700" dirty="0">
              <a:latin typeface="Courier New"/>
              <a:cs typeface="Courier New"/>
            </a:endParaRPr>
          </a:p>
          <a:p>
            <a:pPr marL="12700" marR="5080" indent="262255">
              <a:lnSpc>
                <a:spcPct val="1074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std::istream_iterator&lt;int&gt;(std::cin) </a:t>
            </a:r>
            <a:r>
              <a:rPr sz="1700" spc="-10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std::vector&lt;int&gt;::iterator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in_end =</a:t>
            </a:r>
            <a:endParaRPr sz="1700" dirty="0">
              <a:latin typeface="Courier New"/>
              <a:cs typeface="Courier New"/>
            </a:endParaRPr>
          </a:p>
          <a:p>
            <a:pPr marL="12700" marR="923290" indent="262255">
              <a:lnSpc>
                <a:spcPct val="1074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std::istream_iterator&lt;int&gt;(),  std::copy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(in_begin,</a:t>
            </a:r>
            <a:endParaRPr sz="1700" dirty="0">
              <a:latin typeface="Courier New"/>
              <a:cs typeface="Courier New"/>
            </a:endParaRPr>
          </a:p>
          <a:p>
            <a:pPr marL="1455420" marR="399415">
              <a:lnSpc>
                <a:spcPct val="1074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in_end,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std::back_inserter</a:t>
            </a:r>
            <a:r>
              <a:rPr sz="1700" spc="-3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(v));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9952" y="1221230"/>
            <a:ext cx="4276548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lang="ru-RU" spc="10" dirty="0"/>
              <a:t>адаптеры функций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931179"/>
            <a:ext cx="8121015" cy="34022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11239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Адаптеры функций позволяю изменять функции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15" dirty="0">
                <a:solidFill>
                  <a:srgbClr val="231F20"/>
                </a:solidFill>
                <a:latin typeface="Arial"/>
                <a:cs typeface="Arial"/>
              </a:rPr>
              <a:t>Композиция и связывание функций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Позволяет использовать собственные функторы</a:t>
            </a:r>
            <a:endParaRPr sz="2050" dirty="0">
              <a:latin typeface="Arial"/>
              <a:cs typeface="Arial"/>
            </a:endParaRPr>
          </a:p>
          <a:p>
            <a:pPr marL="269875" marR="44259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комбинируют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преобразуют или манипулируют другими функторами для создания специальных функций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привязка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bind1st()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bind2nd()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к аргументам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негатор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not1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not2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548640" marR="4495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обертка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35" dirty="0">
                <a:solidFill>
                  <a:srgbClr val="231F20"/>
                </a:solidFill>
                <a:latin typeface="Courier New"/>
                <a:cs typeface="Courier New"/>
              </a:rPr>
              <a:t>ptr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mem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создает функтор на базе метода или метода класса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2867" y="1221230"/>
            <a:ext cx="44151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Binder</a:t>
            </a:r>
            <a:r>
              <a:rPr dirty="0"/>
              <a:t> </a:t>
            </a:r>
            <a:r>
              <a:rPr lang="ru-RU" spc="10" dirty="0"/>
              <a:t>(привязка)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96580" cy="1446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binder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используется для преобразования функции с двумя аргументами в функцию с одним аргументом</a:t>
            </a:r>
            <a:endParaRPr sz="2050" dirty="0">
              <a:latin typeface="Arial"/>
              <a:cs typeface="Arial"/>
            </a:endParaRPr>
          </a:p>
          <a:p>
            <a:pPr marL="269875" marR="34163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Binder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сохраняет в себе ссылку на функтор и аргумент, и при вызове выполняет их подстановку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178" y="3859534"/>
            <a:ext cx="2030730" cy="655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4"/>
              </a:spcBef>
              <a:buFont typeface="Arial"/>
              <a:buChar char="–"/>
              <a:tabLst>
                <a:tab pos="28575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bind1st(Op,</a:t>
            </a:r>
            <a:endParaRPr sz="2050" dirty="0">
              <a:latin typeface="Courier New"/>
              <a:cs typeface="Courier New"/>
            </a:endParaRPr>
          </a:p>
          <a:p>
            <a:pPr marL="285115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28575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bind2nd(Op,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7046" y="3859534"/>
            <a:ext cx="6150653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Arg)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вызов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с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g’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в роли первого аргумента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Arg)</a:t>
            </a:r>
            <a:r>
              <a:rPr sz="2050" spc="-69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вызов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p’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в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g’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в роли второго аргумента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0478" y="1221230"/>
            <a:ext cx="60604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6A3EA-BE17-4267-9924-710DCA3A41F9}"/>
              </a:ext>
            </a:extLst>
          </p:cNvPr>
          <p:cNvSpPr txBox="1"/>
          <p:nvPr/>
        </p:nvSpPr>
        <p:spPr>
          <a:xfrm>
            <a:off x="1445016" y="3321050"/>
            <a:ext cx="7171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p1 = bind1st(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plus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p2 = bind2nd(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plus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p1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10 + 20 = 30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p2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20 + 10 = 30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m1 = bind1st(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minus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m2 = bind2nd(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minus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m1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10 – 20 = –10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m2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20 – 10 = 10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B7FFB-4317-4E6F-AB2A-F85EF4808A9B}"/>
              </a:ext>
            </a:extLst>
          </p:cNvPr>
          <p:cNvSpPr txBox="1"/>
          <p:nvPr/>
        </p:nvSpPr>
        <p:spPr>
          <a:xfrm>
            <a:off x="698500" y="2178050"/>
            <a:ext cx="982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v, v2(10, 20);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(v), 10, rand);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std::transform(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v2.begin(),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modulus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factor 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std::transform(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std::bind2nd(std::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multiplies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factor));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0478" y="1221230"/>
            <a:ext cx="60604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FBD2E-402B-4D8B-8451-15F0F463337D}"/>
              </a:ext>
            </a:extLst>
          </p:cNvPr>
          <p:cNvSpPr txBox="1"/>
          <p:nvPr/>
        </p:nvSpPr>
        <p:spPr>
          <a:xfrm>
            <a:off x="1079500" y="2348788"/>
            <a:ext cx="853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"spaces in text"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std::bind2nd(std::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equal_to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EA7A20-3A11-4E76-9A75-1D7C97EEB33C}"/>
              </a:ext>
            </a:extLst>
          </p:cNvPr>
          <p:cNvSpPr txBox="1"/>
          <p:nvPr/>
        </p:nvSpPr>
        <p:spPr>
          <a:xfrm>
            <a:off x="317500" y="2254250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(8);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::bind2nd(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5));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nThere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are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number(s) greater than 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//"remove all the elements less than 4.";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std::bind2nd(std::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4));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nElements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less than 4 removed"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0562" y="1221230"/>
            <a:ext cx="65398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Negator </a:t>
            </a:r>
            <a:r>
              <a:rPr lang="en-US" spc="10" dirty="0"/>
              <a:t>/ </a:t>
            </a:r>
            <a:r>
              <a:rPr spc="10" dirty="0"/>
              <a:t>Function</a:t>
            </a:r>
            <a:r>
              <a:rPr spc="5" dirty="0"/>
              <a:t> </a:t>
            </a:r>
            <a:r>
              <a:rPr lang="ru-RU" spc="5" dirty="0"/>
              <a:t>адаптеры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961601" y="1754126"/>
            <a:ext cx="8141334" cy="358848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negator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используется для отрицания результата функции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not1(Op)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отрицает результат унарной функции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’Op’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not2(Op)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отрицает результат бинарной функции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Op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endParaRPr sz="2050" dirty="0">
              <a:latin typeface="Arial"/>
              <a:cs typeface="Arial"/>
            </a:endParaRPr>
          </a:p>
          <a:p>
            <a:pPr marL="269875" marR="16700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Адаптеры обертки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ember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/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pointer-to-function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используется для передачи функций в виде аргументов в алгоритмы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mem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fun(PtrToMember</a:t>
            </a:r>
            <a:r>
              <a:rPr sz="205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mf)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преобразует указатель на функцию класса в функтор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где первый аргумент – ссылка на объект</a:t>
            </a:r>
            <a:endParaRPr sz="2050" dirty="0">
              <a:latin typeface="Arial"/>
              <a:cs typeface="Arial"/>
            </a:endParaRPr>
          </a:p>
          <a:p>
            <a:pPr marL="548640" marR="714375" lvl="1" indent="-273050">
              <a:lnSpc>
                <a:spcPct val="100800"/>
              </a:lnSpc>
              <a:buFont typeface="Arial"/>
              <a:buChar char="–"/>
              <a:tabLst>
                <a:tab pos="549275" algn="l"/>
              </a:tabLst>
            </a:pP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ptr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fun()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преобразует указатель на функцию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5568" y="1221230"/>
            <a:ext cx="59899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Negator </a:t>
            </a:r>
            <a:r>
              <a:rPr lang="ru-RU" spc="10" dirty="0"/>
              <a:t>пример</a:t>
            </a:r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03488-B439-4B46-9CDA-C353675263EB}"/>
              </a:ext>
            </a:extLst>
          </p:cNvPr>
          <p:cNvSpPr txBox="1"/>
          <p:nvPr/>
        </p:nvSpPr>
        <p:spPr>
          <a:xfrm>
            <a:off x="249724" y="2025650"/>
            <a:ext cx="10049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v1.push_back(1); v1.push_back(2); v1.push_back(3); v1.push_back(4);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remove_copy_if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(v2),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::bind2nd(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3));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std::copy(v2.begin(), v2.end(),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remove_copy_if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(v3),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std::not1(std::bind2nd(std::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3)));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std::copy(v3.begin(), v3.end(),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3820" y="1221230"/>
            <a:ext cx="7453630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Особенности </a:t>
            </a: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:</a:t>
            </a:r>
            <a:r>
              <a:rPr spc="170" dirty="0"/>
              <a:t> </a:t>
            </a:r>
            <a:r>
              <a:rPr lang="ru-RU" spc="5" dirty="0"/>
              <a:t>Контейнеры</a:t>
            </a:r>
            <a:r>
              <a:rPr spc="5" dirty="0"/>
              <a:t>,</a:t>
            </a:r>
            <a:r>
              <a:rPr dirty="0"/>
              <a:t> </a:t>
            </a:r>
            <a:r>
              <a:rPr lang="ru-RU" spc="5" dirty="0"/>
              <a:t>Итераторы</a:t>
            </a:r>
            <a:r>
              <a:rPr spc="5" dirty="0"/>
              <a:t>, </a:t>
            </a:r>
            <a:r>
              <a:rPr spc="20" dirty="0"/>
              <a:t>&amp;</a:t>
            </a:r>
            <a:r>
              <a:rPr spc="5" dirty="0"/>
              <a:t> </a:t>
            </a:r>
            <a:r>
              <a:rPr lang="ru-RU" spc="10" dirty="0"/>
              <a:t>Алгоритмы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602" y="1754126"/>
            <a:ext cx="7924800" cy="456150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Контейнеры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последовательные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deque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list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ассоциативные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multiset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multimap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Итераторы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Input,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output,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forward,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bidirectional,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реализует особенные черты для типа предоставляемого им итератора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Обобщенные алгоритмы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модифицирующие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немодифицирующие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сортировка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численные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5266" y="1221230"/>
            <a:ext cx="62509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 </a:t>
            </a:r>
            <a:r>
              <a:rPr dirty="0"/>
              <a:t>Pointer-to-MemFun</a:t>
            </a:r>
            <a:r>
              <a:rPr spc="20" dirty="0"/>
              <a:t> </a:t>
            </a:r>
            <a:r>
              <a:rPr spc="10" dirty="0"/>
              <a:t>Adaptor</a:t>
            </a:r>
            <a:r>
              <a:rPr spc="15" dirty="0"/>
              <a:t> </a:t>
            </a:r>
            <a:r>
              <a:rPr spc="10" dirty="0"/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739FA-8EBF-4CDE-A0D3-8B3AC74CDCA2}"/>
              </a:ext>
            </a:extLst>
          </p:cNvPr>
          <p:cNvSpPr txBox="1"/>
          <p:nvPr/>
        </p:nvSpPr>
        <p:spPr>
          <a:xfrm>
            <a:off x="990008" y="1899396"/>
            <a:ext cx="71661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_(0) {}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(val_ / 2);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%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076" y="1221230"/>
            <a:ext cx="74669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 </a:t>
            </a:r>
            <a:r>
              <a:rPr dirty="0"/>
              <a:t>Pointer-to-MemFun</a:t>
            </a:r>
            <a:r>
              <a:rPr spc="15" dirty="0"/>
              <a:t> </a:t>
            </a:r>
            <a:r>
              <a:rPr spc="10" dirty="0"/>
              <a:t>Adaptor</a:t>
            </a:r>
            <a:r>
              <a:rPr spc="20" dirty="0"/>
              <a:t> </a:t>
            </a:r>
            <a:r>
              <a:rPr spc="10" dirty="0"/>
              <a:t>Example</a:t>
            </a:r>
            <a:r>
              <a:rPr spc="15"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F7834-174A-45AF-827A-FF966807A695}"/>
              </a:ext>
            </a:extLst>
          </p:cNvPr>
          <p:cNvSpPr txBox="1"/>
          <p:nvPr/>
        </p:nvSpPr>
        <p:spPr>
          <a:xfrm>
            <a:off x="622300" y="2254250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v(10);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  v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(i + 1);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"Sequence contains: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mem_fun_ref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mem_fun_ref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"Sequence after removing primes: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mem_fun_ref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7778" y="1221230"/>
            <a:ext cx="62858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20" dirty="0"/>
              <a:t> </a:t>
            </a:r>
            <a:r>
              <a:rPr dirty="0"/>
              <a:t>Pointer-to-Function</a:t>
            </a:r>
            <a:r>
              <a:rPr spc="20" dirty="0"/>
              <a:t> </a:t>
            </a:r>
            <a:r>
              <a:rPr lang="ru-RU" spc="10" dirty="0"/>
              <a:t>пример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2F616-1C05-425F-BF49-E519B1697091}"/>
              </a:ext>
            </a:extLst>
          </p:cNvPr>
          <p:cNvSpPr txBox="1"/>
          <p:nvPr/>
        </p:nvSpPr>
        <p:spPr>
          <a:xfrm>
            <a:off x="165100" y="3092450"/>
            <a:ext cx="10528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Sequencecontains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"Searching for Three.\n"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std::not1(std::bind2nd(std::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ptr_fun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(strcmp2),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"Found it! Here is the rest of the story:"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std::copy(it,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F90D9-3585-4455-BAF6-42A7ACA8F56A}"/>
              </a:ext>
            </a:extLst>
          </p:cNvPr>
          <p:cNvSpPr txBox="1"/>
          <p:nvPr/>
        </p:nvSpPr>
        <p:spPr>
          <a:xfrm>
            <a:off x="188532" y="1712121"/>
            <a:ext cx="9501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strcmp2(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9257" y="1221230"/>
            <a:ext cx="366267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Контейнеры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3" y="1754126"/>
            <a:ext cx="7502525" cy="393056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Контейнеры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это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Abstract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Data </a:t>
            </a:r>
            <a:r>
              <a:rPr sz="2050" i="1" spc="-45" dirty="0">
                <a:solidFill>
                  <a:srgbClr val="231F20"/>
                </a:solidFill>
                <a:latin typeface="Arial"/>
                <a:cs typeface="Arial"/>
              </a:rPr>
              <a:t>Types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(ADTs)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Все контейнеры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параметризованы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по типу данных, который они содержат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реализует какие-то особенности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value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type</a:t>
            </a:r>
            <a:r>
              <a:rPr lang="ru-RU" sz="2050" i="1" spc="5" dirty="0">
                <a:solidFill>
                  <a:srgbClr val="231F20"/>
                </a:solidFill>
                <a:latin typeface="Arial"/>
                <a:cs typeface="Arial"/>
              </a:rPr>
              <a:t> …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обеспечивает фабричные методы по созданию итераторов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/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end()</a:t>
            </a:r>
            <a:r>
              <a:rPr sz="2050" spc="-6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-20" dirty="0">
                <a:solidFill>
                  <a:srgbClr val="231F20"/>
                </a:solidFill>
                <a:latin typeface="Arial"/>
                <a:cs typeface="Arial"/>
              </a:rPr>
              <a:t>для обхода от начала к концу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/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rend()</a:t>
            </a:r>
            <a:r>
              <a:rPr sz="2050" spc="-6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-20" dirty="0">
                <a:solidFill>
                  <a:srgbClr val="231F20"/>
                </a:solidFill>
                <a:latin typeface="Arial"/>
                <a:cs typeface="Arial"/>
              </a:rPr>
              <a:t>для обхода от конца к началу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5482" y="1221230"/>
            <a:ext cx="371030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-20" dirty="0"/>
              <a:t>Типы контейнеров </a:t>
            </a:r>
            <a:r>
              <a:rPr spc="15" dirty="0"/>
              <a:t>STL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704868"/>
            <a:ext cx="8347495" cy="480586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44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Три типа контейнеров</a:t>
            </a:r>
            <a:endParaRPr sz="2050" dirty="0">
              <a:latin typeface="Arial"/>
              <a:cs typeface="Arial"/>
            </a:endParaRPr>
          </a:p>
          <a:p>
            <a:pPr marL="548640" marR="287655" lvl="1" indent="-273050">
              <a:lnSpc>
                <a:spcPct val="100800"/>
              </a:lnSpc>
              <a:spcBef>
                <a:spcPts val="1330"/>
              </a:spcBef>
              <a:buChar char="–"/>
              <a:tabLst>
                <a:tab pos="549275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Последовательные контейнеры</a:t>
            </a:r>
            <a:r>
              <a:rPr sz="2050" b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организовывают данные в линейно-упорядоченном виде</a:t>
            </a:r>
            <a:endParaRPr sz="2050" dirty="0">
              <a:latin typeface="Arial"/>
              <a:cs typeface="Arial"/>
            </a:endParaRPr>
          </a:p>
          <a:p>
            <a:pPr marL="784860" lvl="2" indent="-258445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Порядок элементов не имеет ничего общего с их значением</a:t>
            </a:r>
          </a:p>
          <a:p>
            <a:pPr marL="784860" lvl="2" indent="-258445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Аналогичны встроенным массивам, но не обязательно хранить их постоянно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Ассоциативные контейнеры –</a:t>
            </a:r>
            <a:r>
              <a:rPr sz="205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20" dirty="0">
                <a:solidFill>
                  <a:srgbClr val="231F20"/>
                </a:solidFill>
                <a:latin typeface="Arial"/>
                <a:cs typeface="Arial"/>
              </a:rPr>
              <a:t>организовывают данные для быстрого ассоциативного доступа и оперирования</a:t>
            </a:r>
            <a:endParaRPr sz="2050" dirty="0">
              <a:latin typeface="Arial"/>
              <a:cs typeface="Arial"/>
            </a:endParaRPr>
          </a:p>
          <a:p>
            <a:pPr marL="784860" lvl="2" indent="-258445">
              <a:lnSpc>
                <a:spcPts val="2390"/>
              </a:lnSpc>
              <a:buFont typeface="Lucida Sans Unicode"/>
              <a:buChar char="·"/>
              <a:tabLst>
                <a:tab pos="785495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Поддерживает эффективные операции над элементами с использованием упорядоченных ключей через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operator&lt;</a:t>
            </a:r>
            <a:endParaRPr sz="2050" dirty="0">
              <a:latin typeface="Courier New"/>
              <a:cs typeface="Courier New"/>
            </a:endParaRPr>
          </a:p>
          <a:p>
            <a:pPr marL="784860" lvl="2" indent="-258445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Реализовано как сбалансированные бинарные деревья</a:t>
            </a:r>
            <a:endParaRPr lang="ru-RU" sz="2050" dirty="0">
              <a:latin typeface="Arial"/>
              <a:cs typeface="Arial"/>
            </a:endParaRPr>
          </a:p>
          <a:p>
            <a:pPr marL="548640" marR="551815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Адаптеры –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организовывают различные варианты последовательно-ассоциативного доступа</a:t>
            </a:r>
            <a:endParaRPr lang="ru-RU" sz="2050" dirty="0">
              <a:latin typeface="Arial"/>
              <a:cs typeface="Arial"/>
            </a:endParaRPr>
          </a:p>
          <a:p>
            <a:pPr marL="784860" lvl="2" indent="-258445">
              <a:lnSpc>
                <a:spcPts val="2390"/>
              </a:lnSpc>
              <a:buFont typeface="Lucida Sans Unicode"/>
              <a:buChar char="·"/>
              <a:tabLst>
                <a:tab pos="78549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409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6664" y="1221230"/>
            <a:ext cx="5437036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" dirty="0"/>
              <a:t> </a:t>
            </a:r>
            <a:r>
              <a:rPr spc="-10" dirty="0"/>
              <a:t>Vector</a:t>
            </a:r>
            <a:r>
              <a:rPr spc="-5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79" y="1651324"/>
            <a:ext cx="3815682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std::vector</a:t>
            </a:r>
            <a:r>
              <a:rPr sz="2050" b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динамический массив, который может изменяться с конца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078" y="2825921"/>
            <a:ext cx="3193415" cy="2575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405765" indent="-273050">
              <a:lnSpc>
                <a:spcPct val="100800"/>
              </a:lnSpc>
              <a:spcBef>
                <a:spcPts val="9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pus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h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back()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po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p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back()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sz="205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endParaRPr sz="205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iterators</a:t>
            </a:r>
            <a:endParaRPr sz="2050" dirty="0">
              <a:latin typeface="Arial"/>
              <a:cs typeface="Arial"/>
            </a:endParaRPr>
          </a:p>
          <a:p>
            <a:pPr marL="269875" marR="31623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Более мощная версия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C/C++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массивов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8212" y="1784625"/>
            <a:ext cx="8997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1991" y="1784625"/>
            <a:ext cx="111823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&lt;vector&gt;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&lt;string&gt;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8212" y="2240108"/>
            <a:ext cx="8997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0112" y="2695596"/>
            <a:ext cx="413385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main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(int argc,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char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argv[])</a:t>
            </a:r>
            <a:endParaRPr sz="1400" dirty="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692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std::vector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&lt;std::string&gt;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projects;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6760" y="3606682"/>
            <a:ext cx="3742054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"program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name:"</a:t>
            </a:r>
            <a:endParaRPr sz="1400" dirty="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argv[0]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760" y="4289851"/>
            <a:ext cx="3523615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for (int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 =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 &lt;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argc; ++i)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projects.push_back (argv [i]);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projects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[i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-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1]</a:t>
            </a:r>
            <a:endParaRPr sz="1400" dirty="0">
              <a:latin typeface="Courier New"/>
              <a:cs typeface="Courier New"/>
            </a:endParaRPr>
          </a:p>
          <a:p>
            <a:pPr marL="1323975" algn="just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760" y="5200822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6760" y="5656305"/>
            <a:ext cx="1009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8216" y="5884106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7009</Words>
  <Application>Microsoft Office PowerPoint</Application>
  <PresentationFormat>Произвольный</PresentationFormat>
  <Paragraphs>771</Paragraphs>
  <Slides>62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Euclid</vt:lpstr>
      <vt:lpstr>Lucida Sans Unicode</vt:lpstr>
      <vt:lpstr>Times New Roman</vt:lpstr>
      <vt:lpstr>Office Theme</vt:lpstr>
      <vt:lpstr>C++ Standard Template Library</vt:lpstr>
      <vt:lpstr>The C++ Standard Template Library</vt:lpstr>
      <vt:lpstr>Что есть STL?</vt:lpstr>
      <vt:lpstr>Что есть STL?</vt:lpstr>
      <vt:lpstr>Обощенное программирование и STL</vt:lpstr>
      <vt:lpstr>Особенности STL : Контейнеры, Итераторы, &amp; Алгоритмы</vt:lpstr>
      <vt:lpstr>Контейнеры STL</vt:lpstr>
      <vt:lpstr>Типы контейнеров STL</vt:lpstr>
      <vt:lpstr>STL Vector </vt:lpstr>
      <vt:lpstr>STL Deque </vt:lpstr>
      <vt:lpstr>STL List </vt:lpstr>
      <vt:lpstr>STL Set - ассоциативный</vt:lpstr>
      <vt:lpstr>STL Pair – класс помощник</vt:lpstr>
      <vt:lpstr>STL Pair – класс помощник</vt:lpstr>
      <vt:lpstr>STL Map</vt:lpstr>
      <vt:lpstr>STL MultiSet &amp; MultiMap</vt:lpstr>
      <vt:lpstr>STL MultiSet</vt:lpstr>
      <vt:lpstr>STL MultiSet</vt:lpstr>
      <vt:lpstr>STL Итераторы</vt:lpstr>
      <vt:lpstr>STL Итераторы</vt:lpstr>
      <vt:lpstr>Пример</vt:lpstr>
      <vt:lpstr>Категории итераторов STL</vt:lpstr>
      <vt:lpstr>STL итераторы ввода</vt:lpstr>
      <vt:lpstr>Пример</vt:lpstr>
      <vt:lpstr>STL итератор вывода</vt:lpstr>
      <vt:lpstr>Пример</vt:lpstr>
      <vt:lpstr>STL прямой итератор</vt:lpstr>
      <vt:lpstr>Пример</vt:lpstr>
      <vt:lpstr>STL Двунаправленный итератор</vt:lpstr>
      <vt:lpstr>Пример</vt:lpstr>
      <vt:lpstr>STL итератор произвольного доступа</vt:lpstr>
      <vt:lpstr>Пример</vt:lpstr>
      <vt:lpstr>Implementing Iterators Using STL Patterns</vt:lpstr>
      <vt:lpstr>STL Обобщенные алгоритмы</vt:lpstr>
      <vt:lpstr>Категории обощенных алгоритмов в STL</vt:lpstr>
      <vt:lpstr>Преимущества обобщенных алгоритмов STL</vt:lpstr>
      <vt:lpstr>Алгоритм поиска std::find()</vt:lpstr>
      <vt:lpstr>Алгоритм поиска std::find()</vt:lpstr>
      <vt:lpstr>Example std::adjacent find() Algorithm</vt:lpstr>
      <vt:lpstr>std::copy()</vt:lpstr>
      <vt:lpstr>std::fill()</vt:lpstr>
      <vt:lpstr> std::replace() </vt:lpstr>
      <vt:lpstr>std::remove()</vt:lpstr>
      <vt:lpstr>std::transform()</vt:lpstr>
      <vt:lpstr>std::for each() </vt:lpstr>
      <vt:lpstr>STL функциональные объекты</vt:lpstr>
      <vt:lpstr>STL адаптеры</vt:lpstr>
      <vt:lpstr>STL Container Adaptors</vt:lpstr>
      <vt:lpstr>STL stack &amp; queue</vt:lpstr>
      <vt:lpstr>STL Iterator Adaptors</vt:lpstr>
      <vt:lpstr>Пример STL back inserter()</vt:lpstr>
      <vt:lpstr>STL адаптеры функций</vt:lpstr>
      <vt:lpstr>STL Binder (привязка)</vt:lpstr>
      <vt:lpstr>STL Binder Пример</vt:lpstr>
      <vt:lpstr>STL Binder пример</vt:lpstr>
      <vt:lpstr>STL Binder Пример</vt:lpstr>
      <vt:lpstr>STL Binder Пример</vt:lpstr>
      <vt:lpstr>STL Negator / Function адаптеры</vt:lpstr>
      <vt:lpstr>STL Negator пример</vt:lpstr>
      <vt:lpstr>STL Pointer-to-MemFun Adaptor Example</vt:lpstr>
      <vt:lpstr>STL Pointer-to-MemFun Adaptor Example (cont’d)</vt:lpstr>
      <vt:lpstr>STL Pointer-to-Function 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stl.dvi</dc:title>
  <dc:creator>EruslanovRV</dc:creator>
  <cp:lastModifiedBy>Fam Erus</cp:lastModifiedBy>
  <cp:revision>164</cp:revision>
  <dcterms:created xsi:type="dcterms:W3CDTF">2022-02-16T19:29:08Z</dcterms:created>
  <dcterms:modified xsi:type="dcterms:W3CDTF">2022-03-10T05:41:02Z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2014-02-12T00:00:00Z</vt:filetime>
  </property>
  <property fmtid="{D5CDD505-2E9C-101B-9397-08002B2CF9AE}" pid="3" name="Creator">
    <vt:lpwstr>dvips\(k\) 5.991 Copyright 2011 Radical Eye Software</vt:lpwstr>
  </property>
  <property fmtid="{D5CDD505-2E9C-101B-9397-08002B2CF9AE}" pid="4" name="LastSaved">
    <vt:filetime>2022-02-16T00:00:00Z</vt:filetime>
  </property>
</Properties>
</file>