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90" d="100"/>
          <a:sy n="90" d="100"/>
        </p:scale>
        <p:origin x="-192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57F8F-0FDC-4C9A-A9E9-9D786B354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A41512-9824-4B98-B7D5-D59E3738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2D9E8-0DAA-4602-A86D-42013E5B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3CF387-36A9-4C09-8B5A-D97567DE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1C0CC-C8D1-4ABB-B45E-074409AA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6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925EC-7EF1-4317-9156-97F54A8A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1A1A9F-11A5-4CCC-933F-E9A6941C5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C4A4D4-44AB-4F7D-8EF5-9FB5EAAA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D0BB-15A5-4026-8477-B0035B1A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A1EE2-FE2E-4544-90E1-51111B7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8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0C5D9E-6371-426A-AE90-E09A64D07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F2D988-15F7-4A36-8275-FA7ED0D5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37E026-63D1-4BA6-A32C-8E7F60E5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E56043-8A57-4829-A825-3FAB875F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82EC07-4EDA-4AEC-94FD-0F2BA30D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9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FDB8E-1D7C-4BFF-B4C5-3D75E11A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9C5FE-7917-44CF-A4BF-2404121F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F81BA-71A0-48C0-B980-EDB3F529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D57D8-2EF7-4E66-AB4A-095C3B62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5BCA1-9F05-418F-BC7E-B4CD185D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9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E516E-8745-4018-A80F-0907CE92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237B41-299E-4F30-91F4-3F46020E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9C426-CD1F-4191-9BD2-778476F3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7212E1-E789-49A7-B51E-AE8369F8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41ECC6-0847-4446-9544-A0698EDC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40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AAF4F-2F0E-49CB-9931-1645A92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DD08C-BBFF-4825-BAD2-6D1A18C82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3C4F9-1777-4691-8D64-AEB7AB76D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26090D-1171-490C-BD43-549D83CD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8112E8-40D2-4786-AA2B-25BFB30F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F9E5E4-5811-41C5-94E2-F10221DF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60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EE71E-4822-4D8F-B051-7E5C0507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2FFD9-983D-4AD5-873A-CA62A285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379BB4-3549-4BA0-A678-FDFFA75B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40CF47-25D9-4E59-B194-AB5AB7EB3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DFCB1A-02B6-4F9F-A0BE-110B912AC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276C53-D816-4D70-A596-BCD31A2B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6DF77A-E3DE-46EA-B653-39CDB783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BD7E0F-E6DF-4E95-A725-5BBF2957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0DB34-A1FE-4B31-9DA0-9E34577E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9EBC99-4594-4EF9-8633-EC59A946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65BC7B-BADE-48EF-BBA2-7BAD1C9F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6F23BB-DCB6-4902-B843-7D8610E4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8E5369-D534-4C46-9DC3-CD2F02F0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CA4B61-7268-4AEB-BDC4-FAF3EBEF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6DC43E-3E3C-4E39-A075-672B58EA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6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E21AC-35FF-428D-B0AB-7FF0F518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5BE14-9783-4195-8742-EE09C945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717D8C-8B9C-42DC-8EE5-900E3ABE0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A7AF59-A542-41FA-B199-144386F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BCED78-791F-4A8C-9821-7F3FD8F3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7AC3F2-6592-4C88-8498-9CCF3A6A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4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C309C-BCCE-409F-A26E-776053D1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11C74D-E80D-4F7B-A4ED-9FCB7787B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99C81A-12A9-45A6-8FAA-6CCC5D46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B5428F-C037-4136-AC4D-2352004E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BBD249-1948-4CCE-8CF0-E2A2DCCD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1AF2BB-82AB-4FBE-A1AC-6B850B66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77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D231F-5EAA-4E7B-9C9A-4BFE3154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334A34-570E-4E2F-9265-359EF58A7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D2CD5D-0506-40C9-A3ED-4578CF672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A101D-078E-4B78-B963-26B3552C43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1E344-14FB-49AD-8FE6-E728AAE19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EC3C1-0CAB-4CE9-AB1B-D8E117849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9510-8425-4B22-8870-9AD0F7A970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6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142A3-364C-4FAD-A484-417B5BA45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675FED-65C1-49DE-885D-734A6228A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#include &lt;memory&gt;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0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A67E0-5A5A-427B-994C-126F33E6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unique_ptr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3D597-50C1-4AB5-BD6E-C963AEA9F0A5}"/>
              </a:ext>
            </a:extLst>
          </p:cNvPr>
          <p:cNvSpPr txBox="1"/>
          <p:nvPr/>
        </p:nvSpPr>
        <p:spPr>
          <a:xfrm>
            <a:off x="838200" y="1859340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funcO(std::</a:t>
            </a:r>
            <a:r>
              <a:rPr lang="es-ES" sz="1800" dirty="0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funcO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(a); //Не скомпилируется,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unique_ptr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нельзя копировать, потому что иначе у объекта было бы несколько владельцев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funcO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(a));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//Владение объектом передано в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больше не владеет объектом, на выходе из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объект будет уничтожен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6DAFA-FBDD-4594-9F0A-2AA1C5702166}"/>
              </a:ext>
            </a:extLst>
          </p:cNvPr>
          <p:cNvSpPr txBox="1"/>
          <p:nvPr/>
        </p:nvSpPr>
        <p:spPr>
          <a:xfrm>
            <a:off x="838200" y="4597195"/>
            <a:ext cx="6094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funcG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Будьте осторожны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A3D1E-5427-4D33-AEC9-0E17C3D98D26}"/>
              </a:ext>
            </a:extLst>
          </p:cNvPr>
          <p:cNvSpPr txBox="1"/>
          <p:nvPr/>
        </p:nvSpPr>
        <p:spPr>
          <a:xfrm>
            <a:off x="3348154" y="607452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std::experimental::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observer_ptr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FAC55-6991-4A64-87FB-84FCB4F8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shared_ptr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13BD4-532C-4FBF-AAB5-18CC34A4F9AF}"/>
              </a:ext>
            </a:extLst>
          </p:cNvPr>
          <p:cNvSpPr txBox="1"/>
          <p:nvPr/>
        </p:nvSpPr>
        <p:spPr>
          <a:xfrm>
            <a:off x="838200" y="1720840"/>
            <a:ext cx="110378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shared()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Создаётся объект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ptr2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//Теперь у объекта два владельца, 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   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выраженных в виде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и ptr2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//ptr2 выходит из области видимости, но объект не освобождается, 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потому что есть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, который по-прежнему ссылается на него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выходит из области видимости, и объект уничтожается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8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07BE2-902B-47A6-B904-4ACD4647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weak_ptr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C6CDE-58BD-4840-BDBE-F506BB1A72A7}"/>
              </a:ext>
            </a:extLst>
          </p:cNvPr>
          <p:cNvSpPr txBox="1"/>
          <p:nvPr/>
        </p:nvSpPr>
        <p:spPr>
          <a:xfrm>
            <a:off x="7280909" y="1216938"/>
            <a:ext cx="4911091" cy="25853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owningPtr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Owner()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owningPtr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0CACC-3B98-4C69-8C3B-E9A7DA36AFB2}"/>
              </a:ext>
            </a:extLst>
          </p:cNvPr>
          <p:cNvSpPr txBox="1"/>
          <p:nvPr/>
        </p:nvSpPr>
        <p:spPr>
          <a:xfrm>
            <a:off x="121223" y="1225689"/>
            <a:ext cx="7159686" cy="56323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weak_ptr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usingPtr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User(std::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weak_ptr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usingPtr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object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usingPtr.lock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//Попытка получить оригинальный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из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weak_ptr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, если возвращён пустой 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, значит, объект уже был удалён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object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//Объект уже удалён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D5C5F-844A-400E-A7FA-15DBBF2DF4AE}"/>
              </a:ext>
            </a:extLst>
          </p:cNvPr>
          <p:cNvSpPr txBox="1"/>
          <p:nvPr/>
        </p:nvSpPr>
        <p:spPr>
          <a:xfrm>
            <a:off x="7595235" y="5296376"/>
            <a:ext cx="4097654" cy="147732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mainUO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owner.owningPtr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user.use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9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B5135-01C2-4782-B66E-13690774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512D0-FE2D-4547-9805-73DF1551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Устарел, не использовать</a:t>
            </a:r>
          </a:p>
        </p:txBody>
      </p:sp>
    </p:spTree>
    <p:extLst>
      <p:ext uri="{BB962C8B-B14F-4D97-AF65-F5344CB8AC3E}">
        <p14:creationId xmlns:p14="http://schemas.microsoft.com/office/powerpoint/2010/main" val="8654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D3E6D-C450-4BB0-B49E-5ED22E93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DejaVuSans"/>
              </a:rPr>
              <a:t>Длительность хранения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3DD56-CE44-470D-B9FF-EDD9AF18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DejaVuSans"/>
              </a:rPr>
              <a:t>автоматическая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208E8-6660-4EA2-9EB6-36586F17FA12}"/>
              </a:ext>
            </a:extLst>
          </p:cNvPr>
          <p:cNvSpPr txBox="1"/>
          <p:nvPr/>
        </p:nvSpPr>
        <p:spPr>
          <a:xfrm>
            <a:off x="1519354" y="3312579"/>
            <a:ext cx="77919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_auto()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//В памяти создается объект класса X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object2;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//Ещё один объект размещён в памяти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//В данный момент в памяти размещены и доступны оба объекта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//Здесь object2 выходит из области видимости и уничтожается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//Здесь уничтожается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25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2319F-D10E-4E5F-A2B0-BECC612F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DejaVuSans"/>
              </a:rPr>
              <a:t>Длительность хранения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E0AA1-57E4-4120-99B2-080C3A0A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DejaVuSans"/>
              </a:rPr>
              <a:t>статическая</a:t>
            </a:r>
            <a:r>
              <a:rPr lang="ru-RU" b="0" i="0" dirty="0">
                <a:solidFill>
                  <a:srgbClr val="000000"/>
                </a:solidFill>
                <a:effectLst/>
                <a:latin typeface="DejaVuSans"/>
              </a:rPr>
              <a:t> 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95F85-9EED-45FE-9B71-4C71778EB8D6}"/>
              </a:ext>
            </a:extLst>
          </p:cNvPr>
          <p:cNvSpPr txBox="1"/>
          <p:nvPr/>
        </p:nvSpPr>
        <p:spPr>
          <a:xfrm>
            <a:off x="950641" y="2537123"/>
            <a:ext cx="9297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 памяти имеется ровно один такой объект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6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85281-C698-40C1-B43C-89962C6C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>
                <a:solidFill>
                  <a:srgbClr val="000000"/>
                </a:solidFill>
                <a:effectLst/>
                <a:latin typeface="DejaVuSans"/>
              </a:rPr>
              <a:t>Длительность хранения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20D73-D6CA-43CF-BDD5-84A2B06E5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126"/>
            <a:ext cx="10515600" cy="4351338"/>
          </a:xfrm>
        </p:spPr>
        <p:txBody>
          <a:bodyPr/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DejaVuSans"/>
              </a:rPr>
              <a:t>потоковая</a:t>
            </a:r>
            <a:r>
              <a:rPr lang="ru-RU" b="0" i="0" dirty="0">
                <a:solidFill>
                  <a:srgbClr val="000000"/>
                </a:solidFill>
                <a:effectLst/>
                <a:latin typeface="DejaVuSans"/>
              </a:rPr>
              <a:t> 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CF179-8561-4CA5-A4FC-50F69063F575}"/>
              </a:ext>
            </a:extLst>
          </p:cNvPr>
          <p:cNvSpPr txBox="1"/>
          <p:nvPr/>
        </p:nvSpPr>
        <p:spPr>
          <a:xfrm>
            <a:off x="624468" y="2039079"/>
            <a:ext cx="115675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thread_local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rage =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increase_rage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thread_name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rage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изменение вне блокировки, это нормально; это локальная переменная потока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lock(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"Счётчик производительности для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thread_name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rage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_thread()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increase_rage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b(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increase_rage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lock_guard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lock(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cout_mutex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"Счётчик производительности для </a:t>
            </a:r>
            <a:r>
              <a:rPr lang="ru-R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rage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47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2319F-D10E-4E5F-A2B0-BECC612F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DejaVuSans"/>
              </a:rPr>
              <a:t>Длительность хранения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E0AA1-57E4-4120-99B2-080C3A0A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DejaVuSans"/>
              </a:rPr>
              <a:t>динамическая</a:t>
            </a:r>
            <a:r>
              <a:rPr lang="ru-RU" b="0" i="0" dirty="0">
                <a:solidFill>
                  <a:srgbClr val="000000"/>
                </a:solidFill>
                <a:effectLst/>
                <a:latin typeface="DejaVuSans"/>
              </a:rPr>
              <a:t>  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805D4-907B-439B-9212-4CFCE190CBB7}"/>
              </a:ext>
            </a:extLst>
          </p:cNvPr>
          <p:cNvSpPr txBox="1"/>
          <p:nvPr/>
        </p:nvSpPr>
        <p:spPr>
          <a:xfrm>
            <a:off x="950641" y="2483644"/>
            <a:ext cx="107516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_dynamic()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//Указатель, не указывающий ни на что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* ptr2 =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Размещение объекта класса X в памяти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(также известной как динамическая память,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зачастую реализованной в виде кучи).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ptr2 - указатель на этот объект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ptr2;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указывает на тот же объект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//Указатель ptr2 выходит из области видимости и уничтожается,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но объект, на который он указывает, остаётся в памяти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//Происходит вызов деструктора, а после этого объект,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на который указывает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, удаляется из памяти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8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36558-DCAB-4F8F-BCD7-9D14A041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Утекающий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524A5-764E-4678-A462-C6376619A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484" y="1825625"/>
            <a:ext cx="6420315" cy="4351338"/>
          </a:xfrm>
        </p:spPr>
        <p:txBody>
          <a:bodyPr>
            <a:normAutofit fontScale="92500"/>
          </a:bodyPr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Если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ru-RU" b="0" dirty="0">
                <a:effectLst/>
                <a:latin typeface="Consolas" panose="020B0609020204030204" pitchFamily="49" charset="0"/>
              </a:rPr>
              <a:t>() выбросит исключение, то управление не дойдёт до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delete</a:t>
            </a:r>
            <a:r>
              <a:rPr lang="ru-RU" b="0" dirty="0">
                <a:effectLst/>
                <a:latin typeface="Consolas" panose="020B0609020204030204" pitchFamily="49" charset="0"/>
              </a:rPr>
              <a:t> и память не освободится.</a:t>
            </a:r>
          </a:p>
          <a:p>
            <a:r>
              <a:rPr lang="ru-RU" b="0" dirty="0">
                <a:effectLst/>
                <a:latin typeface="Consolas" panose="020B0609020204030204" pitchFamily="49" charset="0"/>
              </a:rPr>
              <a:t>Если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func</a:t>
            </a:r>
            <a:r>
              <a:rPr lang="ru-RU" b="0" dirty="0">
                <a:effectLst/>
                <a:latin typeface="Consolas" panose="020B0609020204030204" pitchFamily="49" charset="0"/>
              </a:rPr>
              <a:t>() вернёт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true</a:t>
            </a:r>
            <a:r>
              <a:rPr lang="ru-RU" b="0" dirty="0">
                <a:effectLst/>
                <a:latin typeface="Consolas" panose="020B0609020204030204" pitchFamily="49" charset="0"/>
              </a:rPr>
              <a:t>, то после выполнения func2() управление покинет функцию, но память не освободится, т.к. автор кода забыл добавить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delete</a:t>
            </a:r>
            <a:r>
              <a:rPr lang="ru-RU" b="0" dirty="0">
                <a:effectLst/>
                <a:latin typeface="Consolas" panose="020B0609020204030204" pitchFamily="49" charset="0"/>
              </a:rPr>
              <a:t> внутрь условия.</a:t>
            </a:r>
          </a:p>
          <a:p>
            <a:r>
              <a:rPr lang="ru-RU" b="0" dirty="0">
                <a:effectLst/>
                <a:latin typeface="Consolas" panose="020B0609020204030204" pitchFamily="49" charset="0"/>
              </a:rPr>
              <a:t>Если бы автор забыл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delete</a:t>
            </a:r>
            <a:r>
              <a:rPr lang="ru-RU" b="0" dirty="0">
                <a:effectLst/>
                <a:latin typeface="Consolas" panose="020B0609020204030204" pitchFamily="49" charset="0"/>
              </a:rPr>
              <a:t>, память тоже не освободилась бы.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C78FC-DE4C-4835-B25D-AC7CC506207E}"/>
              </a:ext>
            </a:extLst>
          </p:cNvPr>
          <p:cNvSpPr txBox="1"/>
          <p:nvPr/>
        </p:nvSpPr>
        <p:spPr>
          <a:xfrm>
            <a:off x="838200" y="1994603"/>
            <a:ext cx="40952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func2(){}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weak_fun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func2();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8A84F-562C-4D1E-9E58-B057A5B8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чьё?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724D6-A0F6-443C-9F0E-80C23A06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516A6-8658-45D9-9318-8CD1A2009356}"/>
              </a:ext>
            </a:extLst>
          </p:cNvPr>
          <p:cNvSpPr txBox="1"/>
          <p:nvPr/>
        </p:nvSpPr>
        <p:spPr>
          <a:xfrm>
            <a:off x="972944" y="2636362"/>
            <a:ext cx="60941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Что делать с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int_ptr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21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2D886-7AF3-4175-ABBE-6B068E4A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unique_ptr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D009A-EF8C-435B-8BE6-5C46559EAAB0}"/>
              </a:ext>
            </a:extLst>
          </p:cNvPr>
          <p:cNvSpPr txBox="1"/>
          <p:nvPr/>
        </p:nvSpPr>
        <p:spPr>
          <a:xfrm>
            <a:off x="838200" y="1825625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//Объект класса X создан в динамической памяти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//Здесь указатель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покидает свою область видимости и уничтожается, но перед этим удаляет из памяти объект, на который указывает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6CBE5-4CC6-4562-BE79-A8BF1690E2A5}"/>
              </a:ext>
            </a:extLst>
          </p:cNvPr>
          <p:cNvSpPr txBox="1"/>
          <p:nvPr/>
        </p:nvSpPr>
        <p:spPr>
          <a:xfrm>
            <a:off x="459989" y="3620174"/>
            <a:ext cx="54501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not_weak_fun_1()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func2();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99DBA-A7AC-48F2-91FC-622E40886148}"/>
              </a:ext>
            </a:extLst>
          </p:cNvPr>
          <p:cNvSpPr txBox="1"/>
          <p:nvPr/>
        </p:nvSpPr>
        <p:spPr>
          <a:xfrm>
            <a:off x="5910146" y="3455276"/>
            <a:ext cx="60941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not_weak_fun_2()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func2();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61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4AFB8-F1E6-40C1-9D52-2A3A0ECE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unique_ptr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32357-BF27-4B25-9E92-6DF637750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5953"/>
            <a:ext cx="10515600" cy="3151009"/>
          </a:xfrm>
        </p:spPr>
        <p:txBody>
          <a:bodyPr/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Если при вызове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new</a:t>
            </a:r>
            <a:r>
              <a:rPr lang="ru-RU" b="0" dirty="0">
                <a:effectLst/>
                <a:latin typeface="Consolas" panose="020B0609020204030204" pitchFamily="49" charset="0"/>
              </a:rPr>
              <a:t> B() произойдет исключение, занятая при вызове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new</a:t>
            </a:r>
            <a:r>
              <a:rPr lang="ru-RU" b="0" dirty="0">
                <a:effectLst/>
                <a:latin typeface="Consolas" panose="020B0609020204030204" pitchFamily="49" charset="0"/>
              </a:rPr>
              <a:t> A() память не освободится, потому что умный указатель для этого объекта ещё не был создан, а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delete</a:t>
            </a:r>
            <a:r>
              <a:rPr lang="ru-RU" b="0" dirty="0">
                <a:effectLst/>
                <a:latin typeface="Consolas" panose="020B0609020204030204" pitchFamily="49" charset="0"/>
              </a:rPr>
              <a:t> никто вызывать и не собирался. 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452CA-58A8-47EA-A632-B259F62359A0}"/>
              </a:ext>
            </a:extLst>
          </p:cNvPr>
          <p:cNvSpPr txBox="1"/>
          <p:nvPr/>
        </p:nvSpPr>
        <p:spPr>
          <a:xfrm>
            <a:off x="838200" y="1825625"/>
            <a:ext cx="9733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funcAB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callAB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funcAB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4427B-1860-454E-9BCC-4F8BA34C1432}"/>
              </a:ext>
            </a:extLst>
          </p:cNvPr>
          <p:cNvSpPr txBox="1"/>
          <p:nvPr/>
        </p:nvSpPr>
        <p:spPr>
          <a:xfrm>
            <a:off x="838199" y="4984210"/>
            <a:ext cx="9487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callAB2()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funcAB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073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1198</Words>
  <Application>Microsoft Office PowerPoint</Application>
  <PresentationFormat>Широкоэкранный</PresentationFormat>
  <Paragraphs>159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DejaVuSans</vt:lpstr>
      <vt:lpstr>Тема Office</vt:lpstr>
      <vt:lpstr>Указатели</vt:lpstr>
      <vt:lpstr>Длительность хранения</vt:lpstr>
      <vt:lpstr>Длительность хранения</vt:lpstr>
      <vt:lpstr>Длительность хранения</vt:lpstr>
      <vt:lpstr>Длительность хранения</vt:lpstr>
      <vt:lpstr>Утекающий пример</vt:lpstr>
      <vt:lpstr>Это чьё?</vt:lpstr>
      <vt:lpstr>std::unique_ptr</vt:lpstr>
      <vt:lpstr>std::unique_ptr</vt:lpstr>
      <vt:lpstr>std::unique_ptr</vt:lpstr>
      <vt:lpstr>std::shared_ptr</vt:lpstr>
      <vt:lpstr>std::weak_ptr</vt:lpstr>
      <vt:lpstr>std::auto_ptr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Fam Erus</dc:creator>
  <cp:lastModifiedBy>Fam Erus</cp:lastModifiedBy>
  <cp:revision>16</cp:revision>
  <dcterms:created xsi:type="dcterms:W3CDTF">2022-04-14T02:17:35Z</dcterms:created>
  <dcterms:modified xsi:type="dcterms:W3CDTF">2022-04-14T05:07:06Z</dcterms:modified>
</cp:coreProperties>
</file>