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3" r:id="rId6"/>
    <p:sldId id="275" r:id="rId7"/>
    <p:sldId id="277" r:id="rId8"/>
    <p:sldId id="274" r:id="rId9"/>
    <p:sldId id="276" r:id="rId10"/>
    <p:sldId id="273" r:id="rId11"/>
    <p:sldId id="265" r:id="rId12"/>
    <p:sldId id="278" r:id="rId13"/>
    <p:sldId id="266" r:id="rId14"/>
    <p:sldId id="267" r:id="rId15"/>
    <p:sldId id="264" r:id="rId16"/>
    <p:sldId id="279" r:id="rId17"/>
    <p:sldId id="280" r:id="rId18"/>
    <p:sldId id="268" r:id="rId19"/>
    <p:sldId id="261" r:id="rId20"/>
    <p:sldId id="269" r:id="rId21"/>
    <p:sldId id="270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82" autoAdjust="0"/>
  </p:normalViewPr>
  <p:slideViewPr>
    <p:cSldViewPr snapToGrid="0">
      <p:cViewPr varScale="1">
        <p:scale>
          <a:sx n="43" d="100"/>
          <a:sy n="43" d="100"/>
        </p:scale>
        <p:origin x="16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5CE3-0B9A-46BD-9027-B5EB0D664C4A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D2ED-EC5C-4F13-B79D-AECE779521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1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45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Парадокс гласит: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в комнате есть 23 человека, то с вероятностью 50% двое из них родились в один день.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некоторых версиях парадокса делаются ещё более сильные заявления: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в комнате 70 человек, то с вероятностью 99% двое из них родились в один день.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Поначалу это казалось мне удивительным 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контринтуитивным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Давайте выясним, почему же это правда. Чтобы упростить задачу, мы сделаем следующие допущения: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Будем считать, что все люди в комнате родились не в високосный год. Мы делаем это допущение, чтобы нам не пришлось анализировать два разных случая.</a:t>
            </a:r>
          </a:p>
          <a:p>
            <a:pPr algn="l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комнате нет близнецов. При наличии пары близнецов решение будет тривиальным.</a:t>
            </a:r>
          </a:p>
          <a:p>
            <a:pPr algn="l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Мы предполагаем, что люди рождаются равномерно и случайно. Что это значит? Люди с равной вероятностью могут рождаться в любой день года. Если немного это формализовать, то вероятность рождения в любой выбранный день равна 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1/365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spcBef>
                <a:spcPts val="45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Люди рождаются независимо друг от друга. Это значит, что дата рождения любого человека не влияет на дату рождения другого.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D2ED-EC5C-4F13-B79D-AECE7795213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2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D2ED-EC5C-4F13-B79D-AECE7795213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mod (37^13) 113</a:t>
            </a:r>
            <a:r>
              <a:rPr lang="ru-RU" dirty="0"/>
              <a:t>   =</a:t>
            </a:r>
            <a:r>
              <a:rPr lang="en-US" dirty="0"/>
              <a:t>&gt;</a:t>
            </a:r>
            <a:r>
              <a:rPr lang="en-US" baseline="0" dirty="0"/>
              <a:t>   </a:t>
            </a:r>
            <a:r>
              <a:rPr lang="da-DK" dirty="0"/>
              <a:t>66</a:t>
            </a:r>
          </a:p>
          <a:p>
            <a:r>
              <a:rPr lang="da-DK" dirty="0"/>
              <a:t>mod (67^13) 113</a:t>
            </a:r>
            <a:r>
              <a:rPr lang="ru-RU" dirty="0"/>
              <a:t> </a:t>
            </a:r>
            <a:r>
              <a:rPr lang="en-US" dirty="0"/>
              <a:t>  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en-US" baseline="0" dirty="0"/>
              <a:t>  </a:t>
            </a:r>
            <a:r>
              <a:rPr lang="da-DK" dirty="0"/>
              <a:t>79</a:t>
            </a:r>
          </a:p>
          <a:p>
            <a:r>
              <a:rPr lang="da-DK" dirty="0"/>
              <a:t>mod ((37*67)^13) 113 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da-DK" dirty="0"/>
              <a:t>16</a:t>
            </a:r>
          </a:p>
          <a:p>
            <a:r>
              <a:rPr lang="da-DK" dirty="0"/>
              <a:t>mod (66*79)         113 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en-US" baseline="0" dirty="0"/>
              <a:t> </a:t>
            </a:r>
            <a:r>
              <a:rPr lang="da-DK" dirty="0"/>
              <a:t>16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24070-CEE6-4AF3-A416-A13B62603EF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2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F584-AF1C-BBB2-CEC6-288706A62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8E461E-71B7-2521-FA6E-264929CA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4DAD2-C800-1058-B1E1-BF57F14B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D66D2-0943-35D6-24F7-45AB377D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4A33F-C474-745D-4FCF-A646232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3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A7D1-2E69-8F30-EA49-D058685C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9DFD3E-ACC9-2DFE-48BB-FBF253BF3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0CFC-4C86-1CBE-9F83-56798BC0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A312C-1DBC-E0BD-0919-D8A0E57F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4ACD1-4D94-8FF2-3C31-7588418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CD3A1A-2BC9-5E13-D016-510E07414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1749B6-F0E7-8769-E654-30006C4D1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4AC78-6F4B-33D5-0F19-1FA5DA13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671FF-6616-1047-C09A-C722141C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A60AD-CF48-6721-678C-076B731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5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1CC5A-8951-D881-87FD-C9C4DB63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36D3F-898D-DA7B-822E-12FC8574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79393-C04A-DDB8-889D-967F38E2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47A07-433A-9743-F408-A160A336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63063-99F1-1B2D-F7DC-A51FAE1F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0CD2-45E7-E6B2-BF44-156106CC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F3D471-BFF1-9927-5720-0A894046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4FBD9-8117-136A-C838-A0DAFB1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4F483-6473-C3B5-93C5-82958B8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7B4EB-132F-8CFE-F0AA-3F77DB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2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6852A-3944-F09B-DAE2-B32845A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8B710-6F22-37FC-326D-96B9178B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1085DF-97D4-4141-1160-A22FB79B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54058-EDCF-37FA-A602-15768905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30547-4C2D-5DD8-17AD-494F15E9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964F5A-6A4C-84A8-29A9-E3AB1E91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545B7-5742-8031-7640-3CA17C4F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D8C6D-C974-A8B1-1514-2480EE02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9ED50-1165-078B-203A-32DA0A7A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8B01EF-1BCB-4EF8-6F2C-FA82D5872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478FB2-63AC-D322-69FC-BFBF6626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CB9762-C55E-CBDA-3149-491CBF02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B06788-FEBA-CCBD-4EC1-A1538A0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D9FE78-E10C-08BC-595A-9ED1D711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0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AC58-C8B3-5013-00AB-ECE471F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D0C9D-4E91-F7D2-4E84-FF1A84F0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E3B6A3-0675-F537-8AC2-104E3CB3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53286F-2633-15E4-08DF-D7D2E670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17B43A-36CE-F689-F1DC-DA4625C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FAD2AF-4A21-73F0-751C-9A2CF1EB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2A2DE2-5CDD-A043-6A8E-0ACDF740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9D0A0-180F-D267-4E8A-A62415DD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9A931-E69E-6351-496C-F1590FAD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600478-E5A2-83EC-1995-FA495BDA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0BE40F-A75B-069C-B021-693D459F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A7F12-7099-F417-7DA2-8B704B5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99B01-6302-466C-09E6-60926689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2E459-3613-AEB1-791A-C62EE512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6AFB2D-FE64-BA03-B0EC-AADC3B6C2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2E59F9-8FDA-7639-77F5-53001D7A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DFB5D7-E526-74B6-A3A6-314BBA0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61BDF1-73BD-3B27-2D16-C535652D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975BE-B640-EF14-75C2-28140FAE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162A8-0F26-DEEF-E130-07CA15AF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E751D1-E3BB-539E-4F10-B1990DAF7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ADC3D-46EA-7886-FBD3-C6FFF3830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C5C8-9FAD-4DF8-9850-940FE71BCC2B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EC0D9-D51C-F6E1-910C-B7AB5202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37B13-7716-0423-0705-C82BA8E7E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C6B9-7889-4636-84CC-AE0BA1AA6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DF2F2-BE81-127D-5B15-BAB6B6EF6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целостности: контрольная сумма, </a:t>
            </a:r>
            <a:r>
              <a:rPr lang="ru-RU" dirty="0" err="1"/>
              <a:t>имитовставка,и</a:t>
            </a:r>
            <a:r>
              <a:rPr lang="ru-RU" dirty="0"/>
              <a:t> хэш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5FDE37-EE21-AF34-54A4-FA0C5E405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96931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0EAC4-6C7D-1DBD-D6E8-B76BB532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Контрольная сумма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F86E2-34E4-E50E-F55A-EEC44E64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474230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Контрольная сумма — некоторое значение, рассчитанное по набору данных путём применения определённого алгоритма и используемое для проверки целостности данных при их передаче или хранении.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Обычно: результат хеш-функции, используемой для вычисления контрольного кода — небольшого количества бит внутри большого блока данных.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контрольной суммы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добавляется в конец блока данных.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MSG||CS(MSG)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ommunication Technology | ShareTechnote">
            <a:extLst>
              <a:ext uri="{FF2B5EF4-FFF2-40B4-BE49-F238E27FC236}">
                <a16:creationId xmlns:a16="http://schemas.microsoft.com/office/drawing/2014/main" id="{24BC725F-77F4-BCDA-A71A-89B02174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83" y="4698126"/>
            <a:ext cx="5788217" cy="203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применения контрольных сумм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скорость вычисления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зависимость от перемены знака + линейность вычисления: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= X mod P = (A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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P = (A mod P)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подобрать последовательность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Отсутствие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параметризуемости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3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Modulo-2 Binary Division Example">
            <a:extLst>
              <a:ext uri="{FF2B5EF4-FFF2-40B4-BE49-F238E27FC236}">
                <a16:creationId xmlns:a16="http://schemas.microsoft.com/office/drawing/2014/main" id="{A7BB3FFC-3FA5-41FE-1555-612B630F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9" y="354287"/>
            <a:ext cx="7189076" cy="61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368D53-9F2A-A336-1EEC-B45A93605496}"/>
              </a:ext>
            </a:extLst>
          </p:cNvPr>
          <p:cNvSpPr txBox="1"/>
          <p:nvPr/>
        </p:nvSpPr>
        <p:spPr>
          <a:xfrm>
            <a:off x="634562" y="613438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https://users.ece.cmu.edu/~koopman/crc/</a:t>
            </a:r>
          </a:p>
        </p:txBody>
      </p:sp>
    </p:spTree>
    <p:extLst>
      <p:ext uri="{BB962C8B-B14F-4D97-AF65-F5344CB8AC3E}">
        <p14:creationId xmlns:p14="http://schemas.microsoft.com/office/powerpoint/2010/main" val="402589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данных долговременного хранения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– отсутствие несанкционированных изменений ресурсов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подлинность – идентификация владельца ресурса – параметр: секретный ключ владельца</a:t>
            </a:r>
          </a:p>
        </p:txBody>
      </p:sp>
    </p:spTree>
    <p:extLst>
      <p:ext uri="{BB962C8B-B14F-4D97-AF65-F5344CB8AC3E}">
        <p14:creationId xmlns:p14="http://schemas.microsoft.com/office/powerpoint/2010/main" val="116677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478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Односторонность – невозможность восстановления исходного текста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-значению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Сопротивляемость коллизиям - равномерное распределение значений хэш-функции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Криптографическая функция – изменение одного бита сообщения кардинально изменяет значение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Криптографическая контрольная сумма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секретным ключом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расчета ЭЦП</a:t>
            </a:r>
          </a:p>
        </p:txBody>
      </p:sp>
    </p:spTree>
    <p:extLst>
      <p:ext uri="{BB962C8B-B14F-4D97-AF65-F5344CB8AC3E}">
        <p14:creationId xmlns:p14="http://schemas.microsoft.com/office/powerpoint/2010/main" val="14878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00201"/>
            <a:ext cx="10292255" cy="4525963"/>
          </a:xfrm>
        </p:spPr>
        <p:txBody>
          <a:bodyPr>
            <a:normAutofit/>
          </a:bodyPr>
          <a:lstStyle/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34.11-94.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фактически шифрование 64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битными блоками ГОСТ Р 34.10 в режиме простой замены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ированием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каждой итерации</a:t>
            </a:r>
          </a:p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34.11-2012.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алгоритм Стрибог (256 бит)</a:t>
            </a:r>
          </a:p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34.11-2018. Функция хэширования.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 до 512 бит</a:t>
            </a:r>
          </a:p>
          <a:p>
            <a:pPr marL="176213" indent="-176213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0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559EA-A518-7777-71E4-D6686A2F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Атака «дней рождения»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99CEC-3B36-BC2C-5B91-3CC2EECD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взлома шифров или поиска коллизий хеш-функций на основе парадокса дней рождения. </a:t>
            </a:r>
            <a:endParaRPr lang="en-US" dirty="0"/>
          </a:p>
          <a:p>
            <a:r>
              <a:rPr lang="en-US" dirty="0"/>
              <a:t>“c</a:t>
            </a:r>
            <a:r>
              <a:rPr lang="ru-RU" dirty="0" err="1"/>
              <a:t>колько</a:t>
            </a:r>
            <a:r>
              <a:rPr lang="ru-RU" dirty="0"/>
              <a:t> человек должно быть в комнате, чтобы у двух из них день рождения с вероятностью 50% приходился на один день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P(1/2) = 23   P(0.99) = 70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2EBA5D-E0B9-DB25-FE50-3EAF554A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1688"/>
            <a:ext cx="10546379" cy="11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68A211-C7AE-C8CB-3EFB-9870B04E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8" y="375966"/>
            <a:ext cx="11517351" cy="2300327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используется 64-битный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существует примерно 1,8 × 10</a:t>
            </a:r>
            <a:r>
              <a:rPr lang="ru-RU" b="0" i="0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различных выходов.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 они одинаково вероятны (лучший случай), то для создания коллизии с использованием грубой силы потребовалось бы «всего» около 5 миллиардов попыток (5,38 × 10</a:t>
            </a:r>
            <a:r>
              <a:rPr lang="ru-RU" b="0" i="0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9B644-7D08-863A-A6A4-73CE9B9E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6443"/>
            <a:ext cx="12192000" cy="42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3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3" y="3422340"/>
            <a:ext cx="3031973" cy="334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ГОСТы (ЭЦП)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34.10-94 (512 бит) – степенная функция над числами</a:t>
            </a:r>
          </a:p>
          <a:p>
            <a:pPr marL="176213" indent="-176213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34.10-2001 (512 бит). – степенная функция в эллиптических кривых</a:t>
            </a:r>
          </a:p>
          <a:p>
            <a:pPr marL="176213" indent="-176213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34.10-2012 (512 и 1024 бит). </a:t>
            </a:r>
          </a:p>
          <a:p>
            <a:pPr marL="176213" indent="-1762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(переиздания в 2015, 2018 г.)</a:t>
            </a:r>
          </a:p>
          <a:p>
            <a:pPr marL="176213" indent="-176213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7"/>
          <a:stretch/>
        </p:blipFill>
        <p:spPr bwMode="auto">
          <a:xfrm>
            <a:off x="3359697" y="2528976"/>
            <a:ext cx="5804553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" r="21434" b="-1"/>
          <a:stretch/>
        </p:blipFill>
        <p:spPr bwMode="auto">
          <a:xfrm>
            <a:off x="2378334" y="5877328"/>
            <a:ext cx="6165939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900624"/>
            <a:ext cx="3096344" cy="5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2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Облачное хранение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безопасности: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данные хранятся и обрабатываются у третьих лиц;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классический подход: загрузка – изменение / обновление</a:t>
            </a:r>
          </a:p>
        </p:txBody>
      </p:sp>
    </p:spTree>
    <p:extLst>
      <p:ext uri="{BB962C8B-B14F-4D97-AF65-F5344CB8AC3E}">
        <p14:creationId xmlns:p14="http://schemas.microsoft.com/office/powerpoint/2010/main" val="25793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0265CE-FE40-A96C-0270-519AB7D1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344" y="274638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Безопасный канал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3915C7-00C5-C4A4-FCCA-9250B52F6573}"/>
              </a:ext>
            </a:extLst>
          </p:cNvPr>
          <p:cNvSpPr/>
          <p:nvPr/>
        </p:nvSpPr>
        <p:spPr>
          <a:xfrm>
            <a:off x="2143513" y="3967060"/>
            <a:ext cx="1728192" cy="57606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Хранилище 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67A60E-402A-AFA1-039E-0801F401C342}"/>
              </a:ext>
            </a:extLst>
          </p:cNvPr>
          <p:cNvSpPr/>
          <p:nvPr/>
        </p:nvSpPr>
        <p:spPr>
          <a:xfrm>
            <a:off x="7400097" y="3955373"/>
            <a:ext cx="1728192" cy="57606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Хранилище 2</a:t>
            </a:r>
          </a:p>
        </p:txBody>
      </p:sp>
      <p:cxnSp>
        <p:nvCxnSpPr>
          <p:cNvPr id="7" name="Соединительная линия уступом 6">
            <a:extLst>
              <a:ext uri="{FF2B5EF4-FFF2-40B4-BE49-F238E27FC236}">
                <a16:creationId xmlns:a16="http://schemas.microsoft.com/office/drawing/2014/main" id="{7D2A8930-15DE-5D0F-62B9-8A155DF351AB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5630058" y="1332925"/>
            <a:ext cx="11687" cy="5256584"/>
          </a:xfrm>
          <a:prstGeom prst="bentConnector3">
            <a:avLst>
              <a:gd name="adj1" fmla="val 111987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B44A7D-15C3-6D50-79C2-9CB016B4A2DC}"/>
              </a:ext>
            </a:extLst>
          </p:cNvPr>
          <p:cNvSpPr txBox="1"/>
          <p:nvPr/>
        </p:nvSpPr>
        <p:spPr>
          <a:xfrm>
            <a:off x="4199779" y="2327967"/>
            <a:ext cx="35611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связи:</a:t>
            </a:r>
          </a:p>
          <a:p>
            <a:pPr marL="285750" indent="-285750">
              <a:buFontTx/>
              <a:buChar char="-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шина данных;</a:t>
            </a:r>
          </a:p>
          <a:p>
            <a:pPr marL="285750" indent="-285750">
              <a:buFontTx/>
              <a:buChar char="-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носитель информации</a:t>
            </a:r>
          </a:p>
          <a:p>
            <a:pPr marL="285750" indent="-285750">
              <a:buFontTx/>
              <a:buChar char="-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</a:t>
            </a:r>
          </a:p>
          <a:p>
            <a:pPr marL="285750" indent="-285750">
              <a:buFontTx/>
              <a:buChar char="-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6BB8DE-5B44-12AF-0A77-32DA3B49ECA8}"/>
              </a:ext>
            </a:extLst>
          </p:cNvPr>
          <p:cNvSpPr/>
          <p:nvPr/>
        </p:nvSpPr>
        <p:spPr>
          <a:xfrm>
            <a:off x="2215521" y="4687140"/>
            <a:ext cx="172819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М1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7879B-E95F-868A-10C2-C773A17BFF02}"/>
              </a:ext>
            </a:extLst>
          </p:cNvPr>
          <p:cNvSpPr txBox="1"/>
          <p:nvPr/>
        </p:nvSpPr>
        <p:spPr>
          <a:xfrm>
            <a:off x="3367649" y="1875193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(M1|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(M1))|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(M1)))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0E54F-7366-9D34-5084-E0A44D15452B}"/>
              </a:ext>
            </a:extLst>
          </p:cNvPr>
          <p:cNvSpPr txBox="1"/>
          <p:nvPr/>
        </p:nvSpPr>
        <p:spPr>
          <a:xfrm>
            <a:off x="2409976" y="52322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M1|</a:t>
            </a:r>
            <a:r>
              <a:rPr lang="en-US" i="1" dirty="0"/>
              <a:t>H</a:t>
            </a:r>
            <a:r>
              <a:rPr lang="en-US" dirty="0"/>
              <a:t>(M1)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9DDE0-6F4F-9CAD-D7BC-29F572B91644}"/>
              </a:ext>
            </a:extLst>
          </p:cNvPr>
          <p:cNvSpPr txBox="1"/>
          <p:nvPr/>
        </p:nvSpPr>
        <p:spPr>
          <a:xfrm>
            <a:off x="2537522" y="3326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E2E16-73A2-BC6A-4F8D-1521D718AA13}"/>
              </a:ext>
            </a:extLst>
          </p:cNvPr>
          <p:cNvSpPr txBox="1"/>
          <p:nvPr/>
        </p:nvSpPr>
        <p:spPr>
          <a:xfrm>
            <a:off x="8408209" y="33096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18D68A-8391-140D-ADF5-B129022DEB5C}"/>
              </a:ext>
            </a:extLst>
          </p:cNvPr>
          <p:cNvSpPr/>
          <p:nvPr/>
        </p:nvSpPr>
        <p:spPr>
          <a:xfrm>
            <a:off x="7437916" y="4654874"/>
            <a:ext cx="172819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М1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6AFB3-0B10-AE0B-6718-EAAACFB46495}"/>
              </a:ext>
            </a:extLst>
          </p:cNvPr>
          <p:cNvSpPr txBox="1"/>
          <p:nvPr/>
        </p:nvSpPr>
        <p:spPr>
          <a:xfrm>
            <a:off x="7484200" y="519994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</a:t>
            </a:r>
            <a:r>
              <a:rPr lang="en-US" dirty="0">
                <a:sym typeface="Symbol"/>
              </a:rPr>
              <a:t> MAC(</a:t>
            </a:r>
            <a:r>
              <a:rPr lang="en-US" dirty="0"/>
              <a:t>M1)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03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Гомоморфные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B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гомоморфна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если: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изменений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операций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сложение)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2276872"/>
            <a:ext cx="4733485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5218568"/>
            <a:ext cx="5028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23136-56F3-9F6E-81E7-8999676D2B5E}"/>
              </a:ext>
            </a:extLst>
          </p:cNvPr>
          <p:cNvSpPr txBox="1"/>
          <p:nvPr/>
        </p:nvSpPr>
        <p:spPr>
          <a:xfrm>
            <a:off x="838199" y="5797213"/>
            <a:ext cx="11093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 является гомоморфной относительно операции умножения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как и схема Эль-Гамаля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1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Гомоморфные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199" y="1752601"/>
            <a:ext cx="10515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Частично-гомоморфные преобразования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возможна одна функция,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неограниченое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применение: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Goldwasser-Micali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Отчасти гомоморфные преобразования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возможны обе функции, ограниченное число раз: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2-DNF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гомоморфное преобразование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возможны обе функции,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неограниченое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71" y="3429000"/>
            <a:ext cx="415418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49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Гомоморфные преобразования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448" y="1556792"/>
            <a:ext cx="10263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(С++/С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схемы: 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BFV(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Brakerski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/Fan-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Vercauteren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CKKS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-Kim-Kim-Song)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PALISADE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схемы: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Brakerski-GentryVaikuntanathan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BFV,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CKKS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схемы: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BFV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CKKS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«Автоматизированные системы. Защита от несанкционированного доступа к информации. Классификация автоматизированных систем и требования по защите информации»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30 марта 1992 г.</a:t>
            </a:r>
          </a:p>
          <a:p>
            <a:pPr marL="176213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 4.1.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целостности программных средств и обрабатываемой информации:</a:t>
            </a:r>
          </a:p>
          <a:p>
            <a:pPr marL="360363" indent="-1841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целостность СЗИ НСД проверяется по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имитовставкам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алгоритма ГОСТ 28147-89 или по контрольным суммам другого аттестованного алгоритма всех компонент СЗИ как в процессе загрузки, так и динамически в процессе функционирования АС;</a:t>
            </a:r>
          </a:p>
          <a:p>
            <a:pPr marL="360363" indent="-1841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целостность программной среды обеспечивается качеством приемки любых программных средств в АС;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545" y="1600201"/>
            <a:ext cx="1168224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программным (программно-аппаратным) средствам, необходимых для выполнения работ в соответствующей области аккредитации в отношении средств защиты информации от несанкционированного доступа и средств обеспечения безопасности информационных технологий, утвержденные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ФСТЭК России 10 февраля 2016 г.</a:t>
            </a:r>
          </a:p>
          <a:p>
            <a:pPr marL="176213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П.44 Средство (средства) контроля целостности программ и программных комплексов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0363" indent="-1841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должно рассчитывать уникальные значения контрольных сумм программного обеспечения, а также документировать результаты расчёта контрольных сумм;</a:t>
            </a:r>
          </a:p>
          <a:p>
            <a:pPr marL="360363" indent="-1841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должно обеспечивать расчет контрольных сумм программного обеспечения, функционирующего в средах операционных систем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0363" indent="-1841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должно обеспечивать расчет контрольных сумм программного обеспечения по алгоритму, установленному ГОСТ Р 34.11. Должно иметь соответствующий сертификат ФСТЭК России.</a:t>
            </a:r>
          </a:p>
        </p:txBody>
      </p:sp>
    </p:spTree>
    <p:extLst>
      <p:ext uri="{BB962C8B-B14F-4D97-AF65-F5344CB8AC3E}">
        <p14:creationId xmlns:p14="http://schemas.microsoft.com/office/powerpoint/2010/main" val="3254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данных при передаче через канал связи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– операция должна быть быстрой;</a:t>
            </a:r>
          </a:p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достоверность – выявление и исправление ошибок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3279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3625F-E701-BEBD-94EF-C9C94199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2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Назначение примитивов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2C960C-D2C9-F91B-A6A0-E8989DDD9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046917"/>
              </p:ext>
            </p:extLst>
          </p:nvPr>
        </p:nvGraphicFramePr>
        <p:xfrm>
          <a:off x="494679" y="1132377"/>
          <a:ext cx="10687984" cy="225992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671710">
                  <a:extLst>
                    <a:ext uri="{9D8B030D-6E8A-4147-A177-3AD203B41FA5}">
                      <a16:colId xmlns:a16="http://schemas.microsoft.com/office/drawing/2014/main" val="329376610"/>
                    </a:ext>
                  </a:extLst>
                </a:gridCol>
                <a:gridCol w="2671710">
                  <a:extLst>
                    <a:ext uri="{9D8B030D-6E8A-4147-A177-3AD203B41FA5}">
                      <a16:colId xmlns:a16="http://schemas.microsoft.com/office/drawing/2014/main" val="2478069631"/>
                    </a:ext>
                  </a:extLst>
                </a:gridCol>
                <a:gridCol w="2671710">
                  <a:extLst>
                    <a:ext uri="{9D8B030D-6E8A-4147-A177-3AD203B41FA5}">
                      <a16:colId xmlns:a16="http://schemas.microsoft.com/office/drawing/2014/main" val="2745044283"/>
                    </a:ext>
                  </a:extLst>
                </a:gridCol>
                <a:gridCol w="2672854">
                  <a:extLst>
                    <a:ext uri="{9D8B030D-6E8A-4147-A177-3AD203B41FA5}">
                      <a16:colId xmlns:a16="http://schemas.microsoft.com/office/drawing/2014/main" val="754570347"/>
                    </a:ext>
                  </a:extLst>
                </a:gridCol>
              </a:tblGrid>
              <a:tr h="30300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 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Хэш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Имитовставка (</a:t>
                      </a:r>
                      <a:r>
                        <a:rPr lang="en-US" sz="2000" kern="100">
                          <a:effectLst/>
                        </a:rPr>
                        <a:t>MAC)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ЭЦП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783830"/>
                  </a:ext>
                </a:extLst>
              </a:tr>
              <a:tr h="27170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Целостность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+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9100239"/>
                  </a:ext>
                </a:extLst>
              </a:tr>
              <a:tr h="26670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Аутентификация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-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219004"/>
                  </a:ext>
                </a:extLst>
              </a:tr>
              <a:tr h="38163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Доказательство авторства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+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636617"/>
                  </a:ext>
                </a:extLst>
              </a:tr>
              <a:tr h="73592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Ключи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Нет либо фиксированный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>
                          <a:effectLst/>
                        </a:rPr>
                        <a:t>Симметричный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000" kern="100" dirty="0">
                          <a:effectLst/>
                        </a:rPr>
                        <a:t>Асимметричный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00931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2A4D42-A2DF-DC95-AFB9-EF1C14DAADA7}"/>
              </a:ext>
            </a:extLst>
          </p:cNvPr>
          <p:cNvSpPr txBox="1"/>
          <p:nvPr/>
        </p:nvSpPr>
        <p:spPr>
          <a:xfrm>
            <a:off x="329784" y="3468709"/>
            <a:ext cx="111814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6813" indent="-1166813" algn="just"/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Целостность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может ли получатель быть уверен, что сообщение не было случайно изменено?</a:t>
            </a:r>
          </a:p>
          <a:p>
            <a:pPr marL="1166813" indent="-1166813" algn="just"/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Аутентификация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может ли получатель быть уверен, что сообщение исходит от отправителя?</a:t>
            </a:r>
          </a:p>
          <a:p>
            <a:pPr marL="1166813" indent="-1166813" algn="just"/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Достоверность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доказательство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авторства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если получатель передает сообщение и доказательство третьей стороне, может ли третья сторона быть уверена, что сообщение исходит от отправителя?</a:t>
            </a:r>
          </a:p>
          <a:p>
            <a:pPr marL="1166813" indent="-1166813" algn="just"/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Ключи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требуется ли для примитива общий секретный ключ или пара открытого и закрытого ключей?</a:t>
            </a:r>
            <a:endParaRPr lang="ru-RU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865CF-4516-E637-D8E1-A16264A5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сторона кодов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36A64-F540-0DDB-2537-77B076E3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Исправляющие: код Рида-Соломона, БЧХ</a:t>
            </a:r>
          </a:p>
          <a:p>
            <a:r>
              <a:rPr lang="ru-RU" dirty="0"/>
              <a:t>Обнаруживающие и контрольные: </a:t>
            </a:r>
          </a:p>
          <a:p>
            <a:pPr lvl="1"/>
            <a:r>
              <a:rPr lang="ru-RU" dirty="0"/>
              <a:t>циклические – по сути остаток от «деления» сообщения на порождающий полином</a:t>
            </a:r>
          </a:p>
          <a:p>
            <a:pPr lvl="1"/>
            <a:r>
              <a:rPr lang="ru-RU" dirty="0"/>
              <a:t>нециклические 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32B10-473E-E5D3-BD6D-D63D0C9E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07" y="4001294"/>
            <a:ext cx="9409386" cy="2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27E88-EB6D-ABEE-16C0-FF063893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3BC0-A909-0662-2C91-DC403122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Сообщение: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      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1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Каналы с ошибкой: в канале возможны лишь замены нуля на единицу и наоборот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    1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B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 с утроением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00      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11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Обнаружение:      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00  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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или 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Усложним:            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00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1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Исправление 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ошибки: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000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A?</a:t>
            </a: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обнаружение 2 ошибок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7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36F37-A456-105B-3FE5-AD1FD28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7DC2A-C643-BFC9-8247-96D7D72E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Кодовое расстояние Хэмминга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различающихся знаков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Окрестность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все коды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которых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)=r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2k+1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B16B24-909D-0BC5-D2C1-1C0059B4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5" y="3762132"/>
            <a:ext cx="4288550" cy="27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80C5285-F147-6031-F92A-4D38818C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39" y="3762132"/>
            <a:ext cx="5069661" cy="25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1363</Words>
  <Application>Microsoft Office PowerPoint</Application>
  <PresentationFormat>Широкоэкранный</PresentationFormat>
  <Paragraphs>171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Symbol</vt:lpstr>
      <vt:lpstr>Times New Roman</vt:lpstr>
      <vt:lpstr>Тема Office</vt:lpstr>
      <vt:lpstr>Обеспечение целостности: контрольная сумма, имитовставка,и хэш</vt:lpstr>
      <vt:lpstr>Безопасный канал</vt:lpstr>
      <vt:lpstr>Требования к ПО</vt:lpstr>
      <vt:lpstr>Требования к ПО</vt:lpstr>
      <vt:lpstr>Целостность данных при передаче через канал связи</vt:lpstr>
      <vt:lpstr>Назначение примитивов</vt:lpstr>
      <vt:lpstr>Практическая сторона кодов</vt:lpstr>
      <vt:lpstr>Циклические коды</vt:lpstr>
      <vt:lpstr>Циклические коды</vt:lpstr>
      <vt:lpstr>Контрольная сумма</vt:lpstr>
      <vt:lpstr>Особенности применения контрольных сумм</vt:lpstr>
      <vt:lpstr>Презентация PowerPoint</vt:lpstr>
      <vt:lpstr>Целостность данных долговременного хранения</vt:lpstr>
      <vt:lpstr>Хэширование</vt:lpstr>
      <vt:lpstr>ГОСТы (хэш)</vt:lpstr>
      <vt:lpstr>Атака «дней рождения»</vt:lpstr>
      <vt:lpstr>Презентация PowerPoint</vt:lpstr>
      <vt:lpstr>ГОСТы (ЭЦП)</vt:lpstr>
      <vt:lpstr>Облачное хранение данных</vt:lpstr>
      <vt:lpstr>Гомоморфные преобразования</vt:lpstr>
      <vt:lpstr>Гомоморфные преобразования</vt:lpstr>
      <vt:lpstr>Гомоморфные преобразования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EruslanovRV</dc:creator>
  <cp:lastModifiedBy>EruslanovRV</cp:lastModifiedBy>
  <cp:revision>16</cp:revision>
  <dcterms:created xsi:type="dcterms:W3CDTF">2024-11-16T03:31:59Z</dcterms:created>
  <dcterms:modified xsi:type="dcterms:W3CDTF">2024-11-16T06:11:14Z</dcterms:modified>
</cp:coreProperties>
</file>