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BF300-0CFD-430C-42AF-22F5F2CD1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D97A7C-CBD9-68B0-BF0C-9DD4A6127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C27E6-94C7-7992-89BC-BBAC1C1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865AC-D2A8-87C9-5091-70D4228A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7300A-BD37-2941-E974-D6CFF7D0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1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FBFB6-8FC7-A56A-10C8-A42099E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932B25-3440-DD50-82FA-3D7BC686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ED3FC-976C-05A1-43A6-9AD74F97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282F9-C1B4-2300-9386-E387F82A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DECF8-D1D9-006E-F99D-2786944E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0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8939FE-116A-FC7C-255A-A1509FAD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0C8C5-0D25-37E4-13D3-A0DA0FE7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61744-E9F0-ECE4-4712-9C2F29CA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E4D70-9B32-C7F1-A3B0-1D310E82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D7E06-306C-FE3B-7D4F-276E4C3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2275-1A64-84D4-9343-1CAB8248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6DFBC-C033-CE78-87EA-7E746977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F84DC3-8531-215D-9A1E-4C57377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2AA07-5A4D-FF65-F622-BAB2087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7584AB-492E-93A4-CFB1-71E85C8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FBDE4-CF60-72C6-EF3A-1F980EC0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CFC64-E37E-7BA6-0DDC-32D6BBAC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893AD-E0B9-AFDC-9CED-19C79D07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594FF-7D54-5D1A-166D-F8B60109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CE7375-B6A8-3998-6D3C-7369F032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2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3ED84-B2C4-7902-613E-FF7F48B8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38D9-A526-E5CE-13B3-4CF9D25D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67CED7-63A0-EE58-E9C0-CA1E5394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8529C-9397-F9DD-3428-43F62A82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F3CB8-B0AD-34F3-709C-82A145F1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7B6E2-82F5-9F79-E06A-8A5B8959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2A77-4612-2DCF-6832-AB3D3794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01A2A9-C0F6-B5A1-3596-06DF4ACC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EE04F9-22B0-054B-0F17-3EE43082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87AA1A-8265-40BF-CBC0-41DE5498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ACC59-B645-BD78-C10F-71B10A0CF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EF24BC-7EC5-3F93-81DF-B70E72E0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CDF836-954F-7AA8-D6DF-2EA357B4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4A9999-D34F-55E0-491E-1FAE674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8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54D3E-4581-F73F-4500-EAA1A455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5879C6-0C68-9F5C-51EB-FF361B41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95A847-0310-D0BA-8D71-97B211C2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D399EB-56C6-9122-0E8D-498748D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7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B6646B-E4AD-D96F-6DED-A23E5477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BF91D-2BAE-82E6-1D1C-497E9F99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DC1D0-B9CC-730A-023F-2CA4A3C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72690-E89E-3E86-43A4-C335B711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E4CF1-3ADD-5413-97CB-542A7167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28AE3F-8ACC-2A97-94EF-FB0B9A8B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D6C39-3371-F0EE-743F-82F9CD50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4DD5F-C283-0069-A396-0CCE445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32FE6-9604-F7E4-19BF-AB40060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ED418-1977-F810-7C60-8A0F9C4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987D1C-CDC6-B172-4827-7120D750A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C488B-FC96-AB3B-096F-E6D8091D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0C8A4-39C2-266D-67E6-60B3929B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15FB3-41C4-F856-596C-1E2C4753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4C0B1-697C-F6F2-DD74-8E0AB83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1BAD1-189B-7EC7-024D-36E20777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B1279-7D02-F006-ADA4-5137C428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6EBE9-B207-8340-B83F-FB171CF5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FE6F-CC2F-4037-A82B-BD8B3298DA8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EB1694-24BD-596E-4407-CD23654A1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ACE08-C6CC-D803-CDF6-1E7312D06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C953-F99D-486B-BBD7-2E3048FC1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lsergey.github.io/infosec/10_5_Ataki_na_protokoli.html#section-protocols-wide-moth-fro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892B-385E-D1A2-7B51-B26FD09CB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КРИПТОГРАФИЧЕСКИЕ ПРОТОКОЛЫ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850AC-742C-6C91-8321-3478519AF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28948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7E9D3-C568-C612-AF8E-5EFC4FD3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Свойства безопасности протоколов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A8E94-DBA9-6542-9F40-9522A3C5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Цели (англ.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goals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) можно сформулировать как устойчивость к определённому классу атак.</a:t>
            </a:r>
          </a:p>
          <a:p>
            <a:r>
              <a:rPr lang="ru-RU" dirty="0">
                <a:solidFill>
                  <a:srgbClr val="212529"/>
                </a:solidFill>
                <a:latin typeface="system-ui"/>
              </a:rPr>
              <a:t>Формализованные цели (</a:t>
            </a:r>
            <a:r>
              <a:rPr lang="en-US" dirty="0" err="1">
                <a:solidFill>
                  <a:srgbClr val="212529"/>
                </a:solidFill>
                <a:latin typeface="system-ui"/>
              </a:rPr>
              <a:t>проект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 AVISPA (Automated Validation of Internet Security Protocols and Applications)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)</a:t>
            </a: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Аутентификация (односторонняя)</a:t>
            </a:r>
          </a:p>
          <a:p>
            <a:pPr lvl="1"/>
            <a:r>
              <a:rPr lang="ru-RU" sz="1800" b="0" i="0" u="none" strike="noStrike" baseline="0" dirty="0">
                <a:solidFill>
                  <a:srgbClr val="212529"/>
                </a:solidFill>
                <a:latin typeface="system-ui"/>
              </a:rPr>
              <a:t>Аутентификация при рассылке по многим адресам или при подключении к службе подписки/уведомления.</a:t>
            </a: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Авторизация (третьей доверенной стороной)</a:t>
            </a:r>
            <a:endParaRPr lang="ru-RU" sz="1800" dirty="0">
              <a:solidFill>
                <a:srgbClr val="212529"/>
              </a:solidFill>
              <a:latin typeface="system-ui"/>
            </a:endParaRPr>
          </a:p>
          <a:p>
            <a:pPr lvl="1"/>
            <a:r>
              <a:rPr lang="ru-RU" sz="1800" b="0" i="0" u="none" strike="noStrike" baseline="0" dirty="0">
                <a:latin typeface="SFRM1000"/>
              </a:rPr>
              <a:t>Совместная генерация ключа</a:t>
            </a: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Конфиденциальность (секретность)</a:t>
            </a:r>
            <a:endParaRPr lang="ru-RU" sz="1800" dirty="0">
              <a:latin typeface="SFRM1000"/>
            </a:endParaRP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Ограниченная защита от атак отказа в обслуживании.</a:t>
            </a: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Неизменность отправителя.</a:t>
            </a:r>
            <a:endParaRPr lang="ru-RU" sz="1800" dirty="0">
              <a:latin typeface="SFRM1000"/>
            </a:endParaRPr>
          </a:p>
          <a:p>
            <a:pPr lvl="1"/>
            <a:r>
              <a:rPr lang="ru-RU" sz="1800" b="0" i="0" u="none" strike="noStrike" baseline="0" dirty="0">
                <a:latin typeface="SFRM1000"/>
              </a:rPr>
              <a:t>Защищённое временное свойство</a:t>
            </a:r>
            <a:endParaRPr lang="ru-RU" sz="1800" b="0" i="0" u="none" strike="noStrike" baseline="0" dirty="0">
              <a:solidFill>
                <a:srgbClr val="212529"/>
              </a:solidFill>
              <a:latin typeface="system-ui"/>
            </a:endParaRPr>
          </a:p>
          <a:p>
            <a:pPr lvl="1"/>
            <a:endParaRPr lang="ru-RU" sz="1800" b="0" i="0" u="none" strike="noStrike" baseline="0" dirty="0">
              <a:solidFill>
                <a:srgbClr val="212529"/>
              </a:solidFill>
              <a:latin typeface="system-ui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35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7951-AA1F-D73D-918F-FBF02484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D1334-6198-B20F-C67C-35E53608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77306-FD37-1D41-EFB1-BD2CCEEA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549"/>
            <a:ext cx="10515599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34CD-395E-8812-A28B-5052557A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F42C3-C2E3-6BB7-BBE2-CEB4475B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4991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числу участников протокола: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двусторонний,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трёхсторонний и т. п.,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многосторонний.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числу передаваемых сообщений: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интерактивный (с наличием взаимного обмена сообщениями);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неинтерактивный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, в котором участники обмениваются по одному сообщению, причём их содержание не зависит друг от друга. Также называется 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схемами.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числу проходов (раундов):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двупроходной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 (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двураундовый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),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трёхпроходной (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трёхраундовый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) и т. д.,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многопроходной (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многораундовый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) или циклический.</a:t>
            </a:r>
          </a:p>
        </p:txBody>
      </p:sp>
    </p:spTree>
    <p:extLst>
      <p:ext uri="{BB962C8B-B14F-4D97-AF65-F5344CB8AC3E}">
        <p14:creationId xmlns:p14="http://schemas.microsoft.com/office/powerpoint/2010/main" val="17420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08550-3173-E69A-EEC2-1BD70270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E1493-B309-4E74-4FE0-2324FBAC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526568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используемым криптографическим системам: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на основе только симметричных криптосистем;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на основе в том числе асимметричных криптосистем.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защищённым свойствам протокола: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обеспечивает или нет аутентификацию первой, второй стороны протокола и т. д.;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обеспечивает или нет аутентификацию сообщений;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обеспечивает или нет защиту от повторов;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и т. п.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типам участников: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одноранговый, когда все участники в рамках протокола могут выполнять произвольные роли;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с доверенным посредником, когда в протоколе всегда участвует третья доверенная сторона;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с доверенным арбитром, когда в протоколе может участвовать третья доверенная сторона, но только в отдельных случаях, когда остальные участники не пришли к согласию.</a:t>
            </a:r>
          </a:p>
        </p:txBody>
      </p:sp>
    </p:spTree>
    <p:extLst>
      <p:ext uri="{BB962C8B-B14F-4D97-AF65-F5344CB8AC3E}">
        <p14:creationId xmlns:p14="http://schemas.microsoft.com/office/powerpoint/2010/main" val="198495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58573-F4E4-6F59-7161-360D1B66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09128-16C0-F664-F583-A5394BE8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целевому назначению протокола: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обеспечения целостности,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цифровой подписи,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идентификации,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конфиденциальности,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распределения ключей,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и т. п.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Классификация по «полноте» выполняемых функций: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примитивные, используются как базовый компонент при построении прикладных протоколов;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промежуточные;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прикладные, предназначены для решения практических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9807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7D4C1B-A54B-79C6-10D2-6BB38E1C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/>
          <a:lstStyle/>
          <a:p>
            <a:r>
              <a:rPr lang="ru-RU" dirty="0"/>
              <a:t>Под </a:t>
            </a:r>
            <a:r>
              <a:rPr lang="ru-RU" i="1" dirty="0"/>
              <a:t>атакой</a:t>
            </a:r>
            <a:r>
              <a:rPr lang="ru-RU" dirty="0"/>
              <a:t> на защищённый протокол понимается попытка проведения анализа сообщений протокола и/или выполнения непредусмотренных протоколом действий (уничтожение, дублирование или генерация и посылка сообщений) для нарушения заявленных или подразумеваемых свойств протокола.</a:t>
            </a: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считается 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успешной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, если нарушено хотя бы одно из заявленных или подразумеваемых свойств протокола.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5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8974B8-0328-4661-B8A7-1CD875AC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138"/>
            <a:ext cx="10515600" cy="578282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«человек посередине»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man-in-the-middle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 атак, в котором злоумышленник ретранслирует и, при необходимости, изменяет все сообщения, проходящие между двумя и более участниками протокола, причём последние не знают о существовании злоумышленника, считая, что общаются непосредственно друг с другом. К данной атаке уязвимы все протоколы, которые не реализуют взаимную аутентификацию сторон (цель G1). Классическим примером атаки данного класса является атака на протокол Диффи — Хеллмана.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 повторной передачей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replay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 атак, в котором злоумышленник записывает все сообщения, проходящие в одном сеансе протокола, а далее повторяет их в новом, выдавая себя за одного из участников первого сеанса. Примерами протоколов, к которым применима данная атака, являются протоколы Ву — Лама и бесключевой протокол Шамира.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подмены типа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type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flaw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 атак, в котором злоумышленник используя переданное в легальном сеансе протокола сообщение конструирует новое, передавая его на другом проходе (раунде) протокола под видом сообщения другого типа (с другим предназначением). К таким атакам уязвимы, например, протоколы Wide-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Mouth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Frog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из раздела </a:t>
            </a:r>
            <a:r>
              <a:rPr lang="ru-RU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11.1.1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Деннинг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— Сакко, Отвей — 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Рииса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, а также некоторые варианты протокола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Yahalom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72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669E6D3-EAEE-DE3C-7A3A-F2076491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28"/>
            <a:ext cx="10515600" cy="564093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 параллельными сеансами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parallel-session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 атак, в котором злоумышленник инициирует несколько одновременных сеансов протокола с целью использования сообщений из одного сеанса в другом. Примером протокола, уязвимого к данному классу атак, является симметричный вариант протокола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Нидхема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 — 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Шрёдера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 известным разовым ключом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short-term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secret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 известным сеансовым ключом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known-key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Классы атак, в которых злоумышленник получает доступ к временным секретам, используемых в протоколах (например, новым сеансовым ключам), после чего может обеспечить, например, аутентификацию или хотя бы установление сессии от имени одной из сторон протокола.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Атака с неизвестным сеансовым ключом англ. 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unknown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key-share</a:t>
            </a:r>
            <a:r>
              <a:rPr lang="ru-RU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ru-RU" b="0" i="1" dirty="0" err="1">
                <a:solidFill>
                  <a:srgbClr val="212529"/>
                </a:solidFill>
                <a:effectLst/>
                <a:latin typeface="system-ui"/>
              </a:rPr>
              <a:t>attack</a:t>
            </a:r>
            <a:endParaRPr lang="ru-RU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Класс атак на протоколы с аутентификацией ключа, в которых злоумышленник получает возможность доказать одной из сторон владение ключом (с помощью, например, повтора сообщения из легального сеанса), хотя сам ключ злоумышленник не знает. К такому классу атак уязвим, например, симметричный протокол </a:t>
            </a:r>
            <a:r>
              <a:rPr lang="ru-RU" b="0" i="0" dirty="0" err="1">
                <a:solidFill>
                  <a:srgbClr val="212529"/>
                </a:solidFill>
                <a:effectLst/>
                <a:latin typeface="system-ui"/>
              </a:rPr>
              <a:t>Нидхема-Шрёдера</a:t>
            </a:r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92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25635-117D-2B5D-94F2-C35C681C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4" y="437733"/>
            <a:ext cx="590632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B020D-6DDC-316A-A89F-92125F68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Wide-Mouth Frog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82A0B1-BF4F-6F22-C9E3-3D97F891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680"/>
            <a:ext cx="7401958" cy="22482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DC232-2E04-B875-A05D-ED560F29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737"/>
            <a:ext cx="7765048" cy="1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854D44-4FCA-6838-275B-F0FA18ED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28"/>
            <a:ext cx="10515600" cy="5943600"/>
          </a:xfrm>
        </p:spPr>
        <p:txBody>
          <a:bodyPr>
            <a:normAutofit/>
          </a:bodyPr>
          <a:lstStyle/>
          <a:p>
            <a:r>
              <a:rPr lang="ru-RU" sz="3200" dirty="0"/>
              <a:t>Протокол – описание распределённого алгоритма, в процессе выполнения которого два или более участников последовательно выполняют определённые действия и обмениваются сообщениями.</a:t>
            </a:r>
          </a:p>
          <a:p>
            <a:r>
              <a:rPr lang="ru-RU" sz="3200" b="0" i="0" dirty="0">
                <a:solidFill>
                  <a:srgbClr val="212529"/>
                </a:solidFill>
                <a:effectLst/>
                <a:latin typeface="system-ui"/>
              </a:rPr>
              <a:t>Участник (субъект, сторона) протокола: </a:t>
            </a:r>
          </a:p>
          <a:p>
            <a:pPr lvl="1"/>
            <a:r>
              <a:rPr lang="ru-RU" sz="2800" b="0" i="0" dirty="0">
                <a:solidFill>
                  <a:srgbClr val="212529"/>
                </a:solidFill>
                <a:effectLst/>
                <a:latin typeface="system-ui"/>
              </a:rPr>
              <a:t>люди</a:t>
            </a:r>
          </a:p>
          <a:p>
            <a:pPr lvl="1"/>
            <a:r>
              <a:rPr lang="ru-RU" sz="2800" b="0" i="0" dirty="0">
                <a:solidFill>
                  <a:srgbClr val="212529"/>
                </a:solidFill>
                <a:effectLst/>
                <a:latin typeface="system-ui"/>
              </a:rPr>
              <a:t>приложения</a:t>
            </a:r>
          </a:p>
          <a:p>
            <a:pPr lvl="1"/>
            <a:r>
              <a:rPr lang="ru-RU" sz="2800" b="0" i="0" dirty="0">
                <a:solidFill>
                  <a:srgbClr val="212529"/>
                </a:solidFill>
                <a:effectLst/>
                <a:latin typeface="system-ui"/>
              </a:rPr>
              <a:t>группы людей</a:t>
            </a:r>
          </a:p>
          <a:p>
            <a:pPr lvl="1"/>
            <a:r>
              <a:rPr lang="ru-RU" sz="2800" b="0" i="0" dirty="0">
                <a:solidFill>
                  <a:srgbClr val="212529"/>
                </a:solidFill>
                <a:effectLst/>
                <a:latin typeface="system-ui"/>
              </a:rPr>
              <a:t>целые организации. </a:t>
            </a:r>
          </a:p>
          <a:p>
            <a:r>
              <a:rPr lang="ru-RU" sz="3200" b="0" i="0" dirty="0">
                <a:solidFill>
                  <a:srgbClr val="212529"/>
                </a:solidFill>
                <a:effectLst/>
                <a:latin typeface="system-ui"/>
              </a:rPr>
              <a:t>Формально участниками считают только тех, кто выполняет активную роль в рамках протокола.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754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469EF-B66B-0FDC-A886-8FB320B8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протокол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8AC94-2675-2C23-52E9-BB3AF2E8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7" y="1253331"/>
            <a:ext cx="6932350" cy="3933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C00B70-2C77-6528-A4F7-B13CB5F0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940" y="3648524"/>
            <a:ext cx="6060092" cy="30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5671-A3A1-74C1-3073-BCD7EF33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ru-RU" dirty="0" err="1"/>
              <a:t>Нидхема</a:t>
            </a:r>
            <a:r>
              <a:rPr lang="ru-RU" dirty="0"/>
              <a:t> — </a:t>
            </a:r>
            <a:r>
              <a:rPr lang="ru-RU" dirty="0" err="1"/>
              <a:t>Шрёдера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E21200-6250-37E5-3E07-4C60746A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095"/>
            <a:ext cx="7484249" cy="26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5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DD00-F07A-D242-2D08-B0C47B85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E1E067-5998-1892-91F5-98E769AE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3736"/>
            <a:ext cx="6902669" cy="46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17DB9A-A66F-5C1D-3E41-097CD617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778"/>
            <a:ext cx="10515600" cy="6574221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Протокол состоит из циклов (</a:t>
            </a:r>
            <a:r>
              <a:rPr lang="ru-RU" sz="3200" dirty="0" err="1"/>
              <a:t>round</a:t>
            </a:r>
            <a:r>
              <a:rPr lang="ru-RU" sz="3200" dirty="0"/>
              <a:t>) или проходов (</a:t>
            </a:r>
            <a:r>
              <a:rPr lang="ru-RU" sz="3200" dirty="0" err="1"/>
              <a:t>pass</a:t>
            </a:r>
            <a:r>
              <a:rPr lang="ru-RU" sz="3200" dirty="0"/>
              <a:t>). </a:t>
            </a:r>
          </a:p>
          <a:p>
            <a:r>
              <a:rPr lang="ru-RU" sz="3200" dirty="0"/>
              <a:t>Цикл – временной интервал активности только одного участника: обычно начинается приёмом сообщения, а заканчивается – отправкой.</a:t>
            </a:r>
          </a:p>
          <a:p>
            <a:r>
              <a:rPr lang="ru-RU" sz="3200" dirty="0"/>
              <a:t>Цикл (или проход) состоит из шагов (действий, </a:t>
            </a:r>
            <a:r>
              <a:rPr lang="ru-RU" sz="3200" dirty="0" err="1"/>
              <a:t>step</a:t>
            </a:r>
            <a:r>
              <a:rPr lang="ru-RU" sz="3200" dirty="0"/>
              <a:t>, </a:t>
            </a:r>
            <a:r>
              <a:rPr lang="ru-RU" sz="3200" dirty="0" err="1"/>
              <a:t>action</a:t>
            </a:r>
            <a:r>
              <a:rPr lang="ru-RU" sz="3200" dirty="0"/>
              <a:t>) – конкретных законченных действий, выполняемых участником протокола. Например:</a:t>
            </a:r>
          </a:p>
          <a:p>
            <a:pPr lvl="1"/>
            <a:r>
              <a:rPr lang="ru-RU" sz="2800" dirty="0"/>
              <a:t>генерация нового (случайного) значения;</a:t>
            </a:r>
          </a:p>
          <a:p>
            <a:pPr lvl="1"/>
            <a:r>
              <a:rPr lang="ru-RU" sz="2800" dirty="0"/>
              <a:t>вычисление значений функции;</a:t>
            </a:r>
          </a:p>
          <a:p>
            <a:pPr lvl="1"/>
            <a:r>
              <a:rPr lang="ru-RU" sz="2800" dirty="0"/>
              <a:t>проверка сертификатов, ключей, подписей, и др.;</a:t>
            </a:r>
          </a:p>
          <a:p>
            <a:pPr lvl="1"/>
            <a:r>
              <a:rPr lang="ru-RU" sz="2800" dirty="0"/>
              <a:t>приём и отправка сообщений.</a:t>
            </a:r>
          </a:p>
          <a:p>
            <a:r>
              <a:rPr lang="ru-RU" sz="3200" dirty="0"/>
              <a:t>Сеанс - прошедшая в прошлом или даже просто теоретически описанная реализация протокола для конкретных участников. </a:t>
            </a:r>
          </a:p>
          <a:p>
            <a:r>
              <a:rPr lang="ru-RU" sz="3200" dirty="0"/>
              <a:t>Роль - каждый участник в рамках сеанса выполняет одну или несколько ролей.</a:t>
            </a:r>
          </a:p>
        </p:txBody>
      </p:sp>
    </p:spTree>
    <p:extLst>
      <p:ext uri="{BB962C8B-B14F-4D97-AF65-F5344CB8AC3E}">
        <p14:creationId xmlns:p14="http://schemas.microsoft.com/office/powerpoint/2010/main" val="37054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B60CC04-9D2B-FF30-31C5-61D6F62D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841"/>
            <a:ext cx="10515600" cy="5830122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описания протокола.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Участник с ролью «Отправитель» должен отправить участнику с ролью «Получатель» сообщение.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800" dirty="0"/>
              <a:t>Участник с ролью «Получатель» должен принять от участника с ролью «Отправитель» сообщение.</a:t>
            </a:r>
          </a:p>
          <a:p>
            <a:endParaRPr lang="ru-RU" sz="3200" dirty="0"/>
          </a:p>
          <a:p>
            <a:r>
              <a:rPr lang="ru-RU" sz="3200" dirty="0"/>
              <a:t>Пример описания сеанса протокола.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1-го апреля в 13:00 Алиса отправила Бобу сообщение.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/>
              <a:t>1-го апреля в 13:05 Боб принял от Алисы 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1455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DAD4EC-F626-AB1D-25CB-BDF64D0F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>
            <a:normAutofit/>
          </a:bodyPr>
          <a:lstStyle/>
          <a:p>
            <a:r>
              <a:rPr lang="ru-RU" sz="3200" dirty="0"/>
              <a:t>Защищённым протоколом или протоколом обеспечения безопасности будет называть протокол, обеспечивающий выполнение хотя бы одной защитной функции:</a:t>
            </a:r>
          </a:p>
          <a:p>
            <a:pPr lvl="1"/>
            <a:r>
              <a:rPr lang="ru-RU" sz="2800" dirty="0"/>
              <a:t>аутентификация сторон и источника данных,</a:t>
            </a:r>
          </a:p>
          <a:p>
            <a:pPr lvl="1"/>
            <a:r>
              <a:rPr lang="ru-RU" sz="2800" dirty="0"/>
              <a:t>разграничение доступа,</a:t>
            </a:r>
          </a:p>
          <a:p>
            <a:pPr lvl="1"/>
            <a:r>
              <a:rPr lang="ru-RU" sz="2800" dirty="0"/>
              <a:t>конфиденциальность,</a:t>
            </a:r>
          </a:p>
          <a:p>
            <a:pPr lvl="1"/>
            <a:r>
              <a:rPr lang="ru-RU" sz="2800" dirty="0"/>
              <a:t>целостность,</a:t>
            </a:r>
          </a:p>
          <a:p>
            <a:pPr lvl="1"/>
            <a:r>
              <a:rPr lang="ru-RU" sz="2800" dirty="0"/>
              <a:t>невозможность отказа от факта отправки или получения.</a:t>
            </a:r>
          </a:p>
          <a:p>
            <a:endParaRPr lang="ru-RU" sz="3200" dirty="0"/>
          </a:p>
          <a:p>
            <a:r>
              <a:rPr lang="ru-RU" sz="3200" dirty="0"/>
              <a:t>Криптографический протокол - защищённый протокол, использующий криптографические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32545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305D5-51E4-6F1C-BA03-7AA77E27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089EC-5F82-8806-5056-3B78E231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Алиса, Боб (от англ. A, B) – отправитель и получатель.</a:t>
            </a:r>
          </a:p>
          <a:p>
            <a:r>
              <a:rPr lang="ru-RU" dirty="0"/>
              <a:t>Карл, Клара, Чарли (от англ. C) – равноправная третья сторона.</a:t>
            </a:r>
          </a:p>
          <a:p>
            <a:r>
              <a:rPr lang="ru-RU" dirty="0"/>
              <a:t>Ева (от англ. </a:t>
            </a:r>
            <a:r>
              <a:rPr lang="ru-RU" dirty="0" err="1"/>
              <a:t>eavesdropper</a:t>
            </a:r>
            <a:r>
              <a:rPr lang="ru-RU" dirty="0"/>
              <a:t>) – пассивный </a:t>
            </a:r>
            <a:r>
              <a:rPr lang="ru-RU" dirty="0" err="1"/>
              <a:t>криптоаналитик</a:t>
            </a:r>
            <a:r>
              <a:rPr lang="ru-RU" dirty="0"/>
              <a:t>.</a:t>
            </a:r>
          </a:p>
          <a:p>
            <a:r>
              <a:rPr lang="ru-RU" dirty="0" err="1"/>
              <a:t>Меллори</a:t>
            </a:r>
            <a:r>
              <a:rPr lang="ru-RU" dirty="0"/>
              <a:t> (от англ. </a:t>
            </a:r>
            <a:r>
              <a:rPr lang="ru-RU" dirty="0" err="1"/>
              <a:t>malicious</a:t>
            </a:r>
            <a:r>
              <a:rPr lang="ru-RU" dirty="0"/>
              <a:t>) – активный </a:t>
            </a:r>
            <a:r>
              <a:rPr lang="ru-RU" dirty="0" err="1"/>
              <a:t>криптоаналитик</a:t>
            </a:r>
            <a:r>
              <a:rPr lang="ru-RU" dirty="0"/>
              <a:t>.</a:t>
            </a:r>
          </a:p>
          <a:p>
            <a:r>
              <a:rPr lang="ru-RU" dirty="0" err="1"/>
              <a:t>Трент</a:t>
            </a:r>
            <a:r>
              <a:rPr lang="ru-RU" dirty="0"/>
              <a:t> (от англ. </a:t>
            </a:r>
            <a:r>
              <a:rPr lang="ru-RU" dirty="0" err="1"/>
              <a:t>trust</a:t>
            </a:r>
            <a:r>
              <a:rPr lang="ru-RU" dirty="0"/>
              <a:t>) – доверенная сторона.</a:t>
            </a:r>
          </a:p>
        </p:txBody>
      </p:sp>
    </p:spTree>
    <p:extLst>
      <p:ext uri="{BB962C8B-B14F-4D97-AF65-F5344CB8AC3E}">
        <p14:creationId xmlns:p14="http://schemas.microsoft.com/office/powerpoint/2010/main" val="95700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8F36D-FC49-5531-DB29-13ECE06F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89"/>
            <a:ext cx="10515600" cy="865472"/>
          </a:xfrm>
        </p:spPr>
        <p:txBody>
          <a:bodyPr/>
          <a:lstStyle/>
          <a:p>
            <a:r>
              <a:rPr lang="ru-RU" dirty="0"/>
              <a:t>Протокол Диффи-Хеллмана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05422A-5E5A-909E-3D4C-19E78E8D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1" y="1232993"/>
            <a:ext cx="5592671" cy="5538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047B20-8D7D-3592-AC16-9393BF9E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993"/>
            <a:ext cx="3251703" cy="865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582DE8-4521-B0F3-D599-92C0F8D6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939" y="2211724"/>
            <a:ext cx="4764246" cy="2953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884A78-724D-B2B8-3823-33CC78034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753" y="5360799"/>
            <a:ext cx="6067097" cy="1411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73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424A6B-B863-B06E-3BF7-5BED16A2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1" y="291380"/>
            <a:ext cx="6488034" cy="5369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B59746-F41D-D34B-0003-9990DCA3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11" y="979991"/>
            <a:ext cx="10515082" cy="9247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628C91-C1BB-1D23-289F-C9CA11C2A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11" y="1904721"/>
            <a:ext cx="10544912" cy="9396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BA6D62-2859-4B60-47EE-D4EA02643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76" y="2846423"/>
            <a:ext cx="10649317" cy="92473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789265-C7CB-27CB-E237-3494ADE59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81" y="3770229"/>
            <a:ext cx="10470345" cy="8203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91A8899-5006-0A36-0CE4-10BEF9304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81" y="4742225"/>
            <a:ext cx="10589658" cy="8949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928B84-DCF4-1893-87D7-E3F00FA1F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33" y="5727403"/>
            <a:ext cx="10664238" cy="9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E2A079D-548C-CC87-232B-85620407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7" y="601981"/>
            <a:ext cx="10269023" cy="46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02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1121</Words>
  <Application>Microsoft Office PowerPoint</Application>
  <PresentationFormat>Широкоэкранный</PresentationFormat>
  <Paragraphs>106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SFRM1000</vt:lpstr>
      <vt:lpstr>system-ui</vt:lpstr>
      <vt:lpstr>Тема Office</vt:lpstr>
      <vt:lpstr>КРИПТОГРАФИЧЕСКИЕ ПРОТОКОЛЫ</vt:lpstr>
      <vt:lpstr>Презентация PowerPoint</vt:lpstr>
      <vt:lpstr>Презентация PowerPoint</vt:lpstr>
      <vt:lpstr>Презентация PowerPoint</vt:lpstr>
      <vt:lpstr>Презентация PowerPoint</vt:lpstr>
      <vt:lpstr>Роли</vt:lpstr>
      <vt:lpstr>Протокол Диффи-Хеллмана</vt:lpstr>
      <vt:lpstr>Презентация PowerPoint</vt:lpstr>
      <vt:lpstr>Презентация PowerPoint</vt:lpstr>
      <vt:lpstr>Свойства безопасности протоколов</vt:lpstr>
      <vt:lpstr>Презентация PowerPoint</vt:lpstr>
      <vt:lpstr>Классификация протоколов</vt:lpstr>
      <vt:lpstr>Классификация протоколов</vt:lpstr>
      <vt:lpstr>Классификация протоколов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Wide-Mouth Frog</vt:lpstr>
      <vt:lpstr>Атака на протокол</vt:lpstr>
      <vt:lpstr>Протокол Нидхема — Шрёдера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EruslanovRV</dc:creator>
  <cp:lastModifiedBy>EruslanovRV</cp:lastModifiedBy>
  <cp:revision>22</cp:revision>
  <dcterms:created xsi:type="dcterms:W3CDTF">2024-11-30T05:44:50Z</dcterms:created>
  <dcterms:modified xsi:type="dcterms:W3CDTF">2024-11-30T06:59:52Z</dcterms:modified>
</cp:coreProperties>
</file>