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4" r:id="rId18"/>
    <p:sldId id="271" r:id="rId19"/>
    <p:sldId id="275" r:id="rId20"/>
    <p:sldId id="276" r:id="rId21"/>
    <p:sldId id="277" r:id="rId22"/>
    <p:sldId id="278" r:id="rId23"/>
    <p:sldId id="279" r:id="rId24"/>
    <p:sldId id="280" r:id="rId25"/>
    <p:sldId id="281" r:id="rId26"/>
    <p:sldId id="283" r:id="rId27"/>
    <p:sldId id="282" r:id="rId28"/>
    <p:sldId id="284"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350" autoAdjust="0"/>
  </p:normalViewPr>
  <p:slideViewPr>
    <p:cSldViewPr snapToGrid="0">
      <p:cViewPr varScale="1">
        <p:scale>
          <a:sx n="55" d="100"/>
          <a:sy n="55" d="100"/>
        </p:scale>
        <p:origin x="13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3A58D-94D4-49BD-92BE-68C638E8E7CB}" type="datetimeFigureOut">
              <a:rPr lang="ru-RU" smtClean="0"/>
              <a:t>07.09.2024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9AC5A-37AD-4B51-854D-8858ED4AA1DF}" type="slidenum">
              <a:rPr lang="ru-RU" smtClean="0"/>
              <a:t>‹#›</a:t>
            </a:fld>
            <a:endParaRPr lang="ru-RU"/>
          </a:p>
        </p:txBody>
      </p:sp>
    </p:spTree>
    <p:extLst>
      <p:ext uri="{BB962C8B-B14F-4D97-AF65-F5344CB8AC3E}">
        <p14:creationId xmlns:p14="http://schemas.microsoft.com/office/powerpoint/2010/main" val="137990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u.wikipedia.org/wiki/%D0%A1%D1%82%D0%B5%D0%B3%D0%B0%D0%BD%D0%BE%D0%B3%D1%80%D0%B0%D1%84%D0%B8%D1%8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Расширенный алгоритм Евклида.  С помощью алго­ритма Евклида, вычисляя НОД (а, 7V), мы можем выяснить, обрати­мо ли число а по модулю N. Однако мы до сих пор не знаем, как же найти обратный к а элемент, даже если он существует.</a:t>
            </a:r>
          </a:p>
        </p:txBody>
      </p:sp>
      <p:sp>
        <p:nvSpPr>
          <p:cNvPr id="4" name="Номер слайда 3"/>
          <p:cNvSpPr>
            <a:spLocks noGrp="1"/>
          </p:cNvSpPr>
          <p:nvPr>
            <p:ph type="sldNum" sz="quarter" idx="5"/>
          </p:nvPr>
        </p:nvSpPr>
        <p:spPr/>
        <p:txBody>
          <a:bodyPr/>
          <a:lstStyle/>
          <a:p>
            <a:fld id="{AAE9AC5A-37AD-4B51-854D-8858ED4AA1DF}" type="slidenum">
              <a:rPr lang="ru-RU" smtClean="0"/>
              <a:t>10</a:t>
            </a:fld>
            <a:endParaRPr lang="ru-RU"/>
          </a:p>
        </p:txBody>
      </p:sp>
    </p:spTree>
    <p:extLst>
      <p:ext uri="{BB962C8B-B14F-4D97-AF65-F5344CB8AC3E}">
        <p14:creationId xmlns:p14="http://schemas.microsoft.com/office/powerpoint/2010/main" val="580918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AE9AC5A-37AD-4B51-854D-8858ED4AA1DF}" type="slidenum">
              <a:rPr lang="ru-RU" smtClean="0"/>
              <a:t>12</a:t>
            </a:fld>
            <a:endParaRPr lang="ru-RU"/>
          </a:p>
        </p:txBody>
      </p:sp>
    </p:spTree>
    <p:extLst>
      <p:ext uri="{BB962C8B-B14F-4D97-AF65-F5344CB8AC3E}">
        <p14:creationId xmlns:p14="http://schemas.microsoft.com/office/powerpoint/2010/main" val="422771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Взаимно однозначное соответствие между некоторым числом и набором его остатков, определяемым набором взаимно простых чисел, существование которого утверждается в теореме, на практике помогает работать не с длинными числами, а с наборами их коротких по длине остатков. Кроме того, вычисления по каждому из модулей можно выполнять параллельно[13]. Если в качестве базиса взять, к примеру, первые 500 простых чисел, длина каждого из которых не превосходит 12 битов, то этого хватит для представления чисел длиной до 1519 десятичных знаков (сумма десятичных логарифмов первых 500 простых чисел равна 1519,746…). Например, в алгоритме RSA вычисления производятся по модулю большого числа n, представимого в виде произведения двух больших простых чисел. Теорема позволяет перейти к вычислениям по модулю этих простых делителей, которые по величине уже порядка корня из n, а значит имеют в два раза меньшую битовую длину[14]. Отметим также, что применение вычислений согласно китайской теореме об остатках делает алгоритм RSA восприимчивым к атакам по времени[15</a:t>
            </a:r>
          </a:p>
        </p:txBody>
      </p:sp>
      <p:sp>
        <p:nvSpPr>
          <p:cNvPr id="4" name="Номер слайда 3"/>
          <p:cNvSpPr>
            <a:spLocks noGrp="1"/>
          </p:cNvSpPr>
          <p:nvPr>
            <p:ph type="sldNum" sz="quarter" idx="5"/>
          </p:nvPr>
        </p:nvSpPr>
        <p:spPr/>
        <p:txBody>
          <a:bodyPr/>
          <a:lstStyle/>
          <a:p>
            <a:fld id="{AAE9AC5A-37AD-4B51-854D-8858ED4AA1DF}" type="slidenum">
              <a:rPr lang="ru-RU" smtClean="0"/>
              <a:t>13</a:t>
            </a:fld>
            <a:endParaRPr lang="ru-RU"/>
          </a:p>
        </p:txBody>
      </p:sp>
    </p:spTree>
    <p:extLst>
      <p:ext uri="{BB962C8B-B14F-4D97-AF65-F5344CB8AC3E}">
        <p14:creationId xmlns:p14="http://schemas.microsoft.com/office/powerpoint/2010/main" val="286146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Алгоритм шифрования (или шифр) — это перевод открытого тек­ста в текст зашифрованный (или </a:t>
            </a:r>
            <a:r>
              <a:rPr lang="ru-RU" dirty="0" err="1"/>
              <a:t>шифротекст</a:t>
            </a:r>
            <a:r>
              <a:rPr lang="ru-RU" dirty="0"/>
              <a:t>, шифрограмму, кри­птограмму) с помощью секретного ключа.</a:t>
            </a:r>
          </a:p>
        </p:txBody>
      </p:sp>
      <p:sp>
        <p:nvSpPr>
          <p:cNvPr id="4" name="Номер слайда 3"/>
          <p:cNvSpPr>
            <a:spLocks noGrp="1"/>
          </p:cNvSpPr>
          <p:nvPr>
            <p:ph type="sldNum" sz="quarter" idx="5"/>
          </p:nvPr>
        </p:nvSpPr>
        <p:spPr/>
        <p:txBody>
          <a:bodyPr/>
          <a:lstStyle/>
          <a:p>
            <a:fld id="{AAE9AC5A-37AD-4B51-854D-8858ED4AA1DF}" type="slidenum">
              <a:rPr lang="ru-RU" smtClean="0"/>
              <a:t>15</a:t>
            </a:fld>
            <a:endParaRPr lang="ru-RU"/>
          </a:p>
        </p:txBody>
      </p:sp>
    </p:spTree>
    <p:extLst>
      <p:ext uri="{BB962C8B-B14F-4D97-AF65-F5344CB8AC3E}">
        <p14:creationId xmlns:p14="http://schemas.microsoft.com/office/powerpoint/2010/main" val="377974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202122"/>
                </a:solidFill>
                <a:effectLst/>
                <a:latin typeface="Arial" panose="020B0604020202020204" pitchFamily="34" charset="0"/>
              </a:rPr>
              <a:t>Наибольшее распространение получили маршрутные шифры перестановки, основанные на прямоугольниках (таблицах). Например, можно записать сообщение в прямоугольную таблицу по маршруту: по горизонтали, начиная с верхнего левого угла, поочередно слева направо. Сообщение будем списывать по маршруту: по вертикалям, начиная с верхнего правого угла, поочередно сверху вниз.</a:t>
            </a:r>
            <a:endParaRPr lang="ru-RU" dirty="0"/>
          </a:p>
        </p:txBody>
      </p:sp>
      <p:sp>
        <p:nvSpPr>
          <p:cNvPr id="4" name="Номер слайда 3"/>
          <p:cNvSpPr>
            <a:spLocks noGrp="1"/>
          </p:cNvSpPr>
          <p:nvPr>
            <p:ph type="sldNum" sz="quarter" idx="5"/>
          </p:nvPr>
        </p:nvSpPr>
        <p:spPr/>
        <p:txBody>
          <a:bodyPr/>
          <a:lstStyle/>
          <a:p>
            <a:fld id="{AAE9AC5A-37AD-4B51-854D-8858ED4AA1DF}" type="slidenum">
              <a:rPr lang="ru-RU" smtClean="0"/>
              <a:t>17</a:t>
            </a:fld>
            <a:endParaRPr lang="ru-RU"/>
          </a:p>
        </p:txBody>
      </p:sp>
    </p:spTree>
    <p:extLst>
      <p:ext uri="{BB962C8B-B14F-4D97-AF65-F5344CB8AC3E}">
        <p14:creationId xmlns:p14="http://schemas.microsoft.com/office/powerpoint/2010/main" val="348594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202122"/>
                </a:solidFill>
                <a:effectLst/>
                <a:latin typeface="Arial" panose="020B0604020202020204" pitchFamily="34" charset="0"/>
              </a:rPr>
              <a:t>Широкое распространение получила разновидность маршрутной перестановки — вертикальная перестановка. В этом шифре также используется прямоугольная таблица, в которую сообщение записывается по строкам слева направо. Выписывается шифрограмма по вертикалям, при этом столбцы выбираются в порядке, определяемом ключом.</a:t>
            </a:r>
            <a:endParaRPr lang="ru-RU" dirty="0"/>
          </a:p>
        </p:txBody>
      </p:sp>
      <p:sp>
        <p:nvSpPr>
          <p:cNvPr id="4" name="Номер слайда 3"/>
          <p:cNvSpPr>
            <a:spLocks noGrp="1"/>
          </p:cNvSpPr>
          <p:nvPr>
            <p:ph type="sldNum" sz="quarter" idx="5"/>
          </p:nvPr>
        </p:nvSpPr>
        <p:spPr/>
        <p:txBody>
          <a:bodyPr/>
          <a:lstStyle/>
          <a:p>
            <a:fld id="{AAE9AC5A-37AD-4B51-854D-8858ED4AA1DF}" type="slidenum">
              <a:rPr lang="ru-RU" smtClean="0"/>
              <a:t>18</a:t>
            </a:fld>
            <a:endParaRPr lang="ru-RU"/>
          </a:p>
        </p:txBody>
      </p:sp>
    </p:spTree>
    <p:extLst>
      <p:ext uri="{BB962C8B-B14F-4D97-AF65-F5344CB8AC3E}">
        <p14:creationId xmlns:p14="http://schemas.microsoft.com/office/powerpoint/2010/main" val="193249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202122"/>
                </a:solidFill>
                <a:effectLst/>
                <a:latin typeface="Arial" panose="020B0604020202020204" pitchFamily="34" charset="0"/>
              </a:rPr>
              <a:t>Изначально решётка Кардано представляла собой трафарет с отверстиями, в которые записывали буквы, слоги или слова сообщения. Затем трафарет убирали, а свободное место заполняли более или менее осмысленным текстом. Такой метод сокрытия информации относится к </a:t>
            </a:r>
            <a:r>
              <a:rPr lang="ru-RU" b="0" i="0" u="none" strike="noStrike" dirty="0">
                <a:solidFill>
                  <a:srgbClr val="0645AD"/>
                </a:solidFill>
                <a:effectLst/>
                <a:latin typeface="Arial" panose="020B0604020202020204" pitchFamily="34" charset="0"/>
                <a:hlinkClick r:id="rId3" tooltip="Стеганография"/>
              </a:rPr>
              <a:t>стеганографии</a:t>
            </a:r>
            <a:r>
              <a:rPr lang="ru-RU" b="0" i="0" dirty="0">
                <a:solidFill>
                  <a:srgbClr val="202122"/>
                </a:solidFill>
                <a:effectLst/>
                <a:latin typeface="Arial" panose="020B0604020202020204" pitchFamily="34" charset="0"/>
              </a:rPr>
              <a:t>.</a:t>
            </a:r>
          </a:p>
          <a:p>
            <a:pPr algn="l"/>
            <a:r>
              <a:rPr lang="ru-RU" b="0" i="0" dirty="0">
                <a:solidFill>
                  <a:srgbClr val="202122"/>
                </a:solidFill>
                <a:effectLst/>
                <a:latin typeface="Arial" panose="020B0604020202020204" pitchFamily="34" charset="0"/>
              </a:rPr>
              <a:t>Позднее был предложен шифр «поворотная решётка» — первый транспозиционный (геометрический) шифр. Несмотря на то, что существует большая разница между изначальным предложением Кардано и шифром «поворотная решётка», методы шифрования, основанные на трафаретах, принято называть «решётками Кардано».</a:t>
            </a:r>
          </a:p>
          <a:p>
            <a:pPr algn="l"/>
            <a:r>
              <a:rPr lang="ru-RU" b="0" i="0" dirty="0">
                <a:solidFill>
                  <a:srgbClr val="202122"/>
                </a:solidFill>
                <a:effectLst/>
                <a:latin typeface="Arial" panose="020B0604020202020204" pitchFamily="34" charset="0"/>
              </a:rPr>
              <a:t>Для шифрования и дешифрования с помощью данного шифра изготовляется трафарет с вырезанными ячейками. При наложении трафарета на таблицу того же размера четырьмя возможными способами, его вырезы полностью должны покрывать все клетки таблицы ровно по одному разу.</a:t>
            </a:r>
          </a:p>
          <a:p>
            <a:pPr algn="l"/>
            <a:r>
              <a:rPr lang="ru-RU" b="0" i="0" dirty="0">
                <a:solidFill>
                  <a:srgbClr val="202122"/>
                </a:solidFill>
                <a:effectLst/>
                <a:latin typeface="Arial" panose="020B0604020202020204" pitchFamily="34" charset="0"/>
              </a:rPr>
              <a:t>При шифровании трафарет накладывают на таблицу. В видимые ячейки по определённому маршруту вписывают буквы открытого текста. Далее трафарет переворачивают три раза, каждый раз проделывая операцию заполнения.</a:t>
            </a:r>
          </a:p>
          <a:p>
            <a:pPr algn="l"/>
            <a:r>
              <a:rPr lang="ru-RU" b="0" i="0" dirty="0">
                <a:solidFill>
                  <a:srgbClr val="202122"/>
                </a:solidFill>
                <a:effectLst/>
                <a:latin typeface="Arial" panose="020B0604020202020204" pitchFamily="34" charset="0"/>
              </a:rPr>
              <a:t>Шифрограмму выписывают из получившейся таблицы по определённому маршруту. Ключом являются трафарет, маршрут вписывания и порядок поворотов.</a:t>
            </a:r>
          </a:p>
          <a:p>
            <a:endParaRPr lang="ru-RU" dirty="0"/>
          </a:p>
        </p:txBody>
      </p:sp>
      <p:sp>
        <p:nvSpPr>
          <p:cNvPr id="4" name="Номер слайда 3"/>
          <p:cNvSpPr>
            <a:spLocks noGrp="1"/>
          </p:cNvSpPr>
          <p:nvPr>
            <p:ph type="sldNum" sz="quarter" idx="5"/>
          </p:nvPr>
        </p:nvSpPr>
        <p:spPr/>
        <p:txBody>
          <a:bodyPr/>
          <a:lstStyle/>
          <a:p>
            <a:fld id="{AAE9AC5A-37AD-4B51-854D-8858ED4AA1DF}" type="slidenum">
              <a:rPr lang="ru-RU" smtClean="0"/>
              <a:t>19</a:t>
            </a:fld>
            <a:endParaRPr lang="ru-RU"/>
          </a:p>
        </p:txBody>
      </p:sp>
    </p:spTree>
    <p:extLst>
      <p:ext uri="{BB962C8B-B14F-4D97-AF65-F5344CB8AC3E}">
        <p14:creationId xmlns:p14="http://schemas.microsoft.com/office/powerpoint/2010/main" val="214378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AE9AC5A-37AD-4B51-854D-8858ED4AA1DF}" type="slidenum">
              <a:rPr lang="ru-RU" smtClean="0"/>
              <a:t>20</a:t>
            </a:fld>
            <a:endParaRPr lang="ru-RU"/>
          </a:p>
        </p:txBody>
      </p:sp>
    </p:spTree>
    <p:extLst>
      <p:ext uri="{BB962C8B-B14F-4D97-AF65-F5344CB8AC3E}">
        <p14:creationId xmlns:p14="http://schemas.microsoft.com/office/powerpoint/2010/main" val="154210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EFFB3-F9C4-A8D0-74D2-3E5AD8F47EF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4A4B8F4-9DAB-DC71-5528-8891EBF2C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ED42820-2812-C27F-19E1-7232C808FE03}"/>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5" name="Нижний колонтитул 4">
            <a:extLst>
              <a:ext uri="{FF2B5EF4-FFF2-40B4-BE49-F238E27FC236}">
                <a16:creationId xmlns:a16="http://schemas.microsoft.com/office/drawing/2014/main" id="{1E843478-710F-C4FA-0B95-9B81F39E02A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7FFFCE-7F43-F315-5866-8669273B30DC}"/>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233364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ED7AD4-45C5-8AF8-C5ED-E809E168A83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41341EC-78DE-5609-6A99-05A5A756BF1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33DEDC6-C259-3D7D-23D3-A51AD0423D46}"/>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5" name="Нижний колонтитул 4">
            <a:extLst>
              <a:ext uri="{FF2B5EF4-FFF2-40B4-BE49-F238E27FC236}">
                <a16:creationId xmlns:a16="http://schemas.microsoft.com/office/drawing/2014/main" id="{25194044-235D-53C0-A161-52B8791943C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B4EDE5-B89F-A31D-85AA-57EACDB93096}"/>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311145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0A822DC-BFF4-AA1B-A95B-1D367DDD5E7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2608DDD-D89E-BF96-F93A-E8F4B75F11A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5A9CE43-C5FC-2E57-B005-11DF6ED23EBF}"/>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5" name="Нижний колонтитул 4">
            <a:extLst>
              <a:ext uri="{FF2B5EF4-FFF2-40B4-BE49-F238E27FC236}">
                <a16:creationId xmlns:a16="http://schemas.microsoft.com/office/drawing/2014/main" id="{B1F091D0-A65C-97C8-3A2E-8222C3E70F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D8D692F-C8FE-3B00-A95D-EE9D22ACE384}"/>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289482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4CCAB1-898E-F905-BD70-335B9E09AEA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0671C04-F756-2E64-E855-841670B0F9D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9586BA6-07B2-6A50-B753-13D95C0B6FEA}"/>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5" name="Нижний колонтитул 4">
            <a:extLst>
              <a:ext uri="{FF2B5EF4-FFF2-40B4-BE49-F238E27FC236}">
                <a16:creationId xmlns:a16="http://schemas.microsoft.com/office/drawing/2014/main" id="{7838EB24-0FB6-4D69-1296-CF18A488F55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F4B6F2-F768-AFC7-437C-CF8EDB23A7D6}"/>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363377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DD236B-C4F5-0BFB-4B4D-2DA8178C653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DC46920-546E-6923-5A90-D5736A2CE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1464941-64F4-28A1-8F63-5549DF675FFF}"/>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5" name="Нижний колонтитул 4">
            <a:extLst>
              <a:ext uri="{FF2B5EF4-FFF2-40B4-BE49-F238E27FC236}">
                <a16:creationId xmlns:a16="http://schemas.microsoft.com/office/drawing/2014/main" id="{42E89696-8541-D553-95F5-E1BD4FFA175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D901A0-4528-96F9-F26C-1083E656D52C}"/>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256282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1E22-005A-7713-4681-36F35ABE0C5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6AC276F-4E96-6C4B-D0EE-E90F5836975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E96A248-36D6-69BE-EA6B-73134926AF9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941E085-427A-FAA8-0EDB-B9A552A33C9B}"/>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6" name="Нижний колонтитул 5">
            <a:extLst>
              <a:ext uri="{FF2B5EF4-FFF2-40B4-BE49-F238E27FC236}">
                <a16:creationId xmlns:a16="http://schemas.microsoft.com/office/drawing/2014/main" id="{12EE7E20-5446-21E7-3C4A-F2443F7D273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A8F556E-D45B-7CD5-CC5A-5DE0805147CF}"/>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273270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AF9E19-047C-F8CC-F021-D128DE2F7E4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01DBFF9-417A-0853-ABC6-0D78ADF52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CED38DB-5223-50FE-E7D2-2593DB13ADF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CDEA342-ED30-154E-CCE9-2F5E7D1FB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9CAC42B-5094-830B-4371-2920E46B9F8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BF3CDCC-32A3-F7AB-9C10-ACED6DCB2AFB}"/>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8" name="Нижний колонтитул 7">
            <a:extLst>
              <a:ext uri="{FF2B5EF4-FFF2-40B4-BE49-F238E27FC236}">
                <a16:creationId xmlns:a16="http://schemas.microsoft.com/office/drawing/2014/main" id="{8183C201-9736-63F4-5068-651ABD59DD2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472E7FA-8D3B-7B72-61B9-7606F33FC791}"/>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11302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E07882-6933-F3B4-D1B9-DF13F246A0F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2A457DE-3F28-470C-0B79-42AE4A734C47}"/>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4" name="Нижний колонтитул 3">
            <a:extLst>
              <a:ext uri="{FF2B5EF4-FFF2-40B4-BE49-F238E27FC236}">
                <a16:creationId xmlns:a16="http://schemas.microsoft.com/office/drawing/2014/main" id="{BC2A0073-CC20-773C-0DAA-D3958F86B13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B27CAF5-43E1-6271-BDEB-D709BCA1E5E6}"/>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382744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A15BA37-1D1F-49FB-3757-2C2E5DFE704C}"/>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3" name="Нижний колонтитул 2">
            <a:extLst>
              <a:ext uri="{FF2B5EF4-FFF2-40B4-BE49-F238E27FC236}">
                <a16:creationId xmlns:a16="http://schemas.microsoft.com/office/drawing/2014/main" id="{CE13216D-8D2D-D0B1-CFF5-016A14CA3B4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04818A9-43FE-83BD-F31A-E7D93A402300}"/>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370735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070CC4-A6DF-7030-06FC-BC169810252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8F63F40-E81B-CEBC-3E28-384BF416A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8D453A0-D947-AA1D-8016-063E37F9E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52754CB-473A-29DB-42F3-6D76997E3F7A}"/>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6" name="Нижний колонтитул 5">
            <a:extLst>
              <a:ext uri="{FF2B5EF4-FFF2-40B4-BE49-F238E27FC236}">
                <a16:creationId xmlns:a16="http://schemas.microsoft.com/office/drawing/2014/main" id="{2423225E-52C5-DA00-63F6-BF5C7CC2202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40798EA-263B-B1EF-A3F9-65DAC58360D8}"/>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214164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BCADDA-F9EF-0963-4FE4-53194D8010F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8FFDC0C-8BA3-B6FA-3C0A-95540340C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1D0CE16-446D-7B91-AC34-40818C669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D33F10F-74D3-4D2C-BB02-763F43D59B92}"/>
              </a:ext>
            </a:extLst>
          </p:cNvPr>
          <p:cNvSpPr>
            <a:spLocks noGrp="1"/>
          </p:cNvSpPr>
          <p:nvPr>
            <p:ph type="dt" sz="half" idx="10"/>
          </p:nvPr>
        </p:nvSpPr>
        <p:spPr/>
        <p:txBody>
          <a:bodyPr/>
          <a:lstStyle/>
          <a:p>
            <a:fld id="{58B09C03-2582-4D40-AF00-626F55CEE981}" type="datetimeFigureOut">
              <a:rPr lang="ru-RU" smtClean="0"/>
              <a:t>07.09.2024</a:t>
            </a:fld>
            <a:endParaRPr lang="ru-RU"/>
          </a:p>
        </p:txBody>
      </p:sp>
      <p:sp>
        <p:nvSpPr>
          <p:cNvPr id="6" name="Нижний колонтитул 5">
            <a:extLst>
              <a:ext uri="{FF2B5EF4-FFF2-40B4-BE49-F238E27FC236}">
                <a16:creationId xmlns:a16="http://schemas.microsoft.com/office/drawing/2014/main" id="{0876E37A-6D9E-BAF0-3625-FE035D3C3D4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27C6423-0479-B8C8-3E3B-68DFCDC2C15C}"/>
              </a:ext>
            </a:extLst>
          </p:cNvPr>
          <p:cNvSpPr>
            <a:spLocks noGrp="1"/>
          </p:cNvSpPr>
          <p:nvPr>
            <p:ph type="sldNum" sz="quarter" idx="12"/>
          </p:nvPr>
        </p:nvSpPr>
        <p:spPr/>
        <p:txBody>
          <a:bodyPr/>
          <a:lstStyle/>
          <a:p>
            <a:fld id="{F86ACEF6-F2BB-4DD3-9C47-67CF36B1DB55}" type="slidenum">
              <a:rPr lang="ru-RU" smtClean="0"/>
              <a:t>‹#›</a:t>
            </a:fld>
            <a:endParaRPr lang="ru-RU"/>
          </a:p>
        </p:txBody>
      </p:sp>
    </p:spTree>
    <p:extLst>
      <p:ext uri="{BB962C8B-B14F-4D97-AF65-F5344CB8AC3E}">
        <p14:creationId xmlns:p14="http://schemas.microsoft.com/office/powerpoint/2010/main" val="235208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CFDD85-00B8-F850-0B75-D6032F0D0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1B3CC1E-EA54-0B2E-06E1-49AD06A05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86473B-1185-DDA9-DEA7-448A79314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9C03-2582-4D40-AF00-626F55CEE981}" type="datetimeFigureOut">
              <a:rPr lang="ru-RU" smtClean="0"/>
              <a:t>07.09.2024</a:t>
            </a:fld>
            <a:endParaRPr lang="ru-RU"/>
          </a:p>
        </p:txBody>
      </p:sp>
      <p:sp>
        <p:nvSpPr>
          <p:cNvPr id="5" name="Нижний колонтитул 4">
            <a:extLst>
              <a:ext uri="{FF2B5EF4-FFF2-40B4-BE49-F238E27FC236}">
                <a16:creationId xmlns:a16="http://schemas.microsoft.com/office/drawing/2014/main" id="{0AA695C3-69B6-85C7-939D-8241AA26E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BE1C5BA-57AB-6369-27CB-8032534B5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ACEF6-F2BB-4DD3-9C47-67CF36B1DB55}" type="slidenum">
              <a:rPr lang="ru-RU" smtClean="0"/>
              <a:t>‹#›</a:t>
            </a:fld>
            <a:endParaRPr lang="ru-RU"/>
          </a:p>
        </p:txBody>
      </p:sp>
    </p:spTree>
    <p:extLst>
      <p:ext uri="{BB962C8B-B14F-4D97-AF65-F5344CB8AC3E}">
        <p14:creationId xmlns:p14="http://schemas.microsoft.com/office/powerpoint/2010/main" val="219959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EE6D4B-00C5-B09A-978F-C3DE85B10843}"/>
              </a:ext>
            </a:extLst>
          </p:cNvPr>
          <p:cNvSpPr>
            <a:spLocks noGrp="1"/>
          </p:cNvSpPr>
          <p:nvPr>
            <p:ph type="ctrTitle"/>
          </p:nvPr>
        </p:nvSpPr>
        <p:spPr/>
        <p:txBody>
          <a:bodyPr/>
          <a:lstStyle/>
          <a:p>
            <a:r>
              <a:rPr lang="ru-RU" dirty="0"/>
              <a:t>КМЗИ</a:t>
            </a:r>
          </a:p>
        </p:txBody>
      </p:sp>
      <p:sp>
        <p:nvSpPr>
          <p:cNvPr id="3" name="Подзаголовок 2">
            <a:extLst>
              <a:ext uri="{FF2B5EF4-FFF2-40B4-BE49-F238E27FC236}">
                <a16:creationId xmlns:a16="http://schemas.microsoft.com/office/drawing/2014/main" id="{714AEA40-1458-9554-AACF-C9463CB45689}"/>
              </a:ext>
            </a:extLst>
          </p:cNvPr>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2056816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885328-984E-90CC-84C5-931E98E570AB}"/>
              </a:ext>
            </a:extLst>
          </p:cNvPr>
          <p:cNvSpPr>
            <a:spLocks noGrp="1"/>
          </p:cNvSpPr>
          <p:nvPr>
            <p:ph type="title"/>
          </p:nvPr>
        </p:nvSpPr>
        <p:spPr/>
        <p:txBody>
          <a:bodyPr/>
          <a:lstStyle/>
          <a:p>
            <a:r>
              <a:rPr lang="ru-RU" dirty="0"/>
              <a:t>Расширенный алгоритм Евклида</a:t>
            </a:r>
          </a:p>
        </p:txBody>
      </p:sp>
      <p:pic>
        <p:nvPicPr>
          <p:cNvPr id="7" name="Рисунок 6">
            <a:extLst>
              <a:ext uri="{FF2B5EF4-FFF2-40B4-BE49-F238E27FC236}">
                <a16:creationId xmlns:a16="http://schemas.microsoft.com/office/drawing/2014/main" id="{318E7A0A-4558-1438-65DA-1DF1BADD1CD5}"/>
              </a:ext>
            </a:extLst>
          </p:cNvPr>
          <p:cNvPicPr>
            <a:picLocks noChangeAspect="1"/>
          </p:cNvPicPr>
          <p:nvPr/>
        </p:nvPicPr>
        <p:blipFill>
          <a:blip r:embed="rId3"/>
          <a:stretch>
            <a:fillRect/>
          </a:stretch>
        </p:blipFill>
        <p:spPr>
          <a:xfrm>
            <a:off x="5761690" y="1455335"/>
            <a:ext cx="5258534" cy="457264"/>
          </a:xfrm>
          <a:prstGeom prst="rect">
            <a:avLst/>
          </a:prstGeom>
        </p:spPr>
      </p:pic>
      <p:pic>
        <p:nvPicPr>
          <p:cNvPr id="9" name="Рисунок 8">
            <a:extLst>
              <a:ext uri="{FF2B5EF4-FFF2-40B4-BE49-F238E27FC236}">
                <a16:creationId xmlns:a16="http://schemas.microsoft.com/office/drawing/2014/main" id="{8BB08B91-337B-1702-A3EF-444CAF134769}"/>
              </a:ext>
            </a:extLst>
          </p:cNvPr>
          <p:cNvPicPr>
            <a:picLocks noChangeAspect="1"/>
          </p:cNvPicPr>
          <p:nvPr/>
        </p:nvPicPr>
        <p:blipFill>
          <a:blip r:embed="rId4"/>
          <a:stretch>
            <a:fillRect/>
          </a:stretch>
        </p:blipFill>
        <p:spPr>
          <a:xfrm>
            <a:off x="2040740" y="2376778"/>
            <a:ext cx="7441900" cy="4296354"/>
          </a:xfrm>
          <a:prstGeom prst="rect">
            <a:avLst/>
          </a:prstGeom>
        </p:spPr>
      </p:pic>
      <p:sp>
        <p:nvSpPr>
          <p:cNvPr id="10" name="Стрелка: вправо 9">
            <a:extLst>
              <a:ext uri="{FF2B5EF4-FFF2-40B4-BE49-F238E27FC236}">
                <a16:creationId xmlns:a16="http://schemas.microsoft.com/office/drawing/2014/main" id="{B7A138BB-A4FF-42D7-E6A4-A71E288B8423}"/>
              </a:ext>
            </a:extLst>
          </p:cNvPr>
          <p:cNvSpPr/>
          <p:nvPr/>
        </p:nvSpPr>
        <p:spPr>
          <a:xfrm>
            <a:off x="391886" y="2376778"/>
            <a:ext cx="898071" cy="391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a:extLst>
              <a:ext uri="{FF2B5EF4-FFF2-40B4-BE49-F238E27FC236}">
                <a16:creationId xmlns:a16="http://schemas.microsoft.com/office/drawing/2014/main" id="{6B86A779-79DA-1AF6-8815-ACE3502FA39D}"/>
              </a:ext>
            </a:extLst>
          </p:cNvPr>
          <p:cNvPicPr>
            <a:picLocks noChangeAspect="1"/>
          </p:cNvPicPr>
          <p:nvPr/>
        </p:nvPicPr>
        <p:blipFill>
          <a:blip r:embed="rId5"/>
          <a:stretch>
            <a:fillRect/>
          </a:stretch>
        </p:blipFill>
        <p:spPr>
          <a:xfrm>
            <a:off x="838200" y="1455335"/>
            <a:ext cx="3591426" cy="514422"/>
          </a:xfrm>
          <a:prstGeom prst="rect">
            <a:avLst/>
          </a:prstGeom>
        </p:spPr>
      </p:pic>
    </p:spTree>
    <p:extLst>
      <p:ext uri="{BB962C8B-B14F-4D97-AF65-F5344CB8AC3E}">
        <p14:creationId xmlns:p14="http://schemas.microsoft.com/office/powerpoint/2010/main" val="394675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32F7A-4606-248D-8A03-35EFC3B1E8F4}"/>
              </a:ext>
            </a:extLst>
          </p:cNvPr>
          <p:cNvSpPr>
            <a:spLocks noGrp="1"/>
          </p:cNvSpPr>
          <p:nvPr>
            <p:ph type="title"/>
          </p:nvPr>
        </p:nvSpPr>
        <p:spPr/>
        <p:txBody>
          <a:bodyPr/>
          <a:lstStyle/>
          <a:p>
            <a:r>
              <a:rPr lang="ru-RU" dirty="0"/>
              <a:t>Расширенный алгоритм Евклида</a:t>
            </a:r>
          </a:p>
        </p:txBody>
      </p:sp>
      <p:pic>
        <p:nvPicPr>
          <p:cNvPr id="7" name="Рисунок 6">
            <a:extLst>
              <a:ext uri="{FF2B5EF4-FFF2-40B4-BE49-F238E27FC236}">
                <a16:creationId xmlns:a16="http://schemas.microsoft.com/office/drawing/2014/main" id="{3DBA5BC2-5208-B781-B1CC-BE0D35947306}"/>
              </a:ext>
            </a:extLst>
          </p:cNvPr>
          <p:cNvPicPr>
            <a:picLocks noChangeAspect="1"/>
          </p:cNvPicPr>
          <p:nvPr/>
        </p:nvPicPr>
        <p:blipFill>
          <a:blip r:embed="rId2"/>
          <a:stretch>
            <a:fillRect/>
          </a:stretch>
        </p:blipFill>
        <p:spPr>
          <a:xfrm>
            <a:off x="1082841" y="1315733"/>
            <a:ext cx="4115374" cy="476316"/>
          </a:xfrm>
          <a:prstGeom prst="rect">
            <a:avLst/>
          </a:prstGeom>
        </p:spPr>
      </p:pic>
      <p:pic>
        <p:nvPicPr>
          <p:cNvPr id="9" name="Рисунок 8">
            <a:extLst>
              <a:ext uri="{FF2B5EF4-FFF2-40B4-BE49-F238E27FC236}">
                <a16:creationId xmlns:a16="http://schemas.microsoft.com/office/drawing/2014/main" id="{0B145B3A-1345-50B8-48EA-8CECD0C72DF7}"/>
              </a:ext>
            </a:extLst>
          </p:cNvPr>
          <p:cNvPicPr>
            <a:picLocks noChangeAspect="1"/>
          </p:cNvPicPr>
          <p:nvPr/>
        </p:nvPicPr>
        <p:blipFill>
          <a:blip r:embed="rId3"/>
          <a:stretch>
            <a:fillRect/>
          </a:stretch>
        </p:blipFill>
        <p:spPr>
          <a:xfrm>
            <a:off x="1082841" y="1893313"/>
            <a:ext cx="4439270" cy="419158"/>
          </a:xfrm>
          <a:prstGeom prst="rect">
            <a:avLst/>
          </a:prstGeom>
        </p:spPr>
      </p:pic>
      <p:pic>
        <p:nvPicPr>
          <p:cNvPr id="11" name="Рисунок 10">
            <a:extLst>
              <a:ext uri="{FF2B5EF4-FFF2-40B4-BE49-F238E27FC236}">
                <a16:creationId xmlns:a16="http://schemas.microsoft.com/office/drawing/2014/main" id="{8B6FC846-3AA2-E6CF-7033-FE66C57EAC95}"/>
              </a:ext>
            </a:extLst>
          </p:cNvPr>
          <p:cNvPicPr>
            <a:picLocks noChangeAspect="1"/>
          </p:cNvPicPr>
          <p:nvPr/>
        </p:nvPicPr>
        <p:blipFill>
          <a:blip r:embed="rId4"/>
          <a:stretch>
            <a:fillRect/>
          </a:stretch>
        </p:blipFill>
        <p:spPr>
          <a:xfrm>
            <a:off x="2711843" y="2495376"/>
            <a:ext cx="2486372" cy="466790"/>
          </a:xfrm>
          <a:prstGeom prst="rect">
            <a:avLst/>
          </a:prstGeom>
        </p:spPr>
      </p:pic>
      <p:sp>
        <p:nvSpPr>
          <p:cNvPr id="12" name="TextBox 11">
            <a:extLst>
              <a:ext uri="{FF2B5EF4-FFF2-40B4-BE49-F238E27FC236}">
                <a16:creationId xmlns:a16="http://schemas.microsoft.com/office/drawing/2014/main" id="{206F553A-55C1-B401-AA00-B9508F301D97}"/>
              </a:ext>
            </a:extLst>
          </p:cNvPr>
          <p:cNvSpPr txBox="1"/>
          <p:nvPr/>
        </p:nvSpPr>
        <p:spPr>
          <a:xfrm>
            <a:off x="838200" y="2495376"/>
            <a:ext cx="10404964" cy="461665"/>
          </a:xfrm>
          <a:prstGeom prst="rect">
            <a:avLst/>
          </a:prstGeom>
          <a:noFill/>
        </p:spPr>
        <p:txBody>
          <a:bodyPr wrap="none" rtlCol="0">
            <a:spAutoFit/>
          </a:bodyPr>
          <a:lstStyle/>
          <a:p>
            <a:r>
              <a:rPr lang="ru-RU" sz="2400" dirty="0"/>
              <a:t>Уравнение                                           имеет решение, только при</a:t>
            </a:r>
            <a:r>
              <a:rPr lang="en-US" sz="2400" dirty="0"/>
              <a:t>                </a:t>
            </a:r>
            <a:r>
              <a:rPr lang="ru-RU" sz="2400" dirty="0"/>
              <a:t>. То есть: </a:t>
            </a:r>
          </a:p>
        </p:txBody>
      </p:sp>
      <p:pic>
        <p:nvPicPr>
          <p:cNvPr id="14" name="Рисунок 13">
            <a:extLst>
              <a:ext uri="{FF2B5EF4-FFF2-40B4-BE49-F238E27FC236}">
                <a16:creationId xmlns:a16="http://schemas.microsoft.com/office/drawing/2014/main" id="{0DA9CD71-BEC5-1309-0048-B0EBA1B5DC6F}"/>
              </a:ext>
            </a:extLst>
          </p:cNvPr>
          <p:cNvPicPr>
            <a:picLocks noChangeAspect="1"/>
          </p:cNvPicPr>
          <p:nvPr/>
        </p:nvPicPr>
        <p:blipFill>
          <a:blip r:embed="rId5"/>
          <a:stretch>
            <a:fillRect/>
          </a:stretch>
        </p:blipFill>
        <p:spPr>
          <a:xfrm>
            <a:off x="9075288" y="2490251"/>
            <a:ext cx="809738" cy="381053"/>
          </a:xfrm>
          <a:prstGeom prst="rect">
            <a:avLst/>
          </a:prstGeom>
        </p:spPr>
      </p:pic>
      <p:pic>
        <p:nvPicPr>
          <p:cNvPr id="16" name="Рисунок 15">
            <a:extLst>
              <a:ext uri="{FF2B5EF4-FFF2-40B4-BE49-F238E27FC236}">
                <a16:creationId xmlns:a16="http://schemas.microsoft.com/office/drawing/2014/main" id="{B5022CB9-A8FE-743C-F3E3-52F4E7DE7EBF}"/>
              </a:ext>
            </a:extLst>
          </p:cNvPr>
          <p:cNvPicPr>
            <a:picLocks noChangeAspect="1"/>
          </p:cNvPicPr>
          <p:nvPr/>
        </p:nvPicPr>
        <p:blipFill>
          <a:blip r:embed="rId6"/>
          <a:stretch>
            <a:fillRect/>
          </a:stretch>
        </p:blipFill>
        <p:spPr>
          <a:xfrm>
            <a:off x="5102338" y="3034821"/>
            <a:ext cx="1876687" cy="419158"/>
          </a:xfrm>
          <a:prstGeom prst="rect">
            <a:avLst/>
          </a:prstGeom>
        </p:spPr>
      </p:pic>
      <p:pic>
        <p:nvPicPr>
          <p:cNvPr id="18" name="Рисунок 17">
            <a:extLst>
              <a:ext uri="{FF2B5EF4-FFF2-40B4-BE49-F238E27FC236}">
                <a16:creationId xmlns:a16="http://schemas.microsoft.com/office/drawing/2014/main" id="{DC0A0F13-7992-694B-3C2F-93AF141849D5}"/>
              </a:ext>
            </a:extLst>
          </p:cNvPr>
          <p:cNvPicPr>
            <a:picLocks noChangeAspect="1"/>
          </p:cNvPicPr>
          <p:nvPr/>
        </p:nvPicPr>
        <p:blipFill>
          <a:blip r:embed="rId7"/>
          <a:stretch>
            <a:fillRect/>
          </a:stretch>
        </p:blipFill>
        <p:spPr>
          <a:xfrm>
            <a:off x="949473" y="4288997"/>
            <a:ext cx="2353003" cy="409632"/>
          </a:xfrm>
          <a:prstGeom prst="rect">
            <a:avLst/>
          </a:prstGeom>
        </p:spPr>
      </p:pic>
      <p:sp>
        <p:nvSpPr>
          <p:cNvPr id="20" name="TextBox 19">
            <a:extLst>
              <a:ext uri="{FF2B5EF4-FFF2-40B4-BE49-F238E27FC236}">
                <a16:creationId xmlns:a16="http://schemas.microsoft.com/office/drawing/2014/main" id="{4FC31940-C264-F4AB-6F25-B1CBCD45894D}"/>
              </a:ext>
            </a:extLst>
          </p:cNvPr>
          <p:cNvSpPr txBox="1"/>
          <p:nvPr/>
        </p:nvSpPr>
        <p:spPr>
          <a:xfrm>
            <a:off x="838200" y="3820978"/>
            <a:ext cx="10069286" cy="461665"/>
          </a:xfrm>
          <a:prstGeom prst="rect">
            <a:avLst/>
          </a:prstGeom>
          <a:noFill/>
        </p:spPr>
        <p:txBody>
          <a:bodyPr wrap="square">
            <a:spAutoFit/>
          </a:bodyPr>
          <a:lstStyle/>
          <a:p>
            <a:r>
              <a:rPr lang="ru-RU" sz="2400" dirty="0"/>
              <a:t>Вычислим обратный элемент к 7 по моду­лю 19</a:t>
            </a:r>
          </a:p>
        </p:txBody>
      </p:sp>
      <p:pic>
        <p:nvPicPr>
          <p:cNvPr id="24" name="Рисунок 23">
            <a:extLst>
              <a:ext uri="{FF2B5EF4-FFF2-40B4-BE49-F238E27FC236}">
                <a16:creationId xmlns:a16="http://schemas.microsoft.com/office/drawing/2014/main" id="{212997A4-4F95-8B28-4676-1EA683B388B6}"/>
              </a:ext>
            </a:extLst>
          </p:cNvPr>
          <p:cNvPicPr>
            <a:picLocks noChangeAspect="1"/>
          </p:cNvPicPr>
          <p:nvPr/>
        </p:nvPicPr>
        <p:blipFill>
          <a:blip r:embed="rId8"/>
          <a:stretch>
            <a:fillRect/>
          </a:stretch>
        </p:blipFill>
        <p:spPr>
          <a:xfrm>
            <a:off x="919845" y="4698629"/>
            <a:ext cx="2867425" cy="390580"/>
          </a:xfrm>
          <a:prstGeom prst="rect">
            <a:avLst/>
          </a:prstGeom>
        </p:spPr>
      </p:pic>
      <p:pic>
        <p:nvPicPr>
          <p:cNvPr id="26" name="Рисунок 25">
            <a:extLst>
              <a:ext uri="{FF2B5EF4-FFF2-40B4-BE49-F238E27FC236}">
                <a16:creationId xmlns:a16="http://schemas.microsoft.com/office/drawing/2014/main" id="{C3DE04ED-374F-86C8-C75B-587C68696F6C}"/>
              </a:ext>
            </a:extLst>
          </p:cNvPr>
          <p:cNvPicPr>
            <a:picLocks noChangeAspect="1"/>
          </p:cNvPicPr>
          <p:nvPr/>
        </p:nvPicPr>
        <p:blipFill>
          <a:blip r:embed="rId9"/>
          <a:stretch>
            <a:fillRect/>
          </a:stretch>
        </p:blipFill>
        <p:spPr>
          <a:xfrm>
            <a:off x="949473" y="5108261"/>
            <a:ext cx="6963747" cy="333422"/>
          </a:xfrm>
          <a:prstGeom prst="rect">
            <a:avLst/>
          </a:prstGeom>
        </p:spPr>
      </p:pic>
      <p:pic>
        <p:nvPicPr>
          <p:cNvPr id="28" name="Рисунок 27">
            <a:extLst>
              <a:ext uri="{FF2B5EF4-FFF2-40B4-BE49-F238E27FC236}">
                <a16:creationId xmlns:a16="http://schemas.microsoft.com/office/drawing/2014/main" id="{3F75578C-F961-772D-5BF2-2C164AD24F94}"/>
              </a:ext>
            </a:extLst>
          </p:cNvPr>
          <p:cNvPicPr>
            <a:picLocks noChangeAspect="1"/>
          </p:cNvPicPr>
          <p:nvPr/>
        </p:nvPicPr>
        <p:blipFill>
          <a:blip r:embed="rId10"/>
          <a:stretch>
            <a:fillRect/>
          </a:stretch>
        </p:blipFill>
        <p:spPr>
          <a:xfrm>
            <a:off x="949473" y="5458931"/>
            <a:ext cx="9669224" cy="419158"/>
          </a:xfrm>
          <a:prstGeom prst="rect">
            <a:avLst/>
          </a:prstGeom>
        </p:spPr>
      </p:pic>
      <p:pic>
        <p:nvPicPr>
          <p:cNvPr id="30" name="Рисунок 29">
            <a:extLst>
              <a:ext uri="{FF2B5EF4-FFF2-40B4-BE49-F238E27FC236}">
                <a16:creationId xmlns:a16="http://schemas.microsoft.com/office/drawing/2014/main" id="{E22A907E-4FDC-4AF0-96FA-850B14330BDF}"/>
              </a:ext>
            </a:extLst>
          </p:cNvPr>
          <p:cNvPicPr>
            <a:picLocks noChangeAspect="1"/>
          </p:cNvPicPr>
          <p:nvPr/>
        </p:nvPicPr>
        <p:blipFill>
          <a:blip r:embed="rId11"/>
          <a:stretch>
            <a:fillRect/>
          </a:stretch>
        </p:blipFill>
        <p:spPr>
          <a:xfrm>
            <a:off x="1687763" y="6068295"/>
            <a:ext cx="2905530" cy="457264"/>
          </a:xfrm>
          <a:prstGeom prst="rect">
            <a:avLst/>
          </a:prstGeom>
        </p:spPr>
      </p:pic>
      <p:pic>
        <p:nvPicPr>
          <p:cNvPr id="32" name="Рисунок 31">
            <a:extLst>
              <a:ext uri="{FF2B5EF4-FFF2-40B4-BE49-F238E27FC236}">
                <a16:creationId xmlns:a16="http://schemas.microsoft.com/office/drawing/2014/main" id="{B176BE95-55AE-848E-9039-3999554E6FFD}"/>
              </a:ext>
            </a:extLst>
          </p:cNvPr>
          <p:cNvPicPr>
            <a:picLocks noChangeAspect="1"/>
          </p:cNvPicPr>
          <p:nvPr/>
        </p:nvPicPr>
        <p:blipFill>
          <a:blip r:embed="rId12"/>
          <a:stretch>
            <a:fillRect/>
          </a:stretch>
        </p:blipFill>
        <p:spPr>
          <a:xfrm>
            <a:off x="5371230" y="6042312"/>
            <a:ext cx="3772426" cy="543001"/>
          </a:xfrm>
          <a:prstGeom prst="rect">
            <a:avLst/>
          </a:prstGeom>
        </p:spPr>
      </p:pic>
    </p:spTree>
    <p:extLst>
      <p:ext uri="{BB962C8B-B14F-4D97-AF65-F5344CB8AC3E}">
        <p14:creationId xmlns:p14="http://schemas.microsoft.com/office/powerpoint/2010/main" val="349567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FFAB48-3152-A842-E4CF-03AC8EFE09AC}"/>
              </a:ext>
            </a:extLst>
          </p:cNvPr>
          <p:cNvSpPr>
            <a:spLocks noGrp="1"/>
          </p:cNvSpPr>
          <p:nvPr>
            <p:ph type="title"/>
          </p:nvPr>
        </p:nvSpPr>
        <p:spPr/>
        <p:txBody>
          <a:bodyPr/>
          <a:lstStyle/>
          <a:p>
            <a:r>
              <a:rPr lang="ru-RU" dirty="0"/>
              <a:t>Китайская теорема об остатках</a:t>
            </a:r>
          </a:p>
        </p:txBody>
      </p:sp>
      <p:sp>
        <p:nvSpPr>
          <p:cNvPr id="3" name="Объект 2">
            <a:extLst>
              <a:ext uri="{FF2B5EF4-FFF2-40B4-BE49-F238E27FC236}">
                <a16:creationId xmlns:a16="http://schemas.microsoft.com/office/drawing/2014/main" id="{00C8B63C-C578-B742-1863-976A87207587}"/>
              </a:ext>
            </a:extLst>
          </p:cNvPr>
          <p:cNvSpPr>
            <a:spLocks noGrp="1"/>
          </p:cNvSpPr>
          <p:nvPr>
            <p:ph idx="1"/>
          </p:nvPr>
        </p:nvSpPr>
        <p:spPr/>
        <p:txBody>
          <a:bodyPr/>
          <a:lstStyle/>
          <a:p>
            <a:pPr marL="0" indent="0">
              <a:buNone/>
            </a:pPr>
            <a:r>
              <a:rPr lang="ru-RU" dirty="0"/>
              <a:t>Система</a:t>
            </a:r>
          </a:p>
          <a:p>
            <a:pPr marL="0" indent="0">
              <a:buNone/>
            </a:pPr>
            <a:endParaRPr lang="ru-RU" dirty="0"/>
          </a:p>
          <a:p>
            <a:pPr marL="0" indent="0">
              <a:buNone/>
            </a:pPr>
            <a:endParaRPr lang="ru-RU" dirty="0"/>
          </a:p>
          <a:p>
            <a:pPr marL="0" indent="0">
              <a:buNone/>
            </a:pPr>
            <a:r>
              <a:rPr lang="ru-RU" dirty="0"/>
              <a:t>имеет решение, только если </a:t>
            </a:r>
            <a:r>
              <a:rPr lang="en-US" i="1" dirty="0"/>
              <a:t>N</a:t>
            </a:r>
            <a:r>
              <a:rPr lang="en-US" dirty="0"/>
              <a:t> </a:t>
            </a:r>
            <a:r>
              <a:rPr lang="ru-RU" dirty="0"/>
              <a:t>и </a:t>
            </a:r>
            <a:r>
              <a:rPr lang="en-US" i="1" dirty="0"/>
              <a:t>M</a:t>
            </a:r>
            <a:r>
              <a:rPr lang="en-US" dirty="0"/>
              <a:t> </a:t>
            </a:r>
            <a:r>
              <a:rPr lang="ru-RU" dirty="0"/>
              <a:t>взаимно просты.</a:t>
            </a:r>
          </a:p>
          <a:p>
            <a:pPr marL="0" indent="0">
              <a:buNone/>
            </a:pPr>
            <a:endParaRPr lang="ru-RU" dirty="0"/>
          </a:p>
        </p:txBody>
      </p:sp>
      <p:pic>
        <p:nvPicPr>
          <p:cNvPr id="5" name="Рисунок 4">
            <a:extLst>
              <a:ext uri="{FF2B5EF4-FFF2-40B4-BE49-F238E27FC236}">
                <a16:creationId xmlns:a16="http://schemas.microsoft.com/office/drawing/2014/main" id="{0FD283C3-9D6F-94C0-A1C8-C9D4324B60B9}"/>
              </a:ext>
            </a:extLst>
          </p:cNvPr>
          <p:cNvPicPr>
            <a:picLocks noChangeAspect="1"/>
          </p:cNvPicPr>
          <p:nvPr/>
        </p:nvPicPr>
        <p:blipFill>
          <a:blip r:embed="rId3"/>
          <a:stretch>
            <a:fillRect/>
          </a:stretch>
        </p:blipFill>
        <p:spPr>
          <a:xfrm>
            <a:off x="2615099" y="2181051"/>
            <a:ext cx="2781688" cy="1247949"/>
          </a:xfrm>
          <a:prstGeom prst="rect">
            <a:avLst/>
          </a:prstGeom>
        </p:spPr>
      </p:pic>
      <p:pic>
        <p:nvPicPr>
          <p:cNvPr id="7" name="Рисунок 6">
            <a:extLst>
              <a:ext uri="{FF2B5EF4-FFF2-40B4-BE49-F238E27FC236}">
                <a16:creationId xmlns:a16="http://schemas.microsoft.com/office/drawing/2014/main" id="{D1997830-D936-51C9-C07E-A6D4673817FE}"/>
              </a:ext>
            </a:extLst>
          </p:cNvPr>
          <p:cNvPicPr>
            <a:picLocks noChangeAspect="1"/>
          </p:cNvPicPr>
          <p:nvPr/>
        </p:nvPicPr>
        <p:blipFill>
          <a:blip r:embed="rId4"/>
          <a:stretch>
            <a:fillRect/>
          </a:stretch>
        </p:blipFill>
        <p:spPr>
          <a:xfrm>
            <a:off x="1119465" y="4001294"/>
            <a:ext cx="2886478" cy="543001"/>
          </a:xfrm>
          <a:prstGeom prst="rect">
            <a:avLst/>
          </a:prstGeom>
        </p:spPr>
      </p:pic>
      <p:pic>
        <p:nvPicPr>
          <p:cNvPr id="9" name="Рисунок 8">
            <a:extLst>
              <a:ext uri="{FF2B5EF4-FFF2-40B4-BE49-F238E27FC236}">
                <a16:creationId xmlns:a16="http://schemas.microsoft.com/office/drawing/2014/main" id="{64E4533F-1472-3CF6-ECD1-BB902476AC92}"/>
              </a:ext>
            </a:extLst>
          </p:cNvPr>
          <p:cNvPicPr>
            <a:picLocks noChangeAspect="1"/>
          </p:cNvPicPr>
          <p:nvPr/>
        </p:nvPicPr>
        <p:blipFill>
          <a:blip r:embed="rId5"/>
          <a:stretch>
            <a:fillRect/>
          </a:stretch>
        </p:blipFill>
        <p:spPr>
          <a:xfrm>
            <a:off x="1119465" y="4679232"/>
            <a:ext cx="3410426" cy="466790"/>
          </a:xfrm>
          <a:prstGeom prst="rect">
            <a:avLst/>
          </a:prstGeom>
        </p:spPr>
      </p:pic>
      <p:pic>
        <p:nvPicPr>
          <p:cNvPr id="11" name="Рисунок 10">
            <a:extLst>
              <a:ext uri="{FF2B5EF4-FFF2-40B4-BE49-F238E27FC236}">
                <a16:creationId xmlns:a16="http://schemas.microsoft.com/office/drawing/2014/main" id="{E8C64611-D87B-15A8-15F0-1C238FC08148}"/>
              </a:ext>
            </a:extLst>
          </p:cNvPr>
          <p:cNvPicPr>
            <a:picLocks noChangeAspect="1"/>
          </p:cNvPicPr>
          <p:nvPr/>
        </p:nvPicPr>
        <p:blipFill>
          <a:blip r:embed="rId6"/>
          <a:stretch>
            <a:fillRect/>
          </a:stretch>
        </p:blipFill>
        <p:spPr>
          <a:xfrm>
            <a:off x="1119465" y="5371274"/>
            <a:ext cx="1924319" cy="466790"/>
          </a:xfrm>
          <a:prstGeom prst="rect">
            <a:avLst/>
          </a:prstGeom>
        </p:spPr>
      </p:pic>
    </p:spTree>
    <p:extLst>
      <p:ext uri="{BB962C8B-B14F-4D97-AF65-F5344CB8AC3E}">
        <p14:creationId xmlns:p14="http://schemas.microsoft.com/office/powerpoint/2010/main" val="160000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B7E77D-CF3B-C492-469B-14D7F820CA5C}"/>
              </a:ext>
            </a:extLst>
          </p:cNvPr>
          <p:cNvSpPr>
            <a:spLocks noGrp="1"/>
          </p:cNvSpPr>
          <p:nvPr>
            <p:ph type="title"/>
          </p:nvPr>
        </p:nvSpPr>
        <p:spPr/>
        <p:txBody>
          <a:bodyPr/>
          <a:lstStyle/>
          <a:p>
            <a:r>
              <a:rPr lang="ru-RU" dirty="0"/>
              <a:t>Китайская теорема об остатках</a:t>
            </a:r>
          </a:p>
        </p:txBody>
      </p:sp>
      <p:sp>
        <p:nvSpPr>
          <p:cNvPr id="3" name="Объект 2">
            <a:extLst>
              <a:ext uri="{FF2B5EF4-FFF2-40B4-BE49-F238E27FC236}">
                <a16:creationId xmlns:a16="http://schemas.microsoft.com/office/drawing/2014/main" id="{E73FA599-9033-75BF-1AA3-6F57ED87CAC1}"/>
              </a:ext>
            </a:extLst>
          </p:cNvPr>
          <p:cNvSpPr>
            <a:spLocks noGrp="1"/>
          </p:cNvSpPr>
          <p:nvPr>
            <p:ph idx="1"/>
          </p:nvPr>
        </p:nvSpPr>
        <p:spPr>
          <a:xfrm>
            <a:off x="838200" y="1561853"/>
            <a:ext cx="10515600" cy="4351338"/>
          </a:xfrm>
        </p:spPr>
        <p:txBody>
          <a:bodyPr/>
          <a:lstStyle/>
          <a:p>
            <a:pPr marL="0" indent="0">
              <a:buNone/>
            </a:pPr>
            <a:r>
              <a:rPr lang="ru-RU" dirty="0"/>
              <a:t>Пример: найдем </a:t>
            </a:r>
            <a:r>
              <a:rPr lang="en-US" dirty="0"/>
              <a:t>x </a:t>
            </a:r>
            <a:r>
              <a:rPr lang="ru-RU" dirty="0"/>
              <a:t>по модулю </a:t>
            </a:r>
            <a:r>
              <a:rPr lang="en-US" dirty="0"/>
              <a:t>M = </a:t>
            </a:r>
            <a:r>
              <a:rPr lang="ru-RU" dirty="0"/>
              <a:t>35</a:t>
            </a:r>
            <a:r>
              <a:rPr lang="en-US" dirty="0"/>
              <a:t> = </a:t>
            </a:r>
            <a:r>
              <a:rPr lang="ru-RU" dirty="0"/>
              <a:t>5*</a:t>
            </a:r>
            <a:r>
              <a:rPr lang="en-US" dirty="0"/>
              <a:t>7</a:t>
            </a:r>
            <a:r>
              <a:rPr lang="ru-RU" dirty="0"/>
              <a:t>.</a:t>
            </a:r>
          </a:p>
        </p:txBody>
      </p:sp>
      <p:pic>
        <p:nvPicPr>
          <p:cNvPr id="9" name="Рисунок 8">
            <a:extLst>
              <a:ext uri="{FF2B5EF4-FFF2-40B4-BE49-F238E27FC236}">
                <a16:creationId xmlns:a16="http://schemas.microsoft.com/office/drawing/2014/main" id="{0829F9CF-D2FA-8FC9-2C38-87C8C2896D30}"/>
              </a:ext>
            </a:extLst>
          </p:cNvPr>
          <p:cNvPicPr>
            <a:picLocks noChangeAspect="1"/>
          </p:cNvPicPr>
          <p:nvPr/>
        </p:nvPicPr>
        <p:blipFill>
          <a:blip r:embed="rId3"/>
          <a:stretch>
            <a:fillRect/>
          </a:stretch>
        </p:blipFill>
        <p:spPr>
          <a:xfrm>
            <a:off x="1504396" y="2060175"/>
            <a:ext cx="2676899" cy="1105054"/>
          </a:xfrm>
          <a:prstGeom prst="rect">
            <a:avLst/>
          </a:prstGeom>
        </p:spPr>
      </p:pic>
      <p:pic>
        <p:nvPicPr>
          <p:cNvPr id="12" name="Рисунок 11">
            <a:extLst>
              <a:ext uri="{FF2B5EF4-FFF2-40B4-BE49-F238E27FC236}">
                <a16:creationId xmlns:a16="http://schemas.microsoft.com/office/drawing/2014/main" id="{C0D3E46D-572D-ABEA-774D-9BA595872D0B}"/>
              </a:ext>
            </a:extLst>
          </p:cNvPr>
          <p:cNvPicPr>
            <a:picLocks noChangeAspect="1"/>
          </p:cNvPicPr>
          <p:nvPr/>
        </p:nvPicPr>
        <p:blipFill>
          <a:blip r:embed="rId4"/>
          <a:stretch>
            <a:fillRect/>
          </a:stretch>
        </p:blipFill>
        <p:spPr>
          <a:xfrm>
            <a:off x="522043" y="3332316"/>
            <a:ext cx="5239481" cy="419158"/>
          </a:xfrm>
          <a:prstGeom prst="rect">
            <a:avLst/>
          </a:prstGeom>
        </p:spPr>
      </p:pic>
      <p:pic>
        <p:nvPicPr>
          <p:cNvPr id="14" name="Рисунок 13">
            <a:extLst>
              <a:ext uri="{FF2B5EF4-FFF2-40B4-BE49-F238E27FC236}">
                <a16:creationId xmlns:a16="http://schemas.microsoft.com/office/drawing/2014/main" id="{16568013-6426-AADA-6755-CD7F4F63C665}"/>
              </a:ext>
            </a:extLst>
          </p:cNvPr>
          <p:cNvPicPr>
            <a:picLocks noChangeAspect="1"/>
          </p:cNvPicPr>
          <p:nvPr/>
        </p:nvPicPr>
        <p:blipFill>
          <a:blip r:embed="rId5"/>
          <a:stretch>
            <a:fillRect/>
          </a:stretch>
        </p:blipFill>
        <p:spPr>
          <a:xfrm>
            <a:off x="643259" y="3927319"/>
            <a:ext cx="4601217" cy="495369"/>
          </a:xfrm>
          <a:prstGeom prst="rect">
            <a:avLst/>
          </a:prstGeom>
        </p:spPr>
      </p:pic>
      <p:pic>
        <p:nvPicPr>
          <p:cNvPr id="16" name="Рисунок 15">
            <a:extLst>
              <a:ext uri="{FF2B5EF4-FFF2-40B4-BE49-F238E27FC236}">
                <a16:creationId xmlns:a16="http://schemas.microsoft.com/office/drawing/2014/main" id="{3C598FF9-6FE6-9EA1-3F45-30ADDC3C560B}"/>
              </a:ext>
            </a:extLst>
          </p:cNvPr>
          <p:cNvPicPr>
            <a:picLocks noChangeAspect="1"/>
          </p:cNvPicPr>
          <p:nvPr/>
        </p:nvPicPr>
        <p:blipFill>
          <a:blip r:embed="rId6"/>
          <a:stretch>
            <a:fillRect/>
          </a:stretch>
        </p:blipFill>
        <p:spPr>
          <a:xfrm>
            <a:off x="522043" y="4527628"/>
            <a:ext cx="3048425" cy="543001"/>
          </a:xfrm>
          <a:prstGeom prst="rect">
            <a:avLst/>
          </a:prstGeom>
        </p:spPr>
      </p:pic>
      <p:pic>
        <p:nvPicPr>
          <p:cNvPr id="18" name="Рисунок 17">
            <a:extLst>
              <a:ext uri="{FF2B5EF4-FFF2-40B4-BE49-F238E27FC236}">
                <a16:creationId xmlns:a16="http://schemas.microsoft.com/office/drawing/2014/main" id="{BD053FD5-B82A-1B71-F57C-DDC4623350DA}"/>
              </a:ext>
            </a:extLst>
          </p:cNvPr>
          <p:cNvPicPr>
            <a:picLocks noChangeAspect="1"/>
          </p:cNvPicPr>
          <p:nvPr/>
        </p:nvPicPr>
        <p:blipFill>
          <a:blip r:embed="rId7"/>
          <a:stretch>
            <a:fillRect/>
          </a:stretch>
        </p:blipFill>
        <p:spPr>
          <a:xfrm>
            <a:off x="643259" y="5026436"/>
            <a:ext cx="4382112" cy="504895"/>
          </a:xfrm>
          <a:prstGeom prst="rect">
            <a:avLst/>
          </a:prstGeom>
        </p:spPr>
      </p:pic>
      <p:pic>
        <p:nvPicPr>
          <p:cNvPr id="20" name="Рисунок 19">
            <a:extLst>
              <a:ext uri="{FF2B5EF4-FFF2-40B4-BE49-F238E27FC236}">
                <a16:creationId xmlns:a16="http://schemas.microsoft.com/office/drawing/2014/main" id="{30CFF1A4-D3A3-9D27-FA4C-9FBD13D1C538}"/>
              </a:ext>
            </a:extLst>
          </p:cNvPr>
          <p:cNvPicPr>
            <a:picLocks noChangeAspect="1"/>
          </p:cNvPicPr>
          <p:nvPr/>
        </p:nvPicPr>
        <p:blipFill>
          <a:blip r:embed="rId8"/>
          <a:stretch>
            <a:fillRect/>
          </a:stretch>
        </p:blipFill>
        <p:spPr>
          <a:xfrm>
            <a:off x="5761524" y="5026436"/>
            <a:ext cx="4363059" cy="447737"/>
          </a:xfrm>
          <a:prstGeom prst="rect">
            <a:avLst/>
          </a:prstGeom>
        </p:spPr>
      </p:pic>
      <p:pic>
        <p:nvPicPr>
          <p:cNvPr id="22" name="Рисунок 21">
            <a:extLst>
              <a:ext uri="{FF2B5EF4-FFF2-40B4-BE49-F238E27FC236}">
                <a16:creationId xmlns:a16="http://schemas.microsoft.com/office/drawing/2014/main" id="{AA0E6527-95E1-AC93-2323-FAF6323A60D4}"/>
              </a:ext>
            </a:extLst>
          </p:cNvPr>
          <p:cNvPicPr>
            <a:picLocks noChangeAspect="1"/>
          </p:cNvPicPr>
          <p:nvPr/>
        </p:nvPicPr>
        <p:blipFill>
          <a:blip r:embed="rId9"/>
          <a:stretch>
            <a:fillRect/>
          </a:stretch>
        </p:blipFill>
        <p:spPr>
          <a:xfrm>
            <a:off x="643259" y="5646454"/>
            <a:ext cx="7220958" cy="533474"/>
          </a:xfrm>
          <a:prstGeom prst="rect">
            <a:avLst/>
          </a:prstGeom>
        </p:spPr>
      </p:pic>
      <p:pic>
        <p:nvPicPr>
          <p:cNvPr id="24" name="Рисунок 23">
            <a:extLst>
              <a:ext uri="{FF2B5EF4-FFF2-40B4-BE49-F238E27FC236}">
                <a16:creationId xmlns:a16="http://schemas.microsoft.com/office/drawing/2014/main" id="{FB6C5B50-EA99-56B8-AFAF-B058C4AC483A}"/>
              </a:ext>
            </a:extLst>
          </p:cNvPr>
          <p:cNvPicPr>
            <a:picLocks noChangeAspect="1"/>
          </p:cNvPicPr>
          <p:nvPr/>
        </p:nvPicPr>
        <p:blipFill>
          <a:blip r:embed="rId10"/>
          <a:stretch>
            <a:fillRect/>
          </a:stretch>
        </p:blipFill>
        <p:spPr>
          <a:xfrm>
            <a:off x="2842845" y="6339503"/>
            <a:ext cx="4163006" cy="409632"/>
          </a:xfrm>
          <a:prstGeom prst="rect">
            <a:avLst/>
          </a:prstGeom>
        </p:spPr>
      </p:pic>
    </p:spTree>
    <p:extLst>
      <p:ext uri="{BB962C8B-B14F-4D97-AF65-F5344CB8AC3E}">
        <p14:creationId xmlns:p14="http://schemas.microsoft.com/office/powerpoint/2010/main" val="23048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F67750-B57E-A261-DE08-E400F7657873}"/>
              </a:ext>
            </a:extLst>
          </p:cNvPr>
          <p:cNvSpPr>
            <a:spLocks noGrp="1"/>
          </p:cNvSpPr>
          <p:nvPr>
            <p:ph type="title"/>
          </p:nvPr>
        </p:nvSpPr>
        <p:spPr/>
        <p:txBody>
          <a:bodyPr/>
          <a:lstStyle/>
          <a:p>
            <a:r>
              <a:rPr lang="ru-RU" dirty="0"/>
              <a:t>Подстановка</a:t>
            </a:r>
          </a:p>
        </p:txBody>
      </p:sp>
      <p:sp>
        <p:nvSpPr>
          <p:cNvPr id="3" name="Объект 2">
            <a:extLst>
              <a:ext uri="{FF2B5EF4-FFF2-40B4-BE49-F238E27FC236}">
                <a16:creationId xmlns:a16="http://schemas.microsoft.com/office/drawing/2014/main" id="{41883464-4378-3876-3059-2179EC2E36DD}"/>
              </a:ext>
            </a:extLst>
          </p:cNvPr>
          <p:cNvSpPr>
            <a:spLocks noGrp="1"/>
          </p:cNvSpPr>
          <p:nvPr>
            <p:ph idx="1"/>
          </p:nvPr>
        </p:nvSpPr>
        <p:spPr>
          <a:xfrm>
            <a:off x="838200" y="1825625"/>
            <a:ext cx="10515600" cy="4667250"/>
          </a:xfrm>
        </p:spPr>
        <p:txBody>
          <a:bodyPr>
            <a:normAutofit/>
          </a:bodyPr>
          <a:lstStyle/>
          <a:p>
            <a:pPr marL="0" indent="0">
              <a:buNone/>
            </a:pPr>
            <a:r>
              <a:rPr lang="ru-RU" sz="2400" b="1" i="0" dirty="0">
                <a:solidFill>
                  <a:srgbClr val="202122"/>
                </a:solidFill>
                <a:effectLst/>
                <a:latin typeface="Times New Roman" panose="02020603050405020304" pitchFamily="18" charset="0"/>
                <a:cs typeface="Times New Roman" panose="02020603050405020304" pitchFamily="18" charset="0"/>
              </a:rPr>
              <a:t>Подстановку</a:t>
            </a:r>
            <a:r>
              <a:rPr lang="ru-RU" sz="2400" b="0" i="0" dirty="0">
                <a:solidFill>
                  <a:srgbClr val="202122"/>
                </a:solidFill>
                <a:effectLst/>
                <a:latin typeface="Times New Roman" panose="02020603050405020304" pitchFamily="18" charset="0"/>
                <a:cs typeface="Times New Roman" panose="02020603050405020304" pitchFamily="18" charset="0"/>
              </a:rPr>
              <a:t> можно рассматривать как функцию, которая каждому элементу некоторой начальной перестановки сопоставляет соответствующий по номеру элемент данной перестановки. </a:t>
            </a:r>
          </a:p>
          <a:p>
            <a:pPr marL="0" indent="0">
              <a:buNone/>
            </a:pPr>
            <a:endParaRPr lang="ru-RU" sz="2400" dirty="0">
              <a:solidFill>
                <a:srgbClr val="202122"/>
              </a:solidFill>
              <a:latin typeface="Times New Roman" panose="02020603050405020304" pitchFamily="18" charset="0"/>
              <a:cs typeface="Times New Roman" panose="02020603050405020304" pitchFamily="18" charset="0"/>
            </a:endParaRPr>
          </a:p>
          <a:p>
            <a:pPr marL="0" indent="0">
              <a:buNone/>
            </a:pPr>
            <a:endParaRPr lang="ru-RU" sz="2400" dirty="0">
              <a:solidFill>
                <a:srgbClr val="202122"/>
              </a:solidFill>
              <a:latin typeface="Times New Roman" panose="02020603050405020304" pitchFamily="18" charset="0"/>
              <a:cs typeface="Times New Roman" panose="02020603050405020304" pitchFamily="18" charset="0"/>
            </a:endParaRPr>
          </a:p>
          <a:p>
            <a:pPr marL="0" indent="0">
              <a:buNone/>
            </a:pPr>
            <a:endParaRPr lang="ru-RU" sz="2400" dirty="0">
              <a:solidFill>
                <a:srgbClr val="202122"/>
              </a:solidFill>
              <a:latin typeface="Times New Roman" panose="02020603050405020304" pitchFamily="18" charset="0"/>
              <a:cs typeface="Times New Roman" panose="02020603050405020304" pitchFamily="18" charset="0"/>
            </a:endParaRPr>
          </a:p>
          <a:p>
            <a:pPr marL="0" indent="0">
              <a:buNone/>
            </a:pPr>
            <a:r>
              <a:rPr lang="ru-RU" sz="2400" dirty="0">
                <a:solidFill>
                  <a:srgbClr val="202122"/>
                </a:solidFill>
                <a:latin typeface="Times New Roman" panose="02020603050405020304" pitchFamily="18" charset="0"/>
                <a:cs typeface="Times New Roman" panose="02020603050405020304" pitchFamily="18" charset="0"/>
              </a:rPr>
              <a:t>Подстановка элементов в обратном порядке:</a:t>
            </a:r>
          </a:p>
          <a:p>
            <a:pPr marL="0" indent="0">
              <a:buNone/>
            </a:pPr>
            <a:endParaRPr lang="ru-RU" sz="2400" dirty="0">
              <a:solidFill>
                <a:srgbClr val="202122"/>
              </a:solidFill>
              <a:latin typeface="Times New Roman" panose="02020603050405020304" pitchFamily="18" charset="0"/>
              <a:cs typeface="Times New Roman" panose="02020603050405020304" pitchFamily="18" charset="0"/>
            </a:endParaRPr>
          </a:p>
          <a:p>
            <a:pPr marL="0" indent="0">
              <a:buNone/>
            </a:pPr>
            <a:endParaRPr lang="ru-RU" sz="2400" dirty="0">
              <a:solidFill>
                <a:srgbClr val="202122"/>
              </a:solidFill>
              <a:latin typeface="Times New Roman" panose="02020603050405020304" pitchFamily="18" charset="0"/>
              <a:cs typeface="Times New Roman" panose="02020603050405020304" pitchFamily="18" charset="0"/>
            </a:endParaRPr>
          </a:p>
          <a:p>
            <a:pPr marL="0" indent="0">
              <a:buNone/>
            </a:pPr>
            <a:r>
              <a:rPr lang="ru-RU" sz="2400" dirty="0">
                <a:solidFill>
                  <a:srgbClr val="202122"/>
                </a:solidFill>
                <a:latin typeface="Times New Roman" panose="02020603050405020304" pitchFamily="18" charset="0"/>
                <a:cs typeface="Times New Roman" panose="02020603050405020304" pitchFamily="18" charset="0"/>
              </a:rPr>
              <a:t>Всего из множества с n элементами можно получить n!=1⋅2⋅3⋅…⋅n различных перестановок</a:t>
            </a:r>
          </a:p>
        </p:txBody>
      </p:sp>
      <p:pic>
        <p:nvPicPr>
          <p:cNvPr id="5" name="Рисунок 4">
            <a:extLst>
              <a:ext uri="{FF2B5EF4-FFF2-40B4-BE49-F238E27FC236}">
                <a16:creationId xmlns:a16="http://schemas.microsoft.com/office/drawing/2014/main" id="{9F6A250A-D979-DFB4-86C2-7060BB62B1CB}"/>
              </a:ext>
            </a:extLst>
          </p:cNvPr>
          <p:cNvPicPr>
            <a:picLocks noChangeAspect="1"/>
          </p:cNvPicPr>
          <p:nvPr/>
        </p:nvPicPr>
        <p:blipFill>
          <a:blip r:embed="rId2"/>
          <a:stretch>
            <a:fillRect/>
          </a:stretch>
        </p:blipFill>
        <p:spPr>
          <a:xfrm>
            <a:off x="3884942" y="3002369"/>
            <a:ext cx="3343106" cy="853261"/>
          </a:xfrm>
          <a:prstGeom prst="rect">
            <a:avLst/>
          </a:prstGeom>
        </p:spPr>
      </p:pic>
      <p:pic>
        <p:nvPicPr>
          <p:cNvPr id="7" name="Рисунок 6">
            <a:extLst>
              <a:ext uri="{FF2B5EF4-FFF2-40B4-BE49-F238E27FC236}">
                <a16:creationId xmlns:a16="http://schemas.microsoft.com/office/drawing/2014/main" id="{6284B055-963D-F56F-7509-5C2AB0DB56BE}"/>
              </a:ext>
            </a:extLst>
          </p:cNvPr>
          <p:cNvPicPr>
            <a:picLocks noChangeAspect="1"/>
          </p:cNvPicPr>
          <p:nvPr/>
        </p:nvPicPr>
        <p:blipFill>
          <a:blip r:embed="rId3"/>
          <a:stretch>
            <a:fillRect/>
          </a:stretch>
        </p:blipFill>
        <p:spPr>
          <a:xfrm>
            <a:off x="4065160" y="4718005"/>
            <a:ext cx="3555249" cy="853260"/>
          </a:xfrm>
          <a:prstGeom prst="rect">
            <a:avLst/>
          </a:prstGeom>
        </p:spPr>
      </p:pic>
    </p:spTree>
    <p:extLst>
      <p:ext uri="{BB962C8B-B14F-4D97-AF65-F5344CB8AC3E}">
        <p14:creationId xmlns:p14="http://schemas.microsoft.com/office/powerpoint/2010/main" val="231395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CCD2CE-00EE-2011-A1B2-AC8FDEF52C7C}"/>
              </a:ext>
            </a:extLst>
          </p:cNvPr>
          <p:cNvSpPr>
            <a:spLocks noGrp="1"/>
          </p:cNvSpPr>
          <p:nvPr>
            <p:ph type="title"/>
          </p:nvPr>
        </p:nvSpPr>
        <p:spPr/>
        <p:txBody>
          <a:bodyPr/>
          <a:lstStyle/>
          <a:p>
            <a:r>
              <a:rPr lang="ru-RU" dirty="0"/>
              <a:t>Алгоритм шифрования</a:t>
            </a:r>
          </a:p>
        </p:txBody>
      </p:sp>
      <p:sp>
        <p:nvSpPr>
          <p:cNvPr id="3" name="Объект 2">
            <a:extLst>
              <a:ext uri="{FF2B5EF4-FFF2-40B4-BE49-F238E27FC236}">
                <a16:creationId xmlns:a16="http://schemas.microsoft.com/office/drawing/2014/main" id="{C702FDED-31A7-75E7-5093-842DFE074BDE}"/>
              </a:ext>
            </a:extLst>
          </p:cNvPr>
          <p:cNvSpPr>
            <a:spLocks noGrp="1"/>
          </p:cNvSpPr>
          <p:nvPr>
            <p:ph idx="1"/>
          </p:nvPr>
        </p:nvSpPr>
        <p:spPr>
          <a:xfrm>
            <a:off x="838200" y="1477108"/>
            <a:ext cx="10515600" cy="5187461"/>
          </a:xfrm>
        </p:spPr>
        <p:txBody>
          <a:bodyPr>
            <a:normAutofit fontScale="92500" lnSpcReduction="10000"/>
          </a:bodyPr>
          <a:lstStyle/>
          <a:p>
            <a:pPr>
              <a:lnSpc>
                <a:spcPct val="100000"/>
              </a:lnSpc>
              <a:spcBef>
                <a:spcPts val="0"/>
              </a:spcBef>
            </a:pPr>
            <a:r>
              <a:rPr lang="ru-RU" dirty="0"/>
              <a:t>Алгоритм шифрования— это перевод открытого тек­ста в текст зашифрованный (или </a:t>
            </a:r>
            <a:r>
              <a:rPr lang="ru-RU" dirty="0" err="1"/>
              <a:t>шифротекст</a:t>
            </a:r>
            <a:r>
              <a:rPr lang="ru-RU" dirty="0"/>
              <a:t>, шифрограмму, кри­птограмму) с помощью секретного ключа.</a:t>
            </a:r>
          </a:p>
          <a:p>
            <a:pPr>
              <a:lnSpc>
                <a:spcPct val="100000"/>
              </a:lnSpc>
              <a:spcBef>
                <a:spcPts val="0"/>
              </a:spcBef>
            </a:pPr>
            <a:endParaRPr lang="en-US" dirty="0"/>
          </a:p>
          <a:p>
            <a:pPr>
              <a:lnSpc>
                <a:spcPct val="100000"/>
              </a:lnSpc>
              <a:spcBef>
                <a:spcPts val="0"/>
              </a:spcBef>
            </a:pPr>
            <a:endParaRPr lang="ru-RU" dirty="0"/>
          </a:p>
          <a:p>
            <a:pPr marL="0" indent="0">
              <a:lnSpc>
                <a:spcPct val="100000"/>
              </a:lnSpc>
              <a:spcBef>
                <a:spcPts val="0"/>
              </a:spcBef>
              <a:buNone/>
            </a:pPr>
            <a:r>
              <a:rPr lang="en-US" i="1" dirty="0"/>
              <a:t>m</a:t>
            </a:r>
            <a:r>
              <a:rPr lang="ru-RU" dirty="0"/>
              <a:t> — открытый текст</a:t>
            </a:r>
            <a:r>
              <a:rPr lang="en-US" dirty="0"/>
              <a:t>;</a:t>
            </a:r>
          </a:p>
          <a:p>
            <a:pPr marL="0" indent="0">
              <a:lnSpc>
                <a:spcPct val="100000"/>
              </a:lnSpc>
              <a:spcBef>
                <a:spcPts val="0"/>
              </a:spcBef>
              <a:buNone/>
            </a:pPr>
            <a:r>
              <a:rPr lang="ru-RU" i="1" dirty="0"/>
              <a:t>Е </a:t>
            </a:r>
            <a:r>
              <a:rPr lang="ru-RU" dirty="0"/>
              <a:t>— шифрующая функция</a:t>
            </a:r>
            <a:r>
              <a:rPr lang="en-US" dirty="0"/>
              <a:t>;</a:t>
            </a:r>
          </a:p>
          <a:p>
            <a:pPr marL="0" indent="0">
              <a:lnSpc>
                <a:spcPct val="100000"/>
              </a:lnSpc>
              <a:spcBef>
                <a:spcPts val="0"/>
              </a:spcBef>
              <a:buNone/>
            </a:pPr>
            <a:r>
              <a:rPr lang="en-US" i="1" dirty="0"/>
              <a:t>D</a:t>
            </a:r>
            <a:r>
              <a:rPr lang="ru-RU" dirty="0"/>
              <a:t> — обратная шифрующая функция</a:t>
            </a:r>
            <a:r>
              <a:rPr lang="en-US" dirty="0"/>
              <a:t>;</a:t>
            </a:r>
          </a:p>
          <a:p>
            <a:pPr marL="0" indent="0">
              <a:lnSpc>
                <a:spcPct val="100000"/>
              </a:lnSpc>
              <a:spcBef>
                <a:spcPts val="0"/>
              </a:spcBef>
              <a:buNone/>
            </a:pPr>
            <a:r>
              <a:rPr lang="en-US" i="1" dirty="0"/>
              <a:t>k</a:t>
            </a:r>
            <a:r>
              <a:rPr lang="ru-RU" dirty="0"/>
              <a:t> — сек­ретный ключ</a:t>
            </a:r>
            <a:r>
              <a:rPr lang="en-US" dirty="0"/>
              <a:t>;</a:t>
            </a:r>
          </a:p>
          <a:p>
            <a:pPr marL="0" indent="0">
              <a:lnSpc>
                <a:spcPct val="100000"/>
              </a:lnSpc>
              <a:spcBef>
                <a:spcPts val="0"/>
              </a:spcBef>
              <a:buNone/>
            </a:pPr>
            <a:r>
              <a:rPr lang="ru-RU" i="1" dirty="0"/>
              <a:t>С</a:t>
            </a:r>
            <a:r>
              <a:rPr lang="ru-RU" dirty="0"/>
              <a:t> — </a:t>
            </a:r>
            <a:r>
              <a:rPr lang="ru-RU" dirty="0" err="1"/>
              <a:t>шифротекст</a:t>
            </a:r>
            <a:r>
              <a:rPr lang="en-US" dirty="0"/>
              <a:t>.</a:t>
            </a:r>
          </a:p>
          <a:p>
            <a:pPr marL="0" indent="0">
              <a:lnSpc>
                <a:spcPct val="100000"/>
              </a:lnSpc>
              <a:spcBef>
                <a:spcPts val="0"/>
              </a:spcBef>
              <a:buNone/>
            </a:pPr>
            <a:endParaRPr lang="en-US" dirty="0"/>
          </a:p>
          <a:p>
            <a:pPr marL="0" indent="0">
              <a:lnSpc>
                <a:spcPct val="100000"/>
              </a:lnSpc>
              <a:spcBef>
                <a:spcPts val="0"/>
              </a:spcBef>
              <a:buNone/>
            </a:pPr>
            <a:r>
              <a:rPr lang="ru-RU" dirty="0"/>
              <a:t>Если обе части этого процесса исполь­зуют один и тот же ключ, то такие алгоритмы принято называть </a:t>
            </a:r>
            <a:r>
              <a:rPr lang="ru-RU" b="1" i="1" dirty="0"/>
              <a:t>симметричными криптосистемами</a:t>
            </a:r>
            <a:r>
              <a:rPr lang="ru-RU" dirty="0"/>
              <a:t>, или </a:t>
            </a:r>
            <a:r>
              <a:rPr lang="ru-RU" b="1" i="1" dirty="0"/>
              <a:t>криптосистема­ми с секретным ключом</a:t>
            </a:r>
            <a:r>
              <a:rPr lang="ru-RU" dirty="0"/>
              <a:t>.</a:t>
            </a:r>
          </a:p>
        </p:txBody>
      </p:sp>
      <p:pic>
        <p:nvPicPr>
          <p:cNvPr id="5" name="Рисунок 4">
            <a:extLst>
              <a:ext uri="{FF2B5EF4-FFF2-40B4-BE49-F238E27FC236}">
                <a16:creationId xmlns:a16="http://schemas.microsoft.com/office/drawing/2014/main" id="{C3B6FD8C-1092-7361-E96A-08EDF5140627}"/>
              </a:ext>
            </a:extLst>
          </p:cNvPr>
          <p:cNvPicPr>
            <a:picLocks noChangeAspect="1"/>
          </p:cNvPicPr>
          <p:nvPr/>
        </p:nvPicPr>
        <p:blipFill>
          <a:blip r:embed="rId3"/>
          <a:stretch>
            <a:fillRect/>
          </a:stretch>
        </p:blipFill>
        <p:spPr>
          <a:xfrm>
            <a:off x="3001471" y="2537240"/>
            <a:ext cx="1781424" cy="504895"/>
          </a:xfrm>
          <a:prstGeom prst="rect">
            <a:avLst/>
          </a:prstGeom>
        </p:spPr>
      </p:pic>
      <p:pic>
        <p:nvPicPr>
          <p:cNvPr id="7" name="Рисунок 6">
            <a:extLst>
              <a:ext uri="{FF2B5EF4-FFF2-40B4-BE49-F238E27FC236}">
                <a16:creationId xmlns:a16="http://schemas.microsoft.com/office/drawing/2014/main" id="{B3DF5502-DE0B-795F-F3DF-57892350CD95}"/>
              </a:ext>
            </a:extLst>
          </p:cNvPr>
          <p:cNvPicPr>
            <a:picLocks noChangeAspect="1"/>
          </p:cNvPicPr>
          <p:nvPr/>
        </p:nvPicPr>
        <p:blipFill>
          <a:blip r:embed="rId4"/>
          <a:stretch>
            <a:fillRect/>
          </a:stretch>
        </p:blipFill>
        <p:spPr>
          <a:xfrm>
            <a:off x="6946166" y="2401687"/>
            <a:ext cx="1781424" cy="600159"/>
          </a:xfrm>
          <a:prstGeom prst="rect">
            <a:avLst/>
          </a:prstGeom>
        </p:spPr>
      </p:pic>
    </p:spTree>
    <p:extLst>
      <p:ext uri="{BB962C8B-B14F-4D97-AF65-F5344CB8AC3E}">
        <p14:creationId xmlns:p14="http://schemas.microsoft.com/office/powerpoint/2010/main" val="182611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F69CF7-A9A1-FB26-4BC1-F7D28231ECF6}"/>
              </a:ext>
            </a:extLst>
          </p:cNvPr>
          <p:cNvSpPr>
            <a:spLocks noGrp="1"/>
          </p:cNvSpPr>
          <p:nvPr>
            <p:ph type="title"/>
          </p:nvPr>
        </p:nvSpPr>
        <p:spPr/>
        <p:txBody>
          <a:bodyPr/>
          <a:lstStyle/>
          <a:p>
            <a:r>
              <a:rPr lang="ru-RU" dirty="0"/>
              <a:t>Перестановочные шифры</a:t>
            </a:r>
          </a:p>
        </p:txBody>
      </p:sp>
      <p:sp>
        <p:nvSpPr>
          <p:cNvPr id="3" name="Объект 2">
            <a:extLst>
              <a:ext uri="{FF2B5EF4-FFF2-40B4-BE49-F238E27FC236}">
                <a16:creationId xmlns:a16="http://schemas.microsoft.com/office/drawing/2014/main" id="{EAE71E45-DEB1-4C24-BB18-11D0C41DC047}"/>
              </a:ext>
            </a:extLst>
          </p:cNvPr>
          <p:cNvSpPr>
            <a:spLocks noGrp="1"/>
          </p:cNvSpPr>
          <p:nvPr>
            <p:ph idx="1"/>
          </p:nvPr>
        </p:nvSpPr>
        <p:spPr/>
        <p:txBody>
          <a:bodyPr>
            <a:normAutofit lnSpcReduction="10000"/>
          </a:bodyPr>
          <a:lstStyle/>
          <a:p>
            <a:pPr marL="0" indent="0" algn="l">
              <a:buNone/>
            </a:pPr>
            <a:r>
              <a:rPr lang="ru-RU" dirty="0">
                <a:solidFill>
                  <a:srgbClr val="202122"/>
                </a:solidFill>
                <a:latin typeface="Arial" panose="020B0604020202020204" pitchFamily="34" charset="0"/>
              </a:rPr>
              <a:t>М</a:t>
            </a:r>
            <a:r>
              <a:rPr lang="ru-RU" b="0" i="0" dirty="0">
                <a:solidFill>
                  <a:srgbClr val="202122"/>
                </a:solidFill>
                <a:effectLst/>
                <a:latin typeface="Arial" panose="020B0604020202020204" pitchFamily="34" charset="0"/>
              </a:rPr>
              <a:t>етод симметричного шифрования, в котором элементы исходного открытого текста меняют местами:</a:t>
            </a:r>
          </a:p>
          <a:p>
            <a:pPr marL="0" indent="0" algn="l">
              <a:buNone/>
            </a:pPr>
            <a:endParaRPr lang="ru-RU" b="0" i="0" dirty="0">
              <a:solidFill>
                <a:srgbClr val="202122"/>
              </a:solidFill>
              <a:effectLst/>
              <a:latin typeface="Arial" panose="020B0604020202020204" pitchFamily="34" charset="0"/>
            </a:endParaRPr>
          </a:p>
          <a:p>
            <a:pPr algn="l">
              <a:buFont typeface="Arial" panose="020B0604020202020204" pitchFamily="34" charset="0"/>
              <a:buChar char="•"/>
            </a:pPr>
            <a:r>
              <a:rPr lang="ru-RU" b="0" i="0" dirty="0">
                <a:solidFill>
                  <a:srgbClr val="202122"/>
                </a:solidFill>
                <a:effectLst/>
                <a:latin typeface="Arial" panose="020B0604020202020204" pitchFamily="34" charset="0"/>
              </a:rPr>
              <a:t>Шифры одинарной (простой) перестановки — при шифровании символы открытого текста перемещаются с исходных позиций в новые один раз.</a:t>
            </a:r>
          </a:p>
          <a:p>
            <a:pPr algn="l">
              <a:buFont typeface="Arial" panose="020B0604020202020204" pitchFamily="34" charset="0"/>
              <a:buChar char="•"/>
            </a:pPr>
            <a:endParaRPr lang="ru-RU" b="0" i="0" dirty="0">
              <a:solidFill>
                <a:srgbClr val="202122"/>
              </a:solidFill>
              <a:effectLst/>
              <a:latin typeface="Arial" panose="020B0604020202020204" pitchFamily="34" charset="0"/>
            </a:endParaRPr>
          </a:p>
          <a:p>
            <a:pPr algn="l">
              <a:buFont typeface="Arial" panose="020B0604020202020204" pitchFamily="34" charset="0"/>
              <a:buChar char="•"/>
            </a:pPr>
            <a:r>
              <a:rPr lang="ru-RU" b="0" i="0" dirty="0">
                <a:solidFill>
                  <a:srgbClr val="202122"/>
                </a:solidFill>
                <a:effectLst/>
                <a:latin typeface="Arial" panose="020B0604020202020204" pitchFamily="34" charset="0"/>
              </a:rPr>
              <a:t>Шифры множественной (сложной) перестановки — при шифровании символы открытого текста перемещаются с исходных позиций в новые несколько раз.</a:t>
            </a:r>
          </a:p>
          <a:p>
            <a:endParaRPr lang="ru-RU" dirty="0"/>
          </a:p>
        </p:txBody>
      </p:sp>
    </p:spTree>
    <p:extLst>
      <p:ext uri="{BB962C8B-B14F-4D97-AF65-F5344CB8AC3E}">
        <p14:creationId xmlns:p14="http://schemas.microsoft.com/office/powerpoint/2010/main" val="115537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60EAF9-9E65-4D13-256F-136E7061E17B}"/>
              </a:ext>
            </a:extLst>
          </p:cNvPr>
          <p:cNvSpPr>
            <a:spLocks noGrp="1"/>
          </p:cNvSpPr>
          <p:nvPr>
            <p:ph type="title"/>
          </p:nvPr>
        </p:nvSpPr>
        <p:spPr/>
        <p:txBody>
          <a:bodyPr/>
          <a:lstStyle/>
          <a:p>
            <a:r>
              <a:rPr lang="ru-RU" dirty="0"/>
              <a:t>Шифр табличной маршрутной перестановки (</a:t>
            </a:r>
            <a:r>
              <a:rPr lang="ru-RU" dirty="0" err="1"/>
              <a:t>Сцитала</a:t>
            </a:r>
            <a:r>
              <a:rPr lang="ru-RU" dirty="0"/>
              <a:t>)</a:t>
            </a:r>
          </a:p>
        </p:txBody>
      </p:sp>
      <p:sp>
        <p:nvSpPr>
          <p:cNvPr id="5" name="Rectangle 2">
            <a:extLst>
              <a:ext uri="{FF2B5EF4-FFF2-40B4-BE49-F238E27FC236}">
                <a16:creationId xmlns:a16="http://schemas.microsoft.com/office/drawing/2014/main" id="{9619335A-9D44-E3E5-D317-9AB69F6646D3}"/>
              </a:ext>
            </a:extLst>
          </p:cNvPr>
          <p:cNvSpPr>
            <a:spLocks noChangeArrowheads="1"/>
          </p:cNvSpPr>
          <p:nvPr/>
        </p:nvSpPr>
        <p:spPr bwMode="auto">
          <a:xfrm>
            <a:off x="838200" y="1914492"/>
            <a:ext cx="7754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ОТКРЫТЫЙ ТЕКСТ: пример маршрутной перестановки </a:t>
            </a:r>
          </a:p>
        </p:txBody>
      </p:sp>
      <p:graphicFrame>
        <p:nvGraphicFramePr>
          <p:cNvPr id="6" name="Таблица 5">
            <a:extLst>
              <a:ext uri="{FF2B5EF4-FFF2-40B4-BE49-F238E27FC236}">
                <a16:creationId xmlns:a16="http://schemas.microsoft.com/office/drawing/2014/main" id="{5EA35EC1-3CC3-45AE-FB95-97267536D7B6}"/>
              </a:ext>
            </a:extLst>
          </p:cNvPr>
          <p:cNvGraphicFramePr>
            <a:graphicFrameLocks noGrp="1"/>
          </p:cNvGraphicFramePr>
          <p:nvPr>
            <p:extLst>
              <p:ext uri="{D42A27DB-BD31-4B8C-83A1-F6EECF244321}">
                <p14:modId xmlns:p14="http://schemas.microsoft.com/office/powerpoint/2010/main" val="1802662841"/>
              </p:ext>
            </p:extLst>
          </p:nvPr>
        </p:nvGraphicFramePr>
        <p:xfrm>
          <a:off x="3827617" y="2649835"/>
          <a:ext cx="2857500" cy="2743200"/>
        </p:xfrm>
        <a:graphic>
          <a:graphicData uri="http://schemas.openxmlformats.org/drawingml/2006/table">
            <a:tbl>
              <a:tblPr/>
              <a:tblGrid>
                <a:gridCol w="571500">
                  <a:extLst>
                    <a:ext uri="{9D8B030D-6E8A-4147-A177-3AD203B41FA5}">
                      <a16:colId xmlns:a16="http://schemas.microsoft.com/office/drawing/2014/main" val="3682624594"/>
                    </a:ext>
                  </a:extLst>
                </a:gridCol>
                <a:gridCol w="571500">
                  <a:extLst>
                    <a:ext uri="{9D8B030D-6E8A-4147-A177-3AD203B41FA5}">
                      <a16:colId xmlns:a16="http://schemas.microsoft.com/office/drawing/2014/main" val="2713908208"/>
                    </a:ext>
                  </a:extLst>
                </a:gridCol>
                <a:gridCol w="571500">
                  <a:extLst>
                    <a:ext uri="{9D8B030D-6E8A-4147-A177-3AD203B41FA5}">
                      <a16:colId xmlns:a16="http://schemas.microsoft.com/office/drawing/2014/main" val="2652607417"/>
                    </a:ext>
                  </a:extLst>
                </a:gridCol>
                <a:gridCol w="571500">
                  <a:extLst>
                    <a:ext uri="{9D8B030D-6E8A-4147-A177-3AD203B41FA5}">
                      <a16:colId xmlns:a16="http://schemas.microsoft.com/office/drawing/2014/main" val="1700805000"/>
                    </a:ext>
                  </a:extLst>
                </a:gridCol>
                <a:gridCol w="571500">
                  <a:extLst>
                    <a:ext uri="{9D8B030D-6E8A-4147-A177-3AD203B41FA5}">
                      <a16:colId xmlns:a16="http://schemas.microsoft.com/office/drawing/2014/main" val="833629929"/>
                    </a:ext>
                  </a:extLst>
                </a:gridCol>
              </a:tblGrid>
              <a:tr h="0">
                <a:tc>
                  <a:txBody>
                    <a:bodyPr/>
                    <a:lstStyle/>
                    <a:p>
                      <a:r>
                        <a:rPr lang="ru-RU" sz="2400" b="1">
                          <a:effectLst/>
                          <a:latin typeface="Times New Roman" panose="02020603050405020304" pitchFamily="18" charset="0"/>
                          <a:cs typeface="Times New Roman" panose="02020603050405020304" pitchFamily="18" charset="0"/>
                        </a:rPr>
                        <a:t>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dirty="0">
                          <a:effectLst/>
                          <a:latin typeface="Times New Roman" panose="02020603050405020304" pitchFamily="18" charset="0"/>
                          <a:cs typeface="Times New Roman" panose="02020603050405020304" pitchFamily="18" charset="0"/>
                        </a:rPr>
                        <a:t>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dirty="0">
                          <a:effectLst/>
                          <a:latin typeface="Times New Roman" panose="02020603050405020304" pitchFamily="18" charset="0"/>
                          <a:cs typeface="Times New Roman" panose="02020603050405020304" pitchFamily="18" charset="0"/>
                        </a:rPr>
                        <a:t>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5618424"/>
                  </a:ext>
                </a:extLst>
              </a:tr>
              <a:tr h="0">
                <a:tc>
                  <a:txBody>
                    <a:bodyPr/>
                    <a:lstStyle/>
                    <a:p>
                      <a:r>
                        <a:rPr lang="ru-RU" sz="2400" b="1">
                          <a:effectLst/>
                          <a:latin typeface="Times New Roman" panose="02020603050405020304" pitchFamily="18" charset="0"/>
                          <a:cs typeface="Times New Roman" panose="02020603050405020304" pitchFamily="18" charset="0"/>
                        </a:rPr>
                        <a:t>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dirty="0">
                          <a:effectLst/>
                          <a:latin typeface="Times New Roman" panose="02020603050405020304" pitchFamily="18" charset="0"/>
                          <a:cs typeface="Times New Roman" panose="02020603050405020304" pitchFamily="18" charset="0"/>
                        </a:rPr>
                        <a:t>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8606599"/>
                  </a:ext>
                </a:extLst>
              </a:tr>
              <a:tr h="0">
                <a:tc>
                  <a:txBody>
                    <a:bodyPr/>
                    <a:lstStyle/>
                    <a:p>
                      <a:r>
                        <a:rPr lang="ru-RU" sz="2400" b="1">
                          <a:effectLst/>
                          <a:latin typeface="Times New Roman" panose="02020603050405020304" pitchFamily="18" charset="0"/>
                          <a:cs typeface="Times New Roman" panose="02020603050405020304" pitchFamily="18" charset="0"/>
                        </a:rPr>
                        <a:t>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2934760"/>
                  </a:ext>
                </a:extLst>
              </a:tr>
              <a:tr h="0">
                <a:tc>
                  <a:txBody>
                    <a:bodyPr/>
                    <a:lstStyle/>
                    <a:p>
                      <a:r>
                        <a:rPr lang="ru-RU" sz="2400" b="1">
                          <a:effectLst/>
                          <a:latin typeface="Times New Roman" panose="02020603050405020304" pitchFamily="18" charset="0"/>
                          <a:cs typeface="Times New Roman" panose="02020603050405020304" pitchFamily="18" charset="0"/>
                        </a:rPr>
                        <a:t>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7819502"/>
                  </a:ext>
                </a:extLst>
              </a:tr>
              <a:tr h="0">
                <a:tc>
                  <a:txBody>
                    <a:bodyPr/>
                    <a:lstStyle/>
                    <a:p>
                      <a:r>
                        <a:rPr lang="ru-RU" sz="2400" b="1">
                          <a:effectLst/>
                          <a:latin typeface="Times New Roman" panose="02020603050405020304" pitchFamily="18" charset="0"/>
                          <a:cs typeface="Times New Roman" panose="02020603050405020304" pitchFamily="18" charset="0"/>
                        </a:rPr>
                        <a:t>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4724878"/>
                  </a:ext>
                </a:extLst>
              </a:tr>
              <a:tr h="0">
                <a:tc>
                  <a:txBody>
                    <a:bodyPr/>
                    <a:lstStyle/>
                    <a:p>
                      <a:r>
                        <a:rPr lang="ru-RU" sz="2400" b="1">
                          <a:effectLst/>
                          <a:latin typeface="Times New Roman" panose="02020603050405020304" pitchFamily="18" charset="0"/>
                          <a:cs typeface="Times New Roman" panose="02020603050405020304" pitchFamily="18" charset="0"/>
                        </a:rPr>
                        <a:t>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b="1">
                          <a:effectLst/>
                          <a:latin typeface="Times New Roman" panose="02020603050405020304" pitchFamily="18" charset="0"/>
                          <a:cs typeface="Times New Roman" panose="02020603050405020304" pitchFamily="18" charset="0"/>
                        </a:rPr>
                        <a:t>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sz="2400" b="1">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9335727"/>
                  </a:ext>
                </a:extLst>
              </a:tr>
            </a:tbl>
          </a:graphicData>
        </a:graphic>
      </p:graphicFrame>
      <p:sp>
        <p:nvSpPr>
          <p:cNvPr id="7" name="Rectangle 3">
            <a:extLst>
              <a:ext uri="{FF2B5EF4-FFF2-40B4-BE49-F238E27FC236}">
                <a16:creationId xmlns:a16="http://schemas.microsoft.com/office/drawing/2014/main" id="{A0D26714-4CF1-4942-0348-9153A1B9B932}"/>
              </a:ext>
            </a:extLst>
          </p:cNvPr>
          <p:cNvSpPr>
            <a:spLocks noChangeArrowheads="1"/>
          </p:cNvSpPr>
          <p:nvPr/>
        </p:nvSpPr>
        <p:spPr bwMode="auto">
          <a:xfrm>
            <a:off x="1858140" y="2599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7DACBBE-03DF-6A61-5621-31A44F5DD0E4}"/>
              </a:ext>
            </a:extLst>
          </p:cNvPr>
          <p:cNvSpPr>
            <a:spLocks noChangeArrowheads="1"/>
          </p:cNvSpPr>
          <p:nvPr/>
        </p:nvSpPr>
        <p:spPr bwMode="auto">
          <a:xfrm>
            <a:off x="1044507" y="5651850"/>
            <a:ext cx="7342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КРИПТОГРАММА: ешоеомрнрниатеаирмупткпррйсв </a:t>
            </a:r>
          </a:p>
        </p:txBody>
      </p:sp>
    </p:spTree>
    <p:extLst>
      <p:ext uri="{BB962C8B-B14F-4D97-AF65-F5344CB8AC3E}">
        <p14:creationId xmlns:p14="http://schemas.microsoft.com/office/powerpoint/2010/main" val="48349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3788C6-8763-CEBA-6CD6-08FC6672C697}"/>
              </a:ext>
            </a:extLst>
          </p:cNvPr>
          <p:cNvSpPr>
            <a:spLocks noGrp="1"/>
          </p:cNvSpPr>
          <p:nvPr>
            <p:ph type="title"/>
          </p:nvPr>
        </p:nvSpPr>
        <p:spPr/>
        <p:txBody>
          <a:bodyPr/>
          <a:lstStyle/>
          <a:p>
            <a:r>
              <a:rPr lang="ru-RU" dirty="0"/>
              <a:t>Шифр вертикальной перестановки</a:t>
            </a:r>
          </a:p>
        </p:txBody>
      </p:sp>
      <p:sp>
        <p:nvSpPr>
          <p:cNvPr id="4" name="Rectangle 1">
            <a:extLst>
              <a:ext uri="{FF2B5EF4-FFF2-40B4-BE49-F238E27FC236}">
                <a16:creationId xmlns:a16="http://schemas.microsoft.com/office/drawing/2014/main" id="{D230B747-4F76-77E4-718A-E7F6E214541B}"/>
              </a:ext>
            </a:extLst>
          </p:cNvPr>
          <p:cNvSpPr>
            <a:spLocks noChangeArrowheads="1"/>
          </p:cNvSpPr>
          <p:nvPr/>
        </p:nvSpPr>
        <p:spPr bwMode="auto">
          <a:xfrm>
            <a:off x="703384" y="1671976"/>
            <a:ext cx="7754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ОТКРЫТЫЙ ТЕКСТ: пример маршрутной перестановки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КЛЮЧ: (3, 1, 4, 2, 5) </a:t>
            </a:r>
          </a:p>
        </p:txBody>
      </p:sp>
      <p:graphicFrame>
        <p:nvGraphicFramePr>
          <p:cNvPr id="5" name="Таблица 4">
            <a:extLst>
              <a:ext uri="{FF2B5EF4-FFF2-40B4-BE49-F238E27FC236}">
                <a16:creationId xmlns:a16="http://schemas.microsoft.com/office/drawing/2014/main" id="{8062CE1E-8520-ABB1-DF55-B35EB3640B7F}"/>
              </a:ext>
            </a:extLst>
          </p:cNvPr>
          <p:cNvGraphicFramePr>
            <a:graphicFrameLocks noGrp="1"/>
          </p:cNvGraphicFramePr>
          <p:nvPr>
            <p:extLst>
              <p:ext uri="{D42A27DB-BD31-4B8C-83A1-F6EECF244321}">
                <p14:modId xmlns:p14="http://schemas.microsoft.com/office/powerpoint/2010/main" val="458221828"/>
              </p:ext>
            </p:extLst>
          </p:nvPr>
        </p:nvGraphicFramePr>
        <p:xfrm>
          <a:off x="3745524" y="2693744"/>
          <a:ext cx="3048000" cy="262699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865768382"/>
                    </a:ext>
                  </a:extLst>
                </a:gridCol>
                <a:gridCol w="609600">
                  <a:extLst>
                    <a:ext uri="{9D8B030D-6E8A-4147-A177-3AD203B41FA5}">
                      <a16:colId xmlns:a16="http://schemas.microsoft.com/office/drawing/2014/main" val="4118037096"/>
                    </a:ext>
                  </a:extLst>
                </a:gridCol>
                <a:gridCol w="609600">
                  <a:extLst>
                    <a:ext uri="{9D8B030D-6E8A-4147-A177-3AD203B41FA5}">
                      <a16:colId xmlns:a16="http://schemas.microsoft.com/office/drawing/2014/main" val="3821329084"/>
                    </a:ext>
                  </a:extLst>
                </a:gridCol>
                <a:gridCol w="609600">
                  <a:extLst>
                    <a:ext uri="{9D8B030D-6E8A-4147-A177-3AD203B41FA5}">
                      <a16:colId xmlns:a16="http://schemas.microsoft.com/office/drawing/2014/main" val="2205903693"/>
                    </a:ext>
                  </a:extLst>
                </a:gridCol>
                <a:gridCol w="609600">
                  <a:extLst>
                    <a:ext uri="{9D8B030D-6E8A-4147-A177-3AD203B41FA5}">
                      <a16:colId xmlns:a16="http://schemas.microsoft.com/office/drawing/2014/main" val="734108857"/>
                    </a:ext>
                  </a:extLst>
                </a:gridCol>
              </a:tblGrid>
              <a:tr h="295275">
                <a:tc>
                  <a:txBody>
                    <a:bodyPr/>
                    <a:lstStyle/>
                    <a:p>
                      <a:pPr algn="ctr" fontAlgn="ctr"/>
                      <a:r>
                        <a:rPr lang="ru-RU" sz="2400" b="1" u="none" strike="noStrike" dirty="0">
                          <a:effectLst/>
                          <a:latin typeface="Times New Roman" panose="02020603050405020304" pitchFamily="18" charset="0"/>
                          <a:cs typeface="Times New Roman" panose="02020603050405020304" pitchFamily="18" charset="0"/>
                        </a:rPr>
                        <a:t>3</a:t>
                      </a:r>
                      <a:endParaRPr lang="ru-RU" sz="2400" b="1" i="0" u="none" strike="noStrike" dirty="0">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1</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4</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2</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5</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280982"/>
                  </a:ext>
                </a:extLst>
              </a:tr>
              <a:tr h="295275">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п</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dirty="0">
                          <a:effectLst/>
                          <a:latin typeface="Times New Roman" panose="02020603050405020304" pitchFamily="18" charset="0"/>
                          <a:cs typeface="Times New Roman" panose="02020603050405020304" pitchFamily="18" charset="0"/>
                        </a:rPr>
                        <a:t>р</a:t>
                      </a:r>
                      <a:endParaRPr lang="ru-RU" sz="2400" b="1" i="0" u="none" strike="noStrike" dirty="0">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и</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м</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е</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4899610"/>
                  </a:ext>
                </a:extLst>
              </a:tr>
              <a:tr h="295275">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р</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м</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а</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р</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ш</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4527206"/>
                  </a:ext>
                </a:extLst>
              </a:tr>
              <a:tr h="295275">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р</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у</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dirty="0">
                          <a:effectLst/>
                          <a:latin typeface="Times New Roman" panose="02020603050405020304" pitchFamily="18" charset="0"/>
                          <a:cs typeface="Times New Roman" panose="02020603050405020304" pitchFamily="18" charset="0"/>
                        </a:rPr>
                        <a:t>т</a:t>
                      </a:r>
                      <a:endParaRPr lang="ru-RU" sz="2400" b="1" i="0" u="none" strike="noStrike" dirty="0">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н</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о</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634468"/>
                  </a:ext>
                </a:extLst>
              </a:tr>
              <a:tr h="295275">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й</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п</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е</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р</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е</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768319"/>
                  </a:ext>
                </a:extLst>
              </a:tr>
              <a:tr h="190500">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с</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т</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dirty="0">
                          <a:effectLst/>
                          <a:latin typeface="Times New Roman" panose="02020603050405020304" pitchFamily="18" charset="0"/>
                          <a:cs typeface="Times New Roman" panose="02020603050405020304" pitchFamily="18" charset="0"/>
                        </a:rPr>
                        <a:t>а</a:t>
                      </a:r>
                      <a:endParaRPr lang="ru-RU" sz="2400" b="1" i="0" u="none" strike="noStrike" dirty="0">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н</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о</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565053"/>
                  </a:ext>
                </a:extLst>
              </a:tr>
              <a:tr h="190500">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в</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к</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a:effectLst/>
                          <a:latin typeface="Times New Roman" panose="02020603050405020304" pitchFamily="18" charset="0"/>
                          <a:cs typeface="Times New Roman" panose="02020603050405020304" pitchFamily="18" charset="0"/>
                        </a:rPr>
                        <a:t>и</a:t>
                      </a:r>
                      <a:endParaRPr lang="ru-RU" sz="2400" b="1"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2400" b="1" u="none" strike="noStrike" dirty="0">
                          <a:effectLst/>
                          <a:latin typeface="Times New Roman" panose="02020603050405020304" pitchFamily="18" charset="0"/>
                          <a:cs typeface="Times New Roman" panose="02020603050405020304" pitchFamily="18" charset="0"/>
                        </a:rPr>
                        <a:t> </a:t>
                      </a:r>
                      <a:endParaRPr lang="ru-RU" sz="2400" b="1" i="0" u="none" strike="noStrike" dirty="0">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ru-RU" sz="2400" b="1" u="none" strike="noStrike" dirty="0">
                          <a:effectLst/>
                          <a:latin typeface="Times New Roman" panose="02020603050405020304" pitchFamily="18" charset="0"/>
                          <a:cs typeface="Times New Roman" panose="02020603050405020304" pitchFamily="18" charset="0"/>
                        </a:rPr>
                        <a:t> </a:t>
                      </a:r>
                      <a:endParaRPr lang="ru-RU"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15636"/>
                  </a:ext>
                </a:extLst>
              </a:tr>
            </a:tbl>
          </a:graphicData>
        </a:graphic>
      </p:graphicFrame>
      <p:sp>
        <p:nvSpPr>
          <p:cNvPr id="6" name="Rectangle 2">
            <a:extLst>
              <a:ext uri="{FF2B5EF4-FFF2-40B4-BE49-F238E27FC236}">
                <a16:creationId xmlns:a16="http://schemas.microsoft.com/office/drawing/2014/main" id="{CE62006A-352C-933A-6246-8B2B78D47CB1}"/>
              </a:ext>
            </a:extLst>
          </p:cNvPr>
          <p:cNvSpPr>
            <a:spLocks noChangeArrowheads="1"/>
          </p:cNvSpPr>
          <p:nvPr/>
        </p:nvSpPr>
        <p:spPr bwMode="auto">
          <a:xfrm>
            <a:off x="838200" y="5519035"/>
            <a:ext cx="7348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КРИПТОГРАММА: </a:t>
            </a:r>
            <a:r>
              <a:rPr kumimoji="0" lang="ru-RU" altLang="ru-RU"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рмупткмрнрнпррйсвиатеаиешоео</a:t>
            </a: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5240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9D462A-00AB-54AF-DC73-30A0F367FD08}"/>
              </a:ext>
            </a:extLst>
          </p:cNvPr>
          <p:cNvSpPr>
            <a:spLocks noGrp="1"/>
          </p:cNvSpPr>
          <p:nvPr>
            <p:ph type="title"/>
          </p:nvPr>
        </p:nvSpPr>
        <p:spPr/>
        <p:txBody>
          <a:bodyPr/>
          <a:lstStyle/>
          <a:p>
            <a:r>
              <a:rPr lang="ru-RU" dirty="0"/>
              <a:t>Шифр «поворотная решётка» (Кардано)</a:t>
            </a:r>
          </a:p>
        </p:txBody>
      </p:sp>
      <p:sp>
        <p:nvSpPr>
          <p:cNvPr id="3" name="Объект 2">
            <a:extLst>
              <a:ext uri="{FF2B5EF4-FFF2-40B4-BE49-F238E27FC236}">
                <a16:creationId xmlns:a16="http://schemas.microsoft.com/office/drawing/2014/main" id="{C45E440E-8A71-BA46-853D-2290EFB3E1C3}"/>
              </a:ext>
            </a:extLst>
          </p:cNvPr>
          <p:cNvSpPr>
            <a:spLocks noGrp="1"/>
          </p:cNvSpPr>
          <p:nvPr>
            <p:ph idx="1"/>
          </p:nvPr>
        </p:nvSpPr>
        <p:spPr>
          <a:xfrm>
            <a:off x="527538" y="1825625"/>
            <a:ext cx="10826262" cy="4351338"/>
          </a:xfrm>
        </p:spPr>
        <p:txBody>
          <a:bodyPr/>
          <a:lstStyle/>
          <a:p>
            <a:pPr marL="0" indent="0">
              <a:buNone/>
            </a:pPr>
            <a:r>
              <a:rPr lang="ru-RU" b="0" i="0" dirty="0">
                <a:solidFill>
                  <a:srgbClr val="202122"/>
                </a:solidFill>
                <a:effectLst/>
                <a:latin typeface="Arial" panose="020B0604020202020204" pitchFamily="34" charset="0"/>
              </a:rPr>
              <a:t>Трафарет с отверстиями, </a:t>
            </a:r>
          </a:p>
          <a:p>
            <a:pPr marL="0" indent="0">
              <a:buNone/>
            </a:pPr>
            <a:r>
              <a:rPr lang="ru-RU" b="0" i="0" dirty="0">
                <a:solidFill>
                  <a:srgbClr val="202122"/>
                </a:solidFill>
                <a:effectLst/>
                <a:latin typeface="Arial" panose="020B0604020202020204" pitchFamily="34" charset="0"/>
              </a:rPr>
              <a:t>в которые записывали буквы, слоги или слова </a:t>
            </a:r>
          </a:p>
          <a:p>
            <a:pPr marL="0" indent="0">
              <a:buNone/>
            </a:pPr>
            <a:r>
              <a:rPr lang="ru-RU" b="0" i="0" dirty="0">
                <a:solidFill>
                  <a:srgbClr val="202122"/>
                </a:solidFill>
                <a:effectLst/>
                <a:latin typeface="Arial" panose="020B0604020202020204" pitchFamily="34" charset="0"/>
              </a:rPr>
              <a:t>сообщения. Затем трафарет </a:t>
            </a:r>
          </a:p>
          <a:p>
            <a:pPr marL="0" indent="0">
              <a:buNone/>
            </a:pPr>
            <a:r>
              <a:rPr lang="ru-RU" b="0" i="0" dirty="0">
                <a:solidFill>
                  <a:srgbClr val="202122"/>
                </a:solidFill>
                <a:effectLst/>
                <a:latin typeface="Arial" panose="020B0604020202020204" pitchFamily="34" charset="0"/>
              </a:rPr>
              <a:t>убирали, а свободное место </a:t>
            </a:r>
          </a:p>
          <a:p>
            <a:pPr marL="0" indent="0">
              <a:buNone/>
            </a:pPr>
            <a:r>
              <a:rPr lang="ru-RU" b="0" i="0" dirty="0">
                <a:solidFill>
                  <a:srgbClr val="202122"/>
                </a:solidFill>
                <a:effectLst/>
                <a:latin typeface="Arial" panose="020B0604020202020204" pitchFamily="34" charset="0"/>
              </a:rPr>
              <a:t>заполняли более или менее </a:t>
            </a:r>
          </a:p>
          <a:p>
            <a:pPr marL="0" indent="0">
              <a:buNone/>
            </a:pPr>
            <a:r>
              <a:rPr lang="ru-RU" b="0" i="0" dirty="0">
                <a:solidFill>
                  <a:srgbClr val="202122"/>
                </a:solidFill>
                <a:effectLst/>
                <a:latin typeface="Arial" panose="020B0604020202020204" pitchFamily="34" charset="0"/>
              </a:rPr>
              <a:t>осмысленным текстом. </a:t>
            </a:r>
          </a:p>
          <a:p>
            <a:pPr marL="0" indent="0">
              <a:buNone/>
            </a:pPr>
            <a:r>
              <a:rPr lang="ru-RU" dirty="0">
                <a:solidFill>
                  <a:srgbClr val="202122"/>
                </a:solidFill>
                <a:latin typeface="Arial" panose="020B0604020202020204" pitchFamily="34" charset="0"/>
              </a:rPr>
              <a:t>Вариант: квадрат </a:t>
            </a:r>
          </a:p>
          <a:p>
            <a:pPr marL="0" indent="0">
              <a:buNone/>
            </a:pPr>
            <a:r>
              <a:rPr lang="ru-RU" dirty="0">
                <a:solidFill>
                  <a:srgbClr val="202122"/>
                </a:solidFill>
                <a:latin typeface="Arial" panose="020B0604020202020204" pitchFamily="34" charset="0"/>
              </a:rPr>
              <a:t>с поворотом.</a:t>
            </a:r>
            <a:endParaRPr lang="ru-RU" dirty="0"/>
          </a:p>
        </p:txBody>
      </p:sp>
      <p:pic>
        <p:nvPicPr>
          <p:cNvPr id="5124" name="Picture 4">
            <a:extLst>
              <a:ext uri="{FF2B5EF4-FFF2-40B4-BE49-F238E27FC236}">
                <a16:creationId xmlns:a16="http://schemas.microsoft.com/office/drawing/2014/main" id="{36E25033-EDFD-4470-F6AF-208C1E57C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537" y="1909152"/>
            <a:ext cx="6583463" cy="4478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72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E718C6-453C-687A-334B-A62BEEC3D98A}"/>
              </a:ext>
            </a:extLst>
          </p:cNvPr>
          <p:cNvSpPr>
            <a:spLocks noGrp="1"/>
          </p:cNvSpPr>
          <p:nvPr>
            <p:ph type="title"/>
          </p:nvPr>
        </p:nvSpPr>
        <p:spPr/>
        <p:txBody>
          <a:bodyPr/>
          <a:lstStyle/>
          <a:p>
            <a:r>
              <a:rPr lang="ru-RU" dirty="0"/>
              <a:t>Арифметика остатков</a:t>
            </a:r>
          </a:p>
        </p:txBody>
      </p:sp>
      <p:sp>
        <p:nvSpPr>
          <p:cNvPr id="10" name="TextBox 9">
            <a:extLst>
              <a:ext uri="{FF2B5EF4-FFF2-40B4-BE49-F238E27FC236}">
                <a16:creationId xmlns:a16="http://schemas.microsoft.com/office/drawing/2014/main" id="{715BE6A8-9D7C-C16E-3CC2-7AEF89DC3BC4}"/>
              </a:ext>
            </a:extLst>
          </p:cNvPr>
          <p:cNvSpPr txBox="1"/>
          <p:nvPr/>
        </p:nvSpPr>
        <p:spPr>
          <a:xfrm>
            <a:off x="838200" y="1690688"/>
            <a:ext cx="10824148" cy="3970318"/>
          </a:xfrm>
          <a:prstGeom prst="rect">
            <a:avLst/>
          </a:prstGeom>
          <a:noFill/>
        </p:spPr>
        <p:txBody>
          <a:bodyPr wrap="square">
            <a:spAutoFit/>
          </a:bodyPr>
          <a:lstStyle/>
          <a:p>
            <a:r>
              <a:rPr lang="ru-RU" sz="2800" dirty="0">
                <a:latin typeface="Times New Roman" panose="02020603050405020304" pitchFamily="18" charset="0"/>
                <a:cs typeface="Times New Roman" panose="02020603050405020304" pitchFamily="18" charset="0"/>
              </a:rPr>
              <a:t>Если два целых числа </a:t>
            </a:r>
            <a:r>
              <a:rPr lang="ru-RU" sz="2800" b="1" i="1" dirty="0">
                <a:latin typeface="Times New Roman" panose="02020603050405020304" pitchFamily="18" charset="0"/>
                <a:cs typeface="Times New Roman" panose="02020603050405020304" pitchFamily="18" charset="0"/>
              </a:rPr>
              <a:t>a</a:t>
            </a:r>
            <a:r>
              <a:rPr lang="ru-RU" sz="2800" dirty="0">
                <a:latin typeface="Times New Roman" panose="02020603050405020304" pitchFamily="18" charset="0"/>
                <a:cs typeface="Times New Roman" panose="02020603050405020304" pitchFamily="18" charset="0"/>
              </a:rPr>
              <a:t> и </a:t>
            </a:r>
            <a:r>
              <a:rPr lang="ru-RU" sz="2800" b="1" i="1" dirty="0">
                <a:latin typeface="Times New Roman" panose="02020603050405020304" pitchFamily="18" charset="0"/>
                <a:cs typeface="Times New Roman" panose="02020603050405020304" pitchFamily="18" charset="0"/>
              </a:rPr>
              <a:t>b</a:t>
            </a:r>
            <a:r>
              <a:rPr lang="ru-RU" sz="2800" dirty="0">
                <a:latin typeface="Times New Roman" panose="02020603050405020304" pitchFamily="18" charset="0"/>
                <a:cs typeface="Times New Roman" panose="02020603050405020304" pitchFamily="18" charset="0"/>
              </a:rPr>
              <a:t> при делении на </a:t>
            </a:r>
            <a:r>
              <a:rPr lang="ru-RU" sz="2800" b="1" i="1" dirty="0">
                <a:latin typeface="Times New Roman" panose="02020603050405020304" pitchFamily="18" charset="0"/>
                <a:cs typeface="Times New Roman" panose="02020603050405020304" pitchFamily="18" charset="0"/>
              </a:rPr>
              <a:t>m</a:t>
            </a:r>
            <a:r>
              <a:rPr lang="ru-RU" sz="2800" dirty="0">
                <a:latin typeface="Times New Roman" panose="02020603050405020304" pitchFamily="18" charset="0"/>
                <a:cs typeface="Times New Roman" panose="02020603050405020304" pitchFamily="18" charset="0"/>
              </a:rPr>
              <a:t> дают одинаковые остатки, то они называются сравнимыми (или </a:t>
            </a:r>
            <a:r>
              <a:rPr lang="ru-RU" sz="2800" dirty="0" err="1">
                <a:latin typeface="Times New Roman" panose="02020603050405020304" pitchFamily="18" charset="0"/>
                <a:cs typeface="Times New Roman" panose="02020603050405020304" pitchFamily="18" charset="0"/>
              </a:rPr>
              <a:t>равноостаточными</a:t>
            </a:r>
            <a:r>
              <a:rPr lang="ru-RU" sz="2800" dirty="0">
                <a:latin typeface="Times New Roman" panose="02020603050405020304" pitchFamily="18" charset="0"/>
                <a:cs typeface="Times New Roman" panose="02020603050405020304" pitchFamily="18" charset="0"/>
              </a:rPr>
              <a:t>) по модулю числа </a:t>
            </a:r>
            <a:r>
              <a:rPr lang="ru-RU" sz="2800" b="1" i="1" dirty="0">
                <a:latin typeface="Times New Roman" panose="02020603050405020304" pitchFamily="18" charset="0"/>
                <a:cs typeface="Times New Roman" panose="02020603050405020304" pitchFamily="18" charset="0"/>
              </a:rPr>
              <a:t>m</a:t>
            </a:r>
            <a:r>
              <a:rPr lang="ru-RU"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b="1" i="1" dirty="0">
                <a:latin typeface="Times New Roman" panose="02020603050405020304" pitchFamily="18" charset="0"/>
                <a:cs typeface="Times New Roman" panose="02020603050405020304" pitchFamily="18" charset="0"/>
              </a:rPr>
              <a:t>a</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b</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p>
          <a:p>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r>
              <a:rPr lang="ru-RU" sz="2800" dirty="0">
                <a:latin typeface="Times New Roman" panose="02020603050405020304" pitchFamily="18" charset="0"/>
                <a:cs typeface="Times New Roman" panose="02020603050405020304" pitchFamily="18" charset="0"/>
                <a:sym typeface="Symbol" panose="05050102010706020507" pitchFamily="18" charset="2"/>
              </a:rPr>
              <a:t>Пример:</a:t>
            </a:r>
          </a:p>
          <a:p>
            <a:r>
              <a:rPr lang="ru-RU" sz="2800" dirty="0">
                <a:latin typeface="Times New Roman" panose="02020603050405020304" pitchFamily="18" charset="0"/>
                <a:cs typeface="Times New Roman" panose="02020603050405020304" pitchFamily="18" charset="0"/>
                <a:sym typeface="Symbol" panose="05050102010706020507" pitchFamily="18" charset="2"/>
              </a:rPr>
              <a:t>32 </a:t>
            </a:r>
            <a:r>
              <a:rPr lang="en-US" sz="2800" dirty="0">
                <a:latin typeface="Times New Roman" panose="02020603050405020304" pitchFamily="18" charset="0"/>
                <a:cs typeface="Times New Roman" panose="02020603050405020304" pitchFamily="18" charset="0"/>
                <a:sym typeface="Symbol" panose="05050102010706020507" pitchFamily="18" charset="2"/>
              </a:rPr>
              <a:t>mod 7 = 4;   (-10) mod 7 = 4 =&gt; 32  (-10) ( mod 7 )</a:t>
            </a:r>
          </a:p>
          <a:p>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dirty="0">
                <a:latin typeface="Times New Roman" panose="02020603050405020304" pitchFamily="18" charset="0"/>
                <a:cs typeface="Times New Roman" panose="02020603050405020304" pitchFamily="18" charset="0"/>
                <a:sym typeface="Symbol" panose="05050102010706020507" pitchFamily="18" charset="2"/>
              </a:rPr>
              <a:t> (mod </a:t>
            </a:r>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+1) = </a:t>
            </a:r>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4</a:t>
            </a:r>
            <a:r>
              <a:rPr lang="en-US" sz="2800" dirty="0">
                <a:latin typeface="Times New Roman" panose="02020603050405020304" pitchFamily="18" charset="0"/>
                <a:cs typeface="Times New Roman" panose="02020603050405020304" pitchFamily="18" charset="0"/>
                <a:sym typeface="Symbol" panose="05050102010706020507" pitchFamily="18" charset="2"/>
              </a:rPr>
              <a:t> (mod </a:t>
            </a:r>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+1) = </a:t>
            </a:r>
            <a:r>
              <a:rPr lang="en-US" sz="2800" i="1" dirty="0">
                <a:latin typeface="Times New Roman" panose="02020603050405020304" pitchFamily="18" charset="0"/>
                <a:cs typeface="Times New Roman" panose="02020603050405020304" pitchFamily="18" charset="0"/>
                <a:sym typeface="Symbol" panose="05050102010706020507" pitchFamily="18" charset="2"/>
              </a:rPr>
              <a:t>x   =&gt; 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i="1" dirty="0">
                <a:latin typeface="Times New Roman" panose="02020603050405020304" pitchFamily="18" charset="0"/>
                <a:cs typeface="Times New Roman" panose="02020603050405020304" pitchFamily="18" charset="0"/>
                <a:sym typeface="Symbol" panose="05050102010706020507" pitchFamily="18" charset="2"/>
              </a:rPr>
              <a:t>x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i="1" dirty="0">
                <a:latin typeface="Times New Roman" panose="02020603050405020304" pitchFamily="18" charset="0"/>
                <a:cs typeface="Times New Roman" panose="02020603050405020304" pitchFamily="18" charset="0"/>
                <a:sym typeface="Symbol" panose="05050102010706020507" pitchFamily="18" charset="2"/>
              </a:rPr>
              <a:t> 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4</a:t>
            </a:r>
            <a:r>
              <a:rPr lang="en-US" sz="2800" dirty="0">
                <a:latin typeface="Times New Roman" panose="02020603050405020304" pitchFamily="18" charset="0"/>
                <a:cs typeface="Times New Roman" panose="02020603050405020304" pitchFamily="18" charset="0"/>
                <a:sym typeface="Symbol" panose="05050102010706020507" pitchFamily="18" charset="2"/>
              </a:rPr>
              <a:t> (mod </a:t>
            </a:r>
            <a:r>
              <a:rPr lang="en-US" sz="2800" i="1" dirty="0">
                <a:latin typeface="Times New Roman" panose="02020603050405020304" pitchFamily="18" charset="0"/>
                <a:cs typeface="Times New Roman" panose="02020603050405020304" pitchFamily="18" charset="0"/>
                <a:sym typeface="Symbol" panose="05050102010706020507" pitchFamily="18" charset="2"/>
              </a:rPr>
              <a:t>x</a:t>
            </a:r>
            <a:r>
              <a:rPr lang="en-US" sz="2800" baseline="30000" dirty="0">
                <a:latin typeface="Times New Roman" panose="02020603050405020304" pitchFamily="18" charset="0"/>
                <a:cs typeface="Times New Roman" panose="02020603050405020304" pitchFamily="18" charset="0"/>
                <a:sym typeface="Symbol" panose="05050102010706020507" pitchFamily="18" charset="2"/>
              </a:rPr>
              <a:t>3</a:t>
            </a:r>
            <a:r>
              <a:rPr lang="en-US" sz="2800" dirty="0">
                <a:latin typeface="Times New Roman" panose="02020603050405020304" pitchFamily="18" charset="0"/>
                <a:cs typeface="Times New Roman" panose="02020603050405020304" pitchFamily="18" charset="0"/>
                <a:sym typeface="Symbol" panose="05050102010706020507" pitchFamily="18" charset="2"/>
              </a:rPr>
              <a:t>+1)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430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A5FF2-E521-648D-037E-EF801F8FB52D}"/>
              </a:ext>
            </a:extLst>
          </p:cNvPr>
          <p:cNvSpPr>
            <a:spLocks noGrp="1"/>
          </p:cNvSpPr>
          <p:nvPr>
            <p:ph type="title"/>
          </p:nvPr>
        </p:nvSpPr>
        <p:spPr/>
        <p:txBody>
          <a:bodyPr/>
          <a:lstStyle/>
          <a:p>
            <a:r>
              <a:rPr lang="ru-RU" dirty="0"/>
              <a:t>Шифр двойной перестановки</a:t>
            </a:r>
          </a:p>
        </p:txBody>
      </p:sp>
      <p:sp>
        <p:nvSpPr>
          <p:cNvPr id="4" name="Rectangle 1">
            <a:extLst>
              <a:ext uri="{FF2B5EF4-FFF2-40B4-BE49-F238E27FC236}">
                <a16:creationId xmlns:a16="http://schemas.microsoft.com/office/drawing/2014/main" id="{47AB5DC4-FB02-7012-19D5-E551D76EBA31}"/>
              </a:ext>
            </a:extLst>
          </p:cNvPr>
          <p:cNvSpPr>
            <a:spLocks noChangeArrowheads="1"/>
          </p:cNvSpPr>
          <p:nvPr/>
        </p:nvSpPr>
        <p:spPr bwMode="auto">
          <a:xfrm>
            <a:off x="762000" y="1490008"/>
            <a:ext cx="62436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ОТКРЫТЫЙ ТЕКСТ: двойная перестановка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МАРШРУТ ВПИСЫВАНИЯ: слева - направо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МАРШРУТ ВЫПИСЫВАНИЯ: сверху - вниз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СТОЛБЦЫ: ( 3, 1,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СТРОКИ: ( 3, 2, 4, 1, 5) </a:t>
            </a:r>
          </a:p>
        </p:txBody>
      </p:sp>
      <p:graphicFrame>
        <p:nvGraphicFramePr>
          <p:cNvPr id="5" name="Таблица 4">
            <a:extLst>
              <a:ext uri="{FF2B5EF4-FFF2-40B4-BE49-F238E27FC236}">
                <a16:creationId xmlns:a16="http://schemas.microsoft.com/office/drawing/2014/main" id="{A9D17D5E-D563-8380-01CC-1E6ECF6CFBD4}"/>
              </a:ext>
            </a:extLst>
          </p:cNvPr>
          <p:cNvGraphicFramePr>
            <a:graphicFrameLocks noGrp="1"/>
          </p:cNvGraphicFramePr>
          <p:nvPr>
            <p:extLst>
              <p:ext uri="{D42A27DB-BD31-4B8C-83A1-F6EECF244321}">
                <p14:modId xmlns:p14="http://schemas.microsoft.com/office/powerpoint/2010/main" val="2608571057"/>
              </p:ext>
            </p:extLst>
          </p:nvPr>
        </p:nvGraphicFramePr>
        <p:xfrm>
          <a:off x="838199" y="3666393"/>
          <a:ext cx="9185032" cy="2251710"/>
        </p:xfrm>
        <a:graphic>
          <a:graphicData uri="http://schemas.openxmlformats.org/drawingml/2006/table">
            <a:tbl>
              <a:tblPr>
                <a:tableStyleId>{5C22544A-7EE6-4342-B048-85BDC9FD1C3A}</a:tableStyleId>
              </a:tblPr>
              <a:tblGrid>
                <a:gridCol w="540296">
                  <a:extLst>
                    <a:ext uri="{9D8B030D-6E8A-4147-A177-3AD203B41FA5}">
                      <a16:colId xmlns:a16="http://schemas.microsoft.com/office/drawing/2014/main" val="3209063975"/>
                    </a:ext>
                  </a:extLst>
                </a:gridCol>
                <a:gridCol w="540296">
                  <a:extLst>
                    <a:ext uri="{9D8B030D-6E8A-4147-A177-3AD203B41FA5}">
                      <a16:colId xmlns:a16="http://schemas.microsoft.com/office/drawing/2014/main" val="4134804301"/>
                    </a:ext>
                  </a:extLst>
                </a:gridCol>
                <a:gridCol w="540296">
                  <a:extLst>
                    <a:ext uri="{9D8B030D-6E8A-4147-A177-3AD203B41FA5}">
                      <a16:colId xmlns:a16="http://schemas.microsoft.com/office/drawing/2014/main" val="3473381585"/>
                    </a:ext>
                  </a:extLst>
                </a:gridCol>
                <a:gridCol w="540296">
                  <a:extLst>
                    <a:ext uri="{9D8B030D-6E8A-4147-A177-3AD203B41FA5}">
                      <a16:colId xmlns:a16="http://schemas.microsoft.com/office/drawing/2014/main" val="3934972505"/>
                    </a:ext>
                  </a:extLst>
                </a:gridCol>
                <a:gridCol w="540296">
                  <a:extLst>
                    <a:ext uri="{9D8B030D-6E8A-4147-A177-3AD203B41FA5}">
                      <a16:colId xmlns:a16="http://schemas.microsoft.com/office/drawing/2014/main" val="2328985628"/>
                    </a:ext>
                  </a:extLst>
                </a:gridCol>
                <a:gridCol w="540296">
                  <a:extLst>
                    <a:ext uri="{9D8B030D-6E8A-4147-A177-3AD203B41FA5}">
                      <a16:colId xmlns:a16="http://schemas.microsoft.com/office/drawing/2014/main" val="273379987"/>
                    </a:ext>
                  </a:extLst>
                </a:gridCol>
                <a:gridCol w="540296">
                  <a:extLst>
                    <a:ext uri="{9D8B030D-6E8A-4147-A177-3AD203B41FA5}">
                      <a16:colId xmlns:a16="http://schemas.microsoft.com/office/drawing/2014/main" val="2836387605"/>
                    </a:ext>
                  </a:extLst>
                </a:gridCol>
                <a:gridCol w="540296">
                  <a:extLst>
                    <a:ext uri="{9D8B030D-6E8A-4147-A177-3AD203B41FA5}">
                      <a16:colId xmlns:a16="http://schemas.microsoft.com/office/drawing/2014/main" val="1805359285"/>
                    </a:ext>
                  </a:extLst>
                </a:gridCol>
                <a:gridCol w="540296">
                  <a:extLst>
                    <a:ext uri="{9D8B030D-6E8A-4147-A177-3AD203B41FA5}">
                      <a16:colId xmlns:a16="http://schemas.microsoft.com/office/drawing/2014/main" val="33501364"/>
                    </a:ext>
                  </a:extLst>
                </a:gridCol>
                <a:gridCol w="540296">
                  <a:extLst>
                    <a:ext uri="{9D8B030D-6E8A-4147-A177-3AD203B41FA5}">
                      <a16:colId xmlns:a16="http://schemas.microsoft.com/office/drawing/2014/main" val="3715972402"/>
                    </a:ext>
                  </a:extLst>
                </a:gridCol>
                <a:gridCol w="540296">
                  <a:extLst>
                    <a:ext uri="{9D8B030D-6E8A-4147-A177-3AD203B41FA5}">
                      <a16:colId xmlns:a16="http://schemas.microsoft.com/office/drawing/2014/main" val="2039646298"/>
                    </a:ext>
                  </a:extLst>
                </a:gridCol>
                <a:gridCol w="540296">
                  <a:extLst>
                    <a:ext uri="{9D8B030D-6E8A-4147-A177-3AD203B41FA5}">
                      <a16:colId xmlns:a16="http://schemas.microsoft.com/office/drawing/2014/main" val="600751523"/>
                    </a:ext>
                  </a:extLst>
                </a:gridCol>
                <a:gridCol w="540296">
                  <a:extLst>
                    <a:ext uri="{9D8B030D-6E8A-4147-A177-3AD203B41FA5}">
                      <a16:colId xmlns:a16="http://schemas.microsoft.com/office/drawing/2014/main" val="2227553087"/>
                    </a:ext>
                  </a:extLst>
                </a:gridCol>
                <a:gridCol w="540296">
                  <a:extLst>
                    <a:ext uri="{9D8B030D-6E8A-4147-A177-3AD203B41FA5}">
                      <a16:colId xmlns:a16="http://schemas.microsoft.com/office/drawing/2014/main" val="4172545964"/>
                    </a:ext>
                  </a:extLst>
                </a:gridCol>
                <a:gridCol w="540296">
                  <a:extLst>
                    <a:ext uri="{9D8B030D-6E8A-4147-A177-3AD203B41FA5}">
                      <a16:colId xmlns:a16="http://schemas.microsoft.com/office/drawing/2014/main" val="814825576"/>
                    </a:ext>
                  </a:extLst>
                </a:gridCol>
                <a:gridCol w="540296">
                  <a:extLst>
                    <a:ext uri="{9D8B030D-6E8A-4147-A177-3AD203B41FA5}">
                      <a16:colId xmlns:a16="http://schemas.microsoft.com/office/drawing/2014/main" val="1811239977"/>
                    </a:ext>
                  </a:extLst>
                </a:gridCol>
                <a:gridCol w="540296">
                  <a:extLst>
                    <a:ext uri="{9D8B030D-6E8A-4147-A177-3AD203B41FA5}">
                      <a16:colId xmlns:a16="http://schemas.microsoft.com/office/drawing/2014/main" val="2688777385"/>
                    </a:ext>
                  </a:extLst>
                </a:gridCol>
              </a:tblGrid>
              <a:tr h="190500">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3</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1</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4</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2</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1</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2</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3</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4</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 </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1</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2</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3</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4</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61927454"/>
                  </a:ext>
                </a:extLst>
              </a:tr>
              <a:tr h="190500">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3</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д</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в</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о</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й</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3</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в</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й</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д</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о</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1</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о</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т</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н</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39547964"/>
                  </a:ext>
                </a:extLst>
              </a:tr>
              <a:tr h="190500">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2</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н</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я</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п</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2</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п</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н</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я</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2</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п</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н</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я</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787239279"/>
                  </a:ext>
                </a:extLst>
              </a:tr>
              <a:tr h="190500">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4</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е</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р</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е</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с</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4</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р</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с</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е</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е</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3</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в</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й</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д</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о</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310809999"/>
                  </a:ext>
                </a:extLst>
              </a:tr>
              <a:tr h="190500">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1</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т</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н</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о</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1</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о</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т</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н</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4</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р</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с</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е</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е</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86926517"/>
                  </a:ext>
                </a:extLst>
              </a:tr>
              <a:tr h="190500">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5</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в</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к</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ru-RU" sz="2400" u="none" strike="noStrike">
                          <a:effectLst/>
                          <a:latin typeface="Times New Roman" panose="02020603050405020304" pitchFamily="18" charset="0"/>
                          <a:cs typeface="Times New Roman" panose="02020603050405020304" pitchFamily="18" charset="0"/>
                        </a:rPr>
                        <a:t> </a:t>
                      </a:r>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5</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к</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 </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в</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а</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ru-RU"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5</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к</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 </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a:effectLst/>
                          <a:latin typeface="Times New Roman" panose="02020603050405020304" pitchFamily="18" charset="0"/>
                          <a:cs typeface="Times New Roman" panose="02020603050405020304" pitchFamily="18" charset="0"/>
                        </a:rPr>
                        <a:t>в</a:t>
                      </a:r>
                      <a:endParaRPr lang="ru-RU" sz="2400" b="0" i="0" u="none" strike="noStrike">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ru-RU" sz="2400" u="none" strike="noStrike" dirty="0">
                          <a:effectLst/>
                          <a:latin typeface="Times New Roman" panose="02020603050405020304" pitchFamily="18" charset="0"/>
                          <a:cs typeface="Times New Roman" panose="02020603050405020304" pitchFamily="18" charset="0"/>
                        </a:rPr>
                        <a:t>а</a:t>
                      </a:r>
                      <a:endParaRPr lang="ru-RU" sz="2400" b="0" i="0" u="none" strike="noStrike" dirty="0">
                        <a:solidFill>
                          <a:srgbClr val="202122"/>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498066298"/>
                  </a:ext>
                </a:extLst>
              </a:tr>
            </a:tbl>
          </a:graphicData>
        </a:graphic>
      </p:graphicFrame>
      <p:sp>
        <p:nvSpPr>
          <p:cNvPr id="6" name="Rectangle 2">
            <a:extLst>
              <a:ext uri="{FF2B5EF4-FFF2-40B4-BE49-F238E27FC236}">
                <a16:creationId xmlns:a16="http://schemas.microsoft.com/office/drawing/2014/main" id="{4847C0BF-3244-6971-BDD3-549F47940F8A}"/>
              </a:ext>
            </a:extLst>
          </p:cNvPr>
          <p:cNvSpPr>
            <a:spLocks noChangeArrowheads="1"/>
          </p:cNvSpPr>
          <p:nvPr/>
        </p:nvSpPr>
        <p:spPr bwMode="auto">
          <a:xfrm>
            <a:off x="1003155" y="6155496"/>
            <a:ext cx="57613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КРИПТОГРАММА: аавркопйстндевняоеа </a:t>
            </a:r>
          </a:p>
        </p:txBody>
      </p:sp>
    </p:spTree>
    <p:extLst>
      <p:ext uri="{BB962C8B-B14F-4D97-AF65-F5344CB8AC3E}">
        <p14:creationId xmlns:p14="http://schemas.microsoft.com/office/powerpoint/2010/main" val="54247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E22D046-2527-5571-B9E8-B54E655852CB}"/>
              </a:ext>
            </a:extLst>
          </p:cNvPr>
          <p:cNvSpPr>
            <a:spLocks noGrp="1"/>
          </p:cNvSpPr>
          <p:nvPr>
            <p:ph idx="1"/>
          </p:nvPr>
        </p:nvSpPr>
        <p:spPr>
          <a:xfrm>
            <a:off x="838200" y="524365"/>
            <a:ext cx="10515600" cy="4351338"/>
          </a:xfrm>
        </p:spPr>
        <p:txBody>
          <a:bodyPr/>
          <a:lstStyle/>
          <a:p>
            <a:r>
              <a:rPr lang="ru-RU" dirty="0"/>
              <a:t>При дешифровании текста используют частотные характеристики открытого текста. Однако для получения устойчивой картины длина послания должна быть существенно больше ключа.</a:t>
            </a:r>
          </a:p>
        </p:txBody>
      </p:sp>
      <p:graphicFrame>
        <p:nvGraphicFramePr>
          <p:cNvPr id="8" name="Объект 7">
            <a:extLst>
              <a:ext uri="{FF2B5EF4-FFF2-40B4-BE49-F238E27FC236}">
                <a16:creationId xmlns:a16="http://schemas.microsoft.com/office/drawing/2014/main" id="{419EC2E4-C49B-1E24-C19D-AF04C96658EA}"/>
              </a:ext>
            </a:extLst>
          </p:cNvPr>
          <p:cNvGraphicFramePr>
            <a:graphicFrameLocks/>
          </p:cNvGraphicFramePr>
          <p:nvPr>
            <p:extLst>
              <p:ext uri="{D42A27DB-BD31-4B8C-83A1-F6EECF244321}">
                <p14:modId xmlns:p14="http://schemas.microsoft.com/office/powerpoint/2010/main" val="729563564"/>
              </p:ext>
            </p:extLst>
          </p:nvPr>
        </p:nvGraphicFramePr>
        <p:xfrm>
          <a:off x="1172796" y="2165475"/>
          <a:ext cx="1816588" cy="4128135"/>
        </p:xfrm>
        <a:graphic>
          <a:graphicData uri="http://schemas.openxmlformats.org/drawingml/2006/table">
            <a:tbl>
              <a:tblPr>
                <a:tableStyleId>{5C22544A-7EE6-4342-B048-85BDC9FD1C3A}</a:tableStyleId>
              </a:tblPr>
              <a:tblGrid>
                <a:gridCol w="731205">
                  <a:extLst>
                    <a:ext uri="{9D8B030D-6E8A-4147-A177-3AD203B41FA5}">
                      <a16:colId xmlns:a16="http://schemas.microsoft.com/office/drawing/2014/main" val="2483538466"/>
                    </a:ext>
                  </a:extLst>
                </a:gridCol>
                <a:gridCol w="1085383">
                  <a:extLst>
                    <a:ext uri="{9D8B030D-6E8A-4147-A177-3AD203B41FA5}">
                      <a16:colId xmlns:a16="http://schemas.microsoft.com/office/drawing/2014/main" val="2020455487"/>
                    </a:ext>
                  </a:extLst>
                </a:gridCol>
              </a:tblGrid>
              <a:tr h="295275">
                <a:tc>
                  <a:txBody>
                    <a:bodyPr/>
                    <a:lstStyle/>
                    <a:p>
                      <a:pPr algn="ctr" rtl="0" fontAlgn="t"/>
                      <a:r>
                        <a:rPr lang="ru-RU" sz="2400" u="none" strike="noStrike" dirty="0">
                          <a:effectLst/>
                          <a:latin typeface="Times New Roman" panose="02020603050405020304" pitchFamily="18" charset="0"/>
                          <a:cs typeface="Times New Roman" panose="02020603050405020304" pitchFamily="18" charset="0"/>
                        </a:rPr>
                        <a:t>о</a:t>
                      </a:r>
                      <a:endParaRPr lang="ru-RU"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10,98%</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1826076695"/>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е</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8,48%</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857021998"/>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а</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8,00%</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744090372"/>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и</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7,37%</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366773342"/>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н</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6,70%</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97765916"/>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т</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6,32%</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1823237578"/>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с</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5,47%</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1529637211"/>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р</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4,75%</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3485732179"/>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в</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4,53%</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3119169889"/>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л</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4,34%</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132555457"/>
                  </a:ext>
                </a:extLst>
              </a:tr>
              <a:tr h="295275">
                <a:tc>
                  <a:txBody>
                    <a:bodyPr/>
                    <a:lstStyle/>
                    <a:p>
                      <a:pPr algn="ctr" rtl="0" fontAlgn="t"/>
                      <a:r>
                        <a:rPr lang="ru-RU" sz="2400" u="none" strike="noStrike">
                          <a:effectLst/>
                          <a:latin typeface="Times New Roman" panose="02020603050405020304" pitchFamily="18" charset="0"/>
                          <a:cs typeface="Times New Roman" panose="02020603050405020304" pitchFamily="18" charset="0"/>
                        </a:rPr>
                        <a:t>к</a:t>
                      </a:r>
                      <a:endParaRPr lang="ru-RU" sz="2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tc>
                <a:tc>
                  <a:txBody>
                    <a:bodyPr/>
                    <a:lstStyle/>
                    <a:p>
                      <a:pPr algn="ctr" rtl="0" fontAlgn="t"/>
                      <a:r>
                        <a:rPr lang="ru-RU" sz="2400" u="none" strike="noStrike" dirty="0">
                          <a:effectLst/>
                          <a:latin typeface="Times New Roman" panose="02020603050405020304" pitchFamily="18" charset="0"/>
                          <a:cs typeface="Times New Roman" panose="02020603050405020304" pitchFamily="18" charset="0"/>
                        </a:rPr>
                        <a:t>3,49%</a:t>
                      </a:r>
                      <a:endParaRPr lang="ru-RU"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tc>
                <a:extLst>
                  <a:ext uri="{0D108BD9-81ED-4DB2-BD59-A6C34878D82A}">
                    <a16:rowId xmlns:a16="http://schemas.microsoft.com/office/drawing/2014/main" val="3465422329"/>
                  </a:ext>
                </a:extLst>
              </a:tr>
            </a:tbl>
          </a:graphicData>
        </a:graphic>
      </p:graphicFrame>
      <p:graphicFrame>
        <p:nvGraphicFramePr>
          <p:cNvPr id="5" name="Таблица 4">
            <a:extLst>
              <a:ext uri="{FF2B5EF4-FFF2-40B4-BE49-F238E27FC236}">
                <a16:creationId xmlns:a16="http://schemas.microsoft.com/office/drawing/2014/main" id="{94AB4C7C-AA6C-5D1C-85C5-43296953658D}"/>
              </a:ext>
            </a:extLst>
          </p:cNvPr>
          <p:cNvGraphicFramePr>
            <a:graphicFrameLocks noGrp="1"/>
          </p:cNvGraphicFramePr>
          <p:nvPr>
            <p:extLst>
              <p:ext uri="{D42A27DB-BD31-4B8C-83A1-F6EECF244321}">
                <p14:modId xmlns:p14="http://schemas.microsoft.com/office/powerpoint/2010/main" val="36086251"/>
              </p:ext>
            </p:extLst>
          </p:nvPr>
        </p:nvGraphicFramePr>
        <p:xfrm>
          <a:off x="8759580" y="2102829"/>
          <a:ext cx="2049096" cy="3752850"/>
        </p:xfrm>
        <a:graphic>
          <a:graphicData uri="http://schemas.openxmlformats.org/drawingml/2006/table">
            <a:tbl>
              <a:tblPr>
                <a:tableStyleId>{5C22544A-7EE6-4342-B048-85BDC9FD1C3A}</a:tableStyleId>
              </a:tblPr>
              <a:tblGrid>
                <a:gridCol w="870412">
                  <a:extLst>
                    <a:ext uri="{9D8B030D-6E8A-4147-A177-3AD203B41FA5}">
                      <a16:colId xmlns:a16="http://schemas.microsoft.com/office/drawing/2014/main" val="400150961"/>
                    </a:ext>
                  </a:extLst>
                </a:gridCol>
                <a:gridCol w="1178684">
                  <a:extLst>
                    <a:ext uri="{9D8B030D-6E8A-4147-A177-3AD203B41FA5}">
                      <a16:colId xmlns:a16="http://schemas.microsoft.com/office/drawing/2014/main" val="1042749212"/>
                    </a:ext>
                  </a:extLst>
                </a:gridCol>
              </a:tblGrid>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Ee</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12,70%</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181522735"/>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Tt</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9,06%</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434172862"/>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Aa</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8,17%</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631877912"/>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Oo</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7,51%</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751955859"/>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Ii</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6,97%</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671864355"/>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Nn</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6,75%</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238550783"/>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Ss</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6,33%</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459370496"/>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Hh</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6,09%</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3093867184"/>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Rr</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a:effectLst/>
                          <a:latin typeface="Times New Roman" panose="02020603050405020304" pitchFamily="18" charset="0"/>
                          <a:cs typeface="Times New Roman" panose="02020603050405020304" pitchFamily="18" charset="0"/>
                        </a:rPr>
                        <a:t>5,99%</a:t>
                      </a:r>
                      <a:endParaRPr lang="ru-RU"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1954149229"/>
                  </a:ext>
                </a:extLst>
              </a:tr>
              <a:tr h="190500">
                <a:tc>
                  <a:txBody>
                    <a:bodyPr/>
                    <a:lstStyle/>
                    <a:p>
                      <a:pPr algn="l" fontAlgn="ctr"/>
                      <a:r>
                        <a:rPr lang="en-US" sz="2400" u="none" strike="noStrike">
                          <a:effectLst/>
                          <a:latin typeface="Times New Roman" panose="02020603050405020304" pitchFamily="18" charset="0"/>
                          <a:cs typeface="Times New Roman" panose="02020603050405020304" pitchFamily="18" charset="0"/>
                        </a:rPr>
                        <a:t>Dd</a:t>
                      </a:r>
                      <a:endParaRPr lang="en-US" sz="2400" b="0" i="0" u="none" strike="noStrike">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ru-RU" sz="2400" u="none" strike="noStrike" dirty="0">
                          <a:effectLst/>
                          <a:latin typeface="Times New Roman" panose="02020603050405020304" pitchFamily="18" charset="0"/>
                          <a:cs typeface="Times New Roman" panose="02020603050405020304" pitchFamily="18" charset="0"/>
                        </a:rPr>
                        <a:t>4,25%</a:t>
                      </a:r>
                      <a:endParaRPr lang="ru-RU" sz="2400" b="0" i="0" u="none" strike="noStrike" dirty="0">
                        <a:solidFill>
                          <a:srgbClr val="5C5C5C"/>
                        </a:solidFill>
                        <a:effectLst/>
                        <a:latin typeface="Times New Roman" panose="02020603050405020304" pitchFamily="18" charset="0"/>
                        <a:cs typeface="Times New Roman" panose="02020603050405020304" pitchFamily="18" charset="0"/>
                      </a:endParaRPr>
                    </a:p>
                  </a:txBody>
                  <a:tcPr marL="85725" marR="9525" marT="9525" marB="0" anchor="ctr"/>
                </a:tc>
                <a:extLst>
                  <a:ext uri="{0D108BD9-81ED-4DB2-BD59-A6C34878D82A}">
                    <a16:rowId xmlns:a16="http://schemas.microsoft.com/office/drawing/2014/main" val="2374793769"/>
                  </a:ext>
                </a:extLst>
              </a:tr>
            </a:tbl>
          </a:graphicData>
        </a:graphic>
      </p:graphicFrame>
    </p:spTree>
    <p:extLst>
      <p:ext uri="{BB962C8B-B14F-4D97-AF65-F5344CB8AC3E}">
        <p14:creationId xmlns:p14="http://schemas.microsoft.com/office/powerpoint/2010/main" val="65775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CAD097-3D4C-C828-F156-541EDB06DD93}"/>
              </a:ext>
            </a:extLst>
          </p:cNvPr>
          <p:cNvSpPr>
            <a:spLocks noGrp="1"/>
          </p:cNvSpPr>
          <p:nvPr>
            <p:ph type="title"/>
          </p:nvPr>
        </p:nvSpPr>
        <p:spPr/>
        <p:txBody>
          <a:bodyPr/>
          <a:lstStyle/>
          <a:p>
            <a:r>
              <a:rPr lang="ru-RU" dirty="0"/>
              <a:t>Шифр подстановки</a:t>
            </a:r>
          </a:p>
        </p:txBody>
      </p:sp>
      <p:sp>
        <p:nvSpPr>
          <p:cNvPr id="5" name="TextBox 4">
            <a:extLst>
              <a:ext uri="{FF2B5EF4-FFF2-40B4-BE49-F238E27FC236}">
                <a16:creationId xmlns:a16="http://schemas.microsoft.com/office/drawing/2014/main" id="{6515B5DF-D59B-CAB9-809A-2EA3FBF24456}"/>
              </a:ext>
            </a:extLst>
          </p:cNvPr>
          <p:cNvSpPr txBox="1"/>
          <p:nvPr/>
        </p:nvSpPr>
        <p:spPr>
          <a:xfrm>
            <a:off x="838200" y="1690688"/>
            <a:ext cx="10515600" cy="5262979"/>
          </a:xfrm>
          <a:prstGeom prst="rect">
            <a:avLst/>
          </a:prstGeom>
          <a:noFill/>
        </p:spPr>
        <p:txBody>
          <a:bodyPr wrap="square">
            <a:spAutoFit/>
          </a:bodyPr>
          <a:lstStyle/>
          <a:p>
            <a:pPr algn="l">
              <a:buFont typeface="Arial" panose="020B0604020202020204" pitchFamily="34" charset="0"/>
              <a:buChar char="•"/>
            </a:pPr>
            <a:r>
              <a:rPr lang="ru-RU" sz="2400" b="0" i="0" dirty="0" err="1">
                <a:solidFill>
                  <a:srgbClr val="202122"/>
                </a:solidFill>
                <a:effectLst/>
                <a:latin typeface="Times New Roman" panose="02020603050405020304" pitchFamily="18" charset="0"/>
                <a:cs typeface="Times New Roman" panose="02020603050405020304" pitchFamily="18" charset="0"/>
              </a:rPr>
              <a:t>Одноалфавитный</a:t>
            </a:r>
            <a:r>
              <a:rPr lang="ru-RU" sz="2400" b="0" i="0" dirty="0">
                <a:solidFill>
                  <a:srgbClr val="202122"/>
                </a:solidFill>
                <a:effectLst/>
                <a:latin typeface="Times New Roman" panose="02020603050405020304" pitchFamily="18" charset="0"/>
                <a:cs typeface="Times New Roman" panose="02020603050405020304" pitchFamily="18" charset="0"/>
              </a:rPr>
              <a:t> шифр подстановки (например, шифр простой замены, шифр Цезаря) — шифр, при котором каждый символ открытого текста заменяется на некоторый, фиксированный при данном ключе символ того же алфавита.</a:t>
            </a:r>
          </a:p>
          <a:p>
            <a:pPr algn="l">
              <a:buFont typeface="Arial" panose="020B0604020202020204" pitchFamily="34" charset="0"/>
              <a:buChar char="•"/>
            </a:pPr>
            <a:endParaRPr lang="ru-RU" sz="2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ru-RU" sz="2400" b="0" i="0" dirty="0">
                <a:solidFill>
                  <a:srgbClr val="202122"/>
                </a:solidFill>
                <a:effectLst/>
                <a:latin typeface="Times New Roman" panose="02020603050405020304" pitchFamily="18" charset="0"/>
                <a:cs typeface="Times New Roman" panose="02020603050405020304" pitchFamily="18" charset="0"/>
              </a:rPr>
              <a:t>Однозвучный шифр подстановки (например, книжный шифр) похож на </a:t>
            </a:r>
            <a:r>
              <a:rPr lang="ru-RU" sz="2400" b="0" i="0" dirty="0" err="1">
                <a:solidFill>
                  <a:srgbClr val="202122"/>
                </a:solidFill>
                <a:effectLst/>
                <a:latin typeface="Times New Roman" panose="02020603050405020304" pitchFamily="18" charset="0"/>
                <a:cs typeface="Times New Roman" panose="02020603050405020304" pitchFamily="18" charset="0"/>
              </a:rPr>
              <a:t>одноалфавитный</a:t>
            </a:r>
            <a:r>
              <a:rPr lang="ru-RU" sz="2400" b="0" i="0" dirty="0">
                <a:solidFill>
                  <a:srgbClr val="202122"/>
                </a:solidFill>
                <a:effectLst/>
                <a:latin typeface="Times New Roman" panose="02020603050405020304" pitchFamily="18" charset="0"/>
                <a:cs typeface="Times New Roman" panose="02020603050405020304" pitchFamily="18" charset="0"/>
              </a:rPr>
              <a:t>, за исключением того, что символ открытого текста может быть заменён одним из нескольких возможных символов.</a:t>
            </a:r>
          </a:p>
          <a:p>
            <a:pPr algn="l">
              <a:buFont typeface="Arial" panose="020B0604020202020204" pitchFamily="34" charset="0"/>
              <a:buChar char="•"/>
            </a:pPr>
            <a:endParaRPr lang="ru-RU" sz="2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ru-RU" sz="2400" b="0" i="0" dirty="0">
                <a:solidFill>
                  <a:srgbClr val="202122"/>
                </a:solidFill>
                <a:effectLst/>
                <a:latin typeface="Times New Roman" panose="02020603050405020304" pitchFamily="18" charset="0"/>
                <a:cs typeface="Times New Roman" panose="02020603050405020304" pitchFamily="18" charset="0"/>
              </a:rPr>
              <a:t>Полиграммный шифр подстановки заменяет не один символ, а целую группу. Пример: шифр </a:t>
            </a:r>
            <a:r>
              <a:rPr lang="ru-RU" sz="2400" b="0" i="0" dirty="0" err="1">
                <a:solidFill>
                  <a:srgbClr val="202122"/>
                </a:solidFill>
                <a:effectLst/>
                <a:latin typeface="Times New Roman" panose="02020603050405020304" pitchFamily="18" charset="0"/>
                <a:cs typeface="Times New Roman" panose="02020603050405020304" pitchFamily="18" charset="0"/>
              </a:rPr>
              <a:t>Плейфера</a:t>
            </a:r>
            <a:r>
              <a:rPr lang="ru-RU" sz="2400" b="0" i="0" dirty="0">
                <a:solidFill>
                  <a:srgbClr val="202122"/>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ru-RU" sz="2400" b="0" i="0" dirty="0">
              <a:solidFill>
                <a:srgbClr val="2021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ru-RU" sz="2400" b="0" i="0" dirty="0" err="1">
                <a:solidFill>
                  <a:srgbClr val="202122"/>
                </a:solidFill>
                <a:effectLst/>
                <a:latin typeface="Times New Roman" panose="02020603050405020304" pitchFamily="18" charset="0"/>
                <a:cs typeface="Times New Roman" panose="02020603050405020304" pitchFamily="18" charset="0"/>
              </a:rPr>
              <a:t>Полиалфавитный</a:t>
            </a:r>
            <a:r>
              <a:rPr lang="ru-RU" sz="2400" b="0" i="0" dirty="0">
                <a:solidFill>
                  <a:srgbClr val="202122"/>
                </a:solidFill>
                <a:effectLst/>
                <a:latin typeface="Times New Roman" panose="02020603050405020304" pitchFamily="18" charset="0"/>
                <a:cs typeface="Times New Roman" panose="02020603050405020304" pitchFamily="18" charset="0"/>
              </a:rPr>
              <a:t> шифр подстановки состоит из нескольких шифров простой замены. Примеры: шифр </a:t>
            </a:r>
            <a:r>
              <a:rPr lang="ru-RU" sz="2400" b="0" i="0" dirty="0" err="1">
                <a:solidFill>
                  <a:srgbClr val="202122"/>
                </a:solidFill>
                <a:effectLst/>
                <a:latin typeface="Times New Roman" panose="02020603050405020304" pitchFamily="18" charset="0"/>
                <a:cs typeface="Times New Roman" panose="02020603050405020304" pitchFamily="18" charset="0"/>
              </a:rPr>
              <a:t>Виженера</a:t>
            </a:r>
            <a:r>
              <a:rPr lang="ru-RU" sz="2400" b="0" i="0" dirty="0">
                <a:solidFill>
                  <a:srgbClr val="202122"/>
                </a:solidFill>
                <a:effectLst/>
                <a:latin typeface="Times New Roman" panose="02020603050405020304" pitchFamily="18" charset="0"/>
                <a:cs typeface="Times New Roman" panose="02020603050405020304" pitchFamily="18" charset="0"/>
              </a:rPr>
              <a:t>, шифр Бофора, одноразовый блокнот.</a:t>
            </a:r>
          </a:p>
          <a:p>
            <a:pPr algn="l">
              <a:buFont typeface="Arial" panose="020B0604020202020204" pitchFamily="34" charset="0"/>
              <a:buChar char="•"/>
            </a:pPr>
            <a:endParaRPr lang="ru-RU" sz="2400"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79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D35902-0B37-4587-9D3D-F5B317E12AA5}"/>
              </a:ext>
            </a:extLst>
          </p:cNvPr>
          <p:cNvSpPr>
            <a:spLocks noGrp="1"/>
          </p:cNvSpPr>
          <p:nvPr>
            <p:ph type="title"/>
          </p:nvPr>
        </p:nvSpPr>
        <p:spPr/>
        <p:txBody>
          <a:bodyPr/>
          <a:lstStyle/>
          <a:p>
            <a:r>
              <a:rPr lang="ru-RU" dirty="0"/>
              <a:t>Шифр Цезаря</a:t>
            </a:r>
          </a:p>
        </p:txBody>
      </p:sp>
      <p:pic>
        <p:nvPicPr>
          <p:cNvPr id="7170" name="Picture 2">
            <a:extLst>
              <a:ext uri="{FF2B5EF4-FFF2-40B4-BE49-F238E27FC236}">
                <a16:creationId xmlns:a16="http://schemas.microsoft.com/office/drawing/2014/main" id="{32E5CE8F-7AE0-D125-67EE-1CA83C69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05281"/>
            <a:ext cx="5801332" cy="2447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E78C2E-2459-46AC-132D-5F798CB99BD6}"/>
              </a:ext>
            </a:extLst>
          </p:cNvPr>
          <p:cNvSpPr txBox="1"/>
          <p:nvPr/>
        </p:nvSpPr>
        <p:spPr>
          <a:xfrm>
            <a:off x="1227994" y="1901207"/>
            <a:ext cx="6093068" cy="1938992"/>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шифрование:</a:t>
            </a:r>
          </a:p>
          <a:p>
            <a:r>
              <a:rPr lang="ru-RU" sz="2400" dirty="0">
                <a:latin typeface="Times New Roman" panose="02020603050405020304" pitchFamily="18" charset="0"/>
                <a:cs typeface="Times New Roman" panose="02020603050405020304" pitchFamily="18" charset="0"/>
              </a:rPr>
              <a:t>c = (</a:t>
            </a:r>
            <a:r>
              <a:rPr lang="ru-RU" sz="2400" dirty="0" err="1">
                <a:latin typeface="Times New Roman" panose="02020603050405020304" pitchFamily="18" charset="0"/>
                <a:cs typeface="Times New Roman" panose="02020603050405020304" pitchFamily="18" charset="0"/>
              </a:rPr>
              <a:t>p+k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a:t>
            </a:r>
            <a:r>
              <a:rPr lang="ru-RU" sz="2400" dirty="0">
                <a:latin typeface="Times New Roman" panose="02020603050405020304" pitchFamily="18" charset="0"/>
                <a:cs typeface="Times New Roman" panose="02020603050405020304" pitchFamily="18" charset="0"/>
              </a:rPr>
              <a:t> n;</a:t>
            </a:r>
          </a:p>
          <a:p>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дешифрование:</a:t>
            </a:r>
          </a:p>
          <a:p>
            <a:r>
              <a:rPr lang="ru-RU" sz="2400" dirty="0">
                <a:latin typeface="Times New Roman" panose="02020603050405020304" pitchFamily="18" charset="0"/>
                <a:cs typeface="Times New Roman" panose="02020603050405020304" pitchFamily="18" charset="0"/>
              </a:rPr>
              <a:t>p=(c−k) </a:t>
            </a:r>
            <a:r>
              <a:rPr lang="ru-RU" sz="2400" dirty="0" err="1">
                <a:latin typeface="Times New Roman" panose="02020603050405020304" pitchFamily="18" charset="0"/>
                <a:cs typeface="Times New Roman" panose="02020603050405020304" pitchFamily="18" charset="0"/>
              </a:rPr>
              <a:t>mod</a:t>
            </a:r>
            <a:r>
              <a:rPr lang="ru-RU" sz="2400" dirty="0">
                <a:latin typeface="Times New Roman" panose="02020603050405020304" pitchFamily="18" charset="0"/>
                <a:cs typeface="Times New Roman" panose="02020603050405020304" pitchFamily="18" charset="0"/>
              </a:rPr>
              <a:t> n.</a:t>
            </a:r>
          </a:p>
        </p:txBody>
      </p:sp>
      <p:pic>
        <p:nvPicPr>
          <p:cNvPr id="9" name="Рисунок 8">
            <a:extLst>
              <a:ext uri="{FF2B5EF4-FFF2-40B4-BE49-F238E27FC236}">
                <a16:creationId xmlns:a16="http://schemas.microsoft.com/office/drawing/2014/main" id="{9E2CFC95-E8A8-CF69-32C8-7EBA8209338E}"/>
              </a:ext>
            </a:extLst>
          </p:cNvPr>
          <p:cNvPicPr>
            <a:picLocks noChangeAspect="1"/>
          </p:cNvPicPr>
          <p:nvPr/>
        </p:nvPicPr>
        <p:blipFill>
          <a:blip r:embed="rId3"/>
          <a:stretch>
            <a:fillRect/>
          </a:stretch>
        </p:blipFill>
        <p:spPr>
          <a:xfrm>
            <a:off x="1126075" y="4709107"/>
            <a:ext cx="8539423" cy="671785"/>
          </a:xfrm>
          <a:prstGeom prst="rect">
            <a:avLst/>
          </a:prstGeom>
        </p:spPr>
      </p:pic>
      <p:pic>
        <p:nvPicPr>
          <p:cNvPr id="11" name="Рисунок 10">
            <a:extLst>
              <a:ext uri="{FF2B5EF4-FFF2-40B4-BE49-F238E27FC236}">
                <a16:creationId xmlns:a16="http://schemas.microsoft.com/office/drawing/2014/main" id="{FF80332D-EF7A-4DC9-5F5E-05D48218D165}"/>
              </a:ext>
            </a:extLst>
          </p:cNvPr>
          <p:cNvPicPr>
            <a:picLocks noChangeAspect="1"/>
          </p:cNvPicPr>
          <p:nvPr/>
        </p:nvPicPr>
        <p:blipFill>
          <a:blip r:embed="rId4"/>
          <a:stretch>
            <a:fillRect/>
          </a:stretch>
        </p:blipFill>
        <p:spPr>
          <a:xfrm>
            <a:off x="1227994" y="5521626"/>
            <a:ext cx="7120924" cy="474728"/>
          </a:xfrm>
          <a:prstGeom prst="rect">
            <a:avLst/>
          </a:prstGeom>
        </p:spPr>
      </p:pic>
      <p:pic>
        <p:nvPicPr>
          <p:cNvPr id="13" name="Рисунок 12">
            <a:extLst>
              <a:ext uri="{FF2B5EF4-FFF2-40B4-BE49-F238E27FC236}">
                <a16:creationId xmlns:a16="http://schemas.microsoft.com/office/drawing/2014/main" id="{C5C0EB1F-49CE-D0F8-8FF8-7CD472188778}"/>
              </a:ext>
            </a:extLst>
          </p:cNvPr>
          <p:cNvPicPr>
            <a:picLocks noChangeAspect="1"/>
          </p:cNvPicPr>
          <p:nvPr/>
        </p:nvPicPr>
        <p:blipFill>
          <a:blip r:embed="rId5"/>
          <a:stretch>
            <a:fillRect/>
          </a:stretch>
        </p:blipFill>
        <p:spPr>
          <a:xfrm>
            <a:off x="1227994" y="5996354"/>
            <a:ext cx="7969674" cy="474728"/>
          </a:xfrm>
          <a:prstGeom prst="rect">
            <a:avLst/>
          </a:prstGeom>
        </p:spPr>
      </p:pic>
    </p:spTree>
    <p:extLst>
      <p:ext uri="{BB962C8B-B14F-4D97-AF65-F5344CB8AC3E}">
        <p14:creationId xmlns:p14="http://schemas.microsoft.com/office/powerpoint/2010/main" val="4122629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BB5492-977D-2024-1A1E-9CEF6CDBC786}"/>
              </a:ext>
            </a:extLst>
          </p:cNvPr>
          <p:cNvSpPr>
            <a:spLocks noGrp="1"/>
          </p:cNvSpPr>
          <p:nvPr>
            <p:ph type="title"/>
          </p:nvPr>
        </p:nvSpPr>
        <p:spPr/>
        <p:txBody>
          <a:bodyPr/>
          <a:lstStyle/>
          <a:p>
            <a:r>
              <a:rPr lang="ru-RU" dirty="0"/>
              <a:t>Книжный шифр</a:t>
            </a:r>
          </a:p>
        </p:txBody>
      </p:sp>
      <p:pic>
        <p:nvPicPr>
          <p:cNvPr id="9218" name="Picture 2">
            <a:extLst>
              <a:ext uri="{FF2B5EF4-FFF2-40B4-BE49-F238E27FC236}">
                <a16:creationId xmlns:a16="http://schemas.microsoft.com/office/drawing/2014/main" id="{8BC9B741-36D9-930E-FD6D-2FB8B5C6F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427" y="1290638"/>
            <a:ext cx="4391025" cy="4886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2D9E78-4206-316F-C51F-CDCDA9104473}"/>
              </a:ext>
            </a:extLst>
          </p:cNvPr>
          <p:cNvSpPr txBox="1"/>
          <p:nvPr/>
        </p:nvSpPr>
        <p:spPr>
          <a:xfrm>
            <a:off x="567103" y="1290638"/>
            <a:ext cx="7521819" cy="5170646"/>
          </a:xfrm>
          <a:prstGeom prst="rect">
            <a:avLst/>
          </a:prstGeom>
          <a:noFill/>
        </p:spPr>
        <p:txBody>
          <a:bodyPr wrap="square">
            <a:spAutoFit/>
          </a:bodyPr>
          <a:lstStyle/>
          <a:p>
            <a:pPr algn="l"/>
            <a:r>
              <a:rPr lang="ru-RU" sz="2200" b="0" i="0" dirty="0">
                <a:solidFill>
                  <a:srgbClr val="202122"/>
                </a:solidFill>
                <a:effectLst/>
                <a:latin typeface="Times New Roman" panose="02020603050405020304" pitchFamily="18" charset="0"/>
                <a:cs typeface="Times New Roman" panose="02020603050405020304" pitchFamily="18" charset="0"/>
              </a:rPr>
              <a:t>Предстоит зашифровать слово: «Гимназия». Первая буква слова — «Г», мы её обозначаем 4/4, где числителем будет строка, знаменателем — порядок букв в этой строке. Рекомендовалось вносить побольше разнообразия, заимствуя букву из разных мест ключа, чтобы затруднить для посторонних специалистов расшифрование написанного. Тогда шифром слова «Гимназия» будет такой текст: «4/4, 7/3, 7/19, 4/9, 2/4, 1/14, 3/8, 1/11».</a:t>
            </a:r>
          </a:p>
          <a:p>
            <a:pPr algn="l"/>
            <a:r>
              <a:rPr lang="ru-RU" sz="2200" b="0" i="0" dirty="0">
                <a:solidFill>
                  <a:srgbClr val="202122"/>
                </a:solidFill>
                <a:effectLst/>
                <a:latin typeface="Times New Roman" panose="02020603050405020304" pitchFamily="18" charset="0"/>
                <a:cs typeface="Times New Roman" panose="02020603050405020304" pitchFamily="18" charset="0"/>
              </a:rPr>
              <a:t>Или в двоичном формате: 0010000100, 0011100011, 0011110011, 0010001001, 0001000100, 0000101110, 0001101000, 0000101011.</a:t>
            </a:r>
          </a:p>
          <a:p>
            <a:pPr algn="l"/>
            <a:r>
              <a:rPr lang="ru-RU" sz="2200" b="0" i="0" dirty="0">
                <a:solidFill>
                  <a:srgbClr val="202122"/>
                </a:solidFill>
                <a:effectLst/>
                <a:latin typeface="Times New Roman" panose="02020603050405020304" pitchFamily="18" charset="0"/>
                <a:cs typeface="Times New Roman" panose="02020603050405020304" pitchFamily="18" charset="0"/>
              </a:rPr>
              <a:t>В стихотворном шифре ключом является заранее оговоренное стихотворение, которое записывается в прямоугольник согласованного размера. Этот прямоугольник является ключевой страницей книжного шифра.</a:t>
            </a:r>
          </a:p>
        </p:txBody>
      </p:sp>
    </p:spTree>
    <p:extLst>
      <p:ext uri="{BB962C8B-B14F-4D97-AF65-F5344CB8AC3E}">
        <p14:creationId xmlns:p14="http://schemas.microsoft.com/office/powerpoint/2010/main" val="3001404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AC83D3-6165-6507-A783-2992D80F9069}"/>
              </a:ext>
            </a:extLst>
          </p:cNvPr>
          <p:cNvSpPr>
            <a:spLocks noGrp="1"/>
          </p:cNvSpPr>
          <p:nvPr>
            <p:ph type="title"/>
          </p:nvPr>
        </p:nvSpPr>
        <p:spPr/>
        <p:txBody>
          <a:bodyPr/>
          <a:lstStyle/>
          <a:p>
            <a:r>
              <a:rPr lang="ru-RU" dirty="0"/>
              <a:t>Шифр </a:t>
            </a:r>
            <a:r>
              <a:rPr lang="ru-RU" dirty="0" err="1"/>
              <a:t>Плейфера</a:t>
            </a:r>
            <a:endParaRPr lang="ru-RU" dirty="0"/>
          </a:p>
        </p:txBody>
      </p:sp>
      <p:sp>
        <p:nvSpPr>
          <p:cNvPr id="3" name="Объект 2">
            <a:extLst>
              <a:ext uri="{FF2B5EF4-FFF2-40B4-BE49-F238E27FC236}">
                <a16:creationId xmlns:a16="http://schemas.microsoft.com/office/drawing/2014/main" id="{6B5F8851-94A1-7A83-841D-99BC3175A3B4}"/>
              </a:ext>
            </a:extLst>
          </p:cNvPr>
          <p:cNvSpPr>
            <a:spLocks noGrp="1"/>
          </p:cNvSpPr>
          <p:nvPr>
            <p:ph idx="1"/>
          </p:nvPr>
        </p:nvSpPr>
        <p:spPr>
          <a:xfrm>
            <a:off x="838200" y="1825625"/>
            <a:ext cx="10908323" cy="4351338"/>
          </a:xfrm>
        </p:spPr>
        <p:txBody>
          <a:bodyPr>
            <a:normAutofit fontScale="70000" lnSpcReduction="20000"/>
          </a:bodyPr>
          <a:lstStyle/>
          <a:p>
            <a:r>
              <a:rPr lang="ru-RU" dirty="0"/>
              <a:t>Матрица 5*5 (4*8 – для русского алфавита) заполняется алфавитом.</a:t>
            </a:r>
          </a:p>
          <a:p>
            <a:r>
              <a:rPr lang="ru-RU" dirty="0"/>
              <a:t>Ключ – фраза. Все символы записываются в начало таблицы и </a:t>
            </a:r>
          </a:p>
          <a:p>
            <a:pPr marL="0" indent="0">
              <a:buNone/>
            </a:pPr>
            <a:r>
              <a:rPr lang="ru-RU" dirty="0"/>
              <a:t>исключаются из хвоста.</a:t>
            </a:r>
          </a:p>
          <a:p>
            <a:r>
              <a:rPr lang="ru-RU" dirty="0"/>
              <a:t>Сообщение разбивается на биграммы с учетом уникальности. </a:t>
            </a:r>
          </a:p>
          <a:p>
            <a:pPr marL="0" indent="0">
              <a:buNone/>
            </a:pPr>
            <a:r>
              <a:rPr lang="ru-RU" dirty="0"/>
              <a:t>Шифрование:</a:t>
            </a:r>
          </a:p>
          <a:p>
            <a:r>
              <a:rPr lang="ru-RU" dirty="0"/>
              <a:t>Если символы биграммы исходного текста встречаются в одной строке, </a:t>
            </a:r>
            <a:br>
              <a:rPr lang="ru-RU" dirty="0"/>
            </a:br>
            <a:r>
              <a:rPr lang="ru-RU" dirty="0"/>
              <a:t>то эти символы замещаются на символы, расположенные в ближайших столбцах справа от соответствующих символов. Если символ является последним в строке, то он заменяется на первый символ этой же строки.</a:t>
            </a:r>
          </a:p>
          <a:p>
            <a:r>
              <a:rPr lang="ru-RU" dirty="0"/>
              <a:t>Если символы биграммы исходного текста встречаются в одном столбце, то они преобразуются в символы того же столбца, находящиеся непосредственно под ними. Если символ является нижним в столбце, то он заменяется на первый символ этого же столбца.</a:t>
            </a:r>
          </a:p>
          <a:p>
            <a:r>
              <a:rPr lang="ru-RU" dirty="0"/>
              <a:t>Если символы биграммы исходного текста находятся в разных столбцах и разных строках, то они заменяются на символы, находящиеся в тех же строках, но соответствующие другим углам прямоугольника.</a:t>
            </a:r>
          </a:p>
          <a:p>
            <a:endParaRPr lang="ru-RU" dirty="0"/>
          </a:p>
        </p:txBody>
      </p:sp>
      <p:pic>
        <p:nvPicPr>
          <p:cNvPr id="5" name="Рисунок 4">
            <a:extLst>
              <a:ext uri="{FF2B5EF4-FFF2-40B4-BE49-F238E27FC236}">
                <a16:creationId xmlns:a16="http://schemas.microsoft.com/office/drawing/2014/main" id="{9E4AB4F4-DE63-D93E-A09B-B8080D751AE5}"/>
              </a:ext>
            </a:extLst>
          </p:cNvPr>
          <p:cNvPicPr>
            <a:picLocks noChangeAspect="1"/>
          </p:cNvPicPr>
          <p:nvPr/>
        </p:nvPicPr>
        <p:blipFill>
          <a:blip r:embed="rId2"/>
          <a:stretch>
            <a:fillRect/>
          </a:stretch>
        </p:blipFill>
        <p:spPr>
          <a:xfrm>
            <a:off x="9108831" y="365125"/>
            <a:ext cx="2833426" cy="3389351"/>
          </a:xfrm>
          <a:prstGeom prst="rect">
            <a:avLst/>
          </a:prstGeom>
        </p:spPr>
      </p:pic>
    </p:spTree>
    <p:extLst>
      <p:ext uri="{BB962C8B-B14F-4D97-AF65-F5344CB8AC3E}">
        <p14:creationId xmlns:p14="http://schemas.microsoft.com/office/powerpoint/2010/main" val="3214016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A3B367-3FB4-640B-AC45-29822AD060D8}"/>
              </a:ext>
            </a:extLst>
          </p:cNvPr>
          <p:cNvSpPr>
            <a:spLocks noGrp="1"/>
          </p:cNvSpPr>
          <p:nvPr>
            <p:ph type="title"/>
          </p:nvPr>
        </p:nvSpPr>
        <p:spPr/>
        <p:txBody>
          <a:bodyPr/>
          <a:lstStyle/>
          <a:p>
            <a:r>
              <a:rPr lang="ru-RU" dirty="0"/>
              <a:t>Шифр </a:t>
            </a:r>
            <a:r>
              <a:rPr lang="ru-RU" dirty="0" err="1"/>
              <a:t>Плейфера</a:t>
            </a:r>
            <a:endParaRPr lang="ru-RU" dirty="0"/>
          </a:p>
        </p:txBody>
      </p:sp>
      <p:pic>
        <p:nvPicPr>
          <p:cNvPr id="5" name="Рисунок 4">
            <a:extLst>
              <a:ext uri="{FF2B5EF4-FFF2-40B4-BE49-F238E27FC236}">
                <a16:creationId xmlns:a16="http://schemas.microsoft.com/office/drawing/2014/main" id="{1390D892-20F4-A48C-5E77-A96EF5919484}"/>
              </a:ext>
            </a:extLst>
          </p:cNvPr>
          <p:cNvPicPr>
            <a:picLocks noChangeAspect="1"/>
          </p:cNvPicPr>
          <p:nvPr/>
        </p:nvPicPr>
        <p:blipFill>
          <a:blip r:embed="rId2"/>
          <a:stretch>
            <a:fillRect/>
          </a:stretch>
        </p:blipFill>
        <p:spPr>
          <a:xfrm>
            <a:off x="309667" y="1421179"/>
            <a:ext cx="11572666" cy="2570297"/>
          </a:xfrm>
          <a:prstGeom prst="rect">
            <a:avLst/>
          </a:prstGeom>
        </p:spPr>
      </p:pic>
      <p:pic>
        <p:nvPicPr>
          <p:cNvPr id="7" name="Рисунок 6">
            <a:extLst>
              <a:ext uri="{FF2B5EF4-FFF2-40B4-BE49-F238E27FC236}">
                <a16:creationId xmlns:a16="http://schemas.microsoft.com/office/drawing/2014/main" id="{E3B92DC1-8740-2034-4DF3-59654B552C79}"/>
              </a:ext>
            </a:extLst>
          </p:cNvPr>
          <p:cNvPicPr>
            <a:picLocks noChangeAspect="1"/>
          </p:cNvPicPr>
          <p:nvPr/>
        </p:nvPicPr>
        <p:blipFill>
          <a:blip r:embed="rId3"/>
          <a:stretch>
            <a:fillRect/>
          </a:stretch>
        </p:blipFill>
        <p:spPr>
          <a:xfrm>
            <a:off x="533293" y="4312866"/>
            <a:ext cx="1524213" cy="1819529"/>
          </a:xfrm>
          <a:prstGeom prst="rect">
            <a:avLst/>
          </a:prstGeom>
        </p:spPr>
      </p:pic>
      <p:sp>
        <p:nvSpPr>
          <p:cNvPr id="8" name="TextBox 7">
            <a:extLst>
              <a:ext uri="{FF2B5EF4-FFF2-40B4-BE49-F238E27FC236}">
                <a16:creationId xmlns:a16="http://schemas.microsoft.com/office/drawing/2014/main" id="{3F010033-2897-BEAA-F0A2-1F1F9507248C}"/>
              </a:ext>
            </a:extLst>
          </p:cNvPr>
          <p:cNvSpPr txBox="1"/>
          <p:nvPr/>
        </p:nvSpPr>
        <p:spPr>
          <a:xfrm>
            <a:off x="3358661" y="4312866"/>
            <a:ext cx="6340197" cy="400110"/>
          </a:xfrm>
          <a:prstGeom prst="rect">
            <a:avLst/>
          </a:prstGeom>
          <a:noFill/>
        </p:spPr>
        <p:txBody>
          <a:bodyPr wrap="none" rtlCol="0">
            <a:spAutoFit/>
          </a:bodyPr>
          <a:lstStyle/>
          <a:p>
            <a:r>
              <a:rPr lang="ru-RU" sz="2000" b="0" i="0" dirty="0">
                <a:solidFill>
                  <a:srgbClr val="202122"/>
                </a:solidFill>
                <a:effectLst/>
                <a:latin typeface="Courier New" panose="02070309020205020404" pitchFamily="49" charset="0"/>
                <a:cs typeface="Courier New" panose="02070309020205020404" pitchFamily="49" charset="0"/>
              </a:rPr>
              <a:t>0:  </a:t>
            </a:r>
            <a:r>
              <a:rPr lang="en-US" sz="2000" b="0" i="0" dirty="0">
                <a:solidFill>
                  <a:srgbClr val="202122"/>
                </a:solidFill>
                <a:effectLst/>
                <a:latin typeface="Courier New" panose="02070309020205020404" pitchFamily="49" charset="0"/>
                <a:cs typeface="Courier New" panose="02070309020205020404" pitchFamily="49" charset="0"/>
              </a:rPr>
              <a:t>IDIOCY OFTEN LOOKS LIKE INTELLIGENCE</a:t>
            </a:r>
            <a:endParaRPr lang="ru-RU" sz="20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0396A0E-95D6-2358-CFAE-78E74A38F255}"/>
              </a:ext>
            </a:extLst>
          </p:cNvPr>
          <p:cNvSpPr txBox="1"/>
          <p:nvPr/>
        </p:nvSpPr>
        <p:spPr>
          <a:xfrm>
            <a:off x="3358661" y="4818922"/>
            <a:ext cx="8440506" cy="400110"/>
          </a:xfrm>
          <a:prstGeom prst="rect">
            <a:avLst/>
          </a:prstGeom>
          <a:noFill/>
        </p:spPr>
        <p:txBody>
          <a:bodyPr wrap="square">
            <a:spAutoFit/>
          </a:bodyPr>
          <a:lstStyle/>
          <a:p>
            <a:r>
              <a:rPr lang="ru-RU" sz="2000" b="0" i="0" dirty="0">
                <a:solidFill>
                  <a:srgbClr val="202122"/>
                </a:solidFill>
                <a:effectLst/>
                <a:latin typeface="Courier New" panose="02070309020205020404" pitchFamily="49" charset="0"/>
                <a:cs typeface="Courier New" panose="02070309020205020404" pitchFamily="49" charset="0"/>
              </a:rPr>
              <a:t>1:  </a:t>
            </a:r>
            <a:r>
              <a:rPr lang="nl-NL" sz="2000" b="0" i="0" dirty="0">
                <a:solidFill>
                  <a:srgbClr val="202122"/>
                </a:solidFill>
                <a:effectLst/>
                <a:latin typeface="Courier New" panose="02070309020205020404" pitchFamily="49" charset="0"/>
                <a:cs typeface="Courier New" panose="02070309020205020404" pitchFamily="49" charset="0"/>
              </a:rPr>
              <a:t>ID IO CY OF TE NL </a:t>
            </a:r>
            <a:r>
              <a:rPr lang="nl-NL" sz="2000" b="1" i="0" dirty="0">
                <a:solidFill>
                  <a:srgbClr val="202122"/>
                </a:solidFill>
                <a:effectLst/>
                <a:latin typeface="Courier New" panose="02070309020205020404" pitchFamily="49" charset="0"/>
                <a:cs typeface="Courier New" panose="02070309020205020404" pitchFamily="49" charset="0"/>
              </a:rPr>
              <a:t>OO</a:t>
            </a:r>
            <a:r>
              <a:rPr lang="nl-NL" sz="2000" b="0" i="0" dirty="0">
                <a:solidFill>
                  <a:srgbClr val="202122"/>
                </a:solidFill>
                <a:effectLst/>
                <a:latin typeface="Courier New" panose="02070309020205020404" pitchFamily="49" charset="0"/>
                <a:cs typeface="Courier New" panose="02070309020205020404" pitchFamily="49" charset="0"/>
              </a:rPr>
              <a:t> KS LI KE IN TE </a:t>
            </a:r>
            <a:r>
              <a:rPr lang="nl-NL" sz="2000" b="1" i="0" dirty="0">
                <a:solidFill>
                  <a:srgbClr val="202122"/>
                </a:solidFill>
                <a:effectLst/>
                <a:latin typeface="Courier New" panose="02070309020205020404" pitchFamily="49" charset="0"/>
                <a:cs typeface="Courier New" panose="02070309020205020404" pitchFamily="49" charset="0"/>
              </a:rPr>
              <a:t>LL</a:t>
            </a:r>
            <a:r>
              <a:rPr lang="nl-NL" sz="2000" b="0" i="0" dirty="0">
                <a:solidFill>
                  <a:srgbClr val="202122"/>
                </a:solidFill>
                <a:effectLst/>
                <a:latin typeface="Courier New" panose="02070309020205020404" pitchFamily="49" charset="0"/>
                <a:cs typeface="Courier New" panose="02070309020205020404" pitchFamily="49" charset="0"/>
              </a:rPr>
              <a:t> IG EN CE</a:t>
            </a:r>
            <a:endParaRPr lang="ru-RU" sz="20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26F6E255-1E5B-B2DA-0A7B-F4B8B393969E}"/>
              </a:ext>
            </a:extLst>
          </p:cNvPr>
          <p:cNvSpPr txBox="1"/>
          <p:nvPr/>
        </p:nvSpPr>
        <p:spPr>
          <a:xfrm>
            <a:off x="3358660" y="5324978"/>
            <a:ext cx="8686802" cy="400110"/>
          </a:xfrm>
          <a:prstGeom prst="rect">
            <a:avLst/>
          </a:prstGeom>
          <a:noFill/>
        </p:spPr>
        <p:txBody>
          <a:bodyPr wrap="square">
            <a:spAutoFit/>
          </a:bodyPr>
          <a:lstStyle/>
          <a:p>
            <a:r>
              <a:rPr lang="ru-RU" sz="2000" b="0" i="0" dirty="0">
                <a:solidFill>
                  <a:srgbClr val="202122"/>
                </a:solidFill>
                <a:effectLst/>
                <a:latin typeface="Courier New" panose="02070309020205020404" pitchFamily="49" charset="0"/>
                <a:cs typeface="Courier New" panose="02070309020205020404" pitchFamily="49" charset="0"/>
              </a:rPr>
              <a:t>2:  </a:t>
            </a:r>
            <a:r>
              <a:rPr lang="en-US" sz="2000" b="0" i="0" dirty="0">
                <a:solidFill>
                  <a:srgbClr val="202122"/>
                </a:solidFill>
                <a:effectLst/>
                <a:latin typeface="Courier New" panose="02070309020205020404" pitchFamily="49" charset="0"/>
                <a:cs typeface="Courier New" panose="02070309020205020404" pitchFamily="49" charset="0"/>
              </a:rPr>
              <a:t>ID IO CY OF TE NL OX OK SL IK EI NT EL LI GE NC EX</a:t>
            </a:r>
            <a:endParaRPr lang="ru-RU" sz="2000"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A7962457-2B92-D0EC-F1A6-4014ED269B12}"/>
              </a:ext>
            </a:extLst>
          </p:cNvPr>
          <p:cNvSpPr txBox="1"/>
          <p:nvPr/>
        </p:nvSpPr>
        <p:spPr>
          <a:xfrm>
            <a:off x="3358660" y="5846544"/>
            <a:ext cx="8833339" cy="400110"/>
          </a:xfrm>
          <a:prstGeom prst="rect">
            <a:avLst/>
          </a:prstGeom>
          <a:noFill/>
        </p:spPr>
        <p:txBody>
          <a:bodyPr wrap="square">
            <a:spAutoFit/>
          </a:bodyPr>
          <a:lstStyle/>
          <a:p>
            <a:r>
              <a:rPr lang="ru-RU" sz="2000" b="0" i="0" dirty="0">
                <a:solidFill>
                  <a:srgbClr val="202122"/>
                </a:solidFill>
                <a:effectLst/>
                <a:latin typeface="Courier New" panose="02070309020205020404" pitchFamily="49" charset="0"/>
                <a:cs typeface="Courier New" panose="02070309020205020404" pitchFamily="49" charset="0"/>
              </a:rPr>
              <a:t>3:  </a:t>
            </a:r>
            <a:r>
              <a:rPr lang="en-US" sz="2000" b="0" i="0" dirty="0">
                <a:solidFill>
                  <a:srgbClr val="202122"/>
                </a:solidFill>
                <a:effectLst/>
                <a:latin typeface="Courier New" panose="02070309020205020404" pitchFamily="49" charset="0"/>
                <a:cs typeface="Courier New" panose="02070309020205020404" pitchFamily="49" charset="0"/>
              </a:rPr>
              <a:t>KF FB BZ FM WA SP NV CF DU KD AG CE WP QD PN BS NE</a:t>
            </a:r>
            <a:endParaRPr lang="ru-RU"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364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814FA9-68A5-6492-4E9D-6A93A681EF4F}"/>
              </a:ext>
            </a:extLst>
          </p:cNvPr>
          <p:cNvSpPr>
            <a:spLocks noGrp="1"/>
          </p:cNvSpPr>
          <p:nvPr>
            <p:ph type="title"/>
          </p:nvPr>
        </p:nvSpPr>
        <p:spPr/>
        <p:txBody>
          <a:bodyPr/>
          <a:lstStyle/>
          <a:p>
            <a:r>
              <a:rPr lang="ru-RU" dirty="0"/>
              <a:t>Шифр </a:t>
            </a:r>
            <a:r>
              <a:rPr lang="ru-RU" dirty="0" err="1"/>
              <a:t>Виженера</a:t>
            </a:r>
            <a:endParaRPr lang="ru-RU" dirty="0"/>
          </a:p>
        </p:txBody>
      </p:sp>
      <p:sp>
        <p:nvSpPr>
          <p:cNvPr id="3" name="Объект 2">
            <a:extLst>
              <a:ext uri="{FF2B5EF4-FFF2-40B4-BE49-F238E27FC236}">
                <a16:creationId xmlns:a16="http://schemas.microsoft.com/office/drawing/2014/main" id="{81F4B3A8-02CD-37C3-67B9-DEF3C498C41A}"/>
              </a:ext>
            </a:extLst>
          </p:cNvPr>
          <p:cNvSpPr>
            <a:spLocks noGrp="1"/>
          </p:cNvSpPr>
          <p:nvPr>
            <p:ph idx="1"/>
          </p:nvPr>
        </p:nvSpPr>
        <p:spPr/>
        <p:txBody>
          <a:bodyPr/>
          <a:lstStyle/>
          <a:p>
            <a:r>
              <a:rPr lang="ru-RU" dirty="0" err="1"/>
              <a:t>Полиалфавитный</a:t>
            </a:r>
            <a:r>
              <a:rPr lang="ru-RU" dirty="0"/>
              <a:t> шифр замены</a:t>
            </a:r>
          </a:p>
        </p:txBody>
      </p:sp>
      <p:sp>
        <p:nvSpPr>
          <p:cNvPr id="9" name="TextBox 8">
            <a:extLst>
              <a:ext uri="{FF2B5EF4-FFF2-40B4-BE49-F238E27FC236}">
                <a16:creationId xmlns:a16="http://schemas.microsoft.com/office/drawing/2014/main" id="{72AD55DB-D8C2-8D19-DD64-76502405737A}"/>
              </a:ext>
            </a:extLst>
          </p:cNvPr>
          <p:cNvSpPr txBox="1"/>
          <p:nvPr/>
        </p:nvSpPr>
        <p:spPr>
          <a:xfrm>
            <a:off x="838200" y="2644115"/>
            <a:ext cx="11353800" cy="2677656"/>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Если n — количество букв в алфавите, </a:t>
            </a:r>
            <a:r>
              <a:rPr lang="ru-RU" sz="2400" dirty="0" err="1">
                <a:latin typeface="Times New Roman" panose="02020603050405020304" pitchFamily="18" charset="0"/>
                <a:cs typeface="Times New Roman" panose="02020603050405020304" pitchFamily="18" charset="0"/>
              </a:rPr>
              <a:t>m_j</a:t>
            </a:r>
            <a:r>
              <a:rPr lang="ru-RU" sz="2400" dirty="0">
                <a:latin typeface="Times New Roman" panose="02020603050405020304" pitchFamily="18" charset="0"/>
                <a:cs typeface="Times New Roman" panose="02020603050405020304" pitchFamily="18" charset="0"/>
              </a:rPr>
              <a:t> — номер буквы открытого текста, </a:t>
            </a:r>
            <a:r>
              <a:rPr lang="ru-RU" sz="2400" dirty="0" err="1">
                <a:latin typeface="Times New Roman" panose="02020603050405020304" pitchFamily="18" charset="0"/>
                <a:cs typeface="Times New Roman" panose="02020603050405020304" pitchFamily="18" charset="0"/>
              </a:rPr>
              <a:t>k_j</a:t>
            </a:r>
            <a:r>
              <a:rPr lang="ru-RU" sz="2400" dirty="0">
                <a:latin typeface="Times New Roman" panose="02020603050405020304" pitchFamily="18" charset="0"/>
                <a:cs typeface="Times New Roman" panose="02020603050405020304" pitchFamily="18" charset="0"/>
              </a:rPr>
              <a:t> — номер буквы ключа в алфавите, то шифрование </a:t>
            </a:r>
            <a:r>
              <a:rPr lang="ru-RU" sz="2400" dirty="0" err="1">
                <a:latin typeface="Times New Roman" panose="02020603050405020304" pitchFamily="18" charset="0"/>
                <a:cs typeface="Times New Roman" panose="02020603050405020304" pitchFamily="18" charset="0"/>
              </a:rPr>
              <a:t>Виженера</a:t>
            </a:r>
            <a:r>
              <a:rPr lang="ru-RU" sz="2400" dirty="0">
                <a:latin typeface="Times New Roman" panose="02020603050405020304" pitchFamily="18" charset="0"/>
                <a:cs typeface="Times New Roman" panose="02020603050405020304" pitchFamily="18" charset="0"/>
              </a:rPr>
              <a:t> можно записать следующим образом:</a:t>
            </a:r>
          </a:p>
          <a:p>
            <a:r>
              <a:rPr lang="ru-RU" sz="2400" dirty="0" err="1">
                <a:latin typeface="Times New Roman" panose="02020603050405020304" pitchFamily="18" charset="0"/>
                <a:cs typeface="Times New Roman" panose="02020603050405020304" pitchFamily="18" charset="0"/>
              </a:rPr>
              <a:t>c_j</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m_j</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k_j</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a:t>
            </a:r>
            <a:r>
              <a:rPr lang="ru-RU" sz="2400" dirty="0">
                <a:latin typeface="Times New Roman" panose="02020603050405020304" pitchFamily="18" charset="0"/>
                <a:cs typeface="Times New Roman" panose="02020603050405020304" pitchFamily="18" charset="0"/>
              </a:rPr>
              <a:t> n</a:t>
            </a:r>
          </a:p>
          <a:p>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И расшифровывание:</a:t>
            </a:r>
          </a:p>
          <a:p>
            <a:r>
              <a:rPr lang="ru-RU" sz="2400" dirty="0" err="1">
                <a:latin typeface="Times New Roman" panose="02020603050405020304" pitchFamily="18" charset="0"/>
                <a:cs typeface="Times New Roman" panose="02020603050405020304" pitchFamily="18" charset="0"/>
              </a:rPr>
              <a:t>m_j</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c_j</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k_j</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a:t>
            </a:r>
            <a:r>
              <a:rPr lang="ru-RU" sz="2400" dirty="0">
                <a:latin typeface="Times New Roman" panose="02020603050405020304" pitchFamily="18" charset="0"/>
                <a:cs typeface="Times New Roman" panose="02020603050405020304" pitchFamily="18" charset="0"/>
              </a:rPr>
              <a:t> n</a:t>
            </a:r>
          </a:p>
        </p:txBody>
      </p:sp>
    </p:spTree>
    <p:extLst>
      <p:ext uri="{BB962C8B-B14F-4D97-AF65-F5344CB8AC3E}">
        <p14:creationId xmlns:p14="http://schemas.microsoft.com/office/powerpoint/2010/main" val="1125584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2BEA9F93-48E2-A874-7926-81EDE67425A6}"/>
              </a:ext>
            </a:extLst>
          </p:cNvPr>
          <p:cNvSpPr>
            <a:spLocks noChangeArrowheads="1"/>
          </p:cNvSpPr>
          <p:nvPr/>
        </p:nvSpPr>
        <p:spPr bwMode="auto">
          <a:xfrm>
            <a:off x="399251" y="833511"/>
            <a:ext cx="489787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Исходный текст: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ATTACKATDAWN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Ключ: LEMONLEMONLE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Зашифрованный текст: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LXFOPVEFRNHR </a:t>
            </a:r>
          </a:p>
        </p:txBody>
      </p:sp>
      <p:pic>
        <p:nvPicPr>
          <p:cNvPr id="6" name="Рисунок 5">
            <a:extLst>
              <a:ext uri="{FF2B5EF4-FFF2-40B4-BE49-F238E27FC236}">
                <a16:creationId xmlns:a16="http://schemas.microsoft.com/office/drawing/2014/main" id="{82AC0DB4-189C-EF19-D3B2-D0C92070CB15}"/>
              </a:ext>
            </a:extLst>
          </p:cNvPr>
          <p:cNvPicPr>
            <a:picLocks noChangeAspect="1"/>
          </p:cNvPicPr>
          <p:nvPr/>
        </p:nvPicPr>
        <p:blipFill>
          <a:blip r:embed="rId2"/>
          <a:stretch>
            <a:fillRect/>
          </a:stretch>
        </p:blipFill>
        <p:spPr>
          <a:xfrm>
            <a:off x="6121227" y="-1"/>
            <a:ext cx="6070774" cy="6031523"/>
          </a:xfrm>
          <a:prstGeom prst="rect">
            <a:avLst/>
          </a:prstGeom>
        </p:spPr>
      </p:pic>
    </p:spTree>
    <p:extLst>
      <p:ext uri="{BB962C8B-B14F-4D97-AF65-F5344CB8AC3E}">
        <p14:creationId xmlns:p14="http://schemas.microsoft.com/office/powerpoint/2010/main" val="293620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2F466-99C2-6260-22E1-2DD895F01DD9}"/>
              </a:ext>
            </a:extLst>
          </p:cNvPr>
          <p:cNvSpPr>
            <a:spLocks noGrp="1"/>
          </p:cNvSpPr>
          <p:nvPr>
            <p:ph type="title"/>
          </p:nvPr>
        </p:nvSpPr>
        <p:spPr/>
        <p:txBody>
          <a:bodyPr/>
          <a:lstStyle/>
          <a:p>
            <a:r>
              <a:rPr lang="ru-RU" dirty="0"/>
              <a:t>Арифметика остатков</a:t>
            </a:r>
          </a:p>
        </p:txBody>
      </p:sp>
      <p:sp>
        <p:nvSpPr>
          <p:cNvPr id="3" name="Объект 2">
            <a:extLst>
              <a:ext uri="{FF2B5EF4-FFF2-40B4-BE49-F238E27FC236}">
                <a16:creationId xmlns:a16="http://schemas.microsoft.com/office/drawing/2014/main" id="{AA83F292-5DDF-1551-769A-05D0477FFC9D}"/>
              </a:ext>
            </a:extLst>
          </p:cNvPr>
          <p:cNvSpPr>
            <a:spLocks noGrp="1"/>
          </p:cNvSpPr>
          <p:nvPr>
            <p:ph idx="1"/>
          </p:nvPr>
        </p:nvSpPr>
        <p:spPr>
          <a:xfrm>
            <a:off x="449705" y="1825625"/>
            <a:ext cx="11742295" cy="4351338"/>
          </a:xfrm>
        </p:spPr>
        <p:txBody>
          <a:bodyPr/>
          <a:lstStyle/>
          <a:p>
            <a:pPr marL="0" indent="0">
              <a:buNone/>
            </a:pPr>
            <a:r>
              <a:rPr lang="ru-RU" dirty="0"/>
              <a:t>Свойства:</a:t>
            </a:r>
          </a:p>
          <a:p>
            <a:pPr marL="0" indent="0">
              <a:buNone/>
            </a:pPr>
            <a:r>
              <a:rPr lang="ru-RU" dirty="0"/>
              <a:t>1. рефлексивность:  </a:t>
            </a:r>
            <a:r>
              <a:rPr lang="en-US" sz="2800" b="1" i="1" dirty="0">
                <a:latin typeface="Times New Roman" panose="02020603050405020304" pitchFamily="18" charset="0"/>
                <a:cs typeface="Times New Roman" panose="02020603050405020304" pitchFamily="18" charset="0"/>
              </a:rPr>
              <a:t>a</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b="1" i="1" dirty="0">
                <a:latin typeface="Times New Roman" panose="02020603050405020304" pitchFamily="18" charset="0"/>
                <a:cs typeface="Times New Roman" panose="02020603050405020304" pitchFamily="18" charset="0"/>
                <a:sym typeface="Symbol" panose="05050102010706020507" pitchFamily="18" charset="2"/>
              </a:rPr>
              <a:t>a</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p>
          <a:p>
            <a:pPr marL="0" indent="0">
              <a:buNone/>
            </a:pPr>
            <a:r>
              <a:rPr lang="en-US" dirty="0"/>
              <a:t>2. </a:t>
            </a:r>
            <a:r>
              <a:rPr lang="ru-RU" dirty="0"/>
              <a:t>симметричность: если </a:t>
            </a:r>
            <a:r>
              <a:rPr lang="en-US" sz="2800" b="1" i="1" dirty="0">
                <a:latin typeface="Times New Roman" panose="02020603050405020304" pitchFamily="18" charset="0"/>
                <a:cs typeface="Times New Roman" panose="02020603050405020304" pitchFamily="18" charset="0"/>
              </a:rPr>
              <a:t>a</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b</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ru-RU" sz="2800" dirty="0">
                <a:latin typeface="Times New Roman" panose="02020603050405020304" pitchFamily="18" charset="0"/>
                <a:cs typeface="Times New Roman" panose="02020603050405020304" pitchFamily="18" charset="0"/>
                <a:sym typeface="Symbol" panose="05050102010706020507" pitchFamily="18" charset="2"/>
              </a:rPr>
              <a:t>, то </a:t>
            </a:r>
            <a:r>
              <a:rPr lang="en-US" b="1" i="1" dirty="0">
                <a:latin typeface="Times New Roman" panose="02020603050405020304" pitchFamily="18" charset="0"/>
                <a:cs typeface="Times New Roman" panose="02020603050405020304" pitchFamily="18" charset="0"/>
              </a:rPr>
              <a:t>b</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a</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p>
          <a:p>
            <a:pPr marL="0" indent="0">
              <a:buNone/>
            </a:pPr>
            <a:r>
              <a:rPr lang="en-US" sz="2800" dirty="0">
                <a:latin typeface="Times New Roman" panose="02020603050405020304" pitchFamily="18" charset="0"/>
                <a:cs typeface="Times New Roman" panose="02020603050405020304" pitchFamily="18" charset="0"/>
                <a:sym typeface="Symbol" panose="05050102010706020507" pitchFamily="18" charset="2"/>
              </a:rPr>
              <a:t>3</a:t>
            </a:r>
            <a:r>
              <a:rPr lang="ru-RU" sz="2800" dirty="0">
                <a:latin typeface="Times New Roman" panose="02020603050405020304" pitchFamily="18" charset="0"/>
                <a:cs typeface="Times New Roman" panose="02020603050405020304" pitchFamily="18" charset="0"/>
                <a:sym typeface="Symbol" panose="05050102010706020507" pitchFamily="18" charset="2"/>
              </a:rPr>
              <a:t>. транзитивность: если </a:t>
            </a:r>
            <a:r>
              <a:rPr lang="en-US" sz="2800" b="1" i="1" dirty="0">
                <a:latin typeface="Times New Roman" panose="02020603050405020304" pitchFamily="18" charset="0"/>
                <a:cs typeface="Times New Roman" panose="02020603050405020304" pitchFamily="18" charset="0"/>
              </a:rPr>
              <a:t>a</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b</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ru-RU" sz="2800" dirty="0">
                <a:latin typeface="Times New Roman" panose="02020603050405020304" pitchFamily="18" charset="0"/>
                <a:cs typeface="Times New Roman" panose="02020603050405020304" pitchFamily="18" charset="0"/>
                <a:sym typeface="Symbol" panose="05050102010706020507" pitchFamily="18" charset="2"/>
              </a:rPr>
              <a:t> и </a:t>
            </a:r>
            <a:r>
              <a:rPr lang="en-US" sz="2800" b="1" i="1" dirty="0">
                <a:latin typeface="Times New Roman" panose="02020603050405020304" pitchFamily="18" charset="0"/>
                <a:cs typeface="Times New Roman" panose="02020603050405020304" pitchFamily="18" charset="0"/>
              </a:rPr>
              <a:t>b</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b="1" i="1" dirty="0">
                <a:latin typeface="Times New Roman" panose="02020603050405020304" pitchFamily="18" charset="0"/>
                <a:cs typeface="Times New Roman" panose="02020603050405020304" pitchFamily="18" charset="0"/>
                <a:sym typeface="Symbol" panose="05050102010706020507" pitchFamily="18" charset="2"/>
              </a:rPr>
              <a:t>c</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ru-RU" sz="2800" dirty="0">
                <a:latin typeface="Times New Roman" panose="02020603050405020304" pitchFamily="18" charset="0"/>
                <a:cs typeface="Times New Roman" panose="02020603050405020304" pitchFamily="18" charset="0"/>
                <a:sym typeface="Symbol" panose="05050102010706020507" pitchFamily="18" charset="2"/>
              </a:rPr>
              <a:t>, то </a:t>
            </a:r>
            <a:r>
              <a:rPr lang="en-US" sz="2800" b="1" i="1" dirty="0">
                <a:latin typeface="Times New Roman" panose="02020603050405020304" pitchFamily="18" charset="0"/>
                <a:cs typeface="Times New Roman" panose="02020603050405020304" pitchFamily="18" charset="0"/>
              </a:rPr>
              <a:t>a</a:t>
            </a:r>
            <a:r>
              <a:rPr lang="ru-RU"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ru-RU" sz="2800" b="1" i="1" dirty="0">
                <a:latin typeface="Times New Roman" panose="02020603050405020304" pitchFamily="18" charset="0"/>
                <a:cs typeface="Times New Roman" panose="02020603050405020304" pitchFamily="18" charset="0"/>
                <a:sym typeface="Symbol" panose="05050102010706020507" pitchFamily="18" charset="2"/>
              </a:rPr>
              <a:t>с</a:t>
            </a:r>
            <a:r>
              <a:rPr lang="en-US" sz="2800" dirty="0">
                <a:latin typeface="Times New Roman" panose="02020603050405020304" pitchFamily="18" charset="0"/>
                <a:cs typeface="Times New Roman" panose="02020603050405020304" pitchFamily="18" charset="0"/>
                <a:sym typeface="Symbol" panose="05050102010706020507" pitchFamily="18" charset="2"/>
              </a:rPr>
              <a:t> ( mod </a:t>
            </a:r>
            <a:r>
              <a:rPr lang="en-US" sz="2800" b="1" i="1" dirty="0">
                <a:latin typeface="Times New Roman" panose="02020603050405020304" pitchFamily="18" charset="0"/>
                <a:cs typeface="Times New Roman" panose="02020603050405020304" pitchFamily="18" charset="0"/>
                <a:sym typeface="Symbol" panose="05050102010706020507" pitchFamily="18" charset="2"/>
              </a:rPr>
              <a:t>m</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p>
          <a:p>
            <a:pPr marL="0" indent="0">
              <a:buNone/>
            </a:pP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endParaRPr lang="ru-RU" dirty="0"/>
          </a:p>
        </p:txBody>
      </p:sp>
    </p:spTree>
    <p:extLst>
      <p:ext uri="{BB962C8B-B14F-4D97-AF65-F5344CB8AC3E}">
        <p14:creationId xmlns:p14="http://schemas.microsoft.com/office/powerpoint/2010/main" val="89103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6020F4-BCE3-8E77-89B1-763E1F25E1FC}"/>
              </a:ext>
            </a:extLst>
          </p:cNvPr>
          <p:cNvSpPr>
            <a:spLocks noGrp="1"/>
          </p:cNvSpPr>
          <p:nvPr>
            <p:ph type="title"/>
          </p:nvPr>
        </p:nvSpPr>
        <p:spPr/>
        <p:txBody>
          <a:bodyPr/>
          <a:lstStyle/>
          <a:p>
            <a:r>
              <a:rPr lang="ru-RU" dirty="0"/>
              <a:t>Арифметика остатков</a:t>
            </a:r>
          </a:p>
        </p:txBody>
      </p:sp>
      <p:pic>
        <p:nvPicPr>
          <p:cNvPr id="5" name="Рисунок 4">
            <a:extLst>
              <a:ext uri="{FF2B5EF4-FFF2-40B4-BE49-F238E27FC236}">
                <a16:creationId xmlns:a16="http://schemas.microsoft.com/office/drawing/2014/main" id="{88C79A9A-4B4B-5147-D8D6-5F675F921B19}"/>
              </a:ext>
            </a:extLst>
          </p:cNvPr>
          <p:cNvPicPr>
            <a:picLocks noChangeAspect="1"/>
          </p:cNvPicPr>
          <p:nvPr/>
        </p:nvPicPr>
        <p:blipFill>
          <a:blip r:embed="rId2"/>
          <a:stretch>
            <a:fillRect/>
          </a:stretch>
        </p:blipFill>
        <p:spPr>
          <a:xfrm>
            <a:off x="462262" y="2610873"/>
            <a:ext cx="3470638" cy="402177"/>
          </a:xfrm>
          <a:prstGeom prst="rect">
            <a:avLst/>
          </a:prstGeom>
        </p:spPr>
      </p:pic>
      <p:pic>
        <p:nvPicPr>
          <p:cNvPr id="7" name="Рисунок 6">
            <a:extLst>
              <a:ext uri="{FF2B5EF4-FFF2-40B4-BE49-F238E27FC236}">
                <a16:creationId xmlns:a16="http://schemas.microsoft.com/office/drawing/2014/main" id="{9289983E-C28D-B958-CBCB-E80EC1264053}"/>
              </a:ext>
            </a:extLst>
          </p:cNvPr>
          <p:cNvPicPr>
            <a:picLocks noChangeAspect="1"/>
          </p:cNvPicPr>
          <p:nvPr/>
        </p:nvPicPr>
        <p:blipFill>
          <a:blip r:embed="rId3"/>
          <a:stretch>
            <a:fillRect/>
          </a:stretch>
        </p:blipFill>
        <p:spPr>
          <a:xfrm>
            <a:off x="546917" y="3046404"/>
            <a:ext cx="2795892" cy="765191"/>
          </a:xfrm>
          <a:prstGeom prst="rect">
            <a:avLst/>
          </a:prstGeom>
        </p:spPr>
      </p:pic>
      <p:sp>
        <p:nvSpPr>
          <p:cNvPr id="6" name="TextBox 5">
            <a:extLst>
              <a:ext uri="{FF2B5EF4-FFF2-40B4-BE49-F238E27FC236}">
                <a16:creationId xmlns:a16="http://schemas.microsoft.com/office/drawing/2014/main" id="{4040E271-3604-7220-12B8-32FADC0A76ED}"/>
              </a:ext>
            </a:extLst>
          </p:cNvPr>
          <p:cNvSpPr txBox="1"/>
          <p:nvPr/>
        </p:nvSpPr>
        <p:spPr>
          <a:xfrm>
            <a:off x="118674" y="1687487"/>
            <a:ext cx="3224135" cy="3108543"/>
          </a:xfrm>
          <a:prstGeom prst="rect">
            <a:avLst/>
          </a:prstGeom>
          <a:noFill/>
        </p:spPr>
        <p:txBody>
          <a:bodyPr wrap="square">
            <a:spAutoFit/>
          </a:bodyPr>
          <a:lstStyle/>
          <a:p>
            <a:pPr marL="0" indent="0">
              <a:buNone/>
            </a:pPr>
            <a:r>
              <a:rPr lang="ru-RU" sz="2800" dirty="0">
                <a:latin typeface="Times New Roman" panose="02020603050405020304" pitchFamily="18" charset="0"/>
                <a:cs typeface="Times New Roman" panose="02020603050405020304" pitchFamily="18" charset="0"/>
                <a:sym typeface="Symbol" panose="05050102010706020507" pitchFamily="18" charset="2"/>
              </a:rPr>
              <a:t>Операции:</a:t>
            </a:r>
          </a:p>
          <a:p>
            <a:pPr marL="0" indent="0">
              <a:buNone/>
            </a:pPr>
            <a:r>
              <a:rPr lang="ru-RU" sz="2800" dirty="0">
                <a:latin typeface="Times New Roman" panose="02020603050405020304" pitchFamily="18" charset="0"/>
                <a:cs typeface="Times New Roman" panose="02020603050405020304" pitchFamily="18" charset="0"/>
                <a:sym typeface="Symbol" panose="05050102010706020507" pitchFamily="18" charset="2"/>
              </a:rPr>
              <a:t>Суммирование</a:t>
            </a: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a:p>
            <a:endParaRPr lang="ru-RU" sz="2800" dirty="0">
              <a:latin typeface="Times New Roman" panose="02020603050405020304" pitchFamily="18" charset="0"/>
              <a:cs typeface="Times New Roman" panose="02020603050405020304" pitchFamily="18" charset="0"/>
              <a:sym typeface="Symbol" panose="05050102010706020507" pitchFamily="18" charset="2"/>
            </a:endParaRP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p:txBody>
      </p:sp>
      <p:pic>
        <p:nvPicPr>
          <p:cNvPr id="9" name="Рисунок 8">
            <a:extLst>
              <a:ext uri="{FF2B5EF4-FFF2-40B4-BE49-F238E27FC236}">
                <a16:creationId xmlns:a16="http://schemas.microsoft.com/office/drawing/2014/main" id="{1402C444-B268-6DBA-2950-A8CF1C56E758}"/>
              </a:ext>
            </a:extLst>
          </p:cNvPr>
          <p:cNvPicPr>
            <a:picLocks noChangeAspect="1"/>
          </p:cNvPicPr>
          <p:nvPr/>
        </p:nvPicPr>
        <p:blipFill>
          <a:blip r:embed="rId4"/>
          <a:stretch>
            <a:fillRect/>
          </a:stretch>
        </p:blipFill>
        <p:spPr>
          <a:xfrm>
            <a:off x="558401" y="3844948"/>
            <a:ext cx="6074249" cy="402177"/>
          </a:xfrm>
          <a:prstGeom prst="rect">
            <a:avLst/>
          </a:prstGeom>
        </p:spPr>
      </p:pic>
      <p:pic>
        <p:nvPicPr>
          <p:cNvPr id="11" name="Рисунок 10">
            <a:extLst>
              <a:ext uri="{FF2B5EF4-FFF2-40B4-BE49-F238E27FC236}">
                <a16:creationId xmlns:a16="http://schemas.microsoft.com/office/drawing/2014/main" id="{37AE5A4A-4275-127E-E142-160640318566}"/>
              </a:ext>
            </a:extLst>
          </p:cNvPr>
          <p:cNvPicPr>
            <a:picLocks noChangeAspect="1"/>
          </p:cNvPicPr>
          <p:nvPr/>
        </p:nvPicPr>
        <p:blipFill>
          <a:blip r:embed="rId5"/>
          <a:stretch>
            <a:fillRect/>
          </a:stretch>
        </p:blipFill>
        <p:spPr>
          <a:xfrm>
            <a:off x="563765" y="4280478"/>
            <a:ext cx="3789739" cy="402177"/>
          </a:xfrm>
          <a:prstGeom prst="rect">
            <a:avLst/>
          </a:prstGeom>
        </p:spPr>
      </p:pic>
      <p:sp>
        <p:nvSpPr>
          <p:cNvPr id="12" name="TextBox 11">
            <a:extLst>
              <a:ext uri="{FF2B5EF4-FFF2-40B4-BE49-F238E27FC236}">
                <a16:creationId xmlns:a16="http://schemas.microsoft.com/office/drawing/2014/main" id="{ADB5878F-E164-16B8-6983-6EF02D5CD479}"/>
              </a:ext>
            </a:extLst>
          </p:cNvPr>
          <p:cNvSpPr txBox="1"/>
          <p:nvPr/>
        </p:nvSpPr>
        <p:spPr>
          <a:xfrm>
            <a:off x="6789192" y="1687486"/>
            <a:ext cx="3224135" cy="3108543"/>
          </a:xfrm>
          <a:prstGeom prst="rect">
            <a:avLst/>
          </a:prstGeom>
          <a:noFill/>
        </p:spPr>
        <p:txBody>
          <a:bodyPr wrap="square">
            <a:spAutoFit/>
          </a:bodyPr>
          <a:lstStyle/>
          <a:p>
            <a:pPr marL="0" indent="0">
              <a:buNone/>
            </a:pPr>
            <a:endParaRPr lang="ru-RU" sz="28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ru-RU" sz="2800" dirty="0">
                <a:latin typeface="Times New Roman" panose="02020603050405020304" pitchFamily="18" charset="0"/>
                <a:cs typeface="Times New Roman" panose="02020603050405020304" pitchFamily="18" charset="0"/>
                <a:sym typeface="Symbol" panose="05050102010706020507" pitchFamily="18" charset="2"/>
              </a:rPr>
              <a:t>Умножение</a:t>
            </a: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a:p>
            <a:endParaRPr lang="ru-RU" sz="2800" dirty="0">
              <a:latin typeface="Times New Roman" panose="02020603050405020304" pitchFamily="18" charset="0"/>
              <a:cs typeface="Times New Roman" panose="02020603050405020304" pitchFamily="18" charset="0"/>
              <a:sym typeface="Symbol" panose="05050102010706020507" pitchFamily="18" charset="2"/>
            </a:endParaRP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a:p>
            <a:r>
              <a:rPr lang="ru-RU" sz="2800" dirty="0">
                <a:latin typeface="Times New Roman" panose="02020603050405020304" pitchFamily="18" charset="0"/>
                <a:cs typeface="Times New Roman" panose="02020603050405020304" pitchFamily="18" charset="0"/>
                <a:sym typeface="Symbol" panose="05050102010706020507" pitchFamily="18" charset="2"/>
              </a:rPr>
              <a:t>*</a:t>
            </a:r>
          </a:p>
        </p:txBody>
      </p:sp>
      <p:pic>
        <p:nvPicPr>
          <p:cNvPr id="14" name="Рисунок 13">
            <a:extLst>
              <a:ext uri="{FF2B5EF4-FFF2-40B4-BE49-F238E27FC236}">
                <a16:creationId xmlns:a16="http://schemas.microsoft.com/office/drawing/2014/main" id="{5CC415F8-9A3A-2AC9-67D4-9ED527824370}"/>
              </a:ext>
            </a:extLst>
          </p:cNvPr>
          <p:cNvPicPr>
            <a:picLocks noChangeAspect="1"/>
          </p:cNvPicPr>
          <p:nvPr/>
        </p:nvPicPr>
        <p:blipFill>
          <a:blip r:embed="rId6"/>
          <a:stretch>
            <a:fillRect/>
          </a:stretch>
        </p:blipFill>
        <p:spPr>
          <a:xfrm>
            <a:off x="7109462" y="2513041"/>
            <a:ext cx="2742745" cy="486878"/>
          </a:xfrm>
          <a:prstGeom prst="rect">
            <a:avLst/>
          </a:prstGeom>
        </p:spPr>
      </p:pic>
      <p:pic>
        <p:nvPicPr>
          <p:cNvPr id="16" name="Рисунок 15">
            <a:extLst>
              <a:ext uri="{FF2B5EF4-FFF2-40B4-BE49-F238E27FC236}">
                <a16:creationId xmlns:a16="http://schemas.microsoft.com/office/drawing/2014/main" id="{0D81ABEC-2CB9-72A7-011B-4ACA3031308B}"/>
              </a:ext>
            </a:extLst>
          </p:cNvPr>
          <p:cNvPicPr>
            <a:picLocks noChangeAspect="1"/>
          </p:cNvPicPr>
          <p:nvPr/>
        </p:nvPicPr>
        <p:blipFill>
          <a:blip r:embed="rId7"/>
          <a:stretch>
            <a:fillRect/>
          </a:stretch>
        </p:blipFill>
        <p:spPr>
          <a:xfrm>
            <a:off x="7150400" y="3013051"/>
            <a:ext cx="4729823" cy="285791"/>
          </a:xfrm>
          <a:prstGeom prst="rect">
            <a:avLst/>
          </a:prstGeom>
        </p:spPr>
      </p:pic>
      <p:pic>
        <p:nvPicPr>
          <p:cNvPr id="18" name="Рисунок 17">
            <a:extLst>
              <a:ext uri="{FF2B5EF4-FFF2-40B4-BE49-F238E27FC236}">
                <a16:creationId xmlns:a16="http://schemas.microsoft.com/office/drawing/2014/main" id="{C99CAB62-8164-4171-39DD-E40836614878}"/>
              </a:ext>
            </a:extLst>
          </p:cNvPr>
          <p:cNvPicPr>
            <a:picLocks noChangeAspect="1"/>
          </p:cNvPicPr>
          <p:nvPr/>
        </p:nvPicPr>
        <p:blipFill>
          <a:blip r:embed="rId8"/>
          <a:stretch>
            <a:fillRect/>
          </a:stretch>
        </p:blipFill>
        <p:spPr>
          <a:xfrm>
            <a:off x="7072377" y="3844955"/>
            <a:ext cx="5140407" cy="351713"/>
          </a:xfrm>
          <a:prstGeom prst="rect">
            <a:avLst/>
          </a:prstGeom>
        </p:spPr>
      </p:pic>
      <p:pic>
        <p:nvPicPr>
          <p:cNvPr id="20" name="Рисунок 19">
            <a:extLst>
              <a:ext uri="{FF2B5EF4-FFF2-40B4-BE49-F238E27FC236}">
                <a16:creationId xmlns:a16="http://schemas.microsoft.com/office/drawing/2014/main" id="{BEAC6E79-AA42-3C67-B830-7ADCD46826E4}"/>
              </a:ext>
            </a:extLst>
          </p:cNvPr>
          <p:cNvPicPr>
            <a:picLocks noChangeAspect="1"/>
          </p:cNvPicPr>
          <p:nvPr/>
        </p:nvPicPr>
        <p:blipFill>
          <a:blip r:embed="rId9"/>
          <a:stretch>
            <a:fillRect/>
          </a:stretch>
        </p:blipFill>
        <p:spPr>
          <a:xfrm>
            <a:off x="7109462" y="4192518"/>
            <a:ext cx="2300609" cy="428685"/>
          </a:xfrm>
          <a:prstGeom prst="rect">
            <a:avLst/>
          </a:prstGeom>
        </p:spPr>
      </p:pic>
      <p:pic>
        <p:nvPicPr>
          <p:cNvPr id="22" name="Рисунок 21">
            <a:extLst>
              <a:ext uri="{FF2B5EF4-FFF2-40B4-BE49-F238E27FC236}">
                <a16:creationId xmlns:a16="http://schemas.microsoft.com/office/drawing/2014/main" id="{19416D01-8FD4-17F7-D4E0-2E72F686239B}"/>
              </a:ext>
            </a:extLst>
          </p:cNvPr>
          <p:cNvPicPr>
            <a:picLocks noChangeAspect="1"/>
          </p:cNvPicPr>
          <p:nvPr/>
        </p:nvPicPr>
        <p:blipFill>
          <a:blip r:embed="rId10"/>
          <a:stretch>
            <a:fillRect/>
          </a:stretch>
        </p:blipFill>
        <p:spPr>
          <a:xfrm>
            <a:off x="118674" y="5220730"/>
            <a:ext cx="5734850" cy="466790"/>
          </a:xfrm>
          <a:prstGeom prst="rect">
            <a:avLst/>
          </a:prstGeom>
        </p:spPr>
      </p:pic>
      <p:pic>
        <p:nvPicPr>
          <p:cNvPr id="24" name="Рисунок 23">
            <a:extLst>
              <a:ext uri="{FF2B5EF4-FFF2-40B4-BE49-F238E27FC236}">
                <a16:creationId xmlns:a16="http://schemas.microsoft.com/office/drawing/2014/main" id="{03379644-03A6-186B-E716-BB9CA8E837EA}"/>
              </a:ext>
            </a:extLst>
          </p:cNvPr>
          <p:cNvPicPr>
            <a:picLocks noChangeAspect="1"/>
          </p:cNvPicPr>
          <p:nvPr/>
        </p:nvPicPr>
        <p:blipFill>
          <a:blip r:embed="rId11"/>
          <a:stretch>
            <a:fillRect/>
          </a:stretch>
        </p:blipFill>
        <p:spPr>
          <a:xfrm>
            <a:off x="6214455" y="5202854"/>
            <a:ext cx="5915851" cy="438211"/>
          </a:xfrm>
          <a:prstGeom prst="rect">
            <a:avLst/>
          </a:prstGeom>
        </p:spPr>
      </p:pic>
      <p:pic>
        <p:nvPicPr>
          <p:cNvPr id="26" name="Рисунок 25">
            <a:extLst>
              <a:ext uri="{FF2B5EF4-FFF2-40B4-BE49-F238E27FC236}">
                <a16:creationId xmlns:a16="http://schemas.microsoft.com/office/drawing/2014/main" id="{77BF0D24-F6F7-0635-293A-98B12679E3AE}"/>
              </a:ext>
            </a:extLst>
          </p:cNvPr>
          <p:cNvPicPr>
            <a:picLocks noChangeAspect="1"/>
          </p:cNvPicPr>
          <p:nvPr/>
        </p:nvPicPr>
        <p:blipFill>
          <a:blip r:embed="rId12"/>
          <a:stretch>
            <a:fillRect/>
          </a:stretch>
        </p:blipFill>
        <p:spPr>
          <a:xfrm>
            <a:off x="140948" y="5926456"/>
            <a:ext cx="2238687" cy="371527"/>
          </a:xfrm>
          <a:prstGeom prst="rect">
            <a:avLst/>
          </a:prstGeom>
        </p:spPr>
      </p:pic>
      <p:pic>
        <p:nvPicPr>
          <p:cNvPr id="28" name="Рисунок 27">
            <a:extLst>
              <a:ext uri="{FF2B5EF4-FFF2-40B4-BE49-F238E27FC236}">
                <a16:creationId xmlns:a16="http://schemas.microsoft.com/office/drawing/2014/main" id="{A20F5731-3D01-096B-672D-BA23C65EA59B}"/>
              </a:ext>
            </a:extLst>
          </p:cNvPr>
          <p:cNvPicPr>
            <a:picLocks noChangeAspect="1"/>
          </p:cNvPicPr>
          <p:nvPr/>
        </p:nvPicPr>
        <p:blipFill>
          <a:blip r:embed="rId13"/>
          <a:stretch>
            <a:fillRect/>
          </a:stretch>
        </p:blipFill>
        <p:spPr>
          <a:xfrm>
            <a:off x="6323252" y="5862126"/>
            <a:ext cx="2543530" cy="371527"/>
          </a:xfrm>
          <a:prstGeom prst="rect">
            <a:avLst/>
          </a:prstGeom>
        </p:spPr>
      </p:pic>
    </p:spTree>
    <p:extLst>
      <p:ext uri="{BB962C8B-B14F-4D97-AF65-F5344CB8AC3E}">
        <p14:creationId xmlns:p14="http://schemas.microsoft.com/office/powerpoint/2010/main" val="95042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24B755-6FE4-6D35-79CB-4F35A89AD891}"/>
              </a:ext>
            </a:extLst>
          </p:cNvPr>
          <p:cNvSpPr>
            <a:spLocks noGrp="1"/>
          </p:cNvSpPr>
          <p:nvPr>
            <p:ph type="title"/>
          </p:nvPr>
        </p:nvSpPr>
        <p:spPr/>
        <p:txBody>
          <a:bodyPr/>
          <a:lstStyle/>
          <a:p>
            <a:r>
              <a:rPr lang="ru-RU"/>
              <a:t>Арифметика остатков</a:t>
            </a:r>
          </a:p>
        </p:txBody>
      </p:sp>
      <p:sp>
        <p:nvSpPr>
          <p:cNvPr id="3" name="Объект 2">
            <a:extLst>
              <a:ext uri="{FF2B5EF4-FFF2-40B4-BE49-F238E27FC236}">
                <a16:creationId xmlns:a16="http://schemas.microsoft.com/office/drawing/2014/main" id="{D4903D26-D253-FE7B-695C-0724AC370475}"/>
              </a:ext>
            </a:extLst>
          </p:cNvPr>
          <p:cNvSpPr>
            <a:spLocks noGrp="1"/>
          </p:cNvSpPr>
          <p:nvPr>
            <p:ph idx="1"/>
          </p:nvPr>
        </p:nvSpPr>
        <p:spPr/>
        <p:txBody>
          <a:bodyPr/>
          <a:lstStyle/>
          <a:p>
            <a:pPr marL="0" indent="0">
              <a:buNone/>
            </a:pPr>
            <a:r>
              <a:rPr lang="ru-RU" dirty="0"/>
              <a:t>Основная задача – решение уравнения:</a:t>
            </a:r>
          </a:p>
          <a:p>
            <a:pPr marL="0" indent="0">
              <a:buNone/>
            </a:pPr>
            <a:endParaRPr lang="ru-RU" dirty="0"/>
          </a:p>
          <a:p>
            <a:pPr marL="0" indent="0">
              <a:buNone/>
            </a:pPr>
            <a:r>
              <a:rPr lang="ru-RU" dirty="0"/>
              <a:t>Критерий существования решения:</a:t>
            </a:r>
          </a:p>
          <a:p>
            <a:pPr marL="0" indent="0">
              <a:buNone/>
            </a:pPr>
            <a:r>
              <a:rPr lang="ru-RU" dirty="0"/>
              <a:t>- Если НОД (</a:t>
            </a:r>
            <a:r>
              <a:rPr lang="en-US" i="1" dirty="0"/>
              <a:t>a</a:t>
            </a:r>
            <a:r>
              <a:rPr lang="en-US" dirty="0"/>
              <a:t>, </a:t>
            </a:r>
            <a:r>
              <a:rPr lang="en-US" i="1" dirty="0"/>
              <a:t>N</a:t>
            </a:r>
            <a:r>
              <a:rPr lang="en-US" dirty="0"/>
              <a:t>) = 1</a:t>
            </a:r>
            <a:r>
              <a:rPr lang="ru-RU" dirty="0"/>
              <a:t>, то существует 1 решение:</a:t>
            </a:r>
          </a:p>
          <a:p>
            <a:pPr marL="0" indent="0">
              <a:buNone/>
            </a:pPr>
            <a:r>
              <a:rPr lang="ru-RU" dirty="0"/>
              <a:t> </a:t>
            </a:r>
            <a:r>
              <a:rPr lang="en-US" dirty="0"/>
              <a:t>    </a:t>
            </a:r>
            <a:r>
              <a:rPr lang="ru-RU" dirty="0"/>
              <a:t>надо найти </a:t>
            </a:r>
            <a:r>
              <a:rPr lang="en-US" dirty="0"/>
              <a:t>c</a:t>
            </a:r>
            <a:r>
              <a:rPr lang="ru-RU" dirty="0"/>
              <a:t> (обратный элемент, </a:t>
            </a:r>
            <a:r>
              <a:rPr lang="en-US" i="1" dirty="0"/>
              <a:t>a</a:t>
            </a:r>
            <a:r>
              <a:rPr lang="en-US" baseline="30000" dirty="0"/>
              <a:t>-1</a:t>
            </a:r>
            <a:r>
              <a:rPr lang="en-US" dirty="0"/>
              <a:t>):</a:t>
            </a:r>
          </a:p>
          <a:p>
            <a:pPr marL="0" indent="0">
              <a:buNone/>
            </a:pPr>
            <a:endParaRPr lang="en-US" dirty="0"/>
          </a:p>
          <a:p>
            <a:pPr marL="0" indent="0">
              <a:buNone/>
            </a:pPr>
            <a:r>
              <a:rPr lang="en-US" dirty="0"/>
              <a:t>     </a:t>
            </a:r>
            <a:r>
              <a:rPr lang="ru-RU" dirty="0"/>
              <a:t>решением будет:</a:t>
            </a:r>
          </a:p>
        </p:txBody>
      </p:sp>
      <p:pic>
        <p:nvPicPr>
          <p:cNvPr id="5" name="Рисунок 4">
            <a:extLst>
              <a:ext uri="{FF2B5EF4-FFF2-40B4-BE49-F238E27FC236}">
                <a16:creationId xmlns:a16="http://schemas.microsoft.com/office/drawing/2014/main" id="{97B7DD7E-BE47-5A38-DCD5-B3614BF5733F}"/>
              </a:ext>
            </a:extLst>
          </p:cNvPr>
          <p:cNvPicPr>
            <a:picLocks noChangeAspect="1"/>
          </p:cNvPicPr>
          <p:nvPr/>
        </p:nvPicPr>
        <p:blipFill>
          <a:blip r:embed="rId2"/>
          <a:stretch>
            <a:fillRect/>
          </a:stretch>
        </p:blipFill>
        <p:spPr>
          <a:xfrm>
            <a:off x="4088457" y="2407290"/>
            <a:ext cx="2695951" cy="514422"/>
          </a:xfrm>
          <a:prstGeom prst="rect">
            <a:avLst/>
          </a:prstGeom>
        </p:spPr>
      </p:pic>
      <p:pic>
        <p:nvPicPr>
          <p:cNvPr id="7" name="Рисунок 6">
            <a:extLst>
              <a:ext uri="{FF2B5EF4-FFF2-40B4-BE49-F238E27FC236}">
                <a16:creationId xmlns:a16="http://schemas.microsoft.com/office/drawing/2014/main" id="{609E97DE-3109-A463-5DE8-086902209517}"/>
              </a:ext>
            </a:extLst>
          </p:cNvPr>
          <p:cNvPicPr>
            <a:picLocks noChangeAspect="1"/>
          </p:cNvPicPr>
          <p:nvPr/>
        </p:nvPicPr>
        <p:blipFill>
          <a:blip r:embed="rId3"/>
          <a:stretch>
            <a:fillRect/>
          </a:stretch>
        </p:blipFill>
        <p:spPr>
          <a:xfrm>
            <a:off x="3802802" y="4339758"/>
            <a:ext cx="2457793" cy="419158"/>
          </a:xfrm>
          <a:prstGeom prst="rect">
            <a:avLst/>
          </a:prstGeom>
        </p:spPr>
      </p:pic>
      <p:pic>
        <p:nvPicPr>
          <p:cNvPr id="9" name="Рисунок 8">
            <a:extLst>
              <a:ext uri="{FF2B5EF4-FFF2-40B4-BE49-F238E27FC236}">
                <a16:creationId xmlns:a16="http://schemas.microsoft.com/office/drawing/2014/main" id="{678CC1E5-EDED-EBE5-95A4-1627039F2BD3}"/>
              </a:ext>
            </a:extLst>
          </p:cNvPr>
          <p:cNvPicPr>
            <a:picLocks noChangeAspect="1"/>
          </p:cNvPicPr>
          <p:nvPr/>
        </p:nvPicPr>
        <p:blipFill>
          <a:blip r:embed="rId4"/>
          <a:stretch>
            <a:fillRect/>
          </a:stretch>
        </p:blipFill>
        <p:spPr>
          <a:xfrm>
            <a:off x="3921464" y="5414149"/>
            <a:ext cx="2610214" cy="466790"/>
          </a:xfrm>
          <a:prstGeom prst="rect">
            <a:avLst/>
          </a:prstGeom>
        </p:spPr>
      </p:pic>
    </p:spTree>
    <p:extLst>
      <p:ext uri="{BB962C8B-B14F-4D97-AF65-F5344CB8AC3E}">
        <p14:creationId xmlns:p14="http://schemas.microsoft.com/office/powerpoint/2010/main" val="172524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24B755-6FE4-6D35-79CB-4F35A89AD891}"/>
              </a:ext>
            </a:extLst>
          </p:cNvPr>
          <p:cNvSpPr>
            <a:spLocks noGrp="1"/>
          </p:cNvSpPr>
          <p:nvPr>
            <p:ph type="title"/>
          </p:nvPr>
        </p:nvSpPr>
        <p:spPr/>
        <p:txBody>
          <a:bodyPr/>
          <a:lstStyle/>
          <a:p>
            <a:r>
              <a:rPr lang="ru-RU"/>
              <a:t>Арифметика остатков</a:t>
            </a:r>
          </a:p>
        </p:txBody>
      </p:sp>
      <p:sp>
        <p:nvSpPr>
          <p:cNvPr id="3" name="Объект 2">
            <a:extLst>
              <a:ext uri="{FF2B5EF4-FFF2-40B4-BE49-F238E27FC236}">
                <a16:creationId xmlns:a16="http://schemas.microsoft.com/office/drawing/2014/main" id="{D4903D26-D253-FE7B-695C-0724AC370475}"/>
              </a:ext>
            </a:extLst>
          </p:cNvPr>
          <p:cNvSpPr>
            <a:spLocks noGrp="1"/>
          </p:cNvSpPr>
          <p:nvPr>
            <p:ph idx="1"/>
          </p:nvPr>
        </p:nvSpPr>
        <p:spPr>
          <a:xfrm>
            <a:off x="838200" y="1825625"/>
            <a:ext cx="10515600" cy="4844998"/>
          </a:xfrm>
        </p:spPr>
        <p:txBody>
          <a:bodyPr>
            <a:normAutofit lnSpcReduction="10000"/>
          </a:bodyPr>
          <a:lstStyle/>
          <a:p>
            <a:pPr marL="0" indent="0">
              <a:buNone/>
            </a:pPr>
            <a:r>
              <a:rPr lang="ru-RU" dirty="0"/>
              <a:t>Критерий существования решения:</a:t>
            </a:r>
          </a:p>
          <a:p>
            <a:pPr>
              <a:buFontTx/>
              <a:buChar char="-"/>
            </a:pPr>
            <a:r>
              <a:rPr lang="ru-RU" dirty="0"/>
              <a:t>Если НОД (</a:t>
            </a:r>
            <a:r>
              <a:rPr lang="en-US" i="1" dirty="0"/>
              <a:t>a</a:t>
            </a:r>
            <a:r>
              <a:rPr lang="en-US" dirty="0"/>
              <a:t>, </a:t>
            </a:r>
            <a:r>
              <a:rPr lang="en-US" i="1" dirty="0"/>
              <a:t>N</a:t>
            </a:r>
            <a:r>
              <a:rPr lang="en-US" dirty="0"/>
              <a:t>) = g </a:t>
            </a:r>
            <a:r>
              <a:rPr lang="ru-RU" dirty="0"/>
              <a:t>и </a:t>
            </a:r>
            <a:r>
              <a:rPr lang="en-US" i="1" dirty="0"/>
              <a:t>b</a:t>
            </a:r>
            <a:r>
              <a:rPr lang="en-US" dirty="0"/>
              <a:t> mod </a:t>
            </a:r>
            <a:r>
              <a:rPr lang="en-US" i="1" dirty="0"/>
              <a:t>g</a:t>
            </a:r>
            <a:r>
              <a:rPr lang="en-US" dirty="0"/>
              <a:t> = 0</a:t>
            </a:r>
            <a:r>
              <a:rPr lang="ru-RU" dirty="0"/>
              <a:t>, то существует </a:t>
            </a:r>
            <a:r>
              <a:rPr lang="en-US" dirty="0"/>
              <a:t>g</a:t>
            </a:r>
            <a:r>
              <a:rPr lang="ru-RU" dirty="0"/>
              <a:t> решений:</a:t>
            </a:r>
          </a:p>
          <a:p>
            <a:pPr>
              <a:buFontTx/>
              <a:buChar char="-"/>
            </a:pPr>
            <a:endParaRPr lang="ru-RU" dirty="0"/>
          </a:p>
          <a:p>
            <a:pPr>
              <a:buFontTx/>
              <a:buChar char="-"/>
            </a:pPr>
            <a:endParaRPr lang="ru-RU" dirty="0"/>
          </a:p>
          <a:p>
            <a:pPr marL="0" indent="0">
              <a:buNone/>
            </a:pPr>
            <a:r>
              <a:rPr lang="ru-RU" dirty="0"/>
              <a:t>  где</a:t>
            </a:r>
          </a:p>
          <a:p>
            <a:pPr>
              <a:buFontTx/>
              <a:buChar char="-"/>
            </a:pPr>
            <a:endParaRPr lang="ru-RU" dirty="0"/>
          </a:p>
          <a:p>
            <a:pPr>
              <a:buFontTx/>
              <a:buChar char="-"/>
            </a:pPr>
            <a:endParaRPr lang="ru-RU" dirty="0"/>
          </a:p>
          <a:p>
            <a:pPr>
              <a:buFontTx/>
              <a:buChar char="-"/>
            </a:pPr>
            <a:endParaRPr lang="ru-RU" dirty="0"/>
          </a:p>
          <a:p>
            <a:pPr>
              <a:buFontTx/>
              <a:buChar char="-"/>
            </a:pPr>
            <a:endParaRPr lang="ru-RU" dirty="0"/>
          </a:p>
          <a:p>
            <a:pPr>
              <a:buFontTx/>
              <a:buChar char="-"/>
            </a:pPr>
            <a:r>
              <a:rPr lang="ru-RU" dirty="0"/>
              <a:t>Иначе решения нет</a:t>
            </a:r>
          </a:p>
        </p:txBody>
      </p:sp>
      <p:pic>
        <p:nvPicPr>
          <p:cNvPr id="6" name="Рисунок 5">
            <a:extLst>
              <a:ext uri="{FF2B5EF4-FFF2-40B4-BE49-F238E27FC236}">
                <a16:creationId xmlns:a16="http://schemas.microsoft.com/office/drawing/2014/main" id="{5F745160-1589-B0E3-B76D-F33525831188}"/>
              </a:ext>
            </a:extLst>
          </p:cNvPr>
          <p:cNvPicPr>
            <a:picLocks noChangeAspect="1"/>
          </p:cNvPicPr>
          <p:nvPr/>
        </p:nvPicPr>
        <p:blipFill>
          <a:blip r:embed="rId2"/>
          <a:stretch>
            <a:fillRect/>
          </a:stretch>
        </p:blipFill>
        <p:spPr>
          <a:xfrm>
            <a:off x="2237837" y="2858378"/>
            <a:ext cx="2229161" cy="685896"/>
          </a:xfrm>
          <a:prstGeom prst="rect">
            <a:avLst/>
          </a:prstGeom>
        </p:spPr>
      </p:pic>
      <p:pic>
        <p:nvPicPr>
          <p:cNvPr id="10" name="Рисунок 9">
            <a:extLst>
              <a:ext uri="{FF2B5EF4-FFF2-40B4-BE49-F238E27FC236}">
                <a16:creationId xmlns:a16="http://schemas.microsoft.com/office/drawing/2014/main" id="{F67B460C-18A6-7E97-01E8-CDDF1039DA03}"/>
              </a:ext>
            </a:extLst>
          </p:cNvPr>
          <p:cNvPicPr>
            <a:picLocks noChangeAspect="1"/>
          </p:cNvPicPr>
          <p:nvPr/>
        </p:nvPicPr>
        <p:blipFill>
          <a:blip r:embed="rId3"/>
          <a:stretch>
            <a:fillRect/>
          </a:stretch>
        </p:blipFill>
        <p:spPr>
          <a:xfrm>
            <a:off x="2237837" y="4898680"/>
            <a:ext cx="3858163" cy="609685"/>
          </a:xfrm>
          <a:prstGeom prst="rect">
            <a:avLst/>
          </a:prstGeom>
        </p:spPr>
      </p:pic>
      <p:pic>
        <p:nvPicPr>
          <p:cNvPr id="12" name="Рисунок 11">
            <a:extLst>
              <a:ext uri="{FF2B5EF4-FFF2-40B4-BE49-F238E27FC236}">
                <a16:creationId xmlns:a16="http://schemas.microsoft.com/office/drawing/2014/main" id="{6A07A83F-DDE6-ED50-0F72-46A291ED5EB7}"/>
              </a:ext>
            </a:extLst>
          </p:cNvPr>
          <p:cNvPicPr>
            <a:picLocks noChangeAspect="1"/>
          </p:cNvPicPr>
          <p:nvPr/>
        </p:nvPicPr>
        <p:blipFill>
          <a:blip r:embed="rId4"/>
          <a:stretch>
            <a:fillRect/>
          </a:stretch>
        </p:blipFill>
        <p:spPr>
          <a:xfrm>
            <a:off x="2237837" y="4201690"/>
            <a:ext cx="3038899" cy="562053"/>
          </a:xfrm>
          <a:prstGeom prst="rect">
            <a:avLst/>
          </a:prstGeom>
        </p:spPr>
      </p:pic>
      <p:pic>
        <p:nvPicPr>
          <p:cNvPr id="14" name="Рисунок 13">
            <a:extLst>
              <a:ext uri="{FF2B5EF4-FFF2-40B4-BE49-F238E27FC236}">
                <a16:creationId xmlns:a16="http://schemas.microsoft.com/office/drawing/2014/main" id="{690A0308-BCA7-9F1F-5DAE-6374583B8BDB}"/>
              </a:ext>
            </a:extLst>
          </p:cNvPr>
          <p:cNvPicPr>
            <a:picLocks noChangeAspect="1"/>
          </p:cNvPicPr>
          <p:nvPr/>
        </p:nvPicPr>
        <p:blipFill>
          <a:blip r:embed="rId5"/>
          <a:stretch>
            <a:fillRect/>
          </a:stretch>
        </p:blipFill>
        <p:spPr>
          <a:xfrm>
            <a:off x="6924400" y="2944571"/>
            <a:ext cx="2810267" cy="438211"/>
          </a:xfrm>
          <a:prstGeom prst="rect">
            <a:avLst/>
          </a:prstGeom>
        </p:spPr>
      </p:pic>
    </p:spTree>
    <p:extLst>
      <p:ext uri="{BB962C8B-B14F-4D97-AF65-F5344CB8AC3E}">
        <p14:creationId xmlns:p14="http://schemas.microsoft.com/office/powerpoint/2010/main" val="191071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520FF-6162-0A98-FC3E-EEA1D1E56BCB}"/>
              </a:ext>
            </a:extLst>
          </p:cNvPr>
          <p:cNvSpPr>
            <a:spLocks noGrp="1"/>
          </p:cNvSpPr>
          <p:nvPr>
            <p:ph type="title"/>
          </p:nvPr>
        </p:nvSpPr>
        <p:spPr/>
        <p:txBody>
          <a:bodyPr/>
          <a:lstStyle/>
          <a:p>
            <a:r>
              <a:rPr lang="ru-RU" dirty="0"/>
              <a:t>Алгоритм Евклида</a:t>
            </a:r>
          </a:p>
        </p:txBody>
      </p:sp>
      <p:sp>
        <p:nvSpPr>
          <p:cNvPr id="3" name="Объект 2">
            <a:extLst>
              <a:ext uri="{FF2B5EF4-FFF2-40B4-BE49-F238E27FC236}">
                <a16:creationId xmlns:a16="http://schemas.microsoft.com/office/drawing/2014/main" id="{992101F0-A1FB-FDDA-9D6E-97901192032C}"/>
              </a:ext>
            </a:extLst>
          </p:cNvPr>
          <p:cNvSpPr>
            <a:spLocks noGrp="1"/>
          </p:cNvSpPr>
          <p:nvPr>
            <p:ph idx="1"/>
          </p:nvPr>
        </p:nvSpPr>
        <p:spPr/>
        <p:txBody>
          <a:bodyPr/>
          <a:lstStyle/>
          <a:p>
            <a:r>
              <a:rPr lang="ru-RU" dirty="0"/>
              <a:t>Например, есть числа</a:t>
            </a:r>
          </a:p>
        </p:txBody>
      </p:sp>
      <p:pic>
        <p:nvPicPr>
          <p:cNvPr id="5" name="Рисунок 4">
            <a:extLst>
              <a:ext uri="{FF2B5EF4-FFF2-40B4-BE49-F238E27FC236}">
                <a16:creationId xmlns:a16="http://schemas.microsoft.com/office/drawing/2014/main" id="{8B6E3ABB-0CD9-9A21-579F-FECCE30872E5}"/>
              </a:ext>
            </a:extLst>
          </p:cNvPr>
          <p:cNvPicPr>
            <a:picLocks noChangeAspect="1"/>
          </p:cNvPicPr>
          <p:nvPr/>
        </p:nvPicPr>
        <p:blipFill>
          <a:blip r:embed="rId2"/>
          <a:stretch>
            <a:fillRect/>
          </a:stretch>
        </p:blipFill>
        <p:spPr>
          <a:xfrm>
            <a:off x="1650828" y="2357557"/>
            <a:ext cx="6192114" cy="523948"/>
          </a:xfrm>
          <a:prstGeom prst="rect">
            <a:avLst/>
          </a:prstGeom>
        </p:spPr>
      </p:pic>
      <p:pic>
        <p:nvPicPr>
          <p:cNvPr id="7" name="Рисунок 6">
            <a:extLst>
              <a:ext uri="{FF2B5EF4-FFF2-40B4-BE49-F238E27FC236}">
                <a16:creationId xmlns:a16="http://schemas.microsoft.com/office/drawing/2014/main" id="{6188AEB3-08DD-366A-DE8C-9C6531573068}"/>
              </a:ext>
            </a:extLst>
          </p:cNvPr>
          <p:cNvPicPr>
            <a:picLocks noChangeAspect="1"/>
          </p:cNvPicPr>
          <p:nvPr/>
        </p:nvPicPr>
        <p:blipFill>
          <a:blip r:embed="rId3"/>
          <a:stretch>
            <a:fillRect/>
          </a:stretch>
        </p:blipFill>
        <p:spPr>
          <a:xfrm>
            <a:off x="1650828" y="2922753"/>
            <a:ext cx="7525800" cy="543001"/>
          </a:xfrm>
          <a:prstGeom prst="rect">
            <a:avLst/>
          </a:prstGeom>
        </p:spPr>
      </p:pic>
      <p:pic>
        <p:nvPicPr>
          <p:cNvPr id="9" name="Рисунок 8">
            <a:extLst>
              <a:ext uri="{FF2B5EF4-FFF2-40B4-BE49-F238E27FC236}">
                <a16:creationId xmlns:a16="http://schemas.microsoft.com/office/drawing/2014/main" id="{4CE5DA27-BF4E-D53F-31EA-B3D7123444A0}"/>
              </a:ext>
            </a:extLst>
          </p:cNvPr>
          <p:cNvPicPr>
            <a:picLocks noChangeAspect="1"/>
          </p:cNvPicPr>
          <p:nvPr/>
        </p:nvPicPr>
        <p:blipFill>
          <a:blip r:embed="rId4"/>
          <a:stretch>
            <a:fillRect/>
          </a:stretch>
        </p:blipFill>
        <p:spPr>
          <a:xfrm>
            <a:off x="1650828" y="3465754"/>
            <a:ext cx="5925377" cy="543001"/>
          </a:xfrm>
          <a:prstGeom prst="rect">
            <a:avLst/>
          </a:prstGeom>
        </p:spPr>
      </p:pic>
    </p:spTree>
    <p:extLst>
      <p:ext uri="{BB962C8B-B14F-4D97-AF65-F5344CB8AC3E}">
        <p14:creationId xmlns:p14="http://schemas.microsoft.com/office/powerpoint/2010/main" val="353925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36C09A-4853-8E72-494E-54217EEDA3CB}"/>
              </a:ext>
            </a:extLst>
          </p:cNvPr>
          <p:cNvSpPr>
            <a:spLocks noGrp="1"/>
          </p:cNvSpPr>
          <p:nvPr>
            <p:ph type="title"/>
          </p:nvPr>
        </p:nvSpPr>
        <p:spPr/>
        <p:txBody>
          <a:bodyPr/>
          <a:lstStyle/>
          <a:p>
            <a:r>
              <a:rPr lang="ru-RU" dirty="0"/>
              <a:t>Алгоритм Евклида</a:t>
            </a:r>
          </a:p>
        </p:txBody>
      </p:sp>
      <p:sp>
        <p:nvSpPr>
          <p:cNvPr id="5" name="TextBox 4">
            <a:extLst>
              <a:ext uri="{FF2B5EF4-FFF2-40B4-BE49-F238E27FC236}">
                <a16:creationId xmlns:a16="http://schemas.microsoft.com/office/drawing/2014/main" id="{32A6E330-ED99-6C01-0499-A70E82B47B39}"/>
              </a:ext>
            </a:extLst>
          </p:cNvPr>
          <p:cNvSpPr txBox="1"/>
          <p:nvPr/>
        </p:nvSpPr>
        <p:spPr>
          <a:xfrm>
            <a:off x="571500" y="1690688"/>
            <a:ext cx="11049000" cy="830997"/>
          </a:xfrm>
          <a:prstGeom prst="rect">
            <a:avLst/>
          </a:prstGeom>
          <a:noFill/>
        </p:spPr>
        <p:txBody>
          <a:bodyPr wrap="square">
            <a:spAutoFit/>
          </a:bodyPr>
          <a:lstStyle/>
          <a:p>
            <a:r>
              <a:rPr lang="ru-RU" sz="2400" dirty="0"/>
              <a:t>Разделить целое число </a:t>
            </a:r>
            <a:r>
              <a:rPr lang="ru-RU" sz="2400" b="1" i="1" dirty="0"/>
              <a:t>а</a:t>
            </a:r>
            <a:r>
              <a:rPr lang="ru-RU" sz="2400" dirty="0"/>
              <a:t> на число </a:t>
            </a:r>
            <a:r>
              <a:rPr lang="ru-RU" sz="2400" b="1" i="1" dirty="0"/>
              <a:t>b</a:t>
            </a:r>
            <a:r>
              <a:rPr lang="ru-RU" sz="2400" dirty="0"/>
              <a:t> с остатком — это значит найти такие числа </a:t>
            </a:r>
            <a:r>
              <a:rPr lang="ru-RU" sz="2400" b="1" i="1" dirty="0"/>
              <a:t>q</a:t>
            </a:r>
            <a:r>
              <a:rPr lang="ru-RU" sz="2400" dirty="0"/>
              <a:t> и </a:t>
            </a:r>
            <a:r>
              <a:rPr lang="ru-RU" sz="2400" b="1" i="1" dirty="0"/>
              <a:t>г</a:t>
            </a:r>
            <a:r>
              <a:rPr lang="ru-RU" sz="2400" dirty="0"/>
              <a:t>, при которых выполняется равенство</a:t>
            </a:r>
          </a:p>
        </p:txBody>
      </p:sp>
      <p:pic>
        <p:nvPicPr>
          <p:cNvPr id="7" name="Рисунок 6">
            <a:extLst>
              <a:ext uri="{FF2B5EF4-FFF2-40B4-BE49-F238E27FC236}">
                <a16:creationId xmlns:a16="http://schemas.microsoft.com/office/drawing/2014/main" id="{0C41FDB4-7B88-4BEC-8FA2-2B9827190EC1}"/>
              </a:ext>
            </a:extLst>
          </p:cNvPr>
          <p:cNvPicPr>
            <a:picLocks noChangeAspect="1"/>
          </p:cNvPicPr>
          <p:nvPr/>
        </p:nvPicPr>
        <p:blipFill>
          <a:blip r:embed="rId2"/>
          <a:stretch>
            <a:fillRect/>
          </a:stretch>
        </p:blipFill>
        <p:spPr>
          <a:xfrm>
            <a:off x="4526667" y="2616145"/>
            <a:ext cx="1819529" cy="400106"/>
          </a:xfrm>
          <a:prstGeom prst="rect">
            <a:avLst/>
          </a:prstGeom>
        </p:spPr>
      </p:pic>
      <p:sp>
        <p:nvSpPr>
          <p:cNvPr id="9" name="TextBox 8">
            <a:extLst>
              <a:ext uri="{FF2B5EF4-FFF2-40B4-BE49-F238E27FC236}">
                <a16:creationId xmlns:a16="http://schemas.microsoft.com/office/drawing/2014/main" id="{705BA8F6-7811-A426-7E8A-7A91AC683A06}"/>
              </a:ext>
            </a:extLst>
          </p:cNvPr>
          <p:cNvSpPr txBox="1"/>
          <p:nvPr/>
        </p:nvSpPr>
        <p:spPr>
          <a:xfrm>
            <a:off x="464695" y="3016251"/>
            <a:ext cx="11392525" cy="1200329"/>
          </a:xfrm>
          <a:prstGeom prst="rect">
            <a:avLst/>
          </a:prstGeom>
          <a:noFill/>
        </p:spPr>
        <p:txBody>
          <a:bodyPr wrap="square">
            <a:spAutoFit/>
          </a:bodyPr>
          <a:lstStyle/>
          <a:p>
            <a:r>
              <a:rPr lang="ru-RU" sz="2400" dirty="0"/>
              <a:t>Для вычисления наибольшего общего делителя чисел </a:t>
            </a:r>
            <a:r>
              <a:rPr lang="ru-RU" sz="2400" b="1" i="1" dirty="0"/>
              <a:t>r</a:t>
            </a:r>
            <a:r>
              <a:rPr lang="ru-RU" sz="2400" b="1" i="1" baseline="-25000" dirty="0"/>
              <a:t>0</a:t>
            </a:r>
            <a:r>
              <a:rPr lang="ru-RU" sz="2400" dirty="0"/>
              <a:t> =</a:t>
            </a:r>
            <a:r>
              <a:rPr lang="ru-RU" sz="2400" b="1" i="1" dirty="0"/>
              <a:t> а</a:t>
            </a:r>
            <a:r>
              <a:rPr lang="ru-RU" sz="2400" dirty="0"/>
              <a:t> и </a:t>
            </a:r>
            <a:r>
              <a:rPr lang="ru-RU" sz="2400" b="1" i="1" dirty="0"/>
              <a:t>r</a:t>
            </a:r>
            <a:r>
              <a:rPr lang="ru-RU" sz="2400" baseline="-25000" dirty="0"/>
              <a:t>1</a:t>
            </a:r>
            <a:r>
              <a:rPr lang="ru-RU" sz="2400" dirty="0"/>
              <a:t> = </a:t>
            </a:r>
            <a:r>
              <a:rPr lang="en-US" sz="2400" b="1" i="1" dirty="0"/>
              <a:t>b</a:t>
            </a:r>
            <a:r>
              <a:rPr lang="ru-RU" sz="2400" dirty="0"/>
              <a:t> мы последовательно вычисляем </a:t>
            </a:r>
            <a:r>
              <a:rPr lang="ru-RU" sz="2400" b="1" i="1" dirty="0"/>
              <a:t>r</a:t>
            </a:r>
            <a:r>
              <a:rPr lang="ru-RU" sz="2400" b="1" i="1" baseline="-25000" dirty="0"/>
              <a:t>2</a:t>
            </a:r>
            <a:r>
              <a:rPr lang="ru-RU" sz="2400" b="1" i="1" dirty="0"/>
              <a:t>, r</a:t>
            </a:r>
            <a:r>
              <a:rPr lang="ru-RU" sz="2400" b="1" i="1" baseline="-25000" dirty="0"/>
              <a:t>3</a:t>
            </a:r>
            <a:r>
              <a:rPr lang="ru-RU" sz="2400" b="1" i="1" dirty="0"/>
              <a:t>, r</a:t>
            </a:r>
            <a:r>
              <a:rPr lang="ru-RU" sz="2400" b="1" i="1" baseline="-25000" dirty="0"/>
              <a:t>4</a:t>
            </a:r>
            <a:r>
              <a:rPr lang="ru-RU" sz="2400" dirty="0"/>
              <a:t>,..., производя деле­ние с остатком по следующей схеме:</a:t>
            </a:r>
          </a:p>
        </p:txBody>
      </p:sp>
      <p:pic>
        <p:nvPicPr>
          <p:cNvPr id="11" name="Рисунок 10">
            <a:extLst>
              <a:ext uri="{FF2B5EF4-FFF2-40B4-BE49-F238E27FC236}">
                <a16:creationId xmlns:a16="http://schemas.microsoft.com/office/drawing/2014/main" id="{168EA818-3F9F-B53B-55C0-C004DD7F6A32}"/>
              </a:ext>
            </a:extLst>
          </p:cNvPr>
          <p:cNvPicPr>
            <a:picLocks noChangeAspect="1"/>
          </p:cNvPicPr>
          <p:nvPr/>
        </p:nvPicPr>
        <p:blipFill>
          <a:blip r:embed="rId3"/>
          <a:stretch>
            <a:fillRect/>
          </a:stretch>
        </p:blipFill>
        <p:spPr>
          <a:xfrm>
            <a:off x="4053720" y="4129502"/>
            <a:ext cx="3724795" cy="1895740"/>
          </a:xfrm>
          <a:prstGeom prst="rect">
            <a:avLst/>
          </a:prstGeom>
        </p:spPr>
      </p:pic>
      <p:pic>
        <p:nvPicPr>
          <p:cNvPr id="13" name="Рисунок 12">
            <a:extLst>
              <a:ext uri="{FF2B5EF4-FFF2-40B4-BE49-F238E27FC236}">
                <a16:creationId xmlns:a16="http://schemas.microsoft.com/office/drawing/2014/main" id="{8C39864A-E061-3588-3268-2FCF650F299D}"/>
              </a:ext>
            </a:extLst>
          </p:cNvPr>
          <p:cNvPicPr>
            <a:picLocks noChangeAspect="1"/>
          </p:cNvPicPr>
          <p:nvPr/>
        </p:nvPicPr>
        <p:blipFill>
          <a:blip r:embed="rId4"/>
          <a:stretch>
            <a:fillRect/>
          </a:stretch>
        </p:blipFill>
        <p:spPr>
          <a:xfrm>
            <a:off x="4058299" y="6133541"/>
            <a:ext cx="2057687" cy="362001"/>
          </a:xfrm>
          <a:prstGeom prst="rect">
            <a:avLst/>
          </a:prstGeom>
        </p:spPr>
      </p:pic>
    </p:spTree>
    <p:extLst>
      <p:ext uri="{BB962C8B-B14F-4D97-AF65-F5344CB8AC3E}">
        <p14:creationId xmlns:p14="http://schemas.microsoft.com/office/powerpoint/2010/main" val="261835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8EDC7-8F59-3529-622A-BCD193DA7152}"/>
              </a:ext>
            </a:extLst>
          </p:cNvPr>
          <p:cNvSpPr>
            <a:spLocks noGrp="1"/>
          </p:cNvSpPr>
          <p:nvPr>
            <p:ph type="title"/>
          </p:nvPr>
        </p:nvSpPr>
        <p:spPr/>
        <p:txBody>
          <a:bodyPr/>
          <a:lstStyle/>
          <a:p>
            <a:r>
              <a:rPr lang="ru-RU" dirty="0"/>
              <a:t>Алгоритм Евклида</a:t>
            </a:r>
          </a:p>
        </p:txBody>
      </p:sp>
      <p:pic>
        <p:nvPicPr>
          <p:cNvPr id="5" name="Рисунок 4">
            <a:extLst>
              <a:ext uri="{FF2B5EF4-FFF2-40B4-BE49-F238E27FC236}">
                <a16:creationId xmlns:a16="http://schemas.microsoft.com/office/drawing/2014/main" id="{6EF07806-C132-DEE7-A9C5-6C25FF8D6848}"/>
              </a:ext>
            </a:extLst>
          </p:cNvPr>
          <p:cNvPicPr>
            <a:picLocks noChangeAspect="1"/>
          </p:cNvPicPr>
          <p:nvPr/>
        </p:nvPicPr>
        <p:blipFill>
          <a:blip r:embed="rId2"/>
          <a:stretch>
            <a:fillRect/>
          </a:stretch>
        </p:blipFill>
        <p:spPr>
          <a:xfrm>
            <a:off x="2328329" y="1914313"/>
            <a:ext cx="6516009" cy="3029373"/>
          </a:xfrm>
          <a:prstGeom prst="rect">
            <a:avLst/>
          </a:prstGeom>
        </p:spPr>
      </p:pic>
      <p:pic>
        <p:nvPicPr>
          <p:cNvPr id="7" name="Рисунок 6">
            <a:extLst>
              <a:ext uri="{FF2B5EF4-FFF2-40B4-BE49-F238E27FC236}">
                <a16:creationId xmlns:a16="http://schemas.microsoft.com/office/drawing/2014/main" id="{C3F84C08-FD1A-E311-647D-8B1F954FC7D8}"/>
              </a:ext>
            </a:extLst>
          </p:cNvPr>
          <p:cNvPicPr>
            <a:picLocks noChangeAspect="1"/>
          </p:cNvPicPr>
          <p:nvPr/>
        </p:nvPicPr>
        <p:blipFill>
          <a:blip r:embed="rId3"/>
          <a:stretch>
            <a:fillRect/>
          </a:stretch>
        </p:blipFill>
        <p:spPr>
          <a:xfrm>
            <a:off x="2328329" y="5803192"/>
            <a:ext cx="6011114" cy="438211"/>
          </a:xfrm>
          <a:prstGeom prst="rect">
            <a:avLst/>
          </a:prstGeom>
        </p:spPr>
      </p:pic>
      <p:sp>
        <p:nvSpPr>
          <p:cNvPr id="8" name="TextBox 7">
            <a:extLst>
              <a:ext uri="{FF2B5EF4-FFF2-40B4-BE49-F238E27FC236}">
                <a16:creationId xmlns:a16="http://schemas.microsoft.com/office/drawing/2014/main" id="{3697A9C6-A892-9190-8D50-AFD234B88710}"/>
              </a:ext>
            </a:extLst>
          </p:cNvPr>
          <p:cNvSpPr txBox="1"/>
          <p:nvPr/>
        </p:nvSpPr>
        <p:spPr>
          <a:xfrm>
            <a:off x="1156726" y="5123320"/>
            <a:ext cx="2343206" cy="461665"/>
          </a:xfrm>
          <a:prstGeom prst="rect">
            <a:avLst/>
          </a:prstGeom>
          <a:noFill/>
        </p:spPr>
        <p:txBody>
          <a:bodyPr wrap="none" rtlCol="0">
            <a:spAutoFit/>
          </a:bodyPr>
          <a:lstStyle/>
          <a:p>
            <a:r>
              <a:rPr lang="ru-RU" sz="2400" dirty="0"/>
              <a:t>Посчитать дома:</a:t>
            </a:r>
          </a:p>
        </p:txBody>
      </p:sp>
    </p:spTree>
    <p:extLst>
      <p:ext uri="{BB962C8B-B14F-4D97-AF65-F5344CB8AC3E}">
        <p14:creationId xmlns:p14="http://schemas.microsoft.com/office/powerpoint/2010/main" val="417784751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2030</Words>
  <Application>Microsoft Office PowerPoint</Application>
  <PresentationFormat>Широкоэкранный</PresentationFormat>
  <Paragraphs>377</Paragraphs>
  <Slides>28</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Calibri</vt:lpstr>
      <vt:lpstr>Calibri Light</vt:lpstr>
      <vt:lpstr>Courier New</vt:lpstr>
      <vt:lpstr>Times New Roman</vt:lpstr>
      <vt:lpstr>Тема Office</vt:lpstr>
      <vt:lpstr>КМЗИ</vt:lpstr>
      <vt:lpstr>Арифметика остатков</vt:lpstr>
      <vt:lpstr>Арифметика остатков</vt:lpstr>
      <vt:lpstr>Арифметика остатков</vt:lpstr>
      <vt:lpstr>Арифметика остатков</vt:lpstr>
      <vt:lpstr>Арифметика остатков</vt:lpstr>
      <vt:lpstr>Алгоритм Евклида</vt:lpstr>
      <vt:lpstr>Алгоритм Евклида</vt:lpstr>
      <vt:lpstr>Алгоритм Евклида</vt:lpstr>
      <vt:lpstr>Расширенный алгоритм Евклида</vt:lpstr>
      <vt:lpstr>Расширенный алгоритм Евклида</vt:lpstr>
      <vt:lpstr>Китайская теорема об остатках</vt:lpstr>
      <vt:lpstr>Китайская теорема об остатках</vt:lpstr>
      <vt:lpstr>Подстановка</vt:lpstr>
      <vt:lpstr>Алгоритм шифрования</vt:lpstr>
      <vt:lpstr>Перестановочные шифры</vt:lpstr>
      <vt:lpstr>Шифр табличной маршрутной перестановки (Сцитала)</vt:lpstr>
      <vt:lpstr>Шифр вертикальной перестановки</vt:lpstr>
      <vt:lpstr>Шифр «поворотная решётка» (Кардано)</vt:lpstr>
      <vt:lpstr>Шифр двойной перестановки</vt:lpstr>
      <vt:lpstr>Презентация PowerPoint</vt:lpstr>
      <vt:lpstr>Шифр подстановки</vt:lpstr>
      <vt:lpstr>Шифр Цезаря</vt:lpstr>
      <vt:lpstr>Книжный шифр</vt:lpstr>
      <vt:lpstr>Шифр Плейфера</vt:lpstr>
      <vt:lpstr>Шифр Плейфера</vt:lpstr>
      <vt:lpstr>Шифр Виженера</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EruslanovRV</dc:creator>
  <cp:lastModifiedBy>EruslanovRV</cp:lastModifiedBy>
  <cp:revision>34</cp:revision>
  <dcterms:created xsi:type="dcterms:W3CDTF">2024-09-07T03:17:09Z</dcterms:created>
  <dcterms:modified xsi:type="dcterms:W3CDTF">2024-09-07T06:57:53Z</dcterms:modified>
</cp:coreProperties>
</file>