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58" r:id="rId6"/>
    <p:sldId id="259" r:id="rId7"/>
    <p:sldId id="260" r:id="rId8"/>
    <p:sldId id="264" r:id="rId9"/>
    <p:sldId id="266" r:id="rId10"/>
    <p:sldId id="267" r:id="rId11"/>
    <p:sldId id="268" r:id="rId12"/>
    <p:sldId id="269" r:id="rId13"/>
    <p:sldId id="265" r:id="rId14"/>
    <p:sldId id="270" r:id="rId15"/>
    <p:sldId id="257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074807-B402-4BC7-CAD9-C39F4F709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E9BD508-1D49-1C98-B5A2-DB0C676552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54C83B-8DF6-BE15-1BCC-5F22E3456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3AFD-658F-49EE-BDCA-B127EB8AF4BA}" type="datetimeFigureOut">
              <a:rPr lang="ru-RU" smtClean="0"/>
              <a:t>19.10.2024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CF3D33-D22B-ED04-77EE-8EB0061CA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C71A3E-4BA9-F5B9-41D7-8B6C586F3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7111-43B7-4D4D-AB62-EE3C93FFF3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558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4F2CA2-81AC-80CF-BA10-1BED9EF2A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2DA7426-0D21-C55B-F1B9-8AD437DE5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6B7931-14F3-D65D-6219-52919E088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3AFD-658F-49EE-BDCA-B127EB8AF4BA}" type="datetimeFigureOut">
              <a:rPr lang="ru-RU" smtClean="0"/>
              <a:t>19.10.2024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55EFD2-5E1F-A8C5-14D9-E3D93A683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9C6E72-5DCA-AEC9-D8FB-E51CB2231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7111-43B7-4D4D-AB62-EE3C93FFF3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110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D84859F-E8FF-DE9F-F35E-EBA141733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1F84319-BDD5-C06F-8C6C-35A129C85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8E6CA6-DE60-3D08-B6D9-75C47DEE9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3AFD-658F-49EE-BDCA-B127EB8AF4BA}" type="datetimeFigureOut">
              <a:rPr lang="ru-RU" smtClean="0"/>
              <a:t>19.10.2024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242112-4500-3F1C-8626-65357CB1C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F3E547-F60C-CF19-DF77-60CBC0B69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7111-43B7-4D4D-AB62-EE3C93FFF3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537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D093CC-53CC-2892-AB2D-2E5F520AE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A8C799-D1CD-82B0-AE83-0926D5B40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1795B3-5C93-A5F8-CF53-0C4E38D01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3AFD-658F-49EE-BDCA-B127EB8AF4BA}" type="datetimeFigureOut">
              <a:rPr lang="ru-RU" smtClean="0"/>
              <a:t>19.10.2024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6A01E2-3975-DA44-2270-F91AA831A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A3CB4D-5C9C-F4EE-7249-847885A81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7111-43B7-4D4D-AB62-EE3C93FFF3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25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C52A8C-1E31-E4FF-9D6F-CED1C4949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0C5938-56A1-63A5-1C90-2E905077D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A08D36-9575-6962-AB1B-1760075AC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3AFD-658F-49EE-BDCA-B127EB8AF4BA}" type="datetimeFigureOut">
              <a:rPr lang="ru-RU" smtClean="0"/>
              <a:t>19.10.2024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67FB69-F01E-3B20-22D0-7B2853169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E12209-D5A2-F601-F1B3-6BA93CF6C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7111-43B7-4D4D-AB62-EE3C93FFF3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737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2363EB-FEAB-A290-73B6-30B927875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642038-3353-4F8F-773C-085FDE68FD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4971C0A-F74E-44D9-FD6D-C3AF4344C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C032F1E-460D-DB44-4A0E-5479CBA6C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3AFD-658F-49EE-BDCA-B127EB8AF4BA}" type="datetimeFigureOut">
              <a:rPr lang="ru-RU" smtClean="0"/>
              <a:t>19.10.2024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14FFB15-F1C3-7CFD-6814-68620D9F4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837028-84C8-3373-FC73-41AF7E2D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7111-43B7-4D4D-AB62-EE3C93FFF3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72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AEB9A3-F159-D76E-1008-A618400F0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C6AE25-76D0-29B5-7C6D-B92F31108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2ABEB30-B3C6-ACC7-AAAD-26876F6D0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C012566-5668-7B21-463E-DAC803244F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35DF99E-2C2E-82B1-D395-8B0DB119FC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EE453E9-8938-277E-D938-0EC465483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3AFD-658F-49EE-BDCA-B127EB8AF4BA}" type="datetimeFigureOut">
              <a:rPr lang="ru-RU" smtClean="0"/>
              <a:t>19.10.2024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080F85C-40C0-4B41-2F87-2E684DB79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D0FC2E3-D1DE-B232-0F18-A3BEB5CB5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7111-43B7-4D4D-AB62-EE3C93FFF3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995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05F89F-E1EC-E111-7D4E-BED2D4517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F825806-7C9C-876E-3488-D9DD2A1B2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3AFD-658F-49EE-BDCA-B127EB8AF4BA}" type="datetimeFigureOut">
              <a:rPr lang="ru-RU" smtClean="0"/>
              <a:t>19.10.2024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EAF1DF-D9C1-2911-B34F-C70D2A700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66A323-41E6-4E10-0AFE-5ABEB5FE3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7111-43B7-4D4D-AB62-EE3C93FFF3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92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3B27986-541C-01D0-7B49-51EA732EA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3AFD-658F-49EE-BDCA-B127EB8AF4BA}" type="datetimeFigureOut">
              <a:rPr lang="ru-RU" smtClean="0"/>
              <a:t>19.10.2024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7CE7A83-0FCD-12F9-7BA8-68FFBF4DA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49D3DF-D17B-73CF-45A7-A65B2F042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7111-43B7-4D4D-AB62-EE3C93FFF3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470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CEDBA9-7F16-0DA7-E012-693442AB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475F2A-884A-656F-4596-4A88C42A3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3DB25A-B573-869A-3989-519C91DB4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AC1294-254C-E351-44F6-32A9C65E5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3AFD-658F-49EE-BDCA-B127EB8AF4BA}" type="datetimeFigureOut">
              <a:rPr lang="ru-RU" smtClean="0"/>
              <a:t>19.10.2024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F1F31D-73A9-D2E1-F8FA-DAD1FAAC4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73E9BF-B636-FCAC-668B-C2B42AAD0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7111-43B7-4D4D-AB62-EE3C93FFF3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5325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AEC2BE-65B5-7AA1-D75E-43C02B5E4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51D5E6B-F4F9-A2B0-42A1-037E4C563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A10F716-68C7-DCDB-65BA-7169739EC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344E89-42AA-26ED-0009-FDED5549E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3AFD-658F-49EE-BDCA-B127EB8AF4BA}" type="datetimeFigureOut">
              <a:rPr lang="ru-RU" smtClean="0"/>
              <a:t>19.10.2024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B9899E-D364-90FD-BD21-441A6B860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6E8071-9519-04EC-582B-F08FFF287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7111-43B7-4D4D-AB62-EE3C93FFF3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1508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64F500-F4F4-22A6-72F5-60F012BED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E5AD94-4537-0C3D-B3F9-921077CC8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83BD4C-612B-2C3F-F019-80CDC10CE3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B3AFD-658F-49EE-BDCA-B127EB8AF4BA}" type="datetimeFigureOut">
              <a:rPr lang="ru-RU" smtClean="0"/>
              <a:t>19.10.2024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654BFF-36AF-6ADD-10CB-1BA194419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DCFC8D-ED94-4FF8-26D2-90D04124DF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17111-43B7-4D4D-AB62-EE3C93FFF3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0546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4FED29-7253-E3C9-DC99-DCBD1FB05E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Электронная подпись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A8092DA-920D-EF6B-86BF-4319C65221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Тема 4</a:t>
            </a:r>
          </a:p>
        </p:txBody>
      </p:sp>
    </p:spTree>
    <p:extLst>
      <p:ext uri="{BB962C8B-B14F-4D97-AF65-F5344CB8AC3E}">
        <p14:creationId xmlns:p14="http://schemas.microsoft.com/office/powerpoint/2010/main" val="1573540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15E8608-97CE-94BE-2C65-DD2D3633C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2760"/>
            <a:ext cx="4086795" cy="397247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F80627E-D9CA-FFE6-FCFD-394927381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026" y="1442759"/>
            <a:ext cx="4143953" cy="397247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62D431A-24B4-FF73-05A2-758029866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943" y="5642363"/>
            <a:ext cx="3099210" cy="51859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C46E7D1-3030-B49D-7CA2-06BCBC1257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2755" y="5470888"/>
            <a:ext cx="4177554" cy="51859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01B2AB8-DA85-01B6-82E0-D167B739F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2415" y="5899539"/>
            <a:ext cx="1665160" cy="74645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8368F50-F898-290A-C401-3026ADE83F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6026391"/>
            <a:ext cx="2621770" cy="518592"/>
          </a:xfrm>
          <a:prstGeom prst="rect">
            <a:avLst/>
          </a:prstGeom>
        </p:spPr>
      </p:pic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DD2E30E9-9BF8-A8F9-6714-83999674177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Эллиптическая кривая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0393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9196FE7-9340-FFBF-ABBB-3E95BB8A0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Эллиптическая кривая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B634DDE-83DB-860F-4556-31BCF0998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9213"/>
            <a:ext cx="6437876" cy="57940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BEFF51B-2B50-138A-A3BC-DA9410A39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98622"/>
            <a:ext cx="9593014" cy="25054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3EE4973-C916-45AF-347B-60AEEBEE1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964" y="4771264"/>
            <a:ext cx="4610743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25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2957D3-20C3-C14C-769F-53A96EDA2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718" y="1907993"/>
            <a:ext cx="5925377" cy="73352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C0A1444-C920-DCA4-27E7-6ADADA9E5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718" y="2588196"/>
            <a:ext cx="6420746" cy="76210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829380E-0A26-F159-58BB-E98CBA1C0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508" y="3410262"/>
            <a:ext cx="6315956" cy="66684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CB8F24E-1679-5BA2-34D9-74C3D7A534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0877" y="3898907"/>
            <a:ext cx="5639587" cy="47631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2BD857A-3EFE-FA18-D10A-8042DA443D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8215" y="3941775"/>
            <a:ext cx="1971950" cy="39058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8E4EEAF-FC6C-B301-2803-02EDBB9028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3890" y="4678104"/>
            <a:ext cx="1038370" cy="371527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625AF76-2CA3-FFAB-91B1-59B45D2FB8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19358" y="4375223"/>
            <a:ext cx="4801270" cy="207674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3FA904B-B797-8199-A76C-66E6FF1E8F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6209041"/>
            <a:ext cx="2448267" cy="485843"/>
          </a:xfrm>
          <a:prstGeom prst="rect">
            <a:avLst/>
          </a:prstGeom>
        </p:spPr>
      </p:pic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BBD80979-D95F-7BC3-6BF6-EE1106CFD22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Эллиптическая кривая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0198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35BEE3-2081-DFF3-63AE-8D7BB8016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4127"/>
          </a:xfrm>
        </p:spPr>
        <p:txBody>
          <a:bodyPr/>
          <a:lstStyle/>
          <a:p>
            <a:pPr algn="ctr"/>
            <a:r>
              <a:rPr lang="ru-RU" b="0" i="0" dirty="0">
                <a:solidFill>
                  <a:srgbClr val="101418"/>
                </a:solidFill>
                <a:effectLst/>
              </a:rPr>
              <a:t>ГОСТ Р 34.10-</a:t>
            </a:r>
            <a:r>
              <a:rPr lang="en-US" b="0" i="0" dirty="0">
                <a:solidFill>
                  <a:srgbClr val="101418"/>
                </a:solidFill>
                <a:effectLst/>
              </a:rPr>
              <a:t>2018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14D002C-7F01-6D89-66C6-D5ED3016A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25" y="1139252"/>
            <a:ext cx="9716856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908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35BEE3-2081-DFF3-63AE-8D7BB8016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4127"/>
          </a:xfrm>
        </p:spPr>
        <p:txBody>
          <a:bodyPr/>
          <a:lstStyle/>
          <a:p>
            <a:pPr algn="ctr"/>
            <a:r>
              <a:rPr lang="ru-RU" b="0" i="0" dirty="0">
                <a:solidFill>
                  <a:srgbClr val="101418"/>
                </a:solidFill>
                <a:effectLst/>
              </a:rPr>
              <a:t>ГОСТ Р 34.10-</a:t>
            </a:r>
            <a:r>
              <a:rPr lang="en-US" b="0" i="0" dirty="0">
                <a:solidFill>
                  <a:srgbClr val="101418"/>
                </a:solidFill>
                <a:effectLst/>
              </a:rPr>
              <a:t>2018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B4263B2-8215-B94A-C5B8-6B5103065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60" y="1486450"/>
            <a:ext cx="4772691" cy="106694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2D35B93-20CC-4223-AA17-D643BC40A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261" y="2639592"/>
            <a:ext cx="9631119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279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B42F7A-8B22-5D53-2A7C-FEE8C9B3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ФЗ от 6 апреля 2011 года № 63-ФЗ «Об электронной подписи»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176CA4-05FA-E1DC-4DF6-E2F06044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1. </a:t>
            </a:r>
            <a:r>
              <a:rPr lang="ru-RU" sz="1800" b="1" dirty="0"/>
              <a:t>Простая электронной подпись </a:t>
            </a:r>
            <a:r>
              <a:rPr lang="ru-RU" sz="1800" dirty="0"/>
              <a:t>- электронная подпись, которая посредством использования кодов, паролей или иных средств подтверждает факт формирования электронной подписи определённым лицом.</a:t>
            </a:r>
          </a:p>
          <a:p>
            <a:pPr marL="0" indent="0">
              <a:buNone/>
            </a:pPr>
            <a:r>
              <a:rPr lang="en-US" sz="1800" dirty="0"/>
              <a:t>2. </a:t>
            </a:r>
            <a:r>
              <a:rPr lang="ru-RU" sz="1800" b="1" dirty="0"/>
              <a:t>Усиленная неквалифицированная электронная подпись (УНЭП)</a:t>
            </a:r>
            <a:r>
              <a:rPr lang="ru-RU" sz="1800" dirty="0"/>
              <a:t>:</a:t>
            </a:r>
          </a:p>
          <a:p>
            <a:r>
              <a:rPr lang="ru-RU" sz="1800" dirty="0"/>
              <a:t>получена в результате криптографического преобразования информации с использованием ключа электронной подписи;</a:t>
            </a:r>
          </a:p>
          <a:p>
            <a:r>
              <a:rPr lang="ru-RU" sz="1800" dirty="0"/>
              <a:t>позволяет определить лицо, подписавшее электронный документ;</a:t>
            </a:r>
          </a:p>
          <a:p>
            <a:r>
              <a:rPr lang="ru-RU" sz="1800" dirty="0"/>
              <a:t>позволяет обнаружить факт внесения изменений в электронный документ после момента его подписания;</a:t>
            </a:r>
          </a:p>
          <a:p>
            <a:r>
              <a:rPr lang="ru-RU" sz="1800" dirty="0"/>
              <a:t>создается с использованием средств электронной подписи.</a:t>
            </a:r>
          </a:p>
          <a:p>
            <a:pPr marL="0" indent="0">
              <a:buNone/>
            </a:pPr>
            <a:r>
              <a:rPr lang="en-US" sz="1800" dirty="0"/>
              <a:t>3. </a:t>
            </a:r>
            <a:r>
              <a:rPr lang="ru-RU" sz="1800" b="1" dirty="0"/>
              <a:t>Усиленной квалифицированной электронной подпись (УКЭП): </a:t>
            </a:r>
            <a:r>
              <a:rPr lang="ru-RU" sz="1800" dirty="0"/>
              <a:t>УНЭП и дополнительно:</a:t>
            </a:r>
          </a:p>
          <a:p>
            <a:r>
              <a:rPr lang="ru-RU" sz="1800" dirty="0"/>
              <a:t>ключ проверки электронной подписи указан в квалифицированном сертификате;</a:t>
            </a:r>
          </a:p>
          <a:p>
            <a:r>
              <a:rPr lang="ru-RU" sz="1800" dirty="0"/>
              <a:t>для создания и проверки электронной подписи используются средства электронной подписи, получившие подтверждение соответствия требованиям, установленным в соответствии с 63-ФЗ</a:t>
            </a:r>
          </a:p>
        </p:txBody>
      </p:sp>
    </p:spTree>
    <p:extLst>
      <p:ext uri="{BB962C8B-B14F-4D97-AF65-F5344CB8AC3E}">
        <p14:creationId xmlns:p14="http://schemas.microsoft.com/office/powerpoint/2010/main" val="3967599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3B730D-498D-2FD4-D588-1136C5D62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Электронная подпись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3F837A-1E0C-538E-1F6C-177051186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20771"/>
            <a:ext cx="10515600" cy="3004881"/>
          </a:xfrm>
        </p:spPr>
        <p:txBody>
          <a:bodyPr/>
          <a:lstStyle/>
          <a:p>
            <a:r>
              <a:rPr lang="ru-RU" dirty="0"/>
              <a:t>Цифровая подпись позволяет:</a:t>
            </a:r>
          </a:p>
          <a:p>
            <a:pPr lvl="1"/>
            <a:r>
              <a:rPr lang="ru-RU" dirty="0"/>
              <a:t>Аутентифицировать лицо, подписавшее сообщение;</a:t>
            </a:r>
          </a:p>
          <a:p>
            <a:pPr lvl="1"/>
            <a:r>
              <a:rPr lang="ru-RU" dirty="0"/>
              <a:t>Контролировать целостность сообщения;</a:t>
            </a:r>
          </a:p>
          <a:p>
            <a:pPr lvl="1"/>
            <a:r>
              <a:rPr lang="ru-RU" dirty="0"/>
              <a:t>Защищать сообщение от подделок;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F253DB-F811-1C6E-F57C-A6030256E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55" y="1436015"/>
            <a:ext cx="10327945" cy="218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347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5C61C6-CA07-69DB-ACC5-78298DAD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Криптографическая и математическая основа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15C63A-B53F-0EB3-42FC-20D0D14E8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Сложная обратимость задачи дискретного логарифмирования в мультипликативной группе простого конечного поля большого порядка. </a:t>
            </a:r>
          </a:p>
          <a:p>
            <a:pPr lvl="1"/>
            <a:r>
              <a:rPr lang="en-US" dirty="0"/>
              <a:t>RSA</a:t>
            </a:r>
          </a:p>
          <a:p>
            <a:pPr lvl="1"/>
            <a:r>
              <a:rPr lang="en-US" dirty="0"/>
              <a:t>DSA</a:t>
            </a:r>
          </a:p>
          <a:p>
            <a:pPr lvl="1"/>
            <a:r>
              <a:rPr lang="ru-RU" dirty="0"/>
              <a:t>ГОСТ 34.10-1994</a:t>
            </a:r>
          </a:p>
          <a:p>
            <a:r>
              <a:rPr lang="ru-RU" dirty="0"/>
              <a:t>Сложная обратимость задачи вычисления дискретного логарифма в группе точек эллиптической кривой. </a:t>
            </a:r>
          </a:p>
          <a:p>
            <a:pPr lvl="1"/>
            <a:r>
              <a:rPr lang="en-US" dirty="0"/>
              <a:t>ECDSA</a:t>
            </a:r>
          </a:p>
          <a:p>
            <a:pPr lvl="1"/>
            <a:r>
              <a:rPr lang="ru-RU" dirty="0"/>
              <a:t>ГОСТ 34.10-2018</a:t>
            </a:r>
          </a:p>
          <a:p>
            <a:r>
              <a:rPr lang="ru-RU" dirty="0"/>
              <a:t>Стойкость алгоритма хеш-функции</a:t>
            </a:r>
            <a:endParaRPr lang="en-US" dirty="0"/>
          </a:p>
          <a:p>
            <a:pPr lvl="1"/>
            <a:r>
              <a:rPr lang="en-US" dirty="0"/>
              <a:t>SHA</a:t>
            </a:r>
          </a:p>
          <a:p>
            <a:pPr lvl="1"/>
            <a:r>
              <a:rPr lang="ru-RU" dirty="0"/>
              <a:t>ГОСТ 34 11 2018 (Стрибог)</a:t>
            </a:r>
          </a:p>
        </p:txBody>
      </p:sp>
    </p:spTree>
    <p:extLst>
      <p:ext uri="{BB962C8B-B14F-4D97-AF65-F5344CB8AC3E}">
        <p14:creationId xmlns:p14="http://schemas.microsoft.com/office/powerpoint/2010/main" val="2824142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0B072E6B-5D0D-30D1-F58A-0DD1320107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8097" y="4897178"/>
            <a:ext cx="2603293" cy="539542"/>
          </a:xfr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9E34A87-78AB-3EE8-D3B3-96FE1B4ACC6E}"/>
              </a:ext>
            </a:extLst>
          </p:cNvPr>
          <p:cNvSpPr txBox="1">
            <a:spLocks/>
          </p:cNvSpPr>
          <p:nvPr/>
        </p:nvSpPr>
        <p:spPr>
          <a:xfrm>
            <a:off x="990600" y="1277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RSA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B741B13-7F3C-93DB-0DDB-C7680BD74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107" y="4142345"/>
            <a:ext cx="3111217" cy="6342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110D265-9587-AB19-A252-4DFBB3FA7C82}"/>
              </a:ext>
            </a:extLst>
          </p:cNvPr>
          <p:cNvSpPr txBox="1"/>
          <p:nvPr/>
        </p:nvSpPr>
        <p:spPr>
          <a:xfrm>
            <a:off x="1214203" y="1633928"/>
            <a:ext cx="4867294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простые числа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pq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 (p-1)(q-1)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закрытый ключ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= c^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открытый ключ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Вычисление подписи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хэш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подпись   </a:t>
            </a:r>
          </a:p>
          <a:p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DFDBF87-165D-9D0F-602B-E272CC00C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3167" y="5689480"/>
            <a:ext cx="2773484" cy="7413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52B7124-38AD-F9A2-1B66-DA3AA3C6AD7D}"/>
              </a:ext>
            </a:extLst>
          </p:cNvPr>
          <p:cNvSpPr txBox="1"/>
          <p:nvPr/>
        </p:nvSpPr>
        <p:spPr>
          <a:xfrm>
            <a:off x="7015397" y="1633928"/>
            <a:ext cx="371756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= 47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= 71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3337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 3220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 = 79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d = 1019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Подпись: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688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 = 1570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Проверка: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= 688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716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B790D2-9DAF-05F7-E4EE-4AE770EDE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725"/>
            <a:ext cx="10515600" cy="6666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DSA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6F45FE-B446-FC42-A72A-4E5F93695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9174"/>
            <a:ext cx="6084306" cy="491778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Подпись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sz="4000" dirty="0"/>
          </a:p>
          <a:p>
            <a:pPr marL="0" indent="0">
              <a:buNone/>
            </a:pPr>
            <a:r>
              <a:rPr lang="ru-RU" dirty="0"/>
              <a:t>Проверка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50B26BA-453A-9476-DF40-F7DA9DFFA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7117"/>
            <a:ext cx="5574140" cy="22517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EA54231-50F1-04BC-480C-E9F7E8B58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76944"/>
            <a:ext cx="6084306" cy="1819940"/>
          </a:xfrm>
          <a:prstGeom prst="rect">
            <a:avLst/>
          </a:prstGeom>
        </p:spPr>
      </p:pic>
      <p:sp>
        <p:nvSpPr>
          <p:cNvPr id="14" name="Объект 2">
            <a:extLst>
              <a:ext uri="{FF2B5EF4-FFF2-40B4-BE49-F238E27FC236}">
                <a16:creationId xmlns:a16="http://schemas.microsoft.com/office/drawing/2014/main" id="{7911594C-1BE4-FB6B-856C-6571795260A9}"/>
              </a:ext>
            </a:extLst>
          </p:cNvPr>
          <p:cNvSpPr txBox="1">
            <a:spLocks/>
          </p:cNvSpPr>
          <p:nvPr/>
        </p:nvSpPr>
        <p:spPr>
          <a:xfrm>
            <a:off x="6922506" y="1259173"/>
            <a:ext cx="5114596" cy="52337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 подписи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q=11, p=23, g= 4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Хэш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= 9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Открытый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x=7,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Закрытый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y=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g^x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p = 8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Случайный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k=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r = g ^ k mod p mod q = 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k^(-1) mod q = 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s =  k^(-1)(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h+x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mod q = 1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= s^(-1) mod q =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u1 = 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 w mod q = 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u2 = r  w mod q = 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 = (g^u1)  (y^u2) mod p mod q = 7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id="{0918B14A-3646-229E-BAE5-A34DA72A3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032818"/>
              </p:ext>
            </p:extLst>
          </p:nvPr>
        </p:nvGraphicFramePr>
        <p:xfrm>
          <a:off x="838200" y="773492"/>
          <a:ext cx="10515600" cy="36576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42544106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5966323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Размер ключа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закрытый: 160-256 бит, открытый: 1024-3072 бит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3754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395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50FC6-74E3-DF6F-8219-91C4A5150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851"/>
            <a:ext cx="10515600" cy="719994"/>
          </a:xfrm>
        </p:spPr>
        <p:txBody>
          <a:bodyPr/>
          <a:lstStyle/>
          <a:p>
            <a:pPr algn="ctr"/>
            <a:r>
              <a:rPr lang="ru-RU" b="0" i="0" dirty="0">
                <a:solidFill>
                  <a:srgbClr val="101418"/>
                </a:solidFill>
                <a:effectLst/>
              </a:rPr>
              <a:t>ГОСТ Р 34.10-94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6FA195-1B6B-A530-F1E8-84168E210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685022"/>
            <a:ext cx="10515600" cy="113550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p - большое простое число размерностью 512 или 1024 бит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 - делитель (p - 1), простое число размерностью 256 бит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Ks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екретный случайный ключ,  0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Ks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endParaRPr lang="ru-RU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72711EC-6F6E-DF48-7D2D-88B612A68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5236"/>
            <a:ext cx="12199448" cy="513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92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F254D42-8559-49A8-2C26-A7C00A5C8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851"/>
            <a:ext cx="10515600" cy="719994"/>
          </a:xfrm>
        </p:spPr>
        <p:txBody>
          <a:bodyPr/>
          <a:lstStyle/>
          <a:p>
            <a:pPr algn="ctr"/>
            <a:r>
              <a:rPr lang="ru-RU" b="0" i="0" dirty="0">
                <a:solidFill>
                  <a:srgbClr val="101418"/>
                </a:solidFill>
                <a:effectLst/>
              </a:rPr>
              <a:t>Пример ГОСТ Р 34.10-94</a:t>
            </a:r>
            <a:endParaRPr lang="ru-RU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4759F009-BA4F-15C7-95B3-DF9C43DA0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2474"/>
            <a:ext cx="10515600" cy="6217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Параметры: </a:t>
            </a:r>
            <a:r>
              <a:rPr lang="en-US" dirty="0"/>
              <a:t>p = 23, a = 2, q = 11, </a:t>
            </a:r>
            <a:r>
              <a:rPr lang="en-US" dirty="0" err="1"/>
              <a:t>a^q</a:t>
            </a:r>
            <a:r>
              <a:rPr lang="en-US" dirty="0"/>
              <a:t> mod p = 1 </a:t>
            </a:r>
          </a:p>
          <a:p>
            <a:pPr marL="0" indent="0">
              <a:buNone/>
            </a:pPr>
            <a:r>
              <a:rPr lang="ru-RU" dirty="0"/>
              <a:t>Хэш сообщения: </a:t>
            </a:r>
            <a:r>
              <a:rPr lang="en-US" dirty="0"/>
              <a:t>h = 10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Случайное число: </a:t>
            </a:r>
            <a:r>
              <a:rPr lang="en-US" dirty="0"/>
              <a:t>k = 9</a:t>
            </a:r>
          </a:p>
          <a:p>
            <a:pPr marL="0" indent="0">
              <a:buNone/>
            </a:pPr>
            <a:r>
              <a:rPr lang="ru-RU" dirty="0"/>
              <a:t>Ключи: открытый </a:t>
            </a:r>
            <a:r>
              <a:rPr lang="en-US" dirty="0"/>
              <a:t>d = 5, </a:t>
            </a:r>
            <a:r>
              <a:rPr lang="ru-RU" dirty="0"/>
              <a:t>закрытый </a:t>
            </a:r>
            <a:r>
              <a:rPr lang="en-US" dirty="0"/>
              <a:t>y = </a:t>
            </a:r>
            <a:r>
              <a:rPr lang="en-US" dirty="0" err="1"/>
              <a:t>a^d</a:t>
            </a:r>
            <a:r>
              <a:rPr lang="en-US" dirty="0"/>
              <a:t> mod p = 9</a:t>
            </a:r>
          </a:p>
          <a:p>
            <a:pPr marL="0" indent="0">
              <a:buNone/>
            </a:pPr>
            <a:r>
              <a:rPr lang="ru-RU" dirty="0"/>
              <a:t>ЭП: </a:t>
            </a:r>
            <a:r>
              <a:rPr lang="en-US" dirty="0"/>
              <a:t>r = a ^ k mod p mod q = 6</a:t>
            </a:r>
          </a:p>
          <a:p>
            <a:pPr marL="0" indent="0">
              <a:buNone/>
            </a:pPr>
            <a:r>
              <a:rPr lang="en-US" dirty="0"/>
              <a:t>       s = (d </a:t>
            </a:r>
            <a:r>
              <a:rPr lang="en-US" dirty="0">
                <a:sym typeface="Symbol" panose="05050102010706020507" pitchFamily="18" charset="2"/>
              </a:rPr>
              <a:t></a:t>
            </a:r>
            <a:r>
              <a:rPr lang="en-US" dirty="0"/>
              <a:t> r + h </a:t>
            </a:r>
            <a:r>
              <a:rPr lang="en-US" dirty="0">
                <a:sym typeface="Symbol" panose="05050102010706020507" pitchFamily="18" charset="2"/>
              </a:rPr>
              <a:t> k) mod q</a:t>
            </a:r>
            <a:r>
              <a:rPr lang="en-US" dirty="0"/>
              <a:t>  = 10</a:t>
            </a:r>
          </a:p>
          <a:p>
            <a:pPr marL="0" indent="0">
              <a:buNone/>
            </a:pPr>
            <a:r>
              <a:rPr lang="ru-RU" dirty="0"/>
              <a:t>Проверка:</a:t>
            </a:r>
          </a:p>
          <a:p>
            <a:pPr marL="0" indent="0">
              <a:buNone/>
            </a:pPr>
            <a:r>
              <a:rPr lang="en-US" dirty="0"/>
              <a:t>       v = h ^ (q-2) mod q = 10</a:t>
            </a:r>
          </a:p>
          <a:p>
            <a:pPr marL="0" indent="0">
              <a:buNone/>
            </a:pPr>
            <a:r>
              <a:rPr lang="en-US" dirty="0"/>
              <a:t>       z1 = s </a:t>
            </a:r>
            <a:r>
              <a:rPr lang="en-US" dirty="0">
                <a:sym typeface="Symbol" panose="05050102010706020507" pitchFamily="18" charset="2"/>
              </a:rPr>
              <a:t></a:t>
            </a:r>
            <a:r>
              <a:rPr lang="en-US" dirty="0"/>
              <a:t> v mod q = 1</a:t>
            </a:r>
          </a:p>
          <a:p>
            <a:pPr marL="0" indent="0">
              <a:buNone/>
            </a:pPr>
            <a:r>
              <a:rPr lang="en-US" dirty="0"/>
              <a:t>       z2 = (q - r) </a:t>
            </a:r>
            <a:r>
              <a:rPr lang="en-US" dirty="0">
                <a:sym typeface="Symbol" panose="05050102010706020507" pitchFamily="18" charset="2"/>
              </a:rPr>
              <a:t></a:t>
            </a:r>
            <a:r>
              <a:rPr lang="en-US" dirty="0"/>
              <a:t> v mod q = 6</a:t>
            </a:r>
          </a:p>
          <a:p>
            <a:pPr marL="0" indent="0">
              <a:buNone/>
            </a:pPr>
            <a:r>
              <a:rPr lang="en-US" dirty="0"/>
              <a:t>       u = ( (a^z1)</a:t>
            </a:r>
            <a:r>
              <a:rPr lang="en-US" dirty="0">
                <a:sym typeface="Symbol" panose="05050102010706020507" pitchFamily="18" charset="2"/>
              </a:rPr>
              <a:t>  </a:t>
            </a:r>
            <a:r>
              <a:rPr lang="en-US" dirty="0"/>
              <a:t>(y^z2) </a:t>
            </a:r>
            <a:r>
              <a:rPr lang="en-US"/>
              <a:t>) mod p mod </a:t>
            </a:r>
            <a:r>
              <a:rPr lang="en-US" dirty="0"/>
              <a:t>q = 6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ru-RU" dirty="0"/>
              <a:t>                          </a:t>
            </a:r>
            <a:r>
              <a:rPr lang="en-US" dirty="0"/>
              <a:t>u == r </a:t>
            </a:r>
            <a:r>
              <a:rPr lang="ru-RU" dirty="0"/>
              <a:t>    </a:t>
            </a:r>
            <a:r>
              <a:rPr lang="en-US" dirty="0"/>
              <a:t>=&gt;</a:t>
            </a:r>
            <a:r>
              <a:rPr lang="ru-RU" dirty="0"/>
              <a:t>   </a:t>
            </a:r>
            <a:r>
              <a:rPr lang="en-US" dirty="0"/>
              <a:t> </a:t>
            </a:r>
            <a:r>
              <a:rPr lang="ru-RU" dirty="0"/>
              <a:t>ЭП корректна</a:t>
            </a:r>
          </a:p>
        </p:txBody>
      </p:sp>
    </p:spTree>
    <p:extLst>
      <p:ext uri="{BB962C8B-B14F-4D97-AF65-F5344CB8AC3E}">
        <p14:creationId xmlns:p14="http://schemas.microsoft.com/office/powerpoint/2010/main" val="3534538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4ED28A-229D-6BAB-7989-FDC442D3D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223"/>
            <a:ext cx="10515600" cy="699177"/>
          </a:xfrm>
        </p:spPr>
        <p:txBody>
          <a:bodyPr/>
          <a:lstStyle/>
          <a:p>
            <a:pPr algn="ctr"/>
            <a:r>
              <a:rPr lang="ru-RU" dirty="0"/>
              <a:t>Предсказуемость случайного параметра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E007B2-A7E4-185F-69FD-20691C31E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302"/>
            <a:ext cx="10515600" cy="5112661"/>
          </a:xfrm>
        </p:spPr>
        <p:txBody>
          <a:bodyPr/>
          <a:lstStyle/>
          <a:p>
            <a:r>
              <a:rPr lang="ru-RU" dirty="0"/>
              <a:t>Если для двух сообщений m1,m2 использовался один и тот же параметр k, тогда их подписи (</a:t>
            </a:r>
            <a:r>
              <a:rPr lang="ru-RU" dirty="0" err="1"/>
              <a:t>r,s</a:t>
            </a:r>
            <a:r>
              <a:rPr lang="ru-RU" dirty="0"/>
              <a:t>) будут иметь одинаковые r, но разные s, назовем их s1,s2.</a:t>
            </a:r>
          </a:p>
          <a:p>
            <a:r>
              <a:rPr lang="ru-RU" dirty="0"/>
              <a:t>Из выражения для s можно выразить общий k:</a:t>
            </a:r>
            <a:endParaRPr lang="en-US" dirty="0"/>
          </a:p>
          <a:p>
            <a:endParaRPr lang="en-US" sz="3600" dirty="0"/>
          </a:p>
          <a:p>
            <a:r>
              <a:rPr lang="ru-RU" dirty="0"/>
              <a:t>И приравнять общий k для разных сообщений:</a:t>
            </a:r>
            <a:endParaRPr lang="en-US" dirty="0"/>
          </a:p>
          <a:p>
            <a:endParaRPr lang="en-US" sz="3200" dirty="0"/>
          </a:p>
          <a:p>
            <a:r>
              <a:rPr lang="ru-RU" dirty="0"/>
              <a:t>Отсюда легко выразить секретный ключ x: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71BDE05-9074-30EE-D227-7C338454C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234" y="2730758"/>
            <a:ext cx="4300766" cy="61439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54394BB-6BEC-90AC-EA33-A2DAFD001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933" y="4000583"/>
            <a:ext cx="7901115" cy="614394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85205DBA-6B59-641A-035C-0EF17B300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2555" y="4997125"/>
            <a:ext cx="4126576" cy="131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21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21C4FE-7909-2698-5DFA-36C71C275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Эллиптическая кривая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3641F01-E120-9526-08E5-19BB5F727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2841"/>
            <a:ext cx="8249801" cy="112410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37C2556-ED4B-0FCD-8DCB-D7B3C32D1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126" y="2828404"/>
            <a:ext cx="1867747" cy="51190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295125C-7528-B548-3D99-7728ABB914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9053" y="2658478"/>
            <a:ext cx="2507750" cy="97443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DDB7AAC-8C05-FD54-A974-97827A42E2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193" y="3990515"/>
            <a:ext cx="2591162" cy="211484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424C6B7-F8E4-53EE-8BFD-22EBEF7AAE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6803" y="3990515"/>
            <a:ext cx="2591162" cy="212437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1BBF242-1258-4FBA-CE10-8BEBB919BD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0413" y="3828567"/>
            <a:ext cx="2619741" cy="228631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0A8DFBFA-7FF4-06B3-99E3-92E38050DB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4352" y="6329589"/>
            <a:ext cx="514422" cy="266737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3D6FA7AC-65D6-F3D3-B27C-270922CF47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40804" y="6267282"/>
            <a:ext cx="571580" cy="295316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CF4BDFBA-6010-F304-328D-17E01A6ED70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83003" y="6267282"/>
            <a:ext cx="562053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492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702</Words>
  <Application>Microsoft Office PowerPoint</Application>
  <PresentationFormat>Широкоэкранный</PresentationFormat>
  <Paragraphs>106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Symbol</vt:lpstr>
      <vt:lpstr>Times New Roman</vt:lpstr>
      <vt:lpstr>Тема Office</vt:lpstr>
      <vt:lpstr>Электронная подпись</vt:lpstr>
      <vt:lpstr>Электронная подпись</vt:lpstr>
      <vt:lpstr>Криптографическая и математическая основа</vt:lpstr>
      <vt:lpstr>Презентация PowerPoint</vt:lpstr>
      <vt:lpstr>DSA</vt:lpstr>
      <vt:lpstr>ГОСТ Р 34.10-94</vt:lpstr>
      <vt:lpstr>Пример ГОСТ Р 34.10-94</vt:lpstr>
      <vt:lpstr>Предсказуемость случайного параметра</vt:lpstr>
      <vt:lpstr>Эллиптическая кривая</vt:lpstr>
      <vt:lpstr>Презентация PowerPoint</vt:lpstr>
      <vt:lpstr>Эллиптическая кривая</vt:lpstr>
      <vt:lpstr>Презентация PowerPoint</vt:lpstr>
      <vt:lpstr>ГОСТ Р 34.10-2018</vt:lpstr>
      <vt:lpstr>ГОСТ Р 34.10-2018</vt:lpstr>
      <vt:lpstr>ФЗ от 6 апреля 2011 года № 63-ФЗ «Об электронной подписи»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EruslanovRV</dc:creator>
  <cp:lastModifiedBy>EruslanovRV</cp:lastModifiedBy>
  <cp:revision>30</cp:revision>
  <dcterms:created xsi:type="dcterms:W3CDTF">2024-10-19T03:56:25Z</dcterms:created>
  <dcterms:modified xsi:type="dcterms:W3CDTF">2024-10-19T07:35:26Z</dcterms:modified>
</cp:coreProperties>
</file>