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10" r:id="rId6"/>
    <p:sldId id="290" r:id="rId7"/>
    <p:sldId id="373" r:id="rId8"/>
    <p:sldId id="305" r:id="rId9"/>
    <p:sldId id="274" r:id="rId10"/>
    <p:sldId id="374" r:id="rId11"/>
    <p:sldId id="375" r:id="rId12"/>
    <p:sldId id="303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74" d="100"/>
          <a:sy n="74" d="100"/>
        </p:scale>
        <p:origin x="312" y="58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05BAE6-238D-4309-833D-AC68A5A22E67}" type="datetime1">
              <a:rPr lang="es-ES" noProof="1" smtClean="0"/>
              <a:t>19/05/2024</a:t>
            </a:fld>
            <a:endParaRPr lang="es-ES" noProof="1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B3D83-8D1A-4DFC-A85C-775CC8A19941}" type="slidenum">
              <a:rPr lang="es-ES" noProof="1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6AD337-619F-4484-9ADC-954427F192AE}" type="datetime1">
              <a:rPr lang="es-ES" noProof="1" smtClean="0"/>
              <a:t>19/05/2024</a:t>
            </a:fld>
            <a:endParaRPr lang="es-ES" noProof="1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1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1"/>
              <a:t>Haga clic para modificar los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6702109-9DB5-4930-9529-97D0F7F71D9D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799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51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36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154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5605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15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rtlCol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pPr rtl="0"/>
            <a:r>
              <a:rPr lang="es-ES" noProof="0"/>
              <a:t>Haga clic en el título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13" name="Marcador de texto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rtlCol="0" anchor="ctr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ángulo 41">
            <a:extLst>
              <a:ext uri="{FF2B5EF4-FFF2-40B4-BE49-F238E27FC236}">
                <a16:creationId xmlns:a16="http://schemas.microsoft.com/office/drawing/2014/main" id="{6F70B09C-1A53-4C73-9FD8-708C7D958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grpSp>
        <p:nvGrpSpPr>
          <p:cNvPr id="90" name="Grupo 89">
            <a:extLst>
              <a:ext uri="{FF2B5EF4-FFF2-40B4-BE49-F238E27FC236}">
                <a16:creationId xmlns:a16="http://schemas.microsoft.com/office/drawing/2014/main" id="{D14DE831-4B4E-4AF3-B187-9206DACD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>
              <a:extLst>
                <a:ext uri="{FF2B5EF4-FFF2-40B4-BE49-F238E27FC236}">
                  <a16:creationId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>
              <a:extLst>
                <a:ext uri="{FF2B5EF4-FFF2-40B4-BE49-F238E27FC236}">
                  <a16:creationId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600C71E3-446B-4C21-B7C7-B8872FBB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7" name="Triángulo rectángulo 76">
            <a:extLst>
              <a:ext uri="{FF2B5EF4-FFF2-40B4-BE49-F238E27FC236}">
                <a16:creationId xmlns:a16="http://schemas.microsoft.com/office/drawing/2014/main" id="{4E3D1D5C-A81E-44CF-B721-6FBE6935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82" name="Marcador de texto 81">
            <a:extLst>
              <a:ext uri="{FF2B5EF4-FFF2-40B4-BE49-F238E27FC236}">
                <a16:creationId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85" name="Marcador de texto 84">
            <a:extLst>
              <a:ext uri="{FF2B5EF4-FFF2-40B4-BE49-F238E27FC236}">
                <a16:creationId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Insertar texto aquí</a:t>
            </a:r>
          </a:p>
        </p:txBody>
      </p:sp>
      <p:sp>
        <p:nvSpPr>
          <p:cNvPr id="83" name="Marcador de texto 81">
            <a:extLst>
              <a:ext uri="{FF2B5EF4-FFF2-40B4-BE49-F238E27FC236}">
                <a16:creationId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86" name="Marcador de texto 84">
            <a:extLst>
              <a:ext uri="{FF2B5EF4-FFF2-40B4-BE49-F238E27FC236}">
                <a16:creationId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Insertar texto aquí</a:t>
            </a:r>
          </a:p>
        </p:txBody>
      </p:sp>
      <p:sp>
        <p:nvSpPr>
          <p:cNvPr id="87" name="Marcador de fecha 3">
            <a:extLst>
              <a:ext uri="{FF2B5EF4-FFF2-40B4-BE49-F238E27FC236}">
                <a16:creationId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88" name="Marcador de pie de página 4">
            <a:extLst>
              <a:ext uri="{FF2B5EF4-FFF2-40B4-BE49-F238E27FC236}">
                <a16:creationId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89" name="Marcador de número de diapositiva 5">
            <a:extLst>
              <a:ext uri="{FF2B5EF4-FFF2-40B4-BE49-F238E27FC236}">
                <a16:creationId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ángulo 85">
            <a:extLst>
              <a:ext uri="{FF2B5EF4-FFF2-40B4-BE49-F238E27FC236}">
                <a16:creationId xmlns:a16="http://schemas.microsoft.com/office/drawing/2014/main" id="{91CF620B-CA95-44EA-ABB7-3C0D7277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25C8A854-6AD5-4EA8-ADB0-B4224410C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grpSp>
        <p:nvGrpSpPr>
          <p:cNvPr id="87" name="Grupo 86">
            <a:extLst>
              <a:ext uri="{FF2B5EF4-FFF2-40B4-BE49-F238E27FC236}">
                <a16:creationId xmlns:a16="http://schemas.microsoft.com/office/drawing/2014/main" id="{3A155F89-2CC8-4507-9CAF-52B9C04F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8BD4B67D-F11A-42B5-AD36-64E83998332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D6D992C2-C73A-4020-AB80-910ABD8B66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CFE2C1AC-3C9C-4E6F-AB7D-796BB42A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274DEF58-5490-4294-BAB9-82EDB4B685B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36C22FA6-2BFF-4A17-A8A3-6D0DF06B1F1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F6D8CA74-FFC2-4419-A69D-5FA13927B46F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A324DD6D-F6AE-4E1F-898D-939DCF98F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0E0F22C7-C523-4F27-A682-25E22C10A4B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D8C830C3-0BFC-4AA7-872B-FF1C785DBB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C33F1ADE-8ECD-4FC1-8B6A-DE1C1675B95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13D25F39-5E7A-43D1-B675-629B3393384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F9FBA4B2-FB49-4B68-ABBB-19B47CCAF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631B16C3-0946-4E2F-9275-87F95C25C0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6160A9E2-9353-4FC1-9099-E56AEFE6C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501D6BDE-C806-4832-BFE5-B43692D4E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C13E0E13-B29D-4A6F-BD03-B4B74E5C9F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99062266-EA73-40C1-B2BA-84A5B170C4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98CA1C91-AC4A-4ECC-ABBE-F95A0D7163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D9ED7D18-4C21-4EC7-A69E-F217BB037F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3DE6646E-0507-49D1-BC5A-96FDF97E8D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880A6265-73D5-4AFE-B003-E79690762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C5FF6B8A-5930-4909-A84D-9D86FAAEA4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0BE97C02-B5E8-4E85-AB2D-1B144728C6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9E0D9532-E4F7-4181-B732-B402D7E929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E0FED504-48F9-42AE-8C1D-18ABEA360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761B5F04-4827-493D-8CDB-8FC1F21F86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A4D02F9F-A9FF-4569-B1CF-3D5B0B8A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EE699586-9F40-4AEA-B070-FBBD177533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4D4BD64C-0BF9-4084-8C20-90D20EA6B6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ángulo 45">
            <a:extLst>
              <a:ext uri="{FF2B5EF4-FFF2-40B4-BE49-F238E27FC236}">
                <a16:creationId xmlns:a16="http://schemas.microsoft.com/office/drawing/2014/main" id="{CC3AD463-404C-4576-AC21-F2558295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0" name="Triángulo rectángulo 119">
            <a:extLst>
              <a:ext uri="{FF2B5EF4-FFF2-40B4-BE49-F238E27FC236}">
                <a16:creationId xmlns:a16="http://schemas.microsoft.com/office/drawing/2014/main" id="{2A73DFF6-076E-4BBC-9CDB-E1B24D9B6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DE89C6-E571-4739-8BA7-D97BDCD1D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21" name="Marcador de texto 81">
            <a:extLst>
              <a:ext uri="{FF2B5EF4-FFF2-40B4-BE49-F238E27FC236}">
                <a16:creationId xmlns:a16="http://schemas.microsoft.com/office/drawing/2014/main" id="{24221B82-BDC2-43E4-9DC3-109392FC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123" name="Marcador de texto 84">
            <a:extLst>
              <a:ext uri="{FF2B5EF4-FFF2-40B4-BE49-F238E27FC236}">
                <a16:creationId xmlns:a16="http://schemas.microsoft.com/office/drawing/2014/main" id="{F064B050-C9E2-4CBD-8063-8F72369DE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Insertar texto aquí</a:t>
            </a:r>
          </a:p>
        </p:txBody>
      </p:sp>
      <p:sp>
        <p:nvSpPr>
          <p:cNvPr id="132" name="Marcador de texto 81">
            <a:extLst>
              <a:ext uri="{FF2B5EF4-FFF2-40B4-BE49-F238E27FC236}">
                <a16:creationId xmlns:a16="http://schemas.microsoft.com/office/drawing/2014/main" id="{AB4DD233-B719-42EE-AE0F-930CABD5AA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133" name="Marcador de texto 84">
            <a:extLst>
              <a:ext uri="{FF2B5EF4-FFF2-40B4-BE49-F238E27FC236}">
                <a16:creationId xmlns:a16="http://schemas.microsoft.com/office/drawing/2014/main" id="{E2F4A9D6-F113-40C1-B3C8-A9BDB2877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Insertar texto aquí</a:t>
            </a:r>
          </a:p>
        </p:txBody>
      </p:sp>
      <p:sp>
        <p:nvSpPr>
          <p:cNvPr id="134" name="Marcador de texto 81">
            <a:extLst>
              <a:ext uri="{FF2B5EF4-FFF2-40B4-BE49-F238E27FC236}">
                <a16:creationId xmlns:a16="http://schemas.microsoft.com/office/drawing/2014/main" id="{B5E6D4D3-9E8F-4D92-B05A-7E9BBD7594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135" name="Marcador de texto 84">
            <a:extLst>
              <a:ext uri="{FF2B5EF4-FFF2-40B4-BE49-F238E27FC236}">
                <a16:creationId xmlns:a16="http://schemas.microsoft.com/office/drawing/2014/main" id="{9C80C61E-A8B2-4011-AE18-0294FFF88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Insertar texto aquí</a:t>
            </a:r>
          </a:p>
        </p:txBody>
      </p:sp>
      <p:sp>
        <p:nvSpPr>
          <p:cNvPr id="125" name="Marcador de fecha 3">
            <a:extLst>
              <a:ext uri="{FF2B5EF4-FFF2-40B4-BE49-F238E27FC236}">
                <a16:creationId xmlns:a16="http://schemas.microsoft.com/office/drawing/2014/main" id="{DEB76336-3978-4E04-820F-CCD411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126" name="Marcador de pie de página 4">
            <a:extLst>
              <a:ext uri="{FF2B5EF4-FFF2-40B4-BE49-F238E27FC236}">
                <a16:creationId xmlns:a16="http://schemas.microsoft.com/office/drawing/2014/main" id="{296D1F50-7662-4B72-8D59-73594E5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27" name="Marcador de número de diapositiva 5">
            <a:extLst>
              <a:ext uri="{FF2B5EF4-FFF2-40B4-BE49-F238E27FC236}">
                <a16:creationId xmlns:a16="http://schemas.microsoft.com/office/drawing/2014/main" id="{DEDEAF7E-D577-4B93-BAE4-358F896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ángulo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53" name="Triángulo rectángulo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4" name="Diagrama de flujo: Documento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rtlCol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86" name="Subtítulo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 rtl="0">
              <a:lnSpc>
                <a:spcPct val="110000"/>
              </a:lnSpc>
            </a:pPr>
            <a:r>
              <a:rPr lang="es-ES" noProof="0">
                <a:solidFill>
                  <a:schemeClr val="tx2">
                    <a:alpha val="80000"/>
                  </a:schemeClr>
                </a:solidFill>
              </a:rPr>
              <a:t>Haga clic para modificar el estilo de subtítulo del patrón</a:t>
            </a:r>
          </a:p>
        </p:txBody>
      </p:sp>
      <p:sp>
        <p:nvSpPr>
          <p:cNvPr id="91" name="Marcador de fecha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47" name="Marcador de posición de imagen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92" name="Marcador de pie de página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3" name="Marcador de número de diapositiva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00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ítulo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>
              <a:lnSpc>
                <a:spcPct val="110000"/>
              </a:lnSpc>
            </a:pPr>
            <a:r>
              <a:rPr lang="es-ES" noProof="0">
                <a:solidFill>
                  <a:schemeClr val="tx2"/>
                </a:solidFill>
                <a:cs typeface="Posterama" panose="020B0504020200020000" pitchFamily="34" charset="0"/>
              </a:rPr>
              <a:t>Haga clic para modificar el estilo de título del patrón</a:t>
            </a:r>
          </a:p>
        </p:txBody>
      </p:sp>
      <p:sp>
        <p:nvSpPr>
          <p:cNvPr id="50" name="Marcador de posición de imagen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51" name="Marcador de posición de imagen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39" name="Marcador de contenido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2" name="Marcador de fecha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53" name="Marcador de pie de página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4" name="Marcador de número de diapositiva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Diagrama de flujo: Documento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ítulo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</a:pPr>
            <a:r>
              <a:rPr lang="es-ES" noProof="0">
                <a:solidFill>
                  <a:srgbClr val="FFFFFF"/>
                </a:solidFill>
                <a:cs typeface="Posterama" panose="020B0504020200020000" pitchFamily="34" charset="0"/>
              </a:rPr>
              <a:t>Haga clic para modificar el estilo de título del patrón</a:t>
            </a:r>
          </a:p>
        </p:txBody>
      </p:sp>
      <p:sp>
        <p:nvSpPr>
          <p:cNvPr id="42" name="Marcador de contenido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4" name="Marcador de posición de imagen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39" name="Marcador de fecha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40" name="Marcador de pie de página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1" name="Marcador de número de diapositiva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1">
            <a:extLst>
              <a:ext uri="{FF2B5EF4-FFF2-40B4-BE49-F238E27FC236}">
                <a16:creationId xmlns:a16="http://schemas.microsoft.com/office/drawing/2014/main" id="{0B54C968-9162-4E94-9F00-9921A43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 rtlCol="0"/>
          <a:lstStyle/>
          <a:p>
            <a:pPr algn="l" rtl="0"/>
            <a:r>
              <a:rPr lang="es-E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Haga clic para modificar el estilo de título del patrón</a:t>
            </a:r>
          </a:p>
        </p:txBody>
      </p:sp>
      <p:sp>
        <p:nvSpPr>
          <p:cNvPr id="45" name="Marcador de posición de imagen 44">
            <a:extLst>
              <a:ext uri="{FF2B5EF4-FFF2-40B4-BE49-F238E27FC236}">
                <a16:creationId xmlns:a16="http://schemas.microsoft.com/office/drawing/2014/main" id="{BA990E7A-F299-4210-97ED-B2240FAF8D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0"/>
            <a:ext cx="7534275" cy="6857999"/>
          </a:xfrm>
          <a:custGeom>
            <a:avLst/>
            <a:gdLst>
              <a:gd name="connsiteX0" fmla="*/ 0 w 7432675"/>
              <a:gd name="connsiteY0" fmla="*/ 6856431 h 6857999"/>
              <a:gd name="connsiteX1" fmla="*/ 1083393 w 7432675"/>
              <a:gd name="connsiteY1" fmla="*/ 6857999 h 6857999"/>
              <a:gd name="connsiteX2" fmla="*/ 0 w 7432675"/>
              <a:gd name="connsiteY2" fmla="*/ 6857999 h 6857999"/>
              <a:gd name="connsiteX3" fmla="*/ 254367 w 7432675"/>
              <a:gd name="connsiteY3" fmla="*/ 0 h 6857999"/>
              <a:gd name="connsiteX4" fmla="*/ 7432675 w 7432675"/>
              <a:gd name="connsiteY4" fmla="*/ 0 h 6857999"/>
              <a:gd name="connsiteX5" fmla="*/ 7432675 w 7432675"/>
              <a:gd name="connsiteY5" fmla="*/ 6857999 h 6857999"/>
              <a:gd name="connsiteX6" fmla="*/ 1084100 w 7432675"/>
              <a:gd name="connsiteY6" fmla="*/ 6857999 h 6857999"/>
              <a:gd name="connsiteX7" fmla="*/ 1170353 w 7432675"/>
              <a:gd name="connsiteY7" fmla="*/ 6559920 h 6857999"/>
              <a:gd name="connsiteX8" fmla="*/ 1371965 w 7432675"/>
              <a:gd name="connsiteY8" fmla="*/ 5665681 h 6857999"/>
              <a:gd name="connsiteX9" fmla="*/ 931699 w 7432675"/>
              <a:gd name="connsiteY9" fmla="*/ 3094984 h 6857999"/>
              <a:gd name="connsiteX10" fmla="*/ 254367 w 7432675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2675" h="6857999">
                <a:moveTo>
                  <a:pt x="0" y="6856431"/>
                </a:moveTo>
                <a:lnTo>
                  <a:pt x="1083393" y="6857999"/>
                </a:lnTo>
                <a:lnTo>
                  <a:pt x="0" y="6857999"/>
                </a:lnTo>
                <a:close/>
                <a:moveTo>
                  <a:pt x="254367" y="0"/>
                </a:moveTo>
                <a:lnTo>
                  <a:pt x="7432675" y="0"/>
                </a:lnTo>
                <a:lnTo>
                  <a:pt x="7432675" y="6857999"/>
                </a:lnTo>
                <a:lnTo>
                  <a:pt x="1084100" y="6857999"/>
                </a:lnTo>
                <a:lnTo>
                  <a:pt x="1170353" y="6559920"/>
                </a:lnTo>
                <a:cubicBezTo>
                  <a:pt x="1247083" y="6261841"/>
                  <a:pt x="1299999" y="5963761"/>
                  <a:pt x="1371965" y="5665681"/>
                </a:cubicBezTo>
                <a:cubicBezTo>
                  <a:pt x="1470743" y="5006095"/>
                  <a:pt x="1386429" y="4106562"/>
                  <a:pt x="931699" y="3094984"/>
                </a:cubicBezTo>
                <a:cubicBezTo>
                  <a:pt x="633604" y="2238437"/>
                  <a:pt x="282590" y="2111241"/>
                  <a:pt x="254367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36" name="Subtítulo 2">
            <a:extLst>
              <a:ext uri="{FF2B5EF4-FFF2-40B4-BE49-F238E27FC236}">
                <a16:creationId xmlns:a16="http://schemas.microsoft.com/office/drawing/2014/main" id="{74108930-733F-4442-A067-3D79F6C096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 rtl="0">
              <a:lnSpc>
                <a:spcPct val="110000"/>
              </a:lnSpc>
              <a:tabLst>
                <a:tab pos="4686300" algn="l"/>
              </a:tabLst>
            </a:pPr>
            <a:r>
              <a:rPr lang="es-ES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1BA840BD-172F-4ADB-A4C1-EA3FB3A68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0D03E71-B54E-4A6E-A4F8-B6056182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2"/>
              </a:solidFill>
            </a:endParaRP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DD6F5FA1-46FA-4429-A549-1D06D0D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971BDD7C-B416-481F-A16C-3B14FBB3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BCB31C5D-A43A-4C38-B74E-9234A84B02E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C6244DD8-1D8F-4AA3-A5F5-4298E404A2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CE3EBC0-4667-4BC6-A9CC-DA103BD5F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BFF8C9D8-06A6-4057-AF4A-E68C2FF521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1698C5D6-0CD8-4B0A-9018-E4E8AB06B165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E5FA1E06-A7E0-4387-B888-01CD139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67D7FF7A-6DED-49BA-B18D-C07C47CAC127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50FB5490-621E-4776-8805-17DC2DEB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4EFD8034-FE34-446D-BB83-87D71E74078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F8094A7D-9F32-4BC1-807A-99DF2F3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57259383-E3EA-4FD9-8ED8-83404582FD54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AA077C54-7103-434A-AC1C-7F8C94E7DE4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F6FEA7A7-36E0-418B-B34C-E78BF293A96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BC33DAE9-7530-473F-B552-AEFA8FB27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EE5A9F99-D683-48ED-A296-1FFD3F21F3A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D183D34-AB5D-4F46-8E22-B01A42D6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84D26E20-E8AB-4CF7-B688-5BFDFA98C9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2D5CACA9-37C6-4659-BECC-9BE926610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D43037EA-282B-48DA-A0BF-8B91F2AB9F1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C77A6A28-098B-407A-831E-D7948FE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2BF6BC88-7C7A-46D2-ADA4-C76A9305F4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E47B60D5-0F4B-420A-AB1D-D0294AC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33834F93-1811-4CFD-83C0-27A8A4B7C3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90F437B9-26C4-4229-BB1F-5642B6DFAA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A167DE33-C7E4-48D4-9D60-DDC9998505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3313C28F-6328-443A-8D90-A5449D98AC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F98F2146-C0F1-40F0-8F15-8C43677357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A7712F40-2F4A-4840-9A39-5A5D70CF6F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80515D50-4076-4227-A8A6-1EB1AFD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ángulo 34">
            <a:extLst>
              <a:ext uri="{FF2B5EF4-FFF2-40B4-BE49-F238E27FC236}">
                <a16:creationId xmlns:a16="http://schemas.microsoft.com/office/drawing/2014/main" id="{6B10FFBE-9594-45E8-A55B-2C29EC49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6A6EAAA1-04E1-4507-BB68-77740F2960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 rtl="0">
              <a:lnSpc>
                <a:spcPct val="110000"/>
              </a:lnSpc>
            </a:pPr>
            <a:r>
              <a:rPr lang="es-ES" noProof="0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Haga clic para modificar el estilo de título del patrón</a:t>
            </a:r>
          </a:p>
        </p:txBody>
      </p:sp>
      <p:sp>
        <p:nvSpPr>
          <p:cNvPr id="38" name="Marcador de contenido 37">
            <a:extLst>
              <a:ext uri="{FF2B5EF4-FFF2-40B4-BE49-F238E27FC236}">
                <a16:creationId xmlns:a16="http://schemas.microsoft.com/office/drawing/2014/main" id="{A3DF4F51-7BE0-4413-AE23-64539333639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40" name="Marcador de fecha 3">
            <a:extLst>
              <a:ext uri="{FF2B5EF4-FFF2-40B4-BE49-F238E27FC236}">
                <a16:creationId xmlns:a16="http://schemas.microsoft.com/office/drawing/2014/main" id="{523D1252-F7F4-4FB8-950F-8E4B712E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41" name="Marcador de pie de página 4">
            <a:extLst>
              <a:ext uri="{FF2B5EF4-FFF2-40B4-BE49-F238E27FC236}">
                <a16:creationId xmlns:a16="http://schemas.microsoft.com/office/drawing/2014/main" id="{F83A4E74-05AF-4A1F-A4D9-6EF4B285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2" name="Marcador de número de diapositiva 5">
            <a:extLst>
              <a:ext uri="{FF2B5EF4-FFF2-40B4-BE49-F238E27FC236}">
                <a16:creationId xmlns:a16="http://schemas.microsoft.com/office/drawing/2014/main" id="{0E42BF9C-AE51-478A-B770-1FB2E083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14214285-E69B-44FA-8F37-3B82B332A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8A3C966-52CB-4916-B4BA-FF672A064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CB4C4AFF-B140-4B74-98E9-8E0DBC2D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CE8265C3-9975-474C-9EC6-1865EDA8B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430252D8-1C62-46C0-BAAF-2D16620E3F2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3FDBCA84-EA87-46AE-8031-A5D0D41767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3D233BD8-AAA6-4B1E-997F-C2EDAB75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447343BE-C40B-42DF-9412-19CFE586E63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8FB20094-175C-4954-AC21-B3DF7A29FD9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1CB5AAC6-CAF7-49AB-868B-96216F48F52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9B4F6A36-B3CB-477C-8DC4-27974A6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4710AA7-7038-4AA1-BF59-5F70CD51DC8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B32F850-461E-4AFE-8859-EF59017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358594BA-77A7-4C7A-89BB-094E0EEC907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144C66B-6345-41CE-87F1-9835625D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76F4275-9BB8-482F-B133-0A4409246900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CF48B500-CA83-4484-AD8A-B2D2D070A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60090DED-C809-419C-B282-4CF2C023C03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7812DB4-DFE4-4544-B138-17181A0765E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BB7C4281-5CEE-4DDC-A1C3-643D462CF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67C4728-2C62-4235-A5E5-C1BC3E3A7D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5A6AFA3C-432C-422E-8648-0294B214BD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B3AB0C1E-8902-4F27-9C8B-4EAD269CB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514D8F3C-E2CF-4B21-8A75-F7E2C93419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973221B9-91B2-4BEA-A3AE-41740B0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C378359E-9B9D-46E3-8C5F-50F2DDC78B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0C909D46-962B-42D0-B061-0E7496E67E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EBA859C6-92B5-4DD3-A147-73B1350FF3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1926E7FA-BD78-40EC-BD71-DD58D0410E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0CC56267-308A-47A2-9533-FA19C9E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AB57300A-1BE1-4257-AB52-6BBDA69F19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9722AA96-3A9B-4BE2-B7A3-D4B32EF3D4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6BD30F02-803D-4FDF-AA50-E6144C01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E5E795C-10D5-4BFA-AFD1-F1128D94F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4CBDD123-7FC3-4DB0-9740-BA9F7A8BF0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 rtl="0">
              <a:lnSpc>
                <a:spcPct val="110000"/>
              </a:lnSpc>
            </a:pPr>
            <a:r>
              <a:rPr lang="es-ES" noProof="0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Haga clic para modificar el estilo de título del patrón</a:t>
            </a:r>
          </a:p>
        </p:txBody>
      </p:sp>
      <p:sp>
        <p:nvSpPr>
          <p:cNvPr id="37" name="Marcador de fecha 3">
            <a:extLst>
              <a:ext uri="{FF2B5EF4-FFF2-40B4-BE49-F238E27FC236}">
                <a16:creationId xmlns:a16="http://schemas.microsoft.com/office/drawing/2014/main" id="{24199D58-7108-494B-8A84-EB5906E2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38" name="Marcador de pie de página 4">
            <a:extLst>
              <a:ext uri="{FF2B5EF4-FFF2-40B4-BE49-F238E27FC236}">
                <a16:creationId xmlns:a16="http://schemas.microsoft.com/office/drawing/2014/main" id="{3AAF141C-063A-4050-A290-B4B15D7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9" name="Marcador de número de diapositiva 5">
            <a:extLst>
              <a:ext uri="{FF2B5EF4-FFF2-40B4-BE49-F238E27FC236}">
                <a16:creationId xmlns:a16="http://schemas.microsoft.com/office/drawing/2014/main" id="{A3C23607-1575-4DAD-BCAD-E0DEAE7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3" name="Marcador de contenido 37">
            <a:extLst>
              <a:ext uri="{FF2B5EF4-FFF2-40B4-BE49-F238E27FC236}">
                <a16:creationId xmlns:a16="http://schemas.microsoft.com/office/drawing/2014/main" id="{64C5BEB3-C2F1-4083-B518-6A3C5E3D91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A0A1C8BA-EE32-4677-A0DB-E8B4A936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44" name="Marcador de posición de imagen 43">
            <a:extLst>
              <a:ext uri="{FF2B5EF4-FFF2-40B4-BE49-F238E27FC236}">
                <a16:creationId xmlns:a16="http://schemas.microsoft.com/office/drawing/2014/main" id="{5579473C-4A97-4174-B0C4-C4B3192B74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31A29B09-9725-4A06-8144-D0350E24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 rtlCol="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r>
              <a:rPr lang="es-E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Haga clic para modificar el estilo de título del patrón</a:t>
            </a:r>
          </a:p>
        </p:txBody>
      </p:sp>
      <p:sp>
        <p:nvSpPr>
          <p:cNvPr id="36" name="Subtítulo 2">
            <a:extLst>
              <a:ext uri="{FF2B5EF4-FFF2-40B4-BE49-F238E27FC236}">
                <a16:creationId xmlns:a16="http://schemas.microsoft.com/office/drawing/2014/main" id="{0BC153F2-4F90-4C1D-9840-7ED0BE6CC0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>
              <a:lnSpc>
                <a:spcPct val="110000"/>
              </a:lnSpc>
              <a:tabLst>
                <a:tab pos="4686300" algn="l"/>
              </a:tabLst>
            </a:pPr>
            <a:r>
              <a:rPr lang="es-ES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Haga clic para agregar un subtítulo</a:t>
            </a:r>
          </a:p>
        </p:txBody>
      </p:sp>
      <p:sp>
        <p:nvSpPr>
          <p:cNvPr id="40" name="Marcador de fecha 3">
            <a:extLst>
              <a:ext uri="{FF2B5EF4-FFF2-40B4-BE49-F238E27FC236}">
                <a16:creationId xmlns:a16="http://schemas.microsoft.com/office/drawing/2014/main" id="{16DF808F-D351-410D-9F2D-398F165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41" name="Marcador de pie de página 4">
            <a:extLst>
              <a:ext uri="{FF2B5EF4-FFF2-40B4-BE49-F238E27FC236}">
                <a16:creationId xmlns:a16="http://schemas.microsoft.com/office/drawing/2014/main" id="{5CBDF859-0E53-403F-BDF5-D2ACFDE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2" name="Marcador de número de diapositiva 5">
            <a:extLst>
              <a:ext uri="{FF2B5EF4-FFF2-40B4-BE49-F238E27FC236}">
                <a16:creationId xmlns:a16="http://schemas.microsoft.com/office/drawing/2014/main" id="{6C783243-E8EE-43A9-8751-47F2825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CF8AECF-5A92-463B-BA47-0FCC1846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EE04FB-7154-40A4-B450-6D374EEA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9CC78B40-9FD9-446A-B45F-300105F79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30379A0-5C8C-401F-999E-853BBE81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iagrama de flujo: Documento 8">
            <a:extLst>
              <a:ext uri="{FF2B5EF4-FFF2-40B4-BE49-F238E27FC236}">
                <a16:creationId xmlns:a16="http://schemas.microsoft.com/office/drawing/2014/main" id="{8950255A-61D7-40B8-81A8-E5551BC99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rtl="0">
              <a:lnSpc>
                <a:spcPct val="110000"/>
              </a:lnSpc>
            </a:pPr>
            <a:r>
              <a:rPr lang="es-ES" noProof="0">
                <a:solidFill>
                  <a:srgbClr val="FFFFFF"/>
                </a:solidFill>
                <a:cs typeface="Posterama" panose="020B0504020200020000" pitchFamily="34" charset="0"/>
              </a:rPr>
              <a:t>Haga clic para modificar el estilo de título del patrón</a:t>
            </a:r>
          </a:p>
        </p:txBody>
      </p:sp>
      <p:sp>
        <p:nvSpPr>
          <p:cNvPr id="40" name="Marcador de fecha 3">
            <a:extLst>
              <a:ext uri="{FF2B5EF4-FFF2-40B4-BE49-F238E27FC236}">
                <a16:creationId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41" name="Marcador de pie de página 4">
            <a:extLst>
              <a:ext uri="{FF2B5EF4-FFF2-40B4-BE49-F238E27FC236}">
                <a16:creationId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2" name="Marcador de número de diapositiva 5">
            <a:extLst>
              <a:ext uri="{FF2B5EF4-FFF2-40B4-BE49-F238E27FC236}">
                <a16:creationId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4" name="Marcador de contenido 37">
            <a:extLst>
              <a:ext uri="{FF2B5EF4-FFF2-40B4-BE49-F238E27FC236}">
                <a16:creationId xmlns:a16="http://schemas.microsoft.com/office/drawing/2014/main" id="{8814F959-09CC-4946-86C4-CFAD4C2BF4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EE436F9-C1F1-473C-97B1-34B3AC16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4B0B3C-4A91-4D0C-941E-B7D2E36C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2D7F6BD6-AD9B-40A8-8631-93927B60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0A7304B-809F-421E-B3C1-960A6CD5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6B2996F3-5E6E-44E8-812C-3507DE7B1C9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A4278526-38B9-4357-9197-CA50C0AD6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93D9F9BB-B9FA-4C50-BFBB-D17E905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E9822CEB-3134-49B9-AFFD-A782DD03929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3BEE4FB-5349-44A2-BF40-A3B7B73BA97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231C31F7-1E4D-46A1-B5FB-E698DADC0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C0C0BDD2-1C23-401C-9222-0C95315EBB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0A9CD7F7-EA2C-42C8-8CC9-F00EAE2677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5F32B0FC-6530-45AD-BEB6-555372040D3D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43D07DD7-FE85-4B41-B16D-31FE43882C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4AC89228-000D-43FE-8B10-66E806533A0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D10C63A-108E-43ED-8D81-8A03C83E429F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08E7A2C-AED6-4879-BC5F-A92EE79E9BB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A60896CE-034C-46F1-A79F-CDF3BFC4F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F7B47AEE-EBDC-416F-856E-9BD8657B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F759ED6A-B0A2-494E-A160-5ACC24C3F01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5B58699F-DEDD-430C-80FE-60AED89077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4300C0B9-9E3B-4677-BC2F-53EB2F7D90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8CB0EFA1-ABB5-4BC7-A392-6EBA8D31BF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F68DB692-F9E4-4EB2-A1EE-8F81B0340C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4934086F-B52E-4B48-ADE6-F7E603586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727A5AD2-7594-4954-BD07-0660E642AC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9B8D42CD-8746-4FCF-8B6C-1E57CB5BCA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0426B80E-5E13-40C5-9542-EAE4671DA1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9D79A255-4580-4AA0-8302-575A116C58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848C53C4-B810-442C-BC9B-27DEEDF09B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29B1EE73-8CEF-455A-BD1F-79666415F2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4826C8AE-E477-473D-A499-777965967D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07E25D3F-2A76-4087-BD89-01CDBEED020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iagrama de flujo: Documento 8">
            <a:extLst>
              <a:ext uri="{FF2B5EF4-FFF2-40B4-BE49-F238E27FC236}">
                <a16:creationId xmlns:a16="http://schemas.microsoft.com/office/drawing/2014/main" id="{2AAB6B79-0E9F-4797-8DFA-9A437017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98F8DC0C-B421-4039-8482-5135B165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rtl="0">
              <a:lnSpc>
                <a:spcPct val="110000"/>
              </a:lnSpc>
            </a:pPr>
            <a:r>
              <a:rPr lang="es-ES" noProof="0">
                <a:solidFill>
                  <a:srgbClr val="FFFFFF"/>
                </a:solidFill>
                <a:cs typeface="Posterama" panose="020B0504020200020000" pitchFamily="34" charset="0"/>
              </a:rPr>
              <a:t>Haga clic para modificar el estilo de título del patrón</a:t>
            </a:r>
          </a:p>
        </p:txBody>
      </p:sp>
      <p:sp>
        <p:nvSpPr>
          <p:cNvPr id="37" name="Marcador de fecha 3">
            <a:extLst>
              <a:ext uri="{FF2B5EF4-FFF2-40B4-BE49-F238E27FC236}">
                <a16:creationId xmlns:a16="http://schemas.microsoft.com/office/drawing/2014/main" id="{00C6B4A2-DB23-481A-87BC-CFF3992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38" name="Marcador de pie de página 4">
            <a:extLst>
              <a:ext uri="{FF2B5EF4-FFF2-40B4-BE49-F238E27FC236}">
                <a16:creationId xmlns:a16="http://schemas.microsoft.com/office/drawing/2014/main" id="{209EAA56-735E-4FAE-88DA-398D6B3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9" name="Marcador de número de diapositiva 5">
            <a:extLst>
              <a:ext uri="{FF2B5EF4-FFF2-40B4-BE49-F238E27FC236}">
                <a16:creationId xmlns:a16="http://schemas.microsoft.com/office/drawing/2014/main" id="{AF69C6C1-6449-4CEB-BD22-FA54483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1" name="Marcador de contenido 37">
            <a:extLst>
              <a:ext uri="{FF2B5EF4-FFF2-40B4-BE49-F238E27FC236}">
                <a16:creationId xmlns:a16="http://schemas.microsoft.com/office/drawing/2014/main" id="{E3F944C7-0E33-4C9B-9544-26D03DD5E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80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72869"/>
            <a:ext cx="12191998" cy="3200134"/>
          </a:xfrm>
        </p:spPr>
        <p:txBody>
          <a:bodyPr rtlCol="0"/>
          <a:lstStyle/>
          <a:p>
            <a:pPr algn="ctr" rtl="0"/>
            <a:r>
              <a:rPr lang="es-ES" dirty="0"/>
              <a:t>Modelo predictivo ML</a:t>
            </a:r>
            <a:br>
              <a:rPr lang="es-ES" dirty="0"/>
            </a:br>
            <a:r>
              <a:rPr lang="es-ES" dirty="0"/>
              <a:t>¿Incentiva o desincentiva</a:t>
            </a:r>
            <a:br>
              <a:rPr lang="es-ES" dirty="0"/>
            </a:br>
            <a:r>
              <a:rPr lang="es-ES" dirty="0"/>
              <a:t>las apuestas de futbol online? </a:t>
            </a:r>
          </a:p>
        </p:txBody>
      </p:sp>
      <p:pic>
        <p:nvPicPr>
          <p:cNvPr id="6" name="Marcador de posición de imagen 5" descr="Matemáticas de pizarra">
            <a:extLst>
              <a:ext uri="{FF2B5EF4-FFF2-40B4-BE49-F238E27FC236}">
                <a16:creationId xmlns:a16="http://schemas.microsoft.com/office/drawing/2014/main" id="{245D2E4A-CD89-4167-BA54-B68EF9CCBC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4277" b="24277"/>
          <a:stretch/>
        </p:blipFill>
        <p:spPr/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5B6628-6044-400F-993F-3869F8D21A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71109" y="472735"/>
            <a:ext cx="1468582" cy="3200134"/>
          </a:xfrm>
        </p:spPr>
        <p:txBody>
          <a:bodyPr rtlCol="0"/>
          <a:lstStyle/>
          <a:p>
            <a:pPr rtl="0"/>
            <a:r>
              <a:rPr lang="es-ES" dirty="0"/>
              <a:t>Autor:</a:t>
            </a:r>
          </a:p>
          <a:p>
            <a:pPr rtl="0"/>
            <a:r>
              <a:rPr lang="es-ES" dirty="0"/>
              <a:t>Ervar Luis Molina</a:t>
            </a:r>
          </a:p>
        </p:txBody>
      </p:sp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E373538-F429-4D6C-BCA4-1AF41CA6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</p:spPr>
        <p:txBody>
          <a:bodyPr rtlCol="0">
            <a:normAutofit/>
          </a:bodyPr>
          <a:lstStyle/>
          <a:p>
            <a:pPr rtl="0"/>
            <a:r>
              <a:rPr lang="es-ES" sz="2000" b="0" i="0" dirty="0">
                <a:solidFill>
                  <a:srgbClr val="0D0D0D"/>
                </a:solidFill>
                <a:effectLst/>
                <a:latin typeface="Söhne"/>
              </a:rPr>
              <a:t>Apuestas Digitales en el Fútbol Argentino y Desarrollo de un Notebook en Python para Predicciones</a:t>
            </a:r>
            <a:endParaRPr lang="es-ES" sz="2000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0EFA4165-8A1E-438E-9708-21F5EB58C4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89663" y="2871538"/>
            <a:ext cx="5816600" cy="3813426"/>
          </a:xfrm>
        </p:spPr>
        <p:txBody>
          <a:bodyPr rtlCol="0"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8000" b="1" i="0" dirty="0">
                <a:solidFill>
                  <a:srgbClr val="0D0D0D"/>
                </a:solidFill>
                <a:effectLst/>
                <a:latin typeface="Söhne"/>
              </a:rPr>
              <a:t>Introducción:</a:t>
            </a:r>
            <a:br>
              <a:rPr lang="es-ES" sz="8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s-ES" sz="8000" b="0" i="0" dirty="0">
                <a:solidFill>
                  <a:srgbClr val="0D0D0D"/>
                </a:solidFill>
                <a:effectLst/>
                <a:latin typeface="Söhne"/>
              </a:rPr>
              <a:t>El crecimiento de las apuestas digitales en el fútbol argentino ha llevado a explorar estrategias predictivas.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8000" b="1" i="0" dirty="0">
                <a:solidFill>
                  <a:srgbClr val="0D0D0D"/>
                </a:solidFill>
                <a:effectLst/>
                <a:latin typeface="Söhne"/>
              </a:rPr>
              <a:t>Objetivo:</a:t>
            </a:r>
            <a:br>
              <a:rPr lang="es-ES" sz="8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s-ES" sz="8000" b="0" i="0" dirty="0">
                <a:solidFill>
                  <a:srgbClr val="0D0D0D"/>
                </a:solidFill>
                <a:effectLst/>
                <a:latin typeface="Söhne"/>
              </a:rPr>
              <a:t>Desarrollar un modelo predictivo con una probabilidad mínima del 70% de victoria del equipo local.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8000" b="1" i="0" dirty="0">
                <a:solidFill>
                  <a:srgbClr val="0D0D0D"/>
                </a:solidFill>
                <a:effectLst/>
                <a:latin typeface="Söhne"/>
              </a:rPr>
              <a:t>Contexto:</a:t>
            </a:r>
            <a:br>
              <a:rPr lang="es-ES" sz="8000" dirty="0"/>
            </a:br>
            <a:r>
              <a:rPr lang="es-ES" sz="8000" b="0" i="0" dirty="0">
                <a:solidFill>
                  <a:srgbClr val="0D0D0D"/>
                </a:solidFill>
                <a:effectLst/>
                <a:latin typeface="Söhne"/>
              </a:rPr>
              <a:t>La recopilación de datos históricos de partidos de fútbol argentino (2017-2022) es esencial para entrenar el modelo.</a:t>
            </a:r>
            <a:br>
              <a:rPr lang="es-ES" sz="8000" dirty="0"/>
            </a:br>
            <a:endParaRPr lang="es-ES" sz="8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7" name="Marcador de fecha 16">
            <a:extLst>
              <a:ext uri="{FF2B5EF4-FFF2-40B4-BE49-F238E27FC236}">
                <a16:creationId xmlns:a16="http://schemas.microsoft.com/office/drawing/2014/main" id="{747D76C8-F234-4DEE-A20C-A545F39C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es-ES"/>
              <a:t>2/2/20XX</a:t>
            </a:r>
          </a:p>
        </p:txBody>
      </p:sp>
      <p:sp>
        <p:nvSpPr>
          <p:cNvPr id="19" name="Marcador de número de diapositiva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0BF049-7FDB-E669-D6DB-EAFF84FC7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508" y="168276"/>
            <a:ext cx="5806288" cy="241450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AD9AD83-1A41-F4E8-F683-ED2CB2C63F2A}"/>
              </a:ext>
            </a:extLst>
          </p:cNvPr>
          <p:cNvSpPr txBox="1"/>
          <p:nvPr/>
        </p:nvSpPr>
        <p:spPr>
          <a:xfrm>
            <a:off x="113204" y="168274"/>
            <a:ext cx="61593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0" i="0" dirty="0">
                <a:solidFill>
                  <a:srgbClr val="0D0D0D"/>
                </a:solidFill>
                <a:effectLst/>
                <a:latin typeface="Söhne"/>
              </a:rPr>
              <a:t>Proyecto: “Predicción de Gana el Equipo Local con una Probabilidad Mínima del 70% Ajustado a un Intervalo de Confianza al 95%”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9124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04" y="324414"/>
            <a:ext cx="5410197" cy="1215629"/>
          </a:xfrm>
        </p:spPr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1540043"/>
            <a:ext cx="5543524" cy="5149682"/>
          </a:xfrm>
        </p:spPr>
        <p:txBody>
          <a:bodyPr rtlCol="0">
            <a:normAutofit fontScale="40000" lnSpcReduction="20000"/>
          </a:bodyPr>
          <a:lstStyle/>
          <a:p>
            <a:pPr rtl="0"/>
            <a:r>
              <a:rPr lang="es-AR" sz="5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Metodología del Proyecto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5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Recopilación de Datos:</a:t>
            </a:r>
            <a:br>
              <a:rPr lang="es-ES" sz="5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5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Datos de partidos de fútbol argentino desde 2017 hasta 2022.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5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Variables Consideradas:</a:t>
            </a:r>
            <a:endParaRPr lang="es-ES" sz="5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5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Rendimiento histórico de los equipos locales.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5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Estadísticas de goles a favor y en contra.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5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Tarjetas rojas.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5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Porcentaje final de posesión de la pelota.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5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Proporción de jugadores con mayor habilidad en pierna izquierda.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5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Altura y edad de los jugadores.</a:t>
            </a:r>
          </a:p>
          <a:p>
            <a:pPr rtl="0"/>
            <a:endParaRPr lang="es-ES" dirty="0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/>
              <a:t>3</a:t>
            </a:fld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A9B7D1E-2539-EFAE-1281-A68888EAA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539" y="168275"/>
            <a:ext cx="5494345" cy="27209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E313C5B-BDC6-805B-28FE-0EF7D9272AF0}"/>
              </a:ext>
            </a:extLst>
          </p:cNvPr>
          <p:cNvSpPr txBox="1"/>
          <p:nvPr/>
        </p:nvSpPr>
        <p:spPr>
          <a:xfrm>
            <a:off x="6240951" y="3059113"/>
            <a:ext cx="54943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Modelo Predictivo:</a:t>
            </a:r>
            <a:br>
              <a:rPr lang="es-E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Creación de un modelo de aprendizaje automático para discernir patrones y correlaciones significativas.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Propósito del Modelo:</a:t>
            </a:r>
            <a:br>
              <a:rPr lang="es-E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garantiza el éxito en todas las apuestas, pero proporciona una guía informada basada en datos históricos y patrones identificados.</a:t>
            </a:r>
          </a:p>
        </p:txBody>
      </p:sp>
    </p:spTree>
    <p:extLst>
      <p:ext uri="{BB962C8B-B14F-4D97-AF65-F5344CB8AC3E}">
        <p14:creationId xmlns:p14="http://schemas.microsoft.com/office/powerpoint/2010/main" val="346561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4611D38-EEA6-8DC6-6146-07AD84AE2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3" y="0"/>
            <a:ext cx="4680917" cy="6858000"/>
          </a:xfrm>
          <a:solidFill>
            <a:schemeClr val="accent5"/>
          </a:solidFill>
        </p:spPr>
        <p:txBody>
          <a:bodyPr/>
          <a:lstStyle/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A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8983" y="511707"/>
            <a:ext cx="7507244" cy="6128083"/>
          </a:xfrm>
        </p:spPr>
        <p:txBody>
          <a:bodyPr rtlCol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Visualización de Variables:</a:t>
            </a:r>
            <a:b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Identificación de comportamientos positivos o negativos entre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Análisis de Regresión:</a:t>
            </a:r>
            <a:b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Utilización de </a:t>
            </a:r>
            <a:r>
              <a:rPr lang="es-E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statsmodels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para obtener indicadores de regresión, como el coeficiente de determinación (R2).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Evaluación de Variables:</a:t>
            </a:r>
            <a:endParaRPr lang="es-E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Gráficos bivariados para detectar correlaciones.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Descarte de tendencias no significativas.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Identificación de posibles </a:t>
            </a:r>
            <a:r>
              <a:rPr lang="es-E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clusters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Resultados Iniciales:</a:t>
            </a:r>
            <a:endParaRPr lang="es-E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R-</a:t>
            </a:r>
            <a:r>
              <a:rPr lang="es-E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de 0.510.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Variables clave: "</a:t>
            </a:r>
            <a:r>
              <a:rPr lang="es-E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goles_local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es-E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tiros_arco_local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", y "resultado".</a:t>
            </a:r>
          </a:p>
          <a:p>
            <a:pPr rtl="0"/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6586555-1A18-5179-2997-68AEF9C887E2}"/>
              </a:ext>
            </a:extLst>
          </p:cNvPr>
          <p:cNvSpPr txBox="1"/>
          <p:nvPr/>
        </p:nvSpPr>
        <p:spPr>
          <a:xfrm>
            <a:off x="522233" y="511707"/>
            <a:ext cx="3041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Análisis Exploratorio </a:t>
            </a:r>
            <a:br>
              <a:rPr lang="es-AR" sz="3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3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Datos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93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20" y="5268777"/>
            <a:ext cx="10744186" cy="1589223"/>
          </a:xfrm>
        </p:spPr>
        <p:txBody>
          <a:bodyPr rtlCol="0" anchor="ctr">
            <a:normAutofit/>
          </a:bodyPr>
          <a:lstStyle/>
          <a:p>
            <a:pPr rtl="0"/>
            <a:r>
              <a:rPr lang="es-ES" dirty="0"/>
              <a:t>Gráfico Bivariado</a:t>
            </a:r>
          </a:p>
        </p:txBody>
      </p:sp>
      <p:pic>
        <p:nvPicPr>
          <p:cNvPr id="5" name="Marcador de contenido 4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99203486-B265-281B-4BD2-3CFD525FE64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095241" y="222997"/>
            <a:ext cx="9294653" cy="5343613"/>
          </a:xfrm>
          <a:noFill/>
        </p:spPr>
      </p:pic>
    </p:spTree>
    <p:extLst>
      <p:ext uri="{BB962C8B-B14F-4D97-AF65-F5344CB8AC3E}">
        <p14:creationId xmlns:p14="http://schemas.microsoft.com/office/powerpoint/2010/main" val="310622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ítulo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59705" y="990726"/>
            <a:ext cx="2378807" cy="1155453"/>
          </a:xfrm>
        </p:spPr>
        <p:txBody>
          <a:bodyPr rtlCol="0"/>
          <a:lstStyle/>
          <a:p>
            <a:pPr rtl="0"/>
            <a:r>
              <a:rPr lang="es-ES" dirty="0"/>
              <a:t>KNN</a:t>
            </a:r>
          </a:p>
        </p:txBody>
      </p:sp>
      <p:sp>
        <p:nvSpPr>
          <p:cNvPr id="14" name="Título 5">
            <a:extLst>
              <a:ext uri="{FF2B5EF4-FFF2-40B4-BE49-F238E27FC236}">
                <a16:creationId xmlns:a16="http://schemas.microsoft.com/office/drawing/2014/main" id="{63112EDB-A125-2C11-0103-7CC3401E6334}"/>
              </a:ext>
            </a:extLst>
          </p:cNvPr>
          <p:cNvSpPr txBox="1">
            <a:spLocks/>
          </p:cNvSpPr>
          <p:nvPr/>
        </p:nvSpPr>
        <p:spPr>
          <a:xfrm>
            <a:off x="0" y="-23565"/>
            <a:ext cx="4301836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AR" sz="3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 descr="Imagen de la 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526F06F1-1EB7-F400-E337-3803C9514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264" y="268355"/>
            <a:ext cx="7352335" cy="585869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7E82F14-B366-5BFF-8F58-1D5942451D2C}"/>
              </a:ext>
            </a:extLst>
          </p:cNvPr>
          <p:cNvSpPr txBox="1"/>
          <p:nvPr/>
        </p:nvSpPr>
        <p:spPr>
          <a:xfrm>
            <a:off x="340401" y="711875"/>
            <a:ext cx="2919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A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5B00442-CFB2-6CB8-746C-95FFBECDCE4B}"/>
              </a:ext>
            </a:extLst>
          </p:cNvPr>
          <p:cNvSpPr txBox="1"/>
          <p:nvPr/>
        </p:nvSpPr>
        <p:spPr>
          <a:xfrm>
            <a:off x="4301836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dirty="0"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662" y="3745469"/>
            <a:ext cx="5414255" cy="1560594"/>
          </a:xfrm>
        </p:spPr>
        <p:txBody>
          <a:bodyPr rtlCol="0"/>
          <a:lstStyle/>
          <a:p>
            <a:pPr rtl="0"/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intentó con diversos </a:t>
            </a:r>
          </a:p>
          <a:p>
            <a:pPr rtl="0"/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parámetros, sin respuestas</a:t>
            </a:r>
          </a:p>
          <a:p>
            <a:pPr rtl="0"/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productivas.</a:t>
            </a:r>
          </a:p>
        </p:txBody>
      </p:sp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4">
            <a:extLst>
              <a:ext uri="{FF2B5EF4-FFF2-40B4-BE49-F238E27FC236}">
                <a16:creationId xmlns:a16="http://schemas.microsoft.com/office/drawing/2014/main" id="{27C6AE3B-2AB2-B20E-9270-4EA6DF5CFBCC}"/>
              </a:ext>
            </a:extLst>
          </p:cNvPr>
          <p:cNvSpPr txBox="1">
            <a:spLocks/>
          </p:cNvSpPr>
          <p:nvPr/>
        </p:nvSpPr>
        <p:spPr>
          <a:xfrm>
            <a:off x="24384" y="0"/>
            <a:ext cx="12167616" cy="2026227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 </a:t>
            </a:r>
            <a:endParaRPr lang="es-AR" sz="36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D6BEA5-FCD0-4EA7-B1B6-79D21153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7</a:t>
            </a:fld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435F0D4-7965-0024-0D9E-0B69903729B3}"/>
              </a:ext>
            </a:extLst>
          </p:cNvPr>
          <p:cNvSpPr txBox="1"/>
          <p:nvPr/>
        </p:nvSpPr>
        <p:spPr>
          <a:xfrm>
            <a:off x="202116" y="929657"/>
            <a:ext cx="119898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Index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(['torneo', 'fecha', 'partido',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equipo_local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equipo_visitante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goles_local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goles_visitante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posesion_local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tiros_arco_local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intentos_local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faltas_local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tiro_esquina_local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posesion_visitante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tiros_arco_visitante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intentos_visitante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faltas_visitante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tiro_esquina_visitante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amarillas_local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amarillas_visitante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rojas_local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rojas_visitante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valor_mercado_local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altura_media_local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edad_media_local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proporcion_zurdos_local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valor_mercado_visitante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altura_media_visitante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edad_media_visitante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proporcion_zurdos_visitante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'resultado',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fecha_encuentro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apuesta_local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apuesta_visitante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apuesta_empate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'Mes', 'Año'], 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dtype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='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object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')</a:t>
            </a:r>
            <a:endParaRPr lang="es-AR" sz="2000" dirty="0"/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D4E293D3-AEFF-CA66-AF21-71E51360E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636948"/>
              </p:ext>
            </p:extLst>
          </p:nvPr>
        </p:nvGraphicFramePr>
        <p:xfrm>
          <a:off x="3577388" y="4189405"/>
          <a:ext cx="4122821" cy="250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5693">
                  <a:extLst>
                    <a:ext uri="{9D8B030D-6E8A-4147-A177-3AD203B41FA5}">
                      <a16:colId xmlns:a16="http://schemas.microsoft.com/office/drawing/2014/main" val="724313057"/>
                    </a:ext>
                  </a:extLst>
                </a:gridCol>
                <a:gridCol w="1727128">
                  <a:extLst>
                    <a:ext uri="{9D8B030D-6E8A-4147-A177-3AD203B41FA5}">
                      <a16:colId xmlns:a16="http://schemas.microsoft.com/office/drawing/2014/main" val="3724233566"/>
                    </a:ext>
                  </a:extLst>
                </a:gridCol>
              </a:tblGrid>
              <a:tr h="41672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Componente 1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Resultado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8212154"/>
                  </a:ext>
                </a:extLst>
              </a:tr>
              <a:tr h="41672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  -1.522312       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460507"/>
                  </a:ext>
                </a:extLst>
              </a:tr>
              <a:tr h="41672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1      0.071706        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7817144"/>
                  </a:ext>
                </a:extLst>
              </a:tr>
              <a:tr h="41672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2      0.160911       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2231048"/>
                  </a:ext>
                </a:extLst>
              </a:tr>
              <a:tr h="41672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    -1.339543    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8146630"/>
                  </a:ext>
                </a:extLst>
              </a:tr>
              <a:tr h="41672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4      1.695965     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0659756"/>
                  </a:ext>
                </a:extLst>
              </a:tr>
            </a:tbl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82DF01DC-4F54-D4E3-72C7-25B6EDDACFE3}"/>
              </a:ext>
            </a:extLst>
          </p:cNvPr>
          <p:cNvSpPr txBox="1"/>
          <p:nvPr/>
        </p:nvSpPr>
        <p:spPr>
          <a:xfrm>
            <a:off x="4364181" y="-1"/>
            <a:ext cx="4717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Roboto" panose="02000000000000000000" pitchFamily="2" charset="0"/>
              </a:rPr>
              <a:t>Feature</a:t>
            </a:r>
            <a:r>
              <a:rPr lang="es-AR" sz="32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Roboto" panose="02000000000000000000" pitchFamily="2" charset="0"/>
              </a:rPr>
              <a:t> </a:t>
            </a:r>
            <a:r>
              <a:rPr lang="es-AR" sz="32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Roboto" panose="02000000000000000000" pitchFamily="2" charset="0"/>
              </a:rPr>
              <a:t>Selection</a:t>
            </a:r>
            <a:r>
              <a:rPr lang="es-AR" sz="32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Roboto" panose="02000000000000000000" pitchFamily="2" charset="0"/>
              </a:rPr>
              <a:t>: PCA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202807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Marcador de número de diapositiva 77">
            <a:extLst>
              <a:ext uri="{FF2B5EF4-FFF2-40B4-BE49-F238E27FC236}">
                <a16:creationId xmlns:a16="http://schemas.microsoft.com/office/drawing/2014/main" id="{DC58DF8B-67EC-49BD-BDED-797061A7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8</a:t>
            </a:fld>
            <a:endParaRPr lang="es-E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04ED53F-AA67-4F34-5698-E910FCA86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7" y="0"/>
            <a:ext cx="12167616" cy="2620560"/>
          </a:xfrm>
        </p:spPr>
        <p:txBody>
          <a:bodyPr/>
          <a:lstStyle/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 Modelos Predictivos y Resultados Iniciales</a:t>
            </a:r>
            <a:endParaRPr lang="es-A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FA8774F-2957-6BD3-CCD2-824BA3BDF0C4}"/>
              </a:ext>
            </a:extLst>
          </p:cNvPr>
          <p:cNvSpPr txBox="1"/>
          <p:nvPr/>
        </p:nvSpPr>
        <p:spPr>
          <a:xfrm>
            <a:off x="60334" y="2783066"/>
            <a:ext cx="1213166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Algoritmos Evaluados:</a:t>
            </a:r>
            <a:endParaRPr lang="es-E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Regresión Lineal: Descartada por bajo rendimiento.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K-</a:t>
            </a:r>
            <a:r>
              <a:rPr lang="es-E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Nearest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E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Neighbors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(KNN): Evaluación inicial para patrones de vecindad.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Árbol de Decisión: Aproximación para validar direcciones del modelo.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Regresión Logística: Precisión del 59%, posible mejora con ajuste continuo.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Detección de Problemas:</a:t>
            </a:r>
            <a:endParaRPr lang="es-E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Necesidad de más datos y ajuste del modelo.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Evaluación continua del rendimiento del modelo ante cambios en el entorno deportivo.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Primera Aproximación:</a:t>
            </a:r>
            <a:endParaRPr lang="es-E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Identificación de patrones de interacción entre variables.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Descarte de variables con baja correlación.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6931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50AE77B6-4A43-48A6-993F-4B02BA06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89095"/>
            <a:ext cx="10744186" cy="1257984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3600" noProof="1">
                <a:latin typeface="Arial" panose="020B0604020202020204" pitchFamily="34" charset="0"/>
                <a:cs typeface="Arial" panose="020B0604020202020204" pitchFamily="34" charset="0"/>
              </a:rPr>
              <a:t>Conclusiones y Próximos Pasos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C7F3BA7-9377-4094-9A82-9A3758512738}"/>
              </a:ext>
            </a:extLst>
          </p:cNvPr>
          <p:cNvSpPr txBox="1"/>
          <p:nvPr/>
        </p:nvSpPr>
        <p:spPr>
          <a:xfrm>
            <a:off x="0" y="0"/>
            <a:ext cx="12192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Conclusiones Preliminares:</a:t>
            </a:r>
            <a:endParaRPr lang="es-ES" sz="2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Viabilidad del modelo predictivo con precisión inicial del 59%.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Importancia de la precisión y ajuste continuo del modelo.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Importancia del Análisis:</a:t>
            </a:r>
            <a:endParaRPr lang="es-ES" sz="2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El juego compulsivo es perjudicial; este análisis ayuda a proporcionar una visión informada y responsable sobre las apuestas.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Información valiosa para los nuevos apostadores sobre la variabilidad y riesgo implícito en las apuestas digitales.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Próximos Pasos:</a:t>
            </a:r>
            <a:endParaRPr lang="es-ES" sz="2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Ajustes adicionales y pruebas con nuevos algoritmos.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Integración de más datos para mejorar la precisión.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Evaluación de la posibilidad de utilizar árboles de decisión y modelos de regresión logística multinomial para mejorar las predicciones.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86050899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1607912_TF33780407_Win32" id="{B68E2AD1-C233-49EB-ABEE-E16091A8FA69}" vid="{F9557448-7E8C-441F-9731-AF7897E2D2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Diseño de seno</Template>
  <TotalTime>73</TotalTime>
  <Words>748</Words>
  <Application>Microsoft Office PowerPoint</Application>
  <PresentationFormat>Panorámica</PresentationFormat>
  <Paragraphs>89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Posterama</vt:lpstr>
      <vt:lpstr>Roboto</vt:lpstr>
      <vt:lpstr>Söhne</vt:lpstr>
      <vt:lpstr>SineVTI</vt:lpstr>
      <vt:lpstr>Modelo predictivo ML ¿Incentiva o desincentiva las apuestas de futbol online? </vt:lpstr>
      <vt:lpstr>Apuestas Digitales en el Fútbol Argentino y Desarrollo de un Notebook en Python para Predicciones</vt:lpstr>
      <vt:lpstr>Introducción</vt:lpstr>
      <vt:lpstr> </vt:lpstr>
      <vt:lpstr>Gráfico Bivariado</vt:lpstr>
      <vt:lpstr>KNN</vt:lpstr>
      <vt:lpstr>Presentación de PowerPoint</vt:lpstr>
      <vt:lpstr> Modelos Predictivos y Resultados Iniciales</vt:lpstr>
      <vt:lpstr>Conclusiones y Próximos Pasos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predictivo ML ¿Incentiva o desincentiva las apuestas de futbol online? </dc:title>
  <dc:creator>ervar molina</dc:creator>
  <cp:lastModifiedBy>ervar molina</cp:lastModifiedBy>
  <cp:revision>1</cp:revision>
  <dcterms:created xsi:type="dcterms:W3CDTF">2024-05-19T23:59:08Z</dcterms:created>
  <dcterms:modified xsi:type="dcterms:W3CDTF">2024-05-20T01:13:07Z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