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0" r:id="rId6"/>
    <p:sldId id="290" r:id="rId7"/>
    <p:sldId id="373" r:id="rId8"/>
    <p:sldId id="305" r:id="rId9"/>
    <p:sldId id="274" r:id="rId10"/>
    <p:sldId id="374" r:id="rId11"/>
    <p:sldId id="375" r:id="rId12"/>
    <p:sldId id="303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05BAE6-238D-4309-833D-AC68A5A22E67}" type="datetime1">
              <a:rPr lang="es-ES" noProof="1" smtClean="0"/>
              <a:t>24/05/2024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6AD337-619F-4484-9ADC-954427F192AE}" type="datetime1">
              <a:rPr lang="es-ES" noProof="1" smtClean="0"/>
              <a:t>24/05/2024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79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15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605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15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es-ES" noProof="0"/>
              <a:t>Haga clic en el título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ángulo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7" name="Triángulo rectángulo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2" name="Marcador de texto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85" name="Marcador de texto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83" name="Marcador de texto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86" name="Marcador de texto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87" name="Marcador de fecha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88" name="Marcador de pie de página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89" name="Marcador de número de diapositiva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ángulo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0" name="Triángulo rectángulo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21" name="Marcador de texto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23" name="Marcador de texto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132" name="Marcador de texto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33" name="Marcador de texto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134" name="Marcador de texto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35" name="Marcador de texto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125" name="Marcador de fecha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126" name="Marcador de pie de página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7" name="Marcador de número de diapositiva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ángulo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53" name="Triángulo rectángulo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4" name="Diagrama de flujo: Documento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6" name="Subtítulo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es-ES" noProof="0">
                <a:solidFill>
                  <a:schemeClr val="tx2">
                    <a:alpha val="80000"/>
                  </a:schemeClr>
                </a:solidFill>
              </a:rPr>
              <a:t>Haga clic para modificar el estilo de subtítulo del patrón</a:t>
            </a:r>
          </a:p>
        </p:txBody>
      </p:sp>
      <p:sp>
        <p:nvSpPr>
          <p:cNvPr id="91" name="Marcador de fecha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7" name="Marcador de posición de imagen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92" name="Marcador de pie de página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3" name="Marcador de número de diapositiva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es-ES" noProof="0">
                <a:solidFill>
                  <a:schemeClr val="tx2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50" name="Marcador de posición de imagen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51" name="Marcador de posición de imagen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9" name="Marcador de contenido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2" name="Marcador de fecha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53" name="Marcador de pie de página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4" name="Marcador de número de diapositiva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Diagrama de flujo: Documento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ítulo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es-ES" noProof="0">
                <a:solidFill>
                  <a:srgbClr val="FFFFFF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42" name="Marcador de contenido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4" name="Marcador de posición de imagen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9" name="Marcador de fecha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0" name="Marcador de pie de página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1" name="Marcador de número de diapositiva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modificar el estilo de título del patrón</a:t>
            </a:r>
          </a:p>
        </p:txBody>
      </p:sp>
      <p:sp>
        <p:nvSpPr>
          <p:cNvPr id="45" name="Marcador de posición de imagen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es-ES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2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es-ES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38" name="Marcador de contenido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es-ES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37" name="Marcador de fecha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38" name="Marcador de pie de página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9" name="Marcador de número de diapositiva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3" name="Marcador de contenido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44" name="Marcador de posición de imagen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modificar el estilo de título del patrón</a:t>
            </a:r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es-ES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agregar un subtítulo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iagrama de flujo: Documento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es-ES" noProof="0">
                <a:solidFill>
                  <a:srgbClr val="FFFFFF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4" name="Marcador de contenido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iagrama de flujo: Documento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es-ES" noProof="0">
                <a:solidFill>
                  <a:srgbClr val="FFFFFF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37" name="Marcador de fecha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38" name="Marcador de pie de página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9" name="Marcador de número de diapositiva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1" name="Marcador de contenido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 rtlCol="0"/>
          <a:lstStyle/>
          <a:p>
            <a:pPr algn="ctr" rtl="0"/>
            <a:r>
              <a:rPr lang="es-ES" dirty="0"/>
              <a:t>Modelo predictivo ML</a:t>
            </a:r>
            <a:br>
              <a:rPr lang="es-ES" dirty="0"/>
            </a:br>
            <a:r>
              <a:rPr lang="es-ES" dirty="0"/>
              <a:t>¿Incentiva o desincentiva</a:t>
            </a:r>
            <a:br>
              <a:rPr lang="es-ES" dirty="0"/>
            </a:br>
            <a:r>
              <a:rPr lang="es-ES" dirty="0"/>
              <a:t>las apuestas de futbol online? </a:t>
            </a:r>
          </a:p>
        </p:txBody>
      </p:sp>
      <p:pic>
        <p:nvPicPr>
          <p:cNvPr id="6" name="Marcador de posición de imagen 5" descr="Matemáticas de pizarra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4277" b="24277"/>
          <a:stretch/>
        </p:blipFill>
        <p:spPr/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1109" y="472735"/>
            <a:ext cx="1468582" cy="3200134"/>
          </a:xfrm>
        </p:spPr>
        <p:txBody>
          <a:bodyPr rtlCol="0"/>
          <a:lstStyle/>
          <a:p>
            <a:pPr rtl="0"/>
            <a:r>
              <a:rPr lang="es-ES" dirty="0"/>
              <a:t>Autor:</a:t>
            </a:r>
          </a:p>
          <a:p>
            <a:pPr rtl="0"/>
            <a:r>
              <a:rPr lang="es-ES" dirty="0"/>
              <a:t>Ervar Luis Molina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</p:spPr>
        <p:txBody>
          <a:bodyPr rtlCol="0">
            <a:normAutofit/>
          </a:bodyPr>
          <a:lstStyle/>
          <a:p>
            <a:pPr rtl="0"/>
            <a:r>
              <a:rPr lang="es-ES" sz="2000" b="0" i="0" dirty="0">
                <a:solidFill>
                  <a:srgbClr val="0D0D0D"/>
                </a:solidFill>
                <a:effectLst/>
                <a:latin typeface="Söhne"/>
              </a:rPr>
              <a:t>Apuestas Digitales en el Fútbol Argentino y Desarrollo de un Notebook en Python para Predicciones</a:t>
            </a:r>
            <a:endParaRPr lang="es-ES" sz="2000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9663" y="2871538"/>
            <a:ext cx="5816600" cy="3813426"/>
          </a:xfrm>
        </p:spPr>
        <p:txBody>
          <a:bodyPr rtlCol="0"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8000" b="1" i="0" dirty="0">
                <a:solidFill>
                  <a:srgbClr val="0D0D0D"/>
                </a:solidFill>
                <a:effectLst/>
                <a:latin typeface="Söhne"/>
              </a:rPr>
              <a:t>Introducción:</a:t>
            </a:r>
            <a:br>
              <a:rPr lang="es-ES" sz="8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s-ES" sz="8000" b="0" i="0" dirty="0">
                <a:solidFill>
                  <a:srgbClr val="0D0D0D"/>
                </a:solidFill>
                <a:effectLst/>
                <a:latin typeface="Söhne"/>
              </a:rPr>
              <a:t>El crecimiento de las apuestas digitales en el fútbol argentino ha llevado a explorar estrategias predictivas.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8000" b="1" i="0" dirty="0">
                <a:solidFill>
                  <a:srgbClr val="0D0D0D"/>
                </a:solidFill>
                <a:effectLst/>
                <a:latin typeface="Söhne"/>
              </a:rPr>
              <a:t>Objetivo:</a:t>
            </a:r>
            <a:br>
              <a:rPr lang="es-ES" sz="8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s-ES" sz="8000" b="0" i="0" dirty="0">
                <a:solidFill>
                  <a:srgbClr val="0D0D0D"/>
                </a:solidFill>
                <a:effectLst/>
                <a:latin typeface="Söhne"/>
              </a:rPr>
              <a:t>Desarrollar un modelo predictivo con una probabilidad mínima del 70% de victoria del equipo local.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8000" b="1" i="0" dirty="0">
                <a:solidFill>
                  <a:srgbClr val="0D0D0D"/>
                </a:solidFill>
                <a:effectLst/>
                <a:latin typeface="Söhne"/>
              </a:rPr>
              <a:t>Contexto:</a:t>
            </a:r>
            <a:br>
              <a:rPr lang="es-ES" sz="8000" dirty="0"/>
            </a:br>
            <a:r>
              <a:rPr lang="es-ES" sz="8000" b="0" i="0" dirty="0">
                <a:solidFill>
                  <a:srgbClr val="0D0D0D"/>
                </a:solidFill>
                <a:effectLst/>
                <a:latin typeface="Söhne"/>
              </a:rPr>
              <a:t>La recopilación de datos históricos de partidos de fútbol argentino (2017-2022) es esencial para entrenar el modelo.</a:t>
            </a:r>
            <a:br>
              <a:rPr lang="es-ES" sz="8000" dirty="0"/>
            </a:br>
            <a:endParaRPr lang="es-ES" sz="8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7" name="Marcador de fecha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es-ES"/>
              <a:t>2/2/20XX</a:t>
            </a: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0BF049-7FDB-E669-D6DB-EAFF84FC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08" y="168276"/>
            <a:ext cx="5806288" cy="241450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AD9AD83-1A41-F4E8-F683-ED2CB2C63F2A}"/>
              </a:ext>
            </a:extLst>
          </p:cNvPr>
          <p:cNvSpPr txBox="1"/>
          <p:nvPr/>
        </p:nvSpPr>
        <p:spPr>
          <a:xfrm>
            <a:off x="113204" y="168274"/>
            <a:ext cx="61593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0" i="0" dirty="0">
                <a:solidFill>
                  <a:srgbClr val="0D0D0D"/>
                </a:solidFill>
                <a:effectLst/>
                <a:latin typeface="Söhne"/>
              </a:rPr>
              <a:t>Proyecto: “Predicción de Gana el Equipo Local con una Probabilidad Mínima del 70% Ajustado a un Intervalo de Confianza al 95%”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324414"/>
            <a:ext cx="5410197" cy="1215629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1540043"/>
            <a:ext cx="5543524" cy="5149682"/>
          </a:xfrm>
        </p:spPr>
        <p:txBody>
          <a:bodyPr rtlCol="0">
            <a:normAutofit fontScale="40000" lnSpcReduction="20000"/>
          </a:bodyPr>
          <a:lstStyle/>
          <a:p>
            <a:pPr rtl="0"/>
            <a:r>
              <a:rPr lang="es-AR" sz="5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Metodología del Proyecto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5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Recopilación de Datos:</a:t>
            </a:r>
            <a:br>
              <a:rPr lang="es-ES" sz="5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5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Datos de partidos de fútbol argentino desde 2017 hasta 2022.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5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 Consideradas:</a:t>
            </a:r>
            <a:endParaRPr lang="es-ES" sz="5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Rendimiento histórico de los equipos locales.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Estadísticas de goles a favor y en contra.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Tarjetas rojas.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Porcentaje final de posesión de la pelota.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Proporción de jugadores con mayor habilidad en pierna izquierda.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Altura y edad de los jugadores.</a:t>
            </a:r>
          </a:p>
          <a:p>
            <a:pPr rtl="0"/>
            <a:endParaRPr lang="es-ES" dirty="0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A9B7D1E-2539-EFAE-1281-A68888EAA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39" y="168275"/>
            <a:ext cx="5494345" cy="27209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E313C5B-BDC6-805B-28FE-0EF7D9272AF0}"/>
              </a:ext>
            </a:extLst>
          </p:cNvPr>
          <p:cNvSpPr txBox="1"/>
          <p:nvPr/>
        </p:nvSpPr>
        <p:spPr>
          <a:xfrm>
            <a:off x="6240951" y="3059113"/>
            <a:ext cx="54943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 Predictivo:</a:t>
            </a:r>
            <a:br>
              <a:rPr lang="es-E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Creación de un modelo de aprendizaje automático para discernir patrones y correlaciones significativas.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Propósito del Modelo:</a:t>
            </a:r>
            <a:br>
              <a:rPr lang="es-E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garantiza el éxito en todas las apuestas, pero proporciona una guía informada basada en datos históricos y patrones identificados.</a:t>
            </a:r>
          </a:p>
        </p:txBody>
      </p:sp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4611D38-EEA6-8DC6-6146-07AD84AE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3" y="0"/>
            <a:ext cx="4680917" cy="6858000"/>
          </a:xfrm>
          <a:solidFill>
            <a:schemeClr val="accent5"/>
          </a:solidFill>
        </p:spPr>
        <p:txBody>
          <a:bodyPr/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A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983" y="511707"/>
            <a:ext cx="7507244" cy="6128083"/>
          </a:xfrm>
        </p:spPr>
        <p:txBody>
          <a:bodyPr rtlCol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Visualización de Variables:</a:t>
            </a:r>
            <a:b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Identificación de comportamientos positivos o negativos entre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Análisis de Regresión:</a:t>
            </a:r>
            <a:b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Utilización de 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para obtener indicadores de regresión, como el coeficiente de determinación (R2).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Evaluación de Variables:</a:t>
            </a: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Gráficos bivariados para detectar correlaciones.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Descarte de tendencias no significativas.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Identificación de posibles 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Resultados Iniciales:</a:t>
            </a: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R-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 0.510.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Variables clave: "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goles_local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tiros_arco_local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", y "resultado".</a:t>
            </a:r>
          </a:p>
          <a:p>
            <a:pPr rtl="0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6586555-1A18-5179-2997-68AEF9C887E2}"/>
              </a:ext>
            </a:extLst>
          </p:cNvPr>
          <p:cNvSpPr txBox="1"/>
          <p:nvPr/>
        </p:nvSpPr>
        <p:spPr>
          <a:xfrm>
            <a:off x="522233" y="511707"/>
            <a:ext cx="3041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Análisis Exploratorio </a:t>
            </a:r>
            <a:br>
              <a:rPr lang="es-AR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Datos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20" y="5268777"/>
            <a:ext cx="10744186" cy="1589223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Gráfico Bivariado</a:t>
            </a:r>
          </a:p>
        </p:txBody>
      </p:sp>
      <p:pic>
        <p:nvPicPr>
          <p:cNvPr id="5" name="Marcador de contenido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99203486-B265-281B-4BD2-3CFD525FE6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095241" y="222997"/>
            <a:ext cx="9294653" cy="5343613"/>
          </a:xfrm>
          <a:noFill/>
        </p:spPr>
      </p:pic>
    </p:spTree>
    <p:extLst>
      <p:ext uri="{BB962C8B-B14F-4D97-AF65-F5344CB8AC3E}">
        <p14:creationId xmlns:p14="http://schemas.microsoft.com/office/powerpoint/2010/main" val="31062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5">
            <a:extLst>
              <a:ext uri="{FF2B5EF4-FFF2-40B4-BE49-F238E27FC236}">
                <a16:creationId xmlns:a16="http://schemas.microsoft.com/office/drawing/2014/main" id="{63112EDB-A125-2C11-0103-7CC3401E6334}"/>
              </a:ext>
            </a:extLst>
          </p:cNvPr>
          <p:cNvSpPr txBox="1">
            <a:spLocks/>
          </p:cNvSpPr>
          <p:nvPr/>
        </p:nvSpPr>
        <p:spPr>
          <a:xfrm>
            <a:off x="0" y="-23565"/>
            <a:ext cx="4301836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AR" sz="3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526F06F1-1EB7-F400-E337-3803C9514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264" y="268355"/>
            <a:ext cx="7352335" cy="585869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7E82F14-B366-5BFF-8F58-1D5942451D2C}"/>
              </a:ext>
            </a:extLst>
          </p:cNvPr>
          <p:cNvSpPr txBox="1"/>
          <p:nvPr/>
        </p:nvSpPr>
        <p:spPr>
          <a:xfrm>
            <a:off x="340401" y="711875"/>
            <a:ext cx="291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5B00442-CFB2-6CB8-746C-95FFBECDCE4B}"/>
              </a:ext>
            </a:extLst>
          </p:cNvPr>
          <p:cNvSpPr txBox="1"/>
          <p:nvPr/>
        </p:nvSpPr>
        <p:spPr>
          <a:xfrm>
            <a:off x="4301836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662" y="3745469"/>
            <a:ext cx="5414255" cy="1560594"/>
          </a:xfrm>
        </p:spPr>
        <p:txBody>
          <a:bodyPr rtlCol="0"/>
          <a:lstStyle/>
          <a:p>
            <a:pPr rtl="0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intentó con diversos </a:t>
            </a:r>
          </a:p>
          <a:p>
            <a:pPr rtl="0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parámetros, sin respuestas</a:t>
            </a:r>
          </a:p>
          <a:p>
            <a:pPr rtl="0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productivas.</a:t>
            </a:r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4">
            <a:extLst>
              <a:ext uri="{FF2B5EF4-FFF2-40B4-BE49-F238E27FC236}">
                <a16:creationId xmlns:a16="http://schemas.microsoft.com/office/drawing/2014/main" id="{27C6AE3B-2AB2-B20E-9270-4EA6DF5CFBCC}"/>
              </a:ext>
            </a:extLst>
          </p:cNvPr>
          <p:cNvSpPr txBox="1">
            <a:spLocks/>
          </p:cNvSpPr>
          <p:nvPr/>
        </p:nvSpPr>
        <p:spPr>
          <a:xfrm>
            <a:off x="24384" y="0"/>
            <a:ext cx="12167616" cy="2026227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 </a:t>
            </a:r>
            <a:endParaRPr lang="es-AR" sz="36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7</a:t>
            </a:fld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35F0D4-7965-0024-0D9E-0B69903729B3}"/>
              </a:ext>
            </a:extLst>
          </p:cNvPr>
          <p:cNvSpPr txBox="1"/>
          <p:nvPr/>
        </p:nvSpPr>
        <p:spPr>
          <a:xfrm>
            <a:off x="202116" y="929657"/>
            <a:ext cx="119898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Index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(['torneo', 'fecha', 'partido',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equipo_local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equipo_visitante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goles_local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goles_visitante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posesion_local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tiros_arco_local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intentos_local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faltas_local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tiro_esquina_local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posesion_visitante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tiros_arco_visitante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intentos_visitante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faltas_visitante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tiro_esquina_visitante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amarillas_local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amarillas_visitante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rojas_local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rojas_visitante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valor_mercado_local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altura_media_local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edad_media_local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proporcion_zurdos_local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valor_mercado_visitante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altura_media_visitante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edad_media_visitante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proporcion_zurdos_visitante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'resultado',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fecha_encuentro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apuesta_local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apuesta_visitante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apuesta_empate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'Mes', 'Año'], 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dtype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='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object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')</a:t>
            </a:r>
            <a:endParaRPr lang="es-AR" sz="2000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D4E293D3-AEFF-CA66-AF21-71E51360E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36948"/>
              </p:ext>
            </p:extLst>
          </p:nvPr>
        </p:nvGraphicFramePr>
        <p:xfrm>
          <a:off x="3577388" y="4189405"/>
          <a:ext cx="4122821" cy="250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5693">
                  <a:extLst>
                    <a:ext uri="{9D8B030D-6E8A-4147-A177-3AD203B41FA5}">
                      <a16:colId xmlns:a16="http://schemas.microsoft.com/office/drawing/2014/main" val="724313057"/>
                    </a:ext>
                  </a:extLst>
                </a:gridCol>
                <a:gridCol w="1727128">
                  <a:extLst>
                    <a:ext uri="{9D8B030D-6E8A-4147-A177-3AD203B41FA5}">
                      <a16:colId xmlns:a16="http://schemas.microsoft.com/office/drawing/2014/main" val="3724233566"/>
                    </a:ext>
                  </a:extLst>
                </a:gridCol>
              </a:tblGrid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Componente 1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Resultado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8212154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  -1.522312       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460507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1      0.071706        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7817144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2      0.160911       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2231048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  -1.339543    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8146630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4      1.695965     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0659756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82DF01DC-4F54-D4E3-72C7-25B6EDDACFE3}"/>
              </a:ext>
            </a:extLst>
          </p:cNvPr>
          <p:cNvSpPr txBox="1"/>
          <p:nvPr/>
        </p:nvSpPr>
        <p:spPr>
          <a:xfrm>
            <a:off x="4364181" y="-1"/>
            <a:ext cx="4717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Roboto" panose="02000000000000000000" pitchFamily="2" charset="0"/>
              </a:rPr>
              <a:t>Feature</a:t>
            </a:r>
            <a:r>
              <a:rPr lang="es-AR" sz="32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Roboto" panose="02000000000000000000" pitchFamily="2" charset="0"/>
              </a:rPr>
              <a:t> </a:t>
            </a:r>
            <a:r>
              <a:rPr lang="es-AR" sz="32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Roboto" panose="02000000000000000000" pitchFamily="2" charset="0"/>
              </a:rPr>
              <a:t>Selection</a:t>
            </a:r>
            <a:r>
              <a:rPr lang="es-AR" sz="32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Roboto" panose="02000000000000000000" pitchFamily="2" charset="0"/>
              </a:rPr>
              <a:t>: PCA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02807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Marcador de número de diapositiva 77">
            <a:extLst>
              <a:ext uri="{FF2B5EF4-FFF2-40B4-BE49-F238E27FC236}">
                <a16:creationId xmlns:a16="http://schemas.microsoft.com/office/drawing/2014/main" id="{DC58DF8B-67EC-49BD-BDED-797061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04ED53F-AA67-4F34-5698-E910FCA86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7" y="0"/>
            <a:ext cx="12167616" cy="2620560"/>
          </a:xfrm>
        </p:spPr>
        <p:txBody>
          <a:bodyPr/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Modelos Predictivos y Resultados Iniciales</a:t>
            </a:r>
            <a:endParaRPr lang="es-A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A8774F-2957-6BD3-CCD2-824BA3BDF0C4}"/>
              </a:ext>
            </a:extLst>
          </p:cNvPr>
          <p:cNvSpPr txBox="1"/>
          <p:nvPr/>
        </p:nvSpPr>
        <p:spPr>
          <a:xfrm>
            <a:off x="60334" y="2783066"/>
            <a:ext cx="1213166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Algoritmos Evaluados:</a:t>
            </a: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Regresión Lineal: Descartada por bajo rendimiento.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K-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Nearest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Neighbors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(KNN): Evaluación inicial para patrones de vecindad.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Árbol de Decisión: Aproximación para validar direcciones del modelo.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Regresión Logística: Precisión del 59%, posible mejora con ajuste continuo.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Detección de Problemas:</a:t>
            </a: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Necesidad de más datos y ajuste del modelo.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Evaluación continua del rendimiento del modelo ante cambios en el entorno deportivo.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Primera Aproximación:</a:t>
            </a: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Identificación de patrones de interacción entre variables.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Descarte de variables con baja correlación.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93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50AE77B6-4A43-48A6-993F-4B02BA06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89095"/>
            <a:ext cx="10744186" cy="1257984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noProof="1">
                <a:latin typeface="Arial" panose="020B0604020202020204" pitchFamily="34" charset="0"/>
                <a:cs typeface="Arial" panose="020B0604020202020204" pitchFamily="34" charset="0"/>
              </a:rPr>
              <a:t>Conclusiones y Próximos Pasos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7F3BA7-9377-4094-9A82-9A3758512738}"/>
              </a:ext>
            </a:extLst>
          </p:cNvPr>
          <p:cNvSpPr txBox="1"/>
          <p:nvPr/>
        </p:nvSpPr>
        <p:spPr>
          <a:xfrm>
            <a:off x="0" y="0"/>
            <a:ext cx="12192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Conclusiones Preliminares:</a:t>
            </a:r>
            <a:endParaRPr lang="es-E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Viabilidad del modelo predictivo con precisión inicial del 59%.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Importancia de la precisión y ajuste continuo del modelo.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Importancia del Análisis:</a:t>
            </a:r>
            <a:endParaRPr lang="es-E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 juego compulsivo es perjudicial; este análisis ayuda a proporcionar una visión informada y responsable sobre las apuestas.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Información valiosa para los nuevos apostadores sobre la variabilidad y riesgo implícito en las apuestas digitales.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Próximos Pasos:</a:t>
            </a:r>
            <a:endParaRPr lang="es-E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Ajustes adicionales y pruebas con nuevos algoritmos.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Integración de más datos para mejorar la precisión.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Evaluación de la posibilidad de utilizar árboles de decisión y modelos de regresión logística multinomial para mejorar las predicciones.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8605089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912_TF33780407_Win32" id="{B68E2AD1-C233-49EB-ABEE-E16091A8FA69}" vid="{F9557448-7E8C-441F-9731-AF7897E2D2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seno</Template>
  <TotalTime>73</TotalTime>
  <Words>747</Words>
  <Application>Microsoft Office PowerPoint</Application>
  <PresentationFormat>Panorámica</PresentationFormat>
  <Paragraphs>88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Posterama</vt:lpstr>
      <vt:lpstr>Roboto</vt:lpstr>
      <vt:lpstr>Söhne</vt:lpstr>
      <vt:lpstr>SineVTI</vt:lpstr>
      <vt:lpstr>Modelo predictivo ML ¿Incentiva o desincentiva las apuestas de futbol online? </vt:lpstr>
      <vt:lpstr>Apuestas Digitales en el Fútbol Argentino y Desarrollo de un Notebook en Python para Predicciones</vt:lpstr>
      <vt:lpstr>Introducción</vt:lpstr>
      <vt:lpstr> </vt:lpstr>
      <vt:lpstr>Gráfico Bivariado</vt:lpstr>
      <vt:lpstr>Presentación de PowerPoint</vt:lpstr>
      <vt:lpstr>Presentación de PowerPoint</vt:lpstr>
      <vt:lpstr> Modelos Predictivos y Resultados Iniciales</vt:lpstr>
      <vt:lpstr>Conclusiones y Próximos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predictivo ML ¿Incentiva o desincentiva las apuestas de futbol online? </dc:title>
  <dc:creator>ervar molina</dc:creator>
  <cp:lastModifiedBy>ervar molina</cp:lastModifiedBy>
  <cp:revision>2</cp:revision>
  <dcterms:created xsi:type="dcterms:W3CDTF">2024-05-19T23:59:08Z</dcterms:created>
  <dcterms:modified xsi:type="dcterms:W3CDTF">2024-05-24T12:51:50Z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