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07" r:id="rId1"/>
  </p:sldMasterIdLst>
  <p:notesMasterIdLst>
    <p:notesMasterId r:id="rId25"/>
  </p:notesMasterIdLst>
  <p:handoutMasterIdLst>
    <p:handoutMasterId r:id="rId26"/>
  </p:handoutMasterIdLst>
  <p:sldIdLst>
    <p:sldId id="256" r:id="rId2"/>
    <p:sldId id="280" r:id="rId3"/>
    <p:sldId id="257" r:id="rId4"/>
    <p:sldId id="259" r:id="rId5"/>
    <p:sldId id="258" r:id="rId6"/>
    <p:sldId id="262" r:id="rId7"/>
    <p:sldId id="263" r:id="rId8"/>
    <p:sldId id="264" r:id="rId9"/>
    <p:sldId id="276" r:id="rId10"/>
    <p:sldId id="277" r:id="rId11"/>
    <p:sldId id="278" r:id="rId12"/>
    <p:sldId id="265" r:id="rId13"/>
    <p:sldId id="266" r:id="rId14"/>
    <p:sldId id="267" r:id="rId15"/>
    <p:sldId id="268" r:id="rId16"/>
    <p:sldId id="269" r:id="rId17"/>
    <p:sldId id="270" r:id="rId18"/>
    <p:sldId id="271" r:id="rId19"/>
    <p:sldId id="272" r:id="rId20"/>
    <p:sldId id="279" r:id="rId21"/>
    <p:sldId id="273" r:id="rId22"/>
    <p:sldId id="274" r:id="rId23"/>
    <p:sldId id="275" r:id="rId24"/>
  </p:sldIdLst>
  <p:sldSz cx="12192000" cy="6858000"/>
  <p:notesSz cx="6858000" cy="9144000"/>
  <p:defaultTextStyle>
    <a:defPPr rtl="0">
      <a:defRPr lang="en-GB"/>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DF4461-27C9-43BA-2242-45719E4FCB42}" v="624" dt="2023-02-26T15:03:10.212"/>
    <p1510:client id="{5590C391-0803-C962-288D-0752621A7702}" v="4" dt="2023-02-26T15:13:59.055"/>
    <p1510:client id="{6D743A72-FEB8-FC78-5532-460ECBC27C5E}" v="215" dt="2023-02-26T16:52:34.856"/>
    <p1510:client id="{F461464A-12EC-44CE-9A9B-A1BB53C5AE47}" v="1225" dt="2023-02-26T11:55:25.5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_rels/data4.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_rels/drawing4.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671D1201-CDAF-4D6A-90C6-A271852FB178}"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8BD0C82-4F94-4B26-B1A5-A59A02B0D566}">
      <dgm:prSet/>
      <dgm:spPr/>
      <dgm:t>
        <a:bodyPr/>
        <a:lstStyle/>
        <a:p>
          <a:r>
            <a:rPr lang="en-US"/>
            <a:t>Google's Dynamically configurating maps conforming to driver's preferences and environmental constraints.</a:t>
          </a:r>
        </a:p>
      </dgm:t>
    </dgm:pt>
    <dgm:pt modelId="{764A81C1-F4F8-408A-BD23-B0D6A009DB61}" type="parTrans" cxnId="{59A10892-5C08-4C06-AD61-3DE2A4D27632}">
      <dgm:prSet/>
      <dgm:spPr/>
      <dgm:t>
        <a:bodyPr/>
        <a:lstStyle/>
        <a:p>
          <a:endParaRPr lang="en-US"/>
        </a:p>
      </dgm:t>
    </dgm:pt>
    <dgm:pt modelId="{8D8F68AF-47FE-4A04-8773-BE7CC133DC8E}" type="sibTrans" cxnId="{59A10892-5C08-4C06-AD61-3DE2A4D27632}">
      <dgm:prSet/>
      <dgm:spPr/>
      <dgm:t>
        <a:bodyPr/>
        <a:lstStyle/>
        <a:p>
          <a:endParaRPr lang="en-US"/>
        </a:p>
      </dgm:t>
    </dgm:pt>
    <dgm:pt modelId="{D7C6A6DD-3901-4A1C-A129-36A71C2B417C}">
      <dgm:prSet/>
      <dgm:spPr/>
      <dgm:t>
        <a:bodyPr/>
        <a:lstStyle/>
        <a:p>
          <a:r>
            <a:rPr lang="en-US"/>
            <a:t>Busy Life</a:t>
          </a:r>
        </a:p>
      </dgm:t>
    </dgm:pt>
    <dgm:pt modelId="{D249D8E8-998E-4995-ACEC-982FF796E295}" type="parTrans" cxnId="{6C829A1F-3D6B-4F71-BEA4-6F00C3BBBA1D}">
      <dgm:prSet/>
      <dgm:spPr/>
      <dgm:t>
        <a:bodyPr/>
        <a:lstStyle/>
        <a:p>
          <a:endParaRPr lang="en-US"/>
        </a:p>
      </dgm:t>
    </dgm:pt>
    <dgm:pt modelId="{22A25E4B-2030-430A-BEB5-5BA371AEC3CF}" type="sibTrans" cxnId="{6C829A1F-3D6B-4F71-BEA4-6F00C3BBBA1D}">
      <dgm:prSet/>
      <dgm:spPr/>
      <dgm:t>
        <a:bodyPr/>
        <a:lstStyle/>
        <a:p>
          <a:endParaRPr lang="en-US"/>
        </a:p>
      </dgm:t>
    </dgm:pt>
    <dgm:pt modelId="{790FC12E-48D6-4509-B03D-292DF03D20DC}">
      <dgm:prSet/>
      <dgm:spPr/>
      <dgm:t>
        <a:bodyPr/>
        <a:lstStyle/>
        <a:p>
          <a:r>
            <a:rPr lang="en-US"/>
            <a:t>Sick of radio jockeys predicting traffic on an abandoned boulevard.</a:t>
          </a:r>
        </a:p>
      </dgm:t>
    </dgm:pt>
    <dgm:pt modelId="{A9C3F59B-4BA2-4A4C-BF9B-8A1997B615AC}" type="parTrans" cxnId="{B855F0E2-9EA2-41FB-A72B-54AABF0C3D3B}">
      <dgm:prSet/>
      <dgm:spPr/>
      <dgm:t>
        <a:bodyPr/>
        <a:lstStyle/>
        <a:p>
          <a:endParaRPr lang="en-US"/>
        </a:p>
      </dgm:t>
    </dgm:pt>
    <dgm:pt modelId="{6602886D-C1A4-4765-94B4-9C83573AD57E}" type="sibTrans" cxnId="{B855F0E2-9EA2-41FB-A72B-54AABF0C3D3B}">
      <dgm:prSet/>
      <dgm:spPr/>
      <dgm:t>
        <a:bodyPr/>
        <a:lstStyle/>
        <a:p>
          <a:endParaRPr lang="en-US"/>
        </a:p>
      </dgm:t>
    </dgm:pt>
    <dgm:pt modelId="{5DAE526B-0727-4311-9243-4BA8F3DA22E3}" type="pres">
      <dgm:prSet presAssocID="{671D1201-CDAF-4D6A-90C6-A271852FB178}" presName="root" presStyleCnt="0">
        <dgm:presLayoutVars>
          <dgm:dir/>
          <dgm:resizeHandles val="exact"/>
        </dgm:presLayoutVars>
      </dgm:prSet>
      <dgm:spPr/>
    </dgm:pt>
    <dgm:pt modelId="{2F92B170-3FD4-4027-8B36-DA7C7F3D10B9}" type="pres">
      <dgm:prSet presAssocID="{68BD0C82-4F94-4B26-B1A5-A59A02B0D566}" presName="compNode" presStyleCnt="0"/>
      <dgm:spPr/>
    </dgm:pt>
    <dgm:pt modelId="{DB294D8B-BCA0-401A-A67F-4125B96424F5}" type="pres">
      <dgm:prSet presAssocID="{68BD0C82-4F94-4B26-B1A5-A59A02B0D566}" presName="bgRect" presStyleLbl="bgShp" presStyleIdx="0" presStyleCnt="3"/>
      <dgm:spPr/>
    </dgm:pt>
    <dgm:pt modelId="{FFA4C573-E976-41AB-9FBE-A867B1AA5687}" type="pres">
      <dgm:prSet presAssocID="{68BD0C82-4F94-4B26-B1A5-A59A02B0D56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r"/>
        </a:ext>
      </dgm:extLst>
    </dgm:pt>
    <dgm:pt modelId="{64F9D036-E4F9-4017-9A60-E5AF7B3A8DEB}" type="pres">
      <dgm:prSet presAssocID="{68BD0C82-4F94-4B26-B1A5-A59A02B0D566}" presName="spaceRect" presStyleCnt="0"/>
      <dgm:spPr/>
    </dgm:pt>
    <dgm:pt modelId="{7713C8D7-AC45-48CA-B1E8-A76748BF2159}" type="pres">
      <dgm:prSet presAssocID="{68BD0C82-4F94-4B26-B1A5-A59A02B0D566}" presName="parTx" presStyleLbl="revTx" presStyleIdx="0" presStyleCnt="3">
        <dgm:presLayoutVars>
          <dgm:chMax val="0"/>
          <dgm:chPref val="0"/>
        </dgm:presLayoutVars>
      </dgm:prSet>
      <dgm:spPr/>
    </dgm:pt>
    <dgm:pt modelId="{E4BE004E-49B0-4625-B54E-3884662D4EBD}" type="pres">
      <dgm:prSet presAssocID="{8D8F68AF-47FE-4A04-8773-BE7CC133DC8E}" presName="sibTrans" presStyleCnt="0"/>
      <dgm:spPr/>
    </dgm:pt>
    <dgm:pt modelId="{E0495945-F847-4954-B043-98547F4CEFC8}" type="pres">
      <dgm:prSet presAssocID="{D7C6A6DD-3901-4A1C-A129-36A71C2B417C}" presName="compNode" presStyleCnt="0"/>
      <dgm:spPr/>
    </dgm:pt>
    <dgm:pt modelId="{CD85782F-1231-4B8F-9D10-067C13062DD7}" type="pres">
      <dgm:prSet presAssocID="{D7C6A6DD-3901-4A1C-A129-36A71C2B417C}" presName="bgRect" presStyleLbl="bgShp" presStyleIdx="1" presStyleCnt="3"/>
      <dgm:spPr/>
    </dgm:pt>
    <dgm:pt modelId="{0C712A13-7EF7-4D51-9878-E553A1CB37BC}" type="pres">
      <dgm:prSet presAssocID="{D7C6A6DD-3901-4A1C-A129-36A71C2B417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Jupiter"/>
        </a:ext>
      </dgm:extLst>
    </dgm:pt>
    <dgm:pt modelId="{05B04F43-FE70-4135-AC22-7C720F59912C}" type="pres">
      <dgm:prSet presAssocID="{D7C6A6DD-3901-4A1C-A129-36A71C2B417C}" presName="spaceRect" presStyleCnt="0"/>
      <dgm:spPr/>
    </dgm:pt>
    <dgm:pt modelId="{2C1C337A-D9F0-483F-82B1-2631DA149151}" type="pres">
      <dgm:prSet presAssocID="{D7C6A6DD-3901-4A1C-A129-36A71C2B417C}" presName="parTx" presStyleLbl="revTx" presStyleIdx="1" presStyleCnt="3">
        <dgm:presLayoutVars>
          <dgm:chMax val="0"/>
          <dgm:chPref val="0"/>
        </dgm:presLayoutVars>
      </dgm:prSet>
      <dgm:spPr/>
    </dgm:pt>
    <dgm:pt modelId="{FE35DBFA-8D1C-4402-A858-9DAB5B91D8A0}" type="pres">
      <dgm:prSet presAssocID="{22A25E4B-2030-430A-BEB5-5BA371AEC3CF}" presName="sibTrans" presStyleCnt="0"/>
      <dgm:spPr/>
    </dgm:pt>
    <dgm:pt modelId="{33203C39-C649-40D7-858A-73E52D389E7C}" type="pres">
      <dgm:prSet presAssocID="{790FC12E-48D6-4509-B03D-292DF03D20DC}" presName="compNode" presStyleCnt="0"/>
      <dgm:spPr/>
    </dgm:pt>
    <dgm:pt modelId="{FF41F5E5-31D1-45A8-A86B-8863EC9EEAE3}" type="pres">
      <dgm:prSet presAssocID="{790FC12E-48D6-4509-B03D-292DF03D20DC}" presName="bgRect" presStyleLbl="bgShp" presStyleIdx="2" presStyleCnt="3"/>
      <dgm:spPr/>
    </dgm:pt>
    <dgm:pt modelId="{7CAD9CB9-0F31-4FBD-89B6-58936428B49C}" type="pres">
      <dgm:prSet presAssocID="{790FC12E-48D6-4509-B03D-292DF03D20D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J"/>
        </a:ext>
      </dgm:extLst>
    </dgm:pt>
    <dgm:pt modelId="{8724E7A9-C6E4-4809-A0F2-0A8D31CCA031}" type="pres">
      <dgm:prSet presAssocID="{790FC12E-48D6-4509-B03D-292DF03D20DC}" presName="spaceRect" presStyleCnt="0"/>
      <dgm:spPr/>
    </dgm:pt>
    <dgm:pt modelId="{93ABC29E-CC94-4B86-9D46-62FD923B43DB}" type="pres">
      <dgm:prSet presAssocID="{790FC12E-48D6-4509-B03D-292DF03D20DC}" presName="parTx" presStyleLbl="revTx" presStyleIdx="2" presStyleCnt="3">
        <dgm:presLayoutVars>
          <dgm:chMax val="0"/>
          <dgm:chPref val="0"/>
        </dgm:presLayoutVars>
      </dgm:prSet>
      <dgm:spPr/>
    </dgm:pt>
  </dgm:ptLst>
  <dgm:cxnLst>
    <dgm:cxn modelId="{71485C1B-4526-4E9A-8ABF-10A4F6E00F3B}" type="presOf" srcId="{68BD0C82-4F94-4B26-B1A5-A59A02B0D566}" destId="{7713C8D7-AC45-48CA-B1E8-A76748BF2159}" srcOrd="0" destOrd="0" presId="urn:microsoft.com/office/officeart/2018/2/layout/IconVerticalSolidList"/>
    <dgm:cxn modelId="{6C829A1F-3D6B-4F71-BEA4-6F00C3BBBA1D}" srcId="{671D1201-CDAF-4D6A-90C6-A271852FB178}" destId="{D7C6A6DD-3901-4A1C-A129-36A71C2B417C}" srcOrd="1" destOrd="0" parTransId="{D249D8E8-998E-4995-ACEC-982FF796E295}" sibTransId="{22A25E4B-2030-430A-BEB5-5BA371AEC3CF}"/>
    <dgm:cxn modelId="{13652B58-A106-40C6-B913-3B36D52323C3}" type="presOf" srcId="{D7C6A6DD-3901-4A1C-A129-36A71C2B417C}" destId="{2C1C337A-D9F0-483F-82B1-2631DA149151}" srcOrd="0" destOrd="0" presId="urn:microsoft.com/office/officeart/2018/2/layout/IconVerticalSolidList"/>
    <dgm:cxn modelId="{7339D282-1FD4-4CEA-A084-13ECE1303659}" type="presOf" srcId="{790FC12E-48D6-4509-B03D-292DF03D20DC}" destId="{93ABC29E-CC94-4B86-9D46-62FD923B43DB}" srcOrd="0" destOrd="0" presId="urn:microsoft.com/office/officeart/2018/2/layout/IconVerticalSolidList"/>
    <dgm:cxn modelId="{59A10892-5C08-4C06-AD61-3DE2A4D27632}" srcId="{671D1201-CDAF-4D6A-90C6-A271852FB178}" destId="{68BD0C82-4F94-4B26-B1A5-A59A02B0D566}" srcOrd="0" destOrd="0" parTransId="{764A81C1-F4F8-408A-BD23-B0D6A009DB61}" sibTransId="{8D8F68AF-47FE-4A04-8773-BE7CC133DC8E}"/>
    <dgm:cxn modelId="{B855F0E2-9EA2-41FB-A72B-54AABF0C3D3B}" srcId="{671D1201-CDAF-4D6A-90C6-A271852FB178}" destId="{790FC12E-48D6-4509-B03D-292DF03D20DC}" srcOrd="2" destOrd="0" parTransId="{A9C3F59B-4BA2-4A4C-BF9B-8A1997B615AC}" sibTransId="{6602886D-C1A4-4765-94B4-9C83573AD57E}"/>
    <dgm:cxn modelId="{540ABDEA-5ED5-4069-95A1-DDCB59110483}" type="presOf" srcId="{671D1201-CDAF-4D6A-90C6-A271852FB178}" destId="{5DAE526B-0727-4311-9243-4BA8F3DA22E3}" srcOrd="0" destOrd="0" presId="urn:microsoft.com/office/officeart/2018/2/layout/IconVerticalSolidList"/>
    <dgm:cxn modelId="{DF10C3F2-80BD-4137-9ED6-FDC9D3BFF868}" type="presParOf" srcId="{5DAE526B-0727-4311-9243-4BA8F3DA22E3}" destId="{2F92B170-3FD4-4027-8B36-DA7C7F3D10B9}" srcOrd="0" destOrd="0" presId="urn:microsoft.com/office/officeart/2018/2/layout/IconVerticalSolidList"/>
    <dgm:cxn modelId="{CA5D28F2-C656-4B95-8BF1-B86562A11D83}" type="presParOf" srcId="{2F92B170-3FD4-4027-8B36-DA7C7F3D10B9}" destId="{DB294D8B-BCA0-401A-A67F-4125B96424F5}" srcOrd="0" destOrd="0" presId="urn:microsoft.com/office/officeart/2018/2/layout/IconVerticalSolidList"/>
    <dgm:cxn modelId="{BFE23963-224E-4B8A-AA1A-446274723714}" type="presParOf" srcId="{2F92B170-3FD4-4027-8B36-DA7C7F3D10B9}" destId="{FFA4C573-E976-41AB-9FBE-A867B1AA5687}" srcOrd="1" destOrd="0" presId="urn:microsoft.com/office/officeart/2018/2/layout/IconVerticalSolidList"/>
    <dgm:cxn modelId="{A2D9ADB2-A26D-4BC7-B885-648F442E15B7}" type="presParOf" srcId="{2F92B170-3FD4-4027-8B36-DA7C7F3D10B9}" destId="{64F9D036-E4F9-4017-9A60-E5AF7B3A8DEB}" srcOrd="2" destOrd="0" presId="urn:microsoft.com/office/officeart/2018/2/layout/IconVerticalSolidList"/>
    <dgm:cxn modelId="{66FD655D-1EBA-4B5A-8E42-E14396577A66}" type="presParOf" srcId="{2F92B170-3FD4-4027-8B36-DA7C7F3D10B9}" destId="{7713C8D7-AC45-48CA-B1E8-A76748BF2159}" srcOrd="3" destOrd="0" presId="urn:microsoft.com/office/officeart/2018/2/layout/IconVerticalSolidList"/>
    <dgm:cxn modelId="{78955AFB-3F81-435D-A727-2E3D55992A97}" type="presParOf" srcId="{5DAE526B-0727-4311-9243-4BA8F3DA22E3}" destId="{E4BE004E-49B0-4625-B54E-3884662D4EBD}" srcOrd="1" destOrd="0" presId="urn:microsoft.com/office/officeart/2018/2/layout/IconVerticalSolidList"/>
    <dgm:cxn modelId="{6A3FE857-03A6-4161-86AA-621E90F8BFB4}" type="presParOf" srcId="{5DAE526B-0727-4311-9243-4BA8F3DA22E3}" destId="{E0495945-F847-4954-B043-98547F4CEFC8}" srcOrd="2" destOrd="0" presId="urn:microsoft.com/office/officeart/2018/2/layout/IconVerticalSolidList"/>
    <dgm:cxn modelId="{96301DE8-999E-4691-9BE3-0E51F95E340E}" type="presParOf" srcId="{E0495945-F847-4954-B043-98547F4CEFC8}" destId="{CD85782F-1231-4B8F-9D10-067C13062DD7}" srcOrd="0" destOrd="0" presId="urn:microsoft.com/office/officeart/2018/2/layout/IconVerticalSolidList"/>
    <dgm:cxn modelId="{A9DBCEC3-C612-4876-9C6F-ED2A686038E9}" type="presParOf" srcId="{E0495945-F847-4954-B043-98547F4CEFC8}" destId="{0C712A13-7EF7-4D51-9878-E553A1CB37BC}" srcOrd="1" destOrd="0" presId="urn:microsoft.com/office/officeart/2018/2/layout/IconVerticalSolidList"/>
    <dgm:cxn modelId="{81023B21-AAA6-49E7-9415-3EA268E2E66D}" type="presParOf" srcId="{E0495945-F847-4954-B043-98547F4CEFC8}" destId="{05B04F43-FE70-4135-AC22-7C720F59912C}" srcOrd="2" destOrd="0" presId="urn:microsoft.com/office/officeart/2018/2/layout/IconVerticalSolidList"/>
    <dgm:cxn modelId="{2326EAD0-21EC-4D2F-9EA0-13DBB3A787B0}" type="presParOf" srcId="{E0495945-F847-4954-B043-98547F4CEFC8}" destId="{2C1C337A-D9F0-483F-82B1-2631DA149151}" srcOrd="3" destOrd="0" presId="urn:microsoft.com/office/officeart/2018/2/layout/IconVerticalSolidList"/>
    <dgm:cxn modelId="{06B88EE5-E3F8-479B-9E2B-BD388AD15862}" type="presParOf" srcId="{5DAE526B-0727-4311-9243-4BA8F3DA22E3}" destId="{FE35DBFA-8D1C-4402-A858-9DAB5B91D8A0}" srcOrd="3" destOrd="0" presId="urn:microsoft.com/office/officeart/2018/2/layout/IconVerticalSolidList"/>
    <dgm:cxn modelId="{DA665340-6726-492B-942E-9D5DDA424322}" type="presParOf" srcId="{5DAE526B-0727-4311-9243-4BA8F3DA22E3}" destId="{33203C39-C649-40D7-858A-73E52D389E7C}" srcOrd="4" destOrd="0" presId="urn:microsoft.com/office/officeart/2018/2/layout/IconVerticalSolidList"/>
    <dgm:cxn modelId="{AE110A51-98E8-484B-BC9C-3B54FD177635}" type="presParOf" srcId="{33203C39-C649-40D7-858A-73E52D389E7C}" destId="{FF41F5E5-31D1-45A8-A86B-8863EC9EEAE3}" srcOrd="0" destOrd="0" presId="urn:microsoft.com/office/officeart/2018/2/layout/IconVerticalSolidList"/>
    <dgm:cxn modelId="{3265ADED-10E6-470D-AB90-2161675BB15C}" type="presParOf" srcId="{33203C39-C649-40D7-858A-73E52D389E7C}" destId="{7CAD9CB9-0F31-4FBD-89B6-58936428B49C}" srcOrd="1" destOrd="0" presId="urn:microsoft.com/office/officeart/2018/2/layout/IconVerticalSolidList"/>
    <dgm:cxn modelId="{3FE0E87A-66FB-4F46-AE87-71917CB89FAF}" type="presParOf" srcId="{33203C39-C649-40D7-858A-73E52D389E7C}" destId="{8724E7A9-C6E4-4809-A0F2-0A8D31CCA031}" srcOrd="2" destOrd="0" presId="urn:microsoft.com/office/officeart/2018/2/layout/IconVerticalSolidList"/>
    <dgm:cxn modelId="{92C31502-FC30-4E0C-9FE6-5267C8FF4083}" type="presParOf" srcId="{33203C39-C649-40D7-858A-73E52D389E7C}" destId="{93ABC29E-CC94-4B86-9D46-62FD923B43D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E9436FC-3E2C-4C18-819D-CD77025851AE}" type="doc">
      <dgm:prSet loTypeId="urn:microsoft.com/office/officeart/2005/8/layout/default" loCatId="list" qsTypeId="urn:microsoft.com/office/officeart/2005/8/quickstyle/simple2" qsCatId="simple" csTypeId="urn:microsoft.com/office/officeart/2005/8/colors/accent2_2" csCatId="accent2"/>
      <dgm:spPr/>
      <dgm:t>
        <a:bodyPr/>
        <a:lstStyle/>
        <a:p>
          <a:endParaRPr lang="en-US"/>
        </a:p>
      </dgm:t>
    </dgm:pt>
    <dgm:pt modelId="{1043A865-F396-48B0-AD71-3C7EE9B084DA}">
      <dgm:prSet/>
      <dgm:spPr/>
      <dgm:t>
        <a:bodyPr/>
        <a:lstStyle/>
        <a:p>
          <a:r>
            <a:rPr lang="en-US" baseline="30000"/>
            <a:t>Linear regression attempts to model the relationship between two variables by fitting a linear equation to observed data. One variable is considered to be an explanatory variable, and the other is considered to be a dependent variable. For example, a modeler might want to relate the weights of individuals to their heights using a linear regression model.</a:t>
          </a:r>
          <a:endParaRPr lang="en-US"/>
        </a:p>
      </dgm:t>
    </dgm:pt>
    <dgm:pt modelId="{81EAE960-8BED-4A7B-B4BE-B36254270AF4}" type="parTrans" cxnId="{7D4C4A23-F7D2-4277-8119-D10ED9ECD72E}">
      <dgm:prSet/>
      <dgm:spPr/>
      <dgm:t>
        <a:bodyPr/>
        <a:lstStyle/>
        <a:p>
          <a:endParaRPr lang="en-US"/>
        </a:p>
      </dgm:t>
    </dgm:pt>
    <dgm:pt modelId="{2F12BEA2-F59A-4BF6-852C-4FCE2DC1A187}" type="sibTrans" cxnId="{7D4C4A23-F7D2-4277-8119-D10ED9ECD72E}">
      <dgm:prSet/>
      <dgm:spPr/>
      <dgm:t>
        <a:bodyPr/>
        <a:lstStyle/>
        <a:p>
          <a:endParaRPr lang="en-US"/>
        </a:p>
      </dgm:t>
    </dgm:pt>
    <dgm:pt modelId="{26D1A087-D57B-4614-A105-5D5089CDF7B9}">
      <dgm:prSet/>
      <dgm:spPr/>
      <dgm:t>
        <a:bodyPr/>
        <a:lstStyle/>
        <a:p>
          <a:r>
            <a:rPr lang="en-US" baseline="30000"/>
            <a:t>Before attempting to fit a linear model to observed data, a modeler should first determine whether or not there is a relationship between the variables of interest. This does not necessarily imply that one variable </a:t>
          </a:r>
          <a:r>
            <a:rPr lang="en-US" i="1" baseline="30000"/>
            <a:t>causes</a:t>
          </a:r>
          <a:r>
            <a:rPr lang="en-US" baseline="30000"/>
            <a:t> the other (for example, higher SAT scores do not </a:t>
          </a:r>
          <a:r>
            <a:rPr lang="en-US" i="1" baseline="30000"/>
            <a:t>cause</a:t>
          </a:r>
          <a:r>
            <a:rPr lang="en-US" baseline="30000"/>
            <a:t> higher college grades), but that there is some significant association between the two variables.</a:t>
          </a:r>
          <a:endParaRPr lang="en-US"/>
        </a:p>
      </dgm:t>
    </dgm:pt>
    <dgm:pt modelId="{50A83A31-1BB8-42DD-92B1-40D69503DAA0}" type="parTrans" cxnId="{2B04BBE1-A3C5-4B20-BAF5-415334CDD118}">
      <dgm:prSet/>
      <dgm:spPr/>
      <dgm:t>
        <a:bodyPr/>
        <a:lstStyle/>
        <a:p>
          <a:endParaRPr lang="en-US"/>
        </a:p>
      </dgm:t>
    </dgm:pt>
    <dgm:pt modelId="{9B920E4E-CE43-456F-8C98-CB1EAB8C6649}" type="sibTrans" cxnId="{2B04BBE1-A3C5-4B20-BAF5-415334CDD118}">
      <dgm:prSet/>
      <dgm:spPr/>
      <dgm:t>
        <a:bodyPr/>
        <a:lstStyle/>
        <a:p>
          <a:endParaRPr lang="en-US"/>
        </a:p>
      </dgm:t>
    </dgm:pt>
    <dgm:pt modelId="{5D29F995-C562-480E-B8D8-23C198A79FB3}">
      <dgm:prSet/>
      <dgm:spPr/>
      <dgm:t>
        <a:bodyPr/>
        <a:lstStyle/>
        <a:p>
          <a:r>
            <a:rPr lang="en-US" baseline="30000"/>
            <a:t>y(x) = p0 + p1 * x</a:t>
          </a:r>
          <a:endParaRPr lang="en-US"/>
        </a:p>
      </dgm:t>
    </dgm:pt>
    <dgm:pt modelId="{B56B3DA4-142A-43E3-BDEB-41A2A9D0DDA3}" type="parTrans" cxnId="{A2CB59EA-BC5F-4DB1-AD9B-A56BCE809190}">
      <dgm:prSet/>
      <dgm:spPr/>
      <dgm:t>
        <a:bodyPr/>
        <a:lstStyle/>
        <a:p>
          <a:endParaRPr lang="en-US"/>
        </a:p>
      </dgm:t>
    </dgm:pt>
    <dgm:pt modelId="{A62E761A-F29B-4B31-9E83-AC8F508B4041}" type="sibTrans" cxnId="{A2CB59EA-BC5F-4DB1-AD9B-A56BCE809190}">
      <dgm:prSet/>
      <dgm:spPr/>
      <dgm:t>
        <a:bodyPr/>
        <a:lstStyle/>
        <a:p>
          <a:endParaRPr lang="en-US"/>
        </a:p>
      </dgm:t>
    </dgm:pt>
    <dgm:pt modelId="{730BE3FB-7FD8-4965-AA78-8992EBCB595A}">
      <dgm:prSet/>
      <dgm:spPr/>
      <dgm:t>
        <a:bodyPr/>
        <a:lstStyle/>
        <a:p>
          <a:r>
            <a:rPr lang="en-US" baseline="30000"/>
            <a:t>y = output variable. Variable y represents the continuous value that the model tries to predict.</a:t>
          </a:r>
          <a:endParaRPr lang="en-US"/>
        </a:p>
      </dgm:t>
    </dgm:pt>
    <dgm:pt modelId="{A5AC3F89-BB8A-4F39-A36A-31D6D621E6D6}" type="parTrans" cxnId="{43AFD562-0D4E-4E23-9CF9-6AE27F0CB81D}">
      <dgm:prSet/>
      <dgm:spPr/>
      <dgm:t>
        <a:bodyPr/>
        <a:lstStyle/>
        <a:p>
          <a:endParaRPr lang="en-US"/>
        </a:p>
      </dgm:t>
    </dgm:pt>
    <dgm:pt modelId="{985D4BF8-B83C-4903-827E-AC62299F249B}" type="sibTrans" cxnId="{43AFD562-0D4E-4E23-9CF9-6AE27F0CB81D}">
      <dgm:prSet/>
      <dgm:spPr/>
      <dgm:t>
        <a:bodyPr/>
        <a:lstStyle/>
        <a:p>
          <a:endParaRPr lang="en-US"/>
        </a:p>
      </dgm:t>
    </dgm:pt>
    <dgm:pt modelId="{4F2BCEA5-1161-4CFD-A4A9-70800B55B749}">
      <dgm:prSet/>
      <dgm:spPr/>
      <dgm:t>
        <a:bodyPr/>
        <a:lstStyle/>
        <a:p>
          <a:pPr rtl="0"/>
          <a:r>
            <a:rPr lang="en-US" baseline="30000"/>
            <a:t>x = input variable.</a:t>
          </a:r>
          <a:r>
            <a:rPr lang="en-US" baseline="30000">
              <a:latin typeface="Century Gothic" panose="020B0502020202020204"/>
            </a:rPr>
            <a:t> In machine learning,</a:t>
          </a:r>
          <a:r>
            <a:rPr lang="en-US" baseline="30000"/>
            <a:t> x is the feature, while it is termed the independent variable in statistics. Variable x represents the input information provided to the model at any given time.</a:t>
          </a:r>
          <a:endParaRPr lang="en-US"/>
        </a:p>
      </dgm:t>
    </dgm:pt>
    <dgm:pt modelId="{CDA83DD7-4FB0-44B0-AD66-EA59158A3588}" type="parTrans" cxnId="{BEC3BBF6-B31B-45CD-B920-631C8EF425C2}">
      <dgm:prSet/>
      <dgm:spPr/>
      <dgm:t>
        <a:bodyPr/>
        <a:lstStyle/>
        <a:p>
          <a:endParaRPr lang="en-US"/>
        </a:p>
      </dgm:t>
    </dgm:pt>
    <dgm:pt modelId="{0F37CD9B-1A27-4678-93A5-044D852BF3D0}" type="sibTrans" cxnId="{BEC3BBF6-B31B-45CD-B920-631C8EF425C2}">
      <dgm:prSet/>
      <dgm:spPr/>
      <dgm:t>
        <a:bodyPr/>
        <a:lstStyle/>
        <a:p>
          <a:endParaRPr lang="en-US"/>
        </a:p>
      </dgm:t>
    </dgm:pt>
    <dgm:pt modelId="{6E2DFFA1-E085-4B9A-8558-C02611691870}">
      <dgm:prSet/>
      <dgm:spPr/>
      <dgm:t>
        <a:bodyPr/>
        <a:lstStyle/>
        <a:p>
          <a:r>
            <a:rPr lang="en-US" baseline="30000"/>
            <a:t>p0 = y-axis intercept (or the bias term).</a:t>
          </a:r>
          <a:endParaRPr lang="en-US"/>
        </a:p>
      </dgm:t>
    </dgm:pt>
    <dgm:pt modelId="{E7B784CC-6586-424A-B7AC-8209C6348968}" type="parTrans" cxnId="{2381C699-86E4-4D48-B600-43782858B212}">
      <dgm:prSet/>
      <dgm:spPr/>
      <dgm:t>
        <a:bodyPr/>
        <a:lstStyle/>
        <a:p>
          <a:endParaRPr lang="en-US"/>
        </a:p>
      </dgm:t>
    </dgm:pt>
    <dgm:pt modelId="{4A1564C7-A4CD-4AED-BD2B-06D9176519E5}" type="sibTrans" cxnId="{2381C699-86E4-4D48-B600-43782858B212}">
      <dgm:prSet/>
      <dgm:spPr/>
      <dgm:t>
        <a:bodyPr/>
        <a:lstStyle/>
        <a:p>
          <a:endParaRPr lang="en-US"/>
        </a:p>
      </dgm:t>
    </dgm:pt>
    <dgm:pt modelId="{1EED21DC-AC41-4BF7-8461-E7663FE17804}">
      <dgm:prSet/>
      <dgm:spPr/>
      <dgm:t>
        <a:bodyPr/>
        <a:lstStyle/>
        <a:p>
          <a:r>
            <a:rPr lang="en-US" baseline="30000"/>
            <a:t>p1 = the regression coefficient or scale factor. In classical statistics, p1 is the equivalent of the slope of the best-fit straight line of the linear regression model.</a:t>
          </a:r>
          <a:endParaRPr lang="en-US"/>
        </a:p>
      </dgm:t>
    </dgm:pt>
    <dgm:pt modelId="{28CA3A96-44E3-4F09-AE09-A79BC6E30112}" type="parTrans" cxnId="{391EB97F-A228-41E7-BDD4-17A976B4C8B1}">
      <dgm:prSet/>
      <dgm:spPr/>
      <dgm:t>
        <a:bodyPr/>
        <a:lstStyle/>
        <a:p>
          <a:endParaRPr lang="en-US"/>
        </a:p>
      </dgm:t>
    </dgm:pt>
    <dgm:pt modelId="{C93BF963-A330-4796-891F-95685E36DC5C}" type="sibTrans" cxnId="{391EB97F-A228-41E7-BDD4-17A976B4C8B1}">
      <dgm:prSet/>
      <dgm:spPr/>
      <dgm:t>
        <a:bodyPr/>
        <a:lstStyle/>
        <a:p>
          <a:endParaRPr lang="en-US"/>
        </a:p>
      </dgm:t>
    </dgm:pt>
    <dgm:pt modelId="{EF9A7A7F-8813-4B91-8075-35DC148892FA}">
      <dgm:prSet/>
      <dgm:spPr/>
      <dgm:t>
        <a:bodyPr/>
        <a:lstStyle/>
        <a:p>
          <a:r>
            <a:rPr lang="en-US" baseline="30000"/>
            <a:t>pi = weights (in general).</a:t>
          </a:r>
          <a:endParaRPr lang="en-US"/>
        </a:p>
      </dgm:t>
    </dgm:pt>
    <dgm:pt modelId="{8B87F90E-6192-4A2D-9D80-244673BB09B3}" type="parTrans" cxnId="{9DC579BA-A063-4AF4-B337-DC363E1F08FD}">
      <dgm:prSet/>
      <dgm:spPr/>
      <dgm:t>
        <a:bodyPr/>
        <a:lstStyle/>
        <a:p>
          <a:endParaRPr lang="en-US"/>
        </a:p>
      </dgm:t>
    </dgm:pt>
    <dgm:pt modelId="{7D956BA6-A88A-44A8-B984-BD3E7DB770EE}" type="sibTrans" cxnId="{9DC579BA-A063-4AF4-B337-DC363E1F08FD}">
      <dgm:prSet/>
      <dgm:spPr/>
      <dgm:t>
        <a:bodyPr/>
        <a:lstStyle/>
        <a:p>
          <a:endParaRPr lang="en-US"/>
        </a:p>
      </dgm:t>
    </dgm:pt>
    <dgm:pt modelId="{1E5DB155-FDDC-4413-BEDF-5E88A65906A0}" type="pres">
      <dgm:prSet presAssocID="{BE9436FC-3E2C-4C18-819D-CD77025851AE}" presName="diagram" presStyleCnt="0">
        <dgm:presLayoutVars>
          <dgm:dir/>
          <dgm:resizeHandles val="exact"/>
        </dgm:presLayoutVars>
      </dgm:prSet>
      <dgm:spPr/>
    </dgm:pt>
    <dgm:pt modelId="{B3408C7E-99A0-48A3-BDBD-205B898052A5}" type="pres">
      <dgm:prSet presAssocID="{1043A865-F396-48B0-AD71-3C7EE9B084DA}" presName="node" presStyleLbl="node1" presStyleIdx="0" presStyleCnt="8">
        <dgm:presLayoutVars>
          <dgm:bulletEnabled val="1"/>
        </dgm:presLayoutVars>
      </dgm:prSet>
      <dgm:spPr/>
    </dgm:pt>
    <dgm:pt modelId="{BBF3D118-2714-4E1A-9641-BAFFC5259329}" type="pres">
      <dgm:prSet presAssocID="{2F12BEA2-F59A-4BF6-852C-4FCE2DC1A187}" presName="sibTrans" presStyleCnt="0"/>
      <dgm:spPr/>
    </dgm:pt>
    <dgm:pt modelId="{6BBD6644-9F06-4815-9ADD-0F0A31853FC8}" type="pres">
      <dgm:prSet presAssocID="{26D1A087-D57B-4614-A105-5D5089CDF7B9}" presName="node" presStyleLbl="node1" presStyleIdx="1" presStyleCnt="8">
        <dgm:presLayoutVars>
          <dgm:bulletEnabled val="1"/>
        </dgm:presLayoutVars>
      </dgm:prSet>
      <dgm:spPr/>
    </dgm:pt>
    <dgm:pt modelId="{921FCEFC-A3B1-4C2D-8313-CC1C6AE8767C}" type="pres">
      <dgm:prSet presAssocID="{9B920E4E-CE43-456F-8C98-CB1EAB8C6649}" presName="sibTrans" presStyleCnt="0"/>
      <dgm:spPr/>
    </dgm:pt>
    <dgm:pt modelId="{8A20DC48-B9FC-4951-B11F-7BD754BE8AAB}" type="pres">
      <dgm:prSet presAssocID="{5D29F995-C562-480E-B8D8-23C198A79FB3}" presName="node" presStyleLbl="node1" presStyleIdx="2" presStyleCnt="8">
        <dgm:presLayoutVars>
          <dgm:bulletEnabled val="1"/>
        </dgm:presLayoutVars>
      </dgm:prSet>
      <dgm:spPr/>
    </dgm:pt>
    <dgm:pt modelId="{935C02E4-C998-40CF-B2DF-202EF32C4700}" type="pres">
      <dgm:prSet presAssocID="{A62E761A-F29B-4B31-9E83-AC8F508B4041}" presName="sibTrans" presStyleCnt="0"/>
      <dgm:spPr/>
    </dgm:pt>
    <dgm:pt modelId="{DB46A175-A101-468B-A0D7-A0584182E494}" type="pres">
      <dgm:prSet presAssocID="{730BE3FB-7FD8-4965-AA78-8992EBCB595A}" presName="node" presStyleLbl="node1" presStyleIdx="3" presStyleCnt="8">
        <dgm:presLayoutVars>
          <dgm:bulletEnabled val="1"/>
        </dgm:presLayoutVars>
      </dgm:prSet>
      <dgm:spPr/>
    </dgm:pt>
    <dgm:pt modelId="{D5EEA980-B34A-4B53-BC73-08A1F7C70850}" type="pres">
      <dgm:prSet presAssocID="{985D4BF8-B83C-4903-827E-AC62299F249B}" presName="sibTrans" presStyleCnt="0"/>
      <dgm:spPr/>
    </dgm:pt>
    <dgm:pt modelId="{AA9C88A4-D6D5-4EB8-A644-F7B00DAFBCC2}" type="pres">
      <dgm:prSet presAssocID="{4F2BCEA5-1161-4CFD-A4A9-70800B55B749}" presName="node" presStyleLbl="node1" presStyleIdx="4" presStyleCnt="8">
        <dgm:presLayoutVars>
          <dgm:bulletEnabled val="1"/>
        </dgm:presLayoutVars>
      </dgm:prSet>
      <dgm:spPr/>
    </dgm:pt>
    <dgm:pt modelId="{5C7BDD94-16C4-4B7A-8ECB-B72751BDDC15}" type="pres">
      <dgm:prSet presAssocID="{0F37CD9B-1A27-4678-93A5-044D852BF3D0}" presName="sibTrans" presStyleCnt="0"/>
      <dgm:spPr/>
    </dgm:pt>
    <dgm:pt modelId="{485B9809-8733-4217-B253-EC4000B3FE57}" type="pres">
      <dgm:prSet presAssocID="{6E2DFFA1-E085-4B9A-8558-C02611691870}" presName="node" presStyleLbl="node1" presStyleIdx="5" presStyleCnt="8">
        <dgm:presLayoutVars>
          <dgm:bulletEnabled val="1"/>
        </dgm:presLayoutVars>
      </dgm:prSet>
      <dgm:spPr/>
    </dgm:pt>
    <dgm:pt modelId="{8BB47738-E9A4-4B8F-8DA1-D9B67F1C716B}" type="pres">
      <dgm:prSet presAssocID="{4A1564C7-A4CD-4AED-BD2B-06D9176519E5}" presName="sibTrans" presStyleCnt="0"/>
      <dgm:spPr/>
    </dgm:pt>
    <dgm:pt modelId="{E790D343-D128-4245-A02F-5B7CA00A6D4D}" type="pres">
      <dgm:prSet presAssocID="{1EED21DC-AC41-4BF7-8461-E7663FE17804}" presName="node" presStyleLbl="node1" presStyleIdx="6" presStyleCnt="8">
        <dgm:presLayoutVars>
          <dgm:bulletEnabled val="1"/>
        </dgm:presLayoutVars>
      </dgm:prSet>
      <dgm:spPr/>
    </dgm:pt>
    <dgm:pt modelId="{CD8FEC0D-7802-445E-9977-0BEFDDF634BC}" type="pres">
      <dgm:prSet presAssocID="{C93BF963-A330-4796-891F-95685E36DC5C}" presName="sibTrans" presStyleCnt="0"/>
      <dgm:spPr/>
    </dgm:pt>
    <dgm:pt modelId="{BF72C913-618C-4874-8304-780BE989E086}" type="pres">
      <dgm:prSet presAssocID="{EF9A7A7F-8813-4B91-8075-35DC148892FA}" presName="node" presStyleLbl="node1" presStyleIdx="7" presStyleCnt="8">
        <dgm:presLayoutVars>
          <dgm:bulletEnabled val="1"/>
        </dgm:presLayoutVars>
      </dgm:prSet>
      <dgm:spPr/>
    </dgm:pt>
  </dgm:ptLst>
  <dgm:cxnLst>
    <dgm:cxn modelId="{9E8D2F00-C574-46AA-B63C-26602CCC8050}" type="presOf" srcId="{5D29F995-C562-480E-B8D8-23C198A79FB3}" destId="{8A20DC48-B9FC-4951-B11F-7BD754BE8AAB}" srcOrd="0" destOrd="0" presId="urn:microsoft.com/office/officeart/2005/8/layout/default"/>
    <dgm:cxn modelId="{7D4C4A23-F7D2-4277-8119-D10ED9ECD72E}" srcId="{BE9436FC-3E2C-4C18-819D-CD77025851AE}" destId="{1043A865-F396-48B0-AD71-3C7EE9B084DA}" srcOrd="0" destOrd="0" parTransId="{81EAE960-8BED-4A7B-B4BE-B36254270AF4}" sibTransId="{2F12BEA2-F59A-4BF6-852C-4FCE2DC1A187}"/>
    <dgm:cxn modelId="{43AFD562-0D4E-4E23-9CF9-6AE27F0CB81D}" srcId="{BE9436FC-3E2C-4C18-819D-CD77025851AE}" destId="{730BE3FB-7FD8-4965-AA78-8992EBCB595A}" srcOrd="3" destOrd="0" parTransId="{A5AC3F89-BB8A-4F39-A36A-31D6D621E6D6}" sibTransId="{985D4BF8-B83C-4903-827E-AC62299F249B}"/>
    <dgm:cxn modelId="{E79FEE57-C35D-4FB2-9949-DD37597D2814}" type="presOf" srcId="{4F2BCEA5-1161-4CFD-A4A9-70800B55B749}" destId="{AA9C88A4-D6D5-4EB8-A644-F7B00DAFBCC2}" srcOrd="0" destOrd="0" presId="urn:microsoft.com/office/officeart/2005/8/layout/default"/>
    <dgm:cxn modelId="{DC48D778-F9A8-468C-9201-2F5AFC3A35FE}" type="presOf" srcId="{EF9A7A7F-8813-4B91-8075-35DC148892FA}" destId="{BF72C913-618C-4874-8304-780BE989E086}" srcOrd="0" destOrd="0" presId="urn:microsoft.com/office/officeart/2005/8/layout/default"/>
    <dgm:cxn modelId="{391EB97F-A228-41E7-BDD4-17A976B4C8B1}" srcId="{BE9436FC-3E2C-4C18-819D-CD77025851AE}" destId="{1EED21DC-AC41-4BF7-8461-E7663FE17804}" srcOrd="6" destOrd="0" parTransId="{28CA3A96-44E3-4F09-AE09-A79BC6E30112}" sibTransId="{C93BF963-A330-4796-891F-95685E36DC5C}"/>
    <dgm:cxn modelId="{B4DAF38C-5A9B-4453-A5CD-F73C85245524}" type="presOf" srcId="{1043A865-F396-48B0-AD71-3C7EE9B084DA}" destId="{B3408C7E-99A0-48A3-BDBD-205B898052A5}" srcOrd="0" destOrd="0" presId="urn:microsoft.com/office/officeart/2005/8/layout/default"/>
    <dgm:cxn modelId="{2381C699-86E4-4D48-B600-43782858B212}" srcId="{BE9436FC-3E2C-4C18-819D-CD77025851AE}" destId="{6E2DFFA1-E085-4B9A-8558-C02611691870}" srcOrd="5" destOrd="0" parTransId="{E7B784CC-6586-424A-B7AC-8209C6348968}" sibTransId="{4A1564C7-A4CD-4AED-BD2B-06D9176519E5}"/>
    <dgm:cxn modelId="{B4DB499C-43AC-4D27-9B95-16B1DD971A5E}" type="presOf" srcId="{26D1A087-D57B-4614-A105-5D5089CDF7B9}" destId="{6BBD6644-9F06-4815-9ADD-0F0A31853FC8}" srcOrd="0" destOrd="0" presId="urn:microsoft.com/office/officeart/2005/8/layout/default"/>
    <dgm:cxn modelId="{867434A9-AC9E-4587-8471-7E09BA3B61FA}" type="presOf" srcId="{1EED21DC-AC41-4BF7-8461-E7663FE17804}" destId="{E790D343-D128-4245-A02F-5B7CA00A6D4D}" srcOrd="0" destOrd="0" presId="urn:microsoft.com/office/officeart/2005/8/layout/default"/>
    <dgm:cxn modelId="{DB9AD1AD-6638-4587-8D7D-B58C638E961B}" type="presOf" srcId="{BE9436FC-3E2C-4C18-819D-CD77025851AE}" destId="{1E5DB155-FDDC-4413-BEDF-5E88A65906A0}" srcOrd="0" destOrd="0" presId="urn:microsoft.com/office/officeart/2005/8/layout/default"/>
    <dgm:cxn modelId="{32B803B4-718E-4B0B-9E56-781D26D572CA}" type="presOf" srcId="{730BE3FB-7FD8-4965-AA78-8992EBCB595A}" destId="{DB46A175-A101-468B-A0D7-A0584182E494}" srcOrd="0" destOrd="0" presId="urn:microsoft.com/office/officeart/2005/8/layout/default"/>
    <dgm:cxn modelId="{9DC579BA-A063-4AF4-B337-DC363E1F08FD}" srcId="{BE9436FC-3E2C-4C18-819D-CD77025851AE}" destId="{EF9A7A7F-8813-4B91-8075-35DC148892FA}" srcOrd="7" destOrd="0" parTransId="{8B87F90E-6192-4A2D-9D80-244673BB09B3}" sibTransId="{7D956BA6-A88A-44A8-B984-BD3E7DB770EE}"/>
    <dgm:cxn modelId="{A96BF7BD-3BCF-4451-82F9-5A5CD2B7CC41}" type="presOf" srcId="{6E2DFFA1-E085-4B9A-8558-C02611691870}" destId="{485B9809-8733-4217-B253-EC4000B3FE57}" srcOrd="0" destOrd="0" presId="urn:microsoft.com/office/officeart/2005/8/layout/default"/>
    <dgm:cxn modelId="{2B04BBE1-A3C5-4B20-BAF5-415334CDD118}" srcId="{BE9436FC-3E2C-4C18-819D-CD77025851AE}" destId="{26D1A087-D57B-4614-A105-5D5089CDF7B9}" srcOrd="1" destOrd="0" parTransId="{50A83A31-1BB8-42DD-92B1-40D69503DAA0}" sibTransId="{9B920E4E-CE43-456F-8C98-CB1EAB8C6649}"/>
    <dgm:cxn modelId="{A2CB59EA-BC5F-4DB1-AD9B-A56BCE809190}" srcId="{BE9436FC-3E2C-4C18-819D-CD77025851AE}" destId="{5D29F995-C562-480E-B8D8-23C198A79FB3}" srcOrd="2" destOrd="0" parTransId="{B56B3DA4-142A-43E3-BDEB-41A2A9D0DDA3}" sibTransId="{A62E761A-F29B-4B31-9E83-AC8F508B4041}"/>
    <dgm:cxn modelId="{BEC3BBF6-B31B-45CD-B920-631C8EF425C2}" srcId="{BE9436FC-3E2C-4C18-819D-CD77025851AE}" destId="{4F2BCEA5-1161-4CFD-A4A9-70800B55B749}" srcOrd="4" destOrd="0" parTransId="{CDA83DD7-4FB0-44B0-AD66-EA59158A3588}" sibTransId="{0F37CD9B-1A27-4678-93A5-044D852BF3D0}"/>
    <dgm:cxn modelId="{A9D221BC-41AF-42F3-A91E-4C6A5B7AECC6}" type="presParOf" srcId="{1E5DB155-FDDC-4413-BEDF-5E88A65906A0}" destId="{B3408C7E-99A0-48A3-BDBD-205B898052A5}" srcOrd="0" destOrd="0" presId="urn:microsoft.com/office/officeart/2005/8/layout/default"/>
    <dgm:cxn modelId="{872FABCD-FB26-4CD1-BBC9-0F81FBB77B57}" type="presParOf" srcId="{1E5DB155-FDDC-4413-BEDF-5E88A65906A0}" destId="{BBF3D118-2714-4E1A-9641-BAFFC5259329}" srcOrd="1" destOrd="0" presId="urn:microsoft.com/office/officeart/2005/8/layout/default"/>
    <dgm:cxn modelId="{4F1706A2-54CA-4C9D-B750-881807FB8916}" type="presParOf" srcId="{1E5DB155-FDDC-4413-BEDF-5E88A65906A0}" destId="{6BBD6644-9F06-4815-9ADD-0F0A31853FC8}" srcOrd="2" destOrd="0" presId="urn:microsoft.com/office/officeart/2005/8/layout/default"/>
    <dgm:cxn modelId="{62988B2B-D588-4D08-AAC7-EF84B71B5B92}" type="presParOf" srcId="{1E5DB155-FDDC-4413-BEDF-5E88A65906A0}" destId="{921FCEFC-A3B1-4C2D-8313-CC1C6AE8767C}" srcOrd="3" destOrd="0" presId="urn:microsoft.com/office/officeart/2005/8/layout/default"/>
    <dgm:cxn modelId="{F1DC8742-EC33-4C5F-80E3-7658FF9BF173}" type="presParOf" srcId="{1E5DB155-FDDC-4413-BEDF-5E88A65906A0}" destId="{8A20DC48-B9FC-4951-B11F-7BD754BE8AAB}" srcOrd="4" destOrd="0" presId="urn:microsoft.com/office/officeart/2005/8/layout/default"/>
    <dgm:cxn modelId="{27FB9FB0-1CA2-462F-A997-258D34B8C466}" type="presParOf" srcId="{1E5DB155-FDDC-4413-BEDF-5E88A65906A0}" destId="{935C02E4-C998-40CF-B2DF-202EF32C4700}" srcOrd="5" destOrd="0" presId="urn:microsoft.com/office/officeart/2005/8/layout/default"/>
    <dgm:cxn modelId="{3F2B333A-ACF0-43BD-B1CA-98A376968564}" type="presParOf" srcId="{1E5DB155-FDDC-4413-BEDF-5E88A65906A0}" destId="{DB46A175-A101-468B-A0D7-A0584182E494}" srcOrd="6" destOrd="0" presId="urn:microsoft.com/office/officeart/2005/8/layout/default"/>
    <dgm:cxn modelId="{131A1814-7CA0-4478-AD5E-21AE68A7432D}" type="presParOf" srcId="{1E5DB155-FDDC-4413-BEDF-5E88A65906A0}" destId="{D5EEA980-B34A-4B53-BC73-08A1F7C70850}" srcOrd="7" destOrd="0" presId="urn:microsoft.com/office/officeart/2005/8/layout/default"/>
    <dgm:cxn modelId="{83B04D05-5FA0-49AD-9415-7D8322B850F1}" type="presParOf" srcId="{1E5DB155-FDDC-4413-BEDF-5E88A65906A0}" destId="{AA9C88A4-D6D5-4EB8-A644-F7B00DAFBCC2}" srcOrd="8" destOrd="0" presId="urn:microsoft.com/office/officeart/2005/8/layout/default"/>
    <dgm:cxn modelId="{4A60CEE9-C316-4C27-B61C-965A92ED0CC3}" type="presParOf" srcId="{1E5DB155-FDDC-4413-BEDF-5E88A65906A0}" destId="{5C7BDD94-16C4-4B7A-8ECB-B72751BDDC15}" srcOrd="9" destOrd="0" presId="urn:microsoft.com/office/officeart/2005/8/layout/default"/>
    <dgm:cxn modelId="{DDAF2B45-275E-4FE8-A362-9FDBAE244EF7}" type="presParOf" srcId="{1E5DB155-FDDC-4413-BEDF-5E88A65906A0}" destId="{485B9809-8733-4217-B253-EC4000B3FE57}" srcOrd="10" destOrd="0" presId="urn:microsoft.com/office/officeart/2005/8/layout/default"/>
    <dgm:cxn modelId="{0B063C35-7862-4CF0-8111-5501CC46EAD7}" type="presParOf" srcId="{1E5DB155-FDDC-4413-BEDF-5E88A65906A0}" destId="{8BB47738-E9A4-4B8F-8DA1-D9B67F1C716B}" srcOrd="11" destOrd="0" presId="urn:microsoft.com/office/officeart/2005/8/layout/default"/>
    <dgm:cxn modelId="{74659C3C-87F0-48B5-85F8-AFEEA37BB968}" type="presParOf" srcId="{1E5DB155-FDDC-4413-BEDF-5E88A65906A0}" destId="{E790D343-D128-4245-A02F-5B7CA00A6D4D}" srcOrd="12" destOrd="0" presId="urn:microsoft.com/office/officeart/2005/8/layout/default"/>
    <dgm:cxn modelId="{DA13B638-FBC5-4C88-B602-B4A765458C5E}" type="presParOf" srcId="{1E5DB155-FDDC-4413-BEDF-5E88A65906A0}" destId="{CD8FEC0D-7802-445E-9977-0BEFDDF634BC}" srcOrd="13" destOrd="0" presId="urn:microsoft.com/office/officeart/2005/8/layout/default"/>
    <dgm:cxn modelId="{A447D0A6-163D-420A-A77C-D457F4440487}" type="presParOf" srcId="{1E5DB155-FDDC-4413-BEDF-5E88A65906A0}" destId="{BF72C913-618C-4874-8304-780BE989E086}"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1CD5FEB-11C4-44A1-BE8E-D6559B9A737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E14A5EEA-31E9-45FF-85DC-7D576D991961}">
      <dgm:prSet/>
      <dgm:spPr/>
      <dgm:t>
        <a:bodyPr/>
        <a:lstStyle/>
        <a:p>
          <a:r>
            <a:rPr lang="en-US"/>
            <a:t>STANDARD MEDIAN OF EXPECTED OUTPUT OF SPEEDS AGAINST THE PREDICTED CORRESPONDING STATS BY THE MODEL</a:t>
          </a:r>
        </a:p>
      </dgm:t>
    </dgm:pt>
    <dgm:pt modelId="{E7077208-963D-4A6E-8DAA-7C1CD955812B}" type="parTrans" cxnId="{15B4562D-F162-4FBD-8AF1-5AE1EF0B3C03}">
      <dgm:prSet/>
      <dgm:spPr/>
      <dgm:t>
        <a:bodyPr/>
        <a:lstStyle/>
        <a:p>
          <a:endParaRPr lang="en-US"/>
        </a:p>
      </dgm:t>
    </dgm:pt>
    <dgm:pt modelId="{8CF1ADB6-BC68-49D3-AA9A-1A073F077F91}" type="sibTrans" cxnId="{15B4562D-F162-4FBD-8AF1-5AE1EF0B3C03}">
      <dgm:prSet/>
      <dgm:spPr/>
      <dgm:t>
        <a:bodyPr/>
        <a:lstStyle/>
        <a:p>
          <a:endParaRPr lang="en-US"/>
        </a:p>
      </dgm:t>
    </dgm:pt>
    <dgm:pt modelId="{17AC4590-70DF-4FE4-8D0A-562B7675E264}">
      <dgm:prSet/>
      <dgm:spPr/>
      <dgm:t>
        <a:bodyPr/>
        <a:lstStyle/>
        <a:p>
          <a:r>
            <a:rPr lang="en-US"/>
            <a:t>RELATIVE ACCURACY EXPONENTIALLY </a:t>
          </a:r>
          <a:r>
            <a:rPr lang="en-US">
              <a:latin typeface="Century Gothic" panose="020B0502020202020204"/>
            </a:rPr>
            <a:t>INCREASES</a:t>
          </a:r>
          <a:r>
            <a:rPr lang="en-US"/>
            <a:t> AS DATA FED TO THE MODEL AGGREGATES FOR A PARTICULAR CITY</a:t>
          </a:r>
        </a:p>
      </dgm:t>
    </dgm:pt>
    <dgm:pt modelId="{133505AB-417A-4A48-A139-6AEB014C5553}" type="parTrans" cxnId="{112B4F39-7A36-4BD2-B8E1-681B9D2D8019}">
      <dgm:prSet/>
      <dgm:spPr/>
      <dgm:t>
        <a:bodyPr/>
        <a:lstStyle/>
        <a:p>
          <a:endParaRPr lang="en-US"/>
        </a:p>
      </dgm:t>
    </dgm:pt>
    <dgm:pt modelId="{F5E48025-0D37-48D8-81A8-110E60DA4A70}" type="sibTrans" cxnId="{112B4F39-7A36-4BD2-B8E1-681B9D2D8019}">
      <dgm:prSet/>
      <dgm:spPr/>
      <dgm:t>
        <a:bodyPr/>
        <a:lstStyle/>
        <a:p>
          <a:endParaRPr lang="en-US"/>
        </a:p>
      </dgm:t>
    </dgm:pt>
    <dgm:pt modelId="{FC348012-4520-4FA8-9038-FB5959270C59}" type="pres">
      <dgm:prSet presAssocID="{01CD5FEB-11C4-44A1-BE8E-D6559B9A737A}" presName="root" presStyleCnt="0">
        <dgm:presLayoutVars>
          <dgm:dir/>
          <dgm:resizeHandles val="exact"/>
        </dgm:presLayoutVars>
      </dgm:prSet>
      <dgm:spPr/>
    </dgm:pt>
    <dgm:pt modelId="{928D8063-B703-4402-B255-8282D390DBD0}" type="pres">
      <dgm:prSet presAssocID="{E14A5EEA-31E9-45FF-85DC-7D576D991961}" presName="compNode" presStyleCnt="0"/>
      <dgm:spPr/>
    </dgm:pt>
    <dgm:pt modelId="{37023654-6DA8-43DF-BCC4-DFA06524AE8D}" type="pres">
      <dgm:prSet presAssocID="{E14A5EEA-31E9-45FF-85DC-7D576D991961}" presName="bgRect" presStyleLbl="bgShp" presStyleIdx="0" presStyleCnt="2"/>
      <dgm:spPr/>
    </dgm:pt>
    <dgm:pt modelId="{A6B73CB4-A7D6-44FD-99CE-BB3E16D76622}" type="pres">
      <dgm:prSet presAssocID="{E14A5EEA-31E9-45FF-85DC-7D576D99196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pward trend"/>
        </a:ext>
      </dgm:extLst>
    </dgm:pt>
    <dgm:pt modelId="{712B5279-BB00-4D3A-B0C3-E409C726BECD}" type="pres">
      <dgm:prSet presAssocID="{E14A5EEA-31E9-45FF-85DC-7D576D991961}" presName="spaceRect" presStyleCnt="0"/>
      <dgm:spPr/>
    </dgm:pt>
    <dgm:pt modelId="{E8B4BEA3-A8FA-440A-9581-47035BBF77C2}" type="pres">
      <dgm:prSet presAssocID="{E14A5EEA-31E9-45FF-85DC-7D576D991961}" presName="parTx" presStyleLbl="revTx" presStyleIdx="0" presStyleCnt="2">
        <dgm:presLayoutVars>
          <dgm:chMax val="0"/>
          <dgm:chPref val="0"/>
        </dgm:presLayoutVars>
      </dgm:prSet>
      <dgm:spPr/>
    </dgm:pt>
    <dgm:pt modelId="{63D38D85-C554-4548-9B9A-3E826F2E87AA}" type="pres">
      <dgm:prSet presAssocID="{8CF1ADB6-BC68-49D3-AA9A-1A073F077F91}" presName="sibTrans" presStyleCnt="0"/>
      <dgm:spPr/>
    </dgm:pt>
    <dgm:pt modelId="{2FD5E6BC-1CFE-46B7-A574-8B1A384234E1}" type="pres">
      <dgm:prSet presAssocID="{17AC4590-70DF-4FE4-8D0A-562B7675E264}" presName="compNode" presStyleCnt="0"/>
      <dgm:spPr/>
    </dgm:pt>
    <dgm:pt modelId="{43B44B2B-6F35-47BC-A858-E4EEBCD306B1}" type="pres">
      <dgm:prSet presAssocID="{17AC4590-70DF-4FE4-8D0A-562B7675E264}" presName="bgRect" presStyleLbl="bgShp" presStyleIdx="1" presStyleCnt="2"/>
      <dgm:spPr/>
    </dgm:pt>
    <dgm:pt modelId="{9888508C-EF36-4A9A-B7EB-721EE64142BC}" type="pres">
      <dgm:prSet presAssocID="{17AC4590-70DF-4FE4-8D0A-562B7675E26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ity"/>
        </a:ext>
      </dgm:extLst>
    </dgm:pt>
    <dgm:pt modelId="{693A95EC-4EFD-4076-AFCE-520D273D04C6}" type="pres">
      <dgm:prSet presAssocID="{17AC4590-70DF-4FE4-8D0A-562B7675E264}" presName="spaceRect" presStyleCnt="0"/>
      <dgm:spPr/>
    </dgm:pt>
    <dgm:pt modelId="{1D1C87CB-C9F2-4707-86D8-E5BB1BDCACB8}" type="pres">
      <dgm:prSet presAssocID="{17AC4590-70DF-4FE4-8D0A-562B7675E264}" presName="parTx" presStyleLbl="revTx" presStyleIdx="1" presStyleCnt="2">
        <dgm:presLayoutVars>
          <dgm:chMax val="0"/>
          <dgm:chPref val="0"/>
        </dgm:presLayoutVars>
      </dgm:prSet>
      <dgm:spPr/>
    </dgm:pt>
  </dgm:ptLst>
  <dgm:cxnLst>
    <dgm:cxn modelId="{15B4562D-F162-4FBD-8AF1-5AE1EF0B3C03}" srcId="{01CD5FEB-11C4-44A1-BE8E-D6559B9A737A}" destId="{E14A5EEA-31E9-45FF-85DC-7D576D991961}" srcOrd="0" destOrd="0" parTransId="{E7077208-963D-4A6E-8DAA-7C1CD955812B}" sibTransId="{8CF1ADB6-BC68-49D3-AA9A-1A073F077F91}"/>
    <dgm:cxn modelId="{112B4F39-7A36-4BD2-B8E1-681B9D2D8019}" srcId="{01CD5FEB-11C4-44A1-BE8E-D6559B9A737A}" destId="{17AC4590-70DF-4FE4-8D0A-562B7675E264}" srcOrd="1" destOrd="0" parTransId="{133505AB-417A-4A48-A139-6AEB014C5553}" sibTransId="{F5E48025-0D37-48D8-81A8-110E60DA4A70}"/>
    <dgm:cxn modelId="{70B290DA-B30A-49E3-AC90-95A7D0EBC0AD}" type="presOf" srcId="{17AC4590-70DF-4FE4-8D0A-562B7675E264}" destId="{1D1C87CB-C9F2-4707-86D8-E5BB1BDCACB8}" srcOrd="0" destOrd="0" presId="urn:microsoft.com/office/officeart/2018/2/layout/IconVerticalSolidList"/>
    <dgm:cxn modelId="{C87215DC-9922-4AF5-A048-68EF47044C4D}" type="presOf" srcId="{01CD5FEB-11C4-44A1-BE8E-D6559B9A737A}" destId="{FC348012-4520-4FA8-9038-FB5959270C59}" srcOrd="0" destOrd="0" presId="urn:microsoft.com/office/officeart/2018/2/layout/IconVerticalSolidList"/>
    <dgm:cxn modelId="{FA0028DF-D116-4AAB-BBCE-EEA1B562D4DF}" type="presOf" srcId="{E14A5EEA-31E9-45FF-85DC-7D576D991961}" destId="{E8B4BEA3-A8FA-440A-9581-47035BBF77C2}" srcOrd="0" destOrd="0" presId="urn:microsoft.com/office/officeart/2018/2/layout/IconVerticalSolidList"/>
    <dgm:cxn modelId="{3E962207-6957-4C83-B724-2C949D6C4BF1}" type="presParOf" srcId="{FC348012-4520-4FA8-9038-FB5959270C59}" destId="{928D8063-B703-4402-B255-8282D390DBD0}" srcOrd="0" destOrd="0" presId="urn:microsoft.com/office/officeart/2018/2/layout/IconVerticalSolidList"/>
    <dgm:cxn modelId="{538DB9C4-2084-4DB1-97CB-F4D97526537D}" type="presParOf" srcId="{928D8063-B703-4402-B255-8282D390DBD0}" destId="{37023654-6DA8-43DF-BCC4-DFA06524AE8D}" srcOrd="0" destOrd="0" presId="urn:microsoft.com/office/officeart/2018/2/layout/IconVerticalSolidList"/>
    <dgm:cxn modelId="{C06DA707-45B7-41CC-87EF-2AFBD65D2DF5}" type="presParOf" srcId="{928D8063-B703-4402-B255-8282D390DBD0}" destId="{A6B73CB4-A7D6-44FD-99CE-BB3E16D76622}" srcOrd="1" destOrd="0" presId="urn:microsoft.com/office/officeart/2018/2/layout/IconVerticalSolidList"/>
    <dgm:cxn modelId="{00EF5D1E-CC63-4CC5-9810-B37EB9995437}" type="presParOf" srcId="{928D8063-B703-4402-B255-8282D390DBD0}" destId="{712B5279-BB00-4D3A-B0C3-E409C726BECD}" srcOrd="2" destOrd="0" presId="urn:microsoft.com/office/officeart/2018/2/layout/IconVerticalSolidList"/>
    <dgm:cxn modelId="{C48978B9-DB78-4BC3-8BCA-4F69F03883E7}" type="presParOf" srcId="{928D8063-B703-4402-B255-8282D390DBD0}" destId="{E8B4BEA3-A8FA-440A-9581-47035BBF77C2}" srcOrd="3" destOrd="0" presId="urn:microsoft.com/office/officeart/2018/2/layout/IconVerticalSolidList"/>
    <dgm:cxn modelId="{0E788458-EF2A-490B-9BC1-530F8EB85AA2}" type="presParOf" srcId="{FC348012-4520-4FA8-9038-FB5959270C59}" destId="{63D38D85-C554-4548-9B9A-3E826F2E87AA}" srcOrd="1" destOrd="0" presId="urn:microsoft.com/office/officeart/2018/2/layout/IconVerticalSolidList"/>
    <dgm:cxn modelId="{074051FB-11C0-4D11-9A7D-08B6EA051060}" type="presParOf" srcId="{FC348012-4520-4FA8-9038-FB5959270C59}" destId="{2FD5E6BC-1CFE-46B7-A574-8B1A384234E1}" srcOrd="2" destOrd="0" presId="urn:microsoft.com/office/officeart/2018/2/layout/IconVerticalSolidList"/>
    <dgm:cxn modelId="{82A183C8-90D0-48EB-90C4-CB7CDDDE6646}" type="presParOf" srcId="{2FD5E6BC-1CFE-46B7-A574-8B1A384234E1}" destId="{43B44B2B-6F35-47BC-A858-E4EEBCD306B1}" srcOrd="0" destOrd="0" presId="urn:microsoft.com/office/officeart/2018/2/layout/IconVerticalSolidList"/>
    <dgm:cxn modelId="{A8D7DEBE-2F78-4DB8-A710-3CE605275228}" type="presParOf" srcId="{2FD5E6BC-1CFE-46B7-A574-8B1A384234E1}" destId="{9888508C-EF36-4A9A-B7EB-721EE64142BC}" srcOrd="1" destOrd="0" presId="urn:microsoft.com/office/officeart/2018/2/layout/IconVerticalSolidList"/>
    <dgm:cxn modelId="{57E300E3-78C4-45F6-92DA-9B1562B1E573}" type="presParOf" srcId="{2FD5E6BC-1CFE-46B7-A574-8B1A384234E1}" destId="{693A95EC-4EFD-4076-AFCE-520D273D04C6}" srcOrd="2" destOrd="0" presId="urn:microsoft.com/office/officeart/2018/2/layout/IconVerticalSolidList"/>
    <dgm:cxn modelId="{E2C0E849-2305-43F6-999A-4348A68F5B80}" type="presParOf" srcId="{2FD5E6BC-1CFE-46B7-A574-8B1A384234E1}" destId="{1D1C87CB-C9F2-4707-86D8-E5BB1BDCACB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313A70F-4742-431A-A0D4-6C028CEE6A05}"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DCD8E34-74FC-4A22-ACF4-898205516B62}">
      <dgm:prSet/>
      <dgm:spPr/>
      <dgm:t>
        <a:bodyPr/>
        <a:lstStyle/>
        <a:p>
          <a:pPr rtl="0"/>
          <a:r>
            <a:rPr lang="en-US"/>
            <a:t>Deploy a dynamically "alternating" application</a:t>
          </a:r>
          <a:r>
            <a:rPr lang="en-US">
              <a:latin typeface="Century Gothic" panose="020B0502020202020204"/>
            </a:rPr>
            <a:t> </a:t>
          </a:r>
          <a:r>
            <a:rPr lang="en-US"/>
            <a:t>in the market which tracks user's current traffic location and data to provide information about fastest nearby routes and compare possible routes tracing the same destination against their approximate "waiting" times.</a:t>
          </a:r>
        </a:p>
      </dgm:t>
    </dgm:pt>
    <dgm:pt modelId="{C0D835E1-0A62-4B0C-A4D8-A02FAB690801}" type="parTrans" cxnId="{803C6EB8-243D-4FD4-82C2-331DB67005E6}">
      <dgm:prSet/>
      <dgm:spPr/>
      <dgm:t>
        <a:bodyPr/>
        <a:lstStyle/>
        <a:p>
          <a:endParaRPr lang="en-US"/>
        </a:p>
      </dgm:t>
    </dgm:pt>
    <dgm:pt modelId="{C2A172B6-B571-4864-97A8-1918A8524844}" type="sibTrans" cxnId="{803C6EB8-243D-4FD4-82C2-331DB67005E6}">
      <dgm:prSet/>
      <dgm:spPr/>
      <dgm:t>
        <a:bodyPr/>
        <a:lstStyle/>
        <a:p>
          <a:endParaRPr lang="en-US"/>
        </a:p>
      </dgm:t>
    </dgm:pt>
    <dgm:pt modelId="{31069FB4-8F53-4118-BACF-BABFE3149B0A}">
      <dgm:prSet/>
      <dgm:spPr/>
      <dgm:t>
        <a:bodyPr/>
        <a:lstStyle/>
        <a:p>
          <a:r>
            <a:rPr lang="en-US"/>
            <a:t>Collect live satellite images of the user's surroundings and map them concurrently with the data values the model is learning to "reinforce" the learning speed of the model and aid visuals.</a:t>
          </a:r>
        </a:p>
      </dgm:t>
    </dgm:pt>
    <dgm:pt modelId="{FF2B6960-FEC2-4716-8892-FCE978B1C80A}" type="parTrans" cxnId="{2BBFE3D6-6E15-41E8-996C-C2F01DDFA5D0}">
      <dgm:prSet/>
      <dgm:spPr/>
      <dgm:t>
        <a:bodyPr/>
        <a:lstStyle/>
        <a:p>
          <a:endParaRPr lang="en-US"/>
        </a:p>
      </dgm:t>
    </dgm:pt>
    <dgm:pt modelId="{FE92C172-0737-4D75-98D5-C2CFA7A6F149}" type="sibTrans" cxnId="{2BBFE3D6-6E15-41E8-996C-C2F01DDFA5D0}">
      <dgm:prSet/>
      <dgm:spPr/>
      <dgm:t>
        <a:bodyPr/>
        <a:lstStyle/>
        <a:p>
          <a:endParaRPr lang="en-US"/>
        </a:p>
      </dgm:t>
    </dgm:pt>
    <dgm:pt modelId="{6A6FCAED-0A12-4730-B834-E034FBEBF38B}">
      <dgm:prSet/>
      <dgm:spPr/>
      <dgm:t>
        <a:bodyPr/>
        <a:lstStyle/>
        <a:p>
          <a:r>
            <a:rPr lang="en-US"/>
            <a:t>Incorporate more cities' traffic congestion data and use more unpredictable variables to robustly train and test the model.</a:t>
          </a:r>
        </a:p>
      </dgm:t>
    </dgm:pt>
    <dgm:pt modelId="{92429DAA-9E00-40CB-AC26-7D7CBF7AFE71}" type="parTrans" cxnId="{9973626B-C65E-4E83-90B4-84AEB447A6DE}">
      <dgm:prSet/>
      <dgm:spPr/>
      <dgm:t>
        <a:bodyPr/>
        <a:lstStyle/>
        <a:p>
          <a:endParaRPr lang="en-US"/>
        </a:p>
      </dgm:t>
    </dgm:pt>
    <dgm:pt modelId="{ECC7DDC4-C532-409B-8A44-1634ABC9B888}" type="sibTrans" cxnId="{9973626B-C65E-4E83-90B4-84AEB447A6DE}">
      <dgm:prSet/>
      <dgm:spPr/>
      <dgm:t>
        <a:bodyPr/>
        <a:lstStyle/>
        <a:p>
          <a:endParaRPr lang="en-US"/>
        </a:p>
      </dgm:t>
    </dgm:pt>
    <dgm:pt modelId="{1B52A1B2-833B-44FE-8983-7C67DA89B855}">
      <dgm:prSet/>
      <dgm:spPr/>
      <dgm:t>
        <a:bodyPr/>
        <a:lstStyle/>
        <a:p>
          <a:r>
            <a:rPr lang="en-US"/>
            <a:t>Use Google Maps API and data from traffic regional traffic control centers around the globe.</a:t>
          </a:r>
        </a:p>
      </dgm:t>
    </dgm:pt>
    <dgm:pt modelId="{8AC1CFEE-86D0-4F8D-8F72-F2146BEBD635}" type="parTrans" cxnId="{B3F68344-AEED-4A79-AAA1-4C74C0EC3B1C}">
      <dgm:prSet/>
      <dgm:spPr/>
      <dgm:t>
        <a:bodyPr/>
        <a:lstStyle/>
        <a:p>
          <a:endParaRPr lang="en-US"/>
        </a:p>
      </dgm:t>
    </dgm:pt>
    <dgm:pt modelId="{01288393-9AD9-43C3-B623-D6BDA76A833E}" type="sibTrans" cxnId="{B3F68344-AEED-4A79-AAA1-4C74C0EC3B1C}">
      <dgm:prSet/>
      <dgm:spPr/>
      <dgm:t>
        <a:bodyPr/>
        <a:lstStyle/>
        <a:p>
          <a:endParaRPr lang="en-US"/>
        </a:p>
      </dgm:t>
    </dgm:pt>
    <dgm:pt modelId="{3A797BBA-62FB-4F03-80DD-F94B4B63A60B}" type="pres">
      <dgm:prSet presAssocID="{7313A70F-4742-431A-A0D4-6C028CEE6A05}" presName="root" presStyleCnt="0">
        <dgm:presLayoutVars>
          <dgm:dir/>
          <dgm:resizeHandles val="exact"/>
        </dgm:presLayoutVars>
      </dgm:prSet>
      <dgm:spPr/>
    </dgm:pt>
    <dgm:pt modelId="{21C607AF-AA28-415C-9F79-D13AB4B4E09E}" type="pres">
      <dgm:prSet presAssocID="{6DCD8E34-74FC-4A22-ACF4-898205516B62}" presName="compNode" presStyleCnt="0"/>
      <dgm:spPr/>
    </dgm:pt>
    <dgm:pt modelId="{2C2ADEC5-B521-4882-8D46-551429FC661B}" type="pres">
      <dgm:prSet presAssocID="{6DCD8E34-74FC-4A22-ACF4-898205516B62}" presName="bgRect" presStyleLbl="bgShp" presStyleIdx="0" presStyleCnt="4"/>
      <dgm:spPr/>
    </dgm:pt>
    <dgm:pt modelId="{833BEE02-9A98-4988-AF11-BF86E77F3A1B}" type="pres">
      <dgm:prSet presAssocID="{6DCD8E34-74FC-4A22-ACF4-898205516B6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690E3AE4-975B-440D-9D7E-4710BBD0407B}" type="pres">
      <dgm:prSet presAssocID="{6DCD8E34-74FC-4A22-ACF4-898205516B62}" presName="spaceRect" presStyleCnt="0"/>
      <dgm:spPr/>
    </dgm:pt>
    <dgm:pt modelId="{379D444D-8AD9-409E-BC74-68464A530669}" type="pres">
      <dgm:prSet presAssocID="{6DCD8E34-74FC-4A22-ACF4-898205516B62}" presName="parTx" presStyleLbl="revTx" presStyleIdx="0" presStyleCnt="4">
        <dgm:presLayoutVars>
          <dgm:chMax val="0"/>
          <dgm:chPref val="0"/>
        </dgm:presLayoutVars>
      </dgm:prSet>
      <dgm:spPr/>
    </dgm:pt>
    <dgm:pt modelId="{4A636E98-0987-413F-AE19-31BF60F7A78B}" type="pres">
      <dgm:prSet presAssocID="{C2A172B6-B571-4864-97A8-1918A8524844}" presName="sibTrans" presStyleCnt="0"/>
      <dgm:spPr/>
    </dgm:pt>
    <dgm:pt modelId="{2B37B7F8-C1C7-41E7-BC7F-6EEEE002D62F}" type="pres">
      <dgm:prSet presAssocID="{31069FB4-8F53-4118-BACF-BABFE3149B0A}" presName="compNode" presStyleCnt="0"/>
      <dgm:spPr/>
    </dgm:pt>
    <dgm:pt modelId="{49D917E4-7E1D-4E1B-9952-92C9909D0AF3}" type="pres">
      <dgm:prSet presAssocID="{31069FB4-8F53-4118-BACF-BABFE3149B0A}" presName="bgRect" presStyleLbl="bgShp" presStyleIdx="1" presStyleCnt="4"/>
      <dgm:spPr/>
    </dgm:pt>
    <dgm:pt modelId="{4090024A-1687-40E3-8FCC-57DFCDBD17C0}" type="pres">
      <dgm:prSet presAssocID="{31069FB4-8F53-4118-BACF-BABFE3149B0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atellite"/>
        </a:ext>
      </dgm:extLst>
    </dgm:pt>
    <dgm:pt modelId="{A1A0C731-1A04-4115-86A3-DC49DFF7D636}" type="pres">
      <dgm:prSet presAssocID="{31069FB4-8F53-4118-BACF-BABFE3149B0A}" presName="spaceRect" presStyleCnt="0"/>
      <dgm:spPr/>
    </dgm:pt>
    <dgm:pt modelId="{652C4295-1D63-4332-A62E-2F72B6966791}" type="pres">
      <dgm:prSet presAssocID="{31069FB4-8F53-4118-BACF-BABFE3149B0A}" presName="parTx" presStyleLbl="revTx" presStyleIdx="1" presStyleCnt="4">
        <dgm:presLayoutVars>
          <dgm:chMax val="0"/>
          <dgm:chPref val="0"/>
        </dgm:presLayoutVars>
      </dgm:prSet>
      <dgm:spPr/>
    </dgm:pt>
    <dgm:pt modelId="{5F0F319D-9E4C-4FCF-87D4-D3E21047976C}" type="pres">
      <dgm:prSet presAssocID="{FE92C172-0737-4D75-98D5-C2CFA7A6F149}" presName="sibTrans" presStyleCnt="0"/>
      <dgm:spPr/>
    </dgm:pt>
    <dgm:pt modelId="{FA5766A8-DCA1-4367-A4FA-01D994FFAF36}" type="pres">
      <dgm:prSet presAssocID="{6A6FCAED-0A12-4730-B834-E034FBEBF38B}" presName="compNode" presStyleCnt="0"/>
      <dgm:spPr/>
    </dgm:pt>
    <dgm:pt modelId="{79698F90-6197-4A27-B964-03BA0CC160BD}" type="pres">
      <dgm:prSet presAssocID="{6A6FCAED-0A12-4730-B834-E034FBEBF38B}" presName="bgRect" presStyleLbl="bgShp" presStyleIdx="2" presStyleCnt="4"/>
      <dgm:spPr/>
    </dgm:pt>
    <dgm:pt modelId="{72CB922B-8CD3-415F-8641-D036F773B5CB}" type="pres">
      <dgm:prSet presAssocID="{6A6FCAED-0A12-4730-B834-E034FBEBF38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rain"/>
        </a:ext>
      </dgm:extLst>
    </dgm:pt>
    <dgm:pt modelId="{91802F54-EC68-46E6-B5CF-90EEDDCBF7C9}" type="pres">
      <dgm:prSet presAssocID="{6A6FCAED-0A12-4730-B834-E034FBEBF38B}" presName="spaceRect" presStyleCnt="0"/>
      <dgm:spPr/>
    </dgm:pt>
    <dgm:pt modelId="{D56CACAA-5570-4EB0-8E59-87E59587618D}" type="pres">
      <dgm:prSet presAssocID="{6A6FCAED-0A12-4730-B834-E034FBEBF38B}" presName="parTx" presStyleLbl="revTx" presStyleIdx="2" presStyleCnt="4">
        <dgm:presLayoutVars>
          <dgm:chMax val="0"/>
          <dgm:chPref val="0"/>
        </dgm:presLayoutVars>
      </dgm:prSet>
      <dgm:spPr/>
    </dgm:pt>
    <dgm:pt modelId="{6266977C-0831-4B3B-9FCA-7BC195345AE5}" type="pres">
      <dgm:prSet presAssocID="{ECC7DDC4-C532-409B-8A44-1634ABC9B888}" presName="sibTrans" presStyleCnt="0"/>
      <dgm:spPr/>
    </dgm:pt>
    <dgm:pt modelId="{0FC51687-3762-4FBB-8D81-C19F4DC0B0B8}" type="pres">
      <dgm:prSet presAssocID="{1B52A1B2-833B-44FE-8983-7C67DA89B855}" presName="compNode" presStyleCnt="0"/>
      <dgm:spPr/>
    </dgm:pt>
    <dgm:pt modelId="{FE351C30-E8CC-4486-A3D7-52720F25F6D1}" type="pres">
      <dgm:prSet presAssocID="{1B52A1B2-833B-44FE-8983-7C67DA89B855}" presName="bgRect" presStyleLbl="bgShp" presStyleIdx="3" presStyleCnt="4"/>
      <dgm:spPr/>
    </dgm:pt>
    <dgm:pt modelId="{FF8C19B1-0766-472D-92CF-0B502EC1ACE4}" type="pres">
      <dgm:prSet presAssocID="{1B52A1B2-833B-44FE-8983-7C67DA89B85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rker"/>
        </a:ext>
      </dgm:extLst>
    </dgm:pt>
    <dgm:pt modelId="{4FD24370-041D-4161-8AD7-52F8B22EE9E6}" type="pres">
      <dgm:prSet presAssocID="{1B52A1B2-833B-44FE-8983-7C67DA89B855}" presName="spaceRect" presStyleCnt="0"/>
      <dgm:spPr/>
    </dgm:pt>
    <dgm:pt modelId="{99BC5F78-E369-41F1-848B-210F1C3D26E4}" type="pres">
      <dgm:prSet presAssocID="{1B52A1B2-833B-44FE-8983-7C67DA89B855}" presName="parTx" presStyleLbl="revTx" presStyleIdx="3" presStyleCnt="4">
        <dgm:presLayoutVars>
          <dgm:chMax val="0"/>
          <dgm:chPref val="0"/>
        </dgm:presLayoutVars>
      </dgm:prSet>
      <dgm:spPr/>
    </dgm:pt>
  </dgm:ptLst>
  <dgm:cxnLst>
    <dgm:cxn modelId="{0E9F9320-3B36-4C16-AD00-74CF7AEF82A7}" type="presOf" srcId="{31069FB4-8F53-4118-BACF-BABFE3149B0A}" destId="{652C4295-1D63-4332-A62E-2F72B6966791}" srcOrd="0" destOrd="0" presId="urn:microsoft.com/office/officeart/2018/2/layout/IconVerticalSolidList"/>
    <dgm:cxn modelId="{3D8BF12A-902A-43A9-9E86-FF26CC91AE04}" type="presOf" srcId="{6DCD8E34-74FC-4A22-ACF4-898205516B62}" destId="{379D444D-8AD9-409E-BC74-68464A530669}" srcOrd="0" destOrd="0" presId="urn:microsoft.com/office/officeart/2018/2/layout/IconVerticalSolidList"/>
    <dgm:cxn modelId="{B3F68344-AEED-4A79-AAA1-4C74C0EC3B1C}" srcId="{7313A70F-4742-431A-A0D4-6C028CEE6A05}" destId="{1B52A1B2-833B-44FE-8983-7C67DA89B855}" srcOrd="3" destOrd="0" parTransId="{8AC1CFEE-86D0-4F8D-8F72-F2146BEBD635}" sibTransId="{01288393-9AD9-43C3-B623-D6BDA76A833E}"/>
    <dgm:cxn modelId="{9973626B-C65E-4E83-90B4-84AEB447A6DE}" srcId="{7313A70F-4742-431A-A0D4-6C028CEE6A05}" destId="{6A6FCAED-0A12-4730-B834-E034FBEBF38B}" srcOrd="2" destOrd="0" parTransId="{92429DAA-9E00-40CB-AC26-7D7CBF7AFE71}" sibTransId="{ECC7DDC4-C532-409B-8A44-1634ABC9B888}"/>
    <dgm:cxn modelId="{803C6EB8-243D-4FD4-82C2-331DB67005E6}" srcId="{7313A70F-4742-431A-A0D4-6C028CEE6A05}" destId="{6DCD8E34-74FC-4A22-ACF4-898205516B62}" srcOrd="0" destOrd="0" parTransId="{C0D835E1-0A62-4B0C-A4D8-A02FAB690801}" sibTransId="{C2A172B6-B571-4864-97A8-1918A8524844}"/>
    <dgm:cxn modelId="{F6EC46BB-70D3-459B-8BE1-6821DB288FA5}" type="presOf" srcId="{6A6FCAED-0A12-4730-B834-E034FBEBF38B}" destId="{D56CACAA-5570-4EB0-8E59-87E59587618D}" srcOrd="0" destOrd="0" presId="urn:microsoft.com/office/officeart/2018/2/layout/IconVerticalSolidList"/>
    <dgm:cxn modelId="{2BBFE3D6-6E15-41E8-996C-C2F01DDFA5D0}" srcId="{7313A70F-4742-431A-A0D4-6C028CEE6A05}" destId="{31069FB4-8F53-4118-BACF-BABFE3149B0A}" srcOrd="1" destOrd="0" parTransId="{FF2B6960-FEC2-4716-8892-FCE978B1C80A}" sibTransId="{FE92C172-0737-4D75-98D5-C2CFA7A6F149}"/>
    <dgm:cxn modelId="{A1F490E9-5AF9-46F8-8B38-8F26FF22B631}" type="presOf" srcId="{1B52A1B2-833B-44FE-8983-7C67DA89B855}" destId="{99BC5F78-E369-41F1-848B-210F1C3D26E4}" srcOrd="0" destOrd="0" presId="urn:microsoft.com/office/officeart/2018/2/layout/IconVerticalSolidList"/>
    <dgm:cxn modelId="{85065EFD-A875-448E-B1C8-A956190A18FB}" type="presOf" srcId="{7313A70F-4742-431A-A0D4-6C028CEE6A05}" destId="{3A797BBA-62FB-4F03-80DD-F94B4B63A60B}" srcOrd="0" destOrd="0" presId="urn:microsoft.com/office/officeart/2018/2/layout/IconVerticalSolidList"/>
    <dgm:cxn modelId="{D79BE457-DD0D-4F4C-A574-28E5F89068E7}" type="presParOf" srcId="{3A797BBA-62FB-4F03-80DD-F94B4B63A60B}" destId="{21C607AF-AA28-415C-9F79-D13AB4B4E09E}" srcOrd="0" destOrd="0" presId="urn:microsoft.com/office/officeart/2018/2/layout/IconVerticalSolidList"/>
    <dgm:cxn modelId="{A139742E-B08F-4151-BF17-4EF9506FA2A1}" type="presParOf" srcId="{21C607AF-AA28-415C-9F79-D13AB4B4E09E}" destId="{2C2ADEC5-B521-4882-8D46-551429FC661B}" srcOrd="0" destOrd="0" presId="urn:microsoft.com/office/officeart/2018/2/layout/IconVerticalSolidList"/>
    <dgm:cxn modelId="{4E4E3FD8-608C-49A9-BCD3-4E25AB91C021}" type="presParOf" srcId="{21C607AF-AA28-415C-9F79-D13AB4B4E09E}" destId="{833BEE02-9A98-4988-AF11-BF86E77F3A1B}" srcOrd="1" destOrd="0" presId="urn:microsoft.com/office/officeart/2018/2/layout/IconVerticalSolidList"/>
    <dgm:cxn modelId="{D2216F49-4445-471C-90EC-210B5C1F9A23}" type="presParOf" srcId="{21C607AF-AA28-415C-9F79-D13AB4B4E09E}" destId="{690E3AE4-975B-440D-9D7E-4710BBD0407B}" srcOrd="2" destOrd="0" presId="urn:microsoft.com/office/officeart/2018/2/layout/IconVerticalSolidList"/>
    <dgm:cxn modelId="{F6D84F4C-9507-4418-848B-540DD9050D37}" type="presParOf" srcId="{21C607AF-AA28-415C-9F79-D13AB4B4E09E}" destId="{379D444D-8AD9-409E-BC74-68464A530669}" srcOrd="3" destOrd="0" presId="urn:microsoft.com/office/officeart/2018/2/layout/IconVerticalSolidList"/>
    <dgm:cxn modelId="{90C0EAE1-C994-4CC3-8034-BD4F45403F76}" type="presParOf" srcId="{3A797BBA-62FB-4F03-80DD-F94B4B63A60B}" destId="{4A636E98-0987-413F-AE19-31BF60F7A78B}" srcOrd="1" destOrd="0" presId="urn:microsoft.com/office/officeart/2018/2/layout/IconVerticalSolidList"/>
    <dgm:cxn modelId="{E385FEC4-B27D-4B13-8B73-98FE7F81F376}" type="presParOf" srcId="{3A797BBA-62FB-4F03-80DD-F94B4B63A60B}" destId="{2B37B7F8-C1C7-41E7-BC7F-6EEEE002D62F}" srcOrd="2" destOrd="0" presId="urn:microsoft.com/office/officeart/2018/2/layout/IconVerticalSolidList"/>
    <dgm:cxn modelId="{BE4177C9-19B0-4540-B1BC-2637F4AD4207}" type="presParOf" srcId="{2B37B7F8-C1C7-41E7-BC7F-6EEEE002D62F}" destId="{49D917E4-7E1D-4E1B-9952-92C9909D0AF3}" srcOrd="0" destOrd="0" presId="urn:microsoft.com/office/officeart/2018/2/layout/IconVerticalSolidList"/>
    <dgm:cxn modelId="{819E9591-B12A-46E5-A9BC-1A218680AE50}" type="presParOf" srcId="{2B37B7F8-C1C7-41E7-BC7F-6EEEE002D62F}" destId="{4090024A-1687-40E3-8FCC-57DFCDBD17C0}" srcOrd="1" destOrd="0" presId="urn:microsoft.com/office/officeart/2018/2/layout/IconVerticalSolidList"/>
    <dgm:cxn modelId="{41211814-960B-4EF1-8EDF-D3A42C066311}" type="presParOf" srcId="{2B37B7F8-C1C7-41E7-BC7F-6EEEE002D62F}" destId="{A1A0C731-1A04-4115-86A3-DC49DFF7D636}" srcOrd="2" destOrd="0" presId="urn:microsoft.com/office/officeart/2018/2/layout/IconVerticalSolidList"/>
    <dgm:cxn modelId="{403EBE47-2377-4F5A-A9EE-BC6BEA7C82B2}" type="presParOf" srcId="{2B37B7F8-C1C7-41E7-BC7F-6EEEE002D62F}" destId="{652C4295-1D63-4332-A62E-2F72B6966791}" srcOrd="3" destOrd="0" presId="urn:microsoft.com/office/officeart/2018/2/layout/IconVerticalSolidList"/>
    <dgm:cxn modelId="{6DE7CB97-A12A-4D6D-8B63-6002E927572A}" type="presParOf" srcId="{3A797BBA-62FB-4F03-80DD-F94B4B63A60B}" destId="{5F0F319D-9E4C-4FCF-87D4-D3E21047976C}" srcOrd="3" destOrd="0" presId="urn:microsoft.com/office/officeart/2018/2/layout/IconVerticalSolidList"/>
    <dgm:cxn modelId="{FAE3B768-8663-4EB9-9CE1-203F18231409}" type="presParOf" srcId="{3A797BBA-62FB-4F03-80DD-F94B4B63A60B}" destId="{FA5766A8-DCA1-4367-A4FA-01D994FFAF36}" srcOrd="4" destOrd="0" presId="urn:microsoft.com/office/officeart/2018/2/layout/IconVerticalSolidList"/>
    <dgm:cxn modelId="{BC4F869D-1804-460E-AFB1-39E331C2F3D7}" type="presParOf" srcId="{FA5766A8-DCA1-4367-A4FA-01D994FFAF36}" destId="{79698F90-6197-4A27-B964-03BA0CC160BD}" srcOrd="0" destOrd="0" presId="urn:microsoft.com/office/officeart/2018/2/layout/IconVerticalSolidList"/>
    <dgm:cxn modelId="{A585D5A9-8A7B-42B3-80E5-1646F4A7D112}" type="presParOf" srcId="{FA5766A8-DCA1-4367-A4FA-01D994FFAF36}" destId="{72CB922B-8CD3-415F-8641-D036F773B5CB}" srcOrd="1" destOrd="0" presId="urn:microsoft.com/office/officeart/2018/2/layout/IconVerticalSolidList"/>
    <dgm:cxn modelId="{9893BC78-F5E1-4D45-898A-51FC31B26FD6}" type="presParOf" srcId="{FA5766A8-DCA1-4367-A4FA-01D994FFAF36}" destId="{91802F54-EC68-46E6-B5CF-90EEDDCBF7C9}" srcOrd="2" destOrd="0" presId="urn:microsoft.com/office/officeart/2018/2/layout/IconVerticalSolidList"/>
    <dgm:cxn modelId="{76CBAC34-6F31-45F7-9923-F721B39F3697}" type="presParOf" srcId="{FA5766A8-DCA1-4367-A4FA-01D994FFAF36}" destId="{D56CACAA-5570-4EB0-8E59-87E59587618D}" srcOrd="3" destOrd="0" presId="urn:microsoft.com/office/officeart/2018/2/layout/IconVerticalSolidList"/>
    <dgm:cxn modelId="{2194EE22-B209-4972-B930-0EB9D5A8FAFC}" type="presParOf" srcId="{3A797BBA-62FB-4F03-80DD-F94B4B63A60B}" destId="{6266977C-0831-4B3B-9FCA-7BC195345AE5}" srcOrd="5" destOrd="0" presId="urn:microsoft.com/office/officeart/2018/2/layout/IconVerticalSolidList"/>
    <dgm:cxn modelId="{915C880D-1801-4AF6-9F0B-7587946B30FF}" type="presParOf" srcId="{3A797BBA-62FB-4F03-80DD-F94B4B63A60B}" destId="{0FC51687-3762-4FBB-8D81-C19F4DC0B0B8}" srcOrd="6" destOrd="0" presId="urn:microsoft.com/office/officeart/2018/2/layout/IconVerticalSolidList"/>
    <dgm:cxn modelId="{E53A1FED-2EF0-4DC1-A39A-32078FFA2E9D}" type="presParOf" srcId="{0FC51687-3762-4FBB-8D81-C19F4DC0B0B8}" destId="{FE351C30-E8CC-4486-A3D7-52720F25F6D1}" srcOrd="0" destOrd="0" presId="urn:microsoft.com/office/officeart/2018/2/layout/IconVerticalSolidList"/>
    <dgm:cxn modelId="{1CE0781C-3262-4D6D-B9F6-20CF3709FDAC}" type="presParOf" srcId="{0FC51687-3762-4FBB-8D81-C19F4DC0B0B8}" destId="{FF8C19B1-0766-472D-92CF-0B502EC1ACE4}" srcOrd="1" destOrd="0" presId="urn:microsoft.com/office/officeart/2018/2/layout/IconVerticalSolidList"/>
    <dgm:cxn modelId="{BDAE5B2C-D0C6-4206-BFBF-8B72CA009902}" type="presParOf" srcId="{0FC51687-3762-4FBB-8D81-C19F4DC0B0B8}" destId="{4FD24370-041D-4161-8AD7-52F8B22EE9E6}" srcOrd="2" destOrd="0" presId="urn:microsoft.com/office/officeart/2018/2/layout/IconVerticalSolidList"/>
    <dgm:cxn modelId="{2DB2773F-B9C5-4A9B-B687-47A12B7C2DF4}" type="presParOf" srcId="{0FC51687-3762-4FBB-8D81-C19F4DC0B0B8}" destId="{99BC5F78-E369-41F1-848B-210F1C3D26E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294D8B-BCA0-401A-A67F-4125B96424F5}">
      <dsp:nvSpPr>
        <dsp:cNvPr id="0" name=""/>
        <dsp:cNvSpPr/>
      </dsp:nvSpPr>
      <dsp:spPr>
        <a:xfrm>
          <a:off x="0" y="638"/>
          <a:ext cx="5906181" cy="149412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A4C573-E976-41AB-9FBE-A867B1AA5687}">
      <dsp:nvSpPr>
        <dsp:cNvPr id="0" name=""/>
        <dsp:cNvSpPr/>
      </dsp:nvSpPr>
      <dsp:spPr>
        <a:xfrm>
          <a:off x="451973" y="336816"/>
          <a:ext cx="821769" cy="82176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713C8D7-AC45-48CA-B1E8-A76748BF2159}">
      <dsp:nvSpPr>
        <dsp:cNvPr id="0" name=""/>
        <dsp:cNvSpPr/>
      </dsp:nvSpPr>
      <dsp:spPr>
        <a:xfrm>
          <a:off x="1725715" y="638"/>
          <a:ext cx="4180465" cy="1494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128" tIns="158128" rIns="158128" bIns="158128" numCol="1" spcCol="1270" anchor="ctr" anchorCtr="0">
          <a:noAutofit/>
        </a:bodyPr>
        <a:lstStyle/>
        <a:p>
          <a:pPr marL="0" lvl="0" indent="0" algn="l" defTabSz="844550">
            <a:lnSpc>
              <a:spcPct val="90000"/>
            </a:lnSpc>
            <a:spcBef>
              <a:spcPct val="0"/>
            </a:spcBef>
            <a:spcAft>
              <a:spcPct val="35000"/>
            </a:spcAft>
            <a:buNone/>
          </a:pPr>
          <a:r>
            <a:rPr lang="en-US" sz="1900" kern="1200"/>
            <a:t>Google's Dynamically configurating maps conforming to driver's preferences and environmental constraints.</a:t>
          </a:r>
        </a:p>
      </dsp:txBody>
      <dsp:txXfrm>
        <a:off x="1725715" y="638"/>
        <a:ext cx="4180465" cy="1494125"/>
      </dsp:txXfrm>
    </dsp:sp>
    <dsp:sp modelId="{CD85782F-1231-4B8F-9D10-067C13062DD7}">
      <dsp:nvSpPr>
        <dsp:cNvPr id="0" name=""/>
        <dsp:cNvSpPr/>
      </dsp:nvSpPr>
      <dsp:spPr>
        <a:xfrm>
          <a:off x="0" y="1868296"/>
          <a:ext cx="5906181" cy="149412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712A13-7EF7-4D51-9878-E553A1CB37BC}">
      <dsp:nvSpPr>
        <dsp:cNvPr id="0" name=""/>
        <dsp:cNvSpPr/>
      </dsp:nvSpPr>
      <dsp:spPr>
        <a:xfrm>
          <a:off x="451973" y="2204474"/>
          <a:ext cx="821769" cy="82176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C1C337A-D9F0-483F-82B1-2631DA149151}">
      <dsp:nvSpPr>
        <dsp:cNvPr id="0" name=""/>
        <dsp:cNvSpPr/>
      </dsp:nvSpPr>
      <dsp:spPr>
        <a:xfrm>
          <a:off x="1725715" y="1868296"/>
          <a:ext cx="4180465" cy="1494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128" tIns="158128" rIns="158128" bIns="158128" numCol="1" spcCol="1270" anchor="ctr" anchorCtr="0">
          <a:noAutofit/>
        </a:bodyPr>
        <a:lstStyle/>
        <a:p>
          <a:pPr marL="0" lvl="0" indent="0" algn="l" defTabSz="844550">
            <a:lnSpc>
              <a:spcPct val="90000"/>
            </a:lnSpc>
            <a:spcBef>
              <a:spcPct val="0"/>
            </a:spcBef>
            <a:spcAft>
              <a:spcPct val="35000"/>
            </a:spcAft>
            <a:buNone/>
          </a:pPr>
          <a:r>
            <a:rPr lang="en-US" sz="1900" kern="1200"/>
            <a:t>Busy Life</a:t>
          </a:r>
        </a:p>
      </dsp:txBody>
      <dsp:txXfrm>
        <a:off x="1725715" y="1868296"/>
        <a:ext cx="4180465" cy="1494125"/>
      </dsp:txXfrm>
    </dsp:sp>
    <dsp:sp modelId="{FF41F5E5-31D1-45A8-A86B-8863EC9EEAE3}">
      <dsp:nvSpPr>
        <dsp:cNvPr id="0" name=""/>
        <dsp:cNvSpPr/>
      </dsp:nvSpPr>
      <dsp:spPr>
        <a:xfrm>
          <a:off x="0" y="3735953"/>
          <a:ext cx="5906181" cy="149412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AD9CB9-0F31-4FBD-89B6-58936428B49C}">
      <dsp:nvSpPr>
        <dsp:cNvPr id="0" name=""/>
        <dsp:cNvSpPr/>
      </dsp:nvSpPr>
      <dsp:spPr>
        <a:xfrm>
          <a:off x="451973" y="4072131"/>
          <a:ext cx="821769" cy="82176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3ABC29E-CC94-4B86-9D46-62FD923B43DB}">
      <dsp:nvSpPr>
        <dsp:cNvPr id="0" name=""/>
        <dsp:cNvSpPr/>
      </dsp:nvSpPr>
      <dsp:spPr>
        <a:xfrm>
          <a:off x="1725715" y="3735953"/>
          <a:ext cx="4180465" cy="1494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128" tIns="158128" rIns="158128" bIns="158128" numCol="1" spcCol="1270" anchor="ctr" anchorCtr="0">
          <a:noAutofit/>
        </a:bodyPr>
        <a:lstStyle/>
        <a:p>
          <a:pPr marL="0" lvl="0" indent="0" algn="l" defTabSz="844550">
            <a:lnSpc>
              <a:spcPct val="90000"/>
            </a:lnSpc>
            <a:spcBef>
              <a:spcPct val="0"/>
            </a:spcBef>
            <a:spcAft>
              <a:spcPct val="35000"/>
            </a:spcAft>
            <a:buNone/>
          </a:pPr>
          <a:r>
            <a:rPr lang="en-US" sz="1900" kern="1200"/>
            <a:t>Sick of radio jockeys predicting traffic on an abandoned boulevard.</a:t>
          </a:r>
        </a:p>
      </dsp:txBody>
      <dsp:txXfrm>
        <a:off x="1725715" y="3735953"/>
        <a:ext cx="4180465" cy="14941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408C7E-99A0-48A3-BDBD-205B898052A5}">
      <dsp:nvSpPr>
        <dsp:cNvPr id="0" name=""/>
        <dsp:cNvSpPr/>
      </dsp:nvSpPr>
      <dsp:spPr>
        <a:xfrm>
          <a:off x="3270" y="879209"/>
          <a:ext cx="2594719" cy="1556831"/>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baseline="30000"/>
            <a:t>Linear regression attempts to model the relationship between two variables by fitting a linear equation to observed data. One variable is considered to be an explanatory variable, and the other is considered to be a dependent variable. For example, a modeler might want to relate the weights of individuals to their heights using a linear regression model.</a:t>
          </a:r>
          <a:endParaRPr lang="en-US" sz="1200" kern="1200"/>
        </a:p>
      </dsp:txBody>
      <dsp:txXfrm>
        <a:off x="3270" y="879209"/>
        <a:ext cx="2594719" cy="1556831"/>
      </dsp:txXfrm>
    </dsp:sp>
    <dsp:sp modelId="{6BBD6644-9F06-4815-9ADD-0F0A31853FC8}">
      <dsp:nvSpPr>
        <dsp:cNvPr id="0" name=""/>
        <dsp:cNvSpPr/>
      </dsp:nvSpPr>
      <dsp:spPr>
        <a:xfrm>
          <a:off x="2857462" y="879209"/>
          <a:ext cx="2594719" cy="1556831"/>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baseline="30000"/>
            <a:t>Before attempting to fit a linear model to observed data, a modeler should first determine whether or not there is a relationship between the variables of interest. This does not necessarily imply that one variable </a:t>
          </a:r>
          <a:r>
            <a:rPr lang="en-US" sz="1200" i="1" kern="1200" baseline="30000"/>
            <a:t>causes</a:t>
          </a:r>
          <a:r>
            <a:rPr lang="en-US" sz="1200" kern="1200" baseline="30000"/>
            <a:t> the other (for example, higher SAT scores do not </a:t>
          </a:r>
          <a:r>
            <a:rPr lang="en-US" sz="1200" i="1" kern="1200" baseline="30000"/>
            <a:t>cause</a:t>
          </a:r>
          <a:r>
            <a:rPr lang="en-US" sz="1200" kern="1200" baseline="30000"/>
            <a:t> higher college grades), but that there is some significant association between the two variables.</a:t>
          </a:r>
          <a:endParaRPr lang="en-US" sz="1200" kern="1200"/>
        </a:p>
      </dsp:txBody>
      <dsp:txXfrm>
        <a:off x="2857462" y="879209"/>
        <a:ext cx="2594719" cy="1556831"/>
      </dsp:txXfrm>
    </dsp:sp>
    <dsp:sp modelId="{8A20DC48-B9FC-4951-B11F-7BD754BE8AAB}">
      <dsp:nvSpPr>
        <dsp:cNvPr id="0" name=""/>
        <dsp:cNvSpPr/>
      </dsp:nvSpPr>
      <dsp:spPr>
        <a:xfrm>
          <a:off x="5711653" y="879209"/>
          <a:ext cx="2594719" cy="1556831"/>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baseline="30000"/>
            <a:t>y(x) = p0 + p1 * x</a:t>
          </a:r>
          <a:endParaRPr lang="en-US" sz="1200" kern="1200"/>
        </a:p>
      </dsp:txBody>
      <dsp:txXfrm>
        <a:off x="5711653" y="879209"/>
        <a:ext cx="2594719" cy="1556831"/>
      </dsp:txXfrm>
    </dsp:sp>
    <dsp:sp modelId="{DB46A175-A101-468B-A0D7-A0584182E494}">
      <dsp:nvSpPr>
        <dsp:cNvPr id="0" name=""/>
        <dsp:cNvSpPr/>
      </dsp:nvSpPr>
      <dsp:spPr>
        <a:xfrm>
          <a:off x="8565845" y="879209"/>
          <a:ext cx="2594719" cy="1556831"/>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baseline="30000"/>
            <a:t>y = output variable. Variable y represents the continuous value that the model tries to predict.</a:t>
          </a:r>
          <a:endParaRPr lang="en-US" sz="1200" kern="1200"/>
        </a:p>
      </dsp:txBody>
      <dsp:txXfrm>
        <a:off x="8565845" y="879209"/>
        <a:ext cx="2594719" cy="1556831"/>
      </dsp:txXfrm>
    </dsp:sp>
    <dsp:sp modelId="{AA9C88A4-D6D5-4EB8-A644-F7B00DAFBCC2}">
      <dsp:nvSpPr>
        <dsp:cNvPr id="0" name=""/>
        <dsp:cNvSpPr/>
      </dsp:nvSpPr>
      <dsp:spPr>
        <a:xfrm>
          <a:off x="3270" y="2695512"/>
          <a:ext cx="2594719" cy="1556831"/>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kern="1200" baseline="30000"/>
            <a:t>x = input variable.</a:t>
          </a:r>
          <a:r>
            <a:rPr lang="en-US" sz="1200" kern="1200" baseline="30000">
              <a:latin typeface="Century Gothic" panose="020B0502020202020204"/>
            </a:rPr>
            <a:t> In machine learning,</a:t>
          </a:r>
          <a:r>
            <a:rPr lang="en-US" sz="1200" kern="1200" baseline="30000"/>
            <a:t> x is the feature, while it is termed the independent variable in statistics. Variable x represents the input information provided to the model at any given time.</a:t>
          </a:r>
          <a:endParaRPr lang="en-US" sz="1200" kern="1200"/>
        </a:p>
      </dsp:txBody>
      <dsp:txXfrm>
        <a:off x="3270" y="2695512"/>
        <a:ext cx="2594719" cy="1556831"/>
      </dsp:txXfrm>
    </dsp:sp>
    <dsp:sp modelId="{485B9809-8733-4217-B253-EC4000B3FE57}">
      <dsp:nvSpPr>
        <dsp:cNvPr id="0" name=""/>
        <dsp:cNvSpPr/>
      </dsp:nvSpPr>
      <dsp:spPr>
        <a:xfrm>
          <a:off x="2857462" y="2695512"/>
          <a:ext cx="2594719" cy="1556831"/>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baseline="30000"/>
            <a:t>p0 = y-axis intercept (or the bias term).</a:t>
          </a:r>
          <a:endParaRPr lang="en-US" sz="1200" kern="1200"/>
        </a:p>
      </dsp:txBody>
      <dsp:txXfrm>
        <a:off x="2857462" y="2695512"/>
        <a:ext cx="2594719" cy="1556831"/>
      </dsp:txXfrm>
    </dsp:sp>
    <dsp:sp modelId="{E790D343-D128-4245-A02F-5B7CA00A6D4D}">
      <dsp:nvSpPr>
        <dsp:cNvPr id="0" name=""/>
        <dsp:cNvSpPr/>
      </dsp:nvSpPr>
      <dsp:spPr>
        <a:xfrm>
          <a:off x="5711653" y="2695512"/>
          <a:ext cx="2594719" cy="1556831"/>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baseline="30000"/>
            <a:t>p1 = the regression coefficient or scale factor. In classical statistics, p1 is the equivalent of the slope of the best-fit straight line of the linear regression model.</a:t>
          </a:r>
          <a:endParaRPr lang="en-US" sz="1200" kern="1200"/>
        </a:p>
      </dsp:txBody>
      <dsp:txXfrm>
        <a:off x="5711653" y="2695512"/>
        <a:ext cx="2594719" cy="1556831"/>
      </dsp:txXfrm>
    </dsp:sp>
    <dsp:sp modelId="{BF72C913-618C-4874-8304-780BE989E086}">
      <dsp:nvSpPr>
        <dsp:cNvPr id="0" name=""/>
        <dsp:cNvSpPr/>
      </dsp:nvSpPr>
      <dsp:spPr>
        <a:xfrm>
          <a:off x="8565845" y="2695512"/>
          <a:ext cx="2594719" cy="1556831"/>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baseline="30000"/>
            <a:t>pi = weights (in general).</a:t>
          </a:r>
          <a:endParaRPr lang="en-US" sz="1200" kern="1200"/>
        </a:p>
      </dsp:txBody>
      <dsp:txXfrm>
        <a:off x="8565845" y="2695512"/>
        <a:ext cx="2594719" cy="155683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023654-6DA8-43DF-BCC4-DFA06524AE8D}">
      <dsp:nvSpPr>
        <dsp:cNvPr id="0" name=""/>
        <dsp:cNvSpPr/>
      </dsp:nvSpPr>
      <dsp:spPr>
        <a:xfrm>
          <a:off x="0" y="849991"/>
          <a:ext cx="5906181" cy="156921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B73CB4-A7D6-44FD-99CE-BB3E16D76622}">
      <dsp:nvSpPr>
        <dsp:cNvPr id="0" name=""/>
        <dsp:cNvSpPr/>
      </dsp:nvSpPr>
      <dsp:spPr>
        <a:xfrm>
          <a:off x="474687" y="1203065"/>
          <a:ext cx="863068" cy="86306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8B4BEA3-A8FA-440A-9581-47035BBF77C2}">
      <dsp:nvSpPr>
        <dsp:cNvPr id="0" name=""/>
        <dsp:cNvSpPr/>
      </dsp:nvSpPr>
      <dsp:spPr>
        <a:xfrm>
          <a:off x="1812443" y="849991"/>
          <a:ext cx="4093737" cy="15692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075" tIns="166075" rIns="166075" bIns="166075" numCol="1" spcCol="1270" anchor="ctr" anchorCtr="0">
          <a:noAutofit/>
        </a:bodyPr>
        <a:lstStyle/>
        <a:p>
          <a:pPr marL="0" lvl="0" indent="0" algn="l" defTabSz="800100">
            <a:lnSpc>
              <a:spcPct val="90000"/>
            </a:lnSpc>
            <a:spcBef>
              <a:spcPct val="0"/>
            </a:spcBef>
            <a:spcAft>
              <a:spcPct val="35000"/>
            </a:spcAft>
            <a:buNone/>
          </a:pPr>
          <a:r>
            <a:rPr lang="en-US" sz="1800" kern="1200"/>
            <a:t>STANDARD MEDIAN OF EXPECTED OUTPUT OF SPEEDS AGAINST THE PREDICTED CORRESPONDING STATS BY THE MODEL</a:t>
          </a:r>
        </a:p>
      </dsp:txBody>
      <dsp:txXfrm>
        <a:off x="1812443" y="849991"/>
        <a:ext cx="4093737" cy="1569215"/>
      </dsp:txXfrm>
    </dsp:sp>
    <dsp:sp modelId="{43B44B2B-6F35-47BC-A858-E4EEBCD306B1}">
      <dsp:nvSpPr>
        <dsp:cNvPr id="0" name=""/>
        <dsp:cNvSpPr/>
      </dsp:nvSpPr>
      <dsp:spPr>
        <a:xfrm>
          <a:off x="0" y="2811510"/>
          <a:ext cx="5906181" cy="156921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88508C-EF36-4A9A-B7EB-721EE64142BC}">
      <dsp:nvSpPr>
        <dsp:cNvPr id="0" name=""/>
        <dsp:cNvSpPr/>
      </dsp:nvSpPr>
      <dsp:spPr>
        <a:xfrm>
          <a:off x="474687" y="3164584"/>
          <a:ext cx="863068" cy="86306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D1C87CB-C9F2-4707-86D8-E5BB1BDCACB8}">
      <dsp:nvSpPr>
        <dsp:cNvPr id="0" name=""/>
        <dsp:cNvSpPr/>
      </dsp:nvSpPr>
      <dsp:spPr>
        <a:xfrm>
          <a:off x="1812443" y="2811510"/>
          <a:ext cx="4093737" cy="15692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075" tIns="166075" rIns="166075" bIns="166075" numCol="1" spcCol="1270" anchor="ctr" anchorCtr="0">
          <a:noAutofit/>
        </a:bodyPr>
        <a:lstStyle/>
        <a:p>
          <a:pPr marL="0" lvl="0" indent="0" algn="l" defTabSz="800100">
            <a:lnSpc>
              <a:spcPct val="90000"/>
            </a:lnSpc>
            <a:spcBef>
              <a:spcPct val="0"/>
            </a:spcBef>
            <a:spcAft>
              <a:spcPct val="35000"/>
            </a:spcAft>
            <a:buNone/>
          </a:pPr>
          <a:r>
            <a:rPr lang="en-US" sz="1800" kern="1200"/>
            <a:t>RELATIVE ACCURACY EXPONENTIALLY </a:t>
          </a:r>
          <a:r>
            <a:rPr lang="en-US" sz="1800" kern="1200">
              <a:latin typeface="Century Gothic" panose="020B0502020202020204"/>
            </a:rPr>
            <a:t>INCREASES</a:t>
          </a:r>
          <a:r>
            <a:rPr lang="en-US" sz="1800" kern="1200"/>
            <a:t> AS DATA FED TO THE MODEL AGGREGATES FOR A PARTICULAR CITY</a:t>
          </a:r>
        </a:p>
      </dsp:txBody>
      <dsp:txXfrm>
        <a:off x="1812443" y="2811510"/>
        <a:ext cx="4093737" cy="156921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2ADEC5-B521-4882-8D46-551429FC661B}">
      <dsp:nvSpPr>
        <dsp:cNvPr id="0" name=""/>
        <dsp:cNvSpPr/>
      </dsp:nvSpPr>
      <dsp:spPr>
        <a:xfrm>
          <a:off x="0" y="1546"/>
          <a:ext cx="10058399" cy="78368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3BEE02-9A98-4988-AF11-BF86E77F3A1B}">
      <dsp:nvSpPr>
        <dsp:cNvPr id="0" name=""/>
        <dsp:cNvSpPr/>
      </dsp:nvSpPr>
      <dsp:spPr>
        <a:xfrm>
          <a:off x="237065" y="177876"/>
          <a:ext cx="431028" cy="43102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79D444D-8AD9-409E-BC74-68464A530669}">
      <dsp:nvSpPr>
        <dsp:cNvPr id="0" name=""/>
        <dsp:cNvSpPr/>
      </dsp:nvSpPr>
      <dsp:spPr>
        <a:xfrm>
          <a:off x="905159" y="1546"/>
          <a:ext cx="9153240" cy="7836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940" tIns="82940" rIns="82940" bIns="82940" numCol="1" spcCol="1270" anchor="ctr" anchorCtr="0">
          <a:noAutofit/>
        </a:bodyPr>
        <a:lstStyle/>
        <a:p>
          <a:pPr marL="0" lvl="0" indent="0" algn="l" defTabSz="666750" rtl="0">
            <a:lnSpc>
              <a:spcPct val="90000"/>
            </a:lnSpc>
            <a:spcBef>
              <a:spcPct val="0"/>
            </a:spcBef>
            <a:spcAft>
              <a:spcPct val="35000"/>
            </a:spcAft>
            <a:buNone/>
          </a:pPr>
          <a:r>
            <a:rPr lang="en-US" sz="1500" kern="1200"/>
            <a:t>Deploy a dynamically "alternating" application</a:t>
          </a:r>
          <a:r>
            <a:rPr lang="en-US" sz="1500" kern="1200">
              <a:latin typeface="Century Gothic" panose="020B0502020202020204"/>
            </a:rPr>
            <a:t> </a:t>
          </a:r>
          <a:r>
            <a:rPr lang="en-US" sz="1500" kern="1200"/>
            <a:t>in the market which tracks user's current traffic location and data to provide information about fastest nearby routes and compare possible routes tracing the same destination against their approximate "waiting" times.</a:t>
          </a:r>
        </a:p>
      </dsp:txBody>
      <dsp:txXfrm>
        <a:off x="905159" y="1546"/>
        <a:ext cx="9153240" cy="783688"/>
      </dsp:txXfrm>
    </dsp:sp>
    <dsp:sp modelId="{49D917E4-7E1D-4E1B-9952-92C9909D0AF3}">
      <dsp:nvSpPr>
        <dsp:cNvPr id="0" name=""/>
        <dsp:cNvSpPr/>
      </dsp:nvSpPr>
      <dsp:spPr>
        <a:xfrm>
          <a:off x="0" y="981156"/>
          <a:ext cx="10058399" cy="78368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90024A-1687-40E3-8FCC-57DFCDBD17C0}">
      <dsp:nvSpPr>
        <dsp:cNvPr id="0" name=""/>
        <dsp:cNvSpPr/>
      </dsp:nvSpPr>
      <dsp:spPr>
        <a:xfrm>
          <a:off x="237065" y="1157486"/>
          <a:ext cx="431028" cy="43102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52C4295-1D63-4332-A62E-2F72B6966791}">
      <dsp:nvSpPr>
        <dsp:cNvPr id="0" name=""/>
        <dsp:cNvSpPr/>
      </dsp:nvSpPr>
      <dsp:spPr>
        <a:xfrm>
          <a:off x="905159" y="981156"/>
          <a:ext cx="9153240" cy="7836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940" tIns="82940" rIns="82940" bIns="82940" numCol="1" spcCol="1270" anchor="ctr" anchorCtr="0">
          <a:noAutofit/>
        </a:bodyPr>
        <a:lstStyle/>
        <a:p>
          <a:pPr marL="0" lvl="0" indent="0" algn="l" defTabSz="666750">
            <a:lnSpc>
              <a:spcPct val="90000"/>
            </a:lnSpc>
            <a:spcBef>
              <a:spcPct val="0"/>
            </a:spcBef>
            <a:spcAft>
              <a:spcPct val="35000"/>
            </a:spcAft>
            <a:buNone/>
          </a:pPr>
          <a:r>
            <a:rPr lang="en-US" sz="1500" kern="1200"/>
            <a:t>Collect live satellite images of the user's surroundings and map them concurrently with the data values the model is learning to "reinforce" the learning speed of the model and aid visuals.</a:t>
          </a:r>
        </a:p>
      </dsp:txBody>
      <dsp:txXfrm>
        <a:off x="905159" y="981156"/>
        <a:ext cx="9153240" cy="783688"/>
      </dsp:txXfrm>
    </dsp:sp>
    <dsp:sp modelId="{79698F90-6197-4A27-B964-03BA0CC160BD}">
      <dsp:nvSpPr>
        <dsp:cNvPr id="0" name=""/>
        <dsp:cNvSpPr/>
      </dsp:nvSpPr>
      <dsp:spPr>
        <a:xfrm>
          <a:off x="0" y="1960767"/>
          <a:ext cx="10058399" cy="78368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CB922B-8CD3-415F-8641-D036F773B5CB}">
      <dsp:nvSpPr>
        <dsp:cNvPr id="0" name=""/>
        <dsp:cNvSpPr/>
      </dsp:nvSpPr>
      <dsp:spPr>
        <a:xfrm>
          <a:off x="237065" y="2137096"/>
          <a:ext cx="431028" cy="43102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56CACAA-5570-4EB0-8E59-87E59587618D}">
      <dsp:nvSpPr>
        <dsp:cNvPr id="0" name=""/>
        <dsp:cNvSpPr/>
      </dsp:nvSpPr>
      <dsp:spPr>
        <a:xfrm>
          <a:off x="905159" y="1960767"/>
          <a:ext cx="9153240" cy="7836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940" tIns="82940" rIns="82940" bIns="82940" numCol="1" spcCol="1270" anchor="ctr" anchorCtr="0">
          <a:noAutofit/>
        </a:bodyPr>
        <a:lstStyle/>
        <a:p>
          <a:pPr marL="0" lvl="0" indent="0" algn="l" defTabSz="666750">
            <a:lnSpc>
              <a:spcPct val="90000"/>
            </a:lnSpc>
            <a:spcBef>
              <a:spcPct val="0"/>
            </a:spcBef>
            <a:spcAft>
              <a:spcPct val="35000"/>
            </a:spcAft>
            <a:buNone/>
          </a:pPr>
          <a:r>
            <a:rPr lang="en-US" sz="1500" kern="1200"/>
            <a:t>Incorporate more cities' traffic congestion data and use more unpredictable variables to robustly train and test the model.</a:t>
          </a:r>
        </a:p>
      </dsp:txBody>
      <dsp:txXfrm>
        <a:off x="905159" y="1960767"/>
        <a:ext cx="9153240" cy="783688"/>
      </dsp:txXfrm>
    </dsp:sp>
    <dsp:sp modelId="{FE351C30-E8CC-4486-A3D7-52720F25F6D1}">
      <dsp:nvSpPr>
        <dsp:cNvPr id="0" name=""/>
        <dsp:cNvSpPr/>
      </dsp:nvSpPr>
      <dsp:spPr>
        <a:xfrm>
          <a:off x="0" y="2940377"/>
          <a:ext cx="10058399" cy="783688"/>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8C19B1-0766-472D-92CF-0B502EC1ACE4}">
      <dsp:nvSpPr>
        <dsp:cNvPr id="0" name=""/>
        <dsp:cNvSpPr/>
      </dsp:nvSpPr>
      <dsp:spPr>
        <a:xfrm>
          <a:off x="237065" y="3116707"/>
          <a:ext cx="431028" cy="43102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9BC5F78-E369-41F1-848B-210F1C3D26E4}">
      <dsp:nvSpPr>
        <dsp:cNvPr id="0" name=""/>
        <dsp:cNvSpPr/>
      </dsp:nvSpPr>
      <dsp:spPr>
        <a:xfrm>
          <a:off x="905159" y="2940377"/>
          <a:ext cx="9153240" cy="7836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940" tIns="82940" rIns="82940" bIns="82940" numCol="1" spcCol="1270" anchor="ctr" anchorCtr="0">
          <a:noAutofit/>
        </a:bodyPr>
        <a:lstStyle/>
        <a:p>
          <a:pPr marL="0" lvl="0" indent="0" algn="l" defTabSz="666750">
            <a:lnSpc>
              <a:spcPct val="90000"/>
            </a:lnSpc>
            <a:spcBef>
              <a:spcPct val="0"/>
            </a:spcBef>
            <a:spcAft>
              <a:spcPct val="35000"/>
            </a:spcAft>
            <a:buNone/>
          </a:pPr>
          <a:r>
            <a:rPr lang="en-US" sz="1500" kern="1200"/>
            <a:t>Use Google Maps API and data from traffic regional traffic control centers around the globe.</a:t>
          </a:r>
        </a:p>
      </dsp:txBody>
      <dsp:txXfrm>
        <a:off x="905159" y="2940377"/>
        <a:ext cx="9153240" cy="78368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2B5C70A-5D37-4FAD-867D-68ABC67A864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65237184-73CE-41E0-BF57-30CC127BF23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1CD7D6B-A9BD-49FC-809D-318BD73F716C}" type="datetime1">
              <a:rPr lang="en-GB" smtClean="0"/>
              <a:t>26/02/2023</a:t>
            </a:fld>
            <a:endParaRPr lang="en-GB"/>
          </a:p>
        </p:txBody>
      </p:sp>
      <p:sp>
        <p:nvSpPr>
          <p:cNvPr id="4" name="Footer Placeholder 3">
            <a:extLst>
              <a:ext uri="{FF2B5EF4-FFF2-40B4-BE49-F238E27FC236}">
                <a16:creationId xmlns:a16="http://schemas.microsoft.com/office/drawing/2014/main" id="{54A7E9F3-4F8D-490C-A815-3C514E1FB88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47A249E-CAB2-477D-8F53-A4C5A6875BD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9DB2E91-FFA5-4D3A-BD15-C93C36C9318A}" type="slidenum">
              <a:rPr lang="en-GB" smtClean="0"/>
              <a:t>‹#›</a:t>
            </a:fld>
            <a:endParaRPr lang="en-GB"/>
          </a:p>
        </p:txBody>
      </p:sp>
    </p:spTree>
    <p:extLst>
      <p:ext uri="{BB962C8B-B14F-4D97-AF65-F5344CB8AC3E}">
        <p14:creationId xmlns:p14="http://schemas.microsoft.com/office/powerpoint/2010/main" val="364615143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D04F92-D170-48EF-8A5B-D750D732353F}" type="datetime1">
              <a:rPr lang="en-GB" smtClean="0"/>
              <a:pPr/>
              <a:t>26/02/2023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07BC4C-9B40-4F4B-9DBE-0967C605E156}" type="slidenum">
              <a:rPr lang="en-GB" noProof="0" smtClean="0"/>
              <a:t>‹#›</a:t>
            </a:fld>
            <a:endParaRPr lang="en-GB" noProof="0"/>
          </a:p>
        </p:txBody>
      </p:sp>
    </p:spTree>
    <p:extLst>
      <p:ext uri="{BB962C8B-B14F-4D97-AF65-F5344CB8AC3E}">
        <p14:creationId xmlns:p14="http://schemas.microsoft.com/office/powerpoint/2010/main" val="323521315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607BC4C-9B40-4F4B-9DBE-0967C605E156}" type="slidenum">
              <a:rPr lang="en-GB" smtClean="0"/>
              <a:t>1</a:t>
            </a:fld>
            <a:endParaRPr lang="en-GB"/>
          </a:p>
        </p:txBody>
      </p:sp>
    </p:spTree>
    <p:extLst>
      <p:ext uri="{BB962C8B-B14F-4D97-AF65-F5344CB8AC3E}">
        <p14:creationId xmlns:p14="http://schemas.microsoft.com/office/powerpoint/2010/main" val="31756436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2/26/2023</a:t>
            </a:fld>
            <a:endParaRPr lang="en-US"/>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163453614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11A6AA8-A04B-4104-9AE2-BD48D340E27F}" type="datetimeFigureOut">
              <a:rPr lang="en-US" dirty="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447317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E0BF79-FAC6-4A96-8DE1-F7B82E2E1652}" type="datetimeFigureOut">
              <a:rPr lang="en-US" dirty="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876247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2FF5DD9-2C52-442D-92E2-8072C0C3D7CD}" type="datetimeFigureOut">
              <a:rPr lang="en-US" dirty="0"/>
              <a:t>2/26/2023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124021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2/26/2023</a:t>
            </a:fld>
            <a:endParaRPr lang="en-US"/>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435631877"/>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BD3D6FB-79CC-4683-A046-BBE785BA1BED}" type="datetimeFigureOut">
              <a:rPr lang="en-US" dirty="0"/>
              <a:t>2/26/2023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912232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512B3E8-48F1-4B23-8498-D8A04A81EC9C}" type="datetimeFigureOut">
              <a:rPr lang="en-US" dirty="0"/>
              <a:t>2/26/2023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005233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0B90D90-AA62-404D-A741-635B4370F9CB}" type="datetimeFigureOut">
              <a:rPr lang="en-US" dirty="0"/>
              <a:t>2/26/2023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468817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2/26/2023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032788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2/26/2023</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30010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2/26/2023</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26023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2/26/2023</a:t>
            </a:fld>
            <a:endParaRPr lang="en-US"/>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2849599003"/>
      </p:ext>
    </p:extLst>
  </p:cSld>
  <p:clrMap bg1="lt1" tx1="dk1" bg2="lt2" tx2="dk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12" r:id="rId5"/>
    <p:sldLayoutId id="2147483813" r:id="rId6"/>
    <p:sldLayoutId id="2147483814" r:id="rId7"/>
    <p:sldLayoutId id="2147483815" r:id="rId8"/>
    <p:sldLayoutId id="2147483816" r:id="rId9"/>
    <p:sldLayoutId id="2147483817" r:id="rId10"/>
    <p:sldLayoutId id="2147483818"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moonbooks.org/Articles/How-to-plot-visualize-a-neural-network-in-python-using-Graphviz-/" TargetMode="External"/><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3" Type="http://schemas.openxmlformats.org/officeDocument/2006/relationships/hyperlink" Target="https://www.actuaries.digital/2020/12/04/findings-from-the-data-analytics-member-survey/" TargetMode="External"/><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atisfyingretirement.blogspot.com/2017/07/two-simple-quotes-about-life-to-ponder.html" TargetMode="External"/><Relationship Id="rId2" Type="http://schemas.openxmlformats.org/officeDocument/2006/relationships/image" Target="../media/image27.jpeg"/><Relationship Id="rId1" Type="http://schemas.openxmlformats.org/officeDocument/2006/relationships/slideLayout" Target="../slideLayouts/slideLayout2.xml"/><Relationship Id="rId4" Type="http://schemas.openxmlformats.org/officeDocument/2006/relationships/hyperlink" Target="https://creativecommons.org/licenses/by-nd/3.0/" TargetMode="Externa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3.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tats.stackexchange.com/questions/157985/neural-network-binary-vs-discrete-continuous-input" TargetMode="External"/><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bookdown.org/egarpor/NP-UC3M/app-reg-lin.html"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3" descr="Wavy 3D art">
            <a:extLst>
              <a:ext uri="{FF2B5EF4-FFF2-40B4-BE49-F238E27FC236}">
                <a16:creationId xmlns:a16="http://schemas.microsoft.com/office/drawing/2014/main" id="{5D5BDD26-9615-AF37-04BD-D2E9648596A8}"/>
              </a:ext>
            </a:extLst>
          </p:cNvPr>
          <p:cNvPicPr>
            <a:picLocks noChangeAspect="1"/>
          </p:cNvPicPr>
          <p:nvPr/>
        </p:nvPicPr>
        <p:blipFill rotWithShape="1">
          <a:blip r:embed="rId3"/>
          <a:srcRect t="13131" b="14251"/>
          <a:stretch/>
        </p:blipFill>
        <p:spPr>
          <a:xfrm>
            <a:off x="20" y="1"/>
            <a:ext cx="12191980" cy="6861458"/>
          </a:xfrm>
          <a:prstGeom prst="rect">
            <a:avLst/>
          </a:prstGeom>
        </p:spPr>
      </p:pic>
      <p:sp>
        <p:nvSpPr>
          <p:cNvPr id="2" name="Title 1"/>
          <p:cNvSpPr>
            <a:spLocks noGrp="1"/>
          </p:cNvSpPr>
          <p:nvPr>
            <p:ph type="ctrTitle"/>
          </p:nvPr>
        </p:nvSpPr>
        <p:spPr>
          <a:xfrm>
            <a:off x="481" y="5074842"/>
            <a:ext cx="4616469" cy="1874307"/>
          </a:xfrm>
        </p:spPr>
        <p:txBody>
          <a:bodyPr rtlCol="0">
            <a:normAutofit/>
          </a:bodyPr>
          <a:lstStyle/>
          <a:p>
            <a:r>
              <a:rPr lang="en-GB" sz="2800"/>
              <a:t>Manhattan to the Brooklyn bridge in 10?</a:t>
            </a:r>
          </a:p>
        </p:txBody>
      </p:sp>
      <p:sp>
        <p:nvSpPr>
          <p:cNvPr id="3" name="Subtitle 2"/>
          <p:cNvSpPr>
            <a:spLocks noGrp="1"/>
          </p:cNvSpPr>
          <p:nvPr>
            <p:ph type="subTitle" idx="1"/>
          </p:nvPr>
        </p:nvSpPr>
        <p:spPr>
          <a:xfrm>
            <a:off x="8463505" y="5308567"/>
            <a:ext cx="3397611" cy="1385114"/>
          </a:xfrm>
        </p:spPr>
        <p:txBody>
          <a:bodyPr vert="horz" lIns="91440" tIns="45720" rIns="91440" bIns="45720" rtlCol="0" anchor="t">
            <a:normAutofit/>
          </a:bodyPr>
          <a:lstStyle/>
          <a:p>
            <a:pPr algn="ctr"/>
            <a:endParaRPr lang="en-GB"/>
          </a:p>
          <a:p>
            <a:endParaRPr lang="en-GB"/>
          </a:p>
          <a:p>
            <a:r>
              <a:rPr lang="en-GB" sz="2400">
                <a:ea typeface="+mn-lt"/>
                <a:cs typeface="+mn-lt"/>
              </a:rPr>
              <a:t>We Have Seen The Future!</a:t>
            </a:r>
            <a:endParaRPr lang="en-GB" sz="2400"/>
          </a:p>
        </p:txBody>
      </p:sp>
      <p:sp>
        <p:nvSpPr>
          <p:cNvPr id="5" name="TextBox 4">
            <a:extLst>
              <a:ext uri="{FF2B5EF4-FFF2-40B4-BE49-F238E27FC236}">
                <a16:creationId xmlns:a16="http://schemas.microsoft.com/office/drawing/2014/main" id="{9F67E9F0-8414-9E80-5CBB-1F881EB5676B}"/>
              </a:ext>
            </a:extLst>
          </p:cNvPr>
          <p:cNvSpPr txBox="1"/>
          <p:nvPr/>
        </p:nvSpPr>
        <p:spPr>
          <a:xfrm>
            <a:off x="1548580" y="1241323"/>
            <a:ext cx="3539612"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5400" err="1"/>
              <a:t>ZenDrive</a:t>
            </a:r>
            <a:endParaRPr lang="en-US" sz="5400"/>
          </a:p>
        </p:txBody>
      </p:sp>
    </p:spTree>
    <p:extLst>
      <p:ext uri="{BB962C8B-B14F-4D97-AF65-F5344CB8AC3E}">
        <p14:creationId xmlns:p14="http://schemas.microsoft.com/office/powerpoint/2010/main" val="1627197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700"/>
                                        <p:tgtEl>
                                          <p:spTgt spid="3">
                                            <p:txEl>
                                              <p:pRg st="2" end="2"/>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B1C90-9976-50CA-5C2E-4EC62AB51638}"/>
              </a:ext>
            </a:extLst>
          </p:cNvPr>
          <p:cNvSpPr>
            <a:spLocks noGrp="1"/>
          </p:cNvSpPr>
          <p:nvPr>
            <p:ph type="title"/>
          </p:nvPr>
        </p:nvSpPr>
        <p:spPr>
          <a:xfrm>
            <a:off x="1066800" y="642594"/>
            <a:ext cx="10058400" cy="1371600"/>
          </a:xfrm>
        </p:spPr>
        <p:txBody>
          <a:bodyPr>
            <a:normAutofit/>
          </a:bodyPr>
          <a:lstStyle/>
          <a:p>
            <a:pPr algn="ctr"/>
            <a:r>
              <a:rPr lang="en-US"/>
              <a:t>FACETS AND FASCINATION</a:t>
            </a:r>
          </a:p>
        </p:txBody>
      </p:sp>
      <p:graphicFrame>
        <p:nvGraphicFramePr>
          <p:cNvPr id="5" name="Content Placeholder 2">
            <a:extLst>
              <a:ext uri="{FF2B5EF4-FFF2-40B4-BE49-F238E27FC236}">
                <a16:creationId xmlns:a16="http://schemas.microsoft.com/office/drawing/2014/main" id="{97DFBB8D-4FF8-2CAA-A199-BAD99AF80466}"/>
              </a:ext>
            </a:extLst>
          </p:cNvPr>
          <p:cNvGraphicFramePr>
            <a:graphicFrameLocks noGrp="1"/>
          </p:cNvGraphicFramePr>
          <p:nvPr>
            <p:ph idx="1"/>
            <p:extLst>
              <p:ext uri="{D42A27DB-BD31-4B8C-83A1-F6EECF244321}">
                <p14:modId xmlns:p14="http://schemas.microsoft.com/office/powerpoint/2010/main" val="1936105185"/>
              </p:ext>
            </p:extLst>
          </p:nvPr>
        </p:nvGraphicFramePr>
        <p:xfrm>
          <a:off x="487251" y="1333416"/>
          <a:ext cx="11163836" cy="51315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39186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F04BED5A-E98E-4DA0-BAA5-4F6AB2492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B64B94A-E40E-48CE-BD7B-C1A30AE57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928" y="484632"/>
            <a:ext cx="11244036" cy="5880916"/>
          </a:xfrm>
          <a:prstGeom prst="rect">
            <a:avLst/>
          </a:prstGeom>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BCDF10-36FC-2414-0DB8-DEE2B0B30321}"/>
              </a:ext>
            </a:extLst>
          </p:cNvPr>
          <p:cNvSpPr>
            <a:spLocks noGrp="1"/>
          </p:cNvSpPr>
          <p:nvPr>
            <p:ph type="title"/>
          </p:nvPr>
        </p:nvSpPr>
        <p:spPr>
          <a:xfrm>
            <a:off x="700390" y="891241"/>
            <a:ext cx="3628129" cy="5075519"/>
          </a:xfrm>
        </p:spPr>
        <p:txBody>
          <a:bodyPr>
            <a:normAutofit/>
          </a:bodyPr>
          <a:lstStyle/>
          <a:p>
            <a:pPr algn="r"/>
            <a:r>
              <a:rPr lang="en-US" sz="4000">
                <a:solidFill>
                  <a:srgbClr val="FFFFFF"/>
                </a:solidFill>
              </a:rPr>
              <a:t>VALOR</a:t>
            </a:r>
            <a:br>
              <a:rPr lang="en-US" sz="4000">
                <a:solidFill>
                  <a:srgbClr val="FFFFFF"/>
                </a:solidFill>
              </a:rPr>
            </a:br>
            <a:r>
              <a:rPr lang="en-US" sz="4000">
                <a:solidFill>
                  <a:srgbClr val="FFFFFF"/>
                </a:solidFill>
              </a:rPr>
              <a:t> OF ANN</a:t>
            </a:r>
          </a:p>
        </p:txBody>
      </p:sp>
      <p:cxnSp>
        <p:nvCxnSpPr>
          <p:cNvPr id="21" name="Straight Connector 20">
            <a:extLst>
              <a:ext uri="{FF2B5EF4-FFF2-40B4-BE49-F238E27FC236}">
                <a16:creationId xmlns:a16="http://schemas.microsoft.com/office/drawing/2014/main" id="{49EC5CA6-6479-49D5-B4B5-5643D26B83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84442" y="2057401"/>
            <a:ext cx="0" cy="27432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1D7B8AC-17DE-A62E-BB08-8934F5C01732}"/>
              </a:ext>
            </a:extLst>
          </p:cNvPr>
          <p:cNvSpPr>
            <a:spLocks noGrp="1"/>
          </p:cNvSpPr>
          <p:nvPr>
            <p:ph idx="1"/>
          </p:nvPr>
        </p:nvSpPr>
        <p:spPr>
          <a:xfrm>
            <a:off x="4963690" y="891241"/>
            <a:ext cx="6359677" cy="5075519"/>
          </a:xfrm>
        </p:spPr>
        <p:txBody>
          <a:bodyPr vert="horz" lIns="91440" tIns="45720" rIns="91440" bIns="45720" rtlCol="0" anchor="ctr">
            <a:normAutofit/>
          </a:bodyPr>
          <a:lstStyle/>
          <a:p>
            <a:pPr>
              <a:lnSpc>
                <a:spcPct val="90000"/>
              </a:lnSpc>
            </a:pPr>
            <a:r>
              <a:rPr lang="en-US" sz="1300">
                <a:solidFill>
                  <a:srgbClr val="FFFFFF"/>
                </a:solidFill>
                <a:ea typeface="+mn-lt"/>
                <a:cs typeface="+mn-lt"/>
              </a:rPr>
              <a:t>Neural networks, also known as artificial neural networks (ANNs) or simulated neural networks (SNNs), are a subset of machine learning and are at the heart of deep learning algorithms. Their name and structure are inspired by the human brain, mimicking the way that biological neurons signal to one another.</a:t>
            </a:r>
            <a:endParaRPr lang="en-US" sz="1300">
              <a:solidFill>
                <a:srgbClr val="FFFFFF"/>
              </a:solidFill>
            </a:endParaRPr>
          </a:p>
          <a:p>
            <a:pPr>
              <a:lnSpc>
                <a:spcPct val="90000"/>
              </a:lnSpc>
              <a:buClr>
                <a:srgbClr val="262626"/>
              </a:buClr>
            </a:pPr>
            <a:r>
              <a:rPr lang="en-US" sz="1300">
                <a:solidFill>
                  <a:srgbClr val="FFFFFF"/>
                </a:solidFill>
                <a:ea typeface="+mn-lt"/>
                <a:cs typeface="+mn-lt"/>
              </a:rPr>
              <a:t>Artificial neural networks (ANNs) are comprised of a node layers, containing an input layer, one or more hidden layers, and an output layer. Each node, or artificial neuron, connects to another and has an associated weight and threshold. If the output of any individual node is above the specified threshold value, that node is activated, sending data to the next layer of the network. Otherwise, no data is passed along to the next layer of the network.</a:t>
            </a:r>
            <a:endParaRPr lang="en-US" sz="1300">
              <a:solidFill>
                <a:srgbClr val="FFFFFF"/>
              </a:solidFill>
            </a:endParaRPr>
          </a:p>
          <a:p>
            <a:pPr>
              <a:lnSpc>
                <a:spcPct val="90000"/>
              </a:lnSpc>
              <a:buClr>
                <a:srgbClr val="262626"/>
              </a:buClr>
            </a:pPr>
            <a:r>
              <a:rPr lang="en-US" sz="1300">
                <a:solidFill>
                  <a:srgbClr val="FFFFFF"/>
                </a:solidFill>
                <a:ea typeface="+mn-lt"/>
                <a:cs typeface="+mn-lt"/>
              </a:rPr>
              <a:t>∑wixi + bias = w1x1 + w2x2 + w3x3 + bias</a:t>
            </a:r>
            <a:endParaRPr lang="en-US" sz="1300">
              <a:solidFill>
                <a:srgbClr val="FFFFFF"/>
              </a:solidFill>
            </a:endParaRPr>
          </a:p>
          <a:p>
            <a:pPr>
              <a:lnSpc>
                <a:spcPct val="90000"/>
              </a:lnSpc>
              <a:buClr>
                <a:srgbClr val="262626"/>
              </a:buClr>
            </a:pPr>
            <a:r>
              <a:rPr lang="en-US" sz="1300">
                <a:solidFill>
                  <a:srgbClr val="FFFFFF"/>
                </a:solidFill>
                <a:ea typeface="+mn-lt"/>
                <a:cs typeface="+mn-lt"/>
              </a:rPr>
              <a:t>output = f(x) = 1 if ∑w1x1 + b&gt;= 0; 0 if ∑w1x1 + b &lt; 0</a:t>
            </a:r>
            <a:endParaRPr lang="en-US" sz="1300">
              <a:solidFill>
                <a:srgbClr val="FFFFFF"/>
              </a:solidFill>
            </a:endParaRPr>
          </a:p>
          <a:p>
            <a:pPr>
              <a:lnSpc>
                <a:spcPct val="90000"/>
              </a:lnSpc>
              <a:buClr>
                <a:srgbClr val="262626"/>
              </a:buClr>
            </a:pPr>
            <a:r>
              <a:rPr lang="en-US" sz="1300">
                <a:solidFill>
                  <a:srgbClr val="FFFFFF"/>
                </a:solidFill>
                <a:ea typeface="+mn-lt"/>
                <a:cs typeface="+mn-lt"/>
              </a:rPr>
              <a:t>Once an input layer is determined, weights are assigned. These weights help determine the importance of any given variable, with larger ones contributing more significantly to the output compared to other inputs. All inputs are then multiplied by their respective weights and then summed. Afterward, the output is passed through an activation function, which determines the output. If that output exceeds a given threshold, it “fires” (or activates) the node, passing data to the next layer in the network. This results in the output of one node becoming in the input of the next node. This process of passing data from one layer to the next layer defines this neural network as a feedforward network.</a:t>
            </a:r>
            <a:endParaRPr lang="en-US" sz="1300">
              <a:solidFill>
                <a:srgbClr val="FFFFFF"/>
              </a:solidFill>
            </a:endParaRPr>
          </a:p>
          <a:p>
            <a:pPr>
              <a:lnSpc>
                <a:spcPct val="90000"/>
              </a:lnSpc>
              <a:buClr>
                <a:srgbClr val="262626"/>
              </a:buClr>
            </a:pPr>
            <a:endParaRPr lang="en-US" sz="1300">
              <a:solidFill>
                <a:srgbClr val="FFFFFF"/>
              </a:solidFill>
            </a:endParaRPr>
          </a:p>
          <a:p>
            <a:pPr>
              <a:lnSpc>
                <a:spcPct val="90000"/>
              </a:lnSpc>
              <a:buClr>
                <a:srgbClr val="262626"/>
              </a:buClr>
            </a:pPr>
            <a:endParaRPr lang="en-US" sz="1300">
              <a:solidFill>
                <a:srgbClr val="FFFFFF"/>
              </a:solidFill>
            </a:endParaRPr>
          </a:p>
        </p:txBody>
      </p:sp>
    </p:spTree>
    <p:extLst>
      <p:ext uri="{BB962C8B-B14F-4D97-AF65-F5344CB8AC3E}">
        <p14:creationId xmlns:p14="http://schemas.microsoft.com/office/powerpoint/2010/main" val="3324462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lumOff val="5000"/>
          </a:schemeClr>
        </a:solidFill>
        <a:effectLst/>
      </p:bgPr>
    </p:bg>
    <p:spTree>
      <p:nvGrpSpPr>
        <p:cNvPr id="1" name=""/>
        <p:cNvGrpSpPr/>
        <p:nvPr/>
      </p:nvGrpSpPr>
      <p:grpSpPr>
        <a:xfrm>
          <a:off x="0" y="0"/>
          <a:ext cx="0" cy="0"/>
          <a:chOff x="0" y="0"/>
          <a:chExt cx="0" cy="0"/>
        </a:xfrm>
      </p:grpSpPr>
      <p:sp useBgFill="1">
        <p:nvSpPr>
          <p:cNvPr id="21" name="Rectangle 16">
            <a:extLst>
              <a:ext uri="{FF2B5EF4-FFF2-40B4-BE49-F238E27FC236}">
                <a16:creationId xmlns:a16="http://schemas.microsoft.com/office/drawing/2014/main" id="{E192707B-B929-41A7-9B41-E959A1C68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id="{E1B1A4A5-EFE0-F9DC-8CCD-90646A02B0E3}"/>
              </a:ext>
            </a:extLst>
          </p:cNvPr>
          <p:cNvPicPr>
            <a:picLocks noChangeAspect="1"/>
          </p:cNvPicPr>
          <p:nvPr/>
        </p:nvPicPr>
        <p:blipFill rotWithShape="1">
          <a:blip r:embed="rId2">
            <a:alphaModFix amt="35000"/>
            <a:extLst>
              <a:ext uri="{837473B0-CC2E-450A-ABE3-18F120FF3D39}">
                <a1611:picAttrSrcUrl xmlns:a1611="http://schemas.microsoft.com/office/drawing/2016/11/main" r:id="rId3"/>
              </a:ext>
            </a:extLst>
          </a:blip>
          <a:srcRect l="6860" r="6473" b="-1"/>
          <a:stretch/>
        </p:blipFill>
        <p:spPr>
          <a:xfrm>
            <a:off x="20" y="10"/>
            <a:ext cx="12191980" cy="6857990"/>
          </a:xfrm>
          <a:prstGeom prst="rect">
            <a:avLst/>
          </a:prstGeom>
        </p:spPr>
      </p:pic>
      <p:sp>
        <p:nvSpPr>
          <p:cNvPr id="2" name="Title 1">
            <a:extLst>
              <a:ext uri="{FF2B5EF4-FFF2-40B4-BE49-F238E27FC236}">
                <a16:creationId xmlns:a16="http://schemas.microsoft.com/office/drawing/2014/main" id="{9D8FF2F6-5751-FE29-7B61-69C2D5F7981B}"/>
              </a:ext>
            </a:extLst>
          </p:cNvPr>
          <p:cNvSpPr>
            <a:spLocks noGrp="1"/>
          </p:cNvSpPr>
          <p:nvPr>
            <p:ph type="title"/>
          </p:nvPr>
        </p:nvSpPr>
        <p:spPr>
          <a:xfrm>
            <a:off x="1066800" y="642594"/>
            <a:ext cx="10058400" cy="1371600"/>
          </a:xfrm>
        </p:spPr>
        <p:txBody>
          <a:bodyPr>
            <a:normAutofit/>
          </a:bodyPr>
          <a:lstStyle/>
          <a:p>
            <a:r>
              <a:rPr lang="en-US"/>
              <a:t>IMPLEMENTATION</a:t>
            </a:r>
          </a:p>
        </p:txBody>
      </p:sp>
      <p:sp>
        <p:nvSpPr>
          <p:cNvPr id="3" name="Content Placeholder 2">
            <a:extLst>
              <a:ext uri="{FF2B5EF4-FFF2-40B4-BE49-F238E27FC236}">
                <a16:creationId xmlns:a16="http://schemas.microsoft.com/office/drawing/2014/main" id="{280BE00F-C893-5E32-9F6B-E5D20DB77F0D}"/>
              </a:ext>
            </a:extLst>
          </p:cNvPr>
          <p:cNvSpPr>
            <a:spLocks noGrp="1"/>
          </p:cNvSpPr>
          <p:nvPr>
            <p:ph idx="1"/>
          </p:nvPr>
        </p:nvSpPr>
        <p:spPr>
          <a:xfrm>
            <a:off x="1066800" y="2103120"/>
            <a:ext cx="10058400" cy="3931920"/>
          </a:xfrm>
        </p:spPr>
        <p:txBody>
          <a:bodyPr vert="horz" lIns="91440" tIns="45720" rIns="91440" bIns="45720" rtlCol="0" anchor="t">
            <a:normAutofit/>
          </a:bodyPr>
          <a:lstStyle/>
          <a:p>
            <a:r>
              <a:rPr lang="en-US"/>
              <a:t>Used Machine Learning Libraries to structure an Artificial Neural Network Model which harnesses the in-depth complexity and niche genuineness of its inter-branching  layers to map different facets of the traffic data collected in form of a CSV file.</a:t>
            </a:r>
          </a:p>
          <a:p>
            <a:pPr>
              <a:buClr>
                <a:srgbClr val="262626"/>
              </a:buClr>
            </a:pPr>
            <a:endParaRPr lang="en-US"/>
          </a:p>
          <a:p>
            <a:pPr>
              <a:buClr>
                <a:srgbClr val="262626"/>
              </a:buClr>
            </a:pPr>
            <a:r>
              <a:rPr lang="en-US"/>
              <a:t>More than 2.6 million data entries of different years of traffic data from cities like San Francisco,</a:t>
            </a:r>
            <a:r>
              <a:rPr lang="en-US">
                <a:ea typeface="+mn-lt"/>
                <a:cs typeface="+mn-lt"/>
              </a:rPr>
              <a:t> New York City,</a:t>
            </a:r>
            <a:r>
              <a:rPr lang="en-US"/>
              <a:t> and others were fed to the model to contiguously train It and mark changes in its ever-growing efficiency over time.</a:t>
            </a:r>
          </a:p>
          <a:p>
            <a:pPr>
              <a:buClr>
                <a:srgbClr val="262626"/>
              </a:buClr>
            </a:pPr>
            <a:endParaRPr lang="en-US"/>
          </a:p>
          <a:p>
            <a:pPr>
              <a:buClr>
                <a:srgbClr val="262626"/>
              </a:buClr>
            </a:pPr>
            <a:r>
              <a:rPr lang="en-US"/>
              <a:t>The ANN model builds connections between dynamic variables of uncertainty like current traffic, road signs, initial location, destination constraints, and many more to predict the most accurate average speed the rider would experience in the city.</a:t>
            </a:r>
          </a:p>
        </p:txBody>
      </p:sp>
      <p:sp>
        <p:nvSpPr>
          <p:cNvPr id="22" name="Rectangle 18">
            <a:extLst>
              <a:ext uri="{FF2B5EF4-FFF2-40B4-BE49-F238E27FC236}">
                <a16:creationId xmlns:a16="http://schemas.microsoft.com/office/drawing/2014/main" id="{8FB4235C-4505-46C7-AD8F-8769A1972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noFill/>
          <a:ln w="6350" cap="sq" cmpd="sng" algn="ctr">
            <a:solidFill>
              <a:schemeClr val="tx1"/>
            </a:solidFill>
            <a:prstDash val="solid"/>
            <a:miter lim="800000"/>
          </a:ln>
          <a:effectLst>
            <a:softEdge rad="0"/>
          </a:effectLst>
        </p:spPr>
      </p:sp>
      <p:sp>
        <p:nvSpPr>
          <p:cNvPr id="5" name="TextBox 4">
            <a:extLst>
              <a:ext uri="{FF2B5EF4-FFF2-40B4-BE49-F238E27FC236}">
                <a16:creationId xmlns:a16="http://schemas.microsoft.com/office/drawing/2014/main" id="{3FB84300-347D-DACB-780F-528B06F4EB32}"/>
              </a:ext>
            </a:extLst>
          </p:cNvPr>
          <p:cNvSpPr txBox="1"/>
          <p:nvPr/>
        </p:nvSpPr>
        <p:spPr>
          <a:xfrm>
            <a:off x="9490619" y="6657945"/>
            <a:ext cx="2701381"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BY-SA</a:t>
            </a:r>
            <a:r>
              <a:rPr lang="en-US" sz="700">
                <a:solidFill>
                  <a:srgbClr val="FFFFFF"/>
                </a:solidFill>
              </a:rPr>
              <a:t>.</a:t>
            </a:r>
          </a:p>
        </p:txBody>
      </p:sp>
    </p:spTree>
    <p:extLst>
      <p:ext uri="{BB962C8B-B14F-4D97-AF65-F5344CB8AC3E}">
        <p14:creationId xmlns:p14="http://schemas.microsoft.com/office/powerpoint/2010/main" val="4047681352"/>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55F7F3-3A58-4BBB-95C7-CF706F9FF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AE3D314-6F93-4D91-8C0F-E92657F465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2"/>
          </a:solidFill>
          <a:ln w="6350" cap="flat" cmpd="sng" algn="ctr">
            <a:noFill/>
            <a:prstDash val="solid"/>
          </a:ln>
          <a:effectLst>
            <a:softEdge rad="0"/>
          </a:effectLst>
        </p:spPr>
      </p:sp>
      <p:sp>
        <p:nvSpPr>
          <p:cNvPr id="2" name="Title 1">
            <a:extLst>
              <a:ext uri="{FF2B5EF4-FFF2-40B4-BE49-F238E27FC236}">
                <a16:creationId xmlns:a16="http://schemas.microsoft.com/office/drawing/2014/main" id="{23989DBC-21BC-B4C1-4E8E-F17AC4DAF1BE}"/>
              </a:ext>
            </a:extLst>
          </p:cNvPr>
          <p:cNvSpPr>
            <a:spLocks noGrp="1"/>
          </p:cNvSpPr>
          <p:nvPr>
            <p:ph type="title"/>
          </p:nvPr>
        </p:nvSpPr>
        <p:spPr>
          <a:xfrm>
            <a:off x="573409" y="559477"/>
            <a:ext cx="3765200" cy="5709931"/>
          </a:xfrm>
        </p:spPr>
        <p:txBody>
          <a:bodyPr>
            <a:normAutofit/>
          </a:bodyPr>
          <a:lstStyle/>
          <a:p>
            <a:pPr algn="ctr"/>
            <a:r>
              <a:rPr lang="en-US" sz="4100"/>
              <a:t>COMPARISON HOOKS</a:t>
            </a:r>
          </a:p>
        </p:txBody>
      </p:sp>
      <p:graphicFrame>
        <p:nvGraphicFramePr>
          <p:cNvPr id="5" name="Content Placeholder 2">
            <a:extLst>
              <a:ext uri="{FF2B5EF4-FFF2-40B4-BE49-F238E27FC236}">
                <a16:creationId xmlns:a16="http://schemas.microsoft.com/office/drawing/2014/main" id="{14FF02AA-F2C1-2E3D-2C1F-80BE7EBE3771}"/>
              </a:ext>
            </a:extLst>
          </p:cNvPr>
          <p:cNvGraphicFramePr>
            <a:graphicFrameLocks noGrp="1"/>
          </p:cNvGraphicFramePr>
          <p:nvPr>
            <p:ph idx="1"/>
            <p:extLst>
              <p:ext uri="{D42A27DB-BD31-4B8C-83A1-F6EECF244321}">
                <p14:modId xmlns:p14="http://schemas.microsoft.com/office/powerpoint/2010/main" val="4009550350"/>
              </p:ext>
            </p:extLst>
          </p:nvPr>
        </p:nvGraphicFramePr>
        <p:xfrm>
          <a:off x="5478124" y="800947"/>
          <a:ext cx="5906181" cy="52307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21126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D04789F1-5F3B-4DEE-BEAA-E70D1E088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93C3E38-DF85-49B0-BDB8-38728B091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rgbClr val="5F5041"/>
          </a:solidFill>
          <a:ln w="6350" cap="flat" cmpd="sng" algn="ctr">
            <a:noFill/>
            <a:prstDash val="solid"/>
          </a:ln>
          <a:effectLst>
            <a:softEdge rad="0"/>
          </a:effectLst>
        </p:spPr>
      </p:sp>
      <p:pic>
        <p:nvPicPr>
          <p:cNvPr id="8" name="Picture 9" descr="Graphical user interface, application&#10;&#10;Description automatically generated">
            <a:extLst>
              <a:ext uri="{FF2B5EF4-FFF2-40B4-BE49-F238E27FC236}">
                <a16:creationId xmlns:a16="http://schemas.microsoft.com/office/drawing/2014/main" id="{479FCD70-3FE1-3CB7-F1AE-D693C996D1D0}"/>
              </a:ext>
            </a:extLst>
          </p:cNvPr>
          <p:cNvPicPr>
            <a:picLocks noChangeAspect="1"/>
          </p:cNvPicPr>
          <p:nvPr/>
        </p:nvPicPr>
        <p:blipFill rotWithShape="1">
          <a:blip r:embed="rId2">
            <a:duotone>
              <a:prstClr val="black"/>
              <a:schemeClr val="tx2">
                <a:tint val="45000"/>
                <a:satMod val="400000"/>
              </a:schemeClr>
            </a:duotone>
            <a:alphaModFix amt="25000"/>
            <a:extLst>
              <a:ext uri="{837473B0-CC2E-450A-ABE3-18F120FF3D39}">
                <a1611:picAttrSrcUrl xmlns:a1611="http://schemas.microsoft.com/office/drawing/2016/11/main" r:id="rId3"/>
              </a:ext>
            </a:extLst>
          </a:blip>
          <a:srcRect l="9614" r="6831" b="1"/>
          <a:stretch/>
        </p:blipFill>
        <p:spPr>
          <a:xfrm>
            <a:off x="20" y="10"/>
            <a:ext cx="12191980" cy="6857990"/>
          </a:xfrm>
          <a:prstGeom prst="rect">
            <a:avLst/>
          </a:prstGeom>
        </p:spPr>
      </p:pic>
      <p:sp>
        <p:nvSpPr>
          <p:cNvPr id="2" name="Title 1">
            <a:extLst>
              <a:ext uri="{FF2B5EF4-FFF2-40B4-BE49-F238E27FC236}">
                <a16:creationId xmlns:a16="http://schemas.microsoft.com/office/drawing/2014/main" id="{3F1A93B8-063D-C98C-0B6A-1AD0764DEDF1}"/>
              </a:ext>
            </a:extLst>
          </p:cNvPr>
          <p:cNvSpPr>
            <a:spLocks noGrp="1"/>
          </p:cNvSpPr>
          <p:nvPr>
            <p:ph type="title"/>
          </p:nvPr>
        </p:nvSpPr>
        <p:spPr>
          <a:xfrm>
            <a:off x="1066800" y="642594"/>
            <a:ext cx="10058400" cy="6089276"/>
          </a:xfrm>
        </p:spPr>
        <p:txBody>
          <a:bodyPr>
            <a:normAutofit/>
          </a:bodyPr>
          <a:lstStyle/>
          <a:p>
            <a:pPr algn="ctr"/>
            <a:r>
              <a:rPr lang="en-US" sz="9600">
                <a:ea typeface="+mj-lt"/>
                <a:cs typeface="+mj-lt"/>
              </a:rPr>
              <a:t>FINDINGS</a:t>
            </a:r>
            <a:endParaRPr lang="en-US" sz="9600"/>
          </a:p>
        </p:txBody>
      </p:sp>
      <p:sp>
        <p:nvSpPr>
          <p:cNvPr id="3" name="Content Placeholder 2">
            <a:extLst>
              <a:ext uri="{FF2B5EF4-FFF2-40B4-BE49-F238E27FC236}">
                <a16:creationId xmlns:a16="http://schemas.microsoft.com/office/drawing/2014/main" id="{E3D81D43-BAB9-A0AA-EEBC-520BCEA1EE04}"/>
              </a:ext>
            </a:extLst>
          </p:cNvPr>
          <p:cNvSpPr>
            <a:spLocks noGrp="1"/>
          </p:cNvSpPr>
          <p:nvPr>
            <p:ph idx="1"/>
          </p:nvPr>
        </p:nvSpPr>
        <p:spPr>
          <a:xfrm>
            <a:off x="1066800" y="2103120"/>
            <a:ext cx="10058400" cy="3931920"/>
          </a:xfrm>
        </p:spPr>
        <p:txBody>
          <a:bodyPr vert="horz" lIns="91440" tIns="45720" rIns="91440" bIns="45720" rtlCol="0">
            <a:normAutofit/>
          </a:bodyPr>
          <a:lstStyle/>
          <a:p>
            <a:endParaRPr lang="en-US"/>
          </a:p>
          <a:p>
            <a:pPr>
              <a:buClr>
                <a:srgbClr val="262626"/>
              </a:buClr>
            </a:pPr>
            <a:endParaRPr lang="en-US"/>
          </a:p>
          <a:p>
            <a:pPr>
              <a:buClr>
                <a:srgbClr val="262626"/>
              </a:buClr>
            </a:pPr>
            <a:endParaRPr lang="en-US"/>
          </a:p>
          <a:p>
            <a:pPr marL="0" indent="0">
              <a:buClr>
                <a:srgbClr val="262626"/>
              </a:buClr>
              <a:buNone/>
            </a:pPr>
            <a:endParaRPr lang="en-US"/>
          </a:p>
          <a:p>
            <a:pPr>
              <a:buClr>
                <a:srgbClr val="262626"/>
              </a:buClr>
            </a:pPr>
            <a:endParaRPr lang="en-US"/>
          </a:p>
          <a:p>
            <a:pPr>
              <a:buClr>
                <a:srgbClr val="262626"/>
              </a:buClr>
            </a:pPr>
            <a:endParaRPr lang="en-US"/>
          </a:p>
        </p:txBody>
      </p:sp>
      <p:sp>
        <p:nvSpPr>
          <p:cNvPr id="10" name="TextBox 9">
            <a:extLst>
              <a:ext uri="{FF2B5EF4-FFF2-40B4-BE49-F238E27FC236}">
                <a16:creationId xmlns:a16="http://schemas.microsoft.com/office/drawing/2014/main" id="{DF1722BB-985C-BC3A-8F49-FDDDA33E63BB}"/>
              </a:ext>
            </a:extLst>
          </p:cNvPr>
          <p:cNvSpPr txBox="1"/>
          <p:nvPr/>
        </p:nvSpPr>
        <p:spPr>
          <a:xfrm>
            <a:off x="2808194" y="6100203"/>
            <a:ext cx="7091082" cy="317500"/>
          </a:xfrm>
          <a:prstGeom prst="rect">
            <a:avLst/>
          </a:prstGeom>
        </p:spPr>
        <p:txBody>
          <a:bodyPr lIns="91440" tIns="45720" rIns="91440" bIns="45720" anchor="t">
            <a:normAutofit fontScale="92500" lnSpcReduction="20000"/>
          </a:bodyPr>
          <a:lstStyle/>
          <a:p>
            <a:endParaRPr lang="en-US"/>
          </a:p>
        </p:txBody>
      </p:sp>
    </p:spTree>
    <p:extLst>
      <p:ext uri="{BB962C8B-B14F-4D97-AF65-F5344CB8AC3E}">
        <p14:creationId xmlns:p14="http://schemas.microsoft.com/office/powerpoint/2010/main" val="3959536944"/>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E9B969E-CD96-4162-BA90-449BBDA95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23162" cy="6858000"/>
          </a:xfrm>
          <a:prstGeom prst="rect">
            <a:avLst/>
          </a:prstGeom>
          <a:solidFill>
            <a:schemeClr val="accent1"/>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6B6401A4-FEE5-4976-857C-1FD0CDB2E2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23162" y="0"/>
            <a:ext cx="816874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 scatter chart&#10;&#10;Description automatically generated">
            <a:extLst>
              <a:ext uri="{FF2B5EF4-FFF2-40B4-BE49-F238E27FC236}">
                <a16:creationId xmlns:a16="http://schemas.microsoft.com/office/drawing/2014/main" id="{20EC2417-8B1A-9E1D-E9D3-A3052E4983EE}"/>
              </a:ext>
            </a:extLst>
          </p:cNvPr>
          <p:cNvPicPr>
            <a:picLocks noChangeAspect="1"/>
          </p:cNvPicPr>
          <p:nvPr/>
        </p:nvPicPr>
        <p:blipFill>
          <a:blip r:embed="rId2"/>
          <a:stretch>
            <a:fillRect/>
          </a:stretch>
        </p:blipFill>
        <p:spPr>
          <a:xfrm>
            <a:off x="4678703" y="369826"/>
            <a:ext cx="6880072" cy="4747250"/>
          </a:xfrm>
          <a:prstGeom prst="rect">
            <a:avLst/>
          </a:prstGeom>
        </p:spPr>
      </p:pic>
      <p:sp>
        <p:nvSpPr>
          <p:cNvPr id="15" name="Rectangle 14">
            <a:extLst>
              <a:ext uri="{FF2B5EF4-FFF2-40B4-BE49-F238E27FC236}">
                <a16:creationId xmlns:a16="http://schemas.microsoft.com/office/drawing/2014/main" id="{047AF1DF-6993-45FB-92A5-C36B1A680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25029" cy="6858000"/>
          </a:xfrm>
          <a:prstGeom prst="rect">
            <a:avLst/>
          </a:prstGeom>
          <a:blipFill dpi="0" rotWithShape="1">
            <a:blip r:embed="rId3">
              <a:alphaModFix amt="6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Content Placeholder 7">
            <a:extLst>
              <a:ext uri="{FF2B5EF4-FFF2-40B4-BE49-F238E27FC236}">
                <a16:creationId xmlns:a16="http://schemas.microsoft.com/office/drawing/2014/main" id="{E7541021-0605-7124-C20D-466DBB52D599}"/>
              </a:ext>
            </a:extLst>
          </p:cNvPr>
          <p:cNvSpPr>
            <a:spLocks noGrp="1"/>
          </p:cNvSpPr>
          <p:nvPr>
            <p:ph idx="1"/>
          </p:nvPr>
        </p:nvSpPr>
        <p:spPr>
          <a:xfrm>
            <a:off x="564896" y="2123307"/>
            <a:ext cx="2888439" cy="2793870"/>
          </a:xfrm>
        </p:spPr>
        <p:txBody>
          <a:bodyPr vert="horz" lIns="91440" tIns="45720" rIns="91440" bIns="45720" rtlCol="0" anchor="t">
            <a:normAutofit/>
          </a:bodyPr>
          <a:lstStyle/>
          <a:p>
            <a:endParaRPr lang="en-US" sz="1600">
              <a:solidFill>
                <a:srgbClr val="FFFFFF"/>
              </a:solidFill>
            </a:endParaRPr>
          </a:p>
          <a:p>
            <a:pPr>
              <a:buClr>
                <a:srgbClr val="262626"/>
              </a:buClr>
            </a:pPr>
            <a:endParaRPr lang="en-US" sz="1600">
              <a:solidFill>
                <a:srgbClr val="FFFFFF"/>
              </a:solidFill>
            </a:endParaRPr>
          </a:p>
          <a:p>
            <a:pPr>
              <a:buClr>
                <a:srgbClr val="262626"/>
              </a:buClr>
            </a:pPr>
            <a:endParaRPr lang="en-US" sz="1600">
              <a:solidFill>
                <a:srgbClr val="FFFFFF"/>
              </a:solidFill>
            </a:endParaRPr>
          </a:p>
          <a:p>
            <a:pPr>
              <a:buClr>
                <a:srgbClr val="262626"/>
              </a:buClr>
            </a:pPr>
            <a:endParaRPr lang="en-US" sz="2400">
              <a:solidFill>
                <a:srgbClr val="FFFFFF"/>
              </a:solidFill>
            </a:endParaRPr>
          </a:p>
          <a:p>
            <a:pPr>
              <a:buClr>
                <a:srgbClr val="262626"/>
              </a:buClr>
            </a:pPr>
            <a:r>
              <a:rPr lang="en-US" sz="2400">
                <a:solidFill>
                  <a:srgbClr val="FFFFFF"/>
                </a:solidFill>
              </a:rPr>
              <a:t>NEW YORK CITY</a:t>
            </a:r>
          </a:p>
          <a:p>
            <a:pPr>
              <a:buClr>
                <a:srgbClr val="262626"/>
              </a:buClr>
            </a:pPr>
            <a:endParaRPr lang="en-US" sz="1600">
              <a:solidFill>
                <a:srgbClr val="FFFFFF"/>
              </a:solidFill>
            </a:endParaRPr>
          </a:p>
          <a:p>
            <a:pPr>
              <a:buClr>
                <a:srgbClr val="262626"/>
              </a:buClr>
            </a:pPr>
            <a:endParaRPr lang="en-US" sz="1600">
              <a:solidFill>
                <a:srgbClr val="FFFFFF"/>
              </a:solidFill>
            </a:endParaRPr>
          </a:p>
        </p:txBody>
      </p:sp>
    </p:spTree>
    <p:extLst>
      <p:ext uri="{BB962C8B-B14F-4D97-AF65-F5344CB8AC3E}">
        <p14:creationId xmlns:p14="http://schemas.microsoft.com/office/powerpoint/2010/main" val="34499359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E9B969E-CD96-4162-BA90-449BBDA95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23162" cy="6858000"/>
          </a:xfrm>
          <a:prstGeom prst="rect">
            <a:avLst/>
          </a:prstGeom>
          <a:solidFill>
            <a:schemeClr val="accent1"/>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6B6401A4-FEE5-4976-857C-1FD0CDB2E2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23162" y="0"/>
            <a:ext cx="816874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 scatter chart&#10;&#10;Description automatically generated">
            <a:extLst>
              <a:ext uri="{FF2B5EF4-FFF2-40B4-BE49-F238E27FC236}">
                <a16:creationId xmlns:a16="http://schemas.microsoft.com/office/drawing/2014/main" id="{53559A3C-72F6-054F-4714-EB1F3D841E82}"/>
              </a:ext>
            </a:extLst>
          </p:cNvPr>
          <p:cNvPicPr>
            <a:picLocks noChangeAspect="1"/>
          </p:cNvPicPr>
          <p:nvPr/>
        </p:nvPicPr>
        <p:blipFill>
          <a:blip r:embed="rId2"/>
          <a:stretch>
            <a:fillRect/>
          </a:stretch>
        </p:blipFill>
        <p:spPr>
          <a:xfrm>
            <a:off x="4667497" y="974944"/>
            <a:ext cx="6880072" cy="4747250"/>
          </a:xfrm>
          <a:prstGeom prst="rect">
            <a:avLst/>
          </a:prstGeom>
        </p:spPr>
      </p:pic>
      <p:sp>
        <p:nvSpPr>
          <p:cNvPr id="15" name="Rectangle 14">
            <a:extLst>
              <a:ext uri="{FF2B5EF4-FFF2-40B4-BE49-F238E27FC236}">
                <a16:creationId xmlns:a16="http://schemas.microsoft.com/office/drawing/2014/main" id="{047AF1DF-6993-45FB-92A5-C36B1A680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25029" cy="6858000"/>
          </a:xfrm>
          <a:prstGeom prst="rect">
            <a:avLst/>
          </a:prstGeom>
          <a:blipFill dpi="0" rotWithShape="1">
            <a:blip r:embed="rId3">
              <a:alphaModFix amt="6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Content Placeholder 7">
            <a:extLst>
              <a:ext uri="{FF2B5EF4-FFF2-40B4-BE49-F238E27FC236}">
                <a16:creationId xmlns:a16="http://schemas.microsoft.com/office/drawing/2014/main" id="{F9074AC7-7624-8780-3242-8EE3B532566E}"/>
              </a:ext>
            </a:extLst>
          </p:cNvPr>
          <p:cNvSpPr>
            <a:spLocks noGrp="1"/>
          </p:cNvSpPr>
          <p:nvPr>
            <p:ph idx="1"/>
          </p:nvPr>
        </p:nvSpPr>
        <p:spPr>
          <a:xfrm>
            <a:off x="643337" y="2184036"/>
            <a:ext cx="2888439" cy="3869634"/>
          </a:xfrm>
        </p:spPr>
        <p:txBody>
          <a:bodyPr vert="horz" lIns="91440" tIns="45720" rIns="91440" bIns="45720" rtlCol="0" anchor="t">
            <a:normAutofit/>
          </a:bodyPr>
          <a:lstStyle/>
          <a:p>
            <a:endParaRPr lang="en-US" sz="1600">
              <a:solidFill>
                <a:srgbClr val="FFFFFF"/>
              </a:solidFill>
            </a:endParaRPr>
          </a:p>
          <a:p>
            <a:pPr>
              <a:buClr>
                <a:srgbClr val="262626"/>
              </a:buClr>
            </a:pPr>
            <a:endParaRPr lang="en-US" sz="1600">
              <a:solidFill>
                <a:srgbClr val="FFFFFF"/>
              </a:solidFill>
            </a:endParaRPr>
          </a:p>
          <a:p>
            <a:pPr>
              <a:buClr>
                <a:srgbClr val="262626"/>
              </a:buClr>
            </a:pPr>
            <a:endParaRPr lang="en-US" sz="1600">
              <a:solidFill>
                <a:srgbClr val="FFFFFF"/>
              </a:solidFill>
            </a:endParaRPr>
          </a:p>
          <a:p>
            <a:pPr>
              <a:buClr>
                <a:srgbClr val="262626"/>
              </a:buClr>
            </a:pPr>
            <a:endParaRPr lang="en-US" sz="1600">
              <a:solidFill>
                <a:srgbClr val="FFFFFF"/>
              </a:solidFill>
            </a:endParaRPr>
          </a:p>
          <a:p>
            <a:pPr>
              <a:buClr>
                <a:srgbClr val="262626"/>
              </a:buClr>
            </a:pPr>
            <a:endParaRPr lang="en-US" sz="1600">
              <a:solidFill>
                <a:srgbClr val="FFFFFF"/>
              </a:solidFill>
            </a:endParaRPr>
          </a:p>
          <a:p>
            <a:pPr algn="ctr">
              <a:buClr>
                <a:srgbClr val="262626"/>
              </a:buClr>
            </a:pPr>
            <a:r>
              <a:rPr lang="en-US" sz="2000">
                <a:solidFill>
                  <a:srgbClr val="FFFFFF"/>
                </a:solidFill>
              </a:rPr>
              <a:t>SAN FRANCISCO</a:t>
            </a:r>
          </a:p>
        </p:txBody>
      </p:sp>
    </p:spTree>
    <p:extLst>
      <p:ext uri="{BB962C8B-B14F-4D97-AF65-F5344CB8AC3E}">
        <p14:creationId xmlns:p14="http://schemas.microsoft.com/office/powerpoint/2010/main" val="1100088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E9B969E-CD96-4162-BA90-449BBDA95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23162" cy="6858000"/>
          </a:xfrm>
          <a:prstGeom prst="rect">
            <a:avLst/>
          </a:prstGeom>
          <a:solidFill>
            <a:schemeClr val="accent1"/>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6B6401A4-FEE5-4976-857C-1FD0CDB2E2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23162" y="0"/>
            <a:ext cx="816874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47AF1DF-6993-45FB-92A5-C36B1A680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25029" cy="6858000"/>
          </a:xfrm>
          <a:prstGeom prst="rect">
            <a:avLst/>
          </a:prstGeom>
          <a:blipFill dpi="0" rotWithShape="1">
            <a:blip r:embed="rId2">
              <a:alphaModFix amt="6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Content Placeholder 7">
            <a:extLst>
              <a:ext uri="{FF2B5EF4-FFF2-40B4-BE49-F238E27FC236}">
                <a16:creationId xmlns:a16="http://schemas.microsoft.com/office/drawing/2014/main" id="{D4FC78F1-68D5-B34A-14C5-3295FC69E8DA}"/>
              </a:ext>
            </a:extLst>
          </p:cNvPr>
          <p:cNvSpPr>
            <a:spLocks noGrp="1"/>
          </p:cNvSpPr>
          <p:nvPr>
            <p:ph idx="1"/>
          </p:nvPr>
        </p:nvSpPr>
        <p:spPr>
          <a:xfrm>
            <a:off x="643337" y="2184036"/>
            <a:ext cx="2888439" cy="3869634"/>
          </a:xfrm>
        </p:spPr>
        <p:txBody>
          <a:bodyPr vert="horz" lIns="91440" tIns="45720" rIns="91440" bIns="45720" rtlCol="0" anchor="t">
            <a:normAutofit/>
          </a:bodyPr>
          <a:lstStyle/>
          <a:p>
            <a:endParaRPr lang="en-US" sz="1600">
              <a:solidFill>
                <a:srgbClr val="FFFFFF"/>
              </a:solidFill>
            </a:endParaRPr>
          </a:p>
          <a:p>
            <a:pPr>
              <a:buClr>
                <a:srgbClr val="262626"/>
              </a:buClr>
            </a:pPr>
            <a:endParaRPr lang="en-US" sz="1600">
              <a:solidFill>
                <a:srgbClr val="FFFFFF"/>
              </a:solidFill>
            </a:endParaRPr>
          </a:p>
          <a:p>
            <a:pPr>
              <a:buClr>
                <a:srgbClr val="262626"/>
              </a:buClr>
            </a:pPr>
            <a:endParaRPr lang="en-US" sz="1600">
              <a:solidFill>
                <a:srgbClr val="FFFFFF"/>
              </a:solidFill>
            </a:endParaRPr>
          </a:p>
          <a:p>
            <a:pPr>
              <a:buClr>
                <a:srgbClr val="262626"/>
              </a:buClr>
            </a:pPr>
            <a:endParaRPr lang="en-US" sz="1600">
              <a:solidFill>
                <a:srgbClr val="FFFFFF"/>
              </a:solidFill>
            </a:endParaRPr>
          </a:p>
          <a:p>
            <a:pPr>
              <a:buClr>
                <a:srgbClr val="262626"/>
              </a:buClr>
            </a:pPr>
            <a:endParaRPr lang="en-US" sz="1600">
              <a:solidFill>
                <a:srgbClr val="FFFFFF"/>
              </a:solidFill>
            </a:endParaRPr>
          </a:p>
          <a:p>
            <a:pPr algn="ctr">
              <a:buClr>
                <a:srgbClr val="262626"/>
              </a:buClr>
            </a:pPr>
            <a:r>
              <a:rPr lang="en-US" sz="2400">
                <a:solidFill>
                  <a:srgbClr val="FFFFFF"/>
                </a:solidFill>
              </a:rPr>
              <a:t>LONDON</a:t>
            </a:r>
          </a:p>
        </p:txBody>
      </p:sp>
      <p:pic>
        <p:nvPicPr>
          <p:cNvPr id="3" name="Picture 4" descr="Chart, scatter chart&#10;&#10;Description automatically generated">
            <a:extLst>
              <a:ext uri="{FF2B5EF4-FFF2-40B4-BE49-F238E27FC236}">
                <a16:creationId xmlns:a16="http://schemas.microsoft.com/office/drawing/2014/main" id="{1D47CFA5-DCD9-379B-C3B5-4A2F2843989E}"/>
              </a:ext>
            </a:extLst>
          </p:cNvPr>
          <p:cNvPicPr>
            <a:picLocks noChangeAspect="1"/>
          </p:cNvPicPr>
          <p:nvPr/>
        </p:nvPicPr>
        <p:blipFill>
          <a:blip r:embed="rId3"/>
          <a:stretch>
            <a:fillRect/>
          </a:stretch>
        </p:blipFill>
        <p:spPr>
          <a:xfrm>
            <a:off x="5400368" y="1460080"/>
            <a:ext cx="5791199" cy="3937843"/>
          </a:xfrm>
          <a:prstGeom prst="rect">
            <a:avLst/>
          </a:prstGeom>
        </p:spPr>
      </p:pic>
    </p:spTree>
    <p:extLst>
      <p:ext uri="{BB962C8B-B14F-4D97-AF65-F5344CB8AC3E}">
        <p14:creationId xmlns:p14="http://schemas.microsoft.com/office/powerpoint/2010/main" val="5358394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E9B969E-CD96-4162-BA90-449BBDA95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23162" cy="6858000"/>
          </a:xfrm>
          <a:prstGeom prst="rect">
            <a:avLst/>
          </a:prstGeom>
          <a:solidFill>
            <a:schemeClr val="accent1"/>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6B6401A4-FEE5-4976-857C-1FD0CDB2E2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23162" y="0"/>
            <a:ext cx="816874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 scatter chart&#10;&#10;Description automatically generated">
            <a:extLst>
              <a:ext uri="{FF2B5EF4-FFF2-40B4-BE49-F238E27FC236}">
                <a16:creationId xmlns:a16="http://schemas.microsoft.com/office/drawing/2014/main" id="{AA2A5DE4-790F-7990-4D98-3FB0E96917C3}"/>
              </a:ext>
            </a:extLst>
          </p:cNvPr>
          <p:cNvPicPr>
            <a:picLocks noChangeAspect="1"/>
          </p:cNvPicPr>
          <p:nvPr/>
        </p:nvPicPr>
        <p:blipFill>
          <a:blip r:embed="rId2"/>
          <a:stretch>
            <a:fillRect/>
          </a:stretch>
        </p:blipFill>
        <p:spPr>
          <a:xfrm>
            <a:off x="4667497" y="974944"/>
            <a:ext cx="6880072" cy="4747250"/>
          </a:xfrm>
          <a:prstGeom prst="rect">
            <a:avLst/>
          </a:prstGeom>
        </p:spPr>
      </p:pic>
      <p:sp>
        <p:nvSpPr>
          <p:cNvPr id="15" name="Rectangle 14">
            <a:extLst>
              <a:ext uri="{FF2B5EF4-FFF2-40B4-BE49-F238E27FC236}">
                <a16:creationId xmlns:a16="http://schemas.microsoft.com/office/drawing/2014/main" id="{047AF1DF-6993-45FB-92A5-C36B1A680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25029" cy="6858000"/>
          </a:xfrm>
          <a:prstGeom prst="rect">
            <a:avLst/>
          </a:prstGeom>
          <a:blipFill dpi="0" rotWithShape="1">
            <a:blip r:embed="rId3">
              <a:alphaModFix amt="6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Content Placeholder 7">
            <a:extLst>
              <a:ext uri="{FF2B5EF4-FFF2-40B4-BE49-F238E27FC236}">
                <a16:creationId xmlns:a16="http://schemas.microsoft.com/office/drawing/2014/main" id="{5981EA91-DD74-BD6B-B6A0-2EA08B98397F}"/>
              </a:ext>
            </a:extLst>
          </p:cNvPr>
          <p:cNvSpPr>
            <a:spLocks noGrp="1"/>
          </p:cNvSpPr>
          <p:nvPr>
            <p:ph idx="1"/>
          </p:nvPr>
        </p:nvSpPr>
        <p:spPr>
          <a:xfrm>
            <a:off x="643337" y="2184036"/>
            <a:ext cx="2888439" cy="3869634"/>
          </a:xfrm>
        </p:spPr>
        <p:txBody>
          <a:bodyPr vert="horz" lIns="91440" tIns="45720" rIns="91440" bIns="45720" rtlCol="0" anchor="t">
            <a:normAutofit/>
          </a:bodyPr>
          <a:lstStyle/>
          <a:p>
            <a:endParaRPr lang="en-US" sz="1600">
              <a:solidFill>
                <a:srgbClr val="FFFFFF"/>
              </a:solidFill>
            </a:endParaRPr>
          </a:p>
          <a:p>
            <a:pPr>
              <a:buClr>
                <a:srgbClr val="262626"/>
              </a:buClr>
            </a:pPr>
            <a:endParaRPr lang="en-US" sz="1600">
              <a:solidFill>
                <a:srgbClr val="FFFFFF"/>
              </a:solidFill>
            </a:endParaRPr>
          </a:p>
          <a:p>
            <a:pPr>
              <a:buClr>
                <a:srgbClr val="262626"/>
              </a:buClr>
            </a:pPr>
            <a:endParaRPr lang="en-US" sz="1600">
              <a:solidFill>
                <a:srgbClr val="FFFFFF"/>
              </a:solidFill>
            </a:endParaRPr>
          </a:p>
          <a:p>
            <a:pPr>
              <a:buClr>
                <a:srgbClr val="262626"/>
              </a:buClr>
            </a:pPr>
            <a:endParaRPr lang="en-US" sz="1600">
              <a:solidFill>
                <a:srgbClr val="FFFFFF"/>
              </a:solidFill>
            </a:endParaRPr>
          </a:p>
          <a:p>
            <a:pPr>
              <a:buClr>
                <a:srgbClr val="262626"/>
              </a:buClr>
            </a:pPr>
            <a:endParaRPr lang="en-US" sz="1600">
              <a:solidFill>
                <a:srgbClr val="FFFFFF"/>
              </a:solidFill>
            </a:endParaRPr>
          </a:p>
          <a:p>
            <a:pPr marL="0" indent="0" algn="ctr">
              <a:buClr>
                <a:srgbClr val="262626"/>
              </a:buClr>
              <a:buNone/>
            </a:pPr>
            <a:r>
              <a:rPr lang="en-US" sz="2400">
                <a:solidFill>
                  <a:srgbClr val="FFFFFF"/>
                </a:solidFill>
              </a:rPr>
              <a:t>BERLIN</a:t>
            </a:r>
          </a:p>
        </p:txBody>
      </p:sp>
    </p:spTree>
    <p:extLst>
      <p:ext uri="{BB962C8B-B14F-4D97-AF65-F5344CB8AC3E}">
        <p14:creationId xmlns:p14="http://schemas.microsoft.com/office/powerpoint/2010/main" val="24933329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E9B969E-CD96-4162-BA90-449BBDA95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23162" cy="6858000"/>
          </a:xfrm>
          <a:prstGeom prst="rect">
            <a:avLst/>
          </a:prstGeom>
          <a:solidFill>
            <a:schemeClr val="accent1"/>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6B6401A4-FEE5-4976-857C-1FD0CDB2E2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23162" y="0"/>
            <a:ext cx="816874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 scatter chart&#10;&#10;Description automatically generated">
            <a:extLst>
              <a:ext uri="{FF2B5EF4-FFF2-40B4-BE49-F238E27FC236}">
                <a16:creationId xmlns:a16="http://schemas.microsoft.com/office/drawing/2014/main" id="{CA411F64-946E-8B15-2D58-E2B446891938}"/>
              </a:ext>
            </a:extLst>
          </p:cNvPr>
          <p:cNvPicPr>
            <a:picLocks noChangeAspect="1"/>
          </p:cNvPicPr>
          <p:nvPr/>
        </p:nvPicPr>
        <p:blipFill>
          <a:blip r:embed="rId2"/>
          <a:stretch>
            <a:fillRect/>
          </a:stretch>
        </p:blipFill>
        <p:spPr>
          <a:xfrm>
            <a:off x="4667497" y="940543"/>
            <a:ext cx="6880072" cy="4816051"/>
          </a:xfrm>
          <a:prstGeom prst="rect">
            <a:avLst/>
          </a:prstGeom>
        </p:spPr>
      </p:pic>
      <p:sp>
        <p:nvSpPr>
          <p:cNvPr id="15" name="Rectangle 14">
            <a:extLst>
              <a:ext uri="{FF2B5EF4-FFF2-40B4-BE49-F238E27FC236}">
                <a16:creationId xmlns:a16="http://schemas.microsoft.com/office/drawing/2014/main" id="{047AF1DF-6993-45FB-92A5-C36B1A680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25029" cy="6858000"/>
          </a:xfrm>
          <a:prstGeom prst="rect">
            <a:avLst/>
          </a:prstGeom>
          <a:blipFill dpi="0" rotWithShape="1">
            <a:blip r:embed="rId3">
              <a:alphaModFix amt="6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Content Placeholder 7">
            <a:extLst>
              <a:ext uri="{FF2B5EF4-FFF2-40B4-BE49-F238E27FC236}">
                <a16:creationId xmlns:a16="http://schemas.microsoft.com/office/drawing/2014/main" id="{FC69C27B-7C01-4D08-E1CA-9EBA05CC8AF8}"/>
              </a:ext>
            </a:extLst>
          </p:cNvPr>
          <p:cNvSpPr>
            <a:spLocks noGrp="1"/>
          </p:cNvSpPr>
          <p:nvPr>
            <p:ph idx="1"/>
          </p:nvPr>
        </p:nvSpPr>
        <p:spPr>
          <a:xfrm>
            <a:off x="643337" y="2184036"/>
            <a:ext cx="2888439" cy="3869634"/>
          </a:xfrm>
        </p:spPr>
        <p:txBody>
          <a:bodyPr vert="horz" lIns="91440" tIns="45720" rIns="91440" bIns="45720" rtlCol="0" anchor="t">
            <a:normAutofit/>
          </a:bodyPr>
          <a:lstStyle/>
          <a:p>
            <a:endParaRPr lang="en-US" sz="1600">
              <a:solidFill>
                <a:srgbClr val="FFFFFF"/>
              </a:solidFill>
            </a:endParaRPr>
          </a:p>
          <a:p>
            <a:pPr>
              <a:buClr>
                <a:srgbClr val="262626"/>
              </a:buClr>
            </a:pPr>
            <a:endParaRPr lang="en-US" sz="1600">
              <a:solidFill>
                <a:srgbClr val="FFFFFF"/>
              </a:solidFill>
            </a:endParaRPr>
          </a:p>
          <a:p>
            <a:pPr>
              <a:buClr>
                <a:srgbClr val="262626"/>
              </a:buClr>
            </a:pPr>
            <a:endParaRPr lang="en-US" sz="1600">
              <a:solidFill>
                <a:srgbClr val="FFFFFF"/>
              </a:solidFill>
            </a:endParaRPr>
          </a:p>
          <a:p>
            <a:pPr>
              <a:buClr>
                <a:srgbClr val="262626"/>
              </a:buClr>
            </a:pPr>
            <a:endParaRPr lang="en-US" sz="1600">
              <a:solidFill>
                <a:srgbClr val="FFFFFF"/>
              </a:solidFill>
            </a:endParaRPr>
          </a:p>
          <a:p>
            <a:pPr>
              <a:buClr>
                <a:srgbClr val="262626"/>
              </a:buClr>
            </a:pPr>
            <a:endParaRPr lang="en-US" sz="1600">
              <a:solidFill>
                <a:srgbClr val="FFFFFF"/>
              </a:solidFill>
            </a:endParaRPr>
          </a:p>
          <a:p>
            <a:pPr algn="ctr">
              <a:buClr>
                <a:srgbClr val="262626"/>
              </a:buClr>
            </a:pPr>
            <a:r>
              <a:rPr lang="en-US" sz="2400">
                <a:solidFill>
                  <a:srgbClr val="FFFFFF"/>
                </a:solidFill>
              </a:rPr>
              <a:t>SEATTLE</a:t>
            </a:r>
            <a:endParaRPr lang="en-US" sz="1600">
              <a:solidFill>
                <a:srgbClr val="FFFFFF"/>
              </a:solidFill>
            </a:endParaRPr>
          </a:p>
        </p:txBody>
      </p:sp>
    </p:spTree>
    <p:extLst>
      <p:ext uri="{BB962C8B-B14F-4D97-AF65-F5344CB8AC3E}">
        <p14:creationId xmlns:p14="http://schemas.microsoft.com/office/powerpoint/2010/main" val="1885327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203729A-66E4-4139-B3DB-CECEF6DA52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E653B29-CEC4-4D92-91C0-AED521DEBD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5AF7628A-9365-17D2-299D-8C1AD580D0B1}"/>
              </a:ext>
            </a:extLst>
          </p:cNvPr>
          <p:cNvSpPr>
            <a:spLocks noGrp="1"/>
          </p:cNvSpPr>
          <p:nvPr>
            <p:ph type="title"/>
          </p:nvPr>
        </p:nvSpPr>
        <p:spPr>
          <a:xfrm>
            <a:off x="7269167" y="903531"/>
            <a:ext cx="4676503" cy="5075519"/>
          </a:xfrm>
        </p:spPr>
        <p:txBody>
          <a:bodyPr>
            <a:normAutofit/>
          </a:bodyPr>
          <a:lstStyle/>
          <a:p>
            <a:r>
              <a:rPr lang="en-US" sz="4000"/>
              <a:t>Jack Perloff</a:t>
            </a:r>
            <a:br>
              <a:rPr lang="en-US" sz="4000"/>
            </a:br>
            <a:r>
              <a:rPr lang="en-US" sz="4000"/>
              <a:t>Darshan Golchha</a:t>
            </a:r>
            <a:br>
              <a:rPr lang="en-US" sz="4000"/>
            </a:br>
            <a:r>
              <a:rPr lang="en-US" sz="4000"/>
              <a:t>Vardaan Kapoor</a:t>
            </a:r>
          </a:p>
        </p:txBody>
      </p:sp>
      <p:cxnSp>
        <p:nvCxnSpPr>
          <p:cNvPr id="12" name="Straight Connector 11">
            <a:extLst>
              <a:ext uri="{FF2B5EF4-FFF2-40B4-BE49-F238E27FC236}">
                <a16:creationId xmlns:a16="http://schemas.microsoft.com/office/drawing/2014/main" id="{8A5AEE14-4971-4A17-9134-2678A90F29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05731" y="2057401"/>
            <a:ext cx="0" cy="2743200"/>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 name="Picture 4" descr="Logo, company name&#10;&#10;Description automatically generated">
            <a:extLst>
              <a:ext uri="{FF2B5EF4-FFF2-40B4-BE49-F238E27FC236}">
                <a16:creationId xmlns:a16="http://schemas.microsoft.com/office/drawing/2014/main" id="{0DF2B24D-444A-8841-CF8D-8E8B43AD63DF}"/>
              </a:ext>
            </a:extLst>
          </p:cNvPr>
          <p:cNvPicPr>
            <a:picLocks noChangeAspect="1"/>
          </p:cNvPicPr>
          <p:nvPr/>
        </p:nvPicPr>
        <p:blipFill>
          <a:blip r:embed="rId2"/>
          <a:stretch>
            <a:fillRect/>
          </a:stretch>
        </p:blipFill>
        <p:spPr>
          <a:xfrm>
            <a:off x="1504336" y="1476055"/>
            <a:ext cx="4709651" cy="390589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0611824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04BED5A-E98E-4DA0-BAA5-4F6AB2492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B64B94A-E40E-48CE-BD7B-C1A30AE57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928" y="484632"/>
            <a:ext cx="11244036" cy="5880916"/>
          </a:xfrm>
          <a:prstGeom prst="rect">
            <a:avLst/>
          </a:prstGeom>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4A1F1F-4BC3-E4A9-6F1F-5D36AEBFDFB3}"/>
              </a:ext>
            </a:extLst>
          </p:cNvPr>
          <p:cNvSpPr>
            <a:spLocks noGrp="1"/>
          </p:cNvSpPr>
          <p:nvPr>
            <p:ph type="title"/>
          </p:nvPr>
        </p:nvSpPr>
        <p:spPr>
          <a:xfrm>
            <a:off x="700390" y="891241"/>
            <a:ext cx="3628129" cy="5075519"/>
          </a:xfrm>
        </p:spPr>
        <p:txBody>
          <a:bodyPr>
            <a:normAutofit/>
          </a:bodyPr>
          <a:lstStyle/>
          <a:p>
            <a:pPr algn="r"/>
            <a:r>
              <a:rPr lang="en-US" sz="4000">
                <a:solidFill>
                  <a:srgbClr val="FFFFFF"/>
                </a:solidFill>
              </a:rPr>
              <a:t>INFERENCE</a:t>
            </a:r>
          </a:p>
        </p:txBody>
      </p:sp>
      <p:cxnSp>
        <p:nvCxnSpPr>
          <p:cNvPr id="12" name="Straight Connector 11">
            <a:extLst>
              <a:ext uri="{FF2B5EF4-FFF2-40B4-BE49-F238E27FC236}">
                <a16:creationId xmlns:a16="http://schemas.microsoft.com/office/drawing/2014/main" id="{49EC5CA6-6479-49D5-B4B5-5643D26B83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84442" y="2057401"/>
            <a:ext cx="0" cy="27432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D8B5403-A350-8364-602C-D5C81B731E7A}"/>
              </a:ext>
            </a:extLst>
          </p:cNvPr>
          <p:cNvSpPr>
            <a:spLocks noGrp="1"/>
          </p:cNvSpPr>
          <p:nvPr>
            <p:ph idx="1"/>
          </p:nvPr>
        </p:nvSpPr>
        <p:spPr>
          <a:xfrm>
            <a:off x="4963690" y="891241"/>
            <a:ext cx="6359677" cy="5075519"/>
          </a:xfrm>
        </p:spPr>
        <p:txBody>
          <a:bodyPr vert="horz" lIns="91440" tIns="45720" rIns="91440" bIns="45720" rtlCol="0" anchor="ctr">
            <a:normAutofit/>
          </a:bodyPr>
          <a:lstStyle/>
          <a:p>
            <a:r>
              <a:rPr lang="en-US">
                <a:solidFill>
                  <a:srgbClr val="FFFFFF"/>
                </a:solidFill>
              </a:rPr>
              <a:t>As the vehicle population of a city increases and the data collected aggrandizes, the model's learning curve exponentiates.</a:t>
            </a:r>
          </a:p>
          <a:p>
            <a:pPr>
              <a:buClr>
                <a:srgbClr val="262626"/>
              </a:buClr>
            </a:pPr>
            <a:r>
              <a:rPr lang="en-US">
                <a:solidFill>
                  <a:srgbClr val="FFFFFF"/>
                </a:solidFill>
              </a:rPr>
              <a:t>Comparing same amount of data values for different cities predicts how the model is independent of the "nature" of data bullets collected.</a:t>
            </a:r>
          </a:p>
          <a:p>
            <a:pPr>
              <a:buClr>
                <a:srgbClr val="262626"/>
              </a:buClr>
            </a:pPr>
            <a:r>
              <a:rPr lang="en-US">
                <a:solidFill>
                  <a:srgbClr val="FFFFFF"/>
                </a:solidFill>
              </a:rPr>
              <a:t>Cities with lesser population had faster average times seen around the whole day </a:t>
            </a:r>
          </a:p>
          <a:p>
            <a:pPr>
              <a:buClr>
                <a:srgbClr val="262626"/>
              </a:buClr>
            </a:pPr>
            <a:r>
              <a:rPr lang="en-US">
                <a:solidFill>
                  <a:srgbClr val="FFFFFF"/>
                </a:solidFill>
              </a:rPr>
              <a:t>Model's predictions were compatible with the hypothesis that traffic congestion is linked to population and if external variables are constant, linear regression model flourishes.</a:t>
            </a:r>
          </a:p>
        </p:txBody>
      </p:sp>
    </p:spTree>
    <p:extLst>
      <p:ext uri="{BB962C8B-B14F-4D97-AF65-F5344CB8AC3E}">
        <p14:creationId xmlns:p14="http://schemas.microsoft.com/office/powerpoint/2010/main" val="24211471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04789F1-5F3B-4DEE-BEAA-E70D1E088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93C3E38-DF85-49B0-BDB8-38728B091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rgbClr val="5F5041"/>
          </a:solidFill>
          <a:ln w="6350" cap="flat" cmpd="sng" algn="ctr">
            <a:noFill/>
            <a:prstDash val="solid"/>
          </a:ln>
          <a:effectLst>
            <a:softEdge rad="0"/>
          </a:effectLst>
        </p:spPr>
      </p:sp>
      <p:pic>
        <p:nvPicPr>
          <p:cNvPr id="4" name="Picture 4">
            <a:extLst>
              <a:ext uri="{FF2B5EF4-FFF2-40B4-BE49-F238E27FC236}">
                <a16:creationId xmlns:a16="http://schemas.microsoft.com/office/drawing/2014/main" id="{F48ACE14-52ED-6D5B-7B73-1F748D8F79B9}"/>
              </a:ext>
            </a:extLst>
          </p:cNvPr>
          <p:cNvPicPr>
            <a:picLocks noChangeAspect="1"/>
          </p:cNvPicPr>
          <p:nvPr/>
        </p:nvPicPr>
        <p:blipFill rotWithShape="1">
          <a:blip r:embed="rId2">
            <a:duotone>
              <a:prstClr val="black"/>
              <a:schemeClr val="tx2">
                <a:tint val="45000"/>
                <a:satMod val="400000"/>
              </a:schemeClr>
            </a:duotone>
            <a:alphaModFix amt="25000"/>
            <a:extLst>
              <a:ext uri="{837473B0-CC2E-450A-ABE3-18F120FF3D39}">
                <a1611:picAttrSrcUrl xmlns:a1611="http://schemas.microsoft.com/office/drawing/2016/11/main" r:id="rId3"/>
              </a:ext>
            </a:extLst>
          </a:blip>
          <a:srcRect b="15730"/>
          <a:stretch/>
        </p:blipFill>
        <p:spPr>
          <a:xfrm>
            <a:off x="20" y="10"/>
            <a:ext cx="12191980" cy="6857990"/>
          </a:xfrm>
          <a:prstGeom prst="rect">
            <a:avLst/>
          </a:prstGeom>
        </p:spPr>
      </p:pic>
      <p:sp>
        <p:nvSpPr>
          <p:cNvPr id="3" name="Content Placeholder 2">
            <a:extLst>
              <a:ext uri="{FF2B5EF4-FFF2-40B4-BE49-F238E27FC236}">
                <a16:creationId xmlns:a16="http://schemas.microsoft.com/office/drawing/2014/main" id="{FD6E3FA2-6E96-597E-BBA8-D685B595E68A}"/>
              </a:ext>
            </a:extLst>
          </p:cNvPr>
          <p:cNvSpPr>
            <a:spLocks noGrp="1"/>
          </p:cNvSpPr>
          <p:nvPr>
            <p:ph idx="1"/>
          </p:nvPr>
        </p:nvSpPr>
        <p:spPr>
          <a:xfrm>
            <a:off x="1066800" y="2103120"/>
            <a:ext cx="10058400" cy="3931920"/>
          </a:xfrm>
        </p:spPr>
        <p:txBody>
          <a:bodyPr vert="horz" lIns="91440" tIns="45720" rIns="91440" bIns="45720" rtlCol="0" anchor="t">
            <a:normAutofit/>
          </a:bodyPr>
          <a:lstStyle/>
          <a:p>
            <a:endParaRPr lang="en-US"/>
          </a:p>
          <a:p>
            <a:pPr>
              <a:buClr>
                <a:srgbClr val="262626"/>
              </a:buClr>
            </a:pPr>
            <a:endParaRPr lang="en-US"/>
          </a:p>
          <a:p>
            <a:pPr>
              <a:buClr>
                <a:srgbClr val="262626"/>
              </a:buClr>
            </a:pPr>
            <a:endParaRPr lang="en-US"/>
          </a:p>
          <a:p>
            <a:pPr>
              <a:buClr>
                <a:srgbClr val="262626"/>
              </a:buClr>
            </a:pPr>
            <a:endParaRPr lang="en-US"/>
          </a:p>
          <a:p>
            <a:pPr marL="0" indent="0" algn="ctr">
              <a:buClr>
                <a:srgbClr val="262626"/>
              </a:buClr>
              <a:buNone/>
            </a:pPr>
            <a:r>
              <a:rPr lang="en-US" sz="7200"/>
              <a:t>THE LEAP FORWARD</a:t>
            </a:r>
          </a:p>
        </p:txBody>
      </p:sp>
      <p:sp>
        <p:nvSpPr>
          <p:cNvPr id="5" name="TextBox 4">
            <a:extLst>
              <a:ext uri="{FF2B5EF4-FFF2-40B4-BE49-F238E27FC236}">
                <a16:creationId xmlns:a16="http://schemas.microsoft.com/office/drawing/2014/main" id="{946EA45F-F6AC-2700-501B-4CA8F95DC36E}"/>
              </a:ext>
            </a:extLst>
          </p:cNvPr>
          <p:cNvSpPr txBox="1"/>
          <p:nvPr/>
        </p:nvSpPr>
        <p:spPr>
          <a:xfrm>
            <a:off x="9468177" y="6657945"/>
            <a:ext cx="2723823"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BY-ND</a:t>
            </a:r>
            <a:r>
              <a:rPr lang="en-US" sz="700">
                <a:solidFill>
                  <a:srgbClr val="FFFFFF"/>
                </a:solidFill>
              </a:rPr>
              <a:t>.</a:t>
            </a:r>
          </a:p>
        </p:txBody>
      </p:sp>
    </p:spTree>
    <p:extLst>
      <p:ext uri="{BB962C8B-B14F-4D97-AF65-F5344CB8AC3E}">
        <p14:creationId xmlns:p14="http://schemas.microsoft.com/office/powerpoint/2010/main" val="1509287826"/>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321BF-1F27-599F-25C3-4AF02223A48B}"/>
              </a:ext>
            </a:extLst>
          </p:cNvPr>
          <p:cNvSpPr>
            <a:spLocks noGrp="1"/>
          </p:cNvSpPr>
          <p:nvPr>
            <p:ph type="title"/>
          </p:nvPr>
        </p:nvSpPr>
        <p:spPr>
          <a:xfrm>
            <a:off x="1066800" y="642594"/>
            <a:ext cx="10058400" cy="1371600"/>
          </a:xfrm>
        </p:spPr>
        <p:txBody>
          <a:bodyPr>
            <a:normAutofit/>
          </a:bodyPr>
          <a:lstStyle/>
          <a:p>
            <a:pPr algn="ctr"/>
            <a:r>
              <a:rPr lang="en-US" sz="6600"/>
              <a:t>IT IS A JOURNEY...</a:t>
            </a:r>
            <a:endParaRPr lang="en-US"/>
          </a:p>
        </p:txBody>
      </p:sp>
      <p:graphicFrame>
        <p:nvGraphicFramePr>
          <p:cNvPr id="5" name="Content Placeholder 2">
            <a:extLst>
              <a:ext uri="{FF2B5EF4-FFF2-40B4-BE49-F238E27FC236}">
                <a16:creationId xmlns:a16="http://schemas.microsoft.com/office/drawing/2014/main" id="{E7F618B6-3DD4-5839-486B-68AA8B2B47AB}"/>
              </a:ext>
            </a:extLst>
          </p:cNvPr>
          <p:cNvGraphicFramePr>
            <a:graphicFrameLocks noGrp="1"/>
          </p:cNvGraphicFramePr>
          <p:nvPr>
            <p:ph idx="1"/>
            <p:extLst>
              <p:ext uri="{D42A27DB-BD31-4B8C-83A1-F6EECF244321}">
                <p14:modId xmlns:p14="http://schemas.microsoft.com/office/powerpoint/2010/main" val="3719034372"/>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373191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E9B969E-CD96-4162-BA90-449BBDA95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23162" cy="6858000"/>
          </a:xfrm>
          <a:prstGeom prst="rect">
            <a:avLst/>
          </a:prstGeom>
          <a:solidFill>
            <a:schemeClr val="accent1"/>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6B6401A4-FEE5-4976-857C-1FD0CDB2E2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23162" y="0"/>
            <a:ext cx="816874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Handshake">
            <a:extLst>
              <a:ext uri="{FF2B5EF4-FFF2-40B4-BE49-F238E27FC236}">
                <a16:creationId xmlns:a16="http://schemas.microsoft.com/office/drawing/2014/main" id="{0DAC9B20-7643-BF82-58E2-E338E64EEDA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02432" y="643468"/>
            <a:ext cx="5410202" cy="5410202"/>
          </a:xfrm>
          <a:prstGeom prst="rect">
            <a:avLst/>
          </a:prstGeom>
        </p:spPr>
      </p:pic>
      <p:sp>
        <p:nvSpPr>
          <p:cNvPr id="14" name="Rectangle 13">
            <a:extLst>
              <a:ext uri="{FF2B5EF4-FFF2-40B4-BE49-F238E27FC236}">
                <a16:creationId xmlns:a16="http://schemas.microsoft.com/office/drawing/2014/main" id="{047AF1DF-6993-45FB-92A5-C36B1A680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25029" cy="6858000"/>
          </a:xfrm>
          <a:prstGeom prst="rect">
            <a:avLst/>
          </a:prstGeom>
          <a:blipFill dpi="0" rotWithShape="1">
            <a:blip r:embed="rId4">
              <a:alphaModFix amt="6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B0251539-7BA3-633B-297C-F979CDE19DAE}"/>
              </a:ext>
            </a:extLst>
          </p:cNvPr>
          <p:cNvSpPr>
            <a:spLocks noGrp="1"/>
          </p:cNvSpPr>
          <p:nvPr>
            <p:ph idx="1"/>
          </p:nvPr>
        </p:nvSpPr>
        <p:spPr>
          <a:xfrm>
            <a:off x="643337" y="2184036"/>
            <a:ext cx="2888439" cy="3869634"/>
          </a:xfrm>
        </p:spPr>
        <p:txBody>
          <a:bodyPr vert="horz" lIns="91440" tIns="45720" rIns="91440" bIns="45720" rtlCol="0" anchor="t">
            <a:normAutofit/>
          </a:bodyPr>
          <a:lstStyle/>
          <a:p>
            <a:endParaRPr lang="en-US" sz="1600">
              <a:solidFill>
                <a:srgbClr val="FFFFFF"/>
              </a:solidFill>
            </a:endParaRPr>
          </a:p>
          <a:p>
            <a:pPr>
              <a:buClr>
                <a:srgbClr val="262626"/>
              </a:buClr>
            </a:pPr>
            <a:endParaRPr lang="en-US" sz="1600">
              <a:solidFill>
                <a:srgbClr val="FFFFFF"/>
              </a:solidFill>
            </a:endParaRPr>
          </a:p>
          <a:p>
            <a:pPr>
              <a:buClr>
                <a:srgbClr val="262626"/>
              </a:buClr>
            </a:pPr>
            <a:endParaRPr lang="en-US" sz="1600">
              <a:solidFill>
                <a:srgbClr val="FFFFFF"/>
              </a:solidFill>
            </a:endParaRPr>
          </a:p>
          <a:p>
            <a:pPr>
              <a:buClr>
                <a:srgbClr val="262626"/>
              </a:buClr>
            </a:pPr>
            <a:endParaRPr lang="en-US" sz="1600">
              <a:solidFill>
                <a:srgbClr val="FFFFFF"/>
              </a:solidFill>
            </a:endParaRPr>
          </a:p>
          <a:p>
            <a:pPr>
              <a:buClr>
                <a:srgbClr val="262626"/>
              </a:buClr>
            </a:pPr>
            <a:r>
              <a:rPr lang="en-US" sz="2800">
                <a:solidFill>
                  <a:srgbClr val="FFFFFF"/>
                </a:solidFill>
              </a:rPr>
              <a:t>THANK YOU</a:t>
            </a:r>
          </a:p>
        </p:txBody>
      </p:sp>
    </p:spTree>
    <p:extLst>
      <p:ext uri="{BB962C8B-B14F-4D97-AF65-F5344CB8AC3E}">
        <p14:creationId xmlns:p14="http://schemas.microsoft.com/office/powerpoint/2010/main" val="1299208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9" name="Rectangle 94">
            <a:extLst>
              <a:ext uri="{FF2B5EF4-FFF2-40B4-BE49-F238E27FC236}">
                <a16:creationId xmlns:a16="http://schemas.microsoft.com/office/drawing/2014/main" id="{1B5D6631-F74B-410E-B60D-7C97D6D77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0" name="Rectangle 96">
            <a:extLst>
              <a:ext uri="{FF2B5EF4-FFF2-40B4-BE49-F238E27FC236}">
                <a16:creationId xmlns:a16="http://schemas.microsoft.com/office/drawing/2014/main" id="{6F300CB1-0412-47A2-BA30-07135C98E7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31" name="Rectangle 98">
            <a:extLst>
              <a:ext uri="{FF2B5EF4-FFF2-40B4-BE49-F238E27FC236}">
                <a16:creationId xmlns:a16="http://schemas.microsoft.com/office/drawing/2014/main" id="{C1AC820A-F7A7-46F3-933A-2CCC7201D3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32" name="Rectangle 100">
            <a:extLst>
              <a:ext uri="{FF2B5EF4-FFF2-40B4-BE49-F238E27FC236}">
                <a16:creationId xmlns:a16="http://schemas.microsoft.com/office/drawing/2014/main" id="{8DAFCA3D-277C-4C06-BC17-5108F3A700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33" name="Group 102">
            <a:extLst>
              <a:ext uri="{FF2B5EF4-FFF2-40B4-BE49-F238E27FC236}">
                <a16:creationId xmlns:a16="http://schemas.microsoft.com/office/drawing/2014/main" id="{5457DF47-900A-447E-9B61-2B94B74950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28372" y="1267730"/>
            <a:ext cx="1567331" cy="645295"/>
            <a:chOff x="5318306" y="1386268"/>
            <a:chExt cx="1567331" cy="645295"/>
          </a:xfrm>
        </p:grpSpPr>
        <p:cxnSp>
          <p:nvCxnSpPr>
            <p:cNvPr id="104" name="Straight Connector 103">
              <a:extLst>
                <a:ext uri="{FF2B5EF4-FFF2-40B4-BE49-F238E27FC236}">
                  <a16:creationId xmlns:a16="http://schemas.microsoft.com/office/drawing/2014/main" id="{84772325-EEFF-4BA8-841C-29A78A2E43F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AD3094C5-7785-41DD-B095-217D26651E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ED3CF66E-289D-4AB8-85D9-C0B9AE18B6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useBgFill="1">
        <p:nvSpPr>
          <p:cNvPr id="134" name="Rectangle 107">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2" descr="Free photo: Los Angeles, Traffic, Freeway - Free Image on Pixabay - 1396606">
            <a:extLst>
              <a:ext uri="{FF2B5EF4-FFF2-40B4-BE49-F238E27FC236}">
                <a16:creationId xmlns:a16="http://schemas.microsoft.com/office/drawing/2014/main" id="{34EA2980-8AF5-78D4-53E8-C55D5B30F777}"/>
              </a:ext>
            </a:extLst>
          </p:cNvPr>
          <p:cNvPicPr>
            <a:picLocks noChangeAspect="1"/>
          </p:cNvPicPr>
          <p:nvPr/>
        </p:nvPicPr>
        <p:blipFill rotWithShape="1">
          <a:blip r:embed="rId3">
            <a:alphaModFix amt="45000"/>
          </a:blip>
          <a:srcRect t="12109"/>
          <a:stretch/>
        </p:blipFill>
        <p:spPr>
          <a:xfrm>
            <a:off x="20" y="10"/>
            <a:ext cx="12191980" cy="6857990"/>
          </a:xfrm>
          <a:prstGeom prst="rect">
            <a:avLst/>
          </a:prstGeom>
        </p:spPr>
      </p:pic>
      <p:sp>
        <p:nvSpPr>
          <p:cNvPr id="135" name="Rectangle 109">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6350" cap="sq" cmpd="sng" algn="ctr">
            <a:solidFill>
              <a:schemeClr val="tx1">
                <a:lumMod val="75000"/>
                <a:lumOff val="25000"/>
              </a:schemeClr>
            </a:solidFill>
            <a:prstDash val="solid"/>
            <a:miter lim="800000"/>
          </a:ln>
          <a:effectLst>
            <a:outerShdw blurRad="50800" algn="ctr" rotWithShape="0">
              <a:prstClr val="black">
                <a:alpha val="66000"/>
              </a:prstClr>
            </a:outerShdw>
            <a:softEdge rad="0"/>
          </a:effectLst>
        </p:spPr>
      </p:sp>
      <p:sp>
        <p:nvSpPr>
          <p:cNvPr id="2" name="Title 1">
            <a:extLst>
              <a:ext uri="{FF2B5EF4-FFF2-40B4-BE49-F238E27FC236}">
                <a16:creationId xmlns:a16="http://schemas.microsoft.com/office/drawing/2014/main" id="{7F7ECA36-C462-54F4-32A7-78660BA34EF0}"/>
              </a:ext>
            </a:extLst>
          </p:cNvPr>
          <p:cNvSpPr>
            <a:spLocks noGrp="1"/>
          </p:cNvSpPr>
          <p:nvPr>
            <p:ph type="title"/>
          </p:nvPr>
        </p:nvSpPr>
        <p:spPr>
          <a:xfrm>
            <a:off x="1561708" y="2091263"/>
            <a:ext cx="9068586" cy="2461504"/>
          </a:xfrm>
        </p:spPr>
        <p:txBody>
          <a:bodyPr vert="horz" lIns="91440" tIns="45720" rIns="91440" bIns="45720" rtlCol="0" anchor="ctr">
            <a:normAutofit/>
          </a:bodyPr>
          <a:lstStyle/>
          <a:p>
            <a:pPr algn="ctr">
              <a:lnSpc>
                <a:spcPct val="83000"/>
              </a:lnSpc>
            </a:pPr>
            <a:r>
              <a:rPr lang="en-US" sz="4500" cap="all" spc="-100"/>
              <a:t>NEW YORKERS SPEND 92 HOURS per year ROTTING IN CONGESTED CITY HIGHWAYS !</a:t>
            </a:r>
          </a:p>
        </p:txBody>
      </p:sp>
      <p:sp>
        <p:nvSpPr>
          <p:cNvPr id="136" name="Rectangle 111">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alpha val="80000"/>
              </a:schemeClr>
            </a:solidFill>
            <a:prstDash val="solid"/>
            <a:miter lim="800000"/>
          </a:ln>
          <a:effectLst/>
        </p:spPr>
      </p:sp>
    </p:spTree>
    <p:extLst>
      <p:ext uri="{BB962C8B-B14F-4D97-AF65-F5344CB8AC3E}">
        <p14:creationId xmlns:p14="http://schemas.microsoft.com/office/powerpoint/2010/main" val="45092096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hade val="92000"/>
                <a:satMod val="160000"/>
              </a:schemeClr>
            </a:gs>
            <a:gs pos="77000">
              <a:schemeClr val="bg1">
                <a:tint val="100000"/>
                <a:shade val="73000"/>
                <a:satMod val="155000"/>
              </a:schemeClr>
            </a:gs>
            <a:gs pos="100000">
              <a:schemeClr val="bg1">
                <a:tint val="100000"/>
                <a:shade val="67000"/>
                <a:satMod val="145000"/>
              </a:schemeClr>
            </a:gs>
          </a:gsLst>
          <a:lin ang="54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E340A62-2AB4-4600-96C6-0B60B6E965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lumMod val="75000"/>
            </a:schemeClr>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BDC681C0-91A4-49F5-8158-CF3ECB854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4655" cy="6858000"/>
          </a:xfrm>
          <a:prstGeom prst="rect">
            <a:avLst/>
          </a:prstGeom>
          <a:ln w="6350" cap="sq" cmpd="sng" algn="ctr">
            <a:noFill/>
            <a:prstDash val="solid"/>
            <a:miter lim="800000"/>
          </a:ln>
          <a:effectLst/>
        </p:spPr>
        <p:style>
          <a:lnRef idx="0">
            <a:scrgbClr r="0" g="0" b="0"/>
          </a:lnRef>
          <a:fillRef idx="1002">
            <a:schemeClr val="lt1"/>
          </a:fillRef>
          <a:effectRef idx="0">
            <a:scrgbClr r="0" g="0" b="0"/>
          </a:effectRef>
          <a:fontRef idx="major"/>
        </p:style>
      </p:sp>
      <p:sp>
        <p:nvSpPr>
          <p:cNvPr id="12" name="Rectangle 11">
            <a:extLst>
              <a:ext uri="{FF2B5EF4-FFF2-40B4-BE49-F238E27FC236}">
                <a16:creationId xmlns:a16="http://schemas.microsoft.com/office/drawing/2014/main" id="{D102F34D-849F-4CF9-98E2-E57EC330D4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0"/>
            <a:ext cx="4657345" cy="6858000"/>
          </a:xfrm>
          <a:prstGeom prst="rect">
            <a:avLst/>
          </a:prstGeom>
          <a:blipFill dpi="0" rotWithShape="1">
            <a:blip r:embed="rId2">
              <a:alphaModFix amt="6000"/>
              <a:duotone>
                <a:schemeClr val="bg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998C7A3-8453-B87B-5455-23DED0E51F94}"/>
              </a:ext>
            </a:extLst>
          </p:cNvPr>
          <p:cNvSpPr>
            <a:spLocks noGrp="1"/>
          </p:cNvSpPr>
          <p:nvPr>
            <p:ph type="title"/>
          </p:nvPr>
        </p:nvSpPr>
        <p:spPr>
          <a:xfrm>
            <a:off x="8019287" y="1168400"/>
            <a:ext cx="3697043" cy="4521200"/>
          </a:xfrm>
        </p:spPr>
        <p:txBody>
          <a:bodyPr>
            <a:normAutofit/>
          </a:bodyPr>
          <a:lstStyle/>
          <a:p>
            <a:r>
              <a:rPr lang="en-US" sz="4000">
                <a:solidFill>
                  <a:srgbClr val="FFFFFF"/>
                </a:solidFill>
              </a:rPr>
              <a:t>RIDER STRIDER</a:t>
            </a:r>
          </a:p>
        </p:txBody>
      </p:sp>
      <p:sp>
        <p:nvSpPr>
          <p:cNvPr id="3" name="Content Placeholder 2">
            <a:extLst>
              <a:ext uri="{FF2B5EF4-FFF2-40B4-BE49-F238E27FC236}">
                <a16:creationId xmlns:a16="http://schemas.microsoft.com/office/drawing/2014/main" id="{FAB0B2C2-5CE7-474D-C6C2-DC960BBD6AFF}"/>
              </a:ext>
            </a:extLst>
          </p:cNvPr>
          <p:cNvSpPr>
            <a:spLocks noGrp="1"/>
          </p:cNvSpPr>
          <p:nvPr>
            <p:ph idx="1"/>
          </p:nvPr>
        </p:nvSpPr>
        <p:spPr>
          <a:xfrm>
            <a:off x="643337" y="1168400"/>
            <a:ext cx="6326423" cy="4521200"/>
          </a:xfrm>
        </p:spPr>
        <p:txBody>
          <a:bodyPr anchor="ctr">
            <a:normAutofit/>
          </a:bodyPr>
          <a:lstStyle/>
          <a:p>
            <a:pPr algn="ctr"/>
            <a:r>
              <a:rPr lang="en-US" sz="5400"/>
              <a:t> GAMECHANGER</a:t>
            </a:r>
          </a:p>
        </p:txBody>
      </p:sp>
    </p:spTree>
    <p:extLst>
      <p:ext uri="{BB962C8B-B14F-4D97-AF65-F5344CB8AC3E}">
        <p14:creationId xmlns:p14="http://schemas.microsoft.com/office/powerpoint/2010/main" val="3090778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Light bulb on yellow background with sketched light beams and cord">
            <a:extLst>
              <a:ext uri="{FF2B5EF4-FFF2-40B4-BE49-F238E27FC236}">
                <a16:creationId xmlns:a16="http://schemas.microsoft.com/office/drawing/2014/main" id="{723CB3E0-6722-D820-8DD5-FCEF7DDBAEF7}"/>
              </a:ext>
            </a:extLst>
          </p:cNvPr>
          <p:cNvPicPr>
            <a:picLocks noChangeAspect="1"/>
          </p:cNvPicPr>
          <p:nvPr/>
        </p:nvPicPr>
        <p:blipFill rotWithShape="1">
          <a:blip r:embed="rId2"/>
          <a:srcRect l="52484" r="7774" b="-1"/>
          <a:stretch/>
        </p:blipFill>
        <p:spPr>
          <a:xfrm>
            <a:off x="7837371" y="237744"/>
            <a:ext cx="4124416" cy="6382512"/>
          </a:xfrm>
          <a:prstGeom prst="rect">
            <a:avLst/>
          </a:prstGeom>
        </p:spPr>
      </p:pic>
      <p:sp>
        <p:nvSpPr>
          <p:cNvPr id="20" name="Rectangle 15">
            <a:extLst>
              <a:ext uri="{FF2B5EF4-FFF2-40B4-BE49-F238E27FC236}">
                <a16:creationId xmlns:a16="http://schemas.microsoft.com/office/drawing/2014/main" id="{891D1FF4-7F97-4936-9A4C-9FB71D8FB4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7744" y="237744"/>
            <a:ext cx="7652977"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305F441-FBA2-05E4-F3B3-F33B628C038A}"/>
              </a:ext>
            </a:extLst>
          </p:cNvPr>
          <p:cNvSpPr>
            <a:spLocks noGrp="1"/>
          </p:cNvSpPr>
          <p:nvPr>
            <p:ph type="title"/>
          </p:nvPr>
        </p:nvSpPr>
        <p:spPr>
          <a:xfrm>
            <a:off x="868680" y="642593"/>
            <a:ext cx="6281928" cy="1744183"/>
          </a:xfrm>
        </p:spPr>
        <p:txBody>
          <a:bodyPr>
            <a:normAutofit/>
          </a:bodyPr>
          <a:lstStyle/>
          <a:p>
            <a:r>
              <a:rPr lang="en-US"/>
              <a:t>PROPOSITION</a:t>
            </a:r>
          </a:p>
        </p:txBody>
      </p:sp>
      <p:sp>
        <p:nvSpPr>
          <p:cNvPr id="3" name="Content Placeholder 2">
            <a:extLst>
              <a:ext uri="{FF2B5EF4-FFF2-40B4-BE49-F238E27FC236}">
                <a16:creationId xmlns:a16="http://schemas.microsoft.com/office/drawing/2014/main" id="{5C02E8E1-3DC2-029A-CFA3-3E80803FF069}"/>
              </a:ext>
            </a:extLst>
          </p:cNvPr>
          <p:cNvSpPr>
            <a:spLocks noGrp="1"/>
          </p:cNvSpPr>
          <p:nvPr>
            <p:ph idx="1"/>
          </p:nvPr>
        </p:nvSpPr>
        <p:spPr>
          <a:xfrm>
            <a:off x="868680" y="2386584"/>
            <a:ext cx="6281928" cy="3648456"/>
          </a:xfrm>
        </p:spPr>
        <p:txBody>
          <a:bodyPr vert="horz" lIns="91440" tIns="45720" rIns="91440" bIns="45720" rtlCol="0" anchor="t">
            <a:normAutofit/>
          </a:bodyPr>
          <a:lstStyle/>
          <a:p>
            <a:r>
              <a:rPr lang="en-US"/>
              <a:t>A genuine city congestion tracking platform whose</a:t>
            </a:r>
          </a:p>
          <a:p>
            <a:pPr marL="0" indent="0">
              <a:buClr>
                <a:srgbClr val="FFFFFF"/>
              </a:buClr>
              <a:buNone/>
            </a:pPr>
            <a:r>
              <a:rPr lang="en-US"/>
              <a:t>robustness applauds the city traffic data collecting centers to predict real time speed mappings of a rider at any location in cosmopolitan hubs during any hour of the day.</a:t>
            </a:r>
          </a:p>
          <a:p>
            <a:endParaRPr lang="en-US"/>
          </a:p>
        </p:txBody>
      </p:sp>
    </p:spTree>
    <p:extLst>
      <p:ext uri="{BB962C8B-B14F-4D97-AF65-F5344CB8AC3E}">
        <p14:creationId xmlns:p14="http://schemas.microsoft.com/office/powerpoint/2010/main" val="3809862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55F7F3-3A58-4BBB-95C7-CF706F9FF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AE3D314-6F93-4D91-8C0F-E92657F465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2"/>
          </a:solidFill>
          <a:ln w="6350" cap="flat" cmpd="sng" algn="ctr">
            <a:noFill/>
            <a:prstDash val="solid"/>
          </a:ln>
          <a:effectLst>
            <a:softEdge rad="0"/>
          </a:effectLst>
        </p:spPr>
      </p:sp>
      <p:sp>
        <p:nvSpPr>
          <p:cNvPr id="2" name="Title 1">
            <a:extLst>
              <a:ext uri="{FF2B5EF4-FFF2-40B4-BE49-F238E27FC236}">
                <a16:creationId xmlns:a16="http://schemas.microsoft.com/office/drawing/2014/main" id="{786826E5-0D47-4CA2-A9C2-7F660516C112}"/>
              </a:ext>
            </a:extLst>
          </p:cNvPr>
          <p:cNvSpPr>
            <a:spLocks noGrp="1"/>
          </p:cNvSpPr>
          <p:nvPr>
            <p:ph type="title"/>
          </p:nvPr>
        </p:nvSpPr>
        <p:spPr>
          <a:xfrm>
            <a:off x="573409" y="559477"/>
            <a:ext cx="3765200" cy="5709931"/>
          </a:xfrm>
        </p:spPr>
        <p:txBody>
          <a:bodyPr>
            <a:normAutofit/>
          </a:bodyPr>
          <a:lstStyle/>
          <a:p>
            <a:pPr algn="ctr"/>
            <a:r>
              <a:rPr lang="en-US" sz="4400"/>
              <a:t>INSPIRATION</a:t>
            </a:r>
          </a:p>
        </p:txBody>
      </p:sp>
      <p:graphicFrame>
        <p:nvGraphicFramePr>
          <p:cNvPr id="5" name="Content Placeholder 2">
            <a:extLst>
              <a:ext uri="{FF2B5EF4-FFF2-40B4-BE49-F238E27FC236}">
                <a16:creationId xmlns:a16="http://schemas.microsoft.com/office/drawing/2014/main" id="{CF039B07-BE4D-F942-E29E-7FE6AF972D81}"/>
              </a:ext>
            </a:extLst>
          </p:cNvPr>
          <p:cNvGraphicFramePr>
            <a:graphicFrameLocks noGrp="1"/>
          </p:cNvGraphicFramePr>
          <p:nvPr>
            <p:ph idx="1"/>
          </p:nvPr>
        </p:nvGraphicFramePr>
        <p:xfrm>
          <a:off x="5478124" y="800947"/>
          <a:ext cx="5906181" cy="52307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96716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04789F1-5F3B-4DEE-BEAA-E70D1E088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93C3E38-DF85-49B0-BDB8-38728B091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rgbClr val="5F5041"/>
          </a:solidFill>
          <a:ln w="6350" cap="flat" cmpd="sng" algn="ctr">
            <a:noFill/>
            <a:prstDash val="solid"/>
          </a:ln>
          <a:effectLst>
            <a:softEdge rad="0"/>
          </a:effectLst>
        </p:spPr>
      </p:sp>
      <p:pic>
        <p:nvPicPr>
          <p:cNvPr id="5" name="Picture 4" descr="A panda eating bamboo">
            <a:extLst>
              <a:ext uri="{FF2B5EF4-FFF2-40B4-BE49-F238E27FC236}">
                <a16:creationId xmlns:a16="http://schemas.microsoft.com/office/drawing/2014/main" id="{2D55E67A-671E-0D44-A19C-6F933E15712C}"/>
              </a:ext>
            </a:extLst>
          </p:cNvPr>
          <p:cNvPicPr>
            <a:picLocks noChangeAspect="1"/>
          </p:cNvPicPr>
          <p:nvPr/>
        </p:nvPicPr>
        <p:blipFill rotWithShape="1">
          <a:blip r:embed="rId2">
            <a:duotone>
              <a:prstClr val="black"/>
              <a:schemeClr val="tx2">
                <a:tint val="45000"/>
                <a:satMod val="400000"/>
              </a:schemeClr>
            </a:duotone>
            <a:alphaModFix amt="25000"/>
          </a:blip>
          <a:srcRect t="8446" r="-2" b="7157"/>
          <a:stretch/>
        </p:blipFill>
        <p:spPr>
          <a:xfrm>
            <a:off x="20" y="10"/>
            <a:ext cx="12191980" cy="6857990"/>
          </a:xfrm>
          <a:prstGeom prst="rect">
            <a:avLst/>
          </a:prstGeom>
        </p:spPr>
      </p:pic>
      <p:sp>
        <p:nvSpPr>
          <p:cNvPr id="2" name="Title 1">
            <a:extLst>
              <a:ext uri="{FF2B5EF4-FFF2-40B4-BE49-F238E27FC236}">
                <a16:creationId xmlns:a16="http://schemas.microsoft.com/office/drawing/2014/main" id="{D3407945-EB23-A8B9-B210-7084CB31EF7D}"/>
              </a:ext>
            </a:extLst>
          </p:cNvPr>
          <p:cNvSpPr>
            <a:spLocks noGrp="1"/>
          </p:cNvSpPr>
          <p:nvPr>
            <p:ph type="title"/>
          </p:nvPr>
        </p:nvSpPr>
        <p:spPr>
          <a:xfrm>
            <a:off x="1066800" y="642594"/>
            <a:ext cx="10058400" cy="1371600"/>
          </a:xfrm>
        </p:spPr>
        <p:txBody>
          <a:bodyPr>
            <a:normAutofit/>
          </a:bodyPr>
          <a:lstStyle/>
          <a:p>
            <a:pPr algn="ctr"/>
            <a:r>
              <a:rPr lang="en-US">
                <a:ea typeface="+mj-lt"/>
                <a:cs typeface="+mj-lt"/>
              </a:rPr>
              <a:t>          WE             LIBRARIES</a:t>
            </a:r>
            <a:r>
              <a:rPr lang="en-US"/>
              <a:t>!!!</a:t>
            </a:r>
          </a:p>
        </p:txBody>
      </p:sp>
      <p:sp>
        <p:nvSpPr>
          <p:cNvPr id="3" name="Content Placeholder 2">
            <a:extLst>
              <a:ext uri="{FF2B5EF4-FFF2-40B4-BE49-F238E27FC236}">
                <a16:creationId xmlns:a16="http://schemas.microsoft.com/office/drawing/2014/main" id="{CE420478-A726-0BB0-5E79-F430095504C4}"/>
              </a:ext>
            </a:extLst>
          </p:cNvPr>
          <p:cNvSpPr>
            <a:spLocks noGrp="1"/>
          </p:cNvSpPr>
          <p:nvPr>
            <p:ph idx="1"/>
          </p:nvPr>
        </p:nvSpPr>
        <p:spPr>
          <a:xfrm>
            <a:off x="1066800" y="2103120"/>
            <a:ext cx="10058400" cy="3931920"/>
          </a:xfrm>
        </p:spPr>
        <p:txBody>
          <a:bodyPr vert="horz" lIns="91440" tIns="45720" rIns="91440" bIns="45720" rtlCol="0" anchor="t">
            <a:normAutofit/>
          </a:bodyPr>
          <a:lstStyle/>
          <a:p>
            <a:endParaRPr lang="en-US"/>
          </a:p>
          <a:p>
            <a:pPr>
              <a:buClr>
                <a:srgbClr val="262626"/>
              </a:buClr>
            </a:pPr>
            <a:r>
              <a:rPr lang="en-US" sz="4000"/>
              <a:t>SKLEARN</a:t>
            </a:r>
          </a:p>
          <a:p>
            <a:pPr>
              <a:buClr>
                <a:srgbClr val="262626"/>
              </a:buClr>
            </a:pPr>
            <a:r>
              <a:rPr lang="en-US" sz="4000"/>
              <a:t>TENSORFLOW</a:t>
            </a:r>
          </a:p>
          <a:p>
            <a:pPr>
              <a:buClr>
                <a:srgbClr val="262626"/>
              </a:buClr>
            </a:pPr>
            <a:r>
              <a:rPr lang="en-US" sz="4000"/>
              <a:t>PANDAS</a:t>
            </a:r>
          </a:p>
          <a:p>
            <a:pPr>
              <a:buClr>
                <a:srgbClr val="262626"/>
              </a:buClr>
            </a:pPr>
            <a:r>
              <a:rPr lang="en-US" sz="4000"/>
              <a:t>KERAS</a:t>
            </a:r>
          </a:p>
          <a:p>
            <a:pPr>
              <a:buClr>
                <a:srgbClr val="262626"/>
              </a:buClr>
            </a:pPr>
            <a:endParaRPr lang="en-US" sz="4000"/>
          </a:p>
        </p:txBody>
      </p:sp>
      <p:sp>
        <p:nvSpPr>
          <p:cNvPr id="4" name="Heart 3">
            <a:extLst>
              <a:ext uri="{FF2B5EF4-FFF2-40B4-BE49-F238E27FC236}">
                <a16:creationId xmlns:a16="http://schemas.microsoft.com/office/drawing/2014/main" id="{34C64B6E-9038-3EAB-3AA3-EA7895287CD1}"/>
              </a:ext>
            </a:extLst>
          </p:cNvPr>
          <p:cNvSpPr/>
          <p:nvPr/>
        </p:nvSpPr>
        <p:spPr>
          <a:xfrm>
            <a:off x="5419858" y="872006"/>
            <a:ext cx="912253" cy="912253"/>
          </a:xfrm>
          <a:prstGeom prst="hear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86722003"/>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BB5AC-5E00-2224-0599-B448102347E9}"/>
              </a:ext>
            </a:extLst>
          </p:cNvPr>
          <p:cNvSpPr>
            <a:spLocks noGrp="1"/>
          </p:cNvSpPr>
          <p:nvPr>
            <p:ph type="title"/>
          </p:nvPr>
        </p:nvSpPr>
        <p:spPr/>
        <p:txBody>
          <a:bodyPr/>
          <a:lstStyle/>
          <a:p>
            <a:pPr algn="ctr"/>
            <a:r>
              <a:rPr lang="en-US">
                <a:solidFill>
                  <a:srgbClr val="0070C0"/>
                </a:solidFill>
                <a:ea typeface="+mj-lt"/>
                <a:cs typeface="+mj-lt"/>
              </a:rPr>
              <a:t>THE NERDY PICTURESQUE</a:t>
            </a:r>
            <a:endParaRPr lang="en-US"/>
          </a:p>
        </p:txBody>
      </p:sp>
      <p:pic>
        <p:nvPicPr>
          <p:cNvPr id="4" name="Picture 4" descr="A picture containing sky&#10;&#10;Description automatically generated">
            <a:extLst>
              <a:ext uri="{FF2B5EF4-FFF2-40B4-BE49-F238E27FC236}">
                <a16:creationId xmlns:a16="http://schemas.microsoft.com/office/drawing/2014/main" id="{0F95DD65-7B0A-5BFB-CB53-BABBA5E4781D}"/>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10485" y="2161217"/>
            <a:ext cx="10717368" cy="4338607"/>
          </a:xfrm>
          <a:prstGeom prst="rect">
            <a:avLst/>
          </a:prstGeom>
        </p:spPr>
      </p:pic>
      <p:sp>
        <p:nvSpPr>
          <p:cNvPr id="5" name="TextBox 4">
            <a:extLst>
              <a:ext uri="{FF2B5EF4-FFF2-40B4-BE49-F238E27FC236}">
                <a16:creationId xmlns:a16="http://schemas.microsoft.com/office/drawing/2014/main" id="{CC85D064-F6E2-CC7A-C347-827E80B2C971}"/>
              </a:ext>
            </a:extLst>
          </p:cNvPr>
          <p:cNvSpPr txBox="1"/>
          <p:nvPr/>
        </p:nvSpPr>
        <p:spPr>
          <a:xfrm>
            <a:off x="710485" y="5125657"/>
            <a:ext cx="10717368" cy="1487331"/>
          </a:xfrm>
          <a:prstGeom prst="rect">
            <a:avLst/>
          </a:prstGeom>
        </p:spPr>
        <p:txBody>
          <a:bodyPr lIns="91440" tIns="45720" rIns="91440" bIns="45720" anchor="t">
            <a:normAutofit/>
          </a:bodyPr>
          <a:lstStyle/>
          <a:p>
            <a:r>
              <a:rPr lang="en-US"/>
              <a:t>.</a:t>
            </a:r>
          </a:p>
        </p:txBody>
      </p:sp>
      <p:sp>
        <p:nvSpPr>
          <p:cNvPr id="3" name="Content Placeholder 2">
            <a:extLst>
              <a:ext uri="{FF2B5EF4-FFF2-40B4-BE49-F238E27FC236}">
                <a16:creationId xmlns:a16="http://schemas.microsoft.com/office/drawing/2014/main" id="{5B3EA95D-0752-7F9E-F2EC-01E111F956D3}"/>
              </a:ext>
            </a:extLst>
          </p:cNvPr>
          <p:cNvSpPr>
            <a:spLocks noGrp="1"/>
          </p:cNvSpPr>
          <p:nvPr>
            <p:ph idx="1"/>
          </p:nvPr>
        </p:nvSpPr>
        <p:spPr/>
        <p:txBody>
          <a:bodyPr vert="horz" lIns="91440" tIns="45720" rIns="91440" bIns="45720" rtlCol="0" anchor="t">
            <a:normAutofit/>
          </a:bodyPr>
          <a:lstStyle/>
          <a:p>
            <a:endParaRPr lang="en-US"/>
          </a:p>
          <a:p>
            <a:pPr>
              <a:buClr>
                <a:srgbClr val="262626"/>
              </a:buClr>
            </a:pPr>
            <a:endParaRPr lang="en-US"/>
          </a:p>
          <a:p>
            <a:pPr>
              <a:buClr>
                <a:srgbClr val="262626"/>
              </a:buClr>
            </a:pPr>
            <a:endParaRPr lang="en-US"/>
          </a:p>
          <a:p>
            <a:pPr algn="ctr">
              <a:buClr>
                <a:srgbClr val="262626"/>
              </a:buClr>
            </a:pPr>
            <a:endParaRPr lang="en-US" sz="6000">
              <a:solidFill>
                <a:srgbClr val="0070C0"/>
              </a:solidFill>
            </a:endParaRPr>
          </a:p>
          <a:p>
            <a:pPr>
              <a:buClr>
                <a:srgbClr val="262626"/>
              </a:buClr>
            </a:pPr>
            <a:endParaRPr lang="en-US"/>
          </a:p>
        </p:txBody>
      </p:sp>
    </p:spTree>
    <p:extLst>
      <p:ext uri="{BB962C8B-B14F-4D97-AF65-F5344CB8AC3E}">
        <p14:creationId xmlns:p14="http://schemas.microsoft.com/office/powerpoint/2010/main" val="3030151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D04789F1-5F3B-4DEE-BEAA-E70D1E088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93C3E38-DF85-49B0-BDB8-38728B091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rgbClr val="5F5041"/>
          </a:solidFill>
          <a:ln w="6350" cap="flat" cmpd="sng" algn="ctr">
            <a:noFill/>
            <a:prstDash val="solid"/>
          </a:ln>
          <a:effectLst>
            <a:softEdge rad="0"/>
          </a:effectLst>
        </p:spPr>
      </p:sp>
      <p:pic>
        <p:nvPicPr>
          <p:cNvPr id="4" name="Picture 4" descr="Chart, scatter chart&#10;&#10;Description automatically generated">
            <a:extLst>
              <a:ext uri="{FF2B5EF4-FFF2-40B4-BE49-F238E27FC236}">
                <a16:creationId xmlns:a16="http://schemas.microsoft.com/office/drawing/2014/main" id="{F33A2CE0-6F85-B976-A3CC-98EDA208095B}"/>
              </a:ext>
            </a:extLst>
          </p:cNvPr>
          <p:cNvPicPr>
            <a:picLocks noChangeAspect="1"/>
          </p:cNvPicPr>
          <p:nvPr/>
        </p:nvPicPr>
        <p:blipFill rotWithShape="1">
          <a:blip r:embed="rId2">
            <a:duotone>
              <a:prstClr val="black"/>
              <a:schemeClr val="tx2">
                <a:tint val="45000"/>
                <a:satMod val="400000"/>
              </a:schemeClr>
            </a:duotone>
            <a:alphaModFix amt="25000"/>
            <a:extLst>
              <a:ext uri="{837473B0-CC2E-450A-ABE3-18F120FF3D39}">
                <a1611:picAttrSrcUrl xmlns:a1611="http://schemas.microsoft.com/office/drawing/2016/11/main" r:id="rId3"/>
              </a:ext>
            </a:extLst>
          </a:blip>
          <a:srcRect t="14346" b="28402"/>
          <a:stretch/>
        </p:blipFill>
        <p:spPr>
          <a:xfrm>
            <a:off x="20" y="10"/>
            <a:ext cx="12191980" cy="6857990"/>
          </a:xfrm>
          <a:prstGeom prst="rect">
            <a:avLst/>
          </a:prstGeom>
        </p:spPr>
      </p:pic>
      <p:sp>
        <p:nvSpPr>
          <p:cNvPr id="3" name="Content Placeholder 2">
            <a:extLst>
              <a:ext uri="{FF2B5EF4-FFF2-40B4-BE49-F238E27FC236}">
                <a16:creationId xmlns:a16="http://schemas.microsoft.com/office/drawing/2014/main" id="{44526B14-96D2-23EF-17C9-C888DD0A31C9}"/>
              </a:ext>
            </a:extLst>
          </p:cNvPr>
          <p:cNvSpPr>
            <a:spLocks noGrp="1"/>
          </p:cNvSpPr>
          <p:nvPr>
            <p:ph idx="1"/>
          </p:nvPr>
        </p:nvSpPr>
        <p:spPr>
          <a:xfrm>
            <a:off x="1066800" y="2103120"/>
            <a:ext cx="10058400" cy="3931920"/>
          </a:xfrm>
        </p:spPr>
        <p:txBody>
          <a:bodyPr vert="horz" lIns="91440" tIns="45720" rIns="91440" bIns="45720" rtlCol="0" anchor="t">
            <a:normAutofit/>
          </a:bodyPr>
          <a:lstStyle/>
          <a:p>
            <a:endParaRPr lang="en-US"/>
          </a:p>
          <a:p>
            <a:pPr marL="0" indent="0" algn="ctr">
              <a:buClr>
                <a:srgbClr val="262626"/>
              </a:buClr>
              <a:buNone/>
            </a:pPr>
            <a:r>
              <a:rPr lang="en-US" sz="3600">
                <a:ea typeface="+mn-lt"/>
                <a:cs typeface="+mn-lt"/>
              </a:rPr>
              <a:t>HAIL</a:t>
            </a:r>
          </a:p>
          <a:p>
            <a:pPr marL="0" indent="0" algn="ctr">
              <a:buNone/>
            </a:pPr>
            <a:r>
              <a:rPr lang="en-US" sz="3600"/>
              <a:t>LINEAR REGRESSION</a:t>
            </a:r>
          </a:p>
        </p:txBody>
      </p:sp>
      <p:sp>
        <p:nvSpPr>
          <p:cNvPr id="5" name="TextBox 4">
            <a:extLst>
              <a:ext uri="{FF2B5EF4-FFF2-40B4-BE49-F238E27FC236}">
                <a16:creationId xmlns:a16="http://schemas.microsoft.com/office/drawing/2014/main" id="{F4D43AF0-E77C-F5EA-29AC-9FE0B857436B}"/>
              </a:ext>
            </a:extLst>
          </p:cNvPr>
          <p:cNvSpPr txBox="1"/>
          <p:nvPr/>
        </p:nvSpPr>
        <p:spPr>
          <a:xfrm>
            <a:off x="4724400" y="4776788"/>
            <a:ext cx="2743200" cy="317500"/>
          </a:xfrm>
          <a:prstGeom prst="rect">
            <a:avLst/>
          </a:prstGeom>
        </p:spPr>
        <p:txBody>
          <a:bodyPr lIns="91440" tIns="45720" rIns="91440" bIns="45720" anchor="t">
            <a:normAutofit fontScale="92500" lnSpcReduction="20000"/>
          </a:bodyPr>
          <a:lstStyle/>
          <a:p>
            <a:endParaRPr lang="en-US"/>
          </a:p>
        </p:txBody>
      </p:sp>
    </p:spTree>
    <p:extLst>
      <p:ext uri="{BB962C8B-B14F-4D97-AF65-F5344CB8AC3E}">
        <p14:creationId xmlns:p14="http://schemas.microsoft.com/office/powerpoint/2010/main" val="1840771943"/>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Savon</Template>
  <Application>Microsoft Office PowerPoint</Application>
  <PresentationFormat>Widescreen</PresentationFormat>
  <Slides>23</Slides>
  <Notes>1</Notes>
  <HiddenSlides>0</HiddenSlide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Savon</vt:lpstr>
      <vt:lpstr>Manhattan to the Brooklyn bridge in 10?</vt:lpstr>
      <vt:lpstr>Jack Perloff Darshan Golchha Vardaan Kapoor</vt:lpstr>
      <vt:lpstr>NEW YORKERS SPEND 92 HOURS per year ROTTING IN CONGESTED CITY HIGHWAYS !</vt:lpstr>
      <vt:lpstr>RIDER STRIDER</vt:lpstr>
      <vt:lpstr>PROPOSITION</vt:lpstr>
      <vt:lpstr>INSPIRATION</vt:lpstr>
      <vt:lpstr>          WE             LIBRARIES!!!</vt:lpstr>
      <vt:lpstr>THE NERDY PICTURESQUE</vt:lpstr>
      <vt:lpstr>PowerPoint Presentation</vt:lpstr>
      <vt:lpstr>FACETS AND FASCINATION</vt:lpstr>
      <vt:lpstr>VALOR  OF ANN</vt:lpstr>
      <vt:lpstr>IMPLEMENTATION</vt:lpstr>
      <vt:lpstr>COMPARISON HOOKS</vt:lpstr>
      <vt:lpstr>FINDINGS</vt:lpstr>
      <vt:lpstr>PowerPoint Presentation</vt:lpstr>
      <vt:lpstr>PowerPoint Presentation</vt:lpstr>
      <vt:lpstr>PowerPoint Presentation</vt:lpstr>
      <vt:lpstr>PowerPoint Presentation</vt:lpstr>
      <vt:lpstr>PowerPoint Presentation</vt:lpstr>
      <vt:lpstr>INFERENCE</vt:lpstr>
      <vt:lpstr>PowerPoint Presentation</vt:lpstr>
      <vt:lpstr>IT IS A JOURNEY...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3</cp:revision>
  <dcterms:created xsi:type="dcterms:W3CDTF">2023-02-26T04:29:08Z</dcterms:created>
  <dcterms:modified xsi:type="dcterms:W3CDTF">2023-02-26T16:54:08Z</dcterms:modified>
</cp:coreProperties>
</file>