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3" r:id="rId2"/>
    <p:sldId id="324" r:id="rId3"/>
    <p:sldId id="333" r:id="rId4"/>
    <p:sldId id="344" r:id="rId5"/>
    <p:sldId id="345" r:id="rId6"/>
    <p:sldId id="33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42" r:id="rId18"/>
    <p:sldId id="346" r:id="rId19"/>
    <p:sldId id="340" r:id="rId20"/>
    <p:sldId id="3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813" autoAdjust="0"/>
  </p:normalViewPr>
  <p:slideViewPr>
    <p:cSldViewPr snapToGrid="0">
      <p:cViewPr varScale="1">
        <p:scale>
          <a:sx n="86" d="100"/>
          <a:sy n="86" d="100"/>
        </p:scale>
        <p:origin x="114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B891A-8898-42DC-824D-F58F31D447E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0FF42-E8F8-473A-A5E7-2AF3C5E86B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6719-03AB-44F6-B38A-81647B6E2933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247-83A6-4FCE-9F49-47EEF880361D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0165-4159-4650-9ECA-4781EBAC2130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960A-5B41-462A-AC2D-3A92C4FFB401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85C2-EEA6-4FF8-863A-58E9F9FA0263}" type="datetime4">
              <a:rPr lang="en-US" smtClean="0"/>
              <a:t>June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A2E7-CEB5-4C51-B54F-31AB3E197EC8}" type="datetime4">
              <a:rPr lang="en-US" smtClean="0"/>
              <a:t>June 14,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33CF-7B66-48DC-8946-14ABCF0E0A49}" type="datetime4">
              <a:rPr lang="en-US" smtClean="0"/>
              <a:t>June 14,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B46-5FB2-4753-861A-057B4E6FD47D}" type="datetime4">
              <a:rPr lang="en-US" smtClean="0"/>
              <a:t>June 14,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CE8-3F9D-45B7-BB58-ADAE98E84F20}" type="datetime4">
              <a:rPr lang="en-US" smtClean="0"/>
              <a:t>June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C9C4-CA73-4D33-A6DB-19A2D413681F}" type="datetime4">
              <a:rPr lang="en-US" smtClean="0"/>
              <a:t>June 14,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Risk Management - GEMWeM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1A9D-95BD-4621-86D1-0C0FCF3F8F77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Quantitative Risk Management - GEMWeM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9F03-B953-49DB-9070-7FFBCB2BC4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h/url?sa=i&amp;rct=j&amp;q=&amp;esrc=s&amp;source=images&amp;cd=&amp;cad=rja&amp;uact=8&amp;ved=0ahUKEwi55KnEtZ3NAhUKvBQKHZW8DPEQjRwIBw&amp;url=http://www.visavis.unige.ch/&amp;psig=AFQjCNHM0DSjmMN4qmd8WD6weBpwFI7gdA&amp;ust=14656466890148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francescnaya\Downloads\Macintosh%20HD:Users:francescnaya:Downloads:DSP%20Index%20aiiiiiiight-2.docx!OLE_LINK1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file:///\\localhost\Users\francescnaya\Downloads\Macintosh%20HD:Users:francescnaya:Downloads:DSP%20Index%20aiiiiiiight-2.docx!OLE_LINK12" TargetMode="External"/><Relationship Id="rId7" Type="http://schemas.openxmlformats.org/officeDocument/2006/relationships/oleObject" Target="file:///\\localhost\Users\francescnaya\Downloads\Macintosh%20HD:Users:francescnaya:Downloads:DSP%20Index%20aiiiiiiight-2.docx!OLE_LINK1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file:///\\localhost\Users\francescnaya\Downloads\Macintosh%20HD:Users:francescnaya:Downloads:DSP%20Index%20aiiiiiiight-2.docx!OLE_LINK13" TargetMode="Externa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file:///\\localhost\Users\francescnaya\Downloads\Macintosh%20HD:Users:francescnaya:Downloads:DSP%20Index%20aiiiiiiight-2.docx!OLE_LINK1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francescnaya\Downloads\Macintosh%20HD:Users:francescnaya:Downloads:DSP%20Index%20aiiiiiiight.docx!OLE_LINK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francescnaya\Downloads\Macintosh%20HD:Users:francescnaya:Downloads:DSP%20Index%20aiiiiiiight.docx!OLE_LINK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-501046"/>
            <a:ext cx="12192000" cy="155911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000" b="1" dirty="0" smtClean="0">
                <a:solidFill>
                  <a:schemeClr val="accent5"/>
                </a:solidFill>
              </a:rPr>
              <a:t>The Shield Option</a:t>
            </a:r>
            <a:endParaRPr lang="en-US" sz="7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885950"/>
            <a:ext cx="10629900" cy="4470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725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341876" y="4744276"/>
            <a:ext cx="15082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Ervin </a:t>
            </a:r>
            <a:r>
              <a:rPr lang="en-US" sz="1600" b="1" dirty="0" err="1"/>
              <a:t>Gan</a:t>
            </a:r>
            <a:endParaRPr lang="en-US" sz="1600" b="1" dirty="0"/>
          </a:p>
          <a:p>
            <a:pPr>
              <a:spcBef>
                <a:spcPts val="600"/>
              </a:spcBef>
            </a:pPr>
            <a:r>
              <a:rPr lang="en-US" sz="1600" b="1" dirty="0"/>
              <a:t>Francesc </a:t>
            </a:r>
            <a:r>
              <a:rPr lang="en-US" sz="1600" b="1" dirty="0" smtClean="0"/>
              <a:t>Naya</a:t>
            </a:r>
          </a:p>
          <a:p>
            <a:pPr>
              <a:spcBef>
                <a:spcPts val="600"/>
              </a:spcBef>
            </a:pPr>
            <a:r>
              <a:rPr lang="en-US" sz="1600" b="1" dirty="0" err="1"/>
              <a:t>Jahja</a:t>
            </a:r>
            <a:r>
              <a:rPr lang="en-US" sz="1600" b="1" dirty="0"/>
              <a:t> </a:t>
            </a:r>
            <a:r>
              <a:rPr lang="en-US" sz="1600" b="1" dirty="0" err="1" smtClean="0"/>
              <a:t>Rrustemi</a:t>
            </a:r>
            <a:endParaRPr lang="en-US" sz="1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283880" y="1845027"/>
            <a:ext cx="97766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CH" sz="5000" b="1" dirty="0" err="1" smtClean="0"/>
              <a:t>Derivatives</a:t>
            </a:r>
            <a:r>
              <a:rPr lang="fr-CH" sz="5000" b="1" dirty="0" smtClean="0"/>
              <a:t> and </a:t>
            </a:r>
            <a:r>
              <a:rPr lang="fr-CH" sz="5000" b="1" dirty="0" err="1" smtClean="0"/>
              <a:t>Structured</a:t>
            </a:r>
            <a:r>
              <a:rPr lang="fr-CH" sz="5000" b="1" dirty="0" smtClean="0"/>
              <a:t> </a:t>
            </a:r>
            <a:r>
              <a:rPr lang="fr-CH" sz="5000" b="1" dirty="0" err="1" smtClean="0"/>
              <a:t>Products</a:t>
            </a:r>
            <a:endParaRPr lang="fr-CH" sz="5000" dirty="0"/>
          </a:p>
        </p:txBody>
      </p:sp>
      <p:pic>
        <p:nvPicPr>
          <p:cNvPr id="16" name="Image 15"/>
          <p:cNvPicPr/>
          <p:nvPr/>
        </p:nvPicPr>
        <p:blipFill rotWithShape="1">
          <a:blip r:embed="rId2"/>
          <a:srcRect l="21984" t="53306" r="57355" b="40082"/>
          <a:stretch/>
        </p:blipFill>
        <p:spPr bwMode="auto">
          <a:xfrm>
            <a:off x="2518031" y="3478087"/>
            <a:ext cx="2823845" cy="722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7" name="Image 16" descr="http://www.visavis.unige.ch/vav/templates/vis_a_vis/images/UNIGE70.gif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45" y="3465863"/>
            <a:ext cx="2491105" cy="901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Pricing </a:t>
            </a:r>
            <a:r>
              <a:rPr lang="en-US" sz="2800" b="1" dirty="0" smtClean="0">
                <a:solidFill>
                  <a:schemeClr val="accent5"/>
                </a:solidFill>
              </a:rPr>
              <a:t>– Estimation of the Parameters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CH" sz="2600" dirty="0" smtClean="0">
                    <a:latin typeface="Calibri" charset="0"/>
                    <a:ea typeface="Calibri" charset="0"/>
                    <a:cs typeface="Calibri" charset="0"/>
                  </a:rPr>
                  <a:t>Estimation of speed of </a:t>
                </a:r>
                <a:r>
                  <a:rPr lang="fr-CH" sz="2600" dirty="0" err="1" smtClean="0">
                    <a:latin typeface="Calibri" charset="0"/>
                    <a:ea typeface="Calibri" charset="0"/>
                    <a:cs typeface="Calibri" charset="0"/>
                  </a:rPr>
                  <a:t>mean</a:t>
                </a:r>
                <a:r>
                  <a:rPr lang="fr-CH" sz="26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fr-CH" sz="2600" dirty="0" err="1" smtClean="0">
                    <a:latin typeface="Calibri" charset="0"/>
                    <a:ea typeface="Calibri" charset="0"/>
                    <a:cs typeface="Calibri" charset="0"/>
                  </a:rPr>
                  <a:t>reversion</a:t>
                </a:r>
                <a:r>
                  <a:rPr lang="fr-CH" sz="2600" dirty="0" smtClean="0">
                    <a:latin typeface="Calibri" charset="0"/>
                    <a:ea typeface="Calibri" charset="0"/>
                    <a:cs typeface="Calibri" charset="0"/>
                  </a:rPr>
                  <a:t>:</a:t>
                </a:r>
              </a:p>
              <a:p>
                <a:pPr marL="0" indent="0">
                  <a:buNone/>
                </a:pPr>
                <a:endParaRPr lang="fr-FR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fr-CH" sz="26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−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fr-CH" sz="26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𝛽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fr-CH" sz="26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lang="fr-FR" sz="2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:endParaRPr lang="fr-FR" sz="2600" i="1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𝛼</m:t>
                          </m:r>
                        </m:e>
                      </m:acc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=−</m:t>
                      </m:r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𝛽</m:t>
                      </m:r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/</m:t>
                      </m:r>
                      <m:r>
                        <a:rPr lang="en-US" sz="2600" i="1">
                          <a:latin typeface="Cambria Math" charset="0"/>
                          <a:ea typeface="Calibri" charset="0"/>
                          <a:cs typeface="Calibri" charset="0"/>
                        </a:rPr>
                        <m:t>𝑑𝑡</m:t>
                      </m:r>
                    </m:oMath>
                  </m:oMathPara>
                </a14:m>
                <a:endParaRPr lang="fr-FR" sz="26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fr-FR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sz="2600" dirty="0">
                    <a:latin typeface="Calibri" charset="0"/>
                    <a:ea typeface="Calibri" charset="0"/>
                    <a:cs typeface="Calibri" charset="0"/>
                  </a:rPr>
                  <a:t> is the historical average of the industry rating</a:t>
                </a:r>
                <a:endParaRPr lang="fr-FR" sz="26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endParaRPr lang="fr-CH" sz="26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sz="2600" dirty="0">
                    <a:latin typeface="Calibri" charset="0"/>
                    <a:ea typeface="Calibri" charset="0"/>
                    <a:cs typeface="Calibri" charset="0"/>
                  </a:rPr>
                  <a:t>volatility is estimated by computing the historical volatility of the industry rating</a:t>
                </a:r>
                <a:endParaRPr lang="fr-CH" sz="2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7979833" y="-1693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3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41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Pricing – Estimation of the Parameters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600" dirty="0" err="1" smtClean="0"/>
                  <a:t>Estimate</a:t>
                </a:r>
                <a:r>
                  <a:rPr lang="fr-FR" sz="2600" dirty="0" smtClean="0"/>
                  <a:t> the </a:t>
                </a:r>
                <a:r>
                  <a:rPr lang="fr-FR" sz="2600" dirty="0" err="1" smtClean="0"/>
                  <a:t>market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price</a:t>
                </a:r>
                <a:r>
                  <a:rPr lang="fr-FR" sz="2600" dirty="0" smtClean="0"/>
                  <a:t> of </a:t>
                </a:r>
                <a:r>
                  <a:rPr lang="fr-FR" sz="2600" dirty="0" err="1" smtClean="0"/>
                  <a:t>risk</a:t>
                </a:r>
                <a:r>
                  <a:rPr lang="fr-FR" sz="2600" dirty="0" smtClean="0"/>
                  <a:t> 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𝛿</m:t>
                    </m:r>
                    <m:r>
                      <a:rPr lang="en-US" sz="2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fr-FR" sz="2600" dirty="0" smtClean="0"/>
                  <a:t> as </a:t>
                </a:r>
                <a:r>
                  <a:rPr lang="fr-FR" sz="2600" dirty="0" err="1" smtClean="0"/>
                  <a:t>it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is</a:t>
                </a:r>
                <a:r>
                  <a:rPr lang="fr-FR" sz="2600" dirty="0" smtClean="0"/>
                  <a:t> not </a:t>
                </a:r>
                <a:r>
                  <a:rPr lang="fr-FR" sz="2600" dirty="0" err="1" smtClean="0"/>
                  <a:t>traded</a:t>
                </a:r>
                <a:r>
                  <a:rPr lang="fr-FR" sz="2600" dirty="0" smtClean="0"/>
                  <a:t> in the </a:t>
                </a:r>
                <a:r>
                  <a:rPr lang="fr-FR" sz="2600" dirty="0" err="1" smtClean="0"/>
                  <a:t>market</a:t>
                </a:r>
                <a:endParaRPr lang="fr-FR" sz="2600" dirty="0" smtClean="0"/>
              </a:p>
              <a:p>
                <a:endParaRPr lang="fr-FR" sz="2600" dirty="0"/>
              </a:p>
              <a:p>
                <a:r>
                  <a:rPr lang="en-US" sz="26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600" dirty="0"/>
                  <a:t> by pricing a bond that pays $100 at maturity if there is no default using our process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𝑑</m:t>
                    </m:r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/>
                  <a:t> and match the yield of such bond to the CDS yield of the same credit rating.</a:t>
                </a:r>
                <a:endParaRPr lang="fr-FR" sz="2600" dirty="0"/>
              </a:p>
              <a:p>
                <a:endParaRPr lang="fr-FR" sz="26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</a:rPr>
                          <m:t>=</m:t>
                        </m:r>
                        <m:r>
                          <a:rPr lang="en-US" sz="26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600" i="1">
                            <a:latin typeface="Cambria Math" charset="0"/>
                          </a:rPr>
                          <m:t>=</m:t>
                        </m:r>
                        <m:r>
                          <a:rPr lang="en-US" sz="26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fr-FR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 charset="0"/>
                              </a:rPr>
                              <m:t>(−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𝑟𝑡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600" i="1">
                            <a:latin typeface="Cambria Math" charset="0"/>
                          </a:rPr>
                          <m:t>100</m:t>
                        </m:r>
                        <m:sSub>
                          <m:sSub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>
                                <a:latin typeface="Cambria Math" charset="0"/>
                              </a:rPr>
                              <m:t>𝐈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charset="0"/>
                              </a:rPr>
                              <m:t>&gt;</m:t>
                            </m:r>
                            <m:acc>
                              <m:accPr>
                                <m:chr m:val="̅"/>
                                <m:ctrlPr>
                                  <a:rPr lang="fr-F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fr-FR" sz="2600" dirty="0" smtClean="0"/>
                  <a:t>                    Price of the bond</a:t>
                </a:r>
                <a:endParaRPr lang="fr-FR" sz="2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Risk Management - GEMWeM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lèche vers la droite 9"/>
          <p:cNvSpPr/>
          <p:nvPr/>
        </p:nvSpPr>
        <p:spPr>
          <a:xfrm>
            <a:off x="5830900" y="4614277"/>
            <a:ext cx="12700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Pricing - Methodology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757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𝑟𝑡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charset="0"/>
                        </a:rPr>
                        <m:t>100∅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𝑇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latin typeface="Cambria Math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fr-F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fr-F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fr-F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</m:acc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CH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f>
                                    <m:f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F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F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𝑇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fr-FR" sz="22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CH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CH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H" sz="2600" dirty="0" smtClean="0"/>
                  <a:t>	     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H" sz="2600" dirty="0"/>
                  <a:t> </a:t>
                </a:r>
                <a:r>
                  <a:rPr lang="fr-CH" sz="2600" dirty="0" smtClean="0"/>
                  <a:t>      	        </a:t>
                </a:r>
                <a:r>
                  <a:rPr lang="fr-CH" sz="2600" dirty="0" err="1" smtClean="0"/>
                  <a:t>Closed</a:t>
                </a:r>
                <a:r>
                  <a:rPr lang="fr-CH" sz="2600" dirty="0" smtClean="0"/>
                  <a:t> </a:t>
                </a:r>
                <a:r>
                  <a:rPr lang="fr-CH" sz="2600" dirty="0" err="1" smtClean="0"/>
                  <a:t>form</a:t>
                </a:r>
                <a:r>
                  <a:rPr lang="fr-CH" sz="2600" dirty="0" smtClean="0"/>
                  <a:t> solution by </a:t>
                </a:r>
                <a:r>
                  <a:rPr lang="fr-CH" sz="2600" dirty="0" err="1" smtClean="0"/>
                  <a:t>assuming</a:t>
                </a:r>
                <a:r>
                  <a:rPr lang="fr-CH" sz="2600" dirty="0" smtClean="0"/>
                  <a:t> </a:t>
                </a:r>
                <a:r>
                  <a:rPr lang="fr-CH" sz="2600" dirty="0" err="1" smtClean="0"/>
                  <a:t>R</a:t>
                </a:r>
                <a:r>
                  <a:rPr lang="fr-CH" sz="2600" baseline="-25000" dirty="0" err="1" smtClean="0"/>
                  <a:t>t</a:t>
                </a:r>
                <a:r>
                  <a:rPr lang="fr-CH" sz="2600" baseline="-25000" dirty="0" smtClean="0"/>
                  <a:t> </a:t>
                </a:r>
                <a:r>
                  <a:rPr lang="fr-CH" sz="2600" dirty="0" err="1" smtClean="0"/>
                  <a:t>is</a:t>
                </a:r>
                <a:r>
                  <a:rPr lang="fr-CH" sz="2600" dirty="0" smtClean="0"/>
                  <a:t> constant and </a:t>
                </a:r>
                <a:r>
                  <a:rPr lang="fr-CH" sz="2600" dirty="0" err="1" smtClean="0"/>
                  <a:t>equal</a:t>
                </a:r>
                <a:r>
                  <a:rPr lang="fr-CH" sz="2600" dirty="0" smtClean="0"/>
                  <a:t> to R</a:t>
                </a:r>
                <a:r>
                  <a:rPr lang="fr-CH" sz="2600" baseline="-25000" dirty="0" smtClean="0"/>
                  <a:t>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CH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7574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èche vers la droite 2"/>
          <p:cNvSpPr/>
          <p:nvPr/>
        </p:nvSpPr>
        <p:spPr>
          <a:xfrm>
            <a:off x="1361221" y="4663892"/>
            <a:ext cx="827314" cy="277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3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489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Pricing - Methodology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sz="2600" dirty="0" smtClean="0"/>
                  <a:t>The </a:t>
                </a:r>
                <a:r>
                  <a:rPr lang="fr-CH" sz="2600" dirty="0" err="1" smtClean="0"/>
                  <a:t>yield</a:t>
                </a:r>
                <a:r>
                  <a:rPr lang="fr-CH" sz="2600" dirty="0" smtClean="0"/>
                  <a:t> </a:t>
                </a:r>
                <a:r>
                  <a:rPr lang="fr-CH" sz="2600" dirty="0" err="1" smtClean="0"/>
                  <a:t>is</a:t>
                </a:r>
                <a:r>
                  <a:rPr lang="fr-CH" sz="2600" dirty="0" smtClean="0"/>
                  <a:t> </a:t>
                </a:r>
                <a:r>
                  <a:rPr lang="fr-CH" sz="2600" dirty="0" err="1" smtClean="0"/>
                  <a:t>equal</a:t>
                </a:r>
                <a:r>
                  <a:rPr lang="fr-CH" sz="2600" dirty="0" smtClean="0"/>
                  <a:t> to:</a:t>
                </a:r>
              </a:p>
              <a:p>
                <a:endParaRPr lang="fr-CH" sz="26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sz="2600" b="0" i="1" smtClean="0">
                        <a:latin typeface="Cambria Math" charset="0"/>
                      </a:rPr>
                      <m:t>   </m:t>
                    </m:r>
                    <m:r>
                      <a:rPr lang="en-US" sz="2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 charset="0"/>
                      </a:rPr>
                      <m:t>∗</m:t>
                    </m:r>
                    <m:func>
                      <m:func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charset="0"/>
                              </a:rPr>
                              <m:t>yield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a:rPr lang="en-US" sz="2600">
                        <a:latin typeface="Cambria Math" charset="0"/>
                      </a:rPr>
                      <m:t>=100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fr-FR" sz="26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</m:oMath>
                </a14:m>
                <a:r>
                  <a:rPr lang="en-US" sz="2600" dirty="0"/>
                  <a:t>   yield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charset="0"/>
                          </a:rPr>
                          <m:t>ln</m:t>
                        </m:r>
                        <m:d>
                          <m:d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charset="0"/>
                                  </a:rPr>
                                  <m:t>100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fr-FR" sz="2600" dirty="0" smtClean="0"/>
              </a:p>
              <a:p>
                <a:endParaRPr lang="fr-FR" sz="2600" dirty="0"/>
              </a:p>
              <a:p>
                <a:r>
                  <a:rPr lang="fr-FR" sz="2600" dirty="0" smtClean="0"/>
                  <a:t>Match </a:t>
                </a:r>
                <a:r>
                  <a:rPr lang="fr-FR" sz="2600" dirty="0" err="1" smtClean="0"/>
                  <a:t>numerically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this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yield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with</a:t>
                </a:r>
                <a:r>
                  <a:rPr lang="fr-FR" sz="2600" dirty="0" smtClean="0"/>
                  <a:t> the CDS spread </a:t>
                </a:r>
                <a:r>
                  <a:rPr lang="fr-FR" sz="2600" dirty="0" err="1" smtClean="0"/>
                  <a:t>yield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until</a:t>
                </a:r>
                <a:r>
                  <a:rPr lang="fr-FR" sz="2600" dirty="0" smtClean="0"/>
                  <a:t> the good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𝜃</m:t>
                    </m:r>
                  </m:oMath>
                </a14:m>
                <a:r>
                  <a:rPr lang="fr-FR" sz="2600" dirty="0" smtClean="0"/>
                  <a:t> </a:t>
                </a:r>
                <a:r>
                  <a:rPr lang="fr-FR" sz="2600" dirty="0" err="1" smtClean="0"/>
                  <a:t>is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found</a:t>
                </a:r>
                <a:endParaRPr lang="fr-FR" sz="2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Risk Management - GEMWeM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489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accent5"/>
                </a:solidFill>
              </a:rPr>
              <a:t>Pricing - Methodology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Test different </a:t>
                </a:r>
                <a:r>
                  <a:rPr lang="en-US" sz="2600" dirty="0"/>
                  <a:t>numerical values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600" dirty="0"/>
                  <a:t> to minimize the sum of the squared differences between each yield found and the CDS risk premium with the same credit rating</a:t>
                </a:r>
                <a:r>
                  <a:rPr lang="en-US" sz="2600" dirty="0" smtClean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𝜃</m:t>
                    </m:r>
                  </m:oMath>
                </a14:m>
                <a:r>
                  <a:rPr lang="fr-FR" sz="2600" dirty="0" smtClean="0"/>
                  <a:t> </a:t>
                </a:r>
                <a:r>
                  <a:rPr lang="fr-FR" sz="2600" dirty="0" err="1" smtClean="0"/>
                  <a:t>is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different</a:t>
                </a:r>
                <a:r>
                  <a:rPr lang="fr-FR" sz="2600" dirty="0" smtClean="0"/>
                  <a:t> for </a:t>
                </a:r>
                <a:r>
                  <a:rPr lang="fr-FR" sz="2600" dirty="0" err="1" smtClean="0"/>
                  <a:t>each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category</a:t>
                </a:r>
                <a:r>
                  <a:rPr lang="fr-FR" sz="2600" dirty="0" smtClean="0"/>
                  <a:t> of bonds. </a:t>
                </a:r>
              </a:p>
              <a:p>
                <a:endParaRPr lang="fr-FR" sz="2600" dirty="0"/>
              </a:p>
              <a:p>
                <a:r>
                  <a:rPr lang="en-US" sz="26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𝜃</m:t>
                    </m:r>
                    <m:r>
                      <a:rPr lang="en-US" sz="2600" i="1">
                        <a:latin typeface="Cambria Math" charset="0"/>
                      </a:rPr>
                      <m:t>=10</m:t>
                    </m:r>
                  </m:oMath>
                </a14:m>
                <a:r>
                  <a:rPr lang="en-US" sz="2600" dirty="0"/>
                  <a:t>, we have yields closest to the CDS risk premiums of the same </a:t>
                </a:r>
                <a:r>
                  <a:rPr lang="en-US" sz="2600" dirty="0" smtClean="0"/>
                  <a:t>rating.</a:t>
                </a:r>
                <a:endParaRPr lang="fr-FR" sz="26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Risk Management - GEMWeM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53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err="1">
                <a:solidFill>
                  <a:schemeClr val="accent5"/>
                </a:solidFill>
              </a:rPr>
              <a:t>Monte-carlo</a:t>
            </a:r>
            <a:r>
              <a:rPr lang="fr-FR" sz="2800" b="1" dirty="0">
                <a:solidFill>
                  <a:schemeClr val="accent5"/>
                </a:solidFill>
              </a:rPr>
              <a:t>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501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>
                    <a:latin typeface="Cambria Math" charset="0"/>
                  </a:rPr>
                  <a:t>Discretization of the process:</a:t>
                </a:r>
              </a:p>
              <a:p>
                <a:endParaRPr lang="en-US" sz="26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fr-CH" sz="26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fr-CH" sz="2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fr-CH" sz="2600" b="0" i="1" smtClean="0">
                              <a:latin typeface="Cambria Math" charset="0"/>
                            </a:rPr>
                            <m:t>h</m:t>
                          </m:r>
                        </m:sub>
                      </m:sSub>
                      <m:r>
                        <a:rPr lang="fr-CH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600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fr-CH" sz="26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fr-CH" sz="2600" b="0" i="1" smtClean="0">
                          <a:latin typeface="Cambria Math" charset="0"/>
                        </a:rPr>
                        <m:t>+</m:t>
                      </m:r>
                      <m:r>
                        <a:rPr lang="fr-CH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is-I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is-I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fr-CH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60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H" sz="26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CH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fr-CH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s-IS" sz="2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fr-CH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fr-CH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6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H" sz="26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is-IS" sz="2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6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H" sz="26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CH" sz="26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fr-CH" sz="2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bg-BG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bg-BG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fr-CH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</m:rad>
                      <m:r>
                        <a:rPr lang="fr-CH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</m:oMath>
                  </m:oMathPara>
                </a14:m>
                <a:endParaRPr lang="fr-FR" sz="2600" dirty="0" smtClean="0"/>
              </a:p>
              <a:p>
                <a:endParaRPr lang="fr-FR" sz="2600" dirty="0"/>
              </a:p>
              <a:p>
                <a:r>
                  <a:rPr lang="fr-FR" sz="2600" dirty="0" err="1" smtClean="0"/>
                  <a:t>Number</a:t>
                </a:r>
                <a:r>
                  <a:rPr lang="fr-FR" sz="2600" dirty="0" smtClean="0"/>
                  <a:t> of </a:t>
                </a:r>
                <a:r>
                  <a:rPr lang="fr-FR" sz="2600" dirty="0" err="1" smtClean="0"/>
                  <a:t>steps</a:t>
                </a:r>
                <a:r>
                  <a:rPr lang="fr-FR" sz="2600" dirty="0" smtClean="0"/>
                  <a:t> = 60</a:t>
                </a:r>
              </a:p>
              <a:p>
                <a:endParaRPr lang="fr-FR" sz="2600" dirty="0"/>
              </a:p>
              <a:p>
                <a:r>
                  <a:rPr lang="fr-FR" sz="2600" dirty="0" err="1" smtClean="0"/>
                  <a:t>Number</a:t>
                </a:r>
                <a:r>
                  <a:rPr lang="fr-FR" sz="2600" dirty="0" smtClean="0"/>
                  <a:t> of simulations = 1000</a:t>
                </a:r>
                <a:endParaRPr lang="fr-FR" sz="26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5011"/>
                <a:ext cx="10515600" cy="4351338"/>
              </a:xfrm>
              <a:blipFill rotWithShape="0"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Risk Management - GEMWeM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Risk Management - GEMWeM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16</a:t>
            </a:fld>
            <a:endParaRPr lang="en-US"/>
          </a:p>
        </p:txBody>
      </p:sp>
      <p:pic>
        <p:nvPicPr>
          <p:cNvPr id="7" name="Espace réservé du contenu 6" descr="C:\Users\Naya5\Desktop\theon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6778" r="9011" b="8233"/>
          <a:stretch/>
        </p:blipFill>
        <p:spPr bwMode="auto">
          <a:xfrm>
            <a:off x="1175658" y="365125"/>
            <a:ext cx="9731828" cy="5991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9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6"/>
          <p:cNvCxnSpPr/>
          <p:nvPr/>
        </p:nvCxnSpPr>
        <p:spPr>
          <a:xfrm>
            <a:off x="838200" y="189424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Pricing - Results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We create six categories of the option, according to the initial industry rating</a:t>
            </a:r>
            <a:endParaRPr lang="fr-CH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60372" y="2857493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Price of </a:t>
            </a:r>
            <a:r>
              <a:rPr lang="es-ES" sz="2800" b="1" dirty="0" err="1" smtClean="0"/>
              <a:t>each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category</a:t>
            </a:r>
            <a:endParaRPr lang="es-ES" sz="28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45293"/>
              </p:ext>
            </p:extLst>
          </p:nvPr>
        </p:nvGraphicFramePr>
        <p:xfrm>
          <a:off x="3238500" y="3503629"/>
          <a:ext cx="5715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o" r:id="rId3" imgW="5715000" imgH="1879600" progId="Word.Document.12">
                  <p:link updateAutomatic="1"/>
                </p:oleObj>
              </mc:Choice>
              <mc:Fallback>
                <p:oleObj name="Documento" r:id="rId3" imgW="5715000" imgH="1879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0" y="3503629"/>
                        <a:ext cx="57150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4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Pricing - Results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Options with different levels of protection</a:t>
            </a:r>
            <a:endParaRPr lang="fr-CH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010890" y="2624656"/>
            <a:ext cx="2829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Initial</a:t>
            </a:r>
            <a:r>
              <a:rPr lang="es-ES" sz="2800" b="1" dirty="0" smtClean="0"/>
              <a:t> rating: AAA</a:t>
            </a:r>
            <a:endParaRPr lang="es-ES" sz="28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687794" y="2628889"/>
            <a:ext cx="23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Initial</a:t>
            </a:r>
            <a:r>
              <a:rPr lang="es-ES" sz="2800" b="1" dirty="0" smtClean="0"/>
              <a:t> rating: A</a:t>
            </a:r>
            <a:endParaRPr lang="es-ES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15124" y="4576223"/>
            <a:ext cx="278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Initial</a:t>
            </a:r>
            <a:r>
              <a:rPr lang="es-ES" sz="2800" b="1" dirty="0" smtClean="0"/>
              <a:t> rating: BBB</a:t>
            </a:r>
            <a:endParaRPr lang="es-ES" sz="28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586191" y="4580456"/>
            <a:ext cx="257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Initial</a:t>
            </a:r>
            <a:r>
              <a:rPr lang="es-ES" sz="2800" b="1" dirty="0" smtClean="0"/>
              <a:t> rating: BB</a:t>
            </a:r>
            <a:endParaRPr lang="es-ES" sz="2800" b="1" dirty="0"/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23094"/>
              </p:ext>
            </p:extLst>
          </p:nvPr>
        </p:nvGraphicFramePr>
        <p:xfrm>
          <a:off x="571500" y="3188231"/>
          <a:ext cx="571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Documento" r:id="rId3" imgW="5715000" imgH="1409700" progId="Word.Document.12">
                  <p:link updateAutomatic="1"/>
                </p:oleObj>
              </mc:Choice>
              <mc:Fallback>
                <p:oleObj name="Documento" r:id="rId3" imgW="5715000" imgH="14097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3188231"/>
                        <a:ext cx="57150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68913"/>
              </p:ext>
            </p:extLst>
          </p:nvPr>
        </p:nvGraphicFramePr>
        <p:xfrm>
          <a:off x="6074833" y="3224212"/>
          <a:ext cx="5715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Documento" r:id="rId5" imgW="5715000" imgH="1422400" progId="Word.Document.12">
                  <p:link updateAutomatic="1"/>
                </p:oleObj>
              </mc:Choice>
              <mc:Fallback>
                <p:oleObj name="Documento" r:id="rId5" imgW="5715000" imgH="1422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4833" y="3224212"/>
                        <a:ext cx="57150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20277"/>
              </p:ext>
            </p:extLst>
          </p:nvPr>
        </p:nvGraphicFramePr>
        <p:xfrm>
          <a:off x="571500" y="5150383"/>
          <a:ext cx="5715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Documento" r:id="rId7" imgW="5715000" imgH="1422400" progId="Word.Document.12">
                  <p:link updateAutomatic="1"/>
                </p:oleObj>
              </mc:Choice>
              <mc:Fallback>
                <p:oleObj name="Documento" r:id="rId7" imgW="5715000" imgH="1422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" y="5150383"/>
                        <a:ext cx="57150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17659"/>
              </p:ext>
            </p:extLst>
          </p:nvPr>
        </p:nvGraphicFramePr>
        <p:xfrm>
          <a:off x="6053667" y="5137680"/>
          <a:ext cx="5715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Documento" r:id="rId9" imgW="5715000" imgH="1193800" progId="Word.Document.12">
                  <p:link updateAutomatic="1"/>
                </p:oleObj>
              </mc:Choice>
              <mc:Fallback>
                <p:oleObj name="Documento" r:id="rId9" imgW="5715000" imgH="1193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53667" y="5137680"/>
                        <a:ext cx="57150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2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Hedging Strategy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199" y="1825625"/>
            <a:ext cx="10951634" cy="4351338"/>
          </a:xfrm>
        </p:spPr>
        <p:txBody>
          <a:bodyPr/>
          <a:lstStyle/>
          <a:p>
            <a:r>
              <a:rPr lang="fr-CH" sz="2600" dirty="0" smtClean="0"/>
              <a:t>The deltas differ depending on the initial rating</a:t>
            </a:r>
          </a:p>
          <a:p>
            <a:endParaRPr lang="fr-CH" sz="2600" dirty="0"/>
          </a:p>
          <a:p>
            <a:r>
              <a:rPr lang="fr-CH" sz="2600" dirty="0" smtClean="0"/>
              <a:t>There are two issues when delta hedging:</a:t>
            </a:r>
          </a:p>
          <a:p>
            <a:endParaRPr lang="fr-CH" sz="2600" dirty="0"/>
          </a:p>
          <a:p>
            <a:pPr lvl="1"/>
            <a:r>
              <a:rPr lang="fr-CH" dirty="0" smtClean="0"/>
              <a:t>Our underlying is not a traded instrument </a:t>
            </a:r>
            <a:r>
              <a:rPr lang="es-ES" dirty="0" smtClean="0">
                <a:sym typeface="Wingdings"/>
              </a:rPr>
              <a:t> Use </a:t>
            </a:r>
            <a:r>
              <a:rPr lang="es-ES" dirty="0" err="1" smtClean="0">
                <a:sym typeface="Wingdings"/>
              </a:rPr>
              <a:t>bonds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or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CDSs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index</a:t>
            </a:r>
            <a:r>
              <a:rPr lang="es-ES" dirty="0" smtClean="0">
                <a:sym typeface="Wingdings"/>
              </a:rPr>
              <a:t> as a proxy</a:t>
            </a:r>
            <a:endParaRPr lang="fr-CH" dirty="0" smtClean="0"/>
          </a:p>
          <a:p>
            <a:pPr lvl="1"/>
            <a:endParaRPr lang="fr-CH" dirty="0"/>
          </a:p>
          <a:p>
            <a:pPr lvl="1"/>
            <a:r>
              <a:rPr lang="fr-CH" dirty="0" smtClean="0"/>
              <a:t>Bonds and CDSs do not behave exactly according to changes in credit ratings</a:t>
            </a:r>
          </a:p>
          <a:p>
            <a:endParaRPr lang="fr-CH" dirty="0"/>
          </a:p>
          <a:p>
            <a:r>
              <a:rPr lang="fr-CH" b="1" dirty="0" smtClean="0"/>
              <a:t>Hedge by taking offsetting positions</a:t>
            </a:r>
          </a:p>
          <a:p>
            <a:pPr lvl="1"/>
            <a:endParaRPr lang="fr-CH" sz="1800" dirty="0"/>
          </a:p>
          <a:p>
            <a:pPr lvl="1"/>
            <a:endParaRPr lang="fr-CH" sz="1800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111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The Product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600" dirty="0" smtClean="0"/>
              <a:t>‘Variable’ coupons </a:t>
            </a:r>
          </a:p>
          <a:p>
            <a:endParaRPr lang="fr-CH" sz="2600" dirty="0"/>
          </a:p>
          <a:p>
            <a:r>
              <a:rPr lang="fr-CH" sz="2600" dirty="0" smtClean="0"/>
              <a:t>Linked to the average credit rating of an industry </a:t>
            </a:r>
          </a:p>
          <a:p>
            <a:endParaRPr lang="fr-CH" sz="2600" dirty="0"/>
          </a:p>
          <a:p>
            <a:r>
              <a:rPr lang="fr-CH" sz="2600" dirty="0" smtClean="0"/>
              <a:t>Payoff increases when perceived credit risk rises </a:t>
            </a:r>
            <a:r>
              <a:rPr lang="es-ES" sz="2600" dirty="0" smtClean="0">
                <a:sym typeface="Wingdings"/>
              </a:rPr>
              <a:t> Rating </a:t>
            </a:r>
            <a:r>
              <a:rPr lang="es-ES" sz="2600" dirty="0" err="1" smtClean="0">
                <a:sym typeface="Wingdings"/>
              </a:rPr>
              <a:t>rises</a:t>
            </a:r>
            <a:endParaRPr lang="fr-CH" sz="2600" dirty="0" smtClean="0"/>
          </a:p>
          <a:p>
            <a:endParaRPr lang="fr-CH" sz="2600" dirty="0"/>
          </a:p>
          <a:p>
            <a:r>
              <a:rPr lang="fr-CH" sz="2600" dirty="0" smtClean="0"/>
              <a:t>Attractive product to hedge against this risk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063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Conclusions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600" dirty="0" smtClean="0"/>
              <a:t>Our </a:t>
            </a:r>
            <a:r>
              <a:rPr lang="fr-CH" sz="2600" dirty="0" err="1" smtClean="0"/>
              <a:t>derivative</a:t>
            </a:r>
            <a:r>
              <a:rPr lang="fr-CH" sz="2600" dirty="0" smtClean="0"/>
              <a:t> </a:t>
            </a:r>
            <a:r>
              <a:rPr lang="fr-CH" sz="2600" dirty="0" err="1" smtClean="0"/>
              <a:t>compensates</a:t>
            </a:r>
            <a:r>
              <a:rPr lang="fr-CH" sz="2600" dirty="0" smtClean="0"/>
              <a:t> the agent for the </a:t>
            </a:r>
            <a:r>
              <a:rPr lang="fr-CH" sz="2600" dirty="0" err="1" smtClean="0"/>
              <a:t>increased</a:t>
            </a:r>
            <a:r>
              <a:rPr lang="fr-CH" sz="2600" dirty="0" smtClean="0"/>
              <a:t> </a:t>
            </a:r>
            <a:r>
              <a:rPr lang="fr-CH" sz="2600" dirty="0" err="1" smtClean="0"/>
              <a:t>cost</a:t>
            </a:r>
            <a:r>
              <a:rPr lang="fr-CH" sz="2600" dirty="0" smtClean="0"/>
              <a:t> of capital </a:t>
            </a:r>
            <a:r>
              <a:rPr lang="fr-CH" sz="2600" dirty="0" err="1" smtClean="0"/>
              <a:t>following</a:t>
            </a:r>
            <a:r>
              <a:rPr lang="fr-CH" sz="2600" dirty="0" smtClean="0"/>
              <a:t> a </a:t>
            </a:r>
            <a:r>
              <a:rPr lang="fr-CH" sz="2600" dirty="0" err="1" smtClean="0"/>
              <a:t>downgrade</a:t>
            </a:r>
            <a:r>
              <a:rPr lang="fr-CH" sz="2600" dirty="0" smtClean="0"/>
              <a:t> in the </a:t>
            </a:r>
            <a:r>
              <a:rPr lang="fr-CH" sz="2600" dirty="0" err="1" smtClean="0"/>
              <a:t>credit</a:t>
            </a:r>
            <a:r>
              <a:rPr lang="fr-CH" sz="2600" dirty="0" smtClean="0"/>
              <a:t> rating</a:t>
            </a:r>
          </a:p>
          <a:p>
            <a:endParaRPr lang="fr-CH" sz="2600" dirty="0"/>
          </a:p>
          <a:p>
            <a:r>
              <a:rPr lang="fr-CH" sz="2600" dirty="0" err="1" smtClean="0"/>
              <a:t>Two</a:t>
            </a:r>
            <a:r>
              <a:rPr lang="fr-CH" sz="2600" dirty="0" smtClean="0"/>
              <a:t> </a:t>
            </a:r>
            <a:r>
              <a:rPr lang="fr-CH" sz="2600" dirty="0" err="1" smtClean="0"/>
              <a:t>effects</a:t>
            </a:r>
            <a:r>
              <a:rPr lang="fr-CH" sz="2600" dirty="0" smtClean="0"/>
              <a:t> </a:t>
            </a:r>
            <a:r>
              <a:rPr lang="fr-CH" sz="2600" dirty="0" err="1" smtClean="0"/>
              <a:t>found</a:t>
            </a:r>
            <a:r>
              <a:rPr lang="fr-CH" sz="2600" dirty="0" smtClean="0"/>
              <a:t> in the </a:t>
            </a:r>
            <a:r>
              <a:rPr lang="fr-CH" sz="2600" dirty="0" err="1" smtClean="0"/>
              <a:t>prices</a:t>
            </a:r>
            <a:r>
              <a:rPr lang="fr-CH" sz="2600" dirty="0" smtClean="0"/>
              <a:t> of the </a:t>
            </a:r>
            <a:r>
              <a:rPr lang="fr-CH" sz="2600" dirty="0" err="1" smtClean="0"/>
              <a:t>derivative</a:t>
            </a:r>
            <a:r>
              <a:rPr lang="fr-CH" sz="2600" dirty="0" smtClean="0"/>
              <a:t>:</a:t>
            </a:r>
          </a:p>
          <a:p>
            <a:pPr lvl="1"/>
            <a:r>
              <a:rPr lang="fr-CH" sz="2200" dirty="0" smtClean="0"/>
              <a:t>Chance of default</a:t>
            </a:r>
          </a:p>
          <a:p>
            <a:pPr lvl="1"/>
            <a:r>
              <a:rPr lang="fr-CH" sz="2200" dirty="0" smtClean="0"/>
              <a:t>Set of </a:t>
            </a:r>
            <a:r>
              <a:rPr lang="fr-CH" sz="2200" dirty="0" err="1" smtClean="0"/>
              <a:t>payoffs</a:t>
            </a:r>
            <a:endParaRPr lang="fr-CH" sz="2200" dirty="0" smtClean="0"/>
          </a:p>
          <a:p>
            <a:pPr lvl="1"/>
            <a:endParaRPr lang="fr-CH" sz="2200" dirty="0"/>
          </a:p>
          <a:p>
            <a:r>
              <a:rPr lang="fr-CH" sz="2600" dirty="0" smtClean="0"/>
              <a:t>There </a:t>
            </a:r>
            <a:r>
              <a:rPr lang="fr-CH" sz="2600" dirty="0" err="1" smtClean="0"/>
              <a:t>may</a:t>
            </a:r>
            <a:r>
              <a:rPr lang="fr-CH" sz="2600" dirty="0" smtClean="0"/>
              <a:t> </a:t>
            </a:r>
            <a:r>
              <a:rPr lang="fr-CH" sz="2600" dirty="0" err="1" smtClean="0"/>
              <a:t>be</a:t>
            </a:r>
            <a:r>
              <a:rPr lang="fr-CH" sz="2600" dirty="0" smtClean="0"/>
              <a:t> </a:t>
            </a:r>
            <a:r>
              <a:rPr lang="fr-CH" sz="2600" dirty="0" err="1" smtClean="0"/>
              <a:t>low</a:t>
            </a:r>
            <a:r>
              <a:rPr lang="fr-CH" sz="2600" dirty="0" smtClean="0"/>
              <a:t> </a:t>
            </a:r>
            <a:r>
              <a:rPr lang="fr-CH" sz="2600" dirty="0" err="1" smtClean="0"/>
              <a:t>dependence</a:t>
            </a:r>
            <a:r>
              <a:rPr lang="fr-CH" sz="2600" dirty="0" smtClean="0"/>
              <a:t> </a:t>
            </a:r>
            <a:r>
              <a:rPr lang="fr-CH" sz="2600" dirty="0" err="1" smtClean="0"/>
              <a:t>between</a:t>
            </a:r>
            <a:r>
              <a:rPr lang="fr-CH" sz="2600" dirty="0" smtClean="0"/>
              <a:t> the </a:t>
            </a:r>
            <a:r>
              <a:rPr lang="fr-CH" sz="2600" dirty="0" err="1" smtClean="0"/>
              <a:t>industry</a:t>
            </a:r>
            <a:r>
              <a:rPr lang="fr-CH" sz="2600" dirty="0" smtClean="0"/>
              <a:t> rating and ratings at the </a:t>
            </a:r>
            <a:r>
              <a:rPr lang="fr-CH" sz="2600" dirty="0" err="1" smtClean="0"/>
              <a:t>company</a:t>
            </a:r>
            <a:r>
              <a:rPr lang="fr-CH" sz="2600" dirty="0" smtClean="0"/>
              <a:t> </a:t>
            </a:r>
            <a:r>
              <a:rPr lang="fr-CH" sz="2600" dirty="0" err="1" smtClean="0"/>
              <a:t>level</a:t>
            </a:r>
            <a:r>
              <a:rPr lang="fr-CH" sz="2600" dirty="0" smtClean="0"/>
              <a:t> </a:t>
            </a:r>
            <a:r>
              <a:rPr lang="fr-CH" sz="2600" dirty="0" smtClean="0">
                <a:sym typeface="Wingdings" panose="05000000000000000000" pitchFamily="2" charset="2"/>
              </a:rPr>
              <a:t> </a:t>
            </a:r>
            <a:r>
              <a:rPr lang="fr-CH" sz="2600" dirty="0" err="1" smtClean="0">
                <a:sym typeface="Wingdings" panose="05000000000000000000" pitchFamily="2" charset="2"/>
              </a:rPr>
              <a:t>Difficult</a:t>
            </a:r>
            <a:r>
              <a:rPr lang="fr-CH" sz="2600" dirty="0" smtClean="0">
                <a:sym typeface="Wingdings" panose="05000000000000000000" pitchFamily="2" charset="2"/>
              </a:rPr>
              <a:t> to know </a:t>
            </a:r>
            <a:r>
              <a:rPr lang="fr-CH" sz="2600" dirty="0" err="1" smtClean="0">
                <a:sym typeface="Wingdings" panose="05000000000000000000" pitchFamily="2" charset="2"/>
              </a:rPr>
              <a:t>when</a:t>
            </a:r>
            <a:r>
              <a:rPr lang="fr-CH" sz="2600" dirty="0" smtClean="0">
                <a:sym typeface="Wingdings" panose="05000000000000000000" pitchFamily="2" charset="2"/>
              </a:rPr>
              <a:t> to </a:t>
            </a:r>
            <a:r>
              <a:rPr lang="fr-CH" sz="2600" dirty="0" err="1" smtClean="0">
                <a:sym typeface="Wingdings" panose="05000000000000000000" pitchFamily="2" charset="2"/>
              </a:rPr>
              <a:t>buy</a:t>
            </a:r>
            <a:r>
              <a:rPr lang="fr-CH" sz="2600" dirty="0" smtClean="0">
                <a:sym typeface="Wingdings" panose="05000000000000000000" pitchFamily="2" charset="2"/>
              </a:rPr>
              <a:t> the </a:t>
            </a:r>
            <a:r>
              <a:rPr lang="fr-CH" sz="2600" dirty="0" err="1" smtClean="0">
                <a:sym typeface="Wingdings" panose="05000000000000000000" pitchFamily="2" charset="2"/>
              </a:rPr>
              <a:t>derivative</a:t>
            </a:r>
            <a:r>
              <a:rPr lang="fr-CH" sz="2600" dirty="0" smtClean="0"/>
              <a:t> </a:t>
            </a:r>
          </a:p>
          <a:p>
            <a:endParaRPr lang="fr-CH" sz="2600" dirty="0"/>
          </a:p>
          <a:p>
            <a:endParaRPr lang="fr-CH" sz="2600" dirty="0"/>
          </a:p>
        </p:txBody>
      </p:sp>
    </p:spTree>
    <p:extLst>
      <p:ext uri="{BB962C8B-B14F-4D97-AF65-F5344CB8AC3E}">
        <p14:creationId xmlns:p14="http://schemas.microsoft.com/office/powerpoint/2010/main" val="3778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The Underlying – The “Industry Rating”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600" dirty="0" smtClean="0"/>
              <a:t>S&amp;P ratings converted to numerical values </a:t>
            </a:r>
          </a:p>
          <a:p>
            <a:endParaRPr lang="fr-CH" sz="2600" dirty="0"/>
          </a:p>
          <a:p>
            <a:r>
              <a:rPr lang="fr-CH" sz="2600" b="1" dirty="0"/>
              <a:t>Industry Rating</a:t>
            </a:r>
            <a:r>
              <a:rPr lang="fr-CH" sz="2600" dirty="0"/>
              <a:t>: average rating of a basket of </a:t>
            </a:r>
            <a:r>
              <a:rPr lang="fr-CH" sz="2600" dirty="0" smtClean="0"/>
              <a:t> 60 </a:t>
            </a:r>
          </a:p>
          <a:p>
            <a:pPr marL="0" indent="0">
              <a:buNone/>
            </a:pPr>
            <a:r>
              <a:rPr lang="fr-CH" sz="2600" dirty="0"/>
              <a:t> </a:t>
            </a:r>
            <a:r>
              <a:rPr lang="fr-CH" sz="2600" dirty="0" smtClean="0"/>
              <a:t> companies from </a:t>
            </a:r>
            <a:r>
              <a:rPr lang="fr-CH" sz="2600" dirty="0"/>
              <a:t>the same </a:t>
            </a:r>
            <a:r>
              <a:rPr lang="fr-CH" sz="2600" dirty="0" smtClean="0"/>
              <a:t>industry </a:t>
            </a:r>
            <a:endParaRPr lang="fr-CH" sz="2600" dirty="0"/>
          </a:p>
          <a:p>
            <a:endParaRPr lang="fr-CH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45772"/>
              </p:ext>
            </p:extLst>
          </p:nvPr>
        </p:nvGraphicFramePr>
        <p:xfrm>
          <a:off x="8695261" y="1128717"/>
          <a:ext cx="56134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o" r:id="rId3" imgW="5613400" imgH="5054600" progId="Word.Document.12">
                  <p:link updateAutomatic="1"/>
                </p:oleObj>
              </mc:Choice>
              <mc:Fallback>
                <p:oleObj name="Documento" r:id="rId3" imgW="5613400" imgH="5054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5261" y="1128717"/>
                        <a:ext cx="5613400" cy="505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lecha derecha 8"/>
          <p:cNvSpPr/>
          <p:nvPr/>
        </p:nvSpPr>
        <p:spPr>
          <a:xfrm>
            <a:off x="7421635" y="1814286"/>
            <a:ext cx="897468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191526" y="1100660"/>
            <a:ext cx="27187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b="1" dirty="0" err="1" smtClean="0"/>
              <a:t>Converted</a:t>
            </a:r>
            <a:r>
              <a:rPr lang="es-ES" sz="2600" b="1" dirty="0" smtClean="0"/>
              <a:t> Ratings</a:t>
            </a:r>
            <a:endParaRPr lang="es-ES" sz="2600" b="1" dirty="0"/>
          </a:p>
        </p:txBody>
      </p:sp>
    </p:spTree>
    <p:extLst>
      <p:ext uri="{BB962C8B-B14F-4D97-AF65-F5344CB8AC3E}">
        <p14:creationId xmlns:p14="http://schemas.microsoft.com/office/powerpoint/2010/main" val="28968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Payoff Structure </a:t>
            </a:r>
            <a:r>
              <a:rPr lang="es-ES" sz="2800" b="1" dirty="0" smtClean="0">
                <a:solidFill>
                  <a:schemeClr val="accent5"/>
                </a:solidFill>
              </a:rPr>
              <a:t>–</a:t>
            </a:r>
            <a:r>
              <a:rPr lang="en-US" sz="2800" b="1" dirty="0" smtClean="0">
                <a:solidFill>
                  <a:schemeClr val="accent5"/>
                </a:solidFill>
              </a:rPr>
              <a:t> Yields &amp; Ratings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600" dirty="0" smtClean="0"/>
              <a:t>Maturity (T) of 5 years</a:t>
            </a:r>
          </a:p>
          <a:p>
            <a:endParaRPr lang="fr-CH" sz="2600" dirty="0"/>
          </a:p>
          <a:p>
            <a:r>
              <a:rPr lang="fr-CH" sz="2600" dirty="0" smtClean="0"/>
              <a:t>Compute an average yield of corporate bonds </a:t>
            </a:r>
          </a:p>
          <a:p>
            <a:pPr marL="0" indent="0">
              <a:buNone/>
            </a:pPr>
            <a:r>
              <a:rPr lang="fr-CH" sz="2600" dirty="0" smtClean="0"/>
              <a:t>   with same rating</a:t>
            </a:r>
            <a:endParaRPr lang="fr-CH" sz="2600" dirty="0"/>
          </a:p>
          <a:p>
            <a:endParaRPr lang="fr-CH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38631"/>
              </p:ext>
            </p:extLst>
          </p:nvPr>
        </p:nvGraphicFramePr>
        <p:xfrm>
          <a:off x="6265331" y="1452563"/>
          <a:ext cx="5613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o" r:id="rId3" imgW="5613400" imgH="4762500" progId="Word.Document.12">
                  <p:link updateAutomatic="1"/>
                </p:oleObj>
              </mc:Choice>
              <mc:Fallback>
                <p:oleObj name="Documento" r:id="rId3" imgW="5613400" imgH="4762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5331" y="1452563"/>
                        <a:ext cx="561340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 5" descr="C:\Users\Naya5\Desktop\yield decreasing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6756" r="8643" b="5406"/>
          <a:stretch/>
        </p:blipFill>
        <p:spPr bwMode="auto">
          <a:xfrm>
            <a:off x="3424237" y="3844397"/>
            <a:ext cx="5343525" cy="2428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Flecha derecha 12"/>
          <p:cNvSpPr/>
          <p:nvPr/>
        </p:nvSpPr>
        <p:spPr>
          <a:xfrm>
            <a:off x="7925409" y="2865983"/>
            <a:ext cx="897468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8974705" y="1100660"/>
            <a:ext cx="24174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b="1" dirty="0" err="1" smtClean="0"/>
              <a:t>Yields</a:t>
            </a:r>
            <a:r>
              <a:rPr lang="es-ES" sz="2600" b="1" dirty="0" smtClean="0"/>
              <a:t> &amp; Ratings</a:t>
            </a:r>
            <a:endParaRPr lang="es-ES" sz="2600" b="1" dirty="0"/>
          </a:p>
        </p:txBody>
      </p:sp>
    </p:spTree>
    <p:extLst>
      <p:ext uri="{BB962C8B-B14F-4D97-AF65-F5344CB8AC3E}">
        <p14:creationId xmlns:p14="http://schemas.microsoft.com/office/powerpoint/2010/main" val="15521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Payoff Structure </a:t>
            </a:r>
            <a:r>
              <a:rPr lang="es-ES" sz="2800" b="1" dirty="0" smtClean="0">
                <a:solidFill>
                  <a:schemeClr val="accent5"/>
                </a:solidFill>
              </a:rPr>
              <a:t>–</a:t>
            </a:r>
            <a:r>
              <a:rPr lang="en-US" sz="2800" b="1" dirty="0" smtClean="0">
                <a:solidFill>
                  <a:schemeClr val="accent5"/>
                </a:solidFill>
              </a:rPr>
              <a:t> Yield Spreads &amp; </a:t>
            </a:r>
            <a:r>
              <a:rPr lang="en-US" sz="2800" b="1" dirty="0" smtClean="0">
                <a:solidFill>
                  <a:schemeClr val="accent5"/>
                </a:solidFill>
              </a:rPr>
              <a:t>Ratings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600" b="1" dirty="0" smtClean="0"/>
              <a:t>Payoff</a:t>
            </a:r>
            <a:r>
              <a:rPr lang="fr-CH" sz="2600" dirty="0" smtClean="0"/>
              <a:t>: Difference between</a:t>
            </a:r>
          </a:p>
          <a:p>
            <a:pPr marL="0" indent="0">
              <a:buNone/>
            </a:pPr>
            <a:r>
              <a:rPr lang="es-ES" sz="2600" dirty="0" smtClean="0"/>
              <a:t>   t</a:t>
            </a:r>
            <a:r>
              <a:rPr lang="fr-CH" sz="2600" dirty="0" smtClean="0"/>
              <a:t>he yield spreads when</a:t>
            </a:r>
          </a:p>
          <a:p>
            <a:pPr marL="0" indent="0">
              <a:buNone/>
            </a:pPr>
            <a:r>
              <a:rPr lang="fr-CH" sz="2600" dirty="0"/>
              <a:t> </a:t>
            </a:r>
            <a:r>
              <a:rPr lang="fr-CH" sz="2600" dirty="0" smtClean="0"/>
              <a:t>  the rating at T is lower </a:t>
            </a:r>
          </a:p>
          <a:p>
            <a:pPr marL="0" indent="0">
              <a:buNone/>
            </a:pPr>
            <a:r>
              <a:rPr lang="fr-CH" sz="2600" dirty="0" smtClean="0"/>
              <a:t>   than its initial value</a:t>
            </a:r>
          </a:p>
          <a:p>
            <a:pPr marL="0" indent="0">
              <a:buNone/>
            </a:pPr>
            <a:endParaRPr lang="fr-CH" sz="2600" dirty="0"/>
          </a:p>
          <a:p>
            <a:r>
              <a:rPr lang="fr-CH" sz="2600" b="1" dirty="0" smtClean="0"/>
              <a:t>Optional</a:t>
            </a:r>
            <a:r>
              <a:rPr lang="fr-CH" sz="2600" dirty="0" smtClean="0"/>
              <a:t>: Derivative with </a:t>
            </a:r>
          </a:p>
          <a:p>
            <a:pPr marL="0" indent="0">
              <a:buNone/>
            </a:pPr>
            <a:r>
              <a:rPr lang="fr-CH" sz="2600" dirty="0" smtClean="0"/>
              <a:t>   barriers</a:t>
            </a:r>
            <a:endParaRPr lang="fr-CH" sz="2600" dirty="0"/>
          </a:p>
          <a:p>
            <a:endParaRPr lang="fr-CH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916355" y="1100660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b="1" dirty="0" err="1" smtClean="0"/>
              <a:t>Payoffs</a:t>
            </a:r>
            <a:endParaRPr lang="es-ES" sz="2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96249"/>
              </p:ext>
            </p:extLst>
          </p:nvPr>
        </p:nvGraphicFramePr>
        <p:xfrm>
          <a:off x="5031057" y="1635681"/>
          <a:ext cx="6322743" cy="4511904"/>
        </p:xfrm>
        <a:graphic>
          <a:graphicData uri="http://schemas.openxmlformats.org/drawingml/2006/table">
            <a:tbl>
              <a:tblPr firstRow="1" firstCol="1" bandRow="1"/>
              <a:tblGrid>
                <a:gridCol w="327872"/>
                <a:gridCol w="286003"/>
                <a:gridCol w="277748"/>
                <a:gridCol w="277748"/>
                <a:gridCol w="277748"/>
                <a:gridCol w="277748"/>
                <a:gridCol w="277748"/>
                <a:gridCol w="327872"/>
                <a:gridCol w="279516"/>
                <a:gridCol w="304284"/>
                <a:gridCol w="277748"/>
                <a:gridCol w="277748"/>
                <a:gridCol w="277748"/>
                <a:gridCol w="277748"/>
                <a:gridCol w="277748"/>
                <a:gridCol w="277748"/>
                <a:gridCol w="326693"/>
                <a:gridCol w="278926"/>
                <a:gridCol w="303105"/>
                <a:gridCol w="277748"/>
                <a:gridCol w="277748"/>
                <a:gridCol w="277748"/>
              </a:tblGrid>
              <a:tr h="2141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BBB+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BBB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BBB-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CCC+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CCC-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CH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BBB+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BBB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BBB-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5.97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5.79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5.93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6.92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CCC+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7.63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7.45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7.14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9.27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7.64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3.48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CCC-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5.22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5.76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9.15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7.49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3.48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15.9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8.25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6.06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5.02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fr-CH" sz="1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H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CH" sz="1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39384" marR="3938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5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Target Clients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4211"/>
              </p:ext>
            </p:extLst>
          </p:nvPr>
        </p:nvGraphicFramePr>
        <p:xfrm>
          <a:off x="838200" y="1825622"/>
          <a:ext cx="10515600" cy="3896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638178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/>
                        <a:t>HEDGERS</a:t>
                      </a:r>
                      <a:endParaRPr lang="es-E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/>
                        <a:t>SPECULATORS</a:t>
                      </a:r>
                      <a:endParaRPr lang="es-ES" sz="2800" b="1" dirty="0"/>
                    </a:p>
                  </a:txBody>
                  <a:tcPr/>
                </a:tc>
              </a:tr>
              <a:tr h="3258663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s-ES" sz="22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ES" sz="2200" dirty="0" err="1" smtClean="0"/>
                        <a:t>Protect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against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the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increase</a:t>
                      </a:r>
                      <a:r>
                        <a:rPr lang="es-ES" sz="2200" baseline="0" dirty="0" smtClean="0"/>
                        <a:t> of </a:t>
                      </a:r>
                      <a:r>
                        <a:rPr lang="es-ES" sz="2200" baseline="0" dirty="0" err="1" smtClean="0"/>
                        <a:t>the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perceived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credit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risk</a:t>
                      </a:r>
                      <a:r>
                        <a:rPr lang="es-ES" sz="2200" baseline="0" dirty="0" smtClean="0"/>
                        <a:t> of </a:t>
                      </a:r>
                      <a:r>
                        <a:rPr lang="es-ES" sz="2200" baseline="0" dirty="0" err="1" smtClean="0"/>
                        <a:t>an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overal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company</a:t>
                      </a:r>
                      <a:endParaRPr lang="es-ES" sz="22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s-ES" sz="22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ES" sz="2200" baseline="0" dirty="0" err="1" smtClean="0"/>
                        <a:t>Companies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from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the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industry</a:t>
                      </a:r>
                      <a:r>
                        <a:rPr lang="es-ES" sz="2200" baseline="0" dirty="0" smtClean="0"/>
                        <a:t> and </a:t>
                      </a:r>
                      <a:r>
                        <a:rPr lang="es-ES" sz="2200" baseline="0" dirty="0" err="1" smtClean="0"/>
                        <a:t>other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stakeholders</a:t>
                      </a:r>
                      <a:endParaRPr lang="es-E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s-ES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ES" sz="2200" dirty="0" err="1" smtClean="0"/>
                        <a:t>Make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profits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by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b</a:t>
                      </a:r>
                      <a:r>
                        <a:rPr lang="es-ES" sz="2200" dirty="0" err="1" smtClean="0"/>
                        <a:t>etting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on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the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future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risk</a:t>
                      </a:r>
                      <a:r>
                        <a:rPr lang="es-ES" sz="2200" baseline="0" dirty="0" smtClean="0"/>
                        <a:t> of </a:t>
                      </a:r>
                      <a:r>
                        <a:rPr lang="es-ES" sz="2200" baseline="0" dirty="0" err="1" smtClean="0"/>
                        <a:t>the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industry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or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mispricing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issues</a:t>
                      </a:r>
                      <a:endParaRPr lang="es-ES" sz="22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s-ES" sz="22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s-ES" sz="2200" baseline="0" dirty="0" err="1" smtClean="0"/>
                        <a:t>Investment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banks</a:t>
                      </a:r>
                      <a:r>
                        <a:rPr lang="es-ES" sz="2200" baseline="0" dirty="0" smtClean="0"/>
                        <a:t>, </a:t>
                      </a:r>
                      <a:r>
                        <a:rPr lang="es-ES" sz="2200" baseline="0" dirty="0" err="1" smtClean="0"/>
                        <a:t>hedge</a:t>
                      </a:r>
                      <a:r>
                        <a:rPr lang="es-ES" sz="2200" baseline="0" dirty="0" smtClean="0"/>
                        <a:t> </a:t>
                      </a:r>
                      <a:r>
                        <a:rPr lang="es-ES" sz="2200" baseline="0" dirty="0" err="1" smtClean="0"/>
                        <a:t>funds</a:t>
                      </a:r>
                      <a:r>
                        <a:rPr lang="es-ES" sz="2200" baseline="0" dirty="0" smtClean="0"/>
                        <a:t>, </a:t>
                      </a:r>
                      <a:r>
                        <a:rPr lang="es-ES" sz="2200" baseline="0" dirty="0" err="1" smtClean="0"/>
                        <a:t>wealth</a:t>
                      </a:r>
                      <a:r>
                        <a:rPr lang="es-ES" sz="2200" baseline="0" dirty="0" smtClean="0"/>
                        <a:t> managers, </a:t>
                      </a:r>
                      <a:r>
                        <a:rPr lang="es-ES" sz="2200" baseline="0" dirty="0" err="1" smtClean="0"/>
                        <a:t>asset</a:t>
                      </a:r>
                      <a:r>
                        <a:rPr lang="es-ES" sz="2200" baseline="0" dirty="0" smtClean="0"/>
                        <a:t> managers…</a:t>
                      </a:r>
                      <a:endParaRPr lang="es-E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144433" y="4699000"/>
            <a:ext cx="3898900" cy="9355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err="1" smtClean="0"/>
              <a:t>We</a:t>
            </a:r>
            <a:r>
              <a:rPr lang="es-ES" sz="2200" b="1" dirty="0" smtClean="0"/>
              <a:t> can </a:t>
            </a:r>
            <a:r>
              <a:rPr lang="es-ES" sz="2200" b="1" dirty="0" err="1" smtClean="0"/>
              <a:t>clear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the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market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when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they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take</a:t>
            </a:r>
            <a:r>
              <a:rPr lang="es-ES" sz="2200" b="1" dirty="0" smtClean="0"/>
              <a:t> </a:t>
            </a:r>
            <a:r>
              <a:rPr lang="es-ES" sz="2200" b="1" dirty="0" err="1" smtClean="0"/>
              <a:t>opposite</a:t>
            </a:r>
            <a:r>
              <a:rPr lang="es-ES" sz="2200" b="1" dirty="0" smtClean="0"/>
              <a:t> positions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8909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5"/>
                </a:solidFill>
              </a:rPr>
              <a:t>Pricing - Data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60 companies in the industrials sector from Bloomberg between 1994 and 2015</a:t>
            </a:r>
            <a:r>
              <a:rPr lang="fr-FR" sz="2600" dirty="0"/>
              <a:t> </a:t>
            </a:r>
            <a:endParaRPr lang="fr-FR" sz="2600" dirty="0" smtClean="0"/>
          </a:p>
          <a:p>
            <a:endParaRPr lang="fr-FR" sz="2600" dirty="0"/>
          </a:p>
          <a:p>
            <a:r>
              <a:rPr lang="en-US" sz="2600" dirty="0"/>
              <a:t>45 investment grade companies and 15 high yield companies</a:t>
            </a:r>
            <a:r>
              <a:rPr lang="fr-FR" sz="2600" dirty="0"/>
              <a:t> </a:t>
            </a:r>
            <a:endParaRPr lang="fr-FR" sz="2600" dirty="0" smtClean="0"/>
          </a:p>
          <a:p>
            <a:endParaRPr lang="fr-FR" sz="2600" dirty="0" smtClean="0"/>
          </a:p>
          <a:p>
            <a:endParaRPr lang="fr-FR" sz="2600" dirty="0"/>
          </a:p>
          <a:p>
            <a:r>
              <a:rPr lang="en-US" sz="2600" dirty="0"/>
              <a:t>CDS spread for each credit rating from Bloomberg</a:t>
            </a:r>
            <a:endParaRPr lang="fr-FR" sz="2600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95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399"/>
            <a:ext cx="10515600" cy="1234854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Pricing </a:t>
            </a:r>
            <a:r>
              <a:rPr lang="en-US" sz="2800" b="1" dirty="0" smtClean="0">
                <a:solidFill>
                  <a:schemeClr val="accent5"/>
                </a:solidFill>
              </a:rPr>
              <a:t>– Process Description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Spring Semester 2016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Derivatives and Structured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𝛼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𝑑𝑡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𝑑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long-term mean of the industry rating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speed of mean </a:t>
                </a:r>
                <a:r>
                  <a:rPr lang="en-US" dirty="0" smtClean="0"/>
                  <a:t>reversion</a:t>
                </a:r>
                <a:endParaRPr lang="en-US" dirty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a standard Brownian </a:t>
                </a:r>
                <a:r>
                  <a:rPr lang="en-US" dirty="0" smtClean="0"/>
                  <a:t>motion</a:t>
                </a:r>
                <a:endParaRPr lang="en-US" dirty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and </a:t>
                </a:r>
                <a:r>
                  <a:rPr lang="en-US" dirty="0" smtClean="0"/>
                  <a:t>b </a:t>
                </a:r>
                <a:r>
                  <a:rPr lang="en-US" dirty="0"/>
                  <a:t>are the upper and lower bounds</a:t>
                </a:r>
                <a:endParaRPr lang="en-US" dirty="0" smtClean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volatility of the industry credit </a:t>
                </a:r>
                <a:r>
                  <a:rPr lang="en-US" dirty="0" smtClean="0"/>
                  <a:t>rating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1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Pricing – Process Description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fr-FR" sz="2600" dirty="0" smtClean="0"/>
                  <a:t>The </a:t>
                </a:r>
                <a:r>
                  <a:rPr lang="fr-FR" sz="2600" dirty="0" err="1" smtClean="0"/>
                  <a:t>process</a:t>
                </a:r>
                <a:r>
                  <a:rPr lang="fr-FR" sz="2600" dirty="0" smtClean="0"/>
                  <a:t> </a:t>
                </a:r>
                <a:r>
                  <a:rPr lang="fr-FR" sz="2600" dirty="0" err="1" smtClean="0"/>
                  <a:t>under</a:t>
                </a:r>
                <a:r>
                  <a:rPr lang="fr-FR" sz="2600" dirty="0" smtClean="0"/>
                  <a:t> </a:t>
                </a:r>
                <a14:m>
                  <m:oMath xmlns:m="http://schemas.openxmlformats.org/officeDocument/2006/math">
                    <m:r>
                      <a:rPr lang="fr-FR" sz="2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ℚ</m:t>
                    </m:r>
                  </m:oMath>
                </a14:m>
                <a:r>
                  <a:rPr lang="fr-FR" sz="2600" dirty="0" smtClean="0"/>
                  <a:t>:</a:t>
                </a:r>
              </a:p>
              <a:p>
                <a:endParaRPr lang="fr-FR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𝑑</m:t>
                    </m:r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</a:rPr>
                      <m:t>𝛼</m:t>
                    </m:r>
                    <m:d>
                      <m:d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charset="0"/>
                          </a:rPr>
                          <m:t>𝜃</m:t>
                        </m:r>
                        <m:r>
                          <a:rPr lang="en-US" sz="26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charset="0"/>
                      </a:rPr>
                      <m:t>𝑑𝑡</m:t>
                    </m:r>
                    <m:r>
                      <a:rPr lang="en-US" sz="26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</a:rPr>
                          <m:t>(</m:t>
                        </m:r>
                        <m:r>
                          <a:rPr lang="en-US" sz="2600" i="1"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</a:rPr>
                          <m:t>)(</m:t>
                        </m:r>
                        <m:sSub>
                          <m:sSub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latin typeface="Cambria Math" charset="0"/>
                          </a:rPr>
                          <m:t>−</m:t>
                        </m:r>
                        <m:r>
                          <a:rPr lang="en-US" sz="2600" i="1">
                            <a:latin typeface="Cambria Math" charset="0"/>
                          </a:rPr>
                          <m:t>𝑏</m:t>
                        </m:r>
                        <m:r>
                          <a:rPr lang="en-US" sz="26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sz="2600" i="1">
                        <a:latin typeface="Cambria Math" charset="0"/>
                      </a:rPr>
                      <m:t>𝑑</m:t>
                    </m:r>
                    <m:sSubSup>
                      <m:sSubSup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fr-FR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ℚ</m:t>
                        </m:r>
                      </m:sup>
                    </m:sSubSup>
                  </m:oMath>
                </a14:m>
                <a:endParaRPr lang="fr-CH" sz="2600" dirty="0" smtClean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                      where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𝜃</m:t>
                    </m:r>
                    <m:r>
                      <a:rPr lang="en-US" sz="2600" i="1">
                        <a:latin typeface="Cambria Math" charset="0"/>
                      </a:rPr>
                      <m:t>=</m:t>
                    </m:r>
                    <m:r>
                      <a:rPr lang="en-US" sz="2600">
                        <a:latin typeface="Cambria Math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𝑅</m:t>
                        </m:r>
                      </m:e>
                    </m:acc>
                    <m:r>
                      <a:rPr lang="en-US" sz="2600" i="1">
                        <a:latin typeface="Cambria Math" charset="0"/>
                      </a:rPr>
                      <m:t>− </m:t>
                    </m:r>
                    <m:f>
                      <m:f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fr-F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sz="2600" i="1">
                        <a:latin typeface="Cambria Math" charset="0"/>
                      </a:rPr>
                      <m:t>∗ </m:t>
                    </m:r>
                    <m:f>
                      <m:f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</a:rPr>
                          <m:t>𝛿</m:t>
                        </m:r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fr-FR" sz="2600" dirty="0">
                    <a:effectLst/>
                  </a:rPr>
                  <a:t> </a:t>
                </a:r>
                <a:endParaRPr lang="fr-FR" sz="2600" dirty="0"/>
              </a:p>
              <a:p>
                <a:endParaRPr lang="fr-FR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:r>
                  <a:rPr lang="en-US" sz="2600" dirty="0"/>
                  <a:t> </a:t>
                </a:r>
                <a:r>
                  <a:rPr lang="en-US" sz="2600" dirty="0" smtClean="0"/>
                  <a:t>        	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sz="2600" dirty="0"/>
                  <a:t> is the market price of risk</a:t>
                </a:r>
                <a:endParaRPr lang="fr-FR" sz="2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CBB0-195E-4456-A8AA-91D47B218352}" type="datetime4">
              <a:rPr lang="en-US" smtClean="0"/>
              <a:t>June 14, 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Risk Management - GEMWeM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9F03-B953-49DB-9070-7FFBCB2BC477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005852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6356350"/>
            <a:ext cx="105156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983</Words>
  <Application>Microsoft Office PowerPoint</Application>
  <PresentationFormat>Grand écran</PresentationFormat>
  <Paragraphs>669</Paragraphs>
  <Slides>20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Liens</vt:lpstr>
      </vt:variant>
      <vt:variant>
        <vt:i4>7</vt:i4>
      </vt:variant>
      <vt:variant>
        <vt:lpstr>Titres des diapositives</vt:lpstr>
      </vt:variant>
      <vt:variant>
        <vt:i4>20</vt:i4>
      </vt:variant>
    </vt:vector>
  </HeadingPairs>
  <TitlesOfParts>
    <vt:vector size="35" baseType="lpstr">
      <vt:lpstr>PMingLiU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\\localhost\Users\francescnaya\Downloads\Macintosh HD:Users:francescnaya:Downloads:DSP Index aiiiiiiight.docx!OLE_LINK3</vt:lpstr>
      <vt:lpstr>\\localhost\Users\francescnaya\Downloads\Macintosh HD:Users:francescnaya:Downloads:DSP Index aiiiiiiight.docx!OLE_LINK4</vt:lpstr>
      <vt:lpstr>\\localhost\Users\francescnaya\Downloads\Macintosh HD:Users:francescnaya:Downloads:DSP Index aiiiiiiight-2.docx!OLE_LINK11</vt:lpstr>
      <vt:lpstr>\\localhost\Users\francescnaya\Downloads\Macintosh HD:Users:francescnaya:Downloads:DSP Index aiiiiiiight-2.docx!OLE_LINK12</vt:lpstr>
      <vt:lpstr>\\localhost\Users\francescnaya\Downloads\Macintosh HD:Users:francescnaya:Downloads:DSP Index aiiiiiiight-2.docx!OLE_LINK13</vt:lpstr>
      <vt:lpstr>\\localhost\Users\francescnaya\Downloads\Macintosh HD:Users:francescnaya:Downloads:DSP Index aiiiiiiight-2.docx!OLE_LINK14</vt:lpstr>
      <vt:lpstr>\\localhost\Users\francescnaya\Downloads\Macintosh HD:Users:francescnaya:Downloads:DSP Index aiiiiiiight-2.docx!OLE_LINK15</vt:lpstr>
      <vt:lpstr>The Shield Option</vt:lpstr>
      <vt:lpstr>The Product</vt:lpstr>
      <vt:lpstr>The Underlying – The “Industry Rating”</vt:lpstr>
      <vt:lpstr>Payoff Structure – Yields &amp; Ratings</vt:lpstr>
      <vt:lpstr>Payoff Structure – Yield Spreads &amp; Ratings</vt:lpstr>
      <vt:lpstr>Target Clients</vt:lpstr>
      <vt:lpstr>Pricing - Data</vt:lpstr>
      <vt:lpstr>Pricing – Process Description</vt:lpstr>
      <vt:lpstr>Pricing – Process Description</vt:lpstr>
      <vt:lpstr>Pricing – Estimation of the Parameters</vt:lpstr>
      <vt:lpstr>Pricing – Estimation of the Parameters</vt:lpstr>
      <vt:lpstr>Pricing - Methodology</vt:lpstr>
      <vt:lpstr>Pricing - Methodology</vt:lpstr>
      <vt:lpstr>Pricing - Methodology</vt:lpstr>
      <vt:lpstr>Monte-carlo simulation</vt:lpstr>
      <vt:lpstr>Présentation PowerPoint</vt:lpstr>
      <vt:lpstr>Pricing - Results</vt:lpstr>
      <vt:lpstr>Pricing - Results</vt:lpstr>
      <vt:lpstr>Hedging Strategy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Credit Risk Models and Credit Derivatives Quantitative Risk Management (2005)</dc:title>
  <dc:creator>Ervin Gan</dc:creator>
  <cp:lastModifiedBy>Ervin Gan</cp:lastModifiedBy>
  <cp:revision>239</cp:revision>
  <dcterms:created xsi:type="dcterms:W3CDTF">2016-05-21T20:09:04Z</dcterms:created>
  <dcterms:modified xsi:type="dcterms:W3CDTF">2016-06-14T13:03:28Z</dcterms:modified>
</cp:coreProperties>
</file>