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19900" y="476125"/>
            <a:ext cx="7088400" cy="2333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0" y="744575"/>
            <a:ext cx="8520600" cy="143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Mockup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478800" y="3957775"/>
            <a:ext cx="3507600" cy="32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Team No Name Yet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 Ray, Ervin Rodriguez, Miguel Cardenas, Richard Salcedo, Stefan Marchand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54250" y="154250"/>
            <a:ext cx="8858700" cy="10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62" name="Shape 62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441800" y="221300"/>
            <a:ext cx="5565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6825" y="4805775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Login Page</a:t>
            </a:r>
            <a:r>
              <a:rPr lang="en" sz="1000">
                <a:solidFill>
                  <a:srgbClr val="FFFFFF"/>
                </a:solidFill>
              </a:rPr>
              <a:t> - When user runs Application,  Login Page is the first page they will see. Enter username and PW, click Login.</a:t>
            </a:r>
          </a:p>
        </p:txBody>
      </p:sp>
      <p:sp>
        <p:nvSpPr>
          <p:cNvPr id="67" name="Shape 67"/>
          <p:cNvSpPr/>
          <p:nvPr/>
        </p:nvSpPr>
        <p:spPr>
          <a:xfrm>
            <a:off x="2978650" y="2182475"/>
            <a:ext cx="2809800" cy="13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035350" y="2228675"/>
            <a:ext cx="2696400" cy="120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084825" y="2306875"/>
            <a:ext cx="9456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Username:</a:t>
            </a:r>
          </a:p>
        </p:txBody>
      </p:sp>
      <p:sp>
        <p:nvSpPr>
          <p:cNvPr id="70" name="Shape 70"/>
          <p:cNvSpPr/>
          <p:nvPr/>
        </p:nvSpPr>
        <p:spPr>
          <a:xfrm>
            <a:off x="3708500" y="2360275"/>
            <a:ext cx="17502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080550" y="2593400"/>
            <a:ext cx="9456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Password</a:t>
            </a:r>
            <a:r>
              <a:rPr lang="en" sz="800"/>
              <a:t>:</a:t>
            </a:r>
          </a:p>
        </p:txBody>
      </p:sp>
      <p:sp>
        <p:nvSpPr>
          <p:cNvPr id="72" name="Shape 72"/>
          <p:cNvSpPr/>
          <p:nvPr/>
        </p:nvSpPr>
        <p:spPr>
          <a:xfrm>
            <a:off x="3704225" y="2646800"/>
            <a:ext cx="17502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963250" y="3024400"/>
            <a:ext cx="871800" cy="23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155875" y="2995150"/>
            <a:ext cx="7311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/>
              <a:t>LOGIN</a:t>
            </a:r>
          </a:p>
        </p:txBody>
      </p:sp>
      <p:pic>
        <p:nvPicPr>
          <p:cNvPr descr="01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54250" y="154250"/>
            <a:ext cx="8858700" cy="47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81" name="Shape 81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Landing Page</a:t>
            </a:r>
            <a:r>
              <a:rPr lang="en" sz="1000">
                <a:solidFill>
                  <a:srgbClr val="FFFFFF"/>
                </a:solidFill>
              </a:rPr>
              <a:t> - The page after successful login. Mostly a black page with quick links on the side menu panel. All pages will always contain search bar.</a:t>
            </a:r>
          </a:p>
        </p:txBody>
      </p:sp>
      <p:pic>
        <p:nvPicPr>
          <p:cNvPr descr="01.jp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92" name="Shape 92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95" name="Shape 95"/>
          <p:cNvSpPr/>
          <p:nvPr/>
        </p:nvSpPr>
        <p:spPr>
          <a:xfrm>
            <a:off x="190125" y="1424950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55500" y="4283425"/>
            <a:ext cx="17436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39025" y="4609081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71373" y="4532113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SEARCH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54825" y="1528975"/>
            <a:ext cx="17100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Quickstart Links: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lvl="0" rtl="0">
              <a:spcBef>
                <a:spcPts val="0"/>
              </a:spcBef>
              <a:buNone/>
            </a:pPr>
            <a:r>
              <a:rPr lang="en" sz="1000" u="sng"/>
              <a:t>- Start a new Quote!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u="sng"/>
              <a:t>- Check Inventory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/>
              <a:t>- Check unfinished Orders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4250" y="154250"/>
            <a:ext cx="8858700" cy="47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105" name="Shape 105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Inventory Tab/Page</a:t>
            </a:r>
            <a:r>
              <a:rPr lang="en" sz="1000">
                <a:solidFill>
                  <a:srgbClr val="FFFFFF"/>
                </a:solidFill>
              </a:rPr>
              <a:t> - User Clicks on Inventory on top. Opens Inventory page containing inventory items and category on side for filtering.</a:t>
            </a:r>
          </a:p>
        </p:txBody>
      </p:sp>
      <p:pic>
        <p:nvPicPr>
          <p:cNvPr descr="01.jp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116" name="Shape 116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118" name="Shape 118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95075" y="1200375"/>
            <a:ext cx="544200" cy="171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55500" y="4265000"/>
            <a:ext cx="17436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39025" y="45906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71373" y="45136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SEARCH</a:t>
            </a:r>
          </a:p>
        </p:txBody>
      </p:sp>
      <p:sp>
        <p:nvSpPr>
          <p:cNvPr id="123" name="Shape 123"/>
          <p:cNvSpPr/>
          <p:nvPr/>
        </p:nvSpPr>
        <p:spPr>
          <a:xfrm>
            <a:off x="248125" y="150885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70175" y="1432750"/>
            <a:ext cx="594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/>
              <a:t>+ Parts</a:t>
            </a:r>
          </a:p>
        </p:txBody>
      </p:sp>
      <p:sp>
        <p:nvSpPr>
          <p:cNvPr id="125" name="Shape 125"/>
          <p:cNvSpPr/>
          <p:nvPr/>
        </p:nvSpPr>
        <p:spPr>
          <a:xfrm>
            <a:off x="248125" y="172335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270175" y="1647250"/>
            <a:ext cx="1184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+ Materials</a:t>
            </a:r>
          </a:p>
        </p:txBody>
      </p:sp>
      <p:sp>
        <p:nvSpPr>
          <p:cNvPr id="127" name="Shape 127"/>
          <p:cNvSpPr/>
          <p:nvPr/>
        </p:nvSpPr>
        <p:spPr>
          <a:xfrm>
            <a:off x="248125" y="19268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70175" y="1850700"/>
            <a:ext cx="1104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+ Doors</a:t>
            </a:r>
          </a:p>
        </p:txBody>
      </p:sp>
      <p:sp>
        <p:nvSpPr>
          <p:cNvPr id="129" name="Shape 129"/>
          <p:cNvSpPr/>
          <p:nvPr/>
        </p:nvSpPr>
        <p:spPr>
          <a:xfrm>
            <a:off x="2085575" y="1461900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085575" y="1425075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Item ID: 0000	Item Name: Generic Door Part 0								qty. 10</a:t>
            </a:r>
          </a:p>
        </p:txBody>
      </p:sp>
      <p:sp>
        <p:nvSpPr>
          <p:cNvPr id="131" name="Shape 131"/>
          <p:cNvSpPr/>
          <p:nvPr/>
        </p:nvSpPr>
        <p:spPr>
          <a:xfrm>
            <a:off x="2085575" y="1720313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085575" y="1683488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0001	Item Name: Generic Door Part 1								qty. 1</a:t>
            </a:r>
          </a:p>
        </p:txBody>
      </p:sp>
      <p:sp>
        <p:nvSpPr>
          <p:cNvPr id="133" name="Shape 133"/>
          <p:cNvSpPr/>
          <p:nvPr/>
        </p:nvSpPr>
        <p:spPr>
          <a:xfrm>
            <a:off x="2085575" y="1978750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085575" y="1941925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0002	Item Name: Generic Door Part 2								qty. 4</a:t>
            </a:r>
          </a:p>
        </p:txBody>
      </p:sp>
      <p:sp>
        <p:nvSpPr>
          <p:cNvPr id="135" name="Shape 135"/>
          <p:cNvSpPr/>
          <p:nvPr/>
        </p:nvSpPr>
        <p:spPr>
          <a:xfrm>
            <a:off x="2085575" y="2237163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085575" y="2200338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0003	Item Name: Generic Door Part 3								qty. 20</a:t>
            </a:r>
          </a:p>
        </p:txBody>
      </p:sp>
      <p:sp>
        <p:nvSpPr>
          <p:cNvPr id="137" name="Shape 137"/>
          <p:cNvSpPr/>
          <p:nvPr/>
        </p:nvSpPr>
        <p:spPr>
          <a:xfrm>
            <a:off x="2085575" y="2495600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085575" y="2458775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0004	Item Name: Generic Door Part 4								qty. 2</a:t>
            </a:r>
          </a:p>
        </p:txBody>
      </p:sp>
      <p:sp>
        <p:nvSpPr>
          <p:cNvPr id="139" name="Shape 139"/>
          <p:cNvSpPr/>
          <p:nvPr/>
        </p:nvSpPr>
        <p:spPr>
          <a:xfrm>
            <a:off x="2085575" y="2754013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085575" y="2717188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0005	Item Name: Generic Door Part 5								qty. 0</a:t>
            </a:r>
          </a:p>
        </p:txBody>
      </p:sp>
      <p:sp>
        <p:nvSpPr>
          <p:cNvPr id="141" name="Shape 141"/>
          <p:cNvSpPr/>
          <p:nvPr/>
        </p:nvSpPr>
        <p:spPr>
          <a:xfrm>
            <a:off x="2085575" y="3031250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085575" y="2994425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0006	Item Name: Generic Door Part 6								qty. 0</a:t>
            </a:r>
          </a:p>
        </p:txBody>
      </p:sp>
      <p:sp>
        <p:nvSpPr>
          <p:cNvPr id="143" name="Shape 143"/>
          <p:cNvSpPr/>
          <p:nvPr/>
        </p:nvSpPr>
        <p:spPr>
          <a:xfrm>
            <a:off x="2085575" y="3289663"/>
            <a:ext cx="6793200" cy="21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085575" y="3252838"/>
            <a:ext cx="66993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Item ID: 0007	Item Name: Generic Door Part 7								qty. 8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54250" y="154250"/>
            <a:ext cx="8858700" cy="47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151" name="Shape 151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Orders</a:t>
            </a:r>
            <a:r>
              <a:rPr lang="en" sz="1000" u="sng">
                <a:solidFill>
                  <a:srgbClr val="FFFFFF"/>
                </a:solidFill>
              </a:rPr>
              <a:t> Tab/Page</a:t>
            </a:r>
            <a:r>
              <a:rPr lang="en" sz="1000">
                <a:solidFill>
                  <a:srgbClr val="FFFFFF"/>
                </a:solidFill>
              </a:rPr>
              <a:t> - User clicks on Orders on top. Opens the Orders page which shows a page of orders and their status.</a:t>
            </a:r>
          </a:p>
        </p:txBody>
      </p:sp>
      <p:pic>
        <p:nvPicPr>
          <p:cNvPr descr="01.jp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162" name="Shape 162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164" name="Shape 164"/>
          <p:cNvSpPr/>
          <p:nvPr/>
        </p:nvSpPr>
        <p:spPr>
          <a:xfrm>
            <a:off x="1366025" y="1216550"/>
            <a:ext cx="544200" cy="171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085575" y="1461900"/>
            <a:ext cx="6793200" cy="102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Order ID: 0516		Supplier: H.S.M Foundries	Status: In-Progress	Date Placed: 9/02/2017 12:45pm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Items: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	10’x10’x2” raw steel pallets	Number of items: 10	Price per Unit: US $129.99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	</a:t>
            </a:r>
            <a:r>
              <a:rPr lang="en" sz="1000">
                <a:solidFill>
                  <a:schemeClr val="dk1"/>
                </a:solidFill>
              </a:rPr>
              <a:t>10’x10’x2” raw aluminum pallets  Number of items: 15	Price per Unit: US $175.00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							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Total: US $304.99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085575" y="2543125"/>
            <a:ext cx="6793200" cy="110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 ID: 0422    	Supplier: Sample inc.      	Status: Processing	Date Placed: 8/17/2017 11:37am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Items: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10’x10’x2” raw steel pallets	Number of items: 10	Price per Unit: US $129.99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10’x10’x2” raw aluminum pallets  Number of items: 15	Price per Unit: US $175.00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						</a:t>
            </a:r>
          </a:p>
          <a:p>
            <a:pPr indent="387350" lvl="0" marL="32004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Total: US $304.99</a:t>
            </a:r>
          </a:p>
        </p:txBody>
      </p:sp>
      <p:sp>
        <p:nvSpPr>
          <p:cNvPr id="167" name="Shape 167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48125" y="150885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Current Orders</a:t>
            </a:r>
          </a:p>
        </p:txBody>
      </p:sp>
      <p:sp>
        <p:nvSpPr>
          <p:cNvPr id="169" name="Shape 169"/>
          <p:cNvSpPr/>
          <p:nvPr/>
        </p:nvSpPr>
        <p:spPr>
          <a:xfrm>
            <a:off x="248125" y="17133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Past Orders</a:t>
            </a:r>
          </a:p>
        </p:txBody>
      </p:sp>
      <p:sp>
        <p:nvSpPr>
          <p:cNvPr id="170" name="Shape 170"/>
          <p:cNvSpPr/>
          <p:nvPr/>
        </p:nvSpPr>
        <p:spPr>
          <a:xfrm>
            <a:off x="239325" y="4284325"/>
            <a:ext cx="17436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999999"/>
                </a:solidFill>
              </a:rPr>
              <a:t>Lookup</a:t>
            </a:r>
            <a:r>
              <a:rPr lang="en" sz="900">
                <a:solidFill>
                  <a:srgbClr val="999999"/>
                </a:solidFill>
              </a:rPr>
              <a:t> order number</a:t>
            </a:r>
          </a:p>
        </p:txBody>
      </p:sp>
      <p:sp>
        <p:nvSpPr>
          <p:cNvPr id="171" name="Shape 171"/>
          <p:cNvSpPr/>
          <p:nvPr/>
        </p:nvSpPr>
        <p:spPr>
          <a:xfrm>
            <a:off x="839025" y="45906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871373" y="45136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SEARCH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54250" y="154250"/>
            <a:ext cx="8858700" cy="46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179" name="Shape 179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Quotes List Tab/</a:t>
            </a:r>
            <a:r>
              <a:rPr lang="en" sz="1000" u="sng">
                <a:solidFill>
                  <a:srgbClr val="FFFFFF"/>
                </a:solidFill>
              </a:rPr>
              <a:t>Page</a:t>
            </a:r>
            <a:r>
              <a:rPr lang="en" sz="1000">
                <a:solidFill>
                  <a:srgbClr val="FFFFFF"/>
                </a:solidFill>
              </a:rPr>
              <a:t> - User clicks on Quote on top. Opens Quote page that displays list of quotes. User may select Unfinished or Finished quotes.</a:t>
            </a:r>
          </a:p>
        </p:txBody>
      </p:sp>
      <p:pic>
        <p:nvPicPr>
          <p:cNvPr descr="01.jp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190" name="Shape 190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192" name="Shape 192"/>
          <p:cNvSpPr/>
          <p:nvPr/>
        </p:nvSpPr>
        <p:spPr>
          <a:xfrm>
            <a:off x="2308125" y="1195000"/>
            <a:ext cx="544200" cy="171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55500" y="4265000"/>
            <a:ext cx="17436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999999"/>
                </a:solidFill>
              </a:rPr>
              <a:t>Search Inventory</a:t>
            </a:r>
          </a:p>
        </p:txBody>
      </p:sp>
      <p:sp>
        <p:nvSpPr>
          <p:cNvPr id="195" name="Shape 195"/>
          <p:cNvSpPr/>
          <p:nvPr/>
        </p:nvSpPr>
        <p:spPr>
          <a:xfrm>
            <a:off x="839025" y="45906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55200" y="4565050"/>
            <a:ext cx="544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chemeClr val="dk1"/>
                </a:solidFill>
              </a:rPr>
              <a:t>SEARCH</a:t>
            </a:r>
          </a:p>
        </p:txBody>
      </p:sp>
      <p:sp>
        <p:nvSpPr>
          <p:cNvPr id="197" name="Shape 197"/>
          <p:cNvSpPr/>
          <p:nvPr/>
        </p:nvSpPr>
        <p:spPr>
          <a:xfrm>
            <a:off x="2078950" y="1425075"/>
            <a:ext cx="6793200" cy="48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Customer: Philly Cheese Inc.		Number: (210) 394-2199		Email: phil02@cheese.com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Order ID: 0570			Date Placed: 9/12/2017 2:40pm	</a:t>
            </a:r>
            <a:r>
              <a:rPr lang="en" sz="800" u="sng">
                <a:solidFill>
                  <a:schemeClr val="dk1"/>
                </a:solidFill>
              </a:rPr>
              <a:t>Add Blueprint</a:t>
            </a:r>
          </a:p>
        </p:txBody>
      </p:sp>
      <p:sp>
        <p:nvSpPr>
          <p:cNvPr id="198" name="Shape 198"/>
          <p:cNvSpPr/>
          <p:nvPr/>
        </p:nvSpPr>
        <p:spPr>
          <a:xfrm>
            <a:off x="7913075" y="1468175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Save</a:t>
            </a:r>
          </a:p>
        </p:txBody>
      </p:sp>
      <p:sp>
        <p:nvSpPr>
          <p:cNvPr id="199" name="Shape 199"/>
          <p:cNvSpPr/>
          <p:nvPr/>
        </p:nvSpPr>
        <p:spPr>
          <a:xfrm>
            <a:off x="248125" y="150885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Unfinished Quotes</a:t>
            </a:r>
          </a:p>
        </p:txBody>
      </p:sp>
      <p:sp>
        <p:nvSpPr>
          <p:cNvPr id="200" name="Shape 200"/>
          <p:cNvSpPr/>
          <p:nvPr/>
        </p:nvSpPr>
        <p:spPr>
          <a:xfrm>
            <a:off x="248125" y="17133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Finished Quotes</a:t>
            </a:r>
          </a:p>
        </p:txBody>
      </p:sp>
      <p:sp>
        <p:nvSpPr>
          <p:cNvPr id="201" name="Shape 201"/>
          <p:cNvSpPr/>
          <p:nvPr/>
        </p:nvSpPr>
        <p:spPr>
          <a:xfrm>
            <a:off x="7913075" y="1680450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Delete</a:t>
            </a:r>
          </a:p>
        </p:txBody>
      </p:sp>
      <p:sp>
        <p:nvSpPr>
          <p:cNvPr id="202" name="Shape 202"/>
          <p:cNvSpPr/>
          <p:nvPr/>
        </p:nvSpPr>
        <p:spPr>
          <a:xfrm>
            <a:off x="2078950" y="1958475"/>
            <a:ext cx="6793200" cy="48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Customer: American Cheese Inc.	Number: (213) 734-2154		Email: american03@cheese.com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Order ID: 0421			Date Placed: 9/01/2017 5:01pm	</a:t>
            </a:r>
            <a:r>
              <a:rPr lang="en" sz="800" u="sng">
                <a:solidFill>
                  <a:schemeClr val="dk1"/>
                </a:solidFill>
              </a:rPr>
              <a:t>Add Blueprint</a:t>
            </a:r>
          </a:p>
        </p:txBody>
      </p:sp>
      <p:sp>
        <p:nvSpPr>
          <p:cNvPr id="203" name="Shape 203"/>
          <p:cNvSpPr/>
          <p:nvPr/>
        </p:nvSpPr>
        <p:spPr>
          <a:xfrm>
            <a:off x="7913075" y="2001575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Save</a:t>
            </a:r>
          </a:p>
        </p:txBody>
      </p:sp>
      <p:sp>
        <p:nvSpPr>
          <p:cNvPr id="204" name="Shape 204"/>
          <p:cNvSpPr/>
          <p:nvPr/>
        </p:nvSpPr>
        <p:spPr>
          <a:xfrm>
            <a:off x="7913075" y="2213850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Delete</a:t>
            </a:r>
          </a:p>
        </p:txBody>
      </p:sp>
      <p:sp>
        <p:nvSpPr>
          <p:cNvPr id="205" name="Shape 205"/>
          <p:cNvSpPr/>
          <p:nvPr/>
        </p:nvSpPr>
        <p:spPr>
          <a:xfrm>
            <a:off x="2078950" y="2491875"/>
            <a:ext cx="6793200" cy="48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Customer: Buffalo Cheese Inc.	Number: (210) 356-9854		Email: bigcow@cheese.com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Order ID: 0214			Date Placed: 8/05/2017 9:58am	</a:t>
            </a:r>
            <a:r>
              <a:rPr lang="en" sz="800" u="sng">
                <a:solidFill>
                  <a:schemeClr val="dk1"/>
                </a:solidFill>
              </a:rPr>
              <a:t>Add Blueprint</a:t>
            </a:r>
          </a:p>
        </p:txBody>
      </p:sp>
      <p:sp>
        <p:nvSpPr>
          <p:cNvPr id="206" name="Shape 206"/>
          <p:cNvSpPr/>
          <p:nvPr/>
        </p:nvSpPr>
        <p:spPr>
          <a:xfrm>
            <a:off x="7913075" y="2534975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Save</a:t>
            </a:r>
          </a:p>
        </p:txBody>
      </p:sp>
      <p:sp>
        <p:nvSpPr>
          <p:cNvPr id="207" name="Shape 207"/>
          <p:cNvSpPr/>
          <p:nvPr/>
        </p:nvSpPr>
        <p:spPr>
          <a:xfrm>
            <a:off x="7913075" y="2747250"/>
            <a:ext cx="9186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Delete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54250" y="154250"/>
            <a:ext cx="8858700" cy="46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214" name="Shape 214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Quote Page</a:t>
            </a:r>
            <a:r>
              <a:rPr lang="en" sz="1000">
                <a:solidFill>
                  <a:srgbClr val="FFFFFF"/>
                </a:solidFill>
              </a:rPr>
              <a:t> - Double click a Quote item to open a quote. If unfinished, User may search for items and add them into the quote.</a:t>
            </a:r>
          </a:p>
        </p:txBody>
      </p:sp>
      <p:pic>
        <p:nvPicPr>
          <p:cNvPr descr="01.jpg"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225" name="Shape 225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227" name="Shape 227"/>
          <p:cNvSpPr/>
          <p:nvPr/>
        </p:nvSpPr>
        <p:spPr>
          <a:xfrm>
            <a:off x="2308125" y="1195000"/>
            <a:ext cx="544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998875" y="2257375"/>
            <a:ext cx="5873400" cy="72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Generic_Door01			US $399.99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Generic_Door_Frame03			US $99.99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Generic_Door_Lock02			US $29.99</a:t>
            </a:r>
          </a:p>
        </p:txBody>
      </p:sp>
      <p:sp>
        <p:nvSpPr>
          <p:cNvPr id="230" name="Shape 230"/>
          <p:cNvSpPr/>
          <p:nvPr/>
        </p:nvSpPr>
        <p:spPr>
          <a:xfrm>
            <a:off x="255500" y="4265000"/>
            <a:ext cx="17436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999999"/>
                </a:solidFill>
              </a:rPr>
              <a:t>Search Inventory</a:t>
            </a:r>
          </a:p>
        </p:txBody>
      </p:sp>
      <p:sp>
        <p:nvSpPr>
          <p:cNvPr id="231" name="Shape 231"/>
          <p:cNvSpPr/>
          <p:nvPr/>
        </p:nvSpPr>
        <p:spPr>
          <a:xfrm>
            <a:off x="839025" y="45906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855200" y="4565050"/>
            <a:ext cx="544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chemeClr val="dk1"/>
                </a:solidFill>
              </a:rPr>
              <a:t>SEARCH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50" y="1425075"/>
            <a:ext cx="6793200" cy="48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Customer: Philly Cheese Inc.	Number: (210) 394-2199	Email: phil02@cheese.com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Order ID: 0570			Date Placed: 9/12/2017 2:40pm</a:t>
            </a:r>
          </a:p>
        </p:txBody>
      </p:sp>
      <p:sp>
        <p:nvSpPr>
          <p:cNvPr id="234" name="Shape 234"/>
          <p:cNvSpPr/>
          <p:nvPr/>
        </p:nvSpPr>
        <p:spPr>
          <a:xfrm>
            <a:off x="2998875" y="3046000"/>
            <a:ext cx="5873400" cy="71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Generic_Door05			US $799.99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Generic_Door_Lock10			US $99.99</a:t>
            </a:r>
          </a:p>
        </p:txBody>
      </p:sp>
      <p:sp>
        <p:nvSpPr>
          <p:cNvPr id="235" name="Shape 235"/>
          <p:cNvSpPr/>
          <p:nvPr/>
        </p:nvSpPr>
        <p:spPr>
          <a:xfrm>
            <a:off x="2998875" y="1949050"/>
            <a:ext cx="5873400" cy="25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DESCRIPTION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2076150" y="1948525"/>
            <a:ext cx="878700" cy="25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Quantity</a:t>
            </a:r>
          </a:p>
        </p:txBody>
      </p:sp>
      <p:sp>
        <p:nvSpPr>
          <p:cNvPr id="237" name="Shape 237"/>
          <p:cNvSpPr/>
          <p:nvPr/>
        </p:nvSpPr>
        <p:spPr>
          <a:xfrm>
            <a:off x="2076150" y="2257425"/>
            <a:ext cx="878700" cy="72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238" name="Shape 238"/>
          <p:cNvSpPr/>
          <p:nvPr/>
        </p:nvSpPr>
        <p:spPr>
          <a:xfrm>
            <a:off x="2076150" y="3046125"/>
            <a:ext cx="878700" cy="71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39" name="Shape 239"/>
          <p:cNvSpPr/>
          <p:nvPr/>
        </p:nvSpPr>
        <p:spPr>
          <a:xfrm>
            <a:off x="2998875" y="3934100"/>
            <a:ext cx="4858200" cy="71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</a:rPr>
              <a:t>TOTAL: US $6199.68</a:t>
            </a:r>
          </a:p>
        </p:txBody>
      </p:sp>
      <p:sp>
        <p:nvSpPr>
          <p:cNvPr id="240" name="Shape 240"/>
          <p:cNvSpPr/>
          <p:nvPr/>
        </p:nvSpPr>
        <p:spPr>
          <a:xfrm>
            <a:off x="248125" y="19419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Save</a:t>
            </a:r>
          </a:p>
        </p:txBody>
      </p:sp>
      <p:sp>
        <p:nvSpPr>
          <p:cNvPr id="241" name="Shape 241"/>
          <p:cNvSpPr/>
          <p:nvPr/>
        </p:nvSpPr>
        <p:spPr>
          <a:xfrm>
            <a:off x="248125" y="17133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Delete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243" name="Shape 243"/>
          <p:cNvSpPr/>
          <p:nvPr/>
        </p:nvSpPr>
        <p:spPr>
          <a:xfrm>
            <a:off x="248125" y="14847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Blueprint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154250" y="154250"/>
            <a:ext cx="8858700" cy="47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249" name="Shape 249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Blueprint</a:t>
            </a:r>
            <a:r>
              <a:rPr lang="en" sz="1000">
                <a:solidFill>
                  <a:srgbClr val="FFFFFF"/>
                </a:solidFill>
              </a:rPr>
              <a:t> - User clicks on “</a:t>
            </a:r>
            <a:r>
              <a:rPr lang="en" sz="1000" u="sng">
                <a:solidFill>
                  <a:srgbClr val="FFFFFF"/>
                </a:solidFill>
              </a:rPr>
              <a:t>Add Blueprint</a:t>
            </a:r>
            <a:r>
              <a:rPr lang="en" sz="1000">
                <a:solidFill>
                  <a:srgbClr val="FFFFFF"/>
                </a:solidFill>
              </a:rPr>
              <a:t>” link from Quotes List or “Blueprint” button from Quote Summary page to enter Blueprint page.</a:t>
            </a:r>
          </a:p>
        </p:txBody>
      </p:sp>
      <p:pic>
        <p:nvPicPr>
          <p:cNvPr descr="01.jpg"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260" name="Shape 260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263" name="Shape 263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48125" y="14847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Upload Blueprint</a:t>
            </a:r>
          </a:p>
        </p:txBody>
      </p:sp>
      <p:sp>
        <p:nvSpPr>
          <p:cNvPr id="265" name="Shape 265"/>
          <p:cNvSpPr/>
          <p:nvPr/>
        </p:nvSpPr>
        <p:spPr>
          <a:xfrm>
            <a:off x="248125" y="17133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Remove Blueprint</a:t>
            </a:r>
          </a:p>
        </p:txBody>
      </p:sp>
      <p:sp>
        <p:nvSpPr>
          <p:cNvPr id="266" name="Shape 266"/>
          <p:cNvSpPr/>
          <p:nvPr/>
        </p:nvSpPr>
        <p:spPr>
          <a:xfrm>
            <a:off x="248125" y="44565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Save</a:t>
            </a:r>
          </a:p>
        </p:txBody>
      </p:sp>
      <p:sp>
        <p:nvSpPr>
          <p:cNvPr id="267" name="Shape 267"/>
          <p:cNvSpPr/>
          <p:nvPr/>
        </p:nvSpPr>
        <p:spPr>
          <a:xfrm>
            <a:off x="248125" y="19419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Add Notes</a:t>
            </a:r>
          </a:p>
        </p:txBody>
      </p:sp>
      <p:pic>
        <p:nvPicPr>
          <p:cNvPr descr="Door Blueprint sample.PNG"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7525" y="1425075"/>
            <a:ext cx="4930924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B0F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54250" y="154250"/>
            <a:ext cx="8858700" cy="47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deansteel.jpg" id="274" name="Shape 274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190125" y="181447"/>
            <a:ext cx="1184600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1408250" y="181325"/>
            <a:ext cx="7557900" cy="95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1545825" y="650550"/>
            <a:ext cx="2484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DEANSTEEL MANUFACTURING COMPANY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441800" y="221300"/>
            <a:ext cx="3969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Production Manager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650" y="4822200"/>
            <a:ext cx="908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</a:rPr>
              <a:t>Report Page</a:t>
            </a:r>
            <a:r>
              <a:rPr lang="en" sz="1000">
                <a:solidFill>
                  <a:srgbClr val="FFFFFF"/>
                </a:solidFill>
              </a:rPr>
              <a:t> - User clicks Report on tab, opens a Report page depending on current open tab. This is an example of a Quote report.</a:t>
            </a:r>
          </a:p>
        </p:txBody>
      </p:sp>
      <p:pic>
        <p:nvPicPr>
          <p:cNvPr descr="01.jp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125" y="216212"/>
            <a:ext cx="2309149" cy="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187775" y="1173550"/>
            <a:ext cx="8778300" cy="2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2773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Inventory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3747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Orders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34157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Quote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308425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285" name="Shape 285"/>
          <p:cNvSpPr/>
          <p:nvPr/>
        </p:nvSpPr>
        <p:spPr>
          <a:xfrm>
            <a:off x="8389525" y="1232756"/>
            <a:ext cx="544200" cy="13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8421873" y="1155788"/>
            <a:ext cx="5442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/>
              <a:t>LOGOUT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333450" y="1136525"/>
            <a:ext cx="657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141400" y="1425075"/>
            <a:ext cx="3142800" cy="346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Quote Summary Report - Order 0570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Customer: Philly Cheese Inc.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Number: (210) 394-2199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Email: phil02@cheese.com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Order ID: 0570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Date Placed: 9/12/2017 2:40pm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Qty	Part			Price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1	Generic_Door01		US $399.99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1	Generic_Door_Frame03		US $99.99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2	Generic_Door_Lock02		US $29.99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3	Generic_Door05		US $799.99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</a:rPr>
              <a:t>3	Generic_Door_Lock10		US $99.99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" sz="600">
                <a:solidFill>
                  <a:schemeClr val="dk1"/>
                </a:solidFill>
              </a:rPr>
              <a:t>TOTAL: US $6199.68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289" name="Shape 289"/>
          <p:cNvSpPr/>
          <p:nvPr/>
        </p:nvSpPr>
        <p:spPr>
          <a:xfrm>
            <a:off x="190125" y="1406525"/>
            <a:ext cx="1842000" cy="339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48125" y="14847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Print</a:t>
            </a:r>
          </a:p>
        </p:txBody>
      </p:sp>
      <p:sp>
        <p:nvSpPr>
          <p:cNvPr id="291" name="Shape 291"/>
          <p:cNvSpPr/>
          <p:nvPr/>
        </p:nvSpPr>
        <p:spPr>
          <a:xfrm>
            <a:off x="248125" y="1713300"/>
            <a:ext cx="1710000" cy="171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Export</a:t>
            </a:r>
          </a:p>
        </p:txBody>
      </p:sp>
      <p:pic>
        <p:nvPicPr>
          <p:cNvPr descr="Door Blueprint sample.PNG"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200" y="3314550"/>
            <a:ext cx="2114425" cy="1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