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3BC4D-9A77-A8E9-7D2C-DF6211E9E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52038-A27F-0F91-C680-4BA9A869F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6BDD3-743F-71D8-3951-EEA81D16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0FA6-61E1-40B2-A26F-32477EEDA520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659A6-26CA-8129-A160-14477F3C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CC4D1-8E23-5993-4537-881299CF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18A9-AEBE-48B0-8626-CB322556E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7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AFC8-845D-A7F4-5EC7-C98217BC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71AD7-143D-4E64-66AE-B254064A3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096A6-CD35-313E-807D-A4C1CAA8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0FA6-61E1-40B2-A26F-32477EEDA520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CEDCB-83E6-D7A5-7975-05D4479A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67253-EEF2-51B4-55E4-E927AA8C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18A9-AEBE-48B0-8626-CB322556E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26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798FD5-47AC-9E15-41C6-2663B27BA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5162B-1C15-E6A7-C159-BD652A86A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2464A-A90C-A928-A68E-5A89BFE5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0FA6-61E1-40B2-A26F-32477EEDA520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775D2-8890-AD67-861E-B786FB62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D9D05-0507-1ED2-3B0C-BD5EE5F1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18A9-AEBE-48B0-8626-CB322556E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48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2BB9F-D54B-9CD4-A534-FD800572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DFBDC-FC3F-4470-E1B7-C4CA572F4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79E7F-23D4-0A26-9BA9-F8968FD5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0FA6-61E1-40B2-A26F-32477EEDA520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9A854-B4A0-8F1C-6730-239E609E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F05C7-49D7-FA34-7052-14F75397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18A9-AEBE-48B0-8626-CB322556E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46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B2E7-EB8A-1FAF-8563-E20CBE561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6FF0B-36D3-0CB1-CA1F-8F885E92F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D46F7-A1BD-1F5F-8865-73DC39F9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0FA6-61E1-40B2-A26F-32477EEDA520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F888F-3AAE-8483-F540-58493036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23A3F-103A-4DA0-C420-452C1609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18A9-AEBE-48B0-8626-CB322556E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50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CF36-A752-DB49-99D3-1C3EBF2A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1A22-7230-F8F3-71AE-DE6D1BAE0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B01BE-6830-588E-EC2E-BB1A43453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B1A5D-5A58-97AB-4D6F-1CE42332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0FA6-61E1-40B2-A26F-32477EEDA520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CF9D7-08DC-7211-663C-4B36A824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C9ED1-014B-762C-197E-DF3692A4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18A9-AEBE-48B0-8626-CB322556E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39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79EB-3191-4410-DA89-CE6B9569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FE604-5B65-56AA-E118-FCE4D3711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662E0-8F3D-43F8-38FE-F4A9E61E4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A6996-8A19-D370-F1FD-6CC86222A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A1AEB-A427-1442-B263-96FE5ED30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02DDE-18C8-508D-FC56-0DFA3E40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0FA6-61E1-40B2-A26F-32477EEDA520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AFB9B-E893-47BD-385A-5F55D858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F7CF3-D4A5-CB1D-E270-20214456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18A9-AEBE-48B0-8626-CB322556E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09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C8C1-0A8C-FC30-C727-EF806916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22B36-645A-5654-73F9-F8E92E3D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0FA6-61E1-40B2-A26F-32477EEDA520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1D72E-847A-93E8-0407-10C85898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8D5D4-C166-C53E-E62B-BA6E7335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18A9-AEBE-48B0-8626-CB322556E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35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95723-026B-F7FC-C5DB-18A4E7B4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0FA6-61E1-40B2-A26F-32477EEDA520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E4164-02C3-AB67-1AD8-80B63EDE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A8C74-66BB-95CE-0757-FD665E5D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18A9-AEBE-48B0-8626-CB322556E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35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C501-75BC-3546-FE01-9F6BAB67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C5B0-27C1-AB1A-C6B8-B2E50F62A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5FDCB-89D3-CC04-9511-137D87B1A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AD67D-2D59-E482-503C-976BA25D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0FA6-61E1-40B2-A26F-32477EEDA520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07277-4597-CE49-8F81-94A0F5B6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C5A00-8ABA-C9EB-0B22-E09D6EB6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18A9-AEBE-48B0-8626-CB322556E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30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D644-BF0B-A502-F034-2937E05A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ABCEA-FA8C-C68B-E225-705D374F8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20551-0712-88E8-C620-CCF5CA5FA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83F08-859B-BDB5-87D8-35993788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0FA6-61E1-40B2-A26F-32477EEDA520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1EA0C-D400-AA7D-1F74-A5E17B2B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CC28F-30B8-47D8-9837-A9B5429D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18A9-AEBE-48B0-8626-CB322556E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2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33089-3195-2CC7-4F5B-A6D66DD8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F5383-2E77-9AE9-B794-B357F7DE5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3E279-181C-EE0D-B9F1-08427087B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60FA6-61E1-40B2-A26F-32477EEDA520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7FC44-61E3-3675-ADE7-E32127E46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B91BB-0A12-E0ED-55D5-D4347D98A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218A9-AEBE-48B0-8626-CB322556E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62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A595-02F1-464F-D2B3-9F99E18B7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2985" y="623203"/>
            <a:ext cx="9144000" cy="1230997"/>
          </a:xfrm>
        </p:spPr>
        <p:txBody>
          <a:bodyPr/>
          <a:lstStyle/>
          <a:p>
            <a:r>
              <a:rPr lang="en-IN" dirty="0"/>
              <a:t>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889C6-E996-8BE5-404C-88A8EAF48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9963" y="2090543"/>
            <a:ext cx="9852074" cy="2742491"/>
          </a:xfrm>
        </p:spPr>
        <p:txBody>
          <a:bodyPr/>
          <a:lstStyle/>
          <a:p>
            <a:r>
              <a:rPr lang="en-US" b="0" i="0">
                <a:solidFill>
                  <a:srgbClr val="202124"/>
                </a:solidFill>
                <a:effectLst/>
                <a:latin typeface="Google Sans"/>
              </a:rPr>
              <a:t>Angular forms are used </a:t>
            </a:r>
            <a:r>
              <a:rPr lang="en-US" b="0" i="0">
                <a:solidFill>
                  <a:srgbClr val="040C28"/>
                </a:solidFill>
                <a:effectLst/>
                <a:latin typeface="Google Sans"/>
              </a:rPr>
              <a:t>to handle user's input</a:t>
            </a:r>
            <a:r>
              <a:rPr lang="en-US" b="0" i="0">
                <a:solidFill>
                  <a:srgbClr val="202124"/>
                </a:solidFill>
                <a:effectLst/>
                <a:latin typeface="Google Sans"/>
              </a:rPr>
              <a:t>. We can use Angular form in our application to enable users to log in, to update profile, to enter information, and to perform many other data-entry tasks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58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4D31-61BC-D651-E99C-B1CF251A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3501"/>
          </a:xfrm>
        </p:spPr>
        <p:txBody>
          <a:bodyPr>
            <a:normAutofit fontScale="90000"/>
          </a:bodyPr>
          <a:lstStyle/>
          <a:p>
            <a:r>
              <a:rPr lang="en-IN" dirty="0"/>
              <a:t>Angular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198B2-E817-FA2B-0F95-F9A57CA6D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687"/>
            <a:ext cx="10515600" cy="5605670"/>
          </a:xfrm>
        </p:spPr>
        <p:txBody>
          <a:bodyPr/>
          <a:lstStyle/>
          <a:p>
            <a:r>
              <a:rPr lang="en-IN" dirty="0"/>
              <a:t>There are 2 types of forms in angular </a:t>
            </a:r>
          </a:p>
          <a:p>
            <a:pPr lvl="1"/>
            <a:r>
              <a:rPr lang="en-IN" dirty="0"/>
              <a:t>Template-driven forms – most of the code are written in component template</a:t>
            </a:r>
          </a:p>
          <a:p>
            <a:pPr lvl="2"/>
            <a:r>
              <a:rPr lang="en-IN" dirty="0"/>
              <a:t>Easy to use and similar to </a:t>
            </a:r>
            <a:r>
              <a:rPr lang="en-IN" dirty="0" err="1"/>
              <a:t>angularjs</a:t>
            </a:r>
            <a:r>
              <a:rPr lang="en-IN" dirty="0"/>
              <a:t> forms</a:t>
            </a:r>
          </a:p>
          <a:p>
            <a:pPr lvl="2"/>
            <a:r>
              <a:rPr lang="en-IN" dirty="0"/>
              <a:t>Provide Two way data binding with </a:t>
            </a:r>
            <a:r>
              <a:rPr lang="en-IN" dirty="0" err="1"/>
              <a:t>ngmodel</a:t>
            </a:r>
            <a:r>
              <a:rPr lang="en-IN" dirty="0"/>
              <a:t> directive</a:t>
            </a:r>
          </a:p>
          <a:p>
            <a:pPr lvl="2"/>
            <a:r>
              <a:rPr lang="en-IN" dirty="0"/>
              <a:t>Bulky html and minimal component code.</a:t>
            </a:r>
          </a:p>
          <a:p>
            <a:pPr lvl="2"/>
            <a:r>
              <a:rPr lang="en-IN" dirty="0"/>
              <a:t>Unit testing is challenging </a:t>
            </a:r>
          </a:p>
          <a:p>
            <a:pPr lvl="2"/>
            <a:r>
              <a:rPr lang="en-IN" dirty="0"/>
              <a:t>Readability decreases with  complex forms validation</a:t>
            </a:r>
          </a:p>
          <a:p>
            <a:pPr lvl="1"/>
            <a:r>
              <a:rPr lang="en-IN" dirty="0"/>
              <a:t>Reactive forms – most of the code is written in component class.</a:t>
            </a:r>
          </a:p>
          <a:p>
            <a:pPr lvl="2"/>
            <a:r>
              <a:rPr lang="en-IN" dirty="0"/>
              <a:t>No 2 way binding </a:t>
            </a:r>
          </a:p>
          <a:p>
            <a:pPr lvl="2"/>
            <a:r>
              <a:rPr lang="en-IN" dirty="0"/>
              <a:t>Well suited for complex </a:t>
            </a:r>
            <a:r>
              <a:rPr lang="en-IN" dirty="0" err="1"/>
              <a:t>scenaiors</a:t>
            </a:r>
            <a:endParaRPr lang="en-IN" dirty="0"/>
          </a:p>
          <a:p>
            <a:pPr lvl="2"/>
            <a:r>
              <a:rPr lang="en-IN" dirty="0"/>
              <a:t>Dynamic form fields</a:t>
            </a:r>
          </a:p>
          <a:p>
            <a:pPr lvl="2"/>
            <a:r>
              <a:rPr lang="en-IN" dirty="0"/>
              <a:t>Custom validations</a:t>
            </a:r>
          </a:p>
          <a:p>
            <a:pPr lvl="2"/>
            <a:endParaRPr lang="en-IN" dirty="0"/>
          </a:p>
          <a:p>
            <a:pPr marL="457200" lvl="1" indent="0">
              <a:buNone/>
            </a:pPr>
            <a:r>
              <a:rPr lang="en-IN" dirty="0"/>
              <a:t>So when complex forms to be developed &amp; need unit testing then go with reactive forms.</a:t>
            </a:r>
          </a:p>
        </p:txBody>
      </p:sp>
    </p:spTree>
    <p:extLst>
      <p:ext uri="{BB962C8B-B14F-4D97-AF65-F5344CB8AC3E}">
        <p14:creationId xmlns:p14="http://schemas.microsoft.com/office/powerpoint/2010/main" val="223930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2DD5-231B-F009-4E90-DED85C0A0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0" y="92764"/>
            <a:ext cx="10863470" cy="701142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Template Driven forms</a:t>
            </a:r>
          </a:p>
          <a:p>
            <a:pPr lvl="1"/>
            <a:r>
              <a:rPr lang="en-IN" dirty="0"/>
              <a:t>We need to create reference for the form using </a:t>
            </a:r>
            <a:r>
              <a:rPr lang="en-IN" dirty="0" err="1"/>
              <a:t>ngform</a:t>
            </a:r>
            <a:r>
              <a:rPr lang="en-IN" dirty="0"/>
              <a:t> </a:t>
            </a:r>
            <a:r>
              <a:rPr lang="en-IN" b="0" dirty="0">
                <a:effectLst/>
                <a:latin typeface="Consolas" panose="020B0609020204030204" pitchFamily="49" charset="0"/>
              </a:rPr>
              <a:t>#userFom="ngForm"</a:t>
            </a:r>
          </a:p>
          <a:p>
            <a:pPr lvl="1"/>
            <a:r>
              <a:rPr lang="en-IN" dirty="0"/>
              <a:t>There are different properties with form available in angular  to check errors</a:t>
            </a:r>
          </a:p>
          <a:p>
            <a:pPr lvl="2"/>
            <a:r>
              <a:rPr lang="en-IN" b="0" dirty="0">
                <a:effectLst/>
                <a:latin typeface="Consolas" panose="020B0609020204030204" pitchFamily="49" charset="0"/>
              </a:rPr>
              <a:t>The control has been visited  (if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ture</a:t>
            </a:r>
            <a:r>
              <a:rPr lang="en-IN" b="0" dirty="0">
                <a:effectLst/>
                <a:latin typeface="Consolas" panose="020B0609020204030204" pitchFamily="49" charset="0"/>
              </a:rPr>
              <a:t>- ng-touched else ng-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untoched</a:t>
            </a:r>
            <a:r>
              <a:rPr lang="en-IN" b="0" dirty="0">
                <a:effectLst/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IN" b="0" dirty="0">
                <a:effectLst/>
                <a:latin typeface="Consolas" panose="020B0609020204030204" pitchFamily="49" charset="0"/>
              </a:rPr>
              <a:t>The controls value has changed (if true ng-dirty else ng-pristine)</a:t>
            </a:r>
          </a:p>
          <a:p>
            <a:pPr lvl="2"/>
            <a:r>
              <a:rPr lang="en-IN" b="0" dirty="0">
                <a:effectLst/>
                <a:latin typeface="Consolas" panose="020B0609020204030204" pitchFamily="49" charset="0"/>
              </a:rPr>
              <a:t>The controls value is valid (if true ng-valid else ng-invalid)</a:t>
            </a:r>
          </a:p>
          <a:p>
            <a:pPr lvl="2"/>
            <a:endParaRPr lang="en-IN" dirty="0">
              <a:latin typeface="Consolas" panose="020B0609020204030204" pitchFamily="49" charset="0"/>
            </a:endParaRPr>
          </a:p>
          <a:p>
            <a:pPr lvl="2"/>
            <a:endParaRPr lang="en-IN" b="0" dirty="0">
              <a:effectLst/>
              <a:latin typeface="Consolas" panose="020B0609020204030204" pitchFamily="49" charset="0"/>
            </a:endParaRPr>
          </a:p>
          <a:p>
            <a:pPr lvl="2"/>
            <a:endParaRPr lang="en-IN" dirty="0">
              <a:latin typeface="Consolas" panose="020B0609020204030204" pitchFamily="49" charset="0"/>
            </a:endParaRPr>
          </a:p>
          <a:p>
            <a:pPr lvl="2"/>
            <a:endParaRPr lang="en-IN" b="0" dirty="0">
              <a:effectLst/>
              <a:latin typeface="Consolas" panose="020B0609020204030204" pitchFamily="49" charset="0"/>
            </a:endParaRPr>
          </a:p>
          <a:p>
            <a:pPr lvl="2"/>
            <a:endParaRPr lang="en-IN" b="0" dirty="0">
              <a:effectLst/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endParaRPr lang="en-IN" b="0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en-IN" b="0" dirty="0">
                <a:effectLst/>
                <a:latin typeface="Consolas" panose="020B0609020204030204" pitchFamily="49" charset="0"/>
              </a:rPr>
              <a:t>To use template driven form we need to import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FormsModule</a:t>
            </a:r>
            <a:r>
              <a:rPr lang="en-IN" dirty="0">
                <a:latin typeface="Consolas" panose="020B0609020204030204" pitchFamily="49" charset="0"/>
              </a:rPr>
              <a:t> in angular application.</a:t>
            </a:r>
            <a:endParaRPr lang="en-IN" b="0" dirty="0">
              <a:effectLst/>
              <a:latin typeface="Consolas" panose="020B0609020204030204" pitchFamily="49" charset="0"/>
            </a:endParaRPr>
          </a:p>
          <a:p>
            <a:r>
              <a:rPr lang="en-IN" dirty="0">
                <a:latin typeface="Consolas" panose="020B0609020204030204" pitchFamily="49" charset="0"/>
              </a:rPr>
              <a:t>Reactive forms </a:t>
            </a:r>
          </a:p>
          <a:p>
            <a:pPr lvl="1"/>
            <a:r>
              <a:rPr lang="en-IN" b="0" dirty="0">
                <a:effectLst/>
                <a:latin typeface="Consolas" panose="020B0609020204030204" pitchFamily="49" charset="0"/>
              </a:rPr>
              <a:t>We need to import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ReactiveFormsModule</a:t>
            </a:r>
            <a:endParaRPr lang="en-IN" b="0" dirty="0">
              <a:effectLst/>
              <a:latin typeface="Consolas" panose="020B0609020204030204" pitchFamily="49" charset="0"/>
            </a:endParaRPr>
          </a:p>
          <a:p>
            <a:pPr lvl="2"/>
            <a:r>
              <a:rPr lang="en-IN" dirty="0">
                <a:latin typeface="Consolas" panose="020B0609020204030204" pitchFamily="49" charset="0"/>
              </a:rPr>
              <a:t>In component we need import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FormControl</a:t>
            </a:r>
            <a:r>
              <a:rPr lang="en-IN" b="0" dirty="0"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FormGroup</a:t>
            </a:r>
            <a:r>
              <a:rPr lang="en-IN" dirty="0">
                <a:latin typeface="Consolas" panose="020B0609020204030204" pitchFamily="49" charset="0"/>
              </a:rPr>
              <a:t> to work with forms</a:t>
            </a:r>
          </a:p>
          <a:p>
            <a:pPr lvl="2"/>
            <a:r>
              <a:rPr lang="en-IN" b="0" dirty="0">
                <a:effectLst/>
                <a:latin typeface="Consolas" panose="020B0609020204030204" pitchFamily="49" charset="0"/>
              </a:rPr>
              <a:t>Other way we can create form is using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FormBuilder</a:t>
            </a:r>
            <a:endParaRPr lang="en-IN" b="0" dirty="0">
              <a:effectLst/>
              <a:latin typeface="Consolas" panose="020B0609020204030204" pitchFamily="49" charset="0"/>
            </a:endParaRPr>
          </a:p>
          <a:p>
            <a:pPr lvl="2"/>
            <a:r>
              <a:rPr lang="en-IN" b="0" dirty="0">
                <a:effectLst/>
                <a:latin typeface="Consolas" panose="020B0609020204030204" pitchFamily="49" charset="0"/>
              </a:rPr>
              <a:t>And to create dynamic form we use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FormArray</a:t>
            </a:r>
            <a:endParaRPr lang="en-IN" b="0" dirty="0">
              <a:effectLst/>
              <a:latin typeface="Consolas" panose="020B0609020204030204" pitchFamily="49" charset="0"/>
            </a:endParaRPr>
          </a:p>
          <a:p>
            <a:pPr lvl="2"/>
            <a:r>
              <a:rPr lang="en-IN" b="0" dirty="0">
                <a:effectLst/>
                <a:latin typeface="Consolas" panose="020B0609020204030204" pitchFamily="49" charset="0"/>
              </a:rPr>
              <a:t>Validators is used to have validation in reactive forms</a:t>
            </a:r>
          </a:p>
          <a:p>
            <a:pPr lvl="2"/>
            <a:r>
              <a:rPr lang="en-IN" b="0" dirty="0" err="1">
                <a:effectLst/>
                <a:latin typeface="Consolas" panose="020B0609020204030204" pitchFamily="49" charset="0"/>
              </a:rPr>
              <a:t>AbstractControl</a:t>
            </a:r>
            <a:r>
              <a:rPr lang="en-IN" b="0" dirty="0">
                <a:effectLst/>
                <a:latin typeface="Consolas" panose="020B0609020204030204" pitchFamily="49" charset="0"/>
              </a:rPr>
              <a:t> is used to create custom validation</a:t>
            </a:r>
          </a:p>
          <a:p>
            <a:pPr lvl="2"/>
            <a:endParaRPr lang="en-IN" b="0" dirty="0">
              <a:effectLst/>
              <a:latin typeface="Consolas" panose="020B0609020204030204" pitchFamily="49" charset="0"/>
            </a:endParaRPr>
          </a:p>
          <a:p>
            <a:pPr lvl="2"/>
            <a:endParaRPr lang="en-IN" b="0" dirty="0">
              <a:effectLst/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AABFC-5901-457C-0DA5-D39E3D835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52" y="1997612"/>
            <a:ext cx="8581293" cy="179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2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9CF532938D29459BBF62ABFEEF6713" ma:contentTypeVersion="15" ma:contentTypeDescription="Create a new document." ma:contentTypeScope="" ma:versionID="e3c4d2cedb75cab1456c7ffa27f45168">
  <xsd:schema xmlns:xsd="http://www.w3.org/2001/XMLSchema" xmlns:xs="http://www.w3.org/2001/XMLSchema" xmlns:p="http://schemas.microsoft.com/office/2006/metadata/properties" xmlns:ns3="74a35528-6b19-4302-ade6-fe0dd7be4f74" xmlns:ns4="ffcb0a18-b7e1-4c06-a7a8-fed4e52a89d5" targetNamespace="http://schemas.microsoft.com/office/2006/metadata/properties" ma:root="true" ma:fieldsID="0a08c8ba1bbdcd4f904dc0447d45cbb1" ns3:_="" ns4:_="">
    <xsd:import namespace="74a35528-6b19-4302-ade6-fe0dd7be4f74"/>
    <xsd:import namespace="ffcb0a18-b7e1-4c06-a7a8-fed4e52a89d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SearchPropertie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a35528-6b19-4302-ade6-fe0dd7be4f7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cb0a18-b7e1-4c06-a7a8-fed4e52a89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fcb0a18-b7e1-4c06-a7a8-fed4e52a89d5" xsi:nil="true"/>
  </documentManagement>
</p:properties>
</file>

<file path=customXml/itemProps1.xml><?xml version="1.0" encoding="utf-8"?>
<ds:datastoreItem xmlns:ds="http://schemas.openxmlformats.org/officeDocument/2006/customXml" ds:itemID="{2E766E3B-1090-44C6-AFDB-22FB4AC40E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a35528-6b19-4302-ade6-fe0dd7be4f74"/>
    <ds:schemaRef ds:uri="ffcb0a18-b7e1-4c06-a7a8-fed4e52a89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FFBF2C-F9F7-4B9B-BC57-95776CA070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4AED76-E6DF-41BE-99A5-ED5E9B9F2CC4}">
  <ds:schemaRefs>
    <ds:schemaRef ds:uri="http://www.w3.org/XML/1998/namespace"/>
    <ds:schemaRef ds:uri="ffcb0a18-b7e1-4c06-a7a8-fed4e52a89d5"/>
    <ds:schemaRef ds:uri="http://schemas.microsoft.com/office/2006/metadata/properties"/>
    <ds:schemaRef ds:uri="http://purl.org/dc/dcmitype/"/>
    <ds:schemaRef ds:uri="http://schemas.microsoft.com/office/2006/documentManagement/types"/>
    <ds:schemaRef ds:uri="74a35528-6b19-4302-ade6-fe0dd7be4f74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271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Google Sans</vt:lpstr>
      <vt:lpstr>Office Theme</vt:lpstr>
      <vt:lpstr>Forms</vt:lpstr>
      <vt:lpstr>Angular forms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Forms</dc:title>
  <dc:creator>Deepika Merai</dc:creator>
  <cp:lastModifiedBy>Deepika Merai</cp:lastModifiedBy>
  <cp:revision>2</cp:revision>
  <dcterms:created xsi:type="dcterms:W3CDTF">2023-02-20T12:18:45Z</dcterms:created>
  <dcterms:modified xsi:type="dcterms:W3CDTF">2023-02-21T07:09:59Z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0x010100A39CF532938D29459BBF62ABFEEF6713</vt:lpwstr>
  </property>
</Properties>
</file>