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16"/>
  </p:notesMasterIdLst>
  <p:sldIdLst>
    <p:sldId id="279" r:id="rId2"/>
    <p:sldId id="325" r:id="rId3"/>
    <p:sldId id="331" r:id="rId4"/>
    <p:sldId id="332" r:id="rId5"/>
    <p:sldId id="334" r:id="rId6"/>
    <p:sldId id="324" r:id="rId7"/>
    <p:sldId id="317" r:id="rId8"/>
    <p:sldId id="328" r:id="rId9"/>
    <p:sldId id="335" r:id="rId10"/>
    <p:sldId id="327" r:id="rId11"/>
    <p:sldId id="330" r:id="rId12"/>
    <p:sldId id="333" r:id="rId13"/>
    <p:sldId id="336" r:id="rId14"/>
    <p:sldId id="329" r:id="rId15"/>
  </p:sldIdLst>
  <p:sldSz cx="12192000" cy="6858000"/>
  <p:notesSz cx="6858000" cy="9144000"/>
  <p:defaultTextStyle>
    <a:defPPr>
      <a:defRPr lang="fr-FR"/>
    </a:defPPr>
    <a:lvl1pPr algn="l" defTabSz="815680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06911" indent="128205" algn="l" defTabSz="815680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815680" indent="254553" algn="l" defTabSz="815680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222590" indent="382756" algn="l" defTabSz="815680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631359" indent="509103" algn="l" defTabSz="815680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675577" algn="l" defTabSz="1070230" rtl="0" eaLnBrk="1" latinLnBrk="0" hangingPunct="1">
      <a:defRPr sz="1600"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3210692" algn="l" defTabSz="1070230" rtl="0" eaLnBrk="1" latinLnBrk="0" hangingPunct="1">
      <a:defRPr sz="1600"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745806" algn="l" defTabSz="1070230" rtl="0" eaLnBrk="1" latinLnBrk="0" hangingPunct="1">
      <a:defRPr sz="1600"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4280922" algn="l" defTabSz="1070230" rtl="0" eaLnBrk="1" latinLnBrk="0" hangingPunct="1">
      <a:defRPr sz="1600"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BC9D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3" autoAdjust="0"/>
    <p:restoredTop sz="95230"/>
  </p:normalViewPr>
  <p:slideViewPr>
    <p:cSldViewPr snapToGrid="0" snapToObjects="1">
      <p:cViewPr varScale="1">
        <p:scale>
          <a:sx n="110" d="100"/>
          <a:sy n="110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D9975-6CE2-AB42-B42F-160923D9C02E}" type="datetimeFigureOut">
              <a:rPr lang="fr-FR" smtClean="0"/>
              <a:t>16/07/2020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A0154-6BE1-7742-8A92-9A946BB890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0612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98463" y="696913"/>
            <a:ext cx="6188075" cy="34813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noProof="0" dirty="0">
                <a:solidFill>
                  <a:srgbClr val="FF0000"/>
                </a:solidFill>
              </a:rPr>
              <a:t>WARNING</a:t>
            </a:r>
            <a:r>
              <a:rPr lang="en-US" noProof="0" dirty="0"/>
              <a:t>:</a:t>
            </a:r>
            <a:r>
              <a:rPr lang="en-US" baseline="0" noProof="0" dirty="0"/>
              <a:t> if you try to copy/paste </a:t>
            </a:r>
            <a:r>
              <a:rPr lang="en-US" b="1" baseline="0" noProof="0" dirty="0"/>
              <a:t>slides</a:t>
            </a:r>
            <a:r>
              <a:rPr lang="en-US" baseline="0" noProof="0" dirty="0"/>
              <a:t> from the former PPT version / layout you will probably face some technical issues. </a:t>
            </a:r>
            <a:br>
              <a:rPr lang="en-US" baseline="0" noProof="0" dirty="0"/>
            </a:br>
            <a:r>
              <a:rPr lang="en-US" baseline="0" noProof="0" dirty="0"/>
              <a:t>To avoid this, click on ‘new slide’ in the top menu and copy/paste the </a:t>
            </a:r>
            <a:r>
              <a:rPr lang="en-US" b="1" baseline="0" noProof="0" dirty="0"/>
              <a:t>elements</a:t>
            </a:r>
            <a:r>
              <a:rPr lang="en-US" baseline="0" noProof="0" dirty="0"/>
              <a:t> from your former slide onto the new one (do not copy/paste the slide itself). </a:t>
            </a:r>
            <a:endParaRPr lang="en-US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 dirty="0"/>
              <a:t>CONFIDENTIALITY LEVEL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Title</a:t>
            </a:r>
            <a:r>
              <a:rPr lang="fr-FR"/>
              <a:t> of the presentation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332B2-55D9-421F-A138-9E18F33D61D4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k object 16"/>
          <p:cNvSpPr>
            <a:spLocks/>
          </p:cNvSpPr>
          <p:nvPr/>
        </p:nvSpPr>
        <p:spPr bwMode="auto">
          <a:xfrm>
            <a:off x="0" y="1"/>
            <a:ext cx="12192000" cy="6858000"/>
          </a:xfrm>
          <a:custGeom>
            <a:avLst/>
            <a:gdLst>
              <a:gd name="T0" fmla="*/ 0 w 10692130"/>
              <a:gd name="T1" fmla="*/ 28 h 7560309"/>
              <a:gd name="T2" fmla="*/ 7838 w 10692130"/>
              <a:gd name="T3" fmla="*/ 28 h 7560309"/>
              <a:gd name="T4" fmla="*/ 7838 w 10692130"/>
              <a:gd name="T5" fmla="*/ 0 h 7560309"/>
              <a:gd name="T6" fmla="*/ 0 w 10692130"/>
              <a:gd name="T7" fmla="*/ 0 h 7560309"/>
              <a:gd name="T8" fmla="*/ 0 w 10692130"/>
              <a:gd name="T9" fmla="*/ 28 h 75603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692130" h="7560309">
                <a:moveTo>
                  <a:pt x="0" y="7559992"/>
                </a:moveTo>
                <a:lnTo>
                  <a:pt x="10692003" y="7559992"/>
                </a:lnTo>
                <a:lnTo>
                  <a:pt x="10692003" y="0"/>
                </a:lnTo>
                <a:lnTo>
                  <a:pt x="0" y="0"/>
                </a:lnTo>
                <a:lnTo>
                  <a:pt x="0" y="7559992"/>
                </a:lnTo>
                <a:close/>
              </a:path>
            </a:pathLst>
          </a:custGeom>
          <a:solidFill>
            <a:srgbClr val="00AEC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fr-FR" sz="2400">
              <a:latin typeface="+mj-lt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3" b="25087"/>
          <a:stretch/>
        </p:blipFill>
        <p:spPr bwMode="auto">
          <a:xfrm>
            <a:off x="1" y="1730599"/>
            <a:ext cx="6093103" cy="512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1829574" y="2566928"/>
            <a:ext cx="10201561" cy="2982848"/>
          </a:xfrm>
          <a:prstGeom prst="rect">
            <a:avLst/>
          </a:prstGeom>
        </p:spPr>
        <p:txBody>
          <a:bodyPr lIns="81628" tIns="40814" rIns="81628" bIns="40814"/>
          <a:lstStyle>
            <a:lvl1pPr marL="0" indent="1383113" algn="l">
              <a:defRPr sz="6667" b="1">
                <a:solidFill>
                  <a:srgbClr val="00008F"/>
                </a:solidFill>
                <a:latin typeface="Source Sans Pro" pitchFamily="34" charset="0"/>
              </a:defRPr>
            </a:lvl1pPr>
          </a:lstStyle>
          <a:p>
            <a:r>
              <a:rPr lang="en-US" noProof="0" dirty="0"/>
              <a:t>Insert title of the       presentation in bold here</a:t>
            </a:r>
          </a:p>
        </p:txBody>
      </p:sp>
      <p:sp>
        <p:nvSpPr>
          <p:cNvPr id="14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8344919" y="6361635"/>
            <a:ext cx="3595200" cy="322427"/>
          </a:xfrm>
          <a:prstGeom prst="rect">
            <a:avLst/>
          </a:prstGeom>
        </p:spPr>
        <p:txBody>
          <a:bodyPr wrap="square" lIns="81628" tIns="40814" rIns="81628" bIns="40814" anchor="ctr">
            <a:spAutoFit/>
          </a:bodyPr>
          <a:lstStyle>
            <a:lvl1pPr marL="0" indent="0" algn="r">
              <a:lnSpc>
                <a:spcPct val="90000"/>
              </a:lnSpc>
              <a:buNone/>
              <a:defRPr sz="1733" b="0">
                <a:solidFill>
                  <a:srgbClr val="00008F"/>
                </a:solidFill>
              </a:defRPr>
            </a:lvl1pPr>
            <a:lvl2pPr marL="408132" indent="0" algn="ctr">
              <a:buNone/>
              <a:defRPr sz="1733"/>
            </a:lvl2pPr>
            <a:lvl3pPr marL="816264" indent="0" algn="ctr">
              <a:buNone/>
              <a:defRPr sz="1600"/>
            </a:lvl3pPr>
            <a:lvl4pPr marL="1224396" indent="0" algn="ctr">
              <a:buNone/>
              <a:defRPr sz="1467"/>
            </a:lvl4pPr>
            <a:lvl5pPr marL="1632529" indent="0" algn="ctr">
              <a:buNone/>
              <a:defRPr sz="1467"/>
            </a:lvl5pPr>
            <a:lvl6pPr marL="2040661" indent="0" algn="ctr">
              <a:buNone/>
              <a:defRPr sz="1467"/>
            </a:lvl6pPr>
            <a:lvl7pPr marL="2448792" indent="0" algn="ctr">
              <a:buNone/>
              <a:defRPr sz="1467"/>
            </a:lvl7pPr>
            <a:lvl8pPr marL="2856925" indent="0" algn="ctr">
              <a:buNone/>
              <a:defRPr sz="1467"/>
            </a:lvl8pPr>
            <a:lvl9pPr marL="3265056" indent="0" algn="ctr">
              <a:buNone/>
              <a:defRPr sz="1467"/>
            </a:lvl9pPr>
          </a:lstStyle>
          <a:p>
            <a:r>
              <a:rPr lang="en-US" noProof="0" dirty="0"/>
              <a:t>Date - Place</a:t>
            </a:r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2" hasCustomPrompt="1"/>
          </p:nvPr>
        </p:nvSpPr>
        <p:spPr>
          <a:xfrm>
            <a:off x="8344919" y="6013451"/>
            <a:ext cx="3595200" cy="352800"/>
          </a:xfrm>
          <a:prstGeom prst="rect">
            <a:avLst/>
          </a:prstGeom>
        </p:spPr>
        <p:txBody>
          <a:bodyPr lIns="81628" tIns="40814" rIns="81628" bIns="40814" anchor="ctr"/>
          <a:lstStyle>
            <a:lvl1pPr marL="0" indent="0" algn="r">
              <a:buNone/>
              <a:defRPr sz="1733">
                <a:solidFill>
                  <a:srgbClr val="00008F"/>
                </a:solidFill>
              </a:defRPr>
            </a:lvl1pPr>
          </a:lstStyle>
          <a:p>
            <a:pPr lvl="0"/>
            <a:r>
              <a:rPr lang="en-US" noProof="0" dirty="0"/>
              <a:t>Speaker/Team/Other</a:t>
            </a:r>
          </a:p>
        </p:txBody>
      </p:sp>
      <p:pic>
        <p:nvPicPr>
          <p:cNvPr id="10" name="Picture 2" descr="\\Mac\AllFiles\Volumes\AXA\AXA_new\01_logo\axa_logos\axa_groupe\rgb\open_blue\axa_logo_openb_rg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67" y="353484"/>
            <a:ext cx="696000" cy="6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k object 16">
            <a:extLst>
              <a:ext uri="{FF2B5EF4-FFF2-40B4-BE49-F238E27FC236}">
                <a16:creationId xmlns:a16="http://schemas.microsoft.com/office/drawing/2014/main" id="{DE6AB186-17DB-4B7A-A4D3-2F0B3DC0B7B8}"/>
              </a:ext>
            </a:extLst>
          </p:cNvPr>
          <p:cNvSpPr>
            <a:spLocks/>
          </p:cNvSpPr>
          <p:nvPr userDrawn="1"/>
        </p:nvSpPr>
        <p:spPr bwMode="auto">
          <a:xfrm>
            <a:off x="0" y="1"/>
            <a:ext cx="12192000" cy="6858000"/>
          </a:xfrm>
          <a:custGeom>
            <a:avLst/>
            <a:gdLst>
              <a:gd name="T0" fmla="*/ 0 w 10692130"/>
              <a:gd name="T1" fmla="*/ 28 h 7560309"/>
              <a:gd name="T2" fmla="*/ 7838 w 10692130"/>
              <a:gd name="T3" fmla="*/ 28 h 7560309"/>
              <a:gd name="T4" fmla="*/ 7838 w 10692130"/>
              <a:gd name="T5" fmla="*/ 0 h 7560309"/>
              <a:gd name="T6" fmla="*/ 0 w 10692130"/>
              <a:gd name="T7" fmla="*/ 0 h 7560309"/>
              <a:gd name="T8" fmla="*/ 0 w 10692130"/>
              <a:gd name="T9" fmla="*/ 28 h 75603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692130" h="7560309">
                <a:moveTo>
                  <a:pt x="0" y="7559992"/>
                </a:moveTo>
                <a:lnTo>
                  <a:pt x="10692003" y="7559992"/>
                </a:lnTo>
                <a:lnTo>
                  <a:pt x="10692003" y="0"/>
                </a:lnTo>
                <a:lnTo>
                  <a:pt x="0" y="0"/>
                </a:lnTo>
                <a:lnTo>
                  <a:pt x="0" y="7559992"/>
                </a:lnTo>
                <a:close/>
              </a:path>
            </a:pathLst>
          </a:custGeom>
          <a:solidFill>
            <a:srgbClr val="00AEC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fr-FR" sz="2400">
              <a:latin typeface="+mj-lt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023CB780-194F-4277-A52A-199109D836F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3" b="25087"/>
          <a:stretch/>
        </p:blipFill>
        <p:spPr bwMode="auto">
          <a:xfrm>
            <a:off x="0" y="1730599"/>
            <a:ext cx="6093104" cy="512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_Clients\PPT\cdg-ppt\docs-client\axa_logo_open_white_rgb.emf">
            <a:extLst>
              <a:ext uri="{FF2B5EF4-FFF2-40B4-BE49-F238E27FC236}">
                <a16:creationId xmlns:a16="http://schemas.microsoft.com/office/drawing/2014/main" id="{CDB706F7-BAD3-434B-A7CB-1918CF5580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8667" y="353484"/>
            <a:ext cx="696000" cy="69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535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3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F974-BA1E-6A44-B586-5886AD64D27D}" type="datetimeFigureOut">
              <a:rPr lang="fr-FR" smtClean="0"/>
              <a:t>16/07/2020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14" hasCustomPrompt="1"/>
          </p:nvPr>
        </p:nvSpPr>
        <p:spPr>
          <a:xfrm>
            <a:off x="528000" y="1631579"/>
            <a:ext cx="3361267" cy="1440000"/>
          </a:xfrm>
          <a:prstGeom prst="rect">
            <a:avLst/>
          </a:prstGeom>
          <a:ln w="19050">
            <a:solidFill>
              <a:srgbClr val="00AEC6"/>
            </a:solidFill>
          </a:ln>
        </p:spPr>
        <p:txBody>
          <a:bodyPr anchor="ctr"/>
          <a:lstStyle>
            <a:lvl1pPr marL="0" indent="0" algn="ctr">
              <a:buNone/>
              <a:defRPr sz="2133">
                <a:solidFill>
                  <a:srgbClr val="00AEC6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fr-FR" dirty="0"/>
          </a:p>
        </p:txBody>
      </p:sp>
      <p:sp>
        <p:nvSpPr>
          <p:cNvPr id="21" name="Espace réservé du texte 19"/>
          <p:cNvSpPr>
            <a:spLocks noGrp="1"/>
          </p:cNvSpPr>
          <p:nvPr>
            <p:ph type="body" sz="quarter" idx="15" hasCustomPrompt="1"/>
          </p:nvPr>
        </p:nvSpPr>
        <p:spPr>
          <a:xfrm>
            <a:off x="4416000" y="1631579"/>
            <a:ext cx="3361267" cy="1440000"/>
          </a:xfrm>
          <a:prstGeom prst="rect">
            <a:avLst/>
          </a:prstGeom>
          <a:ln w="19050">
            <a:solidFill>
              <a:srgbClr val="00AEC6"/>
            </a:solidFill>
          </a:ln>
        </p:spPr>
        <p:txBody>
          <a:bodyPr anchor="ctr"/>
          <a:lstStyle>
            <a:lvl1pPr marL="0" indent="0" algn="ctr">
              <a:buNone/>
              <a:defRPr sz="2133">
                <a:solidFill>
                  <a:srgbClr val="00AEC6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Espace réservé du texte 19"/>
          <p:cNvSpPr>
            <a:spLocks noGrp="1"/>
          </p:cNvSpPr>
          <p:nvPr>
            <p:ph type="body" sz="quarter" idx="16" hasCustomPrompt="1"/>
          </p:nvPr>
        </p:nvSpPr>
        <p:spPr>
          <a:xfrm>
            <a:off x="8302733" y="1631579"/>
            <a:ext cx="3361267" cy="1440000"/>
          </a:xfrm>
          <a:prstGeom prst="rect">
            <a:avLst/>
          </a:prstGeom>
          <a:ln w="19050">
            <a:solidFill>
              <a:srgbClr val="00AEC6"/>
            </a:solidFill>
          </a:ln>
        </p:spPr>
        <p:txBody>
          <a:bodyPr anchor="ctr"/>
          <a:lstStyle>
            <a:lvl1pPr marL="0" indent="0" algn="ctr">
              <a:buNone/>
              <a:defRPr sz="2133">
                <a:solidFill>
                  <a:srgbClr val="00AEC6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7" hasCustomPrompt="1"/>
          </p:nvPr>
        </p:nvSpPr>
        <p:spPr>
          <a:xfrm>
            <a:off x="528000" y="3263154"/>
            <a:ext cx="3360000" cy="1624012"/>
          </a:xfrm>
          <a:prstGeom prst="rect">
            <a:avLst/>
          </a:prstGeom>
        </p:spPr>
        <p:txBody>
          <a:bodyPr lIns="0" tIns="0" rIns="0" bIns="0"/>
          <a:lstStyle>
            <a:lvl1pPr marL="355591" indent="-355591">
              <a:buSzPct val="120000"/>
              <a:buFontTx/>
              <a:buBlip>
                <a:blip r:embed="rId2"/>
              </a:buBlip>
              <a:defRPr sz="1867">
                <a:latin typeface="+mn-lt"/>
              </a:defRPr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Click to add text</a:t>
            </a:r>
            <a:endParaRPr lang="fr-FR" dirty="0"/>
          </a:p>
        </p:txBody>
      </p:sp>
      <p:sp>
        <p:nvSpPr>
          <p:cNvPr id="30" name="Espace réservé du texte 24"/>
          <p:cNvSpPr>
            <a:spLocks noGrp="1"/>
          </p:cNvSpPr>
          <p:nvPr>
            <p:ph type="body" sz="quarter" idx="18" hasCustomPrompt="1"/>
          </p:nvPr>
        </p:nvSpPr>
        <p:spPr>
          <a:xfrm>
            <a:off x="4417267" y="3263154"/>
            <a:ext cx="3360000" cy="1624012"/>
          </a:xfrm>
          <a:prstGeom prst="rect">
            <a:avLst/>
          </a:prstGeom>
        </p:spPr>
        <p:txBody>
          <a:bodyPr lIns="0" tIns="0" rIns="0" bIns="0"/>
          <a:lstStyle>
            <a:lvl1pPr marL="355591" indent="-355591">
              <a:buSzPct val="120000"/>
              <a:buFontTx/>
              <a:buBlip>
                <a:blip r:embed="rId2"/>
              </a:buBlip>
              <a:defRPr sz="1867">
                <a:latin typeface="+mn-lt"/>
              </a:defRPr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Click to add text</a:t>
            </a:r>
            <a:endParaRPr lang="fr-FR" dirty="0"/>
          </a:p>
        </p:txBody>
      </p:sp>
      <p:sp>
        <p:nvSpPr>
          <p:cNvPr id="31" name="Espace réservé du texte 24"/>
          <p:cNvSpPr>
            <a:spLocks noGrp="1"/>
          </p:cNvSpPr>
          <p:nvPr>
            <p:ph type="body" sz="quarter" idx="19" hasCustomPrompt="1"/>
          </p:nvPr>
        </p:nvSpPr>
        <p:spPr>
          <a:xfrm>
            <a:off x="8304000" y="3263154"/>
            <a:ext cx="3360000" cy="1624012"/>
          </a:xfrm>
          <a:prstGeom prst="rect">
            <a:avLst/>
          </a:prstGeom>
        </p:spPr>
        <p:txBody>
          <a:bodyPr lIns="0" tIns="0" rIns="0" bIns="0"/>
          <a:lstStyle>
            <a:lvl1pPr marL="355591" indent="-355591">
              <a:buSzPct val="120000"/>
              <a:buFontTx/>
              <a:buBlip>
                <a:blip r:embed="rId2"/>
              </a:buBlip>
              <a:defRPr sz="1867">
                <a:latin typeface="+mn-lt"/>
              </a:defRPr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Click to add text</a:t>
            </a:r>
            <a:endParaRPr lang="fr-FR" dirty="0"/>
          </a:p>
        </p:txBody>
      </p:sp>
      <p:pic>
        <p:nvPicPr>
          <p:cNvPr id="12" name="Logo AXA" descr="\\Mac\AllFiles\Volumes\DOSSIERS EN COURS\17_1098 AXA_Creation_gabarits\elements\png\new_logo_axa_rg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42062" y="6502970"/>
            <a:ext cx="235972" cy="23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Sommaire"/>
          <p:cNvSpPr>
            <a:spLocks noGrp="1"/>
          </p:cNvSpPr>
          <p:nvPr>
            <p:ph type="title" hasCustomPrompt="1"/>
          </p:nvPr>
        </p:nvSpPr>
        <p:spPr>
          <a:xfrm>
            <a:off x="312000" y="274638"/>
            <a:ext cx="11760000" cy="47042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defRPr sz="3200">
                <a:solidFill>
                  <a:srgbClr val="00008F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noProof="0" dirty="0"/>
              <a:t>Title </a:t>
            </a:r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20" hasCustomPrompt="1"/>
          </p:nvPr>
        </p:nvSpPr>
        <p:spPr>
          <a:xfrm>
            <a:off x="311999" y="762274"/>
            <a:ext cx="11760000" cy="380727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400">
                <a:solidFill>
                  <a:srgbClr val="00AEC6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Subtitle or next title (optional)</a:t>
            </a:r>
          </a:p>
        </p:txBody>
      </p:sp>
    </p:spTree>
    <p:extLst>
      <p:ext uri="{BB962C8B-B14F-4D97-AF65-F5344CB8AC3E}">
        <p14:creationId xmlns:p14="http://schemas.microsoft.com/office/powerpoint/2010/main" val="402053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1 bl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space réservé du texte 19"/>
          <p:cNvSpPr>
            <a:spLocks noGrp="1"/>
          </p:cNvSpPr>
          <p:nvPr>
            <p:ph type="body" sz="quarter" idx="17" hasCustomPrompt="1"/>
          </p:nvPr>
        </p:nvSpPr>
        <p:spPr>
          <a:xfrm>
            <a:off x="7418785" y="1971699"/>
            <a:ext cx="4342903" cy="2914604"/>
          </a:xfrm>
          <a:prstGeom prst="rect">
            <a:avLst/>
          </a:prstGeom>
          <a:ln w="19050">
            <a:solidFill>
              <a:srgbClr val="00AEC6"/>
            </a:solidFill>
          </a:ln>
        </p:spPr>
        <p:txBody>
          <a:bodyPr anchor="ctr"/>
          <a:lstStyle>
            <a:lvl1pPr marL="0" indent="0" algn="ctr">
              <a:buNone/>
              <a:defRPr sz="2133">
                <a:solidFill>
                  <a:srgbClr val="00AEC6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F974-BA1E-6A44-B586-5886AD64D27D}" type="datetimeFigureOut">
              <a:rPr lang="fr-FR" smtClean="0"/>
              <a:t>16/07/2020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Espace réservé du texte 4"/>
          <p:cNvSpPr>
            <a:spLocks noGrp="1"/>
          </p:cNvSpPr>
          <p:nvPr>
            <p:ph type="body" sz="quarter" idx="16" hasCustomPrompt="1"/>
          </p:nvPr>
        </p:nvSpPr>
        <p:spPr>
          <a:xfrm>
            <a:off x="313269" y="1971700"/>
            <a:ext cx="5780617" cy="2914603"/>
          </a:xfrm>
          <a:prstGeom prst="rect">
            <a:avLst/>
          </a:prstGeom>
        </p:spPr>
        <p:txBody>
          <a:bodyPr lIns="0" tIns="0" rIns="0" bIns="0" anchor="ctr"/>
          <a:lstStyle>
            <a:lvl1pPr marL="455115" indent="-455115">
              <a:buSzPct val="120000"/>
              <a:buFontTx/>
              <a:buBlip>
                <a:blip r:embed="rId2"/>
              </a:buBlip>
              <a:defRPr sz="2133"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fr-FR" dirty="0"/>
          </a:p>
        </p:txBody>
      </p:sp>
      <p:pic>
        <p:nvPicPr>
          <p:cNvPr id="11" name="Logo AXA" descr="\\Mac\AllFiles\Volumes\DOSSIERS EN COURS\17_1098 AXA_Creation_gabarits\elements\png\new_logo_axa_rg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42062" y="6502970"/>
            <a:ext cx="235972" cy="23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ommaire"/>
          <p:cNvSpPr>
            <a:spLocks noGrp="1"/>
          </p:cNvSpPr>
          <p:nvPr>
            <p:ph type="title" hasCustomPrompt="1"/>
          </p:nvPr>
        </p:nvSpPr>
        <p:spPr>
          <a:xfrm>
            <a:off x="312000" y="274638"/>
            <a:ext cx="11760000" cy="47042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defRPr sz="3200">
                <a:solidFill>
                  <a:srgbClr val="00008F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noProof="0" dirty="0"/>
              <a:t>Title </a:t>
            </a:r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18" hasCustomPrompt="1"/>
          </p:nvPr>
        </p:nvSpPr>
        <p:spPr>
          <a:xfrm>
            <a:off x="311999" y="762274"/>
            <a:ext cx="11760000" cy="380727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400">
                <a:solidFill>
                  <a:srgbClr val="00AEC6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Subtitle or next title (optional)</a:t>
            </a:r>
          </a:p>
        </p:txBody>
      </p:sp>
      <p:grpSp>
        <p:nvGrpSpPr>
          <p:cNvPr id="20" name="Groupe 5"/>
          <p:cNvGrpSpPr/>
          <p:nvPr/>
        </p:nvGrpSpPr>
        <p:grpSpPr>
          <a:xfrm>
            <a:off x="5769231" y="2931692"/>
            <a:ext cx="991460" cy="990384"/>
            <a:chOff x="-1206500" y="1404938"/>
            <a:chExt cx="1463675" cy="1462087"/>
          </a:xfrm>
        </p:grpSpPr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-1206500" y="1404938"/>
              <a:ext cx="1463675" cy="1462087"/>
            </a:xfrm>
            <a:custGeom>
              <a:avLst/>
              <a:gdLst/>
              <a:ahLst/>
              <a:cxnLst>
                <a:cxn ang="0">
                  <a:pos x="1842" y="969"/>
                </a:cxn>
                <a:cxn ang="0">
                  <a:pos x="1824" y="1107"/>
                </a:cxn>
                <a:cxn ang="0">
                  <a:pos x="1787" y="1237"/>
                </a:cxn>
                <a:cxn ang="0">
                  <a:pos x="1732" y="1361"/>
                </a:cxn>
                <a:cxn ang="0">
                  <a:pos x="1660" y="1473"/>
                </a:cxn>
                <a:cxn ang="0">
                  <a:pos x="1574" y="1572"/>
                </a:cxn>
                <a:cxn ang="0">
                  <a:pos x="1473" y="1660"/>
                </a:cxn>
                <a:cxn ang="0">
                  <a:pos x="1361" y="1731"/>
                </a:cxn>
                <a:cxn ang="0">
                  <a:pos x="1239" y="1787"/>
                </a:cxn>
                <a:cxn ang="0">
                  <a:pos x="1107" y="1824"/>
                </a:cxn>
                <a:cxn ang="0">
                  <a:pos x="969" y="1842"/>
                </a:cxn>
                <a:cxn ang="0">
                  <a:pos x="875" y="1842"/>
                </a:cxn>
                <a:cxn ang="0">
                  <a:pos x="737" y="1824"/>
                </a:cxn>
                <a:cxn ang="0">
                  <a:pos x="605" y="1787"/>
                </a:cxn>
                <a:cxn ang="0">
                  <a:pos x="483" y="1731"/>
                </a:cxn>
                <a:cxn ang="0">
                  <a:pos x="371" y="1660"/>
                </a:cxn>
                <a:cxn ang="0">
                  <a:pos x="270" y="1572"/>
                </a:cxn>
                <a:cxn ang="0">
                  <a:pos x="184" y="1473"/>
                </a:cxn>
                <a:cxn ang="0">
                  <a:pos x="111" y="1361"/>
                </a:cxn>
                <a:cxn ang="0">
                  <a:pos x="55" y="1237"/>
                </a:cxn>
                <a:cxn ang="0">
                  <a:pos x="20" y="1107"/>
                </a:cxn>
                <a:cxn ang="0">
                  <a:pos x="2" y="969"/>
                </a:cxn>
                <a:cxn ang="0">
                  <a:pos x="2" y="873"/>
                </a:cxn>
                <a:cxn ang="0">
                  <a:pos x="20" y="735"/>
                </a:cxn>
                <a:cxn ang="0">
                  <a:pos x="55" y="605"/>
                </a:cxn>
                <a:cxn ang="0">
                  <a:pos x="111" y="481"/>
                </a:cxn>
                <a:cxn ang="0">
                  <a:pos x="184" y="369"/>
                </a:cxn>
                <a:cxn ang="0">
                  <a:pos x="270" y="270"/>
                </a:cxn>
                <a:cxn ang="0">
                  <a:pos x="371" y="182"/>
                </a:cxn>
                <a:cxn ang="0">
                  <a:pos x="483" y="111"/>
                </a:cxn>
                <a:cxn ang="0">
                  <a:pos x="605" y="55"/>
                </a:cxn>
                <a:cxn ang="0">
                  <a:pos x="737" y="18"/>
                </a:cxn>
                <a:cxn ang="0">
                  <a:pos x="875" y="0"/>
                </a:cxn>
                <a:cxn ang="0">
                  <a:pos x="969" y="0"/>
                </a:cxn>
                <a:cxn ang="0">
                  <a:pos x="1107" y="18"/>
                </a:cxn>
                <a:cxn ang="0">
                  <a:pos x="1239" y="55"/>
                </a:cxn>
                <a:cxn ang="0">
                  <a:pos x="1361" y="111"/>
                </a:cxn>
                <a:cxn ang="0">
                  <a:pos x="1473" y="182"/>
                </a:cxn>
                <a:cxn ang="0">
                  <a:pos x="1574" y="270"/>
                </a:cxn>
                <a:cxn ang="0">
                  <a:pos x="1660" y="369"/>
                </a:cxn>
                <a:cxn ang="0">
                  <a:pos x="1732" y="481"/>
                </a:cxn>
                <a:cxn ang="0">
                  <a:pos x="1787" y="605"/>
                </a:cxn>
                <a:cxn ang="0">
                  <a:pos x="1824" y="735"/>
                </a:cxn>
                <a:cxn ang="0">
                  <a:pos x="1842" y="873"/>
                </a:cxn>
              </a:cxnLst>
              <a:rect l="0" t="0" r="r" b="b"/>
              <a:pathLst>
                <a:path w="1844" h="1842">
                  <a:moveTo>
                    <a:pt x="1844" y="922"/>
                  </a:moveTo>
                  <a:lnTo>
                    <a:pt x="1844" y="922"/>
                  </a:lnTo>
                  <a:lnTo>
                    <a:pt x="1842" y="969"/>
                  </a:lnTo>
                  <a:lnTo>
                    <a:pt x="1839" y="1014"/>
                  </a:lnTo>
                  <a:lnTo>
                    <a:pt x="1833" y="1062"/>
                  </a:lnTo>
                  <a:lnTo>
                    <a:pt x="1824" y="1107"/>
                  </a:lnTo>
                  <a:lnTo>
                    <a:pt x="1815" y="1151"/>
                  </a:lnTo>
                  <a:lnTo>
                    <a:pt x="1802" y="1195"/>
                  </a:lnTo>
                  <a:lnTo>
                    <a:pt x="1787" y="1237"/>
                  </a:lnTo>
                  <a:lnTo>
                    <a:pt x="1771" y="1279"/>
                  </a:lnTo>
                  <a:lnTo>
                    <a:pt x="1753" y="1320"/>
                  </a:lnTo>
                  <a:lnTo>
                    <a:pt x="1732" y="1361"/>
                  </a:lnTo>
                  <a:lnTo>
                    <a:pt x="1711" y="1398"/>
                  </a:lnTo>
                  <a:lnTo>
                    <a:pt x="1686" y="1436"/>
                  </a:lnTo>
                  <a:lnTo>
                    <a:pt x="1660" y="1473"/>
                  </a:lnTo>
                  <a:lnTo>
                    <a:pt x="1633" y="1507"/>
                  </a:lnTo>
                  <a:lnTo>
                    <a:pt x="1605" y="1541"/>
                  </a:lnTo>
                  <a:lnTo>
                    <a:pt x="1574" y="1572"/>
                  </a:lnTo>
                  <a:lnTo>
                    <a:pt x="1542" y="1603"/>
                  </a:lnTo>
                  <a:lnTo>
                    <a:pt x="1509" y="1632"/>
                  </a:lnTo>
                  <a:lnTo>
                    <a:pt x="1473" y="1660"/>
                  </a:lnTo>
                  <a:lnTo>
                    <a:pt x="1437" y="1686"/>
                  </a:lnTo>
                  <a:lnTo>
                    <a:pt x="1400" y="1709"/>
                  </a:lnTo>
                  <a:lnTo>
                    <a:pt x="1361" y="1731"/>
                  </a:lnTo>
                  <a:lnTo>
                    <a:pt x="1322" y="1753"/>
                  </a:lnTo>
                  <a:lnTo>
                    <a:pt x="1281" y="1770"/>
                  </a:lnTo>
                  <a:lnTo>
                    <a:pt x="1239" y="1787"/>
                  </a:lnTo>
                  <a:lnTo>
                    <a:pt x="1197" y="1801"/>
                  </a:lnTo>
                  <a:lnTo>
                    <a:pt x="1153" y="1814"/>
                  </a:lnTo>
                  <a:lnTo>
                    <a:pt x="1107" y="1824"/>
                  </a:lnTo>
                  <a:lnTo>
                    <a:pt x="1062" y="1832"/>
                  </a:lnTo>
                  <a:lnTo>
                    <a:pt x="1016" y="1839"/>
                  </a:lnTo>
                  <a:lnTo>
                    <a:pt x="969" y="1842"/>
                  </a:lnTo>
                  <a:lnTo>
                    <a:pt x="922" y="1842"/>
                  </a:lnTo>
                  <a:lnTo>
                    <a:pt x="922" y="1842"/>
                  </a:lnTo>
                  <a:lnTo>
                    <a:pt x="875" y="1842"/>
                  </a:lnTo>
                  <a:lnTo>
                    <a:pt x="828" y="1839"/>
                  </a:lnTo>
                  <a:lnTo>
                    <a:pt x="782" y="1832"/>
                  </a:lnTo>
                  <a:lnTo>
                    <a:pt x="737" y="1824"/>
                  </a:lnTo>
                  <a:lnTo>
                    <a:pt x="691" y="1814"/>
                  </a:lnTo>
                  <a:lnTo>
                    <a:pt x="647" y="1801"/>
                  </a:lnTo>
                  <a:lnTo>
                    <a:pt x="605" y="1787"/>
                  </a:lnTo>
                  <a:lnTo>
                    <a:pt x="563" y="1770"/>
                  </a:lnTo>
                  <a:lnTo>
                    <a:pt x="522" y="1753"/>
                  </a:lnTo>
                  <a:lnTo>
                    <a:pt x="483" y="1731"/>
                  </a:lnTo>
                  <a:lnTo>
                    <a:pt x="444" y="1709"/>
                  </a:lnTo>
                  <a:lnTo>
                    <a:pt x="407" y="1686"/>
                  </a:lnTo>
                  <a:lnTo>
                    <a:pt x="371" y="1660"/>
                  </a:lnTo>
                  <a:lnTo>
                    <a:pt x="335" y="1632"/>
                  </a:lnTo>
                  <a:lnTo>
                    <a:pt x="302" y="1603"/>
                  </a:lnTo>
                  <a:lnTo>
                    <a:pt x="270" y="1572"/>
                  </a:lnTo>
                  <a:lnTo>
                    <a:pt x="239" y="1541"/>
                  </a:lnTo>
                  <a:lnTo>
                    <a:pt x="210" y="1507"/>
                  </a:lnTo>
                  <a:lnTo>
                    <a:pt x="184" y="1473"/>
                  </a:lnTo>
                  <a:lnTo>
                    <a:pt x="158" y="1436"/>
                  </a:lnTo>
                  <a:lnTo>
                    <a:pt x="133" y="1398"/>
                  </a:lnTo>
                  <a:lnTo>
                    <a:pt x="111" y="1361"/>
                  </a:lnTo>
                  <a:lnTo>
                    <a:pt x="91" y="1320"/>
                  </a:lnTo>
                  <a:lnTo>
                    <a:pt x="73" y="1279"/>
                  </a:lnTo>
                  <a:lnTo>
                    <a:pt x="55" y="1237"/>
                  </a:lnTo>
                  <a:lnTo>
                    <a:pt x="41" y="1195"/>
                  </a:lnTo>
                  <a:lnTo>
                    <a:pt x="29" y="1151"/>
                  </a:lnTo>
                  <a:lnTo>
                    <a:pt x="20" y="1107"/>
                  </a:lnTo>
                  <a:lnTo>
                    <a:pt x="11" y="1062"/>
                  </a:lnTo>
                  <a:lnTo>
                    <a:pt x="5" y="1014"/>
                  </a:lnTo>
                  <a:lnTo>
                    <a:pt x="2" y="969"/>
                  </a:lnTo>
                  <a:lnTo>
                    <a:pt x="0" y="922"/>
                  </a:lnTo>
                  <a:lnTo>
                    <a:pt x="0" y="922"/>
                  </a:lnTo>
                  <a:lnTo>
                    <a:pt x="2" y="873"/>
                  </a:lnTo>
                  <a:lnTo>
                    <a:pt x="5" y="828"/>
                  </a:lnTo>
                  <a:lnTo>
                    <a:pt x="11" y="780"/>
                  </a:lnTo>
                  <a:lnTo>
                    <a:pt x="20" y="735"/>
                  </a:lnTo>
                  <a:lnTo>
                    <a:pt x="29" y="691"/>
                  </a:lnTo>
                  <a:lnTo>
                    <a:pt x="41" y="647"/>
                  </a:lnTo>
                  <a:lnTo>
                    <a:pt x="55" y="605"/>
                  </a:lnTo>
                  <a:lnTo>
                    <a:pt x="73" y="563"/>
                  </a:lnTo>
                  <a:lnTo>
                    <a:pt x="91" y="522"/>
                  </a:lnTo>
                  <a:lnTo>
                    <a:pt x="111" y="481"/>
                  </a:lnTo>
                  <a:lnTo>
                    <a:pt x="133" y="444"/>
                  </a:lnTo>
                  <a:lnTo>
                    <a:pt x="158" y="406"/>
                  </a:lnTo>
                  <a:lnTo>
                    <a:pt x="184" y="369"/>
                  </a:lnTo>
                  <a:lnTo>
                    <a:pt x="210" y="335"/>
                  </a:lnTo>
                  <a:lnTo>
                    <a:pt x="239" y="301"/>
                  </a:lnTo>
                  <a:lnTo>
                    <a:pt x="270" y="270"/>
                  </a:lnTo>
                  <a:lnTo>
                    <a:pt x="302" y="239"/>
                  </a:lnTo>
                  <a:lnTo>
                    <a:pt x="335" y="210"/>
                  </a:lnTo>
                  <a:lnTo>
                    <a:pt x="371" y="182"/>
                  </a:lnTo>
                  <a:lnTo>
                    <a:pt x="407" y="156"/>
                  </a:lnTo>
                  <a:lnTo>
                    <a:pt x="444" y="133"/>
                  </a:lnTo>
                  <a:lnTo>
                    <a:pt x="483" y="111"/>
                  </a:lnTo>
                  <a:lnTo>
                    <a:pt x="522" y="89"/>
                  </a:lnTo>
                  <a:lnTo>
                    <a:pt x="563" y="72"/>
                  </a:lnTo>
                  <a:lnTo>
                    <a:pt x="605" y="55"/>
                  </a:lnTo>
                  <a:lnTo>
                    <a:pt x="647" y="41"/>
                  </a:lnTo>
                  <a:lnTo>
                    <a:pt x="691" y="28"/>
                  </a:lnTo>
                  <a:lnTo>
                    <a:pt x="737" y="18"/>
                  </a:lnTo>
                  <a:lnTo>
                    <a:pt x="782" y="10"/>
                  </a:lnTo>
                  <a:lnTo>
                    <a:pt x="828" y="5"/>
                  </a:lnTo>
                  <a:lnTo>
                    <a:pt x="875" y="0"/>
                  </a:lnTo>
                  <a:lnTo>
                    <a:pt x="922" y="0"/>
                  </a:lnTo>
                  <a:lnTo>
                    <a:pt x="922" y="0"/>
                  </a:lnTo>
                  <a:lnTo>
                    <a:pt x="969" y="0"/>
                  </a:lnTo>
                  <a:lnTo>
                    <a:pt x="1016" y="5"/>
                  </a:lnTo>
                  <a:lnTo>
                    <a:pt x="1062" y="10"/>
                  </a:lnTo>
                  <a:lnTo>
                    <a:pt x="1107" y="18"/>
                  </a:lnTo>
                  <a:lnTo>
                    <a:pt x="1153" y="28"/>
                  </a:lnTo>
                  <a:lnTo>
                    <a:pt x="1197" y="41"/>
                  </a:lnTo>
                  <a:lnTo>
                    <a:pt x="1239" y="55"/>
                  </a:lnTo>
                  <a:lnTo>
                    <a:pt x="1281" y="72"/>
                  </a:lnTo>
                  <a:lnTo>
                    <a:pt x="1322" y="89"/>
                  </a:lnTo>
                  <a:lnTo>
                    <a:pt x="1361" y="111"/>
                  </a:lnTo>
                  <a:lnTo>
                    <a:pt x="1400" y="133"/>
                  </a:lnTo>
                  <a:lnTo>
                    <a:pt x="1437" y="156"/>
                  </a:lnTo>
                  <a:lnTo>
                    <a:pt x="1473" y="182"/>
                  </a:lnTo>
                  <a:lnTo>
                    <a:pt x="1509" y="210"/>
                  </a:lnTo>
                  <a:lnTo>
                    <a:pt x="1542" y="239"/>
                  </a:lnTo>
                  <a:lnTo>
                    <a:pt x="1574" y="270"/>
                  </a:lnTo>
                  <a:lnTo>
                    <a:pt x="1605" y="301"/>
                  </a:lnTo>
                  <a:lnTo>
                    <a:pt x="1633" y="335"/>
                  </a:lnTo>
                  <a:lnTo>
                    <a:pt x="1660" y="369"/>
                  </a:lnTo>
                  <a:lnTo>
                    <a:pt x="1686" y="406"/>
                  </a:lnTo>
                  <a:lnTo>
                    <a:pt x="1711" y="444"/>
                  </a:lnTo>
                  <a:lnTo>
                    <a:pt x="1732" y="481"/>
                  </a:lnTo>
                  <a:lnTo>
                    <a:pt x="1753" y="522"/>
                  </a:lnTo>
                  <a:lnTo>
                    <a:pt x="1771" y="563"/>
                  </a:lnTo>
                  <a:lnTo>
                    <a:pt x="1787" y="605"/>
                  </a:lnTo>
                  <a:lnTo>
                    <a:pt x="1802" y="647"/>
                  </a:lnTo>
                  <a:lnTo>
                    <a:pt x="1815" y="691"/>
                  </a:lnTo>
                  <a:lnTo>
                    <a:pt x="1824" y="735"/>
                  </a:lnTo>
                  <a:lnTo>
                    <a:pt x="1833" y="780"/>
                  </a:lnTo>
                  <a:lnTo>
                    <a:pt x="1839" y="828"/>
                  </a:lnTo>
                  <a:lnTo>
                    <a:pt x="1842" y="873"/>
                  </a:lnTo>
                  <a:lnTo>
                    <a:pt x="1844" y="922"/>
                  </a:lnTo>
                  <a:lnTo>
                    <a:pt x="1844" y="922"/>
                  </a:lnTo>
                  <a:close/>
                </a:path>
              </a:pathLst>
            </a:custGeom>
            <a:solidFill>
              <a:srgbClr val="F0FF9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667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-957263" y="1725613"/>
              <a:ext cx="965200" cy="820737"/>
            </a:xfrm>
            <a:custGeom>
              <a:avLst/>
              <a:gdLst/>
              <a:ahLst/>
              <a:cxnLst>
                <a:cxn ang="0">
                  <a:pos x="628" y="1010"/>
                </a:cxn>
                <a:cxn ang="0">
                  <a:pos x="608" y="981"/>
                </a:cxn>
                <a:cxn ang="0">
                  <a:pos x="601" y="946"/>
                </a:cxn>
                <a:cxn ang="0">
                  <a:pos x="608" y="912"/>
                </a:cxn>
                <a:cxn ang="0">
                  <a:pos x="628" y="883"/>
                </a:cxn>
                <a:cxn ang="0">
                  <a:pos x="101" y="620"/>
                </a:cxn>
                <a:cxn ang="0">
                  <a:pos x="91" y="618"/>
                </a:cxn>
                <a:cxn ang="0">
                  <a:pos x="71" y="615"/>
                </a:cxn>
                <a:cxn ang="0">
                  <a:pos x="44" y="602"/>
                </a:cxn>
                <a:cxn ang="0">
                  <a:pos x="16" y="574"/>
                </a:cxn>
                <a:cxn ang="0">
                  <a:pos x="5" y="548"/>
                </a:cxn>
                <a:cxn ang="0">
                  <a:pos x="0" y="529"/>
                </a:cxn>
                <a:cxn ang="0">
                  <a:pos x="0" y="519"/>
                </a:cxn>
                <a:cxn ang="0">
                  <a:pos x="1" y="498"/>
                </a:cxn>
                <a:cxn ang="0">
                  <a:pos x="8" y="478"/>
                </a:cxn>
                <a:cxn ang="0">
                  <a:pos x="29" y="447"/>
                </a:cxn>
                <a:cxn ang="0">
                  <a:pos x="62" y="425"/>
                </a:cxn>
                <a:cxn ang="0">
                  <a:pos x="81" y="420"/>
                </a:cxn>
                <a:cxn ang="0">
                  <a:pos x="101" y="418"/>
                </a:cxn>
                <a:cxn ang="0">
                  <a:pos x="628" y="153"/>
                </a:cxn>
                <a:cxn ang="0">
                  <a:pos x="616" y="138"/>
                </a:cxn>
                <a:cxn ang="0">
                  <a:pos x="603" y="106"/>
                </a:cxn>
                <a:cxn ang="0">
                  <a:pos x="603" y="73"/>
                </a:cxn>
                <a:cxn ang="0">
                  <a:pos x="616" y="41"/>
                </a:cxn>
                <a:cxn ang="0">
                  <a:pos x="628" y="26"/>
                </a:cxn>
                <a:cxn ang="0">
                  <a:pos x="658" y="7"/>
                </a:cxn>
                <a:cxn ang="0">
                  <a:pos x="693" y="0"/>
                </a:cxn>
                <a:cxn ang="0">
                  <a:pos x="727" y="7"/>
                </a:cxn>
                <a:cxn ang="0">
                  <a:pos x="756" y="26"/>
                </a:cxn>
                <a:cxn ang="0">
                  <a:pos x="1190" y="455"/>
                </a:cxn>
                <a:cxn ang="0">
                  <a:pos x="1210" y="485"/>
                </a:cxn>
                <a:cxn ang="0">
                  <a:pos x="1216" y="519"/>
                </a:cxn>
                <a:cxn ang="0">
                  <a:pos x="1210" y="551"/>
                </a:cxn>
                <a:cxn ang="0">
                  <a:pos x="1190" y="581"/>
                </a:cxn>
                <a:cxn ang="0">
                  <a:pos x="756" y="1010"/>
                </a:cxn>
                <a:cxn ang="0">
                  <a:pos x="727" y="1029"/>
                </a:cxn>
                <a:cxn ang="0">
                  <a:pos x="693" y="1036"/>
                </a:cxn>
                <a:cxn ang="0">
                  <a:pos x="658" y="1029"/>
                </a:cxn>
                <a:cxn ang="0">
                  <a:pos x="628" y="1010"/>
                </a:cxn>
              </a:cxnLst>
              <a:rect l="0" t="0" r="r" b="b"/>
              <a:pathLst>
                <a:path w="1216" h="1036">
                  <a:moveTo>
                    <a:pt x="628" y="1010"/>
                  </a:moveTo>
                  <a:lnTo>
                    <a:pt x="628" y="1010"/>
                  </a:lnTo>
                  <a:lnTo>
                    <a:pt x="616" y="995"/>
                  </a:lnTo>
                  <a:lnTo>
                    <a:pt x="608" y="981"/>
                  </a:lnTo>
                  <a:lnTo>
                    <a:pt x="603" y="963"/>
                  </a:lnTo>
                  <a:lnTo>
                    <a:pt x="601" y="946"/>
                  </a:lnTo>
                  <a:lnTo>
                    <a:pt x="603" y="930"/>
                  </a:lnTo>
                  <a:lnTo>
                    <a:pt x="608" y="912"/>
                  </a:lnTo>
                  <a:lnTo>
                    <a:pt x="616" y="898"/>
                  </a:lnTo>
                  <a:lnTo>
                    <a:pt x="628" y="883"/>
                  </a:lnTo>
                  <a:lnTo>
                    <a:pt x="896" y="620"/>
                  </a:lnTo>
                  <a:lnTo>
                    <a:pt x="101" y="620"/>
                  </a:lnTo>
                  <a:lnTo>
                    <a:pt x="101" y="620"/>
                  </a:lnTo>
                  <a:lnTo>
                    <a:pt x="91" y="618"/>
                  </a:lnTo>
                  <a:lnTo>
                    <a:pt x="81" y="616"/>
                  </a:lnTo>
                  <a:lnTo>
                    <a:pt x="71" y="615"/>
                  </a:lnTo>
                  <a:lnTo>
                    <a:pt x="62" y="611"/>
                  </a:lnTo>
                  <a:lnTo>
                    <a:pt x="44" y="602"/>
                  </a:lnTo>
                  <a:lnTo>
                    <a:pt x="29" y="589"/>
                  </a:lnTo>
                  <a:lnTo>
                    <a:pt x="16" y="574"/>
                  </a:lnTo>
                  <a:lnTo>
                    <a:pt x="8" y="558"/>
                  </a:lnTo>
                  <a:lnTo>
                    <a:pt x="5" y="548"/>
                  </a:lnTo>
                  <a:lnTo>
                    <a:pt x="1" y="538"/>
                  </a:lnTo>
                  <a:lnTo>
                    <a:pt x="0" y="529"/>
                  </a:lnTo>
                  <a:lnTo>
                    <a:pt x="0" y="519"/>
                  </a:lnTo>
                  <a:lnTo>
                    <a:pt x="0" y="519"/>
                  </a:lnTo>
                  <a:lnTo>
                    <a:pt x="0" y="507"/>
                  </a:lnTo>
                  <a:lnTo>
                    <a:pt x="1" y="498"/>
                  </a:lnTo>
                  <a:lnTo>
                    <a:pt x="5" y="488"/>
                  </a:lnTo>
                  <a:lnTo>
                    <a:pt x="8" y="478"/>
                  </a:lnTo>
                  <a:lnTo>
                    <a:pt x="16" y="462"/>
                  </a:lnTo>
                  <a:lnTo>
                    <a:pt x="29" y="447"/>
                  </a:lnTo>
                  <a:lnTo>
                    <a:pt x="44" y="434"/>
                  </a:lnTo>
                  <a:lnTo>
                    <a:pt x="62" y="425"/>
                  </a:lnTo>
                  <a:lnTo>
                    <a:pt x="71" y="421"/>
                  </a:lnTo>
                  <a:lnTo>
                    <a:pt x="81" y="420"/>
                  </a:lnTo>
                  <a:lnTo>
                    <a:pt x="91" y="418"/>
                  </a:lnTo>
                  <a:lnTo>
                    <a:pt x="101" y="418"/>
                  </a:lnTo>
                  <a:lnTo>
                    <a:pt x="896" y="418"/>
                  </a:lnTo>
                  <a:lnTo>
                    <a:pt x="628" y="153"/>
                  </a:lnTo>
                  <a:lnTo>
                    <a:pt x="628" y="153"/>
                  </a:lnTo>
                  <a:lnTo>
                    <a:pt x="616" y="138"/>
                  </a:lnTo>
                  <a:lnTo>
                    <a:pt x="608" y="124"/>
                  </a:lnTo>
                  <a:lnTo>
                    <a:pt x="603" y="106"/>
                  </a:lnTo>
                  <a:lnTo>
                    <a:pt x="601" y="90"/>
                  </a:lnTo>
                  <a:lnTo>
                    <a:pt x="603" y="73"/>
                  </a:lnTo>
                  <a:lnTo>
                    <a:pt x="608" y="55"/>
                  </a:lnTo>
                  <a:lnTo>
                    <a:pt x="616" y="41"/>
                  </a:lnTo>
                  <a:lnTo>
                    <a:pt x="628" y="26"/>
                  </a:lnTo>
                  <a:lnTo>
                    <a:pt x="628" y="26"/>
                  </a:lnTo>
                  <a:lnTo>
                    <a:pt x="642" y="15"/>
                  </a:lnTo>
                  <a:lnTo>
                    <a:pt x="658" y="7"/>
                  </a:lnTo>
                  <a:lnTo>
                    <a:pt x="675" y="2"/>
                  </a:lnTo>
                  <a:lnTo>
                    <a:pt x="693" y="0"/>
                  </a:lnTo>
                  <a:lnTo>
                    <a:pt x="709" y="2"/>
                  </a:lnTo>
                  <a:lnTo>
                    <a:pt x="727" y="7"/>
                  </a:lnTo>
                  <a:lnTo>
                    <a:pt x="741" y="15"/>
                  </a:lnTo>
                  <a:lnTo>
                    <a:pt x="756" y="26"/>
                  </a:lnTo>
                  <a:lnTo>
                    <a:pt x="1190" y="455"/>
                  </a:lnTo>
                  <a:lnTo>
                    <a:pt x="1190" y="455"/>
                  </a:lnTo>
                  <a:lnTo>
                    <a:pt x="1202" y="468"/>
                  </a:lnTo>
                  <a:lnTo>
                    <a:pt x="1210" y="485"/>
                  </a:lnTo>
                  <a:lnTo>
                    <a:pt x="1215" y="501"/>
                  </a:lnTo>
                  <a:lnTo>
                    <a:pt x="1216" y="519"/>
                  </a:lnTo>
                  <a:lnTo>
                    <a:pt x="1215" y="535"/>
                  </a:lnTo>
                  <a:lnTo>
                    <a:pt x="1210" y="551"/>
                  </a:lnTo>
                  <a:lnTo>
                    <a:pt x="1202" y="568"/>
                  </a:lnTo>
                  <a:lnTo>
                    <a:pt x="1190" y="581"/>
                  </a:lnTo>
                  <a:lnTo>
                    <a:pt x="756" y="1010"/>
                  </a:lnTo>
                  <a:lnTo>
                    <a:pt x="756" y="1010"/>
                  </a:lnTo>
                  <a:lnTo>
                    <a:pt x="741" y="1021"/>
                  </a:lnTo>
                  <a:lnTo>
                    <a:pt x="727" y="1029"/>
                  </a:lnTo>
                  <a:lnTo>
                    <a:pt x="709" y="1034"/>
                  </a:lnTo>
                  <a:lnTo>
                    <a:pt x="693" y="1036"/>
                  </a:lnTo>
                  <a:lnTo>
                    <a:pt x="675" y="1034"/>
                  </a:lnTo>
                  <a:lnTo>
                    <a:pt x="658" y="1029"/>
                  </a:lnTo>
                  <a:lnTo>
                    <a:pt x="642" y="1021"/>
                  </a:lnTo>
                  <a:lnTo>
                    <a:pt x="628" y="1010"/>
                  </a:lnTo>
                  <a:lnTo>
                    <a:pt x="628" y="10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667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125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Title of the presentation l Date</a:t>
            </a:r>
            <a:endParaRPr lang="en-US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CONFIDENTIALITY LEVEL</a:t>
            </a:r>
            <a:endParaRPr lang="en-US" noProof="0" dirty="0"/>
          </a:p>
        </p:txBody>
      </p:sp>
      <p:pic>
        <p:nvPicPr>
          <p:cNvPr id="6" name="Logo AXA" descr="\\Mac\AllFiles\Volumes\DOSSIERS EN COURS\17_1098 AXA_Creation_gabarits\elements\png\new_logo_axa_rg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42062" y="6502970"/>
            <a:ext cx="235972" cy="23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ommaire"/>
          <p:cNvSpPr>
            <a:spLocks noGrp="1"/>
          </p:cNvSpPr>
          <p:nvPr>
            <p:ph type="title" hasCustomPrompt="1"/>
          </p:nvPr>
        </p:nvSpPr>
        <p:spPr>
          <a:xfrm>
            <a:off x="312000" y="274638"/>
            <a:ext cx="11760000" cy="47042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defRPr sz="3200">
                <a:solidFill>
                  <a:srgbClr val="00008F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noProof="0" dirty="0"/>
              <a:t>Title </a:t>
            </a:r>
          </a:p>
        </p:txBody>
      </p:sp>
      <p:sp>
        <p:nvSpPr>
          <p:cNvPr id="8" name="Espace réservé du texte 4"/>
          <p:cNvSpPr>
            <a:spLocks noGrp="1"/>
          </p:cNvSpPr>
          <p:nvPr>
            <p:ph type="body" sz="quarter" idx="12" hasCustomPrompt="1"/>
          </p:nvPr>
        </p:nvSpPr>
        <p:spPr>
          <a:xfrm>
            <a:off x="311999" y="762274"/>
            <a:ext cx="11760000" cy="380727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400">
                <a:solidFill>
                  <a:srgbClr val="00AEC6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Subtitle or next title (optional)</a:t>
            </a:r>
          </a:p>
        </p:txBody>
      </p:sp>
      <p:pic>
        <p:nvPicPr>
          <p:cNvPr id="9" name="Logo AXA" descr="\\Mac\AllFiles\Volumes\DOSSIERS EN COURS\17_1098 AXA_Creation_gabarits\elements\png\new_logo_axa_rgb.png">
            <a:extLst>
              <a:ext uri="{FF2B5EF4-FFF2-40B4-BE49-F238E27FC236}">
                <a16:creationId xmlns:a16="http://schemas.microsoft.com/office/drawing/2014/main" id="{8F1B2C8E-0455-44EB-A599-EA08A764BC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42062" y="6502970"/>
            <a:ext cx="235972" cy="23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2478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Title of the presentation l Date</a:t>
            </a:r>
            <a:endParaRPr lang="en-US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CONFIDENTIALITY LEVEL</a:t>
            </a:r>
            <a:endParaRPr lang="en-US" noProof="0" dirty="0"/>
          </a:p>
        </p:txBody>
      </p:sp>
      <p:pic>
        <p:nvPicPr>
          <p:cNvPr id="6" name="Logo AXA" descr="\\Mac\AllFiles\Volumes\DOSSIERS EN COURS\17_1098 AXA_Creation_gabarits\elements\png\new_logo_axa_rgb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42062" y="6502970"/>
            <a:ext cx="235972" cy="23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ommaire"/>
          <p:cNvSpPr>
            <a:spLocks noGrp="1"/>
          </p:cNvSpPr>
          <p:nvPr>
            <p:ph type="title" hasCustomPrompt="1"/>
          </p:nvPr>
        </p:nvSpPr>
        <p:spPr>
          <a:xfrm>
            <a:off x="312000" y="274638"/>
            <a:ext cx="11760000" cy="47042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defRPr sz="3200">
                <a:solidFill>
                  <a:srgbClr val="00008F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noProof="0" dirty="0"/>
              <a:t>Title </a:t>
            </a:r>
          </a:p>
        </p:txBody>
      </p:sp>
      <p:sp>
        <p:nvSpPr>
          <p:cNvPr id="8" name="Espace réservé du texte 4"/>
          <p:cNvSpPr>
            <a:spLocks noGrp="1"/>
          </p:cNvSpPr>
          <p:nvPr>
            <p:ph type="body" sz="quarter" idx="12" hasCustomPrompt="1"/>
          </p:nvPr>
        </p:nvSpPr>
        <p:spPr>
          <a:xfrm>
            <a:off x="311999" y="762274"/>
            <a:ext cx="11760000" cy="380727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400">
                <a:solidFill>
                  <a:srgbClr val="00AEC6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Subtitle or next title (optional)</a:t>
            </a:r>
          </a:p>
        </p:txBody>
      </p:sp>
    </p:spTree>
    <p:extLst>
      <p:ext uri="{BB962C8B-B14F-4D97-AF65-F5344CB8AC3E}">
        <p14:creationId xmlns:p14="http://schemas.microsoft.com/office/powerpoint/2010/main" val="114167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k object 16"/>
          <p:cNvSpPr>
            <a:spLocks/>
          </p:cNvSpPr>
          <p:nvPr userDrawn="1"/>
        </p:nvSpPr>
        <p:spPr bwMode="auto">
          <a:xfrm>
            <a:off x="0" y="1"/>
            <a:ext cx="12192000" cy="6858000"/>
          </a:xfrm>
          <a:custGeom>
            <a:avLst/>
            <a:gdLst>
              <a:gd name="T0" fmla="*/ 0 w 10692130"/>
              <a:gd name="T1" fmla="*/ 28 h 7560309"/>
              <a:gd name="T2" fmla="*/ 7838 w 10692130"/>
              <a:gd name="T3" fmla="*/ 28 h 7560309"/>
              <a:gd name="T4" fmla="*/ 7838 w 10692130"/>
              <a:gd name="T5" fmla="*/ 0 h 7560309"/>
              <a:gd name="T6" fmla="*/ 0 w 10692130"/>
              <a:gd name="T7" fmla="*/ 0 h 7560309"/>
              <a:gd name="T8" fmla="*/ 0 w 10692130"/>
              <a:gd name="T9" fmla="*/ 28 h 75603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692130" h="7560309">
                <a:moveTo>
                  <a:pt x="0" y="7559992"/>
                </a:moveTo>
                <a:lnTo>
                  <a:pt x="10692003" y="7559992"/>
                </a:lnTo>
                <a:lnTo>
                  <a:pt x="10692003" y="0"/>
                </a:lnTo>
                <a:lnTo>
                  <a:pt x="0" y="0"/>
                </a:lnTo>
                <a:lnTo>
                  <a:pt x="0" y="7559992"/>
                </a:lnTo>
                <a:close/>
              </a:path>
            </a:pathLst>
          </a:custGeom>
          <a:solidFill>
            <a:srgbClr val="00AEC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fr-FR" sz="2400">
              <a:latin typeface="+mj-lt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3" b="25087"/>
          <a:stretch/>
        </p:blipFill>
        <p:spPr bwMode="auto">
          <a:xfrm>
            <a:off x="0" y="1730599"/>
            <a:ext cx="6093104" cy="512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1829574" y="2566928"/>
            <a:ext cx="10201561" cy="2982848"/>
          </a:xfrm>
          <a:prstGeom prst="rect">
            <a:avLst/>
          </a:prstGeom>
        </p:spPr>
        <p:txBody>
          <a:bodyPr lIns="81628" tIns="40814" rIns="81628" bIns="40814"/>
          <a:lstStyle>
            <a:lvl1pPr marL="0" indent="1383113" algn="l">
              <a:defRPr sz="6667" b="1">
                <a:solidFill>
                  <a:schemeClr val="bg1"/>
                </a:solidFill>
                <a:latin typeface="Source Sans Pro" pitchFamily="34" charset="0"/>
              </a:defRPr>
            </a:lvl1pPr>
          </a:lstStyle>
          <a:p>
            <a:r>
              <a:rPr lang="en-US" noProof="0" dirty="0"/>
              <a:t>Insert title of the       presentation in bold here</a:t>
            </a:r>
          </a:p>
        </p:txBody>
      </p:sp>
      <p:sp>
        <p:nvSpPr>
          <p:cNvPr id="14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8344919" y="6361635"/>
            <a:ext cx="3595200" cy="322427"/>
          </a:xfrm>
          <a:prstGeom prst="rect">
            <a:avLst/>
          </a:prstGeom>
        </p:spPr>
        <p:txBody>
          <a:bodyPr wrap="square" lIns="81628" tIns="40814" rIns="81628" bIns="40814" anchor="ctr">
            <a:spAutoFit/>
          </a:bodyPr>
          <a:lstStyle>
            <a:lvl1pPr marL="0" indent="0" algn="r">
              <a:lnSpc>
                <a:spcPct val="90000"/>
              </a:lnSpc>
              <a:buNone/>
              <a:defRPr sz="1733" b="0">
                <a:solidFill>
                  <a:schemeClr val="bg1"/>
                </a:solidFill>
              </a:defRPr>
            </a:lvl1pPr>
            <a:lvl2pPr marL="408132" indent="0" algn="ctr">
              <a:buNone/>
              <a:defRPr sz="1733"/>
            </a:lvl2pPr>
            <a:lvl3pPr marL="816264" indent="0" algn="ctr">
              <a:buNone/>
              <a:defRPr sz="1600"/>
            </a:lvl3pPr>
            <a:lvl4pPr marL="1224396" indent="0" algn="ctr">
              <a:buNone/>
              <a:defRPr sz="1467"/>
            </a:lvl4pPr>
            <a:lvl5pPr marL="1632529" indent="0" algn="ctr">
              <a:buNone/>
              <a:defRPr sz="1467"/>
            </a:lvl5pPr>
            <a:lvl6pPr marL="2040661" indent="0" algn="ctr">
              <a:buNone/>
              <a:defRPr sz="1467"/>
            </a:lvl6pPr>
            <a:lvl7pPr marL="2448792" indent="0" algn="ctr">
              <a:buNone/>
              <a:defRPr sz="1467"/>
            </a:lvl7pPr>
            <a:lvl8pPr marL="2856925" indent="0" algn="ctr">
              <a:buNone/>
              <a:defRPr sz="1467"/>
            </a:lvl8pPr>
            <a:lvl9pPr marL="3265056" indent="0" algn="ctr">
              <a:buNone/>
              <a:defRPr sz="1467"/>
            </a:lvl9pPr>
          </a:lstStyle>
          <a:p>
            <a:r>
              <a:rPr lang="en-US" noProof="0" dirty="0"/>
              <a:t>Date - Place</a:t>
            </a:r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2" hasCustomPrompt="1"/>
          </p:nvPr>
        </p:nvSpPr>
        <p:spPr>
          <a:xfrm>
            <a:off x="8344919" y="6013451"/>
            <a:ext cx="3595200" cy="352800"/>
          </a:xfrm>
          <a:prstGeom prst="rect">
            <a:avLst/>
          </a:prstGeom>
        </p:spPr>
        <p:txBody>
          <a:bodyPr lIns="81628" tIns="40814" rIns="81628" bIns="40814" anchor="ctr"/>
          <a:lstStyle>
            <a:lvl1pPr marL="0" indent="0" algn="r">
              <a:buNone/>
              <a:defRPr sz="17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Speaker/Team/Other</a:t>
            </a:r>
          </a:p>
        </p:txBody>
      </p:sp>
      <p:pic>
        <p:nvPicPr>
          <p:cNvPr id="1026" name="Picture 2" descr="C:\_Clients\PPT\cdg-ppt\docs-client\axa_logo_open_white_rgb.e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667" y="353484"/>
            <a:ext cx="696000" cy="69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499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open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k object 16"/>
          <p:cNvSpPr>
            <a:spLocks/>
          </p:cNvSpPr>
          <p:nvPr/>
        </p:nvSpPr>
        <p:spPr bwMode="auto">
          <a:xfrm>
            <a:off x="0" y="1"/>
            <a:ext cx="12192000" cy="6858000"/>
          </a:xfrm>
          <a:custGeom>
            <a:avLst/>
            <a:gdLst>
              <a:gd name="T0" fmla="*/ 0 w 10692130"/>
              <a:gd name="T1" fmla="*/ 28 h 7560309"/>
              <a:gd name="T2" fmla="*/ 7838 w 10692130"/>
              <a:gd name="T3" fmla="*/ 28 h 7560309"/>
              <a:gd name="T4" fmla="*/ 7838 w 10692130"/>
              <a:gd name="T5" fmla="*/ 0 h 7560309"/>
              <a:gd name="T6" fmla="*/ 0 w 10692130"/>
              <a:gd name="T7" fmla="*/ 0 h 7560309"/>
              <a:gd name="T8" fmla="*/ 0 w 10692130"/>
              <a:gd name="T9" fmla="*/ 28 h 75603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692130" h="7560309">
                <a:moveTo>
                  <a:pt x="0" y="7559992"/>
                </a:moveTo>
                <a:lnTo>
                  <a:pt x="10692003" y="7559992"/>
                </a:lnTo>
                <a:lnTo>
                  <a:pt x="10692003" y="0"/>
                </a:lnTo>
                <a:lnTo>
                  <a:pt x="0" y="0"/>
                </a:lnTo>
                <a:lnTo>
                  <a:pt x="0" y="7559992"/>
                </a:lnTo>
                <a:close/>
              </a:path>
            </a:pathLst>
          </a:custGeom>
          <a:solidFill>
            <a:srgbClr val="00AEC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 sz="2400" noProof="0" dirty="0">
              <a:latin typeface="+mj-lt"/>
            </a:endParaRPr>
          </a:p>
        </p:txBody>
      </p:sp>
      <p:sp>
        <p:nvSpPr>
          <p:cNvPr id="14" name="Espace réservé du contenu 12"/>
          <p:cNvSpPr>
            <a:spLocks noGrp="1"/>
          </p:cNvSpPr>
          <p:nvPr>
            <p:ph sz="quarter" idx="11" hasCustomPrompt="1"/>
          </p:nvPr>
        </p:nvSpPr>
        <p:spPr>
          <a:xfrm>
            <a:off x="3530601" y="828675"/>
            <a:ext cx="5130800" cy="5162551"/>
          </a:xfrm>
          <a:prstGeom prst="rect">
            <a:avLst/>
          </a:prstGeom>
        </p:spPr>
        <p:txBody>
          <a:bodyPr lIns="81628" tIns="40814" rIns="81628" bIns="40814" anchor="ctr"/>
          <a:lstStyle>
            <a:lvl1pPr algn="ctr">
              <a:buNone/>
              <a:defRPr sz="35732" b="1">
                <a:solidFill>
                  <a:srgbClr val="F0FF9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1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0" hasCustomPrompt="1"/>
          </p:nvPr>
        </p:nvSpPr>
        <p:spPr>
          <a:xfrm>
            <a:off x="0" y="3014092"/>
            <a:ext cx="12192000" cy="828675"/>
          </a:xfrm>
          <a:prstGeom prst="rect">
            <a:avLst/>
          </a:prstGeom>
        </p:spPr>
        <p:txBody>
          <a:bodyPr lIns="81628" tIns="40814" rIns="81628" bIns="40814" anchor="ctr"/>
          <a:lstStyle>
            <a:lvl1pPr algn="ctr">
              <a:buNone/>
              <a:defRPr sz="4000" b="0" baseline="0">
                <a:solidFill>
                  <a:srgbClr val="00008F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Chapter opening page</a:t>
            </a:r>
          </a:p>
        </p:txBody>
      </p:sp>
      <p:pic>
        <p:nvPicPr>
          <p:cNvPr id="7" name="Picture 2" descr="\\Mac\AllFiles\Volumes\AXA\AXA_new\01_logo\axa_logos\axa_groupe\rgb\open_blue\axa_logo_openb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67" y="353484"/>
            <a:ext cx="696000" cy="6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436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Chapter open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667" y="353484"/>
            <a:ext cx="696000" cy="696000"/>
          </a:xfrm>
          <a:prstGeom prst="rect">
            <a:avLst/>
          </a:prstGeom>
          <a:noFill/>
        </p:spPr>
      </p:pic>
      <p:sp>
        <p:nvSpPr>
          <p:cNvPr id="6" name="Espace réservé du contenu 12"/>
          <p:cNvSpPr>
            <a:spLocks noGrp="1"/>
          </p:cNvSpPr>
          <p:nvPr>
            <p:ph sz="quarter" idx="11" hasCustomPrompt="1"/>
          </p:nvPr>
        </p:nvSpPr>
        <p:spPr>
          <a:xfrm>
            <a:off x="3530601" y="828675"/>
            <a:ext cx="5130800" cy="5162551"/>
          </a:xfrm>
          <a:prstGeom prst="rect">
            <a:avLst/>
          </a:prstGeom>
        </p:spPr>
        <p:txBody>
          <a:bodyPr lIns="81628" tIns="40814" rIns="81628" bIns="40814" anchor="ctr"/>
          <a:lstStyle>
            <a:lvl1pPr algn="ctr">
              <a:buNone/>
              <a:defRPr sz="35732" b="1">
                <a:solidFill>
                  <a:srgbClr val="00AEC6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1</a:t>
            </a:r>
          </a:p>
        </p:txBody>
      </p:sp>
      <p:sp>
        <p:nvSpPr>
          <p:cNvPr id="7" name="Espace réservé du contenu 9"/>
          <p:cNvSpPr>
            <a:spLocks noGrp="1"/>
          </p:cNvSpPr>
          <p:nvPr>
            <p:ph sz="quarter" idx="10" hasCustomPrompt="1"/>
          </p:nvPr>
        </p:nvSpPr>
        <p:spPr>
          <a:xfrm>
            <a:off x="0" y="3014092"/>
            <a:ext cx="12192000" cy="828675"/>
          </a:xfrm>
          <a:prstGeom prst="rect">
            <a:avLst/>
          </a:prstGeom>
        </p:spPr>
        <p:txBody>
          <a:bodyPr lIns="81628" tIns="40814" rIns="81628" bIns="40814" anchor="ctr"/>
          <a:lstStyle>
            <a:lvl1pPr algn="ctr">
              <a:buNone/>
              <a:defRPr sz="4000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Chapter opening page</a:t>
            </a:r>
          </a:p>
        </p:txBody>
      </p:sp>
    </p:spTree>
    <p:extLst>
      <p:ext uri="{BB962C8B-B14F-4D97-AF65-F5344CB8AC3E}">
        <p14:creationId xmlns:p14="http://schemas.microsoft.com/office/powerpoint/2010/main" val="3162265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ommaire"/>
          <p:cNvSpPr>
            <a:spLocks noGrp="1"/>
          </p:cNvSpPr>
          <p:nvPr>
            <p:ph type="title" hasCustomPrompt="1"/>
          </p:nvPr>
        </p:nvSpPr>
        <p:spPr>
          <a:xfrm>
            <a:off x="312000" y="274638"/>
            <a:ext cx="11760000" cy="47042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defRPr sz="3200">
                <a:solidFill>
                  <a:srgbClr val="00008F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noProof="0" dirty="0"/>
              <a:t>Title </a:t>
            </a:r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311999" y="762274"/>
            <a:ext cx="11760000" cy="380727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400">
                <a:solidFill>
                  <a:srgbClr val="00AEC6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Subtitle or next title (optional)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2683124" y="1829804"/>
            <a:ext cx="7680000" cy="3840000"/>
          </a:xfrm>
          <a:prstGeom prst="rect">
            <a:avLst/>
          </a:prstGeom>
        </p:spPr>
        <p:txBody>
          <a:bodyPr lIns="0" tIns="0" rIns="0" bIns="0"/>
          <a:lstStyle>
            <a:lvl1pPr marL="1079473" indent="-1079473">
              <a:buClr>
                <a:schemeClr val="tx2"/>
              </a:buClr>
              <a:buFont typeface="+mj-lt"/>
              <a:buAutoNum type="arabicPeriod"/>
              <a:defRPr sz="2133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fr-FR" dirty="0"/>
          </a:p>
        </p:txBody>
      </p:sp>
      <p:pic>
        <p:nvPicPr>
          <p:cNvPr id="10" name="Logo AXA" descr="\\Mac\AllFiles\Volumes\DOSSIERS EN COURS\17_1098 AXA_Creation_gabarits\elements\png\new_logo_axa_rg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42062" y="6502970"/>
            <a:ext cx="235972" cy="23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67005" y="6541947"/>
            <a:ext cx="2954020" cy="233363"/>
          </a:xfrm>
        </p:spPr>
        <p:txBody>
          <a:bodyPr/>
          <a:lstStyle/>
          <a:p>
            <a:fld id="{D6FDF974-BA1E-6A44-B586-5886AD64D27D}" type="datetimeFigureOut">
              <a:rPr lang="fr-FR" smtClean="0"/>
              <a:t>16/07/2020</a:t>
            </a:fld>
            <a:endParaRPr lang="fr-FR"/>
          </a:p>
        </p:txBody>
      </p:sp>
      <p:sp>
        <p:nvSpPr>
          <p:cNvPr id="14" name="Espace réservé du pied de page 3"/>
          <p:cNvSpPr>
            <a:spLocks noGrp="1"/>
          </p:cNvSpPr>
          <p:nvPr>
            <p:ph type="ftr" sz="quarter" idx="13"/>
          </p:nvPr>
        </p:nvSpPr>
        <p:spPr>
          <a:xfrm>
            <a:off x="4435943" y="6541947"/>
            <a:ext cx="3299883" cy="233363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39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ommaire"/>
          <p:cNvSpPr>
            <a:spLocks noGrp="1"/>
          </p:cNvSpPr>
          <p:nvPr>
            <p:ph type="title" hasCustomPrompt="1"/>
          </p:nvPr>
        </p:nvSpPr>
        <p:spPr>
          <a:xfrm>
            <a:off x="311999" y="274638"/>
            <a:ext cx="11760000" cy="47042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defRPr sz="3200">
                <a:solidFill>
                  <a:srgbClr val="00008F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noProof="0" dirty="0"/>
              <a:t>Title </a:t>
            </a:r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312001" y="762274"/>
            <a:ext cx="11760000" cy="380727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400">
                <a:solidFill>
                  <a:srgbClr val="00AEC6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Subtitle or next title (optional)</a:t>
            </a:r>
          </a:p>
        </p:txBody>
      </p:sp>
      <p:pic>
        <p:nvPicPr>
          <p:cNvPr id="13" name="Logo AXA" descr="\\Mac\AllFiles\Volumes\DOSSIERS EN COURS\17_1098 AXA_Creation_gabarits\elements\png\new_logo_axa_rg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42062" y="6502970"/>
            <a:ext cx="235972" cy="23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Espace réservé du texte 11"/>
          <p:cNvSpPr>
            <a:spLocks noGrp="1"/>
          </p:cNvSpPr>
          <p:nvPr>
            <p:ph type="body" sz="quarter" idx="10" hasCustomPrompt="1"/>
          </p:nvPr>
        </p:nvSpPr>
        <p:spPr>
          <a:xfrm>
            <a:off x="312001" y="1501615"/>
            <a:ext cx="11766032" cy="4878260"/>
          </a:xfrm>
          <a:prstGeom prst="rect">
            <a:avLst/>
          </a:prstGeom>
        </p:spPr>
        <p:txBody>
          <a:bodyPr vert="horz" lIns="0" tIns="0" rIns="0" bIns="0"/>
          <a:lstStyle>
            <a:lvl1pPr marL="421211" indent="-421211">
              <a:buSzPct val="120000"/>
              <a:buFontTx/>
              <a:buBlip>
                <a:blip r:embed="rId3"/>
              </a:buBlip>
              <a:defRPr sz="2133">
                <a:solidFill>
                  <a:schemeClr val="tx1"/>
                </a:solidFill>
                <a:latin typeface="+mn-lt"/>
                <a:cs typeface="Arial"/>
              </a:defRPr>
            </a:lvl1pPr>
            <a:lvl2pPr marL="842420" indent="-284937">
              <a:buClr>
                <a:srgbClr val="00AEC6"/>
              </a:buClr>
              <a:buSzPct val="100000"/>
              <a:buFont typeface="Wingdings" pitchFamily="2" charset="2"/>
              <a:buChar char="à"/>
              <a:defRPr sz="1867" baseline="0">
                <a:solidFill>
                  <a:schemeClr val="tx1"/>
                </a:solidFill>
                <a:latin typeface="+mn-lt"/>
                <a:cs typeface="Arial"/>
              </a:defRPr>
            </a:lvl2pPr>
            <a:lvl3pPr marL="1263631" indent="-284937">
              <a:buClr>
                <a:srgbClr val="00AEC6"/>
              </a:buClr>
              <a:buSzPct val="100000"/>
              <a:buFont typeface="Source Sans Pro" pitchFamily="34" charset="0"/>
              <a:buChar char="–"/>
              <a:defRPr sz="1733" i="1">
                <a:solidFill>
                  <a:schemeClr val="tx1"/>
                </a:solidFill>
                <a:latin typeface="+mn-lt"/>
                <a:cs typeface="Arial"/>
              </a:defRPr>
            </a:lvl3pPr>
            <a:lvl4pPr marL="1536179" indent="-272548"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821116" indent="-284937">
              <a:buFont typeface="Open Sans" pitchFamily="34" charset="0"/>
              <a:buChar char="&gt;"/>
              <a:defRPr sz="933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 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Espace réservé de la date 2"/>
          <p:cNvSpPr>
            <a:spLocks noGrp="1"/>
          </p:cNvSpPr>
          <p:nvPr>
            <p:ph type="dt" sz="half" idx="12"/>
          </p:nvPr>
        </p:nvSpPr>
        <p:spPr>
          <a:xfrm>
            <a:off x="667005" y="6541947"/>
            <a:ext cx="2954020" cy="233363"/>
          </a:xfrm>
        </p:spPr>
        <p:txBody>
          <a:bodyPr/>
          <a:lstStyle/>
          <a:p>
            <a:fld id="{D6FDF974-BA1E-6A44-B586-5886AD64D27D}" type="datetimeFigureOut">
              <a:rPr lang="fr-FR" smtClean="0"/>
              <a:t>16/07/2020</a:t>
            </a:fld>
            <a:endParaRPr lang="fr-FR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13"/>
          </p:nvPr>
        </p:nvSpPr>
        <p:spPr>
          <a:xfrm>
            <a:off x="4435943" y="6541947"/>
            <a:ext cx="3299883" cy="233363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3872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s/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ommaire"/>
          <p:cNvSpPr>
            <a:spLocks noGrp="1"/>
          </p:cNvSpPr>
          <p:nvPr>
            <p:ph type="title" hasCustomPrompt="1"/>
          </p:nvPr>
        </p:nvSpPr>
        <p:spPr>
          <a:xfrm>
            <a:off x="312000" y="274638"/>
            <a:ext cx="11760000" cy="47042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defRPr sz="3200">
                <a:solidFill>
                  <a:srgbClr val="00008F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noProof="0" dirty="0"/>
              <a:t>Title </a:t>
            </a:r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311999" y="762274"/>
            <a:ext cx="11760000" cy="380727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400">
                <a:solidFill>
                  <a:srgbClr val="00AEC6"/>
                </a:solidFill>
                <a:latin typeface="Source Sans Pro" pitchFamily="34" charset="0"/>
                <a:cs typeface="Arial" pitchFamily="34" charset="0"/>
              </a:defRPr>
            </a:lvl1pPr>
          </a:lstStyle>
          <a:p>
            <a:r>
              <a:rPr lang="en-US" dirty="0"/>
              <a:t>Subtitle or next title (optional)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312000" y="1640541"/>
            <a:ext cx="11760000" cy="2835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Table title</a:t>
            </a:r>
          </a:p>
        </p:txBody>
      </p:sp>
      <p:sp>
        <p:nvSpPr>
          <p:cNvPr id="5" name="Espace réservé du tableau 4"/>
          <p:cNvSpPr>
            <a:spLocks noGrp="1"/>
          </p:cNvSpPr>
          <p:nvPr>
            <p:ph type="tbl" sz="quarter" idx="13" hasCustomPrompt="1"/>
          </p:nvPr>
        </p:nvSpPr>
        <p:spPr>
          <a:xfrm>
            <a:off x="312000" y="2352675"/>
            <a:ext cx="11760000" cy="3333751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667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on the icon to add a table</a:t>
            </a:r>
            <a:endParaRPr lang="fr-FR" dirty="0"/>
          </a:p>
        </p:txBody>
      </p:sp>
      <p:sp>
        <p:nvSpPr>
          <p:cNvPr id="16" name="Espace réservé du texte 2"/>
          <p:cNvSpPr>
            <a:spLocks noGrp="1"/>
          </p:cNvSpPr>
          <p:nvPr>
            <p:ph type="body" sz="quarter" idx="14" hasCustomPrompt="1"/>
          </p:nvPr>
        </p:nvSpPr>
        <p:spPr>
          <a:xfrm>
            <a:off x="312000" y="1926293"/>
            <a:ext cx="11760000" cy="3120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67">
                <a:solidFill>
                  <a:schemeClr val="tx2"/>
                </a:solidFill>
                <a:latin typeface="+mn-lt"/>
              </a:defRPr>
            </a:lvl1pPr>
            <a:lvl2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Table subtitle</a:t>
            </a:r>
          </a:p>
        </p:txBody>
      </p:sp>
      <p:pic>
        <p:nvPicPr>
          <p:cNvPr id="10" name="Logo AXA" descr="\\Mac\AllFiles\Volumes\DOSSIERS EN COURS\17_1098 AXA_Creation_gabarits\elements\png\new_logo_axa_rg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42062" y="6502970"/>
            <a:ext cx="235972" cy="23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67005" y="6541947"/>
            <a:ext cx="2954020" cy="233363"/>
          </a:xfrm>
        </p:spPr>
        <p:txBody>
          <a:bodyPr/>
          <a:lstStyle/>
          <a:p>
            <a:fld id="{D6FDF974-BA1E-6A44-B586-5886AD64D27D}" type="datetimeFigureOut">
              <a:rPr lang="fr-FR" smtClean="0"/>
              <a:t>16/07/2020</a:t>
            </a:fld>
            <a:endParaRPr lang="fr-FR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15"/>
          </p:nvPr>
        </p:nvSpPr>
        <p:spPr>
          <a:xfrm>
            <a:off x="4435943" y="6541947"/>
            <a:ext cx="3299883" cy="233363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17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stogram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ommaire"/>
          <p:cNvSpPr>
            <a:spLocks noGrp="1"/>
          </p:cNvSpPr>
          <p:nvPr>
            <p:ph type="title" hasCustomPrompt="1"/>
          </p:nvPr>
        </p:nvSpPr>
        <p:spPr>
          <a:xfrm>
            <a:off x="312000" y="274638"/>
            <a:ext cx="11760000" cy="47042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defRPr sz="3200">
                <a:solidFill>
                  <a:srgbClr val="00008F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noProof="0" dirty="0"/>
              <a:t>Title </a:t>
            </a:r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311999" y="762274"/>
            <a:ext cx="11760000" cy="380727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marR="0" indent="0" algn="l" defTabSz="1218267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400">
                <a:solidFill>
                  <a:srgbClr val="00AEC6"/>
                </a:solidFill>
                <a:latin typeface="Source Sans Pro" pitchFamily="34" charset="0"/>
                <a:cs typeface="Arial" pitchFamily="34" charset="0"/>
              </a:defRPr>
            </a:lvl1pPr>
          </a:lstStyle>
          <a:p>
            <a:r>
              <a:rPr lang="en-US" dirty="0"/>
              <a:t>Subtitle or next title (optional)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311996" y="1640541"/>
            <a:ext cx="5520000" cy="2835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Chart title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sz="quarter" idx="14" hasCustomPrompt="1"/>
          </p:nvPr>
        </p:nvSpPr>
        <p:spPr>
          <a:xfrm>
            <a:off x="311996" y="1926293"/>
            <a:ext cx="5520000" cy="3120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67">
                <a:solidFill>
                  <a:schemeClr val="tx2"/>
                </a:solidFill>
                <a:latin typeface="+mn-lt"/>
              </a:defRPr>
            </a:lvl1pPr>
            <a:lvl2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Chart subtitle</a:t>
            </a:r>
          </a:p>
        </p:txBody>
      </p:sp>
      <p:sp>
        <p:nvSpPr>
          <p:cNvPr id="4" name="Espace réservé du graphique 3"/>
          <p:cNvSpPr>
            <a:spLocks noGrp="1"/>
          </p:cNvSpPr>
          <p:nvPr>
            <p:ph type="chart" sz="quarter" idx="15" hasCustomPrompt="1"/>
          </p:nvPr>
        </p:nvSpPr>
        <p:spPr>
          <a:xfrm>
            <a:off x="311996" y="2371725"/>
            <a:ext cx="5520000" cy="3240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667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on the icon to add a graph</a:t>
            </a:r>
            <a:endParaRPr lang="fr-FR" dirty="0"/>
          </a:p>
        </p:txBody>
      </p:sp>
      <p:sp>
        <p:nvSpPr>
          <p:cNvPr id="22" name="Espace réservé du texte 2"/>
          <p:cNvSpPr>
            <a:spLocks noGrp="1"/>
          </p:cNvSpPr>
          <p:nvPr>
            <p:ph type="body" sz="quarter" idx="16" hasCustomPrompt="1"/>
          </p:nvPr>
        </p:nvSpPr>
        <p:spPr>
          <a:xfrm>
            <a:off x="6093884" y="1640541"/>
            <a:ext cx="5520000" cy="2835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Chart title</a:t>
            </a:r>
          </a:p>
        </p:txBody>
      </p:sp>
      <p:sp>
        <p:nvSpPr>
          <p:cNvPr id="23" name="Espace réservé du texte 2"/>
          <p:cNvSpPr>
            <a:spLocks noGrp="1"/>
          </p:cNvSpPr>
          <p:nvPr>
            <p:ph type="body" sz="quarter" idx="17" hasCustomPrompt="1"/>
          </p:nvPr>
        </p:nvSpPr>
        <p:spPr>
          <a:xfrm>
            <a:off x="6093884" y="1926293"/>
            <a:ext cx="5520000" cy="3120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67">
                <a:solidFill>
                  <a:schemeClr val="tx2"/>
                </a:solidFill>
                <a:latin typeface="+mn-lt"/>
              </a:defRPr>
            </a:lvl1pPr>
            <a:lvl2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Chart subtitle</a:t>
            </a:r>
          </a:p>
        </p:txBody>
      </p:sp>
      <p:sp>
        <p:nvSpPr>
          <p:cNvPr id="24" name="Espace réservé du graphique 3"/>
          <p:cNvSpPr>
            <a:spLocks noGrp="1"/>
          </p:cNvSpPr>
          <p:nvPr>
            <p:ph type="chart" sz="quarter" idx="18" hasCustomPrompt="1"/>
          </p:nvPr>
        </p:nvSpPr>
        <p:spPr>
          <a:xfrm>
            <a:off x="6093884" y="2371725"/>
            <a:ext cx="5520000" cy="3240000"/>
          </a:xfrm>
          <a:prstGeom prst="rect">
            <a:avLst/>
          </a:prstGeom>
        </p:spPr>
        <p:txBody>
          <a:bodyPr anchor="ctr"/>
          <a:lstStyle>
            <a:lvl1pPr marL="0" marR="0" indent="0" algn="ctr" defTabSz="1218267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667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on the icon to add a graph</a:t>
            </a:r>
            <a:endParaRPr lang="fr-FR" dirty="0"/>
          </a:p>
        </p:txBody>
      </p:sp>
      <p:pic>
        <p:nvPicPr>
          <p:cNvPr id="13" name="Logo AXA" descr="\\Mac\AllFiles\Volumes\DOSSIERS EN COURS\17_1098 AXA_Creation_gabarits\elements\png\new_logo_axa_rg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42062" y="6502970"/>
            <a:ext cx="235972" cy="23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67005" y="6541947"/>
            <a:ext cx="2954020" cy="233363"/>
          </a:xfrm>
        </p:spPr>
        <p:txBody>
          <a:bodyPr/>
          <a:lstStyle/>
          <a:p>
            <a:fld id="{D6FDF974-BA1E-6A44-B586-5886AD64D27D}" type="datetimeFigureOut">
              <a:rPr lang="fr-FR" smtClean="0"/>
              <a:t>16/07/2020</a:t>
            </a:fld>
            <a:endParaRPr lang="fr-FR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19"/>
          </p:nvPr>
        </p:nvSpPr>
        <p:spPr>
          <a:xfrm>
            <a:off x="4435943" y="6541947"/>
            <a:ext cx="3299883" cy="233363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94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stogr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ommaire"/>
          <p:cNvSpPr>
            <a:spLocks noGrp="1"/>
          </p:cNvSpPr>
          <p:nvPr>
            <p:ph type="title" hasCustomPrompt="1"/>
          </p:nvPr>
        </p:nvSpPr>
        <p:spPr>
          <a:xfrm>
            <a:off x="312000" y="274638"/>
            <a:ext cx="11760000" cy="47042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defRPr sz="3200">
                <a:solidFill>
                  <a:srgbClr val="00008F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noProof="0" dirty="0"/>
              <a:t>Title </a:t>
            </a:r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311999" y="762274"/>
            <a:ext cx="11760000" cy="380727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400">
                <a:solidFill>
                  <a:srgbClr val="00AEC6"/>
                </a:solidFill>
                <a:latin typeface="Source Sans Pro" pitchFamily="34" charset="0"/>
                <a:cs typeface="Arial" pitchFamily="34" charset="0"/>
              </a:defRPr>
            </a:lvl1pPr>
          </a:lstStyle>
          <a:p>
            <a:r>
              <a:rPr lang="en-US" dirty="0"/>
              <a:t>Subtitle or next title (optional)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311996" y="1640541"/>
            <a:ext cx="5520000" cy="2835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Chart title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sz="quarter" idx="14" hasCustomPrompt="1"/>
          </p:nvPr>
        </p:nvSpPr>
        <p:spPr>
          <a:xfrm>
            <a:off x="311996" y="1926293"/>
            <a:ext cx="5520000" cy="3120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67">
                <a:solidFill>
                  <a:schemeClr val="tx2"/>
                </a:solidFill>
                <a:latin typeface="+mn-lt"/>
              </a:defRPr>
            </a:lvl1pPr>
            <a:lvl2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Chart subtitle</a:t>
            </a:r>
          </a:p>
        </p:txBody>
      </p:sp>
      <p:sp>
        <p:nvSpPr>
          <p:cNvPr id="4" name="Espace réservé du graphique 3"/>
          <p:cNvSpPr>
            <a:spLocks noGrp="1"/>
          </p:cNvSpPr>
          <p:nvPr>
            <p:ph type="chart" sz="quarter" idx="15" hasCustomPrompt="1"/>
          </p:nvPr>
        </p:nvSpPr>
        <p:spPr>
          <a:xfrm>
            <a:off x="311996" y="2371726"/>
            <a:ext cx="5520000" cy="1533525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667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on the icon to add a graph</a:t>
            </a:r>
          </a:p>
        </p:txBody>
      </p:sp>
      <p:sp>
        <p:nvSpPr>
          <p:cNvPr id="22" name="Espace réservé du texte 2"/>
          <p:cNvSpPr>
            <a:spLocks noGrp="1"/>
          </p:cNvSpPr>
          <p:nvPr>
            <p:ph type="body" sz="quarter" idx="16" hasCustomPrompt="1"/>
          </p:nvPr>
        </p:nvSpPr>
        <p:spPr>
          <a:xfrm>
            <a:off x="6148476" y="1640541"/>
            <a:ext cx="5520000" cy="2835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Chart title</a:t>
            </a:r>
          </a:p>
        </p:txBody>
      </p:sp>
      <p:sp>
        <p:nvSpPr>
          <p:cNvPr id="23" name="Espace réservé du texte 2"/>
          <p:cNvSpPr>
            <a:spLocks noGrp="1"/>
          </p:cNvSpPr>
          <p:nvPr>
            <p:ph type="body" sz="quarter" idx="17" hasCustomPrompt="1"/>
          </p:nvPr>
        </p:nvSpPr>
        <p:spPr>
          <a:xfrm>
            <a:off x="6148476" y="1926293"/>
            <a:ext cx="5520000" cy="3120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67">
                <a:solidFill>
                  <a:schemeClr val="tx2"/>
                </a:solidFill>
                <a:latin typeface="+mn-lt"/>
              </a:defRPr>
            </a:lvl1pPr>
            <a:lvl2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Chart subtitle</a:t>
            </a:r>
          </a:p>
        </p:txBody>
      </p:sp>
      <p:sp>
        <p:nvSpPr>
          <p:cNvPr id="24" name="Espace réservé du graphique 3"/>
          <p:cNvSpPr>
            <a:spLocks noGrp="1"/>
          </p:cNvSpPr>
          <p:nvPr>
            <p:ph type="chart" sz="quarter" idx="18" hasCustomPrompt="1"/>
          </p:nvPr>
        </p:nvSpPr>
        <p:spPr>
          <a:xfrm>
            <a:off x="6148476" y="2371726"/>
            <a:ext cx="5520000" cy="1533525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667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on the icon to add a graph</a:t>
            </a:r>
          </a:p>
        </p:txBody>
      </p:sp>
      <p:sp>
        <p:nvSpPr>
          <p:cNvPr id="13" name="Espace réservé du texte 2"/>
          <p:cNvSpPr>
            <a:spLocks noGrp="1"/>
          </p:cNvSpPr>
          <p:nvPr>
            <p:ph type="body" sz="quarter" idx="19" hasCustomPrompt="1"/>
          </p:nvPr>
        </p:nvSpPr>
        <p:spPr>
          <a:xfrm>
            <a:off x="311996" y="4097992"/>
            <a:ext cx="5520000" cy="2835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Chart title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sz="quarter" idx="20" hasCustomPrompt="1"/>
          </p:nvPr>
        </p:nvSpPr>
        <p:spPr>
          <a:xfrm>
            <a:off x="311996" y="4383743"/>
            <a:ext cx="5520000" cy="3120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67">
                <a:solidFill>
                  <a:schemeClr val="tx2"/>
                </a:solidFill>
                <a:latin typeface="+mn-lt"/>
              </a:defRPr>
            </a:lvl1pPr>
            <a:lvl2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Chart subtitle</a:t>
            </a:r>
          </a:p>
        </p:txBody>
      </p:sp>
      <p:sp>
        <p:nvSpPr>
          <p:cNvPr id="15" name="Espace réservé du graphique 3"/>
          <p:cNvSpPr>
            <a:spLocks noGrp="1"/>
          </p:cNvSpPr>
          <p:nvPr>
            <p:ph type="chart" sz="quarter" idx="21" hasCustomPrompt="1"/>
          </p:nvPr>
        </p:nvSpPr>
        <p:spPr>
          <a:xfrm>
            <a:off x="311996" y="4829176"/>
            <a:ext cx="5520000" cy="1533525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667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on the icon to add a graph</a:t>
            </a:r>
          </a:p>
        </p:txBody>
      </p:sp>
      <p:sp>
        <p:nvSpPr>
          <p:cNvPr id="17" name="Espace réservé du texte 2"/>
          <p:cNvSpPr>
            <a:spLocks noGrp="1"/>
          </p:cNvSpPr>
          <p:nvPr>
            <p:ph type="body" sz="quarter" idx="22" hasCustomPrompt="1"/>
          </p:nvPr>
        </p:nvSpPr>
        <p:spPr>
          <a:xfrm>
            <a:off x="6148476" y="4097992"/>
            <a:ext cx="5520000" cy="2835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Chart title</a:t>
            </a:r>
          </a:p>
        </p:txBody>
      </p:sp>
      <p:sp>
        <p:nvSpPr>
          <p:cNvPr id="18" name="Espace réservé du texte 2"/>
          <p:cNvSpPr>
            <a:spLocks noGrp="1"/>
          </p:cNvSpPr>
          <p:nvPr>
            <p:ph type="body" sz="quarter" idx="23" hasCustomPrompt="1"/>
          </p:nvPr>
        </p:nvSpPr>
        <p:spPr>
          <a:xfrm>
            <a:off x="6148476" y="4383743"/>
            <a:ext cx="5520000" cy="3120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67">
                <a:solidFill>
                  <a:schemeClr val="tx2"/>
                </a:solidFill>
                <a:latin typeface="+mn-lt"/>
              </a:defRPr>
            </a:lvl1pPr>
            <a:lvl2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Chart subtitle</a:t>
            </a:r>
          </a:p>
        </p:txBody>
      </p:sp>
      <p:sp>
        <p:nvSpPr>
          <p:cNvPr id="19" name="Espace réservé du graphique 3"/>
          <p:cNvSpPr>
            <a:spLocks noGrp="1"/>
          </p:cNvSpPr>
          <p:nvPr>
            <p:ph type="chart" sz="quarter" idx="24" hasCustomPrompt="1"/>
          </p:nvPr>
        </p:nvSpPr>
        <p:spPr>
          <a:xfrm>
            <a:off x="6148476" y="4829176"/>
            <a:ext cx="5520000" cy="1533525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667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on the icon to add a graph</a:t>
            </a:r>
          </a:p>
        </p:txBody>
      </p:sp>
      <p:pic>
        <p:nvPicPr>
          <p:cNvPr id="20" name="Logo AXA" descr="\\Mac\AllFiles\Volumes\DOSSIERS EN COURS\17_1098 AXA_Creation_gabarits\elements\png\new_logo_axa_rg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42062" y="6502970"/>
            <a:ext cx="235972" cy="23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67005" y="6541947"/>
            <a:ext cx="2954020" cy="233363"/>
          </a:xfrm>
        </p:spPr>
        <p:txBody>
          <a:bodyPr/>
          <a:lstStyle/>
          <a:p>
            <a:fld id="{D6FDF974-BA1E-6A44-B586-5886AD64D27D}" type="datetimeFigureOut">
              <a:rPr lang="fr-FR" smtClean="0"/>
              <a:t>16/07/2020</a:t>
            </a:fld>
            <a:endParaRPr lang="fr-FR"/>
          </a:p>
        </p:txBody>
      </p:sp>
      <p:sp>
        <p:nvSpPr>
          <p:cNvPr id="25" name="Espace réservé du pied de page 3"/>
          <p:cNvSpPr>
            <a:spLocks noGrp="1"/>
          </p:cNvSpPr>
          <p:nvPr>
            <p:ph type="ftr" sz="quarter" idx="25"/>
          </p:nvPr>
        </p:nvSpPr>
        <p:spPr>
          <a:xfrm>
            <a:off x="4435943" y="6541947"/>
            <a:ext cx="3299883" cy="233363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6043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ommaire"/>
          <p:cNvSpPr>
            <a:spLocks noGrp="1"/>
          </p:cNvSpPr>
          <p:nvPr>
            <p:ph type="title" hasCustomPrompt="1"/>
          </p:nvPr>
        </p:nvSpPr>
        <p:spPr>
          <a:xfrm>
            <a:off x="312000" y="274638"/>
            <a:ext cx="11760000" cy="47042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defRPr sz="3200">
                <a:solidFill>
                  <a:srgbClr val="00008F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noProof="0" dirty="0"/>
              <a:t>Title </a:t>
            </a:r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311999" y="762274"/>
            <a:ext cx="11760000" cy="380727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400">
                <a:solidFill>
                  <a:srgbClr val="00AEC6"/>
                </a:solidFill>
                <a:latin typeface="Source Sans Pro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Subtitle or next title (optional)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311996" y="1640541"/>
            <a:ext cx="4320000" cy="2835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Chart title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sz="quarter" idx="14" hasCustomPrompt="1"/>
          </p:nvPr>
        </p:nvSpPr>
        <p:spPr>
          <a:xfrm>
            <a:off x="311996" y="1926293"/>
            <a:ext cx="4320000" cy="3120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67">
                <a:solidFill>
                  <a:schemeClr val="tx2"/>
                </a:solidFill>
                <a:latin typeface="+mn-lt"/>
              </a:defRPr>
            </a:lvl1pPr>
            <a:lvl2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Chart subtitle</a:t>
            </a:r>
          </a:p>
        </p:txBody>
      </p:sp>
      <p:sp>
        <p:nvSpPr>
          <p:cNvPr id="4" name="Espace réservé du graphique 3"/>
          <p:cNvSpPr>
            <a:spLocks noGrp="1"/>
          </p:cNvSpPr>
          <p:nvPr>
            <p:ph type="chart" sz="quarter" idx="15" hasCustomPrompt="1"/>
          </p:nvPr>
        </p:nvSpPr>
        <p:spPr>
          <a:xfrm>
            <a:off x="311996" y="2371725"/>
            <a:ext cx="4320000" cy="3240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667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on</a:t>
            </a:r>
          </a:p>
          <a:p>
            <a:r>
              <a:rPr lang="en-US" dirty="0"/>
              <a:t> the icon to add a graph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 hasCustomPrompt="1"/>
          </p:nvPr>
        </p:nvSpPr>
        <p:spPr>
          <a:xfrm>
            <a:off x="5061823" y="2519365"/>
            <a:ext cx="5812367" cy="3494087"/>
          </a:xfrm>
          <a:prstGeom prst="rect">
            <a:avLst/>
          </a:prstGeom>
        </p:spPr>
        <p:txBody>
          <a:bodyPr lIns="0" tIns="0" rIns="0" bIns="0"/>
          <a:lstStyle>
            <a:lvl1pPr marL="455115" indent="-455115">
              <a:buSzPct val="120000"/>
              <a:buFontTx/>
              <a:buBlip>
                <a:blip r:embed="rId2"/>
              </a:buBlip>
              <a:defRPr sz="2133"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fr-FR" dirty="0"/>
          </a:p>
        </p:txBody>
      </p:sp>
      <p:pic>
        <p:nvPicPr>
          <p:cNvPr id="13" name="Logo AXA" descr="\\Mac\AllFiles\Volumes\DOSSIERS EN COURS\17_1098 AXA_Creation_gabarits\elements\png\new_logo_axa_rg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42062" y="6502970"/>
            <a:ext cx="235972" cy="23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67005" y="6541947"/>
            <a:ext cx="2954020" cy="233363"/>
          </a:xfrm>
        </p:spPr>
        <p:txBody>
          <a:bodyPr/>
          <a:lstStyle/>
          <a:p>
            <a:fld id="{D6FDF974-BA1E-6A44-B586-5886AD64D27D}" type="datetimeFigureOut">
              <a:rPr lang="fr-FR" smtClean="0"/>
              <a:t>16/07/2020</a:t>
            </a:fld>
            <a:endParaRPr lang="fr-FR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17"/>
          </p:nvPr>
        </p:nvSpPr>
        <p:spPr>
          <a:xfrm>
            <a:off x="4435943" y="6541947"/>
            <a:ext cx="3299883" cy="233363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10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4"/>
          <p:cNvSpPr txBox="1">
            <a:spLocks/>
          </p:cNvSpPr>
          <p:nvPr/>
        </p:nvSpPr>
        <p:spPr>
          <a:xfrm>
            <a:off x="11262" y="6483880"/>
            <a:ext cx="824796" cy="332848"/>
          </a:xfrm>
          <a:prstGeom prst="rect">
            <a:avLst/>
          </a:prstGeom>
        </p:spPr>
        <p:txBody>
          <a:bodyPr vert="horz" lIns="108837" tIns="54419" rIns="108837" bIns="54419" rtlCol="0" anchor="ctr"/>
          <a:lstStyle>
            <a:lvl1pPr>
              <a:defRPr>
                <a:latin typeface="+mj-lt"/>
              </a:defRPr>
            </a:lvl1pPr>
          </a:lstStyle>
          <a:p>
            <a:pPr marL="0" marR="0" lvl="0" indent="0" algn="ctr" defTabSz="10883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8FEFB8-6B6E-4DC1-A5E4-A1258711B442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 pitchFamily="34" charset="0"/>
                <a:ea typeface="+mn-ea"/>
                <a:cs typeface="Arial" pitchFamily="34" charset="0"/>
              </a:rPr>
              <a:pPr marL="0" marR="0" lvl="0" indent="0" algn="ctr" defTabSz="1088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Sans Pro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Espace réservé de la date 1"/>
          <p:cNvSpPr>
            <a:spLocks noGrp="1"/>
          </p:cNvSpPr>
          <p:nvPr>
            <p:ph type="dt" sz="half" idx="2"/>
          </p:nvPr>
        </p:nvSpPr>
        <p:spPr>
          <a:xfrm>
            <a:off x="667005" y="6541947"/>
            <a:ext cx="2954020" cy="233363"/>
          </a:xfrm>
          <a:prstGeom prst="rect">
            <a:avLst/>
          </a:prstGeom>
        </p:spPr>
        <p:txBody>
          <a:bodyPr vert="horz" lIns="81628" tIns="40814" rIns="81628" bIns="40814" rtlCol="0" anchor="ctr"/>
          <a:lstStyle>
            <a:lvl1pPr algn="l">
              <a:defRPr sz="1067">
                <a:solidFill>
                  <a:schemeClr val="tx1"/>
                </a:solidFill>
                <a:latin typeface="Source Sans Pro" pitchFamily="34" charset="0"/>
              </a:defRPr>
            </a:lvl1pPr>
          </a:lstStyle>
          <a:p>
            <a:fld id="{D6FDF974-BA1E-6A44-B586-5886AD64D27D}" type="datetimeFigureOut">
              <a:rPr lang="fr-FR" smtClean="0"/>
              <a:t>16/07/2020</a:t>
            </a:fld>
            <a:endParaRPr lang="fr-FR"/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435943" y="6541947"/>
            <a:ext cx="3299883" cy="233363"/>
          </a:xfrm>
          <a:prstGeom prst="rect">
            <a:avLst/>
          </a:prstGeom>
        </p:spPr>
        <p:txBody>
          <a:bodyPr vert="horz" lIns="81628" tIns="40814" rIns="81628" bIns="40814" rtlCol="0" anchor="ctr"/>
          <a:lstStyle>
            <a:lvl1pPr algn="ctr">
              <a:defRPr sz="1067">
                <a:solidFill>
                  <a:srgbClr val="FF0000"/>
                </a:solidFill>
                <a:latin typeface="Source Sans Pro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92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60" r:id="rId13"/>
    <p:sldLayoutId id="2147483661" r:id="rId14"/>
  </p:sldLayoutIdLst>
  <p:txStyles>
    <p:titleStyle>
      <a:lvl1pPr algn="ctr" defTabSz="1087546" rtl="0" eaLnBrk="1" fontAlgn="base" hangingPunct="1">
        <a:spcBef>
          <a:spcPct val="0"/>
        </a:spcBef>
        <a:spcAft>
          <a:spcPct val="0"/>
        </a:spcAft>
        <a:defRPr sz="5333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87546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Source Sans Pro" pitchFamily="34" charset="0"/>
        </a:defRPr>
      </a:lvl2pPr>
      <a:lvl3pPr algn="ctr" defTabSz="1087546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Source Sans Pro" pitchFamily="34" charset="0"/>
        </a:defRPr>
      </a:lvl3pPr>
      <a:lvl4pPr algn="ctr" defTabSz="1087546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Source Sans Pro" pitchFamily="34" charset="0"/>
        </a:defRPr>
      </a:lvl4pPr>
      <a:lvl5pPr algn="ctr" defTabSz="1087546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Source Sans Pro" pitchFamily="34" charset="0"/>
        </a:defRPr>
      </a:lvl5pPr>
      <a:lvl6pPr marL="713469" algn="ctr" defTabSz="1087546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Calibri" pitchFamily="34" charset="0"/>
        </a:defRPr>
      </a:lvl6pPr>
      <a:lvl7pPr marL="1426938" algn="ctr" defTabSz="1087546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Calibri" pitchFamily="34" charset="0"/>
        </a:defRPr>
      </a:lvl7pPr>
      <a:lvl8pPr marL="2140408" algn="ctr" defTabSz="1087546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Calibri" pitchFamily="34" charset="0"/>
        </a:defRPr>
      </a:lvl8pPr>
      <a:lvl9pPr marL="2853878" algn="ctr" defTabSz="1087546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Calibri" pitchFamily="34" charset="0"/>
        </a:defRPr>
      </a:lvl9pPr>
    </p:titleStyle>
    <p:bodyStyle>
      <a:lvl1pPr marL="406282" indent="-406282" algn="l" defTabSz="1087546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881927" indent="-339396" algn="l" defTabSz="1087546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333" kern="1200">
          <a:solidFill>
            <a:schemeClr val="tx1"/>
          </a:solidFill>
          <a:latin typeface="+mn-lt"/>
          <a:ea typeface="+mn-ea"/>
          <a:cs typeface="+mn-cs"/>
        </a:defRPr>
      </a:lvl2pPr>
      <a:lvl3pPr marL="1360050" indent="-270029" algn="l" defTabSz="1087546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902584" indent="-270029" algn="l" defTabSz="1087546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7596" indent="-270029" algn="l" defTabSz="1087546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2505" indent="-272045" algn="l" defTabSz="108818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6596" indent="-272045" algn="l" defTabSz="108818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0687" indent="-272045" algn="l" defTabSz="108818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4778" indent="-272045" algn="l" defTabSz="108818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88183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544092" algn="l" defTabSz="1088183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088183" algn="l" defTabSz="1088183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632275" algn="l" defTabSz="1088183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176366" algn="l" defTabSz="1088183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720460" algn="l" defTabSz="1088183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264549" algn="l" defTabSz="1088183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808641" algn="l" defTabSz="1088183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352733" algn="l" defTabSz="1088183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09006" y="2566928"/>
            <a:ext cx="11822129" cy="2982848"/>
          </a:xfrm>
        </p:spPr>
        <p:txBody>
          <a:bodyPr/>
          <a:lstStyle/>
          <a:p>
            <a:r>
              <a:rPr lang="en-US" sz="5867" dirty="0">
                <a:solidFill>
                  <a:schemeClr val="tx2"/>
                </a:solidFill>
              </a:rPr>
              <a:t>Sums of Smooth Exponentials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56999-EA0F-4E6B-86A4-75B01038E3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07/2020</a:t>
            </a:r>
            <a:endParaRPr lang="fr-F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FA6D1C-B06A-AB48-8F6D-480144577B4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FR" dirty="0"/>
              <a:t>Longevity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368103-6D1F-41AE-A03E-4F11E6EF4C0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D32D1-AC27-429D-8359-E58F5572701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err="1"/>
              <a:t>Comparaison</a:t>
            </a:r>
            <a:r>
              <a:rPr lang="en-US" b="1" dirty="0"/>
              <a:t> France / </a:t>
            </a:r>
            <a:r>
              <a:rPr lang="en-US" b="1" dirty="0" err="1"/>
              <a:t>Maroc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843322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FF8F9-84EE-4B96-B55E-04CAF9ABA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Comparaison</a:t>
            </a:r>
            <a:r>
              <a:rPr lang="en-US" dirty="0"/>
              <a:t> France / </a:t>
            </a:r>
            <a:r>
              <a:rPr lang="en-US" dirty="0" err="1"/>
              <a:t>Maroc</a:t>
            </a:r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4FD73-D4CA-476E-BA37-ED5E7A39199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Améliorations</a:t>
            </a:r>
            <a:r>
              <a:rPr lang="en-US" dirty="0"/>
              <a:t> </a:t>
            </a:r>
            <a:r>
              <a:rPr lang="en-US" dirty="0" err="1"/>
              <a:t>annuelles</a:t>
            </a:r>
            <a:r>
              <a:rPr lang="en-US" dirty="0"/>
              <a:t> par </a:t>
            </a:r>
            <a:r>
              <a:rPr lang="en-US" dirty="0" err="1"/>
              <a:t>composante</a:t>
            </a:r>
            <a:endParaRPr lang="fr-FR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E525C54-84F7-45CE-8FE1-236E52D68149}"/>
              </a:ext>
            </a:extLst>
          </p:cNvPr>
          <p:cNvGrpSpPr/>
          <p:nvPr/>
        </p:nvGrpSpPr>
        <p:grpSpPr>
          <a:xfrm>
            <a:off x="894005" y="1394516"/>
            <a:ext cx="10595987" cy="4631542"/>
            <a:chOff x="997799" y="1455311"/>
            <a:chExt cx="10247412" cy="443810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2171755-E3DC-420D-B7F7-C954323D5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7799" y="1455311"/>
              <a:ext cx="5547629" cy="443810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550CACA-0747-4870-8AC6-C2393F0E80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92" t="3059"/>
            <a:stretch/>
          </p:blipFill>
          <p:spPr>
            <a:xfrm>
              <a:off x="5824728" y="1591056"/>
              <a:ext cx="5420483" cy="4302358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612195-95D5-43A1-96E9-4503CE85DEE7}"/>
              </a:ext>
            </a:extLst>
          </p:cNvPr>
          <p:cNvCxnSpPr/>
          <p:nvPr/>
        </p:nvCxnSpPr>
        <p:spPr>
          <a:xfrm flipV="1">
            <a:off x="4345577" y="1724297"/>
            <a:ext cx="0" cy="402336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09D1B67-E5BA-4891-9BF3-AED75832F08C}"/>
              </a:ext>
            </a:extLst>
          </p:cNvPr>
          <p:cNvSpPr txBox="1"/>
          <p:nvPr/>
        </p:nvSpPr>
        <p:spPr bwMode="auto">
          <a:xfrm>
            <a:off x="3940678" y="6026058"/>
            <a:ext cx="16850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b">
            <a:spAutoFit/>
          </a:bodyPr>
          <a:lstStyle/>
          <a:p>
            <a:pPr eaLnBrk="1" hangingPunct="1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Début des observations au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Maroc</a:t>
            </a:r>
            <a:endParaRPr lang="fr-FR" sz="1200" dirty="0" err="1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895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A9AA0-B2C7-4580-BE80-10E02A25D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Comparaison</a:t>
            </a:r>
            <a:r>
              <a:rPr lang="en-US" dirty="0"/>
              <a:t> France / </a:t>
            </a:r>
            <a:r>
              <a:rPr lang="en-US" dirty="0" err="1"/>
              <a:t>Maroc</a:t>
            </a:r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52DF4-B0DE-43DB-A6E9-EA8595ADB24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Espérance</a:t>
            </a:r>
            <a:r>
              <a:rPr lang="en-US" dirty="0"/>
              <a:t> de vie </a:t>
            </a:r>
            <a:r>
              <a:rPr lang="en-US" dirty="0" err="1"/>
              <a:t>en</a:t>
            </a:r>
            <a:r>
              <a:rPr lang="en-US" dirty="0"/>
              <a:t> stock</a:t>
            </a:r>
            <a:endParaRPr lang="fr-FR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3384A3-1753-4DE9-B113-4230807997D6}"/>
              </a:ext>
            </a:extLst>
          </p:cNvPr>
          <p:cNvGrpSpPr/>
          <p:nvPr/>
        </p:nvGrpSpPr>
        <p:grpSpPr>
          <a:xfrm>
            <a:off x="1261926" y="1202352"/>
            <a:ext cx="9668147" cy="3874169"/>
            <a:chOff x="982436" y="1324848"/>
            <a:chExt cx="10077671" cy="405506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F42DDD4-747A-44CE-932B-8A43F39A5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2436" y="1324848"/>
              <a:ext cx="5406751" cy="405506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B5DC6A6-02CA-40A0-88CE-005C55F73B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88" t="3779"/>
            <a:stretch/>
          </p:blipFill>
          <p:spPr>
            <a:xfrm>
              <a:off x="5782491" y="1478088"/>
              <a:ext cx="5277616" cy="390182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5BFC69B-BF53-4B37-9176-C0DED5F966CA}"/>
              </a:ext>
            </a:extLst>
          </p:cNvPr>
          <p:cNvSpPr txBox="1"/>
          <p:nvPr/>
        </p:nvSpPr>
        <p:spPr bwMode="auto">
          <a:xfrm>
            <a:off x="1146468" y="5222925"/>
            <a:ext cx="9440907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b">
            <a:spAutoFit/>
          </a:bodyPr>
          <a:lstStyle/>
          <a:p>
            <a:pPr algn="just" eaLnBrk="1" hangingPunct="1"/>
            <a:r>
              <a:rPr lang="fr-FR" sz="1400" b="1" dirty="0">
                <a:solidFill>
                  <a:srgbClr val="404040"/>
                </a:solidFill>
                <a:latin typeface="+mj-lt"/>
                <a:cs typeface="Arial" pitchFamily="34" charset="0"/>
              </a:rPr>
              <a:t>Espérance de vie “en stock” </a:t>
            </a:r>
            <a:r>
              <a:rPr lang="fr-FR" sz="1400" dirty="0">
                <a:solidFill>
                  <a:srgbClr val="404040"/>
                </a:solidFill>
                <a:latin typeface="+mj-lt"/>
                <a:cs typeface="Arial" pitchFamily="34" charset="0"/>
              </a:rPr>
              <a:t>= combien de mois d’espérance de vie pourrait-on gagner si on réduisant la composante à néant. </a:t>
            </a:r>
          </a:p>
          <a:p>
            <a:pPr algn="just" eaLnBrk="1" hangingPunct="1"/>
            <a:r>
              <a:rPr lang="fr-FR" sz="1050" dirty="0">
                <a:solidFill>
                  <a:srgbClr val="404040"/>
                </a:solidFill>
                <a:latin typeface="+mj-lt"/>
                <a:cs typeface="Arial" pitchFamily="34" charset="0"/>
              </a:rPr>
              <a:t>Sur le graphique : seules les composantes accident et infantile sont affichées car la composante sénescence ne peut être réduite à néant. Les points de données sont accompagnés de droite de régression linéaire. </a:t>
            </a:r>
          </a:p>
          <a:p>
            <a:pPr algn="just" eaLnBrk="1" hangingPunct="1"/>
            <a:r>
              <a:rPr lang="fr-FR" sz="1050" dirty="0">
                <a:solidFill>
                  <a:srgbClr val="404040"/>
                </a:solidFill>
                <a:latin typeface="+mj-lt"/>
                <a:cs typeface="Arial" pitchFamily="34" charset="0"/>
              </a:rPr>
              <a:t>Remarques : en France les améliorations apportées par les composantes infantile et accident diminuent et sont à présent proches de 0. Au Maroc le stock est encore conséquent : jusqu’à 5 ans d’espérance vie possible. En France : l’évolution pour la composante infantile est plutôt décroissante en exponentielle que linéaire.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121F69-C7F9-458F-876D-71A167EC7CCD}"/>
              </a:ext>
            </a:extLst>
          </p:cNvPr>
          <p:cNvCxnSpPr/>
          <p:nvPr/>
        </p:nvCxnSpPr>
        <p:spPr>
          <a:xfrm flipV="1">
            <a:off x="4441372" y="1489165"/>
            <a:ext cx="0" cy="3335826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D8A40F-A9FF-434C-8498-975CE557D0DD}"/>
              </a:ext>
            </a:extLst>
          </p:cNvPr>
          <p:cNvSpPr txBox="1"/>
          <p:nvPr/>
        </p:nvSpPr>
        <p:spPr bwMode="auto">
          <a:xfrm>
            <a:off x="4181863" y="1049566"/>
            <a:ext cx="12087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b">
            <a:spAutoFit/>
          </a:bodyPr>
          <a:lstStyle/>
          <a:p>
            <a:pPr eaLnBrk="1" hangingPunct="1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Début des observations au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Maroc</a:t>
            </a:r>
            <a:endParaRPr lang="fr-FR" sz="1000" dirty="0" err="1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562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368103-6D1F-41AE-A03E-4F11E6EF4C0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4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D32D1-AC27-429D-8359-E58F5572701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Projection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738349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A9AA0-B2C7-4580-BE80-10E02A25D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</a:t>
            </a:r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107E8D-4887-4887-80B5-999EC11E71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3" t="3059" r="13745"/>
          <a:stretch/>
        </p:blipFill>
        <p:spPr>
          <a:xfrm>
            <a:off x="813352" y="980198"/>
            <a:ext cx="5691952" cy="530609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BF57AE7-3F75-40EF-9EAB-9F6E0DFD54CF}"/>
              </a:ext>
            </a:extLst>
          </p:cNvPr>
          <p:cNvCxnSpPr>
            <a:cxnSpLocks/>
          </p:cNvCxnSpPr>
          <p:nvPr/>
        </p:nvCxnSpPr>
        <p:spPr>
          <a:xfrm>
            <a:off x="1227909" y="1898468"/>
            <a:ext cx="5590903" cy="566057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77B48F-DC48-4B29-8678-FC63281C5CEE}"/>
              </a:ext>
            </a:extLst>
          </p:cNvPr>
          <p:cNvCxnSpPr>
            <a:cxnSpLocks/>
          </p:cNvCxnSpPr>
          <p:nvPr/>
        </p:nvCxnSpPr>
        <p:spPr>
          <a:xfrm>
            <a:off x="957943" y="5985843"/>
            <a:ext cx="604374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36A7E6B-6D23-4420-A0CD-56CF18BA77AC}"/>
              </a:ext>
            </a:extLst>
          </p:cNvPr>
          <p:cNvSpPr txBox="1"/>
          <p:nvPr/>
        </p:nvSpPr>
        <p:spPr bwMode="auto">
          <a:xfrm>
            <a:off x="7863840" y="1746520"/>
            <a:ext cx="293742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b">
            <a:spAutoFit/>
          </a:bodyPr>
          <a:lstStyle/>
          <a:p>
            <a:pPr algn="just" eaLnBrk="1" hangingPunct="1"/>
            <a:r>
              <a:rPr lang="en-US" sz="1800" b="1" dirty="0">
                <a:solidFill>
                  <a:srgbClr val="404040"/>
                </a:solidFill>
                <a:latin typeface="+mj-lt"/>
                <a:cs typeface="Arial" pitchFamily="34" charset="0"/>
              </a:rPr>
              <a:t>Idée : </a:t>
            </a:r>
          </a:p>
          <a:p>
            <a:pPr algn="just" eaLnBrk="1" hangingPunct="1"/>
            <a:r>
              <a:rPr lang="en-US" sz="1200" dirty="0" err="1">
                <a:solidFill>
                  <a:srgbClr val="404040"/>
                </a:solidFill>
                <a:latin typeface="+mj-lt"/>
                <a:cs typeface="Arial" pitchFamily="34" charset="0"/>
              </a:rPr>
              <a:t>Garder</a:t>
            </a:r>
            <a:r>
              <a:rPr lang="en-US" sz="1200" dirty="0">
                <a:solidFill>
                  <a:srgbClr val="404040"/>
                </a:solidFill>
                <a:latin typeface="+mj-lt"/>
                <a:cs typeface="Arial" pitchFamily="34" charset="0"/>
              </a:rPr>
              <a:t> la proportion de la </a:t>
            </a:r>
            <a:r>
              <a:rPr lang="en-US" sz="1200" dirty="0" err="1">
                <a:solidFill>
                  <a:srgbClr val="404040"/>
                </a:solidFill>
                <a:latin typeface="+mj-lt"/>
                <a:cs typeface="Arial" pitchFamily="34" charset="0"/>
              </a:rPr>
              <a:t>mortalité</a:t>
            </a:r>
            <a:r>
              <a:rPr lang="en-US" sz="1200" dirty="0">
                <a:solidFill>
                  <a:srgbClr val="404040"/>
                </a:solidFill>
                <a:latin typeface="+mj-lt"/>
                <a:cs typeface="Arial" pitchFamily="34" charset="0"/>
              </a:rPr>
              <a:t> infantile </a:t>
            </a:r>
            <a:r>
              <a:rPr lang="en-US" sz="1200" dirty="0" err="1">
                <a:solidFill>
                  <a:srgbClr val="404040"/>
                </a:solidFill>
                <a:latin typeface="+mj-lt"/>
                <a:cs typeface="Arial" pitchFamily="34" charset="0"/>
              </a:rPr>
              <a:t>constante</a:t>
            </a:r>
            <a:r>
              <a:rPr lang="en-US" sz="1200" dirty="0">
                <a:solidFill>
                  <a:srgbClr val="404040"/>
                </a:solidFill>
                <a:latin typeface="+mj-lt"/>
                <a:cs typeface="Arial" pitchFamily="34" charset="0"/>
              </a:rPr>
              <a:t> dans les ameliorations </a:t>
            </a:r>
            <a:r>
              <a:rPr lang="en-US" sz="1200" dirty="0" err="1">
                <a:solidFill>
                  <a:srgbClr val="404040"/>
                </a:solidFill>
                <a:latin typeface="+mj-lt"/>
                <a:cs typeface="Arial" pitchFamily="34" charset="0"/>
              </a:rPr>
              <a:t>d’espérance</a:t>
            </a:r>
            <a:r>
              <a:rPr lang="en-US" sz="1200" dirty="0">
                <a:solidFill>
                  <a:srgbClr val="404040"/>
                </a:solidFill>
                <a:latin typeface="+mj-lt"/>
                <a:cs typeface="Arial" pitchFamily="34" charset="0"/>
              </a:rPr>
              <a:t> de vie.</a:t>
            </a:r>
          </a:p>
          <a:p>
            <a:pPr algn="just" eaLnBrk="1" hangingPunct="1"/>
            <a:endParaRPr lang="en-US" sz="1200" dirty="0">
              <a:solidFill>
                <a:srgbClr val="404040"/>
              </a:solidFill>
              <a:latin typeface="+mj-lt"/>
              <a:cs typeface="Arial" pitchFamily="34" charset="0"/>
            </a:endParaRPr>
          </a:p>
          <a:p>
            <a:pPr algn="just" eaLnBrk="1" hangingPunct="1"/>
            <a:r>
              <a:rPr lang="en-US" sz="1200" i="1" dirty="0" err="1">
                <a:solidFill>
                  <a:srgbClr val="404040"/>
                </a:solidFill>
                <a:latin typeface="+mj-lt"/>
                <a:cs typeface="Arial" pitchFamily="34" charset="0"/>
              </a:rPr>
              <a:t>En</a:t>
            </a:r>
            <a:r>
              <a:rPr lang="en-US" sz="1200" i="1" dirty="0">
                <a:solidFill>
                  <a:srgbClr val="404040"/>
                </a:solidFill>
                <a:latin typeface="+mj-lt"/>
                <a:cs typeface="Arial" pitchFamily="34" charset="0"/>
              </a:rPr>
              <a:t> Moyenne entre 2013 et 2016, la contribution de la </a:t>
            </a:r>
            <a:r>
              <a:rPr lang="en-US" sz="1200" i="1" dirty="0" err="1">
                <a:solidFill>
                  <a:srgbClr val="404040"/>
                </a:solidFill>
                <a:latin typeface="+mj-lt"/>
                <a:cs typeface="Arial" pitchFamily="34" charset="0"/>
              </a:rPr>
              <a:t>composante</a:t>
            </a:r>
            <a:r>
              <a:rPr lang="en-US" sz="1200" i="1" dirty="0">
                <a:solidFill>
                  <a:srgbClr val="404040"/>
                </a:solidFill>
                <a:latin typeface="+mj-lt"/>
                <a:cs typeface="Arial" pitchFamily="34" charset="0"/>
              </a:rPr>
              <a:t> infantile dans les ameliorations </a:t>
            </a:r>
            <a:r>
              <a:rPr lang="en-US" sz="1200" i="1" dirty="0" err="1">
                <a:solidFill>
                  <a:srgbClr val="404040"/>
                </a:solidFill>
                <a:latin typeface="+mj-lt"/>
                <a:cs typeface="Arial" pitchFamily="34" charset="0"/>
              </a:rPr>
              <a:t>d’espérance</a:t>
            </a:r>
            <a:r>
              <a:rPr lang="en-US" sz="1200" i="1" dirty="0">
                <a:solidFill>
                  <a:srgbClr val="404040"/>
                </a:solidFill>
                <a:latin typeface="+mj-lt"/>
                <a:cs typeface="Arial" pitchFamily="34" charset="0"/>
              </a:rPr>
              <a:t> de vie </a:t>
            </a:r>
            <a:r>
              <a:rPr lang="en-US" sz="1200" i="1" dirty="0" err="1">
                <a:solidFill>
                  <a:srgbClr val="404040"/>
                </a:solidFill>
                <a:latin typeface="+mj-lt"/>
                <a:cs typeface="Arial" pitchFamily="34" charset="0"/>
              </a:rPr>
              <a:t>Marocaine</a:t>
            </a:r>
            <a:r>
              <a:rPr lang="en-US" sz="1200" i="1" dirty="0">
                <a:solidFill>
                  <a:srgbClr val="404040"/>
                </a:solidFill>
                <a:latin typeface="+mj-lt"/>
                <a:cs typeface="Arial" pitchFamily="34" charset="0"/>
              </a:rPr>
              <a:t> </a:t>
            </a:r>
            <a:r>
              <a:rPr lang="en-US" sz="1200" i="1" dirty="0" err="1">
                <a:solidFill>
                  <a:srgbClr val="404040"/>
                </a:solidFill>
                <a:latin typeface="+mj-lt"/>
                <a:cs typeface="Arial" pitchFamily="34" charset="0"/>
              </a:rPr>
              <a:t>est</a:t>
            </a:r>
            <a:r>
              <a:rPr lang="en-US" sz="1200" i="1" dirty="0">
                <a:solidFill>
                  <a:srgbClr val="404040"/>
                </a:solidFill>
                <a:latin typeface="+mj-lt"/>
                <a:cs typeface="Arial" pitchFamily="34" charset="0"/>
              </a:rPr>
              <a:t> de 65%. </a:t>
            </a:r>
            <a:endParaRPr lang="fr-FR" sz="1200" i="1" dirty="0" err="1">
              <a:solidFill>
                <a:srgbClr val="404040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327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5CB9DA-6039-4BAB-92D0-9D14A31860C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fr-FR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0301E0-AB47-4A5F-A27C-BCC82F15734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France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749547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13FD-64FE-4C2C-ABA5-77C2A4EDF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France	</a:t>
            </a:r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C9EC1-9C4D-423A-A969-159A7CFCA6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Fit SSE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342B42-8F95-494F-BD39-5E3C55F88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186" y="506185"/>
            <a:ext cx="6822424" cy="58456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CA38CD-AFE1-45CC-A348-1F2D6B09C157}"/>
              </a:ext>
            </a:extLst>
          </p:cNvPr>
          <p:cNvSpPr txBox="1"/>
          <p:nvPr/>
        </p:nvSpPr>
        <p:spPr bwMode="auto">
          <a:xfrm>
            <a:off x="1271452" y="3100455"/>
            <a:ext cx="197684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b">
            <a:spAutoFit/>
          </a:bodyPr>
          <a:lstStyle/>
          <a:p>
            <a:pPr algn="r" eaLnBrk="1" hangingPunct="1"/>
            <a:r>
              <a:rPr lang="en-US" dirty="0" err="1">
                <a:solidFill>
                  <a:srgbClr val="404040"/>
                </a:solidFill>
                <a:latin typeface="+mj-lt"/>
                <a:cs typeface="Arial" pitchFamily="34" charset="0"/>
              </a:rPr>
              <a:t>Taux</a:t>
            </a:r>
            <a:r>
              <a:rPr lang="en-US" dirty="0">
                <a:solidFill>
                  <a:srgbClr val="404040"/>
                </a:solidFill>
                <a:latin typeface="+mj-lt"/>
                <a:cs typeface="Arial" pitchFamily="34" charset="0"/>
              </a:rPr>
              <a:t> de </a:t>
            </a:r>
            <a:r>
              <a:rPr lang="en-US" dirty="0" err="1">
                <a:solidFill>
                  <a:srgbClr val="404040"/>
                </a:solidFill>
                <a:latin typeface="+mj-lt"/>
                <a:cs typeface="Arial" pitchFamily="34" charset="0"/>
              </a:rPr>
              <a:t>mortalité</a:t>
            </a:r>
            <a:r>
              <a:rPr lang="en-US" dirty="0">
                <a:solidFill>
                  <a:srgbClr val="404040"/>
                </a:solidFill>
                <a:latin typeface="+mj-lt"/>
                <a:cs typeface="Arial" pitchFamily="34" charset="0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+mj-lt"/>
                <a:cs typeface="Arial" pitchFamily="34" charset="0"/>
              </a:rPr>
              <a:t>fittés</a:t>
            </a:r>
            <a:r>
              <a:rPr lang="en-US" dirty="0">
                <a:solidFill>
                  <a:srgbClr val="404040"/>
                </a:solidFill>
                <a:latin typeface="+mj-lt"/>
                <a:cs typeface="Arial" pitchFamily="34" charset="0"/>
              </a:rPr>
              <a:t> pour la </a:t>
            </a:r>
            <a:r>
              <a:rPr lang="en-US" dirty="0" err="1">
                <a:solidFill>
                  <a:srgbClr val="404040"/>
                </a:solidFill>
                <a:latin typeface="+mj-lt"/>
                <a:cs typeface="Arial" pitchFamily="34" charset="0"/>
              </a:rPr>
              <a:t>france</a:t>
            </a:r>
            <a:endParaRPr lang="fr-FR" sz="1600" dirty="0" err="1">
              <a:solidFill>
                <a:srgbClr val="404040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584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A9AA0-B2C7-4580-BE80-10E02A25D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France	</a:t>
            </a:r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52DF4-B0DE-43DB-A6E9-EA8595ADB24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Améliorations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espérance</a:t>
            </a:r>
            <a:r>
              <a:rPr lang="en-US" dirty="0"/>
              <a:t> de vie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CACBD4-8EC4-40B0-BDCA-42FF2A07E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146" y="1160208"/>
            <a:ext cx="6605754" cy="52846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BAD4DA-73B8-4257-8528-162481C1DBEE}"/>
              </a:ext>
            </a:extLst>
          </p:cNvPr>
          <p:cNvSpPr txBox="1"/>
          <p:nvPr/>
        </p:nvSpPr>
        <p:spPr bwMode="auto">
          <a:xfrm>
            <a:off x="2255520" y="2519703"/>
            <a:ext cx="1976845" cy="1962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b">
            <a:spAutoFit/>
          </a:bodyPr>
          <a:lstStyle/>
          <a:p>
            <a:pPr algn="r" eaLnBrk="1" hangingPunct="1"/>
            <a:r>
              <a:rPr lang="en-US" sz="1600" dirty="0" err="1">
                <a:solidFill>
                  <a:srgbClr val="404040"/>
                </a:solidFill>
                <a:latin typeface="+mj-lt"/>
                <a:cs typeface="Arial" pitchFamily="34" charset="0"/>
              </a:rPr>
              <a:t>Amélioration</a:t>
            </a:r>
            <a:r>
              <a:rPr lang="en-US" sz="1600" dirty="0">
                <a:solidFill>
                  <a:srgbClr val="404040"/>
                </a:solidFill>
                <a:latin typeface="+mj-lt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404040"/>
                </a:solidFill>
                <a:latin typeface="+mj-lt"/>
                <a:cs typeface="Arial" pitchFamily="34" charset="0"/>
              </a:rPr>
              <a:t>en</a:t>
            </a:r>
            <a:r>
              <a:rPr lang="en-US" sz="1600" dirty="0">
                <a:solidFill>
                  <a:srgbClr val="404040"/>
                </a:solidFill>
                <a:latin typeface="+mj-lt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404040"/>
                </a:solidFill>
                <a:latin typeface="+mj-lt"/>
                <a:cs typeface="Arial" pitchFamily="34" charset="0"/>
              </a:rPr>
              <a:t>espérance</a:t>
            </a:r>
            <a:r>
              <a:rPr lang="en-US" sz="1600" dirty="0">
                <a:solidFill>
                  <a:srgbClr val="404040"/>
                </a:solidFill>
                <a:latin typeface="+mj-lt"/>
                <a:cs typeface="Arial" pitchFamily="34" charset="0"/>
              </a:rPr>
              <a:t> de vie </a:t>
            </a:r>
            <a:r>
              <a:rPr lang="en-US" sz="1600" dirty="0" err="1">
                <a:solidFill>
                  <a:srgbClr val="404040"/>
                </a:solidFill>
                <a:latin typeface="+mj-lt"/>
                <a:cs typeface="Arial" pitchFamily="34" charset="0"/>
              </a:rPr>
              <a:t>en</a:t>
            </a:r>
            <a:r>
              <a:rPr lang="en-US" sz="1600" dirty="0">
                <a:solidFill>
                  <a:srgbClr val="404040"/>
                </a:solidFill>
                <a:latin typeface="+mj-lt"/>
                <a:cs typeface="Arial" pitchFamily="34" charset="0"/>
              </a:rPr>
              <a:t> France. </a:t>
            </a:r>
            <a:r>
              <a:rPr lang="en-US" sz="1600" dirty="0" err="1">
                <a:solidFill>
                  <a:srgbClr val="404040"/>
                </a:solidFill>
                <a:latin typeface="+mj-lt"/>
                <a:cs typeface="Arial" pitchFamily="34" charset="0"/>
              </a:rPr>
              <a:t>Graphique</a:t>
            </a:r>
            <a:r>
              <a:rPr lang="en-US" sz="1600" dirty="0">
                <a:solidFill>
                  <a:srgbClr val="404040"/>
                </a:solidFill>
                <a:latin typeface="+mj-lt"/>
                <a:cs typeface="Arial" pitchFamily="34" charset="0"/>
              </a:rPr>
              <a:t> à droite : Moyenne mobile sur 5 </a:t>
            </a:r>
            <a:r>
              <a:rPr lang="en-US" sz="1600" dirty="0" err="1">
                <a:solidFill>
                  <a:srgbClr val="404040"/>
                </a:solidFill>
                <a:latin typeface="+mj-lt"/>
                <a:cs typeface="Arial" pitchFamily="34" charset="0"/>
              </a:rPr>
              <a:t>ans</a:t>
            </a:r>
            <a:endParaRPr lang="en-US" sz="1600" dirty="0">
              <a:solidFill>
                <a:srgbClr val="404040"/>
              </a:solidFill>
              <a:latin typeface="+mj-lt"/>
              <a:cs typeface="Arial" pitchFamily="34" charset="0"/>
            </a:endParaRPr>
          </a:p>
          <a:p>
            <a:pPr algn="r" eaLnBrk="1" hangingPunct="1"/>
            <a:endParaRPr lang="en-US" sz="1050" i="1" dirty="0">
              <a:solidFill>
                <a:srgbClr val="404040"/>
              </a:solidFill>
              <a:latin typeface="+mj-lt"/>
              <a:cs typeface="Arial" pitchFamily="34" charset="0"/>
            </a:endParaRPr>
          </a:p>
          <a:p>
            <a:pPr algn="r" eaLnBrk="1" hangingPunct="1"/>
            <a:endParaRPr lang="en-US" sz="1050" i="1" dirty="0">
              <a:solidFill>
                <a:srgbClr val="404040"/>
              </a:solidFill>
              <a:latin typeface="+mj-lt"/>
              <a:cs typeface="Arial" pitchFamily="34" charset="0"/>
            </a:endParaRPr>
          </a:p>
          <a:p>
            <a:pPr algn="r" eaLnBrk="1" hangingPunct="1"/>
            <a:r>
              <a:rPr lang="en-US" sz="1050" i="1" dirty="0" err="1">
                <a:solidFill>
                  <a:srgbClr val="404040"/>
                </a:solidFill>
                <a:latin typeface="+mj-lt"/>
                <a:cs typeface="Arial" pitchFamily="34" charset="0"/>
              </a:rPr>
              <a:t>Rq</a:t>
            </a:r>
            <a:r>
              <a:rPr lang="en-US" sz="1050" i="1" dirty="0">
                <a:solidFill>
                  <a:srgbClr val="404040"/>
                </a:solidFill>
                <a:latin typeface="+mj-lt"/>
                <a:cs typeface="Arial" pitchFamily="34" charset="0"/>
              </a:rPr>
              <a:t>: Moyenne </a:t>
            </a:r>
            <a:r>
              <a:rPr lang="en-US" sz="1050" i="1" dirty="0" err="1">
                <a:solidFill>
                  <a:srgbClr val="404040"/>
                </a:solidFill>
                <a:latin typeface="+mj-lt"/>
                <a:cs typeface="Arial" pitchFamily="34" charset="0"/>
              </a:rPr>
              <a:t>générale</a:t>
            </a:r>
            <a:r>
              <a:rPr lang="en-US" sz="1050" i="1" dirty="0">
                <a:solidFill>
                  <a:srgbClr val="404040"/>
                </a:solidFill>
                <a:latin typeface="+mj-lt"/>
                <a:cs typeface="Arial" pitchFamily="34" charset="0"/>
              </a:rPr>
              <a:t> </a:t>
            </a:r>
            <a:r>
              <a:rPr lang="en-US" sz="1050" i="1" dirty="0" err="1">
                <a:solidFill>
                  <a:srgbClr val="404040"/>
                </a:solidFill>
                <a:latin typeface="+mj-lt"/>
                <a:cs typeface="Arial" pitchFamily="34" charset="0"/>
              </a:rPr>
              <a:t>assez</a:t>
            </a:r>
            <a:r>
              <a:rPr lang="en-US" sz="1050" i="1" dirty="0">
                <a:solidFill>
                  <a:srgbClr val="404040"/>
                </a:solidFill>
                <a:latin typeface="+mj-lt"/>
                <a:cs typeface="Arial" pitchFamily="34" charset="0"/>
              </a:rPr>
              <a:t> </a:t>
            </a:r>
            <a:r>
              <a:rPr lang="en-US" sz="1050" i="1" dirty="0" err="1">
                <a:solidFill>
                  <a:srgbClr val="404040"/>
                </a:solidFill>
                <a:latin typeface="+mj-lt"/>
                <a:cs typeface="Arial" pitchFamily="34" charset="0"/>
              </a:rPr>
              <a:t>constante</a:t>
            </a:r>
            <a:r>
              <a:rPr lang="en-US" dirty="0">
                <a:solidFill>
                  <a:srgbClr val="404040"/>
                </a:solidFill>
                <a:latin typeface="+mj-lt"/>
                <a:cs typeface="Arial" pitchFamily="34" charset="0"/>
              </a:rPr>
              <a:t>.</a:t>
            </a:r>
            <a:endParaRPr lang="fr-FR" sz="1600" dirty="0" err="1">
              <a:solidFill>
                <a:srgbClr val="404040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438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A9AA0-B2C7-4580-BE80-10E02A25D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France	</a:t>
            </a:r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52DF4-B0DE-43DB-A6E9-EA8595ADB24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Espérance</a:t>
            </a:r>
            <a:r>
              <a:rPr lang="en-US" dirty="0"/>
              <a:t> de vie par </a:t>
            </a:r>
            <a:r>
              <a:rPr lang="en-US" dirty="0" err="1"/>
              <a:t>composante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E7C7BD-7D21-45F5-8526-AF4072DF5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237" y="1082040"/>
            <a:ext cx="7067550" cy="56540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A8AA29-39C0-4200-9591-B1F993C54941}"/>
              </a:ext>
            </a:extLst>
          </p:cNvPr>
          <p:cNvSpPr txBox="1"/>
          <p:nvPr/>
        </p:nvSpPr>
        <p:spPr bwMode="auto">
          <a:xfrm>
            <a:off x="1715588" y="2981192"/>
            <a:ext cx="197684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b">
            <a:spAutoFit/>
          </a:bodyPr>
          <a:lstStyle/>
          <a:p>
            <a:pPr algn="r" eaLnBrk="1" hangingPunct="1"/>
            <a:r>
              <a:rPr lang="en-US" sz="1600" dirty="0" err="1">
                <a:solidFill>
                  <a:srgbClr val="404040"/>
                </a:solidFill>
                <a:latin typeface="+mj-lt"/>
                <a:cs typeface="Arial" pitchFamily="34" charset="0"/>
              </a:rPr>
              <a:t>Amélioration</a:t>
            </a:r>
            <a:r>
              <a:rPr lang="en-US" sz="1600" dirty="0">
                <a:solidFill>
                  <a:srgbClr val="404040"/>
                </a:solidFill>
                <a:latin typeface="+mj-lt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404040"/>
                </a:solidFill>
                <a:latin typeface="+mj-lt"/>
                <a:cs typeface="Arial" pitchFamily="34" charset="0"/>
              </a:rPr>
              <a:t>en</a:t>
            </a:r>
            <a:r>
              <a:rPr lang="en-US" sz="1600" dirty="0">
                <a:solidFill>
                  <a:srgbClr val="404040"/>
                </a:solidFill>
                <a:latin typeface="+mj-lt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404040"/>
                </a:solidFill>
                <a:latin typeface="+mj-lt"/>
                <a:cs typeface="Arial" pitchFamily="34" charset="0"/>
              </a:rPr>
              <a:t>espérance</a:t>
            </a:r>
            <a:r>
              <a:rPr lang="en-US" sz="1600" dirty="0">
                <a:solidFill>
                  <a:srgbClr val="404040"/>
                </a:solidFill>
                <a:latin typeface="+mj-lt"/>
                <a:cs typeface="Arial" pitchFamily="34" charset="0"/>
              </a:rPr>
              <a:t> de vie </a:t>
            </a:r>
            <a:r>
              <a:rPr lang="en-US" sz="1600" dirty="0" err="1">
                <a:solidFill>
                  <a:srgbClr val="404040"/>
                </a:solidFill>
                <a:latin typeface="+mj-lt"/>
                <a:cs typeface="Arial" pitchFamily="34" charset="0"/>
              </a:rPr>
              <a:t>en</a:t>
            </a:r>
            <a:r>
              <a:rPr lang="en-US" sz="1600" dirty="0">
                <a:solidFill>
                  <a:srgbClr val="404040"/>
                </a:solidFill>
                <a:latin typeface="+mj-lt"/>
                <a:cs typeface="Arial" pitchFamily="34" charset="0"/>
              </a:rPr>
              <a:t> France par </a:t>
            </a:r>
            <a:r>
              <a:rPr lang="en-US" sz="1600" dirty="0" err="1">
                <a:solidFill>
                  <a:srgbClr val="404040"/>
                </a:solidFill>
                <a:latin typeface="+mj-lt"/>
                <a:cs typeface="Arial" pitchFamily="34" charset="0"/>
              </a:rPr>
              <a:t>composante</a:t>
            </a:r>
            <a:r>
              <a:rPr lang="en-US" sz="1600" dirty="0">
                <a:solidFill>
                  <a:srgbClr val="404040"/>
                </a:solidFill>
                <a:latin typeface="+mj-lt"/>
                <a:cs typeface="Arial" pitchFamily="34" charset="0"/>
              </a:rPr>
              <a:t>. </a:t>
            </a:r>
          </a:p>
          <a:p>
            <a:pPr algn="r" eaLnBrk="1" hangingPunct="1"/>
            <a:endParaRPr lang="en-US" sz="1050" i="1" dirty="0">
              <a:solidFill>
                <a:srgbClr val="404040"/>
              </a:solidFill>
              <a:latin typeface="+mj-lt"/>
              <a:cs typeface="Arial" pitchFamily="34" charset="0"/>
            </a:endParaRPr>
          </a:p>
          <a:p>
            <a:pPr algn="r" eaLnBrk="1" hangingPunct="1"/>
            <a:r>
              <a:rPr lang="en-US" sz="1050" i="1" dirty="0" err="1">
                <a:solidFill>
                  <a:srgbClr val="404040"/>
                </a:solidFill>
                <a:latin typeface="+mj-lt"/>
                <a:cs typeface="Arial" pitchFamily="34" charset="0"/>
              </a:rPr>
              <a:t>Rq</a:t>
            </a:r>
            <a:r>
              <a:rPr lang="en-US" sz="1050" i="1" dirty="0">
                <a:solidFill>
                  <a:srgbClr val="404040"/>
                </a:solidFill>
                <a:latin typeface="+mj-lt"/>
                <a:cs typeface="Arial" pitchFamily="34" charset="0"/>
              </a:rPr>
              <a:t> dominance de la </a:t>
            </a:r>
            <a:r>
              <a:rPr lang="en-US" sz="1050" i="1" dirty="0" err="1">
                <a:solidFill>
                  <a:srgbClr val="404040"/>
                </a:solidFill>
                <a:latin typeface="+mj-lt"/>
                <a:cs typeface="Arial" pitchFamily="34" charset="0"/>
              </a:rPr>
              <a:t>composante</a:t>
            </a:r>
            <a:r>
              <a:rPr lang="en-US" sz="1050" i="1" dirty="0">
                <a:solidFill>
                  <a:srgbClr val="404040"/>
                </a:solidFill>
                <a:latin typeface="+mj-lt"/>
                <a:cs typeface="Arial" pitchFamily="34" charset="0"/>
              </a:rPr>
              <a:t> </a:t>
            </a:r>
            <a:r>
              <a:rPr lang="en-US" sz="1050" i="1" dirty="0" err="1">
                <a:solidFill>
                  <a:srgbClr val="404040"/>
                </a:solidFill>
                <a:latin typeface="+mj-lt"/>
                <a:cs typeface="Arial" pitchFamily="34" charset="0"/>
              </a:rPr>
              <a:t>sénescente</a:t>
            </a:r>
            <a:r>
              <a:rPr lang="en-US" sz="1050" i="1" dirty="0">
                <a:solidFill>
                  <a:srgbClr val="404040"/>
                </a:solidFill>
                <a:latin typeface="+mj-lt"/>
                <a:cs typeface="Arial" pitchFamily="34" charset="0"/>
              </a:rPr>
              <a:t>. Contribution de la </a:t>
            </a:r>
            <a:r>
              <a:rPr lang="en-US" sz="1050" i="1" dirty="0" err="1">
                <a:solidFill>
                  <a:srgbClr val="404040"/>
                </a:solidFill>
                <a:latin typeface="+mj-lt"/>
                <a:cs typeface="Arial" pitchFamily="34" charset="0"/>
              </a:rPr>
              <a:t>mortalité</a:t>
            </a:r>
            <a:r>
              <a:rPr lang="en-US" sz="1050" i="1" dirty="0">
                <a:solidFill>
                  <a:srgbClr val="404040"/>
                </a:solidFill>
                <a:latin typeface="+mj-lt"/>
                <a:cs typeface="Arial" pitchFamily="34" charset="0"/>
              </a:rPr>
              <a:t> infantile </a:t>
            </a:r>
            <a:r>
              <a:rPr lang="en-US" sz="1050" i="1" dirty="0" err="1">
                <a:solidFill>
                  <a:srgbClr val="404040"/>
                </a:solidFill>
                <a:latin typeface="+mj-lt"/>
                <a:cs typeface="Arial" pitchFamily="34" charset="0"/>
              </a:rPr>
              <a:t>en</a:t>
            </a:r>
            <a:r>
              <a:rPr lang="en-US" sz="1050" i="1" dirty="0">
                <a:solidFill>
                  <a:srgbClr val="404040"/>
                </a:solidFill>
                <a:latin typeface="+mj-lt"/>
                <a:cs typeface="Arial" pitchFamily="34" charset="0"/>
              </a:rPr>
              <a:t> </a:t>
            </a:r>
            <a:r>
              <a:rPr lang="en-US" sz="1050" i="1" dirty="0" err="1">
                <a:solidFill>
                  <a:srgbClr val="404040"/>
                </a:solidFill>
                <a:latin typeface="+mj-lt"/>
                <a:cs typeface="Arial" pitchFamily="34" charset="0"/>
              </a:rPr>
              <a:t>baisse</a:t>
            </a:r>
            <a:r>
              <a:rPr lang="en-US" sz="1050" i="1" dirty="0">
                <a:solidFill>
                  <a:srgbClr val="404040"/>
                </a:solidFill>
                <a:latin typeface="+mj-lt"/>
                <a:cs typeface="Arial" pitchFamily="34" charset="0"/>
              </a:rPr>
              <a:t>.</a:t>
            </a:r>
            <a:endParaRPr lang="fr-FR" sz="1600" dirty="0" err="1">
              <a:solidFill>
                <a:srgbClr val="404040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130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5CB9DA-6039-4BAB-92D0-9D14A31860C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fr-FR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0301E0-AB47-4A5F-A27C-BCC82F15734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err="1"/>
              <a:t>Maroc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96470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13FD-64FE-4C2C-ABA5-77C2A4EDF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</a:t>
            </a:r>
            <a:r>
              <a:rPr lang="en-US" dirty="0" err="1"/>
              <a:t>Maroc</a:t>
            </a:r>
            <a:r>
              <a:rPr lang="en-US" dirty="0"/>
              <a:t>	</a:t>
            </a:r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C9EC1-9C4D-423A-A969-159A7CFCA6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Fit SSE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1E9D92-32F5-4387-A0CE-BA8F8FB8C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902" y="380994"/>
            <a:ext cx="6096012" cy="60960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EE3562-2A09-4932-B4EA-BDC6226E9BF9}"/>
              </a:ext>
            </a:extLst>
          </p:cNvPr>
          <p:cNvSpPr txBox="1"/>
          <p:nvPr/>
        </p:nvSpPr>
        <p:spPr bwMode="auto">
          <a:xfrm>
            <a:off x="1271452" y="3100455"/>
            <a:ext cx="197684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b">
            <a:spAutoFit/>
          </a:bodyPr>
          <a:lstStyle/>
          <a:p>
            <a:pPr algn="r" eaLnBrk="1" hangingPunct="1"/>
            <a:r>
              <a:rPr lang="en-US" dirty="0" err="1">
                <a:solidFill>
                  <a:srgbClr val="404040"/>
                </a:solidFill>
                <a:latin typeface="+mj-lt"/>
                <a:cs typeface="Arial" pitchFamily="34" charset="0"/>
              </a:rPr>
              <a:t>Taux</a:t>
            </a:r>
            <a:r>
              <a:rPr lang="en-US" dirty="0">
                <a:solidFill>
                  <a:srgbClr val="404040"/>
                </a:solidFill>
                <a:latin typeface="+mj-lt"/>
                <a:cs typeface="Arial" pitchFamily="34" charset="0"/>
              </a:rPr>
              <a:t> de </a:t>
            </a:r>
            <a:r>
              <a:rPr lang="en-US" dirty="0" err="1">
                <a:solidFill>
                  <a:srgbClr val="404040"/>
                </a:solidFill>
                <a:latin typeface="+mj-lt"/>
                <a:cs typeface="Arial" pitchFamily="34" charset="0"/>
              </a:rPr>
              <a:t>mortalité</a:t>
            </a:r>
            <a:r>
              <a:rPr lang="en-US" dirty="0">
                <a:solidFill>
                  <a:srgbClr val="404040"/>
                </a:solidFill>
                <a:latin typeface="+mj-lt"/>
                <a:cs typeface="Arial" pitchFamily="34" charset="0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+mj-lt"/>
                <a:cs typeface="Arial" pitchFamily="34" charset="0"/>
              </a:rPr>
              <a:t>fittés</a:t>
            </a:r>
            <a:r>
              <a:rPr lang="en-US" dirty="0">
                <a:solidFill>
                  <a:srgbClr val="404040"/>
                </a:solidFill>
                <a:latin typeface="+mj-lt"/>
                <a:cs typeface="Arial" pitchFamily="34" charset="0"/>
              </a:rPr>
              <a:t> pour le </a:t>
            </a:r>
            <a:r>
              <a:rPr lang="en-US" dirty="0" err="1">
                <a:solidFill>
                  <a:srgbClr val="404040"/>
                </a:solidFill>
                <a:latin typeface="+mj-lt"/>
                <a:cs typeface="Arial" pitchFamily="34" charset="0"/>
              </a:rPr>
              <a:t>Maroc</a:t>
            </a:r>
            <a:endParaRPr lang="fr-FR" sz="1600" dirty="0" err="1">
              <a:solidFill>
                <a:srgbClr val="404040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812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A9AA0-B2C7-4580-BE80-10E02A25D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</a:t>
            </a:r>
            <a:r>
              <a:rPr lang="en-US" dirty="0" err="1"/>
              <a:t>Maroc</a:t>
            </a:r>
            <a:r>
              <a:rPr lang="en-US" dirty="0"/>
              <a:t>	</a:t>
            </a:r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52DF4-B0DE-43DB-A6E9-EA8595ADB24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Améliorations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espérance</a:t>
            </a:r>
            <a:r>
              <a:rPr lang="en-US" dirty="0"/>
              <a:t> de vie</a:t>
            </a:r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02B5C7-6336-44AB-803D-900AD3F45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344" y="952637"/>
            <a:ext cx="6885425" cy="55083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E05793-9667-430E-9E06-9481500B1717}"/>
              </a:ext>
            </a:extLst>
          </p:cNvPr>
          <p:cNvSpPr txBox="1"/>
          <p:nvPr/>
        </p:nvSpPr>
        <p:spPr bwMode="auto">
          <a:xfrm>
            <a:off x="255080" y="5190930"/>
            <a:ext cx="4357034" cy="977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b">
            <a:spAutoFit/>
          </a:bodyPr>
          <a:lstStyle/>
          <a:p>
            <a:pPr algn="r" eaLnBrk="1" hangingPunct="1"/>
            <a:r>
              <a:rPr lang="en-US" sz="1600" dirty="0" err="1">
                <a:solidFill>
                  <a:srgbClr val="404040"/>
                </a:solidFill>
                <a:latin typeface="+mj-lt"/>
                <a:cs typeface="Arial" pitchFamily="34" charset="0"/>
              </a:rPr>
              <a:t>Amélioration</a:t>
            </a:r>
            <a:r>
              <a:rPr lang="en-US" sz="1600" dirty="0">
                <a:solidFill>
                  <a:srgbClr val="404040"/>
                </a:solidFill>
                <a:latin typeface="+mj-lt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404040"/>
                </a:solidFill>
                <a:latin typeface="+mj-lt"/>
                <a:cs typeface="Arial" pitchFamily="34" charset="0"/>
              </a:rPr>
              <a:t>en</a:t>
            </a:r>
            <a:r>
              <a:rPr lang="en-US" sz="1600" dirty="0">
                <a:solidFill>
                  <a:srgbClr val="404040"/>
                </a:solidFill>
                <a:latin typeface="+mj-lt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404040"/>
                </a:solidFill>
                <a:latin typeface="+mj-lt"/>
                <a:cs typeface="Arial" pitchFamily="34" charset="0"/>
              </a:rPr>
              <a:t>espérance</a:t>
            </a:r>
            <a:r>
              <a:rPr lang="en-US" sz="1600" dirty="0">
                <a:solidFill>
                  <a:srgbClr val="404040"/>
                </a:solidFill>
                <a:latin typeface="+mj-lt"/>
                <a:cs typeface="Arial" pitchFamily="34" charset="0"/>
              </a:rPr>
              <a:t> de vie au </a:t>
            </a:r>
            <a:r>
              <a:rPr lang="en-US" sz="1600" dirty="0" err="1">
                <a:solidFill>
                  <a:srgbClr val="404040"/>
                </a:solidFill>
                <a:latin typeface="+mj-lt"/>
                <a:cs typeface="Arial" pitchFamily="34" charset="0"/>
              </a:rPr>
              <a:t>Maroc</a:t>
            </a:r>
            <a:r>
              <a:rPr lang="en-US" sz="1600" dirty="0">
                <a:solidFill>
                  <a:srgbClr val="404040"/>
                </a:solidFill>
                <a:latin typeface="+mj-lt"/>
                <a:cs typeface="Arial" pitchFamily="34" charset="0"/>
              </a:rPr>
              <a:t>. </a:t>
            </a:r>
            <a:r>
              <a:rPr lang="en-US" sz="1600" dirty="0" err="1">
                <a:solidFill>
                  <a:srgbClr val="404040"/>
                </a:solidFill>
                <a:latin typeface="+mj-lt"/>
                <a:cs typeface="Arial" pitchFamily="34" charset="0"/>
              </a:rPr>
              <a:t>Graphique</a:t>
            </a:r>
            <a:r>
              <a:rPr lang="en-US" sz="1600" dirty="0">
                <a:solidFill>
                  <a:srgbClr val="404040"/>
                </a:solidFill>
                <a:latin typeface="+mj-lt"/>
                <a:cs typeface="Arial" pitchFamily="34" charset="0"/>
              </a:rPr>
              <a:t> à droite : Moyenne mobile sur 5 </a:t>
            </a:r>
            <a:r>
              <a:rPr lang="en-US" sz="1600" dirty="0" err="1">
                <a:solidFill>
                  <a:srgbClr val="404040"/>
                </a:solidFill>
                <a:latin typeface="+mj-lt"/>
                <a:cs typeface="Arial" pitchFamily="34" charset="0"/>
              </a:rPr>
              <a:t>ans</a:t>
            </a:r>
            <a:endParaRPr lang="en-US" sz="1600" dirty="0">
              <a:solidFill>
                <a:srgbClr val="404040"/>
              </a:solidFill>
              <a:latin typeface="+mj-lt"/>
              <a:cs typeface="Arial" pitchFamily="34" charset="0"/>
            </a:endParaRPr>
          </a:p>
          <a:p>
            <a:pPr algn="r" eaLnBrk="1" hangingPunct="1"/>
            <a:endParaRPr lang="en-US" sz="1050" i="1" dirty="0">
              <a:solidFill>
                <a:srgbClr val="404040"/>
              </a:solidFill>
              <a:latin typeface="+mj-lt"/>
              <a:cs typeface="Arial" pitchFamily="34" charset="0"/>
            </a:endParaRPr>
          </a:p>
          <a:p>
            <a:pPr algn="r" eaLnBrk="1" hangingPunct="1"/>
            <a:endParaRPr lang="en-US" sz="1050" i="1" dirty="0">
              <a:solidFill>
                <a:srgbClr val="404040"/>
              </a:solidFill>
              <a:latin typeface="+mj-lt"/>
              <a:cs typeface="Arial" pitchFamily="34" charset="0"/>
            </a:endParaRPr>
          </a:p>
          <a:p>
            <a:pPr algn="r" eaLnBrk="1" hangingPunct="1"/>
            <a:r>
              <a:rPr lang="en-US" sz="1050" i="1" dirty="0" err="1">
                <a:solidFill>
                  <a:srgbClr val="404040"/>
                </a:solidFill>
                <a:latin typeface="+mj-lt"/>
                <a:cs typeface="Arial" pitchFamily="34" charset="0"/>
              </a:rPr>
              <a:t>Rq</a:t>
            </a:r>
            <a:r>
              <a:rPr lang="en-US" sz="1050" i="1" dirty="0">
                <a:solidFill>
                  <a:srgbClr val="404040"/>
                </a:solidFill>
                <a:latin typeface="+mj-lt"/>
                <a:cs typeface="Arial" pitchFamily="34" charset="0"/>
              </a:rPr>
              <a:t>: </a:t>
            </a:r>
            <a:r>
              <a:rPr lang="en-US" sz="1050" i="1" dirty="0" err="1">
                <a:solidFill>
                  <a:srgbClr val="404040"/>
                </a:solidFill>
                <a:latin typeface="+mj-lt"/>
                <a:cs typeface="Arial" pitchFamily="34" charset="0"/>
              </a:rPr>
              <a:t>Tendance</a:t>
            </a:r>
            <a:r>
              <a:rPr lang="en-US" sz="1050" i="1" dirty="0">
                <a:solidFill>
                  <a:srgbClr val="404040"/>
                </a:solidFill>
                <a:latin typeface="+mj-lt"/>
                <a:cs typeface="Arial" pitchFamily="34" charset="0"/>
              </a:rPr>
              <a:t> à la </a:t>
            </a:r>
            <a:r>
              <a:rPr lang="en-US" sz="1050" i="1" dirty="0" err="1">
                <a:solidFill>
                  <a:srgbClr val="404040"/>
                </a:solidFill>
                <a:latin typeface="+mj-lt"/>
                <a:cs typeface="Arial" pitchFamily="34" charset="0"/>
              </a:rPr>
              <a:t>baisse</a:t>
            </a:r>
            <a:endParaRPr lang="fr-FR" sz="1600" dirty="0" err="1">
              <a:solidFill>
                <a:srgbClr val="404040"/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A3A3A4-5223-420E-ACAE-4D1534EEDF10}"/>
              </a:ext>
            </a:extLst>
          </p:cNvPr>
          <p:cNvSpPr txBox="1"/>
          <p:nvPr/>
        </p:nvSpPr>
        <p:spPr bwMode="auto">
          <a:xfrm>
            <a:off x="1663038" y="1424605"/>
            <a:ext cx="1885268" cy="3484721"/>
          </a:xfrm>
          <a:prstGeom prst="roundRect">
            <a:avLst>
              <a:gd name="adj" fmla="val 13895"/>
            </a:avLst>
          </a:prstGeom>
          <a:solidFill>
            <a:schemeClr val="accent6">
              <a:alpha val="50196"/>
            </a:schemeClr>
          </a:solidFill>
          <a:ln>
            <a:solidFill>
              <a:schemeClr val="accent6"/>
            </a:solidFill>
          </a:ln>
        </p:spPr>
        <p:txBody>
          <a:bodyPr wrap="none" lIns="0" tIns="0" rIns="0" bIns="0" rtlCol="0" anchor="b">
            <a:spAutoFit/>
          </a:bodyPr>
          <a:lstStyle/>
          <a:p>
            <a:pPr algn="ctr" eaLnBrk="1" hangingPunct="1"/>
            <a:r>
              <a:rPr lang="en-US" sz="1600" b="1" dirty="0">
                <a:solidFill>
                  <a:schemeClr val="accent6">
                    <a:lumMod val="25000"/>
                  </a:schemeClr>
                </a:solidFill>
                <a:latin typeface="+mj-lt"/>
                <a:cs typeface="Arial" pitchFamily="34" charset="0"/>
              </a:rPr>
              <a:t>Moyenne </a:t>
            </a:r>
            <a:r>
              <a:rPr lang="en-US" sz="1600" b="1" dirty="0" err="1">
                <a:solidFill>
                  <a:schemeClr val="accent6">
                    <a:lumMod val="25000"/>
                  </a:schemeClr>
                </a:solidFill>
                <a:latin typeface="+mj-lt"/>
                <a:cs typeface="Arial" pitchFamily="34" charset="0"/>
              </a:rPr>
              <a:t>générale</a:t>
            </a:r>
            <a:r>
              <a:rPr lang="en-US" sz="1600" b="1" dirty="0">
                <a:solidFill>
                  <a:schemeClr val="accent6">
                    <a:lumMod val="25000"/>
                  </a:schemeClr>
                </a:solidFill>
                <a:latin typeface="+mj-lt"/>
                <a:cs typeface="Arial" pitchFamily="34" charset="0"/>
              </a:rPr>
              <a:t> </a:t>
            </a:r>
          </a:p>
          <a:p>
            <a:pPr algn="ctr" eaLnBrk="1" hangingPunct="1"/>
            <a:r>
              <a:rPr lang="en-US" sz="1600" b="1" dirty="0">
                <a:solidFill>
                  <a:schemeClr val="accent6">
                    <a:lumMod val="25000"/>
                  </a:schemeClr>
                </a:solidFill>
                <a:latin typeface="+mj-lt"/>
                <a:cs typeface="Arial" pitchFamily="34" charset="0"/>
              </a:rPr>
              <a:t>sur 2000 – 2016</a:t>
            </a:r>
          </a:p>
          <a:p>
            <a:pPr algn="ctr" eaLnBrk="1" hangingPunct="1"/>
            <a:r>
              <a:rPr lang="en-US" sz="8000" b="1" dirty="0">
                <a:solidFill>
                  <a:schemeClr val="accent6">
                    <a:lumMod val="25000"/>
                  </a:schemeClr>
                </a:solidFill>
                <a:latin typeface="+mj-lt"/>
                <a:cs typeface="Arial" pitchFamily="34" charset="0"/>
              </a:rPr>
              <a:t>9-8</a:t>
            </a:r>
          </a:p>
          <a:p>
            <a:pPr algn="ctr" eaLnBrk="1" hangingPunct="1"/>
            <a:r>
              <a:rPr lang="en-US" dirty="0" err="1">
                <a:solidFill>
                  <a:schemeClr val="accent6">
                    <a:lumMod val="25000"/>
                  </a:schemeClr>
                </a:solidFill>
                <a:latin typeface="+mj-lt"/>
                <a:cs typeface="Arial" pitchFamily="34" charset="0"/>
              </a:rPr>
              <a:t>mois</a:t>
            </a:r>
            <a:r>
              <a:rPr lang="en-US" dirty="0">
                <a:solidFill>
                  <a:schemeClr val="accent6">
                    <a:lumMod val="25000"/>
                  </a:schemeClr>
                </a:solidFill>
                <a:latin typeface="+mj-lt"/>
                <a:cs typeface="Arial" pitchFamily="34" charset="0"/>
              </a:rPr>
              <a:t>/an au </a:t>
            </a:r>
            <a:r>
              <a:rPr lang="en-US" dirty="0" err="1">
                <a:solidFill>
                  <a:schemeClr val="accent6">
                    <a:lumMod val="25000"/>
                  </a:schemeClr>
                </a:solidFill>
                <a:latin typeface="+mj-lt"/>
                <a:cs typeface="Arial" pitchFamily="34" charset="0"/>
              </a:rPr>
              <a:t>Maroc</a:t>
            </a:r>
            <a:endParaRPr lang="en-US" dirty="0">
              <a:solidFill>
                <a:schemeClr val="accent6">
                  <a:lumMod val="25000"/>
                </a:schemeClr>
              </a:solidFill>
              <a:latin typeface="+mj-lt"/>
              <a:cs typeface="Arial" pitchFamily="34" charset="0"/>
            </a:endParaRPr>
          </a:p>
          <a:p>
            <a:pPr algn="ctr" eaLnBrk="1" hangingPunct="1"/>
            <a:r>
              <a:rPr lang="en-US" sz="7200" b="1" dirty="0">
                <a:solidFill>
                  <a:schemeClr val="accent6">
                    <a:lumMod val="25000"/>
                  </a:schemeClr>
                </a:solidFill>
                <a:latin typeface="+mj-lt"/>
                <a:cs typeface="Arial" pitchFamily="34" charset="0"/>
              </a:rPr>
              <a:t>3/2 </a:t>
            </a:r>
          </a:p>
          <a:p>
            <a:pPr algn="ctr" eaLnBrk="1" hangingPunct="1"/>
            <a:r>
              <a:rPr lang="en-US" dirty="0" err="1">
                <a:solidFill>
                  <a:schemeClr val="accent6">
                    <a:lumMod val="25000"/>
                  </a:schemeClr>
                </a:solidFill>
                <a:latin typeface="+mj-lt"/>
                <a:cs typeface="Arial" pitchFamily="34" charset="0"/>
              </a:rPr>
              <a:t>mois</a:t>
            </a:r>
            <a:r>
              <a:rPr lang="en-US" dirty="0">
                <a:solidFill>
                  <a:schemeClr val="accent6">
                    <a:lumMod val="25000"/>
                  </a:schemeClr>
                </a:solidFill>
                <a:latin typeface="+mj-lt"/>
                <a:cs typeface="Arial" pitchFamily="34" charset="0"/>
              </a:rPr>
              <a:t>/an </a:t>
            </a:r>
            <a:r>
              <a:rPr lang="en-US" dirty="0" err="1">
                <a:solidFill>
                  <a:schemeClr val="accent6">
                    <a:lumMod val="25000"/>
                  </a:schemeClr>
                </a:solidFill>
                <a:latin typeface="+mj-lt"/>
                <a:cs typeface="Arial" pitchFamily="34" charset="0"/>
              </a:rPr>
              <a:t>en</a:t>
            </a:r>
            <a:r>
              <a:rPr lang="en-US" dirty="0">
                <a:solidFill>
                  <a:schemeClr val="accent6">
                    <a:lumMod val="25000"/>
                  </a:schemeClr>
                </a:solidFill>
                <a:latin typeface="+mj-lt"/>
                <a:cs typeface="Arial" pitchFamily="34" charset="0"/>
              </a:rPr>
              <a:t> France</a:t>
            </a:r>
            <a:endParaRPr lang="fr-FR" dirty="0" err="1">
              <a:solidFill>
                <a:schemeClr val="accent6">
                  <a:lumMod val="25000"/>
                </a:schemeClr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850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A9AA0-B2C7-4580-BE80-10E02A25D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</a:t>
            </a:r>
            <a:r>
              <a:rPr lang="en-US" dirty="0" err="1"/>
              <a:t>Maroc</a:t>
            </a:r>
            <a:r>
              <a:rPr lang="en-US" dirty="0"/>
              <a:t>	</a:t>
            </a:r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52DF4-B0DE-43DB-A6E9-EA8595ADB24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Espérance</a:t>
            </a:r>
            <a:r>
              <a:rPr lang="en-US" dirty="0"/>
              <a:t> de vie par </a:t>
            </a:r>
            <a:r>
              <a:rPr lang="en-US" dirty="0" err="1"/>
              <a:t>composante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5E28E-0D17-486C-A4C1-7CAAC6DEE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809" y="1015635"/>
            <a:ext cx="6959659" cy="55677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B684FE-9222-47A5-8323-81EC25E1C928}"/>
              </a:ext>
            </a:extLst>
          </p:cNvPr>
          <p:cNvSpPr txBox="1"/>
          <p:nvPr/>
        </p:nvSpPr>
        <p:spPr bwMode="auto">
          <a:xfrm>
            <a:off x="2246811" y="2894106"/>
            <a:ext cx="197684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b">
            <a:spAutoFit/>
          </a:bodyPr>
          <a:lstStyle/>
          <a:p>
            <a:pPr algn="r" eaLnBrk="1" hangingPunct="1"/>
            <a:r>
              <a:rPr lang="en-US" sz="1600" dirty="0" err="1">
                <a:solidFill>
                  <a:srgbClr val="404040"/>
                </a:solidFill>
                <a:latin typeface="+mj-lt"/>
                <a:cs typeface="Arial" pitchFamily="34" charset="0"/>
              </a:rPr>
              <a:t>Amélioration</a:t>
            </a:r>
            <a:r>
              <a:rPr lang="en-US" sz="1600" dirty="0">
                <a:solidFill>
                  <a:srgbClr val="404040"/>
                </a:solidFill>
                <a:latin typeface="+mj-lt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404040"/>
                </a:solidFill>
                <a:latin typeface="+mj-lt"/>
                <a:cs typeface="Arial" pitchFamily="34" charset="0"/>
              </a:rPr>
              <a:t>en</a:t>
            </a:r>
            <a:r>
              <a:rPr lang="en-US" sz="1600" dirty="0">
                <a:solidFill>
                  <a:srgbClr val="404040"/>
                </a:solidFill>
                <a:latin typeface="+mj-lt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404040"/>
                </a:solidFill>
                <a:latin typeface="+mj-lt"/>
                <a:cs typeface="Arial" pitchFamily="34" charset="0"/>
              </a:rPr>
              <a:t>espérance</a:t>
            </a:r>
            <a:r>
              <a:rPr lang="en-US" sz="1600" dirty="0">
                <a:solidFill>
                  <a:srgbClr val="404040"/>
                </a:solidFill>
                <a:latin typeface="+mj-lt"/>
                <a:cs typeface="Arial" pitchFamily="34" charset="0"/>
              </a:rPr>
              <a:t> de vie au </a:t>
            </a:r>
            <a:r>
              <a:rPr lang="en-US" sz="1600" dirty="0" err="1">
                <a:solidFill>
                  <a:srgbClr val="404040"/>
                </a:solidFill>
                <a:latin typeface="+mj-lt"/>
                <a:cs typeface="Arial" pitchFamily="34" charset="0"/>
              </a:rPr>
              <a:t>Maroc</a:t>
            </a:r>
            <a:r>
              <a:rPr lang="en-US" sz="1600" dirty="0">
                <a:solidFill>
                  <a:srgbClr val="404040"/>
                </a:solidFill>
                <a:latin typeface="+mj-lt"/>
                <a:cs typeface="Arial" pitchFamily="34" charset="0"/>
              </a:rPr>
              <a:t> par </a:t>
            </a:r>
            <a:r>
              <a:rPr lang="en-US" sz="1600" dirty="0" err="1">
                <a:solidFill>
                  <a:srgbClr val="404040"/>
                </a:solidFill>
                <a:latin typeface="+mj-lt"/>
                <a:cs typeface="Arial" pitchFamily="34" charset="0"/>
              </a:rPr>
              <a:t>composante</a:t>
            </a:r>
            <a:r>
              <a:rPr lang="en-US" sz="1600" dirty="0">
                <a:solidFill>
                  <a:srgbClr val="404040"/>
                </a:solidFill>
                <a:latin typeface="+mj-lt"/>
                <a:cs typeface="Arial" pitchFamily="34" charset="0"/>
              </a:rPr>
              <a:t>. </a:t>
            </a:r>
          </a:p>
          <a:p>
            <a:pPr algn="r" eaLnBrk="1" hangingPunct="1"/>
            <a:endParaRPr lang="en-US" sz="1050" i="1" dirty="0">
              <a:solidFill>
                <a:srgbClr val="404040"/>
              </a:solidFill>
              <a:latin typeface="+mj-lt"/>
              <a:cs typeface="Arial" pitchFamily="34" charset="0"/>
            </a:endParaRPr>
          </a:p>
          <a:p>
            <a:pPr algn="r" eaLnBrk="1" hangingPunct="1"/>
            <a:r>
              <a:rPr lang="en-US" sz="1050" i="1" dirty="0" err="1">
                <a:solidFill>
                  <a:srgbClr val="404040"/>
                </a:solidFill>
                <a:latin typeface="+mj-lt"/>
                <a:cs typeface="Arial" pitchFamily="34" charset="0"/>
              </a:rPr>
              <a:t>Rq</a:t>
            </a:r>
            <a:r>
              <a:rPr lang="en-US" sz="1050" i="1" dirty="0">
                <a:solidFill>
                  <a:srgbClr val="404040"/>
                </a:solidFill>
                <a:latin typeface="+mj-lt"/>
                <a:cs typeface="Arial" pitchFamily="34" charset="0"/>
              </a:rPr>
              <a:t> : pas de dominance de </a:t>
            </a:r>
            <a:r>
              <a:rPr lang="en-US" sz="1050" i="1" dirty="0" err="1">
                <a:solidFill>
                  <a:srgbClr val="404040"/>
                </a:solidFill>
                <a:latin typeface="+mj-lt"/>
                <a:cs typeface="Arial" pitchFamily="34" charset="0"/>
              </a:rPr>
              <a:t>composante</a:t>
            </a:r>
            <a:r>
              <a:rPr lang="en-US" sz="1050" i="1" dirty="0">
                <a:solidFill>
                  <a:srgbClr val="404040"/>
                </a:solidFill>
                <a:latin typeface="+mj-lt"/>
                <a:cs typeface="Arial" pitchFamily="34" charset="0"/>
              </a:rPr>
              <a:t> </a:t>
            </a:r>
            <a:r>
              <a:rPr lang="en-US" sz="1050" i="1" dirty="0" err="1">
                <a:solidFill>
                  <a:srgbClr val="404040"/>
                </a:solidFill>
                <a:latin typeface="+mj-lt"/>
                <a:cs typeface="Arial" pitchFamily="34" charset="0"/>
              </a:rPr>
              <a:t>en</a:t>
            </a:r>
            <a:r>
              <a:rPr lang="en-US" sz="1050" i="1" dirty="0">
                <a:solidFill>
                  <a:srgbClr val="404040"/>
                </a:solidFill>
                <a:latin typeface="+mj-lt"/>
                <a:cs typeface="Arial" pitchFamily="34" charset="0"/>
              </a:rPr>
              <a:t> particulier </a:t>
            </a:r>
            <a:r>
              <a:rPr lang="en-US" sz="1050" i="1" dirty="0" err="1">
                <a:solidFill>
                  <a:srgbClr val="404040"/>
                </a:solidFill>
                <a:latin typeface="+mj-lt"/>
                <a:cs typeface="Arial" pitchFamily="34" charset="0"/>
              </a:rPr>
              <a:t>mais</a:t>
            </a:r>
            <a:r>
              <a:rPr lang="en-US" sz="1050" i="1" dirty="0">
                <a:solidFill>
                  <a:srgbClr val="404040"/>
                </a:solidFill>
                <a:latin typeface="+mj-lt"/>
                <a:cs typeface="Arial" pitchFamily="34" charset="0"/>
              </a:rPr>
              <a:t> des pics </a:t>
            </a:r>
            <a:r>
              <a:rPr lang="en-US" sz="1050" i="1" dirty="0" err="1">
                <a:solidFill>
                  <a:srgbClr val="404040"/>
                </a:solidFill>
                <a:latin typeface="+mj-lt"/>
                <a:cs typeface="Arial" pitchFamily="34" charset="0"/>
              </a:rPr>
              <a:t>anormaux</a:t>
            </a:r>
            <a:r>
              <a:rPr lang="en-US" sz="1050" i="1" dirty="0">
                <a:solidFill>
                  <a:srgbClr val="404040"/>
                </a:solidFill>
                <a:latin typeface="+mj-lt"/>
                <a:cs typeface="Arial" pitchFamily="34" charset="0"/>
              </a:rPr>
              <a:t>. .</a:t>
            </a:r>
            <a:endParaRPr lang="fr-FR" sz="1600" dirty="0" err="1">
              <a:solidFill>
                <a:srgbClr val="404040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889538"/>
      </p:ext>
    </p:extLst>
  </p:cSld>
  <p:clrMapOvr>
    <a:masterClrMapping/>
  </p:clrMapOvr>
</p:sld>
</file>

<file path=ppt/theme/theme1.xml><?xml version="1.0" encoding="utf-8"?>
<a:theme xmlns:a="http://schemas.openxmlformats.org/drawingml/2006/main" name="axa">
  <a:themeElements>
    <a:clrScheme name="AXA Charte PPT">
      <a:dk1>
        <a:sysClr val="windowText" lastClr="000000"/>
      </a:dk1>
      <a:lt1>
        <a:sysClr val="window" lastClr="FFFFFF"/>
      </a:lt1>
      <a:dk2>
        <a:srgbClr val="00008F"/>
      </a:dk2>
      <a:lt2>
        <a:srgbClr val="FCD385"/>
      </a:lt2>
      <a:accent1>
        <a:srgbClr val="027180"/>
      </a:accent1>
      <a:accent2>
        <a:srgbClr val="E196AA"/>
      </a:accent2>
      <a:accent3>
        <a:srgbClr val="00AEC6"/>
      </a:accent3>
      <a:accent4>
        <a:srgbClr val="914146"/>
      </a:accent4>
      <a:accent5>
        <a:srgbClr val="343C3D"/>
      </a:accent5>
      <a:accent6>
        <a:srgbClr val="B5D0EE"/>
      </a:accent6>
      <a:hlink>
        <a:srgbClr val="00008F"/>
      </a:hlink>
      <a:folHlink>
        <a:srgbClr val="BFBFBF"/>
      </a:folHlink>
    </a:clrScheme>
    <a:fontScheme name="charte PPT Axa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none" lIns="0" tIns="0" rIns="0" bIns="0" rtlCol="0" anchor="b">
        <a:spAutoFit/>
      </a:bodyPr>
      <a:lstStyle>
        <a:defPPr eaLnBrk="1" hangingPunct="1">
          <a:defRPr sz="1600" dirty="0" err="1" smtClean="0">
            <a:solidFill>
              <a:srgbClr val="404040"/>
            </a:solidFill>
            <a:latin typeface="+mj-lt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xa" id="{70F2637A-F097-44CC-A0C4-F0A50653A946}" vid="{77036BB3-545E-45C6-A63C-86AC9FDE88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axa</Template>
  <TotalTime>2218</TotalTime>
  <Words>440</Words>
  <Application>Microsoft Office PowerPoint</Application>
  <PresentationFormat>Widescreen</PresentationFormat>
  <Paragraphs>63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Open Sans</vt:lpstr>
      <vt:lpstr>Source Sans Pro</vt:lpstr>
      <vt:lpstr>Wingdings</vt:lpstr>
      <vt:lpstr>axa</vt:lpstr>
      <vt:lpstr>Sums of Smooth Exponentials</vt:lpstr>
      <vt:lpstr>PowerPoint Presentation</vt:lpstr>
      <vt:lpstr>Fit France </vt:lpstr>
      <vt:lpstr>Fit France </vt:lpstr>
      <vt:lpstr>Fit France </vt:lpstr>
      <vt:lpstr>PowerPoint Presentation</vt:lpstr>
      <vt:lpstr>Fit Maroc </vt:lpstr>
      <vt:lpstr>Fit Maroc </vt:lpstr>
      <vt:lpstr>Fit Maroc </vt:lpstr>
      <vt:lpstr>PowerPoint Presentation</vt:lpstr>
      <vt:lpstr>Comparaison France / Maroc</vt:lpstr>
      <vt:lpstr>Comparaison France / Maroc</vt:lpstr>
      <vt:lpstr>PowerPoint Presentation</vt:lpstr>
      <vt:lpstr>Projection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 France</dc:title>
  <dc:creator>Erwan Rahis</dc:creator>
  <cp:lastModifiedBy>RAHIS Erwan</cp:lastModifiedBy>
  <cp:revision>33</cp:revision>
  <dcterms:created xsi:type="dcterms:W3CDTF">2020-06-29T13:35:56Z</dcterms:created>
  <dcterms:modified xsi:type="dcterms:W3CDTF">2020-07-16T16:44:24Z</dcterms:modified>
</cp:coreProperties>
</file>