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79" r:id="rId5"/>
    <p:sldId id="286" r:id="rId6"/>
    <p:sldId id="348" r:id="rId7"/>
    <p:sldId id="349" r:id="rId8"/>
    <p:sldId id="350" r:id="rId9"/>
    <p:sldId id="351" r:id="rId10"/>
    <p:sldId id="347" r:id="rId11"/>
    <p:sldId id="352" r:id="rId12"/>
    <p:sldId id="353" r:id="rId13"/>
    <p:sldId id="354" r:id="rId14"/>
    <p:sldId id="355" r:id="rId15"/>
    <p:sldId id="356" r:id="rId16"/>
    <p:sldId id="357" r:id="rId17"/>
  </p:sldIdLst>
  <p:sldSz cx="9144000" cy="5143500" type="screen16x9"/>
  <p:notesSz cx="6985000" cy="9283700"/>
  <p:defaultTextStyle>
    <a:defPPr>
      <a:defRPr lang="fr-FR"/>
    </a:defPPr>
    <a:lvl1pPr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1pPr>
    <a:lvl2pPr marL="406911" indent="128205"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2pPr>
    <a:lvl3pPr marL="815680" indent="254553"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3pPr>
    <a:lvl4pPr marL="1222590" indent="382756"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4pPr>
    <a:lvl5pPr marL="1631359" indent="509103" algn="l" defTabSz="815680" rtl="0" eaLnBrk="0" fontAlgn="base" hangingPunct="0">
      <a:spcBef>
        <a:spcPct val="0"/>
      </a:spcBef>
      <a:spcAft>
        <a:spcPct val="0"/>
      </a:spcAft>
      <a:defRPr sz="1600" kern="1200">
        <a:solidFill>
          <a:schemeClr val="tx1"/>
        </a:solidFill>
        <a:latin typeface="Calibri" pitchFamily="34" charset="0"/>
        <a:ea typeface="+mn-ea"/>
        <a:cs typeface="Arial" charset="0"/>
      </a:defRPr>
    </a:lvl5pPr>
    <a:lvl6pPr marL="2675577" algn="l" defTabSz="1070230" rtl="0" eaLnBrk="1" latinLnBrk="0" hangingPunct="1">
      <a:defRPr sz="1600" kern="1200">
        <a:solidFill>
          <a:schemeClr val="tx1"/>
        </a:solidFill>
        <a:latin typeface="Calibri" pitchFamily="34" charset="0"/>
        <a:ea typeface="+mn-ea"/>
        <a:cs typeface="Arial" charset="0"/>
      </a:defRPr>
    </a:lvl6pPr>
    <a:lvl7pPr marL="3210692" algn="l" defTabSz="1070230" rtl="0" eaLnBrk="1" latinLnBrk="0" hangingPunct="1">
      <a:defRPr sz="1600" kern="1200">
        <a:solidFill>
          <a:schemeClr val="tx1"/>
        </a:solidFill>
        <a:latin typeface="Calibri" pitchFamily="34" charset="0"/>
        <a:ea typeface="+mn-ea"/>
        <a:cs typeface="Arial" charset="0"/>
      </a:defRPr>
    </a:lvl7pPr>
    <a:lvl8pPr marL="3745806" algn="l" defTabSz="1070230" rtl="0" eaLnBrk="1" latinLnBrk="0" hangingPunct="1">
      <a:defRPr sz="1600" kern="1200">
        <a:solidFill>
          <a:schemeClr val="tx1"/>
        </a:solidFill>
        <a:latin typeface="Calibri" pitchFamily="34" charset="0"/>
        <a:ea typeface="+mn-ea"/>
        <a:cs typeface="Arial" charset="0"/>
      </a:defRPr>
    </a:lvl8pPr>
    <a:lvl9pPr marL="4280922" algn="l" defTabSz="1070230" rtl="0" eaLnBrk="1" latinLnBrk="0" hangingPunct="1">
      <a:defRPr sz="1600" kern="1200">
        <a:solidFill>
          <a:schemeClr val="tx1"/>
        </a:solidFill>
        <a:latin typeface="Calibri" pitchFamily="34" charset="0"/>
        <a:ea typeface="+mn-ea"/>
        <a:cs typeface="Arial" charset="0"/>
      </a:defRPr>
    </a:lvl9pPr>
  </p:defaultTextStyle>
  <p:extLst>
    <p:ext uri="{521415D9-36F7-43E2-AB2F-B90AF26B5E84}">
      <p14:sectionLst xmlns:p14="http://schemas.microsoft.com/office/powerpoint/2010/main">
        <p14:section name="Default Section" id="{40589682-8CC6-46BD-A6F3-A68502B1F8DD}">
          <p14:sldIdLst>
            <p14:sldId id="279"/>
            <p14:sldId id="286"/>
            <p14:sldId id="348"/>
            <p14:sldId id="349"/>
            <p14:sldId id="350"/>
            <p14:sldId id="351"/>
            <p14:sldId id="347"/>
            <p14:sldId id="352"/>
            <p14:sldId id="353"/>
            <p14:sldId id="354"/>
            <p14:sldId id="355"/>
            <p14:sldId id="356"/>
            <p14:sldId id="357"/>
          </p14:sldIdLst>
        </p14:section>
      </p14:sectionLst>
    </p:ext>
    <p:ext uri="{EFAFB233-063F-42B5-8137-9DF3F51BA10A}">
      <p15:sldGuideLst xmlns:p15="http://schemas.microsoft.com/office/powerpoint/2012/main">
        <p15:guide id="1" orient="horz" pos="2159">
          <p15:clr>
            <a:srgbClr val="A4A3A4"/>
          </p15:clr>
        </p15:guide>
        <p15:guide id="2" orient="horz" pos="240">
          <p15:clr>
            <a:srgbClr val="A4A3A4"/>
          </p15:clr>
        </p15:guide>
        <p15:guide id="3" orient="horz" pos="4220">
          <p15:clr>
            <a:srgbClr val="A4A3A4"/>
          </p15:clr>
        </p15:guide>
        <p15:guide id="4" orient="horz" pos="34">
          <p15:clr>
            <a:srgbClr val="A4A3A4"/>
          </p15:clr>
        </p15:guide>
        <p15:guide id="5" orient="horz" pos="3486">
          <p15:clr>
            <a:srgbClr val="A4A3A4"/>
          </p15:clr>
        </p15:guide>
        <p15:guide id="6" orient="horz" pos="1026">
          <p15:clr>
            <a:srgbClr val="A4A3A4"/>
          </p15:clr>
        </p15:guide>
        <p15:guide id="7" orient="horz" pos="3788">
          <p15:clr>
            <a:srgbClr val="A4A3A4"/>
          </p15:clr>
        </p15:guide>
        <p15:guide id="8" pos="2879">
          <p15:clr>
            <a:srgbClr val="A4A3A4"/>
          </p15:clr>
        </p15:guide>
        <p15:guide id="9" pos="5641">
          <p15:clr>
            <a:srgbClr val="A4A3A4"/>
          </p15:clr>
        </p15:guide>
        <p15:guide id="10" pos="172">
          <p15:clr>
            <a:srgbClr val="A4A3A4"/>
          </p15:clr>
        </p15:guide>
        <p15:guide id="11" orient="horz" pos="1619">
          <p15:clr>
            <a:srgbClr val="A4A3A4"/>
          </p15:clr>
        </p15:guide>
        <p15:guide id="12" orient="horz" pos="167">
          <p15:clr>
            <a:srgbClr val="A4A3A4"/>
          </p15:clr>
        </p15:guide>
        <p15:guide id="13" orient="horz" pos="3184">
          <p15:clr>
            <a:srgbClr val="A4A3A4"/>
          </p15:clr>
        </p15:guide>
        <p15:guide id="14" orient="horz" pos="2615">
          <p15:clr>
            <a:srgbClr val="A4A3A4"/>
          </p15:clr>
        </p15:guide>
        <p15:guide id="15" orient="horz" pos="769">
          <p15:clr>
            <a:srgbClr val="A4A3A4"/>
          </p15:clr>
        </p15:guide>
        <p15:guide id="16" orient="horz" pos="2841">
          <p15:clr>
            <a:srgbClr val="A4A3A4"/>
          </p15:clr>
        </p15:guide>
        <p15:guide id="17" orient="horz" pos="2377">
          <p15:clr>
            <a:srgbClr val="A4A3A4"/>
          </p15:clr>
        </p15:guide>
        <p15:guide id="18" pos="5706">
          <p15:clr>
            <a:srgbClr val="A4A3A4"/>
          </p15:clr>
        </p15:guide>
        <p15:guide id="19" pos="160">
          <p15:clr>
            <a:srgbClr val="A4A3A4"/>
          </p15:clr>
        </p15:guide>
        <p15:guide id="20" pos="76">
          <p15:clr>
            <a:srgbClr val="A4A3A4"/>
          </p15:clr>
        </p15:guide>
        <p15:guide id="21" orient="horz" pos="1623">
          <p15:clr>
            <a:srgbClr val="A4A3A4"/>
          </p15:clr>
        </p15:guide>
        <p15:guide id="22" orient="horz" pos="185">
          <p15:clr>
            <a:srgbClr val="A4A3A4"/>
          </p15:clr>
        </p15:guide>
        <p15:guide id="23" pos="2853">
          <p15:clr>
            <a:srgbClr val="A4A3A4"/>
          </p15:clr>
        </p15:guide>
        <p15:guide id="24" pos="15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9D45"/>
    <a:srgbClr val="D9C897"/>
    <a:srgbClr val="E196AA"/>
    <a:srgbClr val="E6E689"/>
    <a:srgbClr val="914146"/>
    <a:srgbClr val="F83E3E"/>
    <a:srgbClr val="00AEC6"/>
    <a:srgbClr val="9FD9B4"/>
    <a:srgbClr val="668980"/>
    <a:srgbClr val="00AD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57" autoAdjust="0"/>
    <p:restoredTop sz="95770" autoAdjust="0"/>
  </p:normalViewPr>
  <p:slideViewPr>
    <p:cSldViewPr snapToGrid="0">
      <p:cViewPr varScale="1">
        <p:scale>
          <a:sx n="139" d="100"/>
          <a:sy n="139" d="100"/>
        </p:scale>
        <p:origin x="240" y="120"/>
      </p:cViewPr>
      <p:guideLst>
        <p:guide orient="horz" pos="2159"/>
        <p:guide orient="horz" pos="240"/>
        <p:guide orient="horz" pos="4220"/>
        <p:guide orient="horz" pos="34"/>
        <p:guide orient="horz" pos="3486"/>
        <p:guide orient="horz" pos="1026"/>
        <p:guide orient="horz" pos="3788"/>
        <p:guide pos="2879"/>
        <p:guide pos="5641"/>
        <p:guide pos="172"/>
        <p:guide orient="horz" pos="1619"/>
        <p:guide orient="horz" pos="167"/>
        <p:guide orient="horz" pos="3184"/>
        <p:guide orient="horz" pos="2615"/>
        <p:guide orient="horz" pos="769"/>
        <p:guide orient="horz" pos="2841"/>
        <p:guide orient="horz" pos="2377"/>
        <p:guide pos="5706"/>
        <p:guide pos="160"/>
        <p:guide pos="76"/>
        <p:guide orient="horz" pos="1623"/>
        <p:guide orient="horz" pos="185"/>
        <p:guide pos="2853"/>
        <p:guide pos="15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5" d="100"/>
          <a:sy n="85" d="100"/>
        </p:scale>
        <p:origin x="-3732" y="-96"/>
      </p:cViewPr>
      <p:guideLst>
        <p:guide orient="horz" pos="2924"/>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25745" cy="46389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p>
        </p:txBody>
      </p:sp>
      <p:sp>
        <p:nvSpPr>
          <p:cNvPr id="3" name="Espace réservé de la date 2"/>
          <p:cNvSpPr>
            <a:spLocks noGrp="1"/>
          </p:cNvSpPr>
          <p:nvPr>
            <p:ph type="dt" sz="quarter" idx="1"/>
          </p:nvPr>
        </p:nvSpPr>
        <p:spPr>
          <a:xfrm>
            <a:off x="3955991" y="0"/>
            <a:ext cx="3027378" cy="46389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r>
              <a:rPr lang="fr-FR"/>
              <a:t>CONFIDENTIALITY LEVEL</a:t>
            </a:r>
          </a:p>
        </p:txBody>
      </p:sp>
      <p:sp>
        <p:nvSpPr>
          <p:cNvPr id="4" name="Espace réservé du pied de page 3"/>
          <p:cNvSpPr>
            <a:spLocks noGrp="1"/>
          </p:cNvSpPr>
          <p:nvPr>
            <p:ph type="ftr" sz="quarter" idx="2"/>
          </p:nvPr>
        </p:nvSpPr>
        <p:spPr>
          <a:xfrm>
            <a:off x="1" y="8816865"/>
            <a:ext cx="3025745" cy="46536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r>
              <a:rPr lang="fr-FR"/>
              <a:t>Title of the presentation</a:t>
            </a:r>
          </a:p>
        </p:txBody>
      </p:sp>
      <p:sp>
        <p:nvSpPr>
          <p:cNvPr id="5" name="Espace réservé du numéro de diapositive 4"/>
          <p:cNvSpPr>
            <a:spLocks noGrp="1"/>
          </p:cNvSpPr>
          <p:nvPr>
            <p:ph type="sldNum" sz="quarter" idx="3"/>
          </p:nvPr>
        </p:nvSpPr>
        <p:spPr>
          <a:xfrm>
            <a:off x="3955991" y="8816865"/>
            <a:ext cx="3027378" cy="465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45A4975-6CFE-4840-9B29-7E8FF68A7FDB}" type="slidenum">
              <a:rPr lang="fr-FR"/>
              <a:pPr/>
              <a:t>‹#›</a:t>
            </a:fld>
            <a:endParaRPr lang="fr-FR"/>
          </a:p>
        </p:txBody>
      </p:sp>
    </p:spTree>
    <p:extLst>
      <p:ext uri="{BB962C8B-B14F-4D97-AF65-F5344CB8AC3E}">
        <p14:creationId xmlns:p14="http://schemas.microsoft.com/office/powerpoint/2010/main" val="220804022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25745" cy="46389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dirty="0"/>
          </a:p>
        </p:txBody>
      </p:sp>
      <p:sp>
        <p:nvSpPr>
          <p:cNvPr id="3" name="Espace réservé de la date 2"/>
          <p:cNvSpPr>
            <a:spLocks noGrp="1"/>
          </p:cNvSpPr>
          <p:nvPr>
            <p:ph type="dt" idx="1"/>
          </p:nvPr>
        </p:nvSpPr>
        <p:spPr>
          <a:xfrm>
            <a:off x="3955991" y="0"/>
            <a:ext cx="3027378" cy="46389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r>
              <a:rPr lang="fr-FR" dirty="0"/>
              <a:t>CONFIDENTIALITY LEVEL</a:t>
            </a:r>
          </a:p>
        </p:txBody>
      </p:sp>
      <p:sp>
        <p:nvSpPr>
          <p:cNvPr id="4" name="Espace réservé de l'image des diapositives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98500" y="4409168"/>
            <a:ext cx="5588000" cy="4177960"/>
          </a:xfrm>
          <a:prstGeom prst="rect">
            <a:avLst/>
          </a:prstGeom>
        </p:spPr>
        <p:txBody>
          <a:bodyPr vert="horz" lIns="91440" tIns="45720" rIns="91440" bIns="45720"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1" y="8816865"/>
            <a:ext cx="3025745" cy="46536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r>
              <a:rPr lang="fr-FR" dirty="0" err="1"/>
              <a:t>Title</a:t>
            </a:r>
            <a:r>
              <a:rPr lang="fr-FR" dirty="0"/>
              <a:t> of the </a:t>
            </a:r>
            <a:r>
              <a:rPr lang="fr-FR" dirty="0" err="1"/>
              <a:t>presentation</a:t>
            </a:r>
            <a:endParaRPr lang="fr-FR" dirty="0"/>
          </a:p>
        </p:txBody>
      </p:sp>
      <p:sp>
        <p:nvSpPr>
          <p:cNvPr id="7" name="Espace réservé du numéro de diapositive 6"/>
          <p:cNvSpPr>
            <a:spLocks noGrp="1"/>
          </p:cNvSpPr>
          <p:nvPr>
            <p:ph type="sldNum" sz="quarter" idx="5"/>
          </p:nvPr>
        </p:nvSpPr>
        <p:spPr>
          <a:xfrm>
            <a:off x="3955991" y="8816865"/>
            <a:ext cx="3027378" cy="465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30332B2-55D9-421F-A138-9E18F33D61D4}" type="slidenum">
              <a:rPr lang="fr-FR"/>
              <a:pPr/>
              <a:t>‹#›</a:t>
            </a:fld>
            <a:endParaRPr lang="fr-FR"/>
          </a:p>
        </p:txBody>
      </p:sp>
    </p:spTree>
    <p:extLst>
      <p:ext uri="{BB962C8B-B14F-4D97-AF65-F5344CB8AC3E}">
        <p14:creationId xmlns:p14="http://schemas.microsoft.com/office/powerpoint/2010/main" val="3217892981"/>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400" kern="1200">
        <a:solidFill>
          <a:schemeClr val="tx1"/>
        </a:solidFill>
        <a:latin typeface="+mn-lt"/>
        <a:ea typeface="+mn-ea"/>
        <a:cs typeface="+mn-cs"/>
      </a:defRPr>
    </a:lvl1pPr>
    <a:lvl2pPr marL="535115" algn="l" rtl="0" eaLnBrk="0" fontAlgn="base" hangingPunct="0">
      <a:spcBef>
        <a:spcPct val="30000"/>
      </a:spcBef>
      <a:spcAft>
        <a:spcPct val="0"/>
      </a:spcAft>
      <a:defRPr sz="1400" kern="1200">
        <a:solidFill>
          <a:schemeClr val="tx1"/>
        </a:solidFill>
        <a:latin typeface="+mn-lt"/>
        <a:ea typeface="+mn-ea"/>
        <a:cs typeface="+mn-cs"/>
      </a:defRPr>
    </a:lvl2pPr>
    <a:lvl3pPr marL="1070230" algn="l" rtl="0" eaLnBrk="0" fontAlgn="base" hangingPunct="0">
      <a:spcBef>
        <a:spcPct val="30000"/>
      </a:spcBef>
      <a:spcAft>
        <a:spcPct val="0"/>
      </a:spcAft>
      <a:defRPr sz="1400" kern="1200">
        <a:solidFill>
          <a:schemeClr val="tx1"/>
        </a:solidFill>
        <a:latin typeface="+mn-lt"/>
        <a:ea typeface="+mn-ea"/>
        <a:cs typeface="+mn-cs"/>
      </a:defRPr>
    </a:lvl3pPr>
    <a:lvl4pPr marL="1605346" algn="l" rtl="0" eaLnBrk="0" fontAlgn="base" hangingPunct="0">
      <a:spcBef>
        <a:spcPct val="30000"/>
      </a:spcBef>
      <a:spcAft>
        <a:spcPct val="0"/>
      </a:spcAft>
      <a:defRPr sz="1400" kern="1200">
        <a:solidFill>
          <a:schemeClr val="tx1"/>
        </a:solidFill>
        <a:latin typeface="+mn-lt"/>
        <a:ea typeface="+mn-ea"/>
        <a:cs typeface="+mn-cs"/>
      </a:defRPr>
    </a:lvl4pPr>
    <a:lvl5pPr marL="2140462" algn="l" rtl="0" eaLnBrk="0" fontAlgn="base" hangingPunct="0">
      <a:spcBef>
        <a:spcPct val="30000"/>
      </a:spcBef>
      <a:spcAft>
        <a:spcPct val="0"/>
      </a:spcAft>
      <a:defRPr sz="1400" kern="1200">
        <a:solidFill>
          <a:schemeClr val="tx1"/>
        </a:solidFill>
        <a:latin typeface="+mn-lt"/>
        <a:ea typeface="+mn-ea"/>
        <a:cs typeface="+mn-cs"/>
      </a:defRPr>
    </a:lvl5pPr>
    <a:lvl6pPr marL="2675577" algn="l" defTabSz="1070230" rtl="0" eaLnBrk="1" latinLnBrk="0" hangingPunct="1">
      <a:defRPr sz="1400" kern="1200">
        <a:solidFill>
          <a:schemeClr val="tx1"/>
        </a:solidFill>
        <a:latin typeface="+mn-lt"/>
        <a:ea typeface="+mn-ea"/>
        <a:cs typeface="+mn-cs"/>
      </a:defRPr>
    </a:lvl6pPr>
    <a:lvl7pPr marL="3210692" algn="l" defTabSz="1070230" rtl="0" eaLnBrk="1" latinLnBrk="0" hangingPunct="1">
      <a:defRPr sz="1400" kern="1200">
        <a:solidFill>
          <a:schemeClr val="tx1"/>
        </a:solidFill>
        <a:latin typeface="+mn-lt"/>
        <a:ea typeface="+mn-ea"/>
        <a:cs typeface="+mn-cs"/>
      </a:defRPr>
    </a:lvl7pPr>
    <a:lvl8pPr marL="3745806" algn="l" defTabSz="1070230" rtl="0" eaLnBrk="1" latinLnBrk="0" hangingPunct="1">
      <a:defRPr sz="1400" kern="1200">
        <a:solidFill>
          <a:schemeClr val="tx1"/>
        </a:solidFill>
        <a:latin typeface="+mn-lt"/>
        <a:ea typeface="+mn-ea"/>
        <a:cs typeface="+mn-cs"/>
      </a:defRPr>
    </a:lvl8pPr>
    <a:lvl9pPr marL="4280922" algn="l" defTabSz="107023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98463" y="696913"/>
            <a:ext cx="6188075" cy="3481387"/>
          </a:xfrm>
        </p:spPr>
      </p:sp>
      <p:sp>
        <p:nvSpPr>
          <p:cNvPr id="3" name="Espace réservé des commentair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noProof="0" dirty="0">
                <a:solidFill>
                  <a:srgbClr val="FF0000"/>
                </a:solidFill>
              </a:rPr>
              <a:t>WARNING</a:t>
            </a:r>
            <a:r>
              <a:rPr lang="en-US" noProof="0" dirty="0"/>
              <a:t>:</a:t>
            </a:r>
            <a:r>
              <a:rPr lang="en-US" baseline="0" noProof="0" dirty="0"/>
              <a:t> if you try to copy/paste </a:t>
            </a:r>
            <a:r>
              <a:rPr lang="en-US" b="1" baseline="0" noProof="0" dirty="0"/>
              <a:t>slides</a:t>
            </a:r>
            <a:r>
              <a:rPr lang="en-US" baseline="0" noProof="0" dirty="0"/>
              <a:t> from the former PPT version / layout you will probably face some technical issues. </a:t>
            </a:r>
            <a:br>
              <a:rPr lang="en-US" baseline="0" noProof="0" dirty="0"/>
            </a:br>
            <a:r>
              <a:rPr lang="en-US" baseline="0" noProof="0" dirty="0"/>
              <a:t>To avoid this, click on ‘new slide’ in the top menu and copy/paste the </a:t>
            </a:r>
            <a:r>
              <a:rPr lang="en-US" b="1" baseline="0" noProof="0" dirty="0"/>
              <a:t>elements</a:t>
            </a:r>
            <a:r>
              <a:rPr lang="en-US" baseline="0" noProof="0" dirty="0"/>
              <a:t> from your former slide onto the new one (do not copy/paste the slide itself). </a:t>
            </a:r>
            <a:endParaRPr lang="en-US" noProof="0" dirty="0"/>
          </a:p>
        </p:txBody>
      </p:sp>
      <p:sp>
        <p:nvSpPr>
          <p:cNvPr id="4" name="Espace réservé de la date 3"/>
          <p:cNvSpPr>
            <a:spLocks noGrp="1"/>
          </p:cNvSpPr>
          <p:nvPr>
            <p:ph type="dt" idx="10"/>
          </p:nvPr>
        </p:nvSpPr>
        <p:spPr/>
        <p:txBody>
          <a:bodyPr/>
          <a:lstStyle/>
          <a:p>
            <a:r>
              <a:rPr lang="fr-FR" dirty="0"/>
              <a:t>CONFIDENTIALITY LEVEL</a:t>
            </a:r>
          </a:p>
        </p:txBody>
      </p:sp>
      <p:sp>
        <p:nvSpPr>
          <p:cNvPr id="5" name="Espace réservé du pied de page 4"/>
          <p:cNvSpPr>
            <a:spLocks noGrp="1"/>
          </p:cNvSpPr>
          <p:nvPr>
            <p:ph type="ftr" sz="quarter" idx="11"/>
          </p:nvPr>
        </p:nvSpPr>
        <p:spPr/>
        <p:txBody>
          <a:bodyPr/>
          <a:lstStyle/>
          <a:p>
            <a:r>
              <a:rPr lang="fr-FR" dirty="0" err="1"/>
              <a:t>Title</a:t>
            </a:r>
            <a:r>
              <a:rPr lang="fr-FR"/>
              <a:t> of the presentation</a:t>
            </a:r>
          </a:p>
        </p:txBody>
      </p:sp>
      <p:sp>
        <p:nvSpPr>
          <p:cNvPr id="6" name="Espace réservé du numéro de diapositive 5"/>
          <p:cNvSpPr>
            <a:spLocks noGrp="1"/>
          </p:cNvSpPr>
          <p:nvPr>
            <p:ph type="sldNum" sz="quarter" idx="12"/>
          </p:nvPr>
        </p:nvSpPr>
        <p:spPr/>
        <p:txBody>
          <a:bodyPr/>
          <a:lstStyle/>
          <a:p>
            <a:fld id="{930332B2-55D9-421F-A138-9E18F33D61D4}"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9" name="bk object 16"/>
          <p:cNvSpPr>
            <a:spLocks/>
          </p:cNvSpPr>
          <p:nvPr userDrawn="1"/>
        </p:nvSpPr>
        <p:spPr bwMode="auto">
          <a:xfrm>
            <a:off x="0" y="1"/>
            <a:ext cx="9144000" cy="5143500"/>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0AEC6"/>
          </a:solidFill>
          <a:ln w="9525">
            <a:noFill/>
            <a:round/>
            <a:headEnd/>
            <a:tailEnd/>
          </a:ln>
        </p:spPr>
        <p:txBody>
          <a:bodyPr lIns="0" tIns="0" rIns="0" bIns="0"/>
          <a:lstStyle/>
          <a:p>
            <a:endParaRPr lang="fr-FR">
              <a:latin typeface="+mj-lt"/>
            </a:endParaRPr>
          </a:p>
        </p:txBody>
      </p:sp>
      <p:pic>
        <p:nvPicPr>
          <p:cNvPr id="2"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0103" b="25087"/>
          <a:stretch/>
        </p:blipFill>
        <p:spPr bwMode="auto">
          <a:xfrm>
            <a:off x="0" y="1297949"/>
            <a:ext cx="4569828" cy="3845552"/>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1"/>
          <p:cNvSpPr>
            <a:spLocks noGrp="1"/>
          </p:cNvSpPr>
          <p:nvPr>
            <p:ph type="title" hasCustomPrompt="1"/>
          </p:nvPr>
        </p:nvSpPr>
        <p:spPr>
          <a:xfrm>
            <a:off x="1372180" y="1925196"/>
            <a:ext cx="7651171" cy="2237136"/>
          </a:xfrm>
          <a:prstGeom prst="rect">
            <a:avLst/>
          </a:prstGeom>
        </p:spPr>
        <p:txBody>
          <a:bodyPr lIns="81628" tIns="40814" rIns="81628" bIns="40814"/>
          <a:lstStyle>
            <a:lvl1pPr marL="0" indent="1037361" algn="l">
              <a:defRPr sz="5000" b="1">
                <a:solidFill>
                  <a:schemeClr val="bg1"/>
                </a:solidFill>
                <a:latin typeface="Source Sans Pro" pitchFamily="34" charset="0"/>
              </a:defRPr>
            </a:lvl1pPr>
          </a:lstStyle>
          <a:p>
            <a:r>
              <a:rPr lang="en-US" noProof="0" dirty="0"/>
              <a:t>Insert title of the       presentation in bold here</a:t>
            </a:r>
          </a:p>
        </p:txBody>
      </p:sp>
      <p:sp>
        <p:nvSpPr>
          <p:cNvPr id="14" name="Sous-titre 2"/>
          <p:cNvSpPr>
            <a:spLocks noGrp="1"/>
          </p:cNvSpPr>
          <p:nvPr>
            <p:ph type="subTitle" idx="1" hasCustomPrompt="1"/>
          </p:nvPr>
        </p:nvSpPr>
        <p:spPr>
          <a:xfrm>
            <a:off x="6258689" y="4759837"/>
            <a:ext cx="2696400" cy="264600"/>
          </a:xfrm>
          <a:prstGeom prst="rect">
            <a:avLst/>
          </a:prstGeom>
        </p:spPr>
        <p:txBody>
          <a:bodyPr wrap="square" lIns="81628" tIns="40814" rIns="81628" bIns="40814" anchor="ctr">
            <a:spAutoFit/>
          </a:bodyPr>
          <a:lstStyle>
            <a:lvl1pPr marL="0" indent="0" algn="r">
              <a:lnSpc>
                <a:spcPct val="90000"/>
              </a:lnSpc>
              <a:buNone/>
              <a:defRPr sz="1300" b="0">
                <a:solidFill>
                  <a:schemeClr val="bg1"/>
                </a:solidFill>
              </a:defRPr>
            </a:lvl1pPr>
            <a:lvl2pPr marL="306107" indent="0" algn="ctr">
              <a:buNone/>
              <a:defRPr sz="1300"/>
            </a:lvl2pPr>
            <a:lvl3pPr marL="612213" indent="0" algn="ctr">
              <a:buNone/>
              <a:defRPr sz="1200"/>
            </a:lvl3pPr>
            <a:lvl4pPr marL="918320" indent="0" algn="ctr">
              <a:buNone/>
              <a:defRPr sz="1100"/>
            </a:lvl4pPr>
            <a:lvl5pPr marL="1224427" indent="0" algn="ctr">
              <a:buNone/>
              <a:defRPr sz="1100"/>
            </a:lvl5pPr>
            <a:lvl6pPr marL="1530534" indent="0" algn="ctr">
              <a:buNone/>
              <a:defRPr sz="1100"/>
            </a:lvl6pPr>
            <a:lvl7pPr marL="1836640" indent="0" algn="ctr">
              <a:buNone/>
              <a:defRPr sz="1100"/>
            </a:lvl7pPr>
            <a:lvl8pPr marL="2142747" indent="0" algn="ctr">
              <a:buNone/>
              <a:defRPr sz="1100"/>
            </a:lvl8pPr>
            <a:lvl9pPr marL="2448853" indent="0" algn="ctr">
              <a:buNone/>
              <a:defRPr sz="1100"/>
            </a:lvl9pPr>
          </a:lstStyle>
          <a:p>
            <a:r>
              <a:rPr lang="en-US" noProof="0" dirty="0"/>
              <a:t>Date - Place</a:t>
            </a:r>
          </a:p>
        </p:txBody>
      </p:sp>
      <p:sp>
        <p:nvSpPr>
          <p:cNvPr id="11" name="Espace réservé du contenu 10"/>
          <p:cNvSpPr>
            <a:spLocks noGrp="1"/>
          </p:cNvSpPr>
          <p:nvPr>
            <p:ph sz="quarter" idx="12" hasCustomPrompt="1"/>
          </p:nvPr>
        </p:nvSpPr>
        <p:spPr>
          <a:xfrm>
            <a:off x="6258689" y="4510088"/>
            <a:ext cx="2696400" cy="264600"/>
          </a:xfrm>
          <a:prstGeom prst="rect">
            <a:avLst/>
          </a:prstGeom>
        </p:spPr>
        <p:txBody>
          <a:bodyPr lIns="81628" tIns="40814" rIns="81628" bIns="40814" anchor="ctr"/>
          <a:lstStyle>
            <a:lvl1pPr marL="0" indent="0" algn="r">
              <a:buNone/>
              <a:defRPr sz="1300">
                <a:solidFill>
                  <a:schemeClr val="bg1"/>
                </a:solidFill>
              </a:defRPr>
            </a:lvl1pPr>
          </a:lstStyle>
          <a:p>
            <a:pPr lvl="0"/>
            <a:r>
              <a:rPr lang="en-US" noProof="0" dirty="0"/>
              <a:t>Speaker/Team/Other</a:t>
            </a:r>
          </a:p>
        </p:txBody>
      </p:sp>
      <p:pic>
        <p:nvPicPr>
          <p:cNvPr id="1026" name="Picture 2" descr="C:\_Clients\PPT\cdg-ppt\docs-client\axa_logo_open_white_rgb.emf"/>
          <p:cNvPicPr>
            <a:picLocks noChangeAspect="1" noChangeArrowheads="1"/>
          </p:cNvPicPr>
          <p:nvPr userDrawn="1"/>
        </p:nvPicPr>
        <p:blipFill>
          <a:blip r:embed="rId3" cstate="print"/>
          <a:srcRect/>
          <a:stretch>
            <a:fillRect/>
          </a:stretch>
        </p:blipFill>
        <p:spPr bwMode="auto">
          <a:xfrm>
            <a:off x="254000" y="265113"/>
            <a:ext cx="522000" cy="5220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n-US" noProof="0"/>
              <a:t>Title of the presentation l Date</a:t>
            </a:r>
            <a:endParaRPr lang="en-US" noProof="0" dirty="0"/>
          </a:p>
        </p:txBody>
      </p:sp>
      <p:sp>
        <p:nvSpPr>
          <p:cNvPr id="4" name="Espace réservé du pied de page 3"/>
          <p:cNvSpPr>
            <a:spLocks noGrp="1"/>
          </p:cNvSpPr>
          <p:nvPr>
            <p:ph type="ftr" sz="quarter" idx="11"/>
          </p:nvPr>
        </p:nvSpPr>
        <p:spPr/>
        <p:txBody>
          <a:bodyPr/>
          <a:lstStyle/>
          <a:p>
            <a:r>
              <a:rPr lang="en-US" noProof="0"/>
              <a:t>CONFIDENTIALITY LEVEL</a:t>
            </a:r>
            <a:endParaRPr lang="en-US" noProof="0" dirty="0"/>
          </a:p>
        </p:txBody>
      </p:sp>
      <p:pic>
        <p:nvPicPr>
          <p:cNvPr id="6"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8881546" y="4877227"/>
            <a:ext cx="176979" cy="177047"/>
          </a:xfrm>
          <a:prstGeom prst="rect">
            <a:avLst/>
          </a:prstGeom>
          <a:noFill/>
          <a:ln w="9525">
            <a:noFill/>
            <a:miter lim="800000"/>
            <a:headEnd/>
            <a:tailEnd/>
          </a:ln>
        </p:spPr>
      </p:pic>
      <p:sp>
        <p:nvSpPr>
          <p:cNvPr id="7"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8" name="Espace réservé du texte 4"/>
          <p:cNvSpPr>
            <a:spLocks noGrp="1"/>
          </p:cNvSpPr>
          <p:nvPr>
            <p:ph type="body" sz="quarter" idx="12"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mn-lt"/>
                <a:cs typeface="Arial" pitchFamily="34" charset="0"/>
              </a:defRPr>
            </a:lvl1pPr>
          </a:lstStyle>
          <a:p>
            <a:r>
              <a:rPr lang="en-US" dirty="0"/>
              <a:t>Subtitle or next title (optional)</a:t>
            </a:r>
          </a:p>
        </p:txBody>
      </p:sp>
    </p:spTree>
    <p:extLst>
      <p:ext uri="{BB962C8B-B14F-4D97-AF65-F5344CB8AC3E}">
        <p14:creationId xmlns:p14="http://schemas.microsoft.com/office/powerpoint/2010/main" val="341707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Chapter opening pag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54000" y="265113"/>
            <a:ext cx="522000" cy="522000"/>
          </a:xfrm>
          <a:prstGeom prst="rect">
            <a:avLst/>
          </a:prstGeom>
          <a:noFill/>
        </p:spPr>
      </p:pic>
      <p:sp>
        <p:nvSpPr>
          <p:cNvPr id="6" name="Espace réservé du contenu 12"/>
          <p:cNvSpPr>
            <a:spLocks noGrp="1"/>
          </p:cNvSpPr>
          <p:nvPr>
            <p:ph sz="quarter" idx="11" hasCustomPrompt="1"/>
          </p:nvPr>
        </p:nvSpPr>
        <p:spPr>
          <a:xfrm>
            <a:off x="2647951" y="621506"/>
            <a:ext cx="3848100" cy="3871913"/>
          </a:xfrm>
          <a:prstGeom prst="rect">
            <a:avLst/>
          </a:prstGeom>
        </p:spPr>
        <p:txBody>
          <a:bodyPr lIns="81628" tIns="40814" rIns="81628" bIns="40814" anchor="ctr"/>
          <a:lstStyle>
            <a:lvl1pPr algn="ctr">
              <a:buNone/>
              <a:defRPr sz="26800" b="1">
                <a:solidFill>
                  <a:srgbClr val="00AEC6"/>
                </a:solidFill>
                <a:latin typeface="+mn-lt"/>
                <a:cs typeface="Arial" pitchFamily="34" charset="0"/>
              </a:defRPr>
            </a:lvl1pPr>
          </a:lstStyle>
          <a:p>
            <a:pPr lvl="0"/>
            <a:r>
              <a:rPr lang="en-US" noProof="0" dirty="0"/>
              <a:t>1</a:t>
            </a:r>
          </a:p>
        </p:txBody>
      </p:sp>
      <p:sp>
        <p:nvSpPr>
          <p:cNvPr id="7" name="Espace réservé du contenu 9"/>
          <p:cNvSpPr>
            <a:spLocks noGrp="1"/>
          </p:cNvSpPr>
          <p:nvPr>
            <p:ph sz="quarter" idx="10" hasCustomPrompt="1"/>
          </p:nvPr>
        </p:nvSpPr>
        <p:spPr>
          <a:xfrm>
            <a:off x="0" y="2260569"/>
            <a:ext cx="9144000" cy="621506"/>
          </a:xfrm>
          <a:prstGeom prst="rect">
            <a:avLst/>
          </a:prstGeom>
        </p:spPr>
        <p:txBody>
          <a:bodyPr lIns="81628" tIns="40814" rIns="81628" bIns="40814" anchor="ctr"/>
          <a:lstStyle>
            <a:lvl1pPr algn="ctr">
              <a:buNone/>
              <a:defRPr sz="3000" b="0" baseline="0">
                <a:solidFill>
                  <a:schemeClr val="tx1"/>
                </a:solidFill>
                <a:latin typeface="+mn-lt"/>
                <a:cs typeface="Arial" pitchFamily="34" charset="0"/>
              </a:defRPr>
            </a:lvl1pPr>
          </a:lstStyle>
          <a:p>
            <a:pPr lvl="0"/>
            <a:r>
              <a:rPr lang="en-US" noProof="0" dirty="0"/>
              <a:t>Chapter opening page</a:t>
            </a:r>
          </a:p>
        </p:txBody>
      </p:sp>
    </p:spTree>
    <p:extLst>
      <p:ext uri="{BB962C8B-B14F-4D97-AF65-F5344CB8AC3E}">
        <p14:creationId xmlns:p14="http://schemas.microsoft.com/office/powerpoint/2010/main" val="270751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mn-lt"/>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012343" y="1372353"/>
            <a:ext cx="5760000" cy="2880000"/>
          </a:xfrm>
          <a:prstGeom prst="rect">
            <a:avLst/>
          </a:prstGeom>
        </p:spPr>
        <p:txBody>
          <a:bodyPr lIns="0" tIns="0" rIns="0" bIns="0"/>
          <a:lstStyle>
            <a:lvl1pPr marL="809625" indent="-809625">
              <a:buClr>
                <a:schemeClr val="tx2"/>
              </a:buClr>
              <a:buFont typeface="+mj-lt"/>
              <a:buAutoNum type="arabicPeriod"/>
              <a:defRPr sz="16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add text</a:t>
            </a:r>
            <a:endParaRPr lang="fr-FR" dirty="0"/>
          </a:p>
        </p:txBody>
      </p:sp>
      <p:pic>
        <p:nvPicPr>
          <p:cNvPr id="10"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8881546" y="4877227"/>
            <a:ext cx="176979" cy="177047"/>
          </a:xfrm>
          <a:prstGeom prst="rect">
            <a:avLst/>
          </a:prstGeom>
          <a:noFill/>
          <a:ln w="9525">
            <a:noFill/>
            <a:miter lim="800000"/>
            <a:headEnd/>
            <a:tailEnd/>
          </a:ln>
        </p:spPr>
      </p:pic>
      <p:sp>
        <p:nvSpPr>
          <p:cNvPr id="13" name="Espace réservé de la date 2"/>
          <p:cNvSpPr>
            <a:spLocks noGrp="1"/>
          </p:cNvSpPr>
          <p:nvPr>
            <p:ph type="dt" sz="half" idx="10"/>
          </p:nvPr>
        </p:nvSpPr>
        <p:spPr>
          <a:xfrm>
            <a:off x="500253" y="4906460"/>
            <a:ext cx="2215515" cy="175022"/>
          </a:xfrm>
        </p:spPr>
        <p:txBody>
          <a:bodyPr/>
          <a:lstStyle/>
          <a:p>
            <a:r>
              <a:rPr lang="en-US" noProof="0"/>
              <a:t>Title of the presentation l Date</a:t>
            </a:r>
            <a:endParaRPr lang="en-US" noProof="0" dirty="0"/>
          </a:p>
        </p:txBody>
      </p:sp>
      <p:sp>
        <p:nvSpPr>
          <p:cNvPr id="14" name="Espace réservé du pied de page 3"/>
          <p:cNvSpPr>
            <a:spLocks noGrp="1"/>
          </p:cNvSpPr>
          <p:nvPr>
            <p:ph type="ftr" sz="quarter" idx="13"/>
          </p:nvPr>
        </p:nvSpPr>
        <p:spPr>
          <a:xfrm>
            <a:off x="3326957" y="4906460"/>
            <a:ext cx="2474912" cy="175022"/>
          </a:xfrm>
        </p:spPr>
        <p:txBody>
          <a:bodyPr/>
          <a:lstStyle/>
          <a:p>
            <a:r>
              <a:rPr lang="en-US" noProof="0"/>
              <a:t>CONFIDENTIALITY LEVEL</a:t>
            </a:r>
            <a:endParaRPr lang="en-US" noProof="0" dirty="0"/>
          </a:p>
        </p:txBody>
      </p:sp>
    </p:spTree>
    <p:extLst>
      <p:ext uri="{BB962C8B-B14F-4D97-AF65-F5344CB8AC3E}">
        <p14:creationId xmlns:p14="http://schemas.microsoft.com/office/powerpoint/2010/main" val="226472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s/Charts">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Source Sans Pro" pitchFamily="34" charset="0"/>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34000" y="1230406"/>
            <a:ext cx="882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Table title</a:t>
            </a:r>
          </a:p>
        </p:txBody>
      </p:sp>
      <p:sp>
        <p:nvSpPr>
          <p:cNvPr id="5" name="Espace réservé du tableau 4"/>
          <p:cNvSpPr>
            <a:spLocks noGrp="1"/>
          </p:cNvSpPr>
          <p:nvPr>
            <p:ph type="tbl" sz="quarter" idx="13" hasCustomPrompt="1"/>
          </p:nvPr>
        </p:nvSpPr>
        <p:spPr>
          <a:xfrm>
            <a:off x="234000" y="1764506"/>
            <a:ext cx="8820000" cy="2500313"/>
          </a:xfrm>
          <a:prstGeom prst="rect">
            <a:avLst/>
          </a:prstGeom>
        </p:spPr>
        <p:txBody>
          <a:bodyPr anchor="ctr"/>
          <a:lstStyle>
            <a:lvl1pPr marL="0" indent="0" algn="ctr">
              <a:buFontTx/>
              <a:buNone/>
              <a:defRPr sz="2000">
                <a:solidFill>
                  <a:schemeClr val="tx2"/>
                </a:solidFill>
              </a:defRPr>
            </a:lvl1pPr>
          </a:lstStyle>
          <a:p>
            <a:r>
              <a:rPr lang="en-US" dirty="0"/>
              <a:t>Click on the icon to add a table</a:t>
            </a:r>
            <a:endParaRPr lang="fr-FR" dirty="0"/>
          </a:p>
        </p:txBody>
      </p:sp>
      <p:sp>
        <p:nvSpPr>
          <p:cNvPr id="16" name="Espace réservé du texte 2"/>
          <p:cNvSpPr>
            <a:spLocks noGrp="1"/>
          </p:cNvSpPr>
          <p:nvPr>
            <p:ph type="body" sz="quarter" idx="14" hasCustomPrompt="1"/>
          </p:nvPr>
        </p:nvSpPr>
        <p:spPr>
          <a:xfrm>
            <a:off x="234000" y="1444719"/>
            <a:ext cx="882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Table subtitle</a:t>
            </a:r>
          </a:p>
        </p:txBody>
      </p:sp>
      <p:pic>
        <p:nvPicPr>
          <p:cNvPr id="10"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8881546" y="4877227"/>
            <a:ext cx="176979" cy="177047"/>
          </a:xfrm>
          <a:prstGeom prst="rect">
            <a:avLst/>
          </a:prstGeom>
          <a:noFill/>
          <a:ln w="9525">
            <a:noFill/>
            <a:miter lim="800000"/>
            <a:headEnd/>
            <a:tailEnd/>
          </a:ln>
        </p:spPr>
      </p:pic>
      <p:sp>
        <p:nvSpPr>
          <p:cNvPr id="15" name="Espace réservé de la date 2"/>
          <p:cNvSpPr>
            <a:spLocks noGrp="1"/>
          </p:cNvSpPr>
          <p:nvPr>
            <p:ph type="dt" sz="half" idx="10"/>
          </p:nvPr>
        </p:nvSpPr>
        <p:spPr>
          <a:xfrm>
            <a:off x="500253" y="4906460"/>
            <a:ext cx="2215515" cy="175022"/>
          </a:xfrm>
        </p:spPr>
        <p:txBody>
          <a:bodyPr/>
          <a:lstStyle/>
          <a:p>
            <a:r>
              <a:rPr lang="en-US" noProof="0"/>
              <a:t>Title of the presentation l Date</a:t>
            </a:r>
            <a:endParaRPr lang="en-US" noProof="0" dirty="0"/>
          </a:p>
        </p:txBody>
      </p:sp>
      <p:sp>
        <p:nvSpPr>
          <p:cNvPr id="17" name="Espace réservé du pied de page 3"/>
          <p:cNvSpPr>
            <a:spLocks noGrp="1"/>
          </p:cNvSpPr>
          <p:nvPr>
            <p:ph type="ftr" sz="quarter" idx="15"/>
          </p:nvPr>
        </p:nvSpPr>
        <p:spPr>
          <a:xfrm>
            <a:off x="3326957" y="4906460"/>
            <a:ext cx="2474912" cy="175022"/>
          </a:xfrm>
        </p:spPr>
        <p:txBody>
          <a:bodyPr/>
          <a:lstStyle/>
          <a:p>
            <a:r>
              <a:rPr lang="en-US" noProof="0"/>
              <a:t>CONFIDENTIALITY LEVEL</a:t>
            </a:r>
            <a:endParaRPr lang="en-US" noProof="0" dirty="0"/>
          </a:p>
        </p:txBody>
      </p:sp>
    </p:spTree>
    <p:extLst>
      <p:ext uri="{BB962C8B-B14F-4D97-AF65-F5344CB8AC3E}">
        <p14:creationId xmlns:p14="http://schemas.microsoft.com/office/powerpoint/2010/main" val="20191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istogram x2">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5"/>
            <a:ext cx="8820000" cy="285545"/>
          </a:xfrm>
          <a:prstGeom prst="rect">
            <a:avLst/>
          </a:prstGeom>
        </p:spPr>
        <p:txBody>
          <a:bodyPr lIns="0" tIns="0" rIns="0" bIns="0" anchor="ctr">
            <a:noAutofit/>
          </a:bodyPr>
          <a:lstStyle>
            <a:lvl1pPr marL="0" marR="0" indent="0" algn="l" defTabSz="913723" rtl="0" eaLnBrk="0" fontAlgn="base" latinLnBrk="0" hangingPunct="0">
              <a:lnSpc>
                <a:spcPct val="100000"/>
              </a:lnSpc>
              <a:spcBef>
                <a:spcPct val="20000"/>
              </a:spcBef>
              <a:spcAft>
                <a:spcPct val="0"/>
              </a:spcAft>
              <a:buClrTx/>
              <a:buSzTx/>
              <a:buFont typeface="Arial" charset="0"/>
              <a:buNone/>
              <a:tabLst/>
              <a:defRPr sz="1800">
                <a:solidFill>
                  <a:srgbClr val="00AEC6"/>
                </a:solidFill>
                <a:latin typeface="Source Sans Pro" pitchFamily="34" charset="0"/>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33997"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6" name="Espace réservé du texte 2"/>
          <p:cNvSpPr>
            <a:spLocks noGrp="1"/>
          </p:cNvSpPr>
          <p:nvPr>
            <p:ph type="body" sz="quarter" idx="14" hasCustomPrompt="1"/>
          </p:nvPr>
        </p:nvSpPr>
        <p:spPr>
          <a:xfrm>
            <a:off x="233997" y="1444719"/>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4" name="Espace réservé du graphique 3"/>
          <p:cNvSpPr>
            <a:spLocks noGrp="1"/>
          </p:cNvSpPr>
          <p:nvPr>
            <p:ph type="chart" sz="quarter" idx="15" hasCustomPrompt="1"/>
          </p:nvPr>
        </p:nvSpPr>
        <p:spPr>
          <a:xfrm>
            <a:off x="233997" y="1778794"/>
            <a:ext cx="4140000" cy="2430000"/>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endParaRPr lang="fr-FR" dirty="0"/>
          </a:p>
        </p:txBody>
      </p:sp>
      <p:sp>
        <p:nvSpPr>
          <p:cNvPr id="22" name="Espace réservé du texte 2"/>
          <p:cNvSpPr>
            <a:spLocks noGrp="1"/>
          </p:cNvSpPr>
          <p:nvPr>
            <p:ph type="body" sz="quarter" idx="16" hasCustomPrompt="1"/>
          </p:nvPr>
        </p:nvSpPr>
        <p:spPr>
          <a:xfrm>
            <a:off x="4570413"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23" name="Espace réservé du texte 2"/>
          <p:cNvSpPr>
            <a:spLocks noGrp="1"/>
          </p:cNvSpPr>
          <p:nvPr>
            <p:ph type="body" sz="quarter" idx="17" hasCustomPrompt="1"/>
          </p:nvPr>
        </p:nvSpPr>
        <p:spPr>
          <a:xfrm>
            <a:off x="4570413" y="1444719"/>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24" name="Espace réservé du graphique 3"/>
          <p:cNvSpPr>
            <a:spLocks noGrp="1"/>
          </p:cNvSpPr>
          <p:nvPr>
            <p:ph type="chart" sz="quarter" idx="18" hasCustomPrompt="1"/>
          </p:nvPr>
        </p:nvSpPr>
        <p:spPr>
          <a:xfrm>
            <a:off x="4570413" y="1778794"/>
            <a:ext cx="4140000" cy="2430000"/>
          </a:xfrm>
          <a:prstGeom prst="rect">
            <a:avLst/>
          </a:prstGeom>
        </p:spPr>
        <p:txBody>
          <a:bodyPr anchor="ctr"/>
          <a:lstStyle>
            <a:lvl1pPr marL="0" marR="0" indent="0" algn="ctr" defTabSz="913723" rtl="0" eaLnBrk="0" fontAlgn="base" latinLnBrk="0" hangingPunct="0">
              <a:lnSpc>
                <a:spcPct val="100000"/>
              </a:lnSpc>
              <a:spcBef>
                <a:spcPct val="20000"/>
              </a:spcBef>
              <a:spcAft>
                <a:spcPct val="0"/>
              </a:spcAft>
              <a:buClrTx/>
              <a:buSzTx/>
              <a:buFontTx/>
              <a:buNone/>
              <a:tabLst/>
              <a:defRPr sz="2000">
                <a:solidFill>
                  <a:schemeClr val="tx2"/>
                </a:solidFill>
                <a:latin typeface="+mn-lt"/>
              </a:defRPr>
            </a:lvl1pPr>
          </a:lstStyle>
          <a:p>
            <a:r>
              <a:rPr lang="en-US" dirty="0"/>
              <a:t>Click on the icon to add a graph</a:t>
            </a:r>
            <a:endParaRPr lang="fr-FR" dirty="0"/>
          </a:p>
        </p:txBody>
      </p:sp>
      <p:pic>
        <p:nvPicPr>
          <p:cNvPr id="13"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8881546" y="4877227"/>
            <a:ext cx="176979" cy="177047"/>
          </a:xfrm>
          <a:prstGeom prst="rect">
            <a:avLst/>
          </a:prstGeom>
          <a:noFill/>
          <a:ln w="9525">
            <a:noFill/>
            <a:miter lim="800000"/>
            <a:headEnd/>
            <a:tailEnd/>
          </a:ln>
        </p:spPr>
      </p:pic>
      <p:sp>
        <p:nvSpPr>
          <p:cNvPr id="14" name="Espace réservé de la date 2"/>
          <p:cNvSpPr>
            <a:spLocks noGrp="1"/>
          </p:cNvSpPr>
          <p:nvPr>
            <p:ph type="dt" sz="half" idx="10"/>
          </p:nvPr>
        </p:nvSpPr>
        <p:spPr>
          <a:xfrm>
            <a:off x="500253" y="4906460"/>
            <a:ext cx="2215515" cy="175022"/>
          </a:xfrm>
        </p:spPr>
        <p:txBody>
          <a:bodyPr/>
          <a:lstStyle/>
          <a:p>
            <a:r>
              <a:rPr lang="en-US" noProof="0"/>
              <a:t>Title of the presentation l Date</a:t>
            </a:r>
            <a:endParaRPr lang="en-US" noProof="0" dirty="0"/>
          </a:p>
        </p:txBody>
      </p:sp>
      <p:sp>
        <p:nvSpPr>
          <p:cNvPr id="15" name="Espace réservé du pied de page 3"/>
          <p:cNvSpPr>
            <a:spLocks noGrp="1"/>
          </p:cNvSpPr>
          <p:nvPr>
            <p:ph type="ftr" sz="quarter" idx="19"/>
          </p:nvPr>
        </p:nvSpPr>
        <p:spPr>
          <a:xfrm>
            <a:off x="3326957" y="4906460"/>
            <a:ext cx="2474912" cy="175022"/>
          </a:xfrm>
        </p:spPr>
        <p:txBody>
          <a:bodyPr/>
          <a:lstStyle/>
          <a:p>
            <a:r>
              <a:rPr lang="en-US" noProof="0"/>
              <a:t>CONFIDENTIALITY LEVEL</a:t>
            </a:r>
            <a:endParaRPr lang="en-US" noProof="0" dirty="0"/>
          </a:p>
        </p:txBody>
      </p:sp>
    </p:spTree>
    <p:extLst>
      <p:ext uri="{BB962C8B-B14F-4D97-AF65-F5344CB8AC3E}">
        <p14:creationId xmlns:p14="http://schemas.microsoft.com/office/powerpoint/2010/main" val="13033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istogram x4">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Source Sans Pro" pitchFamily="34" charset="0"/>
                <a:cs typeface="Arial" pitchFamily="34" charset="0"/>
              </a:defRPr>
            </a:lvl1pPr>
          </a:lstStyle>
          <a:p>
            <a:r>
              <a:rPr lang="en-US" dirty="0"/>
              <a:t>Subtitle or next title (optional)</a:t>
            </a:r>
          </a:p>
        </p:txBody>
      </p:sp>
      <p:sp>
        <p:nvSpPr>
          <p:cNvPr id="3" name="Espace réservé du texte 2"/>
          <p:cNvSpPr>
            <a:spLocks noGrp="1"/>
          </p:cNvSpPr>
          <p:nvPr>
            <p:ph type="body" sz="quarter" idx="12" hasCustomPrompt="1"/>
          </p:nvPr>
        </p:nvSpPr>
        <p:spPr>
          <a:xfrm>
            <a:off x="233997"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6" name="Espace réservé du texte 2"/>
          <p:cNvSpPr>
            <a:spLocks noGrp="1"/>
          </p:cNvSpPr>
          <p:nvPr>
            <p:ph type="body" sz="quarter" idx="14" hasCustomPrompt="1"/>
          </p:nvPr>
        </p:nvSpPr>
        <p:spPr>
          <a:xfrm>
            <a:off x="233997" y="1444719"/>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4" name="Espace réservé du graphique 3"/>
          <p:cNvSpPr>
            <a:spLocks noGrp="1"/>
          </p:cNvSpPr>
          <p:nvPr>
            <p:ph type="chart" sz="quarter" idx="15" hasCustomPrompt="1"/>
          </p:nvPr>
        </p:nvSpPr>
        <p:spPr>
          <a:xfrm>
            <a:off x="233997" y="1778794"/>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sp>
        <p:nvSpPr>
          <p:cNvPr id="22" name="Espace réservé du texte 2"/>
          <p:cNvSpPr>
            <a:spLocks noGrp="1"/>
          </p:cNvSpPr>
          <p:nvPr>
            <p:ph type="body" sz="quarter" idx="16" hasCustomPrompt="1"/>
          </p:nvPr>
        </p:nvSpPr>
        <p:spPr>
          <a:xfrm>
            <a:off x="4611357" y="1230406"/>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23" name="Espace réservé du texte 2"/>
          <p:cNvSpPr>
            <a:spLocks noGrp="1"/>
          </p:cNvSpPr>
          <p:nvPr>
            <p:ph type="body" sz="quarter" idx="17" hasCustomPrompt="1"/>
          </p:nvPr>
        </p:nvSpPr>
        <p:spPr>
          <a:xfrm>
            <a:off x="4611357" y="1444719"/>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24" name="Espace réservé du graphique 3"/>
          <p:cNvSpPr>
            <a:spLocks noGrp="1"/>
          </p:cNvSpPr>
          <p:nvPr>
            <p:ph type="chart" sz="quarter" idx="18" hasCustomPrompt="1"/>
          </p:nvPr>
        </p:nvSpPr>
        <p:spPr>
          <a:xfrm>
            <a:off x="4611357" y="1778794"/>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sp>
        <p:nvSpPr>
          <p:cNvPr id="13" name="Espace réservé du texte 2"/>
          <p:cNvSpPr>
            <a:spLocks noGrp="1"/>
          </p:cNvSpPr>
          <p:nvPr>
            <p:ph type="body" sz="quarter" idx="19" hasCustomPrompt="1"/>
          </p:nvPr>
        </p:nvSpPr>
        <p:spPr>
          <a:xfrm>
            <a:off x="233997" y="3073494"/>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4" name="Espace réservé du texte 2"/>
          <p:cNvSpPr>
            <a:spLocks noGrp="1"/>
          </p:cNvSpPr>
          <p:nvPr>
            <p:ph type="body" sz="quarter" idx="20" hasCustomPrompt="1"/>
          </p:nvPr>
        </p:nvSpPr>
        <p:spPr>
          <a:xfrm>
            <a:off x="233997" y="3287807"/>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15" name="Espace réservé du graphique 3"/>
          <p:cNvSpPr>
            <a:spLocks noGrp="1"/>
          </p:cNvSpPr>
          <p:nvPr>
            <p:ph type="chart" sz="quarter" idx="21" hasCustomPrompt="1"/>
          </p:nvPr>
        </p:nvSpPr>
        <p:spPr>
          <a:xfrm>
            <a:off x="233997" y="3621882"/>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sp>
        <p:nvSpPr>
          <p:cNvPr id="17" name="Espace réservé du texte 2"/>
          <p:cNvSpPr>
            <a:spLocks noGrp="1"/>
          </p:cNvSpPr>
          <p:nvPr>
            <p:ph type="body" sz="quarter" idx="22" hasCustomPrompt="1"/>
          </p:nvPr>
        </p:nvSpPr>
        <p:spPr>
          <a:xfrm>
            <a:off x="4611357" y="3073494"/>
            <a:ext cx="41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8" name="Espace réservé du texte 2"/>
          <p:cNvSpPr>
            <a:spLocks noGrp="1"/>
          </p:cNvSpPr>
          <p:nvPr>
            <p:ph type="body" sz="quarter" idx="23" hasCustomPrompt="1"/>
          </p:nvPr>
        </p:nvSpPr>
        <p:spPr>
          <a:xfrm>
            <a:off x="4611357" y="3287807"/>
            <a:ext cx="41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19" name="Espace réservé du graphique 3"/>
          <p:cNvSpPr>
            <a:spLocks noGrp="1"/>
          </p:cNvSpPr>
          <p:nvPr>
            <p:ph type="chart" sz="quarter" idx="24" hasCustomPrompt="1"/>
          </p:nvPr>
        </p:nvSpPr>
        <p:spPr>
          <a:xfrm>
            <a:off x="4611357" y="3621882"/>
            <a:ext cx="4140000" cy="1150144"/>
          </a:xfrm>
          <a:prstGeom prst="rect">
            <a:avLst/>
          </a:prstGeom>
        </p:spPr>
        <p:txBody>
          <a:bodyPr anchor="ctr"/>
          <a:lstStyle>
            <a:lvl1pPr marL="0" indent="0" algn="ctr">
              <a:buFontTx/>
              <a:buNone/>
              <a:defRPr sz="2000">
                <a:solidFill>
                  <a:schemeClr val="tx2"/>
                </a:solidFill>
                <a:latin typeface="+mn-lt"/>
              </a:defRPr>
            </a:lvl1pPr>
          </a:lstStyle>
          <a:p>
            <a:r>
              <a:rPr lang="en-US" dirty="0"/>
              <a:t>Click on the icon to add a graph</a:t>
            </a:r>
          </a:p>
        </p:txBody>
      </p:sp>
      <p:pic>
        <p:nvPicPr>
          <p:cNvPr id="20"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8881546" y="4877227"/>
            <a:ext cx="176979" cy="177047"/>
          </a:xfrm>
          <a:prstGeom prst="rect">
            <a:avLst/>
          </a:prstGeom>
          <a:noFill/>
          <a:ln w="9525">
            <a:noFill/>
            <a:miter lim="800000"/>
            <a:headEnd/>
            <a:tailEnd/>
          </a:ln>
        </p:spPr>
      </p:pic>
      <p:sp>
        <p:nvSpPr>
          <p:cNvPr id="21" name="Espace réservé de la date 2"/>
          <p:cNvSpPr>
            <a:spLocks noGrp="1"/>
          </p:cNvSpPr>
          <p:nvPr>
            <p:ph type="dt" sz="half" idx="10"/>
          </p:nvPr>
        </p:nvSpPr>
        <p:spPr>
          <a:xfrm>
            <a:off x="500253" y="4906460"/>
            <a:ext cx="2215515" cy="175022"/>
          </a:xfrm>
        </p:spPr>
        <p:txBody>
          <a:bodyPr/>
          <a:lstStyle/>
          <a:p>
            <a:r>
              <a:rPr lang="en-US" noProof="0"/>
              <a:t>Title of the presentation l Date</a:t>
            </a:r>
            <a:endParaRPr lang="en-US" noProof="0" dirty="0"/>
          </a:p>
        </p:txBody>
      </p:sp>
      <p:sp>
        <p:nvSpPr>
          <p:cNvPr id="25" name="Espace réservé du pied de page 3"/>
          <p:cNvSpPr>
            <a:spLocks noGrp="1"/>
          </p:cNvSpPr>
          <p:nvPr>
            <p:ph type="ftr" sz="quarter" idx="25"/>
          </p:nvPr>
        </p:nvSpPr>
        <p:spPr>
          <a:xfrm>
            <a:off x="3326957" y="4906460"/>
            <a:ext cx="2474912" cy="175022"/>
          </a:xfrm>
        </p:spPr>
        <p:txBody>
          <a:bodyPr/>
          <a:lstStyle/>
          <a:p>
            <a:r>
              <a:rPr lang="en-US" noProof="0"/>
              <a:t>CONFIDENTIALITY LEVEL</a:t>
            </a:r>
            <a:endParaRPr lang="en-US" noProof="0" dirty="0"/>
          </a:p>
        </p:txBody>
      </p:sp>
    </p:spTree>
    <p:extLst>
      <p:ext uri="{BB962C8B-B14F-4D97-AF65-F5344CB8AC3E}">
        <p14:creationId xmlns:p14="http://schemas.microsoft.com/office/powerpoint/2010/main" val="241550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11"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2" name="Espace réservé du texte 4"/>
          <p:cNvSpPr>
            <a:spLocks noGrp="1"/>
          </p:cNvSpPr>
          <p:nvPr>
            <p:ph type="body" sz="quarter" idx="11"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Source Sans Pro" pitchFamily="34" charset="0"/>
                <a:cs typeface="Arial" pitchFamily="34" charset="0"/>
              </a:defRPr>
            </a:lvl1pPr>
          </a:lstStyle>
          <a:p>
            <a:pPr lvl="0"/>
            <a:r>
              <a:rPr lang="en-US" noProof="0" dirty="0"/>
              <a:t>Subtitle or next title (optional)</a:t>
            </a:r>
          </a:p>
        </p:txBody>
      </p:sp>
      <p:sp>
        <p:nvSpPr>
          <p:cNvPr id="3" name="Espace réservé du texte 2"/>
          <p:cNvSpPr>
            <a:spLocks noGrp="1"/>
          </p:cNvSpPr>
          <p:nvPr>
            <p:ph type="body" sz="quarter" idx="12" hasCustomPrompt="1"/>
          </p:nvPr>
        </p:nvSpPr>
        <p:spPr>
          <a:xfrm>
            <a:off x="233997" y="1230406"/>
            <a:ext cx="3240000" cy="212632"/>
          </a:xfrm>
          <a:prstGeom prst="rect">
            <a:avLst/>
          </a:prstGeom>
        </p:spPr>
        <p:txBody>
          <a:bodyPr lIns="0" tIns="0" rIns="0" bIns="0"/>
          <a:lstStyle>
            <a:lvl1pPr marL="0" indent="0">
              <a:buNone/>
              <a:defRPr sz="1600">
                <a:solidFill>
                  <a:schemeClr val="tx2"/>
                </a:solidFill>
                <a:latin typeface="+mn-lt"/>
              </a:defRPr>
            </a:lvl1pPr>
            <a:lvl2pPr marL="0" indent="0">
              <a:buNone/>
              <a:defRPr sz="1200">
                <a:solidFill>
                  <a:schemeClr val="tx2"/>
                </a:solidFill>
                <a:latin typeface="+mn-lt"/>
              </a:defRPr>
            </a:lvl2pPr>
          </a:lstStyle>
          <a:p>
            <a:pPr lvl="0"/>
            <a:r>
              <a:rPr lang="en-US" dirty="0"/>
              <a:t>Chart title</a:t>
            </a:r>
          </a:p>
        </p:txBody>
      </p:sp>
      <p:sp>
        <p:nvSpPr>
          <p:cNvPr id="16" name="Espace réservé du texte 2"/>
          <p:cNvSpPr>
            <a:spLocks noGrp="1"/>
          </p:cNvSpPr>
          <p:nvPr>
            <p:ph type="body" sz="quarter" idx="14" hasCustomPrompt="1"/>
          </p:nvPr>
        </p:nvSpPr>
        <p:spPr>
          <a:xfrm>
            <a:off x="233997" y="1444719"/>
            <a:ext cx="3240000" cy="234063"/>
          </a:xfrm>
          <a:prstGeom prst="rect">
            <a:avLst/>
          </a:prstGeom>
        </p:spPr>
        <p:txBody>
          <a:bodyPr lIns="0" tIns="0" rIns="0" bIns="0"/>
          <a:lstStyle>
            <a:lvl1pPr marL="0" indent="0">
              <a:buNone/>
              <a:defRPr sz="1100">
                <a:solidFill>
                  <a:schemeClr val="tx2"/>
                </a:solidFill>
                <a:latin typeface="+mn-lt"/>
              </a:defRPr>
            </a:lvl1pPr>
            <a:lvl2pPr marL="0" indent="0">
              <a:buNone/>
              <a:defRPr sz="1200">
                <a:solidFill>
                  <a:schemeClr val="tx2"/>
                </a:solidFill>
                <a:latin typeface="+mn-lt"/>
              </a:defRPr>
            </a:lvl2pPr>
          </a:lstStyle>
          <a:p>
            <a:pPr lvl="0"/>
            <a:r>
              <a:rPr lang="en-US" dirty="0"/>
              <a:t>Chart subtitle</a:t>
            </a:r>
          </a:p>
        </p:txBody>
      </p:sp>
      <p:sp>
        <p:nvSpPr>
          <p:cNvPr id="4" name="Espace réservé du graphique 3"/>
          <p:cNvSpPr>
            <a:spLocks noGrp="1"/>
          </p:cNvSpPr>
          <p:nvPr>
            <p:ph type="chart" sz="quarter" idx="15" hasCustomPrompt="1"/>
          </p:nvPr>
        </p:nvSpPr>
        <p:spPr>
          <a:xfrm>
            <a:off x="233997" y="1778794"/>
            <a:ext cx="3240000" cy="2430000"/>
          </a:xfrm>
          <a:prstGeom prst="rect">
            <a:avLst/>
          </a:prstGeom>
        </p:spPr>
        <p:txBody>
          <a:bodyPr anchor="ctr"/>
          <a:lstStyle>
            <a:lvl1pPr marL="0" indent="0" algn="ctr">
              <a:buFontTx/>
              <a:buNone/>
              <a:defRPr sz="2000" baseline="0">
                <a:solidFill>
                  <a:schemeClr val="tx2"/>
                </a:solidFill>
                <a:latin typeface="+mn-lt"/>
              </a:defRPr>
            </a:lvl1pPr>
          </a:lstStyle>
          <a:p>
            <a:r>
              <a:rPr lang="en-US" dirty="0"/>
              <a:t>Click on</a:t>
            </a:r>
          </a:p>
          <a:p>
            <a:r>
              <a:rPr lang="en-US" dirty="0"/>
              <a:t> the icon to add a graph</a:t>
            </a:r>
            <a:endParaRPr lang="fr-FR" dirty="0"/>
          </a:p>
        </p:txBody>
      </p:sp>
      <p:sp>
        <p:nvSpPr>
          <p:cNvPr id="5" name="Espace réservé du texte 4"/>
          <p:cNvSpPr>
            <a:spLocks noGrp="1"/>
          </p:cNvSpPr>
          <p:nvPr>
            <p:ph type="body" sz="quarter" idx="16" hasCustomPrompt="1"/>
          </p:nvPr>
        </p:nvSpPr>
        <p:spPr>
          <a:xfrm>
            <a:off x="3796367" y="1889523"/>
            <a:ext cx="4359275" cy="2620565"/>
          </a:xfrm>
          <a:prstGeom prst="rect">
            <a:avLst/>
          </a:prstGeom>
        </p:spPr>
        <p:txBody>
          <a:bodyPr lIns="0" tIns="0" rIns="0" bIns="0"/>
          <a:lstStyle>
            <a:lvl1pPr marL="341345" indent="-341345">
              <a:buSzPct val="120000"/>
              <a:buFontTx/>
              <a:buBlip>
                <a:blip r:embed="rId2"/>
              </a:buBlip>
              <a:defRPr sz="1600">
                <a:latin typeface="+mj-lt"/>
              </a:defRPr>
            </a:lvl1pPr>
          </a:lstStyle>
          <a:p>
            <a:pPr lvl="0"/>
            <a:r>
              <a:rPr lang="en-US" dirty="0"/>
              <a:t>Click to add text</a:t>
            </a:r>
            <a:endParaRPr lang="fr-FR" dirty="0"/>
          </a:p>
        </p:txBody>
      </p:sp>
      <p:pic>
        <p:nvPicPr>
          <p:cNvPr id="13" name="Logo AXA" descr="\\Mac\AllFiles\Volumes\DOSSIERS EN COURS\17_1098 AXA_Creation_gabarits\elements\png\new_logo_axa_rgb.png"/>
          <p:cNvPicPr>
            <a:picLocks noChangeAspect="1" noChangeArrowheads="1"/>
          </p:cNvPicPr>
          <p:nvPr userDrawn="1"/>
        </p:nvPicPr>
        <p:blipFill>
          <a:blip r:embed="rId3" cstate="print"/>
          <a:srcRect/>
          <a:stretch>
            <a:fillRect/>
          </a:stretch>
        </p:blipFill>
        <p:spPr bwMode="auto">
          <a:xfrm>
            <a:off x="8881546" y="4877227"/>
            <a:ext cx="176979" cy="177047"/>
          </a:xfrm>
          <a:prstGeom prst="rect">
            <a:avLst/>
          </a:prstGeom>
          <a:noFill/>
          <a:ln w="9525">
            <a:noFill/>
            <a:miter lim="800000"/>
            <a:headEnd/>
            <a:tailEnd/>
          </a:ln>
        </p:spPr>
      </p:pic>
      <p:sp>
        <p:nvSpPr>
          <p:cNvPr id="14" name="Espace réservé de la date 2"/>
          <p:cNvSpPr>
            <a:spLocks noGrp="1"/>
          </p:cNvSpPr>
          <p:nvPr>
            <p:ph type="dt" sz="half" idx="10"/>
          </p:nvPr>
        </p:nvSpPr>
        <p:spPr>
          <a:xfrm>
            <a:off x="500253" y="4906460"/>
            <a:ext cx="2215515" cy="175022"/>
          </a:xfrm>
        </p:spPr>
        <p:txBody>
          <a:bodyPr/>
          <a:lstStyle/>
          <a:p>
            <a:r>
              <a:rPr lang="en-US" noProof="0"/>
              <a:t>Title of the presentation l Date</a:t>
            </a:r>
            <a:endParaRPr lang="en-US" noProof="0" dirty="0"/>
          </a:p>
        </p:txBody>
      </p:sp>
      <p:sp>
        <p:nvSpPr>
          <p:cNvPr id="15" name="Espace réservé du pied de page 3"/>
          <p:cNvSpPr>
            <a:spLocks noGrp="1"/>
          </p:cNvSpPr>
          <p:nvPr>
            <p:ph type="ftr" sz="quarter" idx="17"/>
          </p:nvPr>
        </p:nvSpPr>
        <p:spPr>
          <a:xfrm>
            <a:off x="3326957" y="4906460"/>
            <a:ext cx="2474912" cy="175022"/>
          </a:xfrm>
        </p:spPr>
        <p:txBody>
          <a:bodyPr/>
          <a:lstStyle/>
          <a:p>
            <a:r>
              <a:rPr lang="en-US" noProof="0"/>
              <a:t>CONFIDENTIALITY LEVEL</a:t>
            </a:r>
            <a:endParaRPr lang="en-US" noProof="0" dirty="0"/>
          </a:p>
        </p:txBody>
      </p:sp>
    </p:spTree>
    <p:extLst>
      <p:ext uri="{BB962C8B-B14F-4D97-AF65-F5344CB8AC3E}">
        <p14:creationId xmlns:p14="http://schemas.microsoft.com/office/powerpoint/2010/main" val="256189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3 bloc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n-US" noProof="0"/>
              <a:t>Title of the presentation l Date</a:t>
            </a:r>
            <a:endParaRPr lang="en-US" noProof="0" dirty="0"/>
          </a:p>
        </p:txBody>
      </p:sp>
      <p:sp>
        <p:nvSpPr>
          <p:cNvPr id="4" name="Espace réservé du pied de page 3"/>
          <p:cNvSpPr>
            <a:spLocks noGrp="1"/>
          </p:cNvSpPr>
          <p:nvPr>
            <p:ph type="ftr" sz="quarter" idx="11"/>
          </p:nvPr>
        </p:nvSpPr>
        <p:spPr/>
        <p:txBody>
          <a:bodyPr/>
          <a:lstStyle/>
          <a:p>
            <a:r>
              <a:rPr lang="en-US" noProof="0"/>
              <a:t>CONFIDENTIALITY LEVEL</a:t>
            </a:r>
            <a:endParaRPr lang="en-US" noProof="0" dirty="0"/>
          </a:p>
        </p:txBody>
      </p:sp>
      <p:sp>
        <p:nvSpPr>
          <p:cNvPr id="20" name="Espace réservé du texte 19"/>
          <p:cNvSpPr>
            <a:spLocks noGrp="1"/>
          </p:cNvSpPr>
          <p:nvPr>
            <p:ph type="body" sz="quarter" idx="14" hasCustomPrompt="1"/>
          </p:nvPr>
        </p:nvSpPr>
        <p:spPr>
          <a:xfrm>
            <a:off x="396000" y="1223684"/>
            <a:ext cx="2520950" cy="1080000"/>
          </a:xfrm>
          <a:prstGeom prst="rect">
            <a:avLst/>
          </a:prstGeom>
          <a:ln w="19050">
            <a:solidFill>
              <a:srgbClr val="00AEC6"/>
            </a:solidFill>
          </a:ln>
        </p:spPr>
        <p:txBody>
          <a:bodyPr anchor="ctr"/>
          <a:lstStyle>
            <a:lvl1pPr marL="0" indent="0" algn="ctr">
              <a:buNone/>
              <a:defRPr sz="1600">
                <a:solidFill>
                  <a:srgbClr val="00AEC6"/>
                </a:solidFill>
                <a:latin typeface="+mn-lt"/>
              </a:defRPr>
            </a:lvl1pPr>
          </a:lstStyle>
          <a:p>
            <a:pPr lvl="0"/>
            <a:r>
              <a:rPr lang="en-US" dirty="0"/>
              <a:t>CLICK TO ADD TEXT</a:t>
            </a:r>
            <a:endParaRPr lang="fr-FR" dirty="0"/>
          </a:p>
        </p:txBody>
      </p:sp>
      <p:sp>
        <p:nvSpPr>
          <p:cNvPr id="21" name="Espace réservé du texte 19"/>
          <p:cNvSpPr>
            <a:spLocks noGrp="1"/>
          </p:cNvSpPr>
          <p:nvPr>
            <p:ph type="body" sz="quarter" idx="15" hasCustomPrompt="1"/>
          </p:nvPr>
        </p:nvSpPr>
        <p:spPr>
          <a:xfrm>
            <a:off x="3312000" y="1223684"/>
            <a:ext cx="2520950" cy="1080000"/>
          </a:xfrm>
          <a:prstGeom prst="rect">
            <a:avLst/>
          </a:prstGeom>
          <a:ln w="19050">
            <a:solidFill>
              <a:srgbClr val="00AEC6"/>
            </a:solidFill>
          </a:ln>
        </p:spPr>
        <p:txBody>
          <a:bodyPr anchor="ctr"/>
          <a:lstStyle>
            <a:lvl1pPr marL="0" indent="0" algn="ctr">
              <a:buNone/>
              <a:defRPr sz="1600">
                <a:solidFill>
                  <a:srgbClr val="00AEC6"/>
                </a:solidFill>
                <a:latin typeface="+mn-lt"/>
              </a:defRPr>
            </a:lvl1pPr>
          </a:lstStyle>
          <a:p>
            <a:pPr lvl="0"/>
            <a:r>
              <a:rPr lang="en-US" dirty="0"/>
              <a:t>CLICK TO ADD TEXT</a:t>
            </a:r>
          </a:p>
        </p:txBody>
      </p:sp>
      <p:sp>
        <p:nvSpPr>
          <p:cNvPr id="22" name="Espace réservé du texte 19"/>
          <p:cNvSpPr>
            <a:spLocks noGrp="1"/>
          </p:cNvSpPr>
          <p:nvPr>
            <p:ph type="body" sz="quarter" idx="16" hasCustomPrompt="1"/>
          </p:nvPr>
        </p:nvSpPr>
        <p:spPr>
          <a:xfrm>
            <a:off x="6227050" y="1223684"/>
            <a:ext cx="2520950" cy="1080000"/>
          </a:xfrm>
          <a:prstGeom prst="rect">
            <a:avLst/>
          </a:prstGeom>
          <a:ln w="19050">
            <a:solidFill>
              <a:srgbClr val="00AEC6"/>
            </a:solidFill>
          </a:ln>
        </p:spPr>
        <p:txBody>
          <a:bodyPr anchor="ctr"/>
          <a:lstStyle>
            <a:lvl1pPr marL="0" indent="0" algn="ctr">
              <a:buNone/>
              <a:defRPr sz="1600">
                <a:solidFill>
                  <a:srgbClr val="00AEC6"/>
                </a:solidFill>
                <a:latin typeface="+mn-lt"/>
              </a:defRPr>
            </a:lvl1pPr>
          </a:lstStyle>
          <a:p>
            <a:pPr lvl="0"/>
            <a:r>
              <a:rPr lang="en-US" dirty="0"/>
              <a:t>CLICK TO ADD TEXT</a:t>
            </a:r>
          </a:p>
        </p:txBody>
      </p:sp>
      <p:sp>
        <p:nvSpPr>
          <p:cNvPr id="25" name="Espace réservé du texte 24"/>
          <p:cNvSpPr>
            <a:spLocks noGrp="1"/>
          </p:cNvSpPr>
          <p:nvPr>
            <p:ph type="body" sz="quarter" idx="17" hasCustomPrompt="1"/>
          </p:nvPr>
        </p:nvSpPr>
        <p:spPr>
          <a:xfrm>
            <a:off x="396000" y="2447365"/>
            <a:ext cx="2520000" cy="1218009"/>
          </a:xfrm>
          <a:prstGeom prst="rect">
            <a:avLst/>
          </a:prstGeom>
        </p:spPr>
        <p:txBody>
          <a:bodyPr lIns="0" tIns="0" rIns="0" bIns="0"/>
          <a:lstStyle>
            <a:lvl1pPr marL="266700" indent="-266700">
              <a:buSzPct val="120000"/>
              <a:buFontTx/>
              <a:buBlip>
                <a:blip r:embed="rId2"/>
              </a:buBlip>
              <a:defRPr sz="1400">
                <a:latin typeface="+mn-lt"/>
              </a:defRPr>
            </a:lvl1pPr>
            <a:lvl2pPr>
              <a:defRPr sz="1400"/>
            </a:lvl2pPr>
            <a:lvl3pPr>
              <a:defRPr sz="1400"/>
            </a:lvl3pPr>
            <a:lvl4pPr>
              <a:defRPr sz="1400"/>
            </a:lvl4pPr>
            <a:lvl5pPr>
              <a:defRPr sz="1400"/>
            </a:lvl5pPr>
          </a:lstStyle>
          <a:p>
            <a:pPr lvl="0"/>
            <a:r>
              <a:rPr lang="en-US" dirty="0"/>
              <a:t>Click to add text</a:t>
            </a:r>
            <a:endParaRPr lang="fr-FR" dirty="0"/>
          </a:p>
        </p:txBody>
      </p:sp>
      <p:sp>
        <p:nvSpPr>
          <p:cNvPr id="30" name="Espace réservé du texte 24"/>
          <p:cNvSpPr>
            <a:spLocks noGrp="1"/>
          </p:cNvSpPr>
          <p:nvPr>
            <p:ph type="body" sz="quarter" idx="18" hasCustomPrompt="1"/>
          </p:nvPr>
        </p:nvSpPr>
        <p:spPr>
          <a:xfrm>
            <a:off x="3312950" y="2447365"/>
            <a:ext cx="2520000" cy="1218009"/>
          </a:xfrm>
          <a:prstGeom prst="rect">
            <a:avLst/>
          </a:prstGeom>
        </p:spPr>
        <p:txBody>
          <a:bodyPr lIns="0" tIns="0" rIns="0" bIns="0"/>
          <a:lstStyle>
            <a:lvl1pPr marL="266700" indent="-266700">
              <a:buSzPct val="120000"/>
              <a:buFontTx/>
              <a:buBlip>
                <a:blip r:embed="rId2"/>
              </a:buBlip>
              <a:defRPr sz="1400">
                <a:latin typeface="+mn-lt"/>
              </a:defRPr>
            </a:lvl1pPr>
            <a:lvl2pPr>
              <a:defRPr sz="1400"/>
            </a:lvl2pPr>
            <a:lvl3pPr>
              <a:defRPr sz="1400"/>
            </a:lvl3pPr>
            <a:lvl4pPr>
              <a:defRPr sz="1400"/>
            </a:lvl4pPr>
            <a:lvl5pPr>
              <a:defRPr sz="1400"/>
            </a:lvl5pPr>
          </a:lstStyle>
          <a:p>
            <a:pPr lvl="0"/>
            <a:r>
              <a:rPr lang="en-US" dirty="0"/>
              <a:t>Click to add text</a:t>
            </a:r>
            <a:endParaRPr lang="fr-FR" dirty="0"/>
          </a:p>
        </p:txBody>
      </p:sp>
      <p:sp>
        <p:nvSpPr>
          <p:cNvPr id="31" name="Espace réservé du texte 24"/>
          <p:cNvSpPr>
            <a:spLocks noGrp="1"/>
          </p:cNvSpPr>
          <p:nvPr>
            <p:ph type="body" sz="quarter" idx="19" hasCustomPrompt="1"/>
          </p:nvPr>
        </p:nvSpPr>
        <p:spPr>
          <a:xfrm>
            <a:off x="6228000" y="2447365"/>
            <a:ext cx="2520000" cy="1218009"/>
          </a:xfrm>
          <a:prstGeom prst="rect">
            <a:avLst/>
          </a:prstGeom>
        </p:spPr>
        <p:txBody>
          <a:bodyPr lIns="0" tIns="0" rIns="0" bIns="0"/>
          <a:lstStyle>
            <a:lvl1pPr marL="266700" indent="-266700">
              <a:buSzPct val="120000"/>
              <a:buFontTx/>
              <a:buBlip>
                <a:blip r:embed="rId2"/>
              </a:buBlip>
              <a:defRPr sz="1400">
                <a:latin typeface="+mn-lt"/>
              </a:defRPr>
            </a:lvl1pPr>
            <a:lvl2pPr>
              <a:defRPr sz="1400"/>
            </a:lvl2pPr>
            <a:lvl3pPr>
              <a:defRPr sz="1400"/>
            </a:lvl3pPr>
            <a:lvl4pPr>
              <a:defRPr sz="1400"/>
            </a:lvl4pPr>
            <a:lvl5pPr>
              <a:defRPr sz="1400"/>
            </a:lvl5pPr>
          </a:lstStyle>
          <a:p>
            <a:pPr lvl="0"/>
            <a:r>
              <a:rPr lang="en-US" dirty="0"/>
              <a:t>Click to add text</a:t>
            </a:r>
            <a:endParaRPr lang="fr-FR" dirty="0"/>
          </a:p>
        </p:txBody>
      </p:sp>
      <p:pic>
        <p:nvPicPr>
          <p:cNvPr id="12" name="Logo AXA" descr="\\Mac\AllFiles\Volumes\DOSSIERS EN COURS\17_1098 AXA_Creation_gabarits\elements\png\new_logo_axa_rgb.png"/>
          <p:cNvPicPr>
            <a:picLocks noChangeAspect="1" noChangeArrowheads="1"/>
          </p:cNvPicPr>
          <p:nvPr userDrawn="1"/>
        </p:nvPicPr>
        <p:blipFill>
          <a:blip r:embed="rId3" cstate="print"/>
          <a:srcRect/>
          <a:stretch>
            <a:fillRect/>
          </a:stretch>
        </p:blipFill>
        <p:spPr bwMode="auto">
          <a:xfrm>
            <a:off x="8881546" y="4877227"/>
            <a:ext cx="176979" cy="177047"/>
          </a:xfrm>
          <a:prstGeom prst="rect">
            <a:avLst/>
          </a:prstGeom>
          <a:noFill/>
          <a:ln w="9525">
            <a:noFill/>
            <a:miter lim="800000"/>
            <a:headEnd/>
            <a:tailEnd/>
          </a:ln>
        </p:spPr>
      </p:pic>
      <p:sp>
        <p:nvSpPr>
          <p:cNvPr id="13"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5" name="Espace réservé du texte 4"/>
          <p:cNvSpPr>
            <a:spLocks noGrp="1"/>
          </p:cNvSpPr>
          <p:nvPr>
            <p:ph type="body" sz="quarter" idx="20"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mn-lt"/>
                <a:cs typeface="Arial" pitchFamily="34" charset="0"/>
              </a:defRPr>
            </a:lvl1pPr>
          </a:lstStyle>
          <a:p>
            <a:r>
              <a:rPr lang="en-US" dirty="0"/>
              <a:t>Subtitle or next title (optional)</a:t>
            </a:r>
          </a:p>
        </p:txBody>
      </p:sp>
    </p:spTree>
    <p:extLst>
      <p:ext uri="{BB962C8B-B14F-4D97-AF65-F5344CB8AC3E}">
        <p14:creationId xmlns:p14="http://schemas.microsoft.com/office/powerpoint/2010/main" val="326351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1 bloc">
    <p:spTree>
      <p:nvGrpSpPr>
        <p:cNvPr id="1" name=""/>
        <p:cNvGrpSpPr/>
        <p:nvPr/>
      </p:nvGrpSpPr>
      <p:grpSpPr>
        <a:xfrm>
          <a:off x="0" y="0"/>
          <a:ext cx="0" cy="0"/>
          <a:chOff x="0" y="0"/>
          <a:chExt cx="0" cy="0"/>
        </a:xfrm>
      </p:grpSpPr>
      <p:sp>
        <p:nvSpPr>
          <p:cNvPr id="23" name="Espace réservé du texte 19"/>
          <p:cNvSpPr>
            <a:spLocks noGrp="1"/>
          </p:cNvSpPr>
          <p:nvPr>
            <p:ph type="body" sz="quarter" idx="17" hasCustomPrompt="1"/>
          </p:nvPr>
        </p:nvSpPr>
        <p:spPr>
          <a:xfrm>
            <a:off x="5564088" y="1478774"/>
            <a:ext cx="3257177" cy="2185953"/>
          </a:xfrm>
          <a:prstGeom prst="rect">
            <a:avLst/>
          </a:prstGeom>
          <a:ln w="19050">
            <a:solidFill>
              <a:srgbClr val="00AEC6"/>
            </a:solidFill>
          </a:ln>
        </p:spPr>
        <p:txBody>
          <a:bodyPr anchor="ctr"/>
          <a:lstStyle>
            <a:lvl1pPr marL="0" indent="0" algn="ctr">
              <a:buNone/>
              <a:defRPr sz="1600">
                <a:solidFill>
                  <a:srgbClr val="00AEC6"/>
                </a:solidFill>
                <a:latin typeface="+mn-lt"/>
              </a:defRPr>
            </a:lvl1pPr>
          </a:lstStyle>
          <a:p>
            <a:pPr lvl="0"/>
            <a:r>
              <a:rPr lang="en-US" dirty="0"/>
              <a:t>CLICK TO ADD TEXT</a:t>
            </a:r>
          </a:p>
        </p:txBody>
      </p:sp>
      <p:sp>
        <p:nvSpPr>
          <p:cNvPr id="3" name="Espace réservé de la date 2"/>
          <p:cNvSpPr>
            <a:spLocks noGrp="1"/>
          </p:cNvSpPr>
          <p:nvPr>
            <p:ph type="dt" sz="half" idx="10"/>
          </p:nvPr>
        </p:nvSpPr>
        <p:spPr/>
        <p:txBody>
          <a:bodyPr/>
          <a:lstStyle/>
          <a:p>
            <a:r>
              <a:rPr lang="en-US" noProof="0"/>
              <a:t>Title of the presentation l Date</a:t>
            </a:r>
            <a:endParaRPr lang="en-US" noProof="0" dirty="0"/>
          </a:p>
        </p:txBody>
      </p:sp>
      <p:sp>
        <p:nvSpPr>
          <p:cNvPr id="4" name="Espace réservé du pied de page 3"/>
          <p:cNvSpPr>
            <a:spLocks noGrp="1"/>
          </p:cNvSpPr>
          <p:nvPr>
            <p:ph type="ftr" sz="quarter" idx="11"/>
          </p:nvPr>
        </p:nvSpPr>
        <p:spPr/>
        <p:txBody>
          <a:bodyPr/>
          <a:lstStyle/>
          <a:p>
            <a:r>
              <a:rPr lang="en-US" noProof="0"/>
              <a:t>CONFIDENTIALITY LEVEL</a:t>
            </a:r>
            <a:endParaRPr lang="en-US" noProof="0" dirty="0"/>
          </a:p>
        </p:txBody>
      </p:sp>
      <p:sp>
        <p:nvSpPr>
          <p:cNvPr id="19" name="Espace réservé du texte 4"/>
          <p:cNvSpPr>
            <a:spLocks noGrp="1"/>
          </p:cNvSpPr>
          <p:nvPr>
            <p:ph type="body" sz="quarter" idx="16" hasCustomPrompt="1"/>
          </p:nvPr>
        </p:nvSpPr>
        <p:spPr>
          <a:xfrm>
            <a:off x="234951" y="1478775"/>
            <a:ext cx="4335463" cy="2185952"/>
          </a:xfrm>
          <a:prstGeom prst="rect">
            <a:avLst/>
          </a:prstGeom>
        </p:spPr>
        <p:txBody>
          <a:bodyPr lIns="0" tIns="0" rIns="0" bIns="0" anchor="ctr"/>
          <a:lstStyle>
            <a:lvl1pPr marL="341345" indent="-341345">
              <a:buSzPct val="120000"/>
              <a:buFontTx/>
              <a:buBlip>
                <a:blip r:embed="rId2"/>
              </a:buBlip>
              <a:defRPr sz="1600">
                <a:latin typeface="+mj-lt"/>
              </a:defRPr>
            </a:lvl1pPr>
          </a:lstStyle>
          <a:p>
            <a:pPr lvl="0"/>
            <a:r>
              <a:rPr lang="en-US" dirty="0"/>
              <a:t>Click to add text</a:t>
            </a:r>
            <a:endParaRPr lang="fr-FR" dirty="0"/>
          </a:p>
        </p:txBody>
      </p:sp>
      <p:pic>
        <p:nvPicPr>
          <p:cNvPr id="11" name="Logo AXA" descr="\\Mac\AllFiles\Volumes\DOSSIERS EN COURS\17_1098 AXA_Creation_gabarits\elements\png\new_logo_axa_rgb.png"/>
          <p:cNvPicPr>
            <a:picLocks noChangeAspect="1" noChangeArrowheads="1"/>
          </p:cNvPicPr>
          <p:nvPr userDrawn="1"/>
        </p:nvPicPr>
        <p:blipFill>
          <a:blip r:embed="rId3" cstate="print"/>
          <a:srcRect/>
          <a:stretch>
            <a:fillRect/>
          </a:stretch>
        </p:blipFill>
        <p:spPr bwMode="auto">
          <a:xfrm>
            <a:off x="8881546" y="4877227"/>
            <a:ext cx="176979" cy="177047"/>
          </a:xfrm>
          <a:prstGeom prst="rect">
            <a:avLst/>
          </a:prstGeom>
          <a:noFill/>
          <a:ln w="9525">
            <a:noFill/>
            <a:miter lim="800000"/>
            <a:headEnd/>
            <a:tailEnd/>
          </a:ln>
        </p:spPr>
      </p:pic>
      <p:sp>
        <p:nvSpPr>
          <p:cNvPr id="12" name="Sommaire"/>
          <p:cNvSpPr>
            <a:spLocks noGrp="1"/>
          </p:cNvSpPr>
          <p:nvPr>
            <p:ph type="title" hasCustomPrompt="1"/>
          </p:nvPr>
        </p:nvSpPr>
        <p:spPr>
          <a:xfrm>
            <a:off x="234000" y="205978"/>
            <a:ext cx="8820000" cy="352822"/>
          </a:xfrm>
          <a:prstGeom prst="rect">
            <a:avLst/>
          </a:prstGeom>
        </p:spPr>
        <p:txBody>
          <a:bodyPr lIns="0" tIns="0" rIns="0" bIns="0" anchor="ctr">
            <a:noAutofit/>
          </a:bodyPr>
          <a:lstStyle>
            <a:lvl1pPr algn="l">
              <a:defRPr sz="2400">
                <a:solidFill>
                  <a:srgbClr val="00008F"/>
                </a:solidFill>
                <a:latin typeface="+mn-lt"/>
                <a:cs typeface="Arial" pitchFamily="34" charset="0"/>
              </a:defRPr>
            </a:lvl1pPr>
          </a:lstStyle>
          <a:p>
            <a:r>
              <a:rPr lang="en-US" noProof="0" dirty="0"/>
              <a:t>Title </a:t>
            </a:r>
          </a:p>
        </p:txBody>
      </p:sp>
      <p:sp>
        <p:nvSpPr>
          <p:cNvPr id="18" name="Espace réservé du texte 4"/>
          <p:cNvSpPr>
            <a:spLocks noGrp="1"/>
          </p:cNvSpPr>
          <p:nvPr>
            <p:ph type="body" sz="quarter" idx="18" hasCustomPrompt="1"/>
          </p:nvPr>
        </p:nvSpPr>
        <p:spPr>
          <a:xfrm>
            <a:off x="233999" y="571705"/>
            <a:ext cx="8820000" cy="285545"/>
          </a:xfrm>
          <a:prstGeom prst="rect">
            <a:avLst/>
          </a:prstGeom>
        </p:spPr>
        <p:txBody>
          <a:bodyPr lIns="0" tIns="0" rIns="0" bIns="0" anchor="ctr">
            <a:noAutofit/>
          </a:bodyPr>
          <a:lstStyle>
            <a:lvl1pPr marL="0" indent="0">
              <a:buNone/>
              <a:defRPr sz="1800">
                <a:solidFill>
                  <a:srgbClr val="00AEC6"/>
                </a:solidFill>
                <a:latin typeface="+mn-lt"/>
                <a:cs typeface="Arial" pitchFamily="34" charset="0"/>
              </a:defRPr>
            </a:lvl1pPr>
          </a:lstStyle>
          <a:p>
            <a:r>
              <a:rPr lang="en-US" dirty="0"/>
              <a:t>Subtitle or next title (optional)</a:t>
            </a:r>
          </a:p>
        </p:txBody>
      </p:sp>
      <p:grpSp>
        <p:nvGrpSpPr>
          <p:cNvPr id="20" name="Groupe 5"/>
          <p:cNvGrpSpPr/>
          <p:nvPr userDrawn="1"/>
        </p:nvGrpSpPr>
        <p:grpSpPr>
          <a:xfrm>
            <a:off x="4326923" y="2198769"/>
            <a:ext cx="743595" cy="742788"/>
            <a:chOff x="-1206500" y="1404938"/>
            <a:chExt cx="1463675" cy="1462087"/>
          </a:xfrm>
        </p:grpSpPr>
        <p:sp>
          <p:nvSpPr>
            <p:cNvPr id="21" name="Freeform 5"/>
            <p:cNvSpPr>
              <a:spLocks/>
            </p:cNvSpPr>
            <p:nvPr/>
          </p:nvSpPr>
          <p:spPr bwMode="auto">
            <a:xfrm>
              <a:off x="-1206500" y="1404938"/>
              <a:ext cx="1463675" cy="1462087"/>
            </a:xfrm>
            <a:custGeom>
              <a:avLst/>
              <a:gdLst/>
              <a:ahLst/>
              <a:cxnLst>
                <a:cxn ang="0">
                  <a:pos x="1842" y="969"/>
                </a:cxn>
                <a:cxn ang="0">
                  <a:pos x="1824" y="1107"/>
                </a:cxn>
                <a:cxn ang="0">
                  <a:pos x="1787" y="1237"/>
                </a:cxn>
                <a:cxn ang="0">
                  <a:pos x="1732" y="1361"/>
                </a:cxn>
                <a:cxn ang="0">
                  <a:pos x="1660" y="1473"/>
                </a:cxn>
                <a:cxn ang="0">
                  <a:pos x="1574" y="1572"/>
                </a:cxn>
                <a:cxn ang="0">
                  <a:pos x="1473" y="1660"/>
                </a:cxn>
                <a:cxn ang="0">
                  <a:pos x="1361" y="1731"/>
                </a:cxn>
                <a:cxn ang="0">
                  <a:pos x="1239" y="1787"/>
                </a:cxn>
                <a:cxn ang="0">
                  <a:pos x="1107" y="1824"/>
                </a:cxn>
                <a:cxn ang="0">
                  <a:pos x="969" y="1842"/>
                </a:cxn>
                <a:cxn ang="0">
                  <a:pos x="875" y="1842"/>
                </a:cxn>
                <a:cxn ang="0">
                  <a:pos x="737" y="1824"/>
                </a:cxn>
                <a:cxn ang="0">
                  <a:pos x="605" y="1787"/>
                </a:cxn>
                <a:cxn ang="0">
                  <a:pos x="483" y="1731"/>
                </a:cxn>
                <a:cxn ang="0">
                  <a:pos x="371" y="1660"/>
                </a:cxn>
                <a:cxn ang="0">
                  <a:pos x="270" y="1572"/>
                </a:cxn>
                <a:cxn ang="0">
                  <a:pos x="184" y="1473"/>
                </a:cxn>
                <a:cxn ang="0">
                  <a:pos x="111" y="1361"/>
                </a:cxn>
                <a:cxn ang="0">
                  <a:pos x="55" y="1237"/>
                </a:cxn>
                <a:cxn ang="0">
                  <a:pos x="20" y="1107"/>
                </a:cxn>
                <a:cxn ang="0">
                  <a:pos x="2" y="969"/>
                </a:cxn>
                <a:cxn ang="0">
                  <a:pos x="2" y="873"/>
                </a:cxn>
                <a:cxn ang="0">
                  <a:pos x="20" y="735"/>
                </a:cxn>
                <a:cxn ang="0">
                  <a:pos x="55" y="605"/>
                </a:cxn>
                <a:cxn ang="0">
                  <a:pos x="111" y="481"/>
                </a:cxn>
                <a:cxn ang="0">
                  <a:pos x="184" y="369"/>
                </a:cxn>
                <a:cxn ang="0">
                  <a:pos x="270" y="270"/>
                </a:cxn>
                <a:cxn ang="0">
                  <a:pos x="371" y="182"/>
                </a:cxn>
                <a:cxn ang="0">
                  <a:pos x="483" y="111"/>
                </a:cxn>
                <a:cxn ang="0">
                  <a:pos x="605" y="55"/>
                </a:cxn>
                <a:cxn ang="0">
                  <a:pos x="737" y="18"/>
                </a:cxn>
                <a:cxn ang="0">
                  <a:pos x="875" y="0"/>
                </a:cxn>
                <a:cxn ang="0">
                  <a:pos x="969" y="0"/>
                </a:cxn>
                <a:cxn ang="0">
                  <a:pos x="1107" y="18"/>
                </a:cxn>
                <a:cxn ang="0">
                  <a:pos x="1239" y="55"/>
                </a:cxn>
                <a:cxn ang="0">
                  <a:pos x="1361" y="111"/>
                </a:cxn>
                <a:cxn ang="0">
                  <a:pos x="1473" y="182"/>
                </a:cxn>
                <a:cxn ang="0">
                  <a:pos x="1574" y="270"/>
                </a:cxn>
                <a:cxn ang="0">
                  <a:pos x="1660" y="369"/>
                </a:cxn>
                <a:cxn ang="0">
                  <a:pos x="1732" y="481"/>
                </a:cxn>
                <a:cxn ang="0">
                  <a:pos x="1787" y="605"/>
                </a:cxn>
                <a:cxn ang="0">
                  <a:pos x="1824" y="735"/>
                </a:cxn>
                <a:cxn ang="0">
                  <a:pos x="1842" y="873"/>
                </a:cxn>
              </a:cxnLst>
              <a:rect l="0" t="0" r="r" b="b"/>
              <a:pathLst>
                <a:path w="1844" h="1842">
                  <a:moveTo>
                    <a:pt x="1844" y="922"/>
                  </a:moveTo>
                  <a:lnTo>
                    <a:pt x="1844" y="922"/>
                  </a:lnTo>
                  <a:lnTo>
                    <a:pt x="1842" y="969"/>
                  </a:lnTo>
                  <a:lnTo>
                    <a:pt x="1839" y="1014"/>
                  </a:lnTo>
                  <a:lnTo>
                    <a:pt x="1833" y="1062"/>
                  </a:lnTo>
                  <a:lnTo>
                    <a:pt x="1824" y="1107"/>
                  </a:lnTo>
                  <a:lnTo>
                    <a:pt x="1815" y="1151"/>
                  </a:lnTo>
                  <a:lnTo>
                    <a:pt x="1802" y="1195"/>
                  </a:lnTo>
                  <a:lnTo>
                    <a:pt x="1787" y="1237"/>
                  </a:lnTo>
                  <a:lnTo>
                    <a:pt x="1771" y="1279"/>
                  </a:lnTo>
                  <a:lnTo>
                    <a:pt x="1753" y="1320"/>
                  </a:lnTo>
                  <a:lnTo>
                    <a:pt x="1732" y="1361"/>
                  </a:lnTo>
                  <a:lnTo>
                    <a:pt x="1711" y="1398"/>
                  </a:lnTo>
                  <a:lnTo>
                    <a:pt x="1686" y="1436"/>
                  </a:lnTo>
                  <a:lnTo>
                    <a:pt x="1660" y="1473"/>
                  </a:lnTo>
                  <a:lnTo>
                    <a:pt x="1633" y="1507"/>
                  </a:lnTo>
                  <a:lnTo>
                    <a:pt x="1605" y="1541"/>
                  </a:lnTo>
                  <a:lnTo>
                    <a:pt x="1574" y="1572"/>
                  </a:lnTo>
                  <a:lnTo>
                    <a:pt x="1542" y="1603"/>
                  </a:lnTo>
                  <a:lnTo>
                    <a:pt x="1509" y="1632"/>
                  </a:lnTo>
                  <a:lnTo>
                    <a:pt x="1473" y="1660"/>
                  </a:lnTo>
                  <a:lnTo>
                    <a:pt x="1437" y="1686"/>
                  </a:lnTo>
                  <a:lnTo>
                    <a:pt x="1400" y="1709"/>
                  </a:lnTo>
                  <a:lnTo>
                    <a:pt x="1361" y="1731"/>
                  </a:lnTo>
                  <a:lnTo>
                    <a:pt x="1322" y="1753"/>
                  </a:lnTo>
                  <a:lnTo>
                    <a:pt x="1281" y="1770"/>
                  </a:lnTo>
                  <a:lnTo>
                    <a:pt x="1239" y="1787"/>
                  </a:lnTo>
                  <a:lnTo>
                    <a:pt x="1197" y="1801"/>
                  </a:lnTo>
                  <a:lnTo>
                    <a:pt x="1153" y="1814"/>
                  </a:lnTo>
                  <a:lnTo>
                    <a:pt x="1107" y="1824"/>
                  </a:lnTo>
                  <a:lnTo>
                    <a:pt x="1062" y="1832"/>
                  </a:lnTo>
                  <a:lnTo>
                    <a:pt x="1016" y="1839"/>
                  </a:lnTo>
                  <a:lnTo>
                    <a:pt x="969" y="1842"/>
                  </a:lnTo>
                  <a:lnTo>
                    <a:pt x="922" y="1842"/>
                  </a:lnTo>
                  <a:lnTo>
                    <a:pt x="922" y="1842"/>
                  </a:lnTo>
                  <a:lnTo>
                    <a:pt x="875" y="1842"/>
                  </a:lnTo>
                  <a:lnTo>
                    <a:pt x="828" y="1839"/>
                  </a:lnTo>
                  <a:lnTo>
                    <a:pt x="782" y="1832"/>
                  </a:lnTo>
                  <a:lnTo>
                    <a:pt x="737" y="1824"/>
                  </a:lnTo>
                  <a:lnTo>
                    <a:pt x="691" y="1814"/>
                  </a:lnTo>
                  <a:lnTo>
                    <a:pt x="647" y="1801"/>
                  </a:lnTo>
                  <a:lnTo>
                    <a:pt x="605" y="1787"/>
                  </a:lnTo>
                  <a:lnTo>
                    <a:pt x="563" y="1770"/>
                  </a:lnTo>
                  <a:lnTo>
                    <a:pt x="522" y="1753"/>
                  </a:lnTo>
                  <a:lnTo>
                    <a:pt x="483" y="1731"/>
                  </a:lnTo>
                  <a:lnTo>
                    <a:pt x="444" y="1709"/>
                  </a:lnTo>
                  <a:lnTo>
                    <a:pt x="407" y="1686"/>
                  </a:lnTo>
                  <a:lnTo>
                    <a:pt x="371" y="1660"/>
                  </a:lnTo>
                  <a:lnTo>
                    <a:pt x="335" y="1632"/>
                  </a:lnTo>
                  <a:lnTo>
                    <a:pt x="302" y="1603"/>
                  </a:lnTo>
                  <a:lnTo>
                    <a:pt x="270" y="1572"/>
                  </a:lnTo>
                  <a:lnTo>
                    <a:pt x="239" y="1541"/>
                  </a:lnTo>
                  <a:lnTo>
                    <a:pt x="210" y="1507"/>
                  </a:lnTo>
                  <a:lnTo>
                    <a:pt x="184" y="1473"/>
                  </a:lnTo>
                  <a:lnTo>
                    <a:pt x="158" y="1436"/>
                  </a:lnTo>
                  <a:lnTo>
                    <a:pt x="133" y="1398"/>
                  </a:lnTo>
                  <a:lnTo>
                    <a:pt x="111" y="1361"/>
                  </a:lnTo>
                  <a:lnTo>
                    <a:pt x="91" y="1320"/>
                  </a:lnTo>
                  <a:lnTo>
                    <a:pt x="73" y="1279"/>
                  </a:lnTo>
                  <a:lnTo>
                    <a:pt x="55" y="1237"/>
                  </a:lnTo>
                  <a:lnTo>
                    <a:pt x="41" y="1195"/>
                  </a:lnTo>
                  <a:lnTo>
                    <a:pt x="29" y="1151"/>
                  </a:lnTo>
                  <a:lnTo>
                    <a:pt x="20" y="1107"/>
                  </a:lnTo>
                  <a:lnTo>
                    <a:pt x="11" y="1062"/>
                  </a:lnTo>
                  <a:lnTo>
                    <a:pt x="5" y="1014"/>
                  </a:lnTo>
                  <a:lnTo>
                    <a:pt x="2" y="969"/>
                  </a:lnTo>
                  <a:lnTo>
                    <a:pt x="0" y="922"/>
                  </a:lnTo>
                  <a:lnTo>
                    <a:pt x="0" y="922"/>
                  </a:lnTo>
                  <a:lnTo>
                    <a:pt x="2" y="873"/>
                  </a:lnTo>
                  <a:lnTo>
                    <a:pt x="5" y="828"/>
                  </a:lnTo>
                  <a:lnTo>
                    <a:pt x="11" y="780"/>
                  </a:lnTo>
                  <a:lnTo>
                    <a:pt x="20" y="735"/>
                  </a:lnTo>
                  <a:lnTo>
                    <a:pt x="29" y="691"/>
                  </a:lnTo>
                  <a:lnTo>
                    <a:pt x="41" y="647"/>
                  </a:lnTo>
                  <a:lnTo>
                    <a:pt x="55" y="605"/>
                  </a:lnTo>
                  <a:lnTo>
                    <a:pt x="73" y="563"/>
                  </a:lnTo>
                  <a:lnTo>
                    <a:pt x="91" y="522"/>
                  </a:lnTo>
                  <a:lnTo>
                    <a:pt x="111" y="481"/>
                  </a:lnTo>
                  <a:lnTo>
                    <a:pt x="133" y="444"/>
                  </a:lnTo>
                  <a:lnTo>
                    <a:pt x="158" y="406"/>
                  </a:lnTo>
                  <a:lnTo>
                    <a:pt x="184" y="369"/>
                  </a:lnTo>
                  <a:lnTo>
                    <a:pt x="210" y="335"/>
                  </a:lnTo>
                  <a:lnTo>
                    <a:pt x="239" y="301"/>
                  </a:lnTo>
                  <a:lnTo>
                    <a:pt x="270" y="270"/>
                  </a:lnTo>
                  <a:lnTo>
                    <a:pt x="302" y="239"/>
                  </a:lnTo>
                  <a:lnTo>
                    <a:pt x="335" y="210"/>
                  </a:lnTo>
                  <a:lnTo>
                    <a:pt x="371" y="182"/>
                  </a:lnTo>
                  <a:lnTo>
                    <a:pt x="407" y="156"/>
                  </a:lnTo>
                  <a:lnTo>
                    <a:pt x="444" y="133"/>
                  </a:lnTo>
                  <a:lnTo>
                    <a:pt x="483" y="111"/>
                  </a:lnTo>
                  <a:lnTo>
                    <a:pt x="522" y="89"/>
                  </a:lnTo>
                  <a:lnTo>
                    <a:pt x="563" y="72"/>
                  </a:lnTo>
                  <a:lnTo>
                    <a:pt x="605" y="55"/>
                  </a:lnTo>
                  <a:lnTo>
                    <a:pt x="647" y="41"/>
                  </a:lnTo>
                  <a:lnTo>
                    <a:pt x="691" y="28"/>
                  </a:lnTo>
                  <a:lnTo>
                    <a:pt x="737" y="18"/>
                  </a:lnTo>
                  <a:lnTo>
                    <a:pt x="782" y="10"/>
                  </a:lnTo>
                  <a:lnTo>
                    <a:pt x="828" y="5"/>
                  </a:lnTo>
                  <a:lnTo>
                    <a:pt x="875" y="0"/>
                  </a:lnTo>
                  <a:lnTo>
                    <a:pt x="922" y="0"/>
                  </a:lnTo>
                  <a:lnTo>
                    <a:pt x="922" y="0"/>
                  </a:lnTo>
                  <a:lnTo>
                    <a:pt x="969" y="0"/>
                  </a:lnTo>
                  <a:lnTo>
                    <a:pt x="1016" y="5"/>
                  </a:lnTo>
                  <a:lnTo>
                    <a:pt x="1062" y="10"/>
                  </a:lnTo>
                  <a:lnTo>
                    <a:pt x="1107" y="18"/>
                  </a:lnTo>
                  <a:lnTo>
                    <a:pt x="1153" y="28"/>
                  </a:lnTo>
                  <a:lnTo>
                    <a:pt x="1197" y="41"/>
                  </a:lnTo>
                  <a:lnTo>
                    <a:pt x="1239" y="55"/>
                  </a:lnTo>
                  <a:lnTo>
                    <a:pt x="1281" y="72"/>
                  </a:lnTo>
                  <a:lnTo>
                    <a:pt x="1322" y="89"/>
                  </a:lnTo>
                  <a:lnTo>
                    <a:pt x="1361" y="111"/>
                  </a:lnTo>
                  <a:lnTo>
                    <a:pt x="1400" y="133"/>
                  </a:lnTo>
                  <a:lnTo>
                    <a:pt x="1437" y="156"/>
                  </a:lnTo>
                  <a:lnTo>
                    <a:pt x="1473" y="182"/>
                  </a:lnTo>
                  <a:lnTo>
                    <a:pt x="1509" y="210"/>
                  </a:lnTo>
                  <a:lnTo>
                    <a:pt x="1542" y="239"/>
                  </a:lnTo>
                  <a:lnTo>
                    <a:pt x="1574" y="270"/>
                  </a:lnTo>
                  <a:lnTo>
                    <a:pt x="1605" y="301"/>
                  </a:lnTo>
                  <a:lnTo>
                    <a:pt x="1633" y="335"/>
                  </a:lnTo>
                  <a:lnTo>
                    <a:pt x="1660" y="369"/>
                  </a:lnTo>
                  <a:lnTo>
                    <a:pt x="1686" y="406"/>
                  </a:lnTo>
                  <a:lnTo>
                    <a:pt x="1711" y="444"/>
                  </a:lnTo>
                  <a:lnTo>
                    <a:pt x="1732" y="481"/>
                  </a:lnTo>
                  <a:lnTo>
                    <a:pt x="1753" y="522"/>
                  </a:lnTo>
                  <a:lnTo>
                    <a:pt x="1771" y="563"/>
                  </a:lnTo>
                  <a:lnTo>
                    <a:pt x="1787" y="605"/>
                  </a:lnTo>
                  <a:lnTo>
                    <a:pt x="1802" y="647"/>
                  </a:lnTo>
                  <a:lnTo>
                    <a:pt x="1815" y="691"/>
                  </a:lnTo>
                  <a:lnTo>
                    <a:pt x="1824" y="735"/>
                  </a:lnTo>
                  <a:lnTo>
                    <a:pt x="1833" y="780"/>
                  </a:lnTo>
                  <a:lnTo>
                    <a:pt x="1839" y="828"/>
                  </a:lnTo>
                  <a:lnTo>
                    <a:pt x="1842" y="873"/>
                  </a:lnTo>
                  <a:lnTo>
                    <a:pt x="1844" y="922"/>
                  </a:lnTo>
                  <a:lnTo>
                    <a:pt x="1844" y="922"/>
                  </a:lnTo>
                  <a:close/>
                </a:path>
              </a:pathLst>
            </a:custGeom>
            <a:solidFill>
              <a:srgbClr val="9FD9B4"/>
            </a:solidFill>
            <a:ln w="9525">
              <a:noFill/>
              <a:round/>
              <a:headEnd/>
              <a:tailEnd/>
            </a:ln>
          </p:spPr>
          <p:txBody>
            <a:bodyPr vert="horz" wrap="square" lIns="91440" tIns="45720" rIns="91440" bIns="45720" numCol="1" anchor="t" anchorCtr="0" compatLnSpc="1">
              <a:prstTxWarp prst="textNoShape">
                <a:avLst/>
              </a:prstTxWarp>
            </a:bodyPr>
            <a:lstStyle/>
            <a:p>
              <a:endParaRPr lang="en-US" sz="2000">
                <a:latin typeface="Arial" pitchFamily="34" charset="0"/>
                <a:cs typeface="Arial" pitchFamily="34" charset="0"/>
              </a:endParaRPr>
            </a:p>
          </p:txBody>
        </p:sp>
        <p:sp>
          <p:nvSpPr>
            <p:cNvPr id="22" name="Freeform 6"/>
            <p:cNvSpPr>
              <a:spLocks/>
            </p:cNvSpPr>
            <p:nvPr/>
          </p:nvSpPr>
          <p:spPr bwMode="auto">
            <a:xfrm>
              <a:off x="-957263" y="1725613"/>
              <a:ext cx="965200" cy="820737"/>
            </a:xfrm>
            <a:custGeom>
              <a:avLst/>
              <a:gdLst/>
              <a:ahLst/>
              <a:cxnLst>
                <a:cxn ang="0">
                  <a:pos x="628" y="1010"/>
                </a:cxn>
                <a:cxn ang="0">
                  <a:pos x="608" y="981"/>
                </a:cxn>
                <a:cxn ang="0">
                  <a:pos x="601" y="946"/>
                </a:cxn>
                <a:cxn ang="0">
                  <a:pos x="608" y="912"/>
                </a:cxn>
                <a:cxn ang="0">
                  <a:pos x="628" y="883"/>
                </a:cxn>
                <a:cxn ang="0">
                  <a:pos x="101" y="620"/>
                </a:cxn>
                <a:cxn ang="0">
                  <a:pos x="91" y="618"/>
                </a:cxn>
                <a:cxn ang="0">
                  <a:pos x="71" y="615"/>
                </a:cxn>
                <a:cxn ang="0">
                  <a:pos x="44" y="602"/>
                </a:cxn>
                <a:cxn ang="0">
                  <a:pos x="16" y="574"/>
                </a:cxn>
                <a:cxn ang="0">
                  <a:pos x="5" y="548"/>
                </a:cxn>
                <a:cxn ang="0">
                  <a:pos x="0" y="529"/>
                </a:cxn>
                <a:cxn ang="0">
                  <a:pos x="0" y="519"/>
                </a:cxn>
                <a:cxn ang="0">
                  <a:pos x="1" y="498"/>
                </a:cxn>
                <a:cxn ang="0">
                  <a:pos x="8" y="478"/>
                </a:cxn>
                <a:cxn ang="0">
                  <a:pos x="29" y="447"/>
                </a:cxn>
                <a:cxn ang="0">
                  <a:pos x="62" y="425"/>
                </a:cxn>
                <a:cxn ang="0">
                  <a:pos x="81" y="420"/>
                </a:cxn>
                <a:cxn ang="0">
                  <a:pos x="101" y="418"/>
                </a:cxn>
                <a:cxn ang="0">
                  <a:pos x="628" y="153"/>
                </a:cxn>
                <a:cxn ang="0">
                  <a:pos x="616" y="138"/>
                </a:cxn>
                <a:cxn ang="0">
                  <a:pos x="603" y="106"/>
                </a:cxn>
                <a:cxn ang="0">
                  <a:pos x="603" y="73"/>
                </a:cxn>
                <a:cxn ang="0">
                  <a:pos x="616" y="41"/>
                </a:cxn>
                <a:cxn ang="0">
                  <a:pos x="628" y="26"/>
                </a:cxn>
                <a:cxn ang="0">
                  <a:pos x="658" y="7"/>
                </a:cxn>
                <a:cxn ang="0">
                  <a:pos x="693" y="0"/>
                </a:cxn>
                <a:cxn ang="0">
                  <a:pos x="727" y="7"/>
                </a:cxn>
                <a:cxn ang="0">
                  <a:pos x="756" y="26"/>
                </a:cxn>
                <a:cxn ang="0">
                  <a:pos x="1190" y="455"/>
                </a:cxn>
                <a:cxn ang="0">
                  <a:pos x="1210" y="485"/>
                </a:cxn>
                <a:cxn ang="0">
                  <a:pos x="1216" y="519"/>
                </a:cxn>
                <a:cxn ang="0">
                  <a:pos x="1210" y="551"/>
                </a:cxn>
                <a:cxn ang="0">
                  <a:pos x="1190" y="581"/>
                </a:cxn>
                <a:cxn ang="0">
                  <a:pos x="756" y="1010"/>
                </a:cxn>
                <a:cxn ang="0">
                  <a:pos x="727" y="1029"/>
                </a:cxn>
                <a:cxn ang="0">
                  <a:pos x="693" y="1036"/>
                </a:cxn>
                <a:cxn ang="0">
                  <a:pos x="658" y="1029"/>
                </a:cxn>
                <a:cxn ang="0">
                  <a:pos x="628" y="1010"/>
                </a:cxn>
              </a:cxnLst>
              <a:rect l="0" t="0" r="r" b="b"/>
              <a:pathLst>
                <a:path w="1216" h="1036">
                  <a:moveTo>
                    <a:pt x="628" y="1010"/>
                  </a:moveTo>
                  <a:lnTo>
                    <a:pt x="628" y="1010"/>
                  </a:lnTo>
                  <a:lnTo>
                    <a:pt x="616" y="995"/>
                  </a:lnTo>
                  <a:lnTo>
                    <a:pt x="608" y="981"/>
                  </a:lnTo>
                  <a:lnTo>
                    <a:pt x="603" y="963"/>
                  </a:lnTo>
                  <a:lnTo>
                    <a:pt x="601" y="946"/>
                  </a:lnTo>
                  <a:lnTo>
                    <a:pt x="603" y="930"/>
                  </a:lnTo>
                  <a:lnTo>
                    <a:pt x="608" y="912"/>
                  </a:lnTo>
                  <a:lnTo>
                    <a:pt x="616" y="898"/>
                  </a:lnTo>
                  <a:lnTo>
                    <a:pt x="628" y="883"/>
                  </a:lnTo>
                  <a:lnTo>
                    <a:pt x="896" y="620"/>
                  </a:lnTo>
                  <a:lnTo>
                    <a:pt x="101" y="620"/>
                  </a:lnTo>
                  <a:lnTo>
                    <a:pt x="101" y="620"/>
                  </a:lnTo>
                  <a:lnTo>
                    <a:pt x="91" y="618"/>
                  </a:lnTo>
                  <a:lnTo>
                    <a:pt x="81" y="616"/>
                  </a:lnTo>
                  <a:lnTo>
                    <a:pt x="71" y="615"/>
                  </a:lnTo>
                  <a:lnTo>
                    <a:pt x="62" y="611"/>
                  </a:lnTo>
                  <a:lnTo>
                    <a:pt x="44" y="602"/>
                  </a:lnTo>
                  <a:lnTo>
                    <a:pt x="29" y="589"/>
                  </a:lnTo>
                  <a:lnTo>
                    <a:pt x="16" y="574"/>
                  </a:lnTo>
                  <a:lnTo>
                    <a:pt x="8" y="558"/>
                  </a:lnTo>
                  <a:lnTo>
                    <a:pt x="5" y="548"/>
                  </a:lnTo>
                  <a:lnTo>
                    <a:pt x="1" y="538"/>
                  </a:lnTo>
                  <a:lnTo>
                    <a:pt x="0" y="529"/>
                  </a:lnTo>
                  <a:lnTo>
                    <a:pt x="0" y="519"/>
                  </a:lnTo>
                  <a:lnTo>
                    <a:pt x="0" y="519"/>
                  </a:lnTo>
                  <a:lnTo>
                    <a:pt x="0" y="507"/>
                  </a:lnTo>
                  <a:lnTo>
                    <a:pt x="1" y="498"/>
                  </a:lnTo>
                  <a:lnTo>
                    <a:pt x="5" y="488"/>
                  </a:lnTo>
                  <a:lnTo>
                    <a:pt x="8" y="478"/>
                  </a:lnTo>
                  <a:lnTo>
                    <a:pt x="16" y="462"/>
                  </a:lnTo>
                  <a:lnTo>
                    <a:pt x="29" y="447"/>
                  </a:lnTo>
                  <a:lnTo>
                    <a:pt x="44" y="434"/>
                  </a:lnTo>
                  <a:lnTo>
                    <a:pt x="62" y="425"/>
                  </a:lnTo>
                  <a:lnTo>
                    <a:pt x="71" y="421"/>
                  </a:lnTo>
                  <a:lnTo>
                    <a:pt x="81" y="420"/>
                  </a:lnTo>
                  <a:lnTo>
                    <a:pt x="91" y="418"/>
                  </a:lnTo>
                  <a:lnTo>
                    <a:pt x="101" y="418"/>
                  </a:lnTo>
                  <a:lnTo>
                    <a:pt x="896" y="418"/>
                  </a:lnTo>
                  <a:lnTo>
                    <a:pt x="628" y="153"/>
                  </a:lnTo>
                  <a:lnTo>
                    <a:pt x="628" y="153"/>
                  </a:lnTo>
                  <a:lnTo>
                    <a:pt x="616" y="138"/>
                  </a:lnTo>
                  <a:lnTo>
                    <a:pt x="608" y="124"/>
                  </a:lnTo>
                  <a:lnTo>
                    <a:pt x="603" y="106"/>
                  </a:lnTo>
                  <a:lnTo>
                    <a:pt x="601" y="90"/>
                  </a:lnTo>
                  <a:lnTo>
                    <a:pt x="603" y="73"/>
                  </a:lnTo>
                  <a:lnTo>
                    <a:pt x="608" y="55"/>
                  </a:lnTo>
                  <a:lnTo>
                    <a:pt x="616" y="41"/>
                  </a:lnTo>
                  <a:lnTo>
                    <a:pt x="628" y="26"/>
                  </a:lnTo>
                  <a:lnTo>
                    <a:pt x="628" y="26"/>
                  </a:lnTo>
                  <a:lnTo>
                    <a:pt x="642" y="15"/>
                  </a:lnTo>
                  <a:lnTo>
                    <a:pt x="658" y="7"/>
                  </a:lnTo>
                  <a:lnTo>
                    <a:pt x="675" y="2"/>
                  </a:lnTo>
                  <a:lnTo>
                    <a:pt x="693" y="0"/>
                  </a:lnTo>
                  <a:lnTo>
                    <a:pt x="709" y="2"/>
                  </a:lnTo>
                  <a:lnTo>
                    <a:pt x="727" y="7"/>
                  </a:lnTo>
                  <a:lnTo>
                    <a:pt x="741" y="15"/>
                  </a:lnTo>
                  <a:lnTo>
                    <a:pt x="756" y="26"/>
                  </a:lnTo>
                  <a:lnTo>
                    <a:pt x="1190" y="455"/>
                  </a:lnTo>
                  <a:lnTo>
                    <a:pt x="1190" y="455"/>
                  </a:lnTo>
                  <a:lnTo>
                    <a:pt x="1202" y="468"/>
                  </a:lnTo>
                  <a:lnTo>
                    <a:pt x="1210" y="485"/>
                  </a:lnTo>
                  <a:lnTo>
                    <a:pt x="1215" y="501"/>
                  </a:lnTo>
                  <a:lnTo>
                    <a:pt x="1216" y="519"/>
                  </a:lnTo>
                  <a:lnTo>
                    <a:pt x="1215" y="535"/>
                  </a:lnTo>
                  <a:lnTo>
                    <a:pt x="1210" y="551"/>
                  </a:lnTo>
                  <a:lnTo>
                    <a:pt x="1202" y="568"/>
                  </a:lnTo>
                  <a:lnTo>
                    <a:pt x="1190" y="581"/>
                  </a:lnTo>
                  <a:lnTo>
                    <a:pt x="756" y="1010"/>
                  </a:lnTo>
                  <a:lnTo>
                    <a:pt x="756" y="1010"/>
                  </a:lnTo>
                  <a:lnTo>
                    <a:pt x="741" y="1021"/>
                  </a:lnTo>
                  <a:lnTo>
                    <a:pt x="727" y="1029"/>
                  </a:lnTo>
                  <a:lnTo>
                    <a:pt x="709" y="1034"/>
                  </a:lnTo>
                  <a:lnTo>
                    <a:pt x="693" y="1036"/>
                  </a:lnTo>
                  <a:lnTo>
                    <a:pt x="675" y="1034"/>
                  </a:lnTo>
                  <a:lnTo>
                    <a:pt x="658" y="1029"/>
                  </a:lnTo>
                  <a:lnTo>
                    <a:pt x="642" y="1021"/>
                  </a:lnTo>
                  <a:lnTo>
                    <a:pt x="628" y="1010"/>
                  </a:lnTo>
                  <a:lnTo>
                    <a:pt x="628" y="10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a:latin typeface="Arial" pitchFamily="34" charset="0"/>
                <a:cs typeface="Arial" pitchFamily="34" charset="0"/>
              </a:endParaRPr>
            </a:p>
          </p:txBody>
        </p:sp>
      </p:grpSp>
    </p:spTree>
    <p:extLst>
      <p:ext uri="{BB962C8B-B14F-4D97-AF65-F5344CB8AC3E}">
        <p14:creationId xmlns:p14="http://schemas.microsoft.com/office/powerpoint/2010/main" val="402420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Espace réservé du numéro de diapositive 4"/>
          <p:cNvSpPr txBox="1">
            <a:spLocks/>
          </p:cNvSpPr>
          <p:nvPr userDrawn="1"/>
        </p:nvSpPr>
        <p:spPr>
          <a:xfrm>
            <a:off x="8446" y="4862910"/>
            <a:ext cx="618597" cy="249636"/>
          </a:xfrm>
          <a:prstGeom prst="rect">
            <a:avLst/>
          </a:prstGeom>
        </p:spPr>
        <p:txBody>
          <a:bodyPr vert="horz" lIns="81628" tIns="40814" rIns="81628" bIns="40814" rtlCol="0" anchor="ctr"/>
          <a:lstStyle>
            <a:lvl1pPr>
              <a:defRPr>
                <a:latin typeface="+mj-lt"/>
              </a:defRPr>
            </a:lvl1pPr>
          </a:lstStyle>
          <a:p>
            <a:pPr marL="0" marR="0" lvl="0" indent="0" algn="ctr" defTabSz="816284" rtl="0" eaLnBrk="1" fontAlgn="auto" latinLnBrk="0" hangingPunct="1">
              <a:lnSpc>
                <a:spcPct val="100000"/>
              </a:lnSpc>
              <a:spcBef>
                <a:spcPts val="0"/>
              </a:spcBef>
              <a:spcAft>
                <a:spcPts val="0"/>
              </a:spcAft>
              <a:buClrTx/>
              <a:buSzTx/>
              <a:buFontTx/>
              <a:buNone/>
              <a:tabLst/>
              <a:defRPr/>
            </a:pPr>
            <a:fld id="{438FEFB8-6B6E-4DC1-A5E4-A1258711B442}" type="slidenum">
              <a:rPr kumimoji="0" lang="en-US" sz="800" b="0" i="0" u="none" strike="noStrike" kern="1200" cap="none" spc="0" normalizeH="0" baseline="0" noProof="0" smtClean="0">
                <a:ln>
                  <a:noFill/>
                </a:ln>
                <a:solidFill>
                  <a:schemeClr val="tx1"/>
                </a:solidFill>
                <a:effectLst/>
                <a:uLnTx/>
                <a:uFillTx/>
                <a:latin typeface="Source Sans Pro" pitchFamily="34" charset="0"/>
                <a:ea typeface="+mn-ea"/>
                <a:cs typeface="Arial" pitchFamily="34" charset="0"/>
              </a:rPr>
              <a:pPr marL="0" marR="0" lvl="0" indent="0" algn="ctr" defTabSz="816284"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Source Sans Pro" pitchFamily="34" charset="0"/>
              <a:ea typeface="+mn-ea"/>
              <a:cs typeface="Arial" pitchFamily="34" charset="0"/>
            </a:endParaRPr>
          </a:p>
        </p:txBody>
      </p:sp>
      <p:sp>
        <p:nvSpPr>
          <p:cNvPr id="3" name="Espace réservé de la date 1"/>
          <p:cNvSpPr>
            <a:spLocks noGrp="1"/>
          </p:cNvSpPr>
          <p:nvPr>
            <p:ph type="dt" sz="half" idx="2"/>
          </p:nvPr>
        </p:nvSpPr>
        <p:spPr>
          <a:xfrm>
            <a:off x="500253" y="4906460"/>
            <a:ext cx="2215515" cy="175022"/>
          </a:xfrm>
          <a:prstGeom prst="rect">
            <a:avLst/>
          </a:prstGeom>
        </p:spPr>
        <p:txBody>
          <a:bodyPr vert="horz" lIns="81628" tIns="40814" rIns="81628" bIns="40814" rtlCol="0" anchor="ctr"/>
          <a:lstStyle>
            <a:lvl1pPr algn="l">
              <a:defRPr sz="800">
                <a:solidFill>
                  <a:schemeClr val="tx1"/>
                </a:solidFill>
                <a:latin typeface="Source Sans Pro" pitchFamily="34" charset="0"/>
              </a:defRPr>
            </a:lvl1pPr>
          </a:lstStyle>
          <a:p>
            <a:r>
              <a:rPr lang="en-US" noProof="0"/>
              <a:t>Title of the presentation l Date</a:t>
            </a:r>
            <a:endParaRPr lang="en-US" noProof="0" dirty="0"/>
          </a:p>
        </p:txBody>
      </p:sp>
      <p:sp>
        <p:nvSpPr>
          <p:cNvPr id="5" name="Espace réservé du pied de page 2"/>
          <p:cNvSpPr>
            <a:spLocks noGrp="1"/>
          </p:cNvSpPr>
          <p:nvPr>
            <p:ph type="ftr" sz="quarter" idx="3"/>
          </p:nvPr>
        </p:nvSpPr>
        <p:spPr>
          <a:xfrm>
            <a:off x="3326957" y="4906460"/>
            <a:ext cx="2474912" cy="175022"/>
          </a:xfrm>
          <a:prstGeom prst="rect">
            <a:avLst/>
          </a:prstGeom>
        </p:spPr>
        <p:txBody>
          <a:bodyPr vert="horz" lIns="81628" tIns="40814" rIns="81628" bIns="40814" rtlCol="0" anchor="ctr"/>
          <a:lstStyle>
            <a:lvl1pPr algn="ctr">
              <a:defRPr sz="800">
                <a:solidFill>
                  <a:srgbClr val="FF0000"/>
                </a:solidFill>
                <a:latin typeface="Source Sans Pro" pitchFamily="34" charset="0"/>
              </a:defRPr>
            </a:lvl1pPr>
          </a:lstStyle>
          <a:p>
            <a:r>
              <a:rPr lang="en-US" noProof="0" dirty="0"/>
              <a:t>CONFIDENTIALITY LEVEL</a:t>
            </a:r>
          </a:p>
        </p:txBody>
      </p:sp>
    </p:spTree>
  </p:cSld>
  <p:clrMap bg1="lt1" tx1="dk1" bg2="lt2" tx2="dk2" accent1="accent1" accent2="accent2" accent3="accent3" accent4="accent4" accent5="accent5" accent6="accent6" hlink="hlink" folHlink="folHlink"/>
  <p:sldLayoutIdLst>
    <p:sldLayoutId id="2147483894"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Lst>
  <p:hf sldNum="0" hdr="0"/>
  <p:txStyles>
    <p:titleStyle>
      <a:lvl1pPr algn="ctr" defTabSz="815680" rtl="0" eaLnBrk="0" fontAlgn="base" hangingPunct="0">
        <a:spcBef>
          <a:spcPct val="0"/>
        </a:spcBef>
        <a:spcAft>
          <a:spcPct val="0"/>
        </a:spcAft>
        <a:defRPr sz="4000" kern="1200">
          <a:solidFill>
            <a:schemeClr val="tx1"/>
          </a:solidFill>
          <a:latin typeface="+mj-lt"/>
          <a:ea typeface="+mj-ea"/>
          <a:cs typeface="+mj-cs"/>
        </a:defRPr>
      </a:lvl1pPr>
      <a:lvl2pPr algn="ctr" defTabSz="815680" rtl="0" eaLnBrk="0" fontAlgn="base" hangingPunct="0">
        <a:spcBef>
          <a:spcPct val="0"/>
        </a:spcBef>
        <a:spcAft>
          <a:spcPct val="0"/>
        </a:spcAft>
        <a:defRPr sz="4000">
          <a:solidFill>
            <a:schemeClr val="tx1"/>
          </a:solidFill>
          <a:latin typeface="Source Sans Pro" pitchFamily="34" charset="0"/>
        </a:defRPr>
      </a:lvl2pPr>
      <a:lvl3pPr algn="ctr" defTabSz="815680" rtl="0" eaLnBrk="0" fontAlgn="base" hangingPunct="0">
        <a:spcBef>
          <a:spcPct val="0"/>
        </a:spcBef>
        <a:spcAft>
          <a:spcPct val="0"/>
        </a:spcAft>
        <a:defRPr sz="4000">
          <a:solidFill>
            <a:schemeClr val="tx1"/>
          </a:solidFill>
          <a:latin typeface="Source Sans Pro" pitchFamily="34" charset="0"/>
        </a:defRPr>
      </a:lvl3pPr>
      <a:lvl4pPr algn="ctr" defTabSz="815680" rtl="0" eaLnBrk="0" fontAlgn="base" hangingPunct="0">
        <a:spcBef>
          <a:spcPct val="0"/>
        </a:spcBef>
        <a:spcAft>
          <a:spcPct val="0"/>
        </a:spcAft>
        <a:defRPr sz="4000">
          <a:solidFill>
            <a:schemeClr val="tx1"/>
          </a:solidFill>
          <a:latin typeface="Source Sans Pro" pitchFamily="34" charset="0"/>
        </a:defRPr>
      </a:lvl4pPr>
      <a:lvl5pPr algn="ctr" defTabSz="815680" rtl="0" eaLnBrk="0" fontAlgn="base" hangingPunct="0">
        <a:spcBef>
          <a:spcPct val="0"/>
        </a:spcBef>
        <a:spcAft>
          <a:spcPct val="0"/>
        </a:spcAft>
        <a:defRPr sz="4000">
          <a:solidFill>
            <a:schemeClr val="tx1"/>
          </a:solidFill>
          <a:latin typeface="Source Sans Pro" pitchFamily="34" charset="0"/>
        </a:defRPr>
      </a:lvl5pPr>
      <a:lvl6pPr marL="535115" algn="ctr" defTabSz="815680" rtl="0" fontAlgn="base">
        <a:spcBef>
          <a:spcPct val="0"/>
        </a:spcBef>
        <a:spcAft>
          <a:spcPct val="0"/>
        </a:spcAft>
        <a:defRPr sz="4000">
          <a:solidFill>
            <a:schemeClr val="tx1"/>
          </a:solidFill>
          <a:latin typeface="Calibri" pitchFamily="34" charset="0"/>
        </a:defRPr>
      </a:lvl6pPr>
      <a:lvl7pPr marL="1070230" algn="ctr" defTabSz="815680" rtl="0" fontAlgn="base">
        <a:spcBef>
          <a:spcPct val="0"/>
        </a:spcBef>
        <a:spcAft>
          <a:spcPct val="0"/>
        </a:spcAft>
        <a:defRPr sz="4000">
          <a:solidFill>
            <a:schemeClr val="tx1"/>
          </a:solidFill>
          <a:latin typeface="Calibri" pitchFamily="34" charset="0"/>
        </a:defRPr>
      </a:lvl7pPr>
      <a:lvl8pPr marL="1605346" algn="ctr" defTabSz="815680" rtl="0" fontAlgn="base">
        <a:spcBef>
          <a:spcPct val="0"/>
        </a:spcBef>
        <a:spcAft>
          <a:spcPct val="0"/>
        </a:spcAft>
        <a:defRPr sz="4000">
          <a:solidFill>
            <a:schemeClr val="tx1"/>
          </a:solidFill>
          <a:latin typeface="Calibri" pitchFamily="34" charset="0"/>
        </a:defRPr>
      </a:lvl8pPr>
      <a:lvl9pPr marL="2140462" algn="ctr" defTabSz="815680" rtl="0" fontAlgn="base">
        <a:spcBef>
          <a:spcPct val="0"/>
        </a:spcBef>
        <a:spcAft>
          <a:spcPct val="0"/>
        </a:spcAft>
        <a:defRPr sz="4000">
          <a:solidFill>
            <a:schemeClr val="tx1"/>
          </a:solidFill>
          <a:latin typeface="Calibri" pitchFamily="34" charset="0"/>
        </a:defRPr>
      </a:lvl9pPr>
    </p:titleStyle>
    <p:bodyStyle>
      <a:lvl1pPr marL="304719" indent="-304719" algn="l" defTabSz="815680"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661462" indent="-254553" algn="l" defTabSz="815680" rtl="0" eaLnBrk="0" fontAlgn="base" hangingPunct="0">
        <a:spcBef>
          <a:spcPct val="20000"/>
        </a:spcBef>
        <a:spcAft>
          <a:spcPct val="0"/>
        </a:spcAft>
        <a:buFont typeface="Arial" charset="0"/>
        <a:buChar char="–"/>
        <a:defRPr sz="2500" kern="1200">
          <a:solidFill>
            <a:schemeClr val="tx1"/>
          </a:solidFill>
          <a:latin typeface="+mn-lt"/>
          <a:ea typeface="+mn-ea"/>
          <a:cs typeface="+mn-cs"/>
        </a:defRPr>
      </a:lvl2pPr>
      <a:lvl3pPr marL="1020063" indent="-202527" algn="l" defTabSz="815680" rtl="0" eaLnBrk="0" fontAlgn="base" hangingPunct="0">
        <a:spcBef>
          <a:spcPct val="20000"/>
        </a:spcBef>
        <a:spcAft>
          <a:spcPct val="0"/>
        </a:spcAft>
        <a:buFont typeface="Arial" charset="0"/>
        <a:buChar char="•"/>
        <a:defRPr kern="1200">
          <a:solidFill>
            <a:schemeClr val="tx1"/>
          </a:solidFill>
          <a:latin typeface="+mn-lt"/>
          <a:ea typeface="+mn-ea"/>
          <a:cs typeface="+mn-cs"/>
        </a:defRPr>
      </a:lvl3pPr>
      <a:lvl4pPr marL="1426974" indent="-202527" algn="l" defTabSz="815680"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1835743" indent="-202527" algn="l" defTabSz="815680"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244435"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513"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592"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670" indent="-204039" algn="l" defTabSz="816158"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16158" rtl="0" eaLnBrk="1" latinLnBrk="0" hangingPunct="1">
        <a:defRPr sz="1600" kern="1200">
          <a:solidFill>
            <a:schemeClr val="tx1"/>
          </a:solidFill>
          <a:latin typeface="+mn-lt"/>
          <a:ea typeface="+mn-ea"/>
          <a:cs typeface="+mn-cs"/>
        </a:defRPr>
      </a:lvl1pPr>
      <a:lvl2pPr marL="408079" algn="l" defTabSz="816158" rtl="0" eaLnBrk="1" latinLnBrk="0" hangingPunct="1">
        <a:defRPr sz="1600" kern="1200">
          <a:solidFill>
            <a:schemeClr val="tx1"/>
          </a:solidFill>
          <a:latin typeface="+mn-lt"/>
          <a:ea typeface="+mn-ea"/>
          <a:cs typeface="+mn-cs"/>
        </a:defRPr>
      </a:lvl2pPr>
      <a:lvl3pPr marL="816158" algn="l" defTabSz="816158" rtl="0" eaLnBrk="1" latinLnBrk="0" hangingPunct="1">
        <a:defRPr sz="1600" kern="1200">
          <a:solidFill>
            <a:schemeClr val="tx1"/>
          </a:solidFill>
          <a:latin typeface="+mn-lt"/>
          <a:ea typeface="+mn-ea"/>
          <a:cs typeface="+mn-cs"/>
        </a:defRPr>
      </a:lvl3pPr>
      <a:lvl4pPr marL="1224237" algn="l" defTabSz="816158" rtl="0" eaLnBrk="1" latinLnBrk="0" hangingPunct="1">
        <a:defRPr sz="1600" kern="1200">
          <a:solidFill>
            <a:schemeClr val="tx1"/>
          </a:solidFill>
          <a:latin typeface="+mn-lt"/>
          <a:ea typeface="+mn-ea"/>
          <a:cs typeface="+mn-cs"/>
        </a:defRPr>
      </a:lvl4pPr>
      <a:lvl5pPr marL="1632315" algn="l" defTabSz="816158" rtl="0" eaLnBrk="1" latinLnBrk="0" hangingPunct="1">
        <a:defRPr sz="1600" kern="1200">
          <a:solidFill>
            <a:schemeClr val="tx1"/>
          </a:solidFill>
          <a:latin typeface="+mn-lt"/>
          <a:ea typeface="+mn-ea"/>
          <a:cs typeface="+mn-cs"/>
        </a:defRPr>
      </a:lvl5pPr>
      <a:lvl6pPr marL="2040396" algn="l" defTabSz="816158" rtl="0" eaLnBrk="1" latinLnBrk="0" hangingPunct="1">
        <a:defRPr sz="1600" kern="1200">
          <a:solidFill>
            <a:schemeClr val="tx1"/>
          </a:solidFill>
          <a:latin typeface="+mn-lt"/>
          <a:ea typeface="+mn-ea"/>
          <a:cs typeface="+mn-cs"/>
        </a:defRPr>
      </a:lvl6pPr>
      <a:lvl7pPr marL="2448473" algn="l" defTabSz="816158" rtl="0" eaLnBrk="1" latinLnBrk="0" hangingPunct="1">
        <a:defRPr sz="1600" kern="1200">
          <a:solidFill>
            <a:schemeClr val="tx1"/>
          </a:solidFill>
          <a:latin typeface="+mn-lt"/>
          <a:ea typeface="+mn-ea"/>
          <a:cs typeface="+mn-cs"/>
        </a:defRPr>
      </a:lvl7pPr>
      <a:lvl8pPr marL="2856552" algn="l" defTabSz="816158" rtl="0" eaLnBrk="1" latinLnBrk="0" hangingPunct="1">
        <a:defRPr sz="1600" kern="1200">
          <a:solidFill>
            <a:schemeClr val="tx1"/>
          </a:solidFill>
          <a:latin typeface="+mn-lt"/>
          <a:ea typeface="+mn-ea"/>
          <a:cs typeface="+mn-cs"/>
        </a:defRPr>
      </a:lvl8pPr>
      <a:lvl9pPr marL="3264631" algn="l" defTabSz="81615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1925196"/>
            <a:ext cx="8663233" cy="902845"/>
          </a:xfrm>
        </p:spPr>
        <p:txBody>
          <a:bodyPr/>
          <a:lstStyle/>
          <a:p>
            <a:r>
              <a:rPr lang="en-US" sz="4400" dirty="0"/>
              <a:t>Sums of Smooth Exponentials</a:t>
            </a:r>
          </a:p>
        </p:txBody>
      </p:sp>
      <p:sp>
        <p:nvSpPr>
          <p:cNvPr id="3" name="Subtitle 2">
            <a:extLst>
              <a:ext uri="{FF2B5EF4-FFF2-40B4-BE49-F238E27FC236}">
                <a16:creationId xmlns:a16="http://schemas.microsoft.com/office/drawing/2014/main" id="{4D556999-EA0F-4E6B-86A4-75B01038E356}"/>
              </a:ext>
            </a:extLst>
          </p:cNvPr>
          <p:cNvSpPr>
            <a:spLocks noGrp="1"/>
          </p:cNvSpPr>
          <p:nvPr>
            <p:ph type="subTitle" idx="1"/>
          </p:nvPr>
        </p:nvSpPr>
        <p:spPr/>
        <p:txBody>
          <a:bodyPr/>
          <a:lstStyle/>
          <a:p>
            <a:r>
              <a:rPr lang="en-US" dirty="0"/>
              <a:t>22/06/20</a:t>
            </a:r>
            <a:endParaRPr lang="fr-FR" dirty="0"/>
          </a:p>
        </p:txBody>
      </p:sp>
      <p:sp>
        <p:nvSpPr>
          <p:cNvPr id="5" name="Content Placeholder 4">
            <a:extLst>
              <a:ext uri="{FF2B5EF4-FFF2-40B4-BE49-F238E27FC236}">
                <a16:creationId xmlns:a16="http://schemas.microsoft.com/office/drawing/2014/main" id="{48FA6D1C-B06A-AB48-8F6D-480144577B4E}"/>
              </a:ext>
            </a:extLst>
          </p:cNvPr>
          <p:cNvSpPr>
            <a:spLocks noGrp="1"/>
          </p:cNvSpPr>
          <p:nvPr>
            <p:ph sz="quarter" idx="12"/>
          </p:nvPr>
        </p:nvSpPr>
        <p:spPr/>
        <p:txBody>
          <a:bodyPr/>
          <a:lstStyle/>
          <a:p>
            <a:r>
              <a:rPr lang="en-FR" dirty="0"/>
              <a:t>Longevity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B2EC380B-0DEC-4E53-9006-5C45116202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062" y="1026196"/>
            <a:ext cx="4381081" cy="2503475"/>
          </a:xfrm>
          <a:prstGeom prst="rect">
            <a:avLst/>
          </a:prstGeom>
        </p:spPr>
      </p:pic>
      <p:sp>
        <p:nvSpPr>
          <p:cNvPr id="4" name="Title 3">
            <a:extLst>
              <a:ext uri="{FF2B5EF4-FFF2-40B4-BE49-F238E27FC236}">
                <a16:creationId xmlns:a16="http://schemas.microsoft.com/office/drawing/2014/main" id="{E2992121-1220-4366-9C4C-E8377EDC2B77}"/>
              </a:ext>
            </a:extLst>
          </p:cNvPr>
          <p:cNvSpPr>
            <a:spLocks noGrp="1"/>
          </p:cNvSpPr>
          <p:nvPr>
            <p:ph type="title"/>
          </p:nvPr>
        </p:nvSpPr>
        <p:spPr/>
        <p:txBody>
          <a:bodyPr/>
          <a:lstStyle/>
          <a:p>
            <a:r>
              <a:rPr lang="en-US" dirty="0" err="1"/>
              <a:t>Robustesse</a:t>
            </a:r>
            <a:r>
              <a:rPr lang="en-US" dirty="0"/>
              <a:t>	</a:t>
            </a:r>
            <a:endParaRPr lang="fr-FR" dirty="0"/>
          </a:p>
        </p:txBody>
      </p:sp>
      <p:sp>
        <p:nvSpPr>
          <p:cNvPr id="5" name="Text Placeholder 4">
            <a:extLst>
              <a:ext uri="{FF2B5EF4-FFF2-40B4-BE49-F238E27FC236}">
                <a16:creationId xmlns:a16="http://schemas.microsoft.com/office/drawing/2014/main" id="{4FBA8985-B24B-4318-806C-224C96EA50C0}"/>
              </a:ext>
            </a:extLst>
          </p:cNvPr>
          <p:cNvSpPr>
            <a:spLocks noGrp="1"/>
          </p:cNvSpPr>
          <p:nvPr>
            <p:ph type="body" sz="quarter" idx="12"/>
          </p:nvPr>
        </p:nvSpPr>
        <p:spPr/>
        <p:txBody>
          <a:bodyPr/>
          <a:lstStyle/>
          <a:p>
            <a:r>
              <a:rPr lang="en-US" dirty="0" err="1"/>
              <a:t>Maroc</a:t>
            </a:r>
            <a:r>
              <a:rPr lang="en-US" dirty="0"/>
              <a:t> – 2016 - Senescent</a:t>
            </a:r>
            <a:endParaRPr lang="fr-FR" dirty="0"/>
          </a:p>
        </p:txBody>
      </p:sp>
      <p:sp>
        <p:nvSpPr>
          <p:cNvPr id="14" name="TextBox 13">
            <a:extLst>
              <a:ext uri="{FF2B5EF4-FFF2-40B4-BE49-F238E27FC236}">
                <a16:creationId xmlns:a16="http://schemas.microsoft.com/office/drawing/2014/main" id="{923B35FA-0CE1-45C9-858A-3BC7CB4D246C}"/>
              </a:ext>
            </a:extLst>
          </p:cNvPr>
          <p:cNvSpPr txBox="1"/>
          <p:nvPr/>
        </p:nvSpPr>
        <p:spPr bwMode="auto">
          <a:xfrm>
            <a:off x="754699" y="3442228"/>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1</a:t>
            </a:r>
            <a:endParaRPr lang="fr-FR" sz="5400" b="1" dirty="0" err="1">
              <a:solidFill>
                <a:srgbClr val="00AEC6"/>
              </a:solidFill>
              <a:latin typeface="+mj-lt"/>
              <a:cs typeface="Arial" pitchFamily="34" charset="0"/>
            </a:endParaRPr>
          </a:p>
        </p:txBody>
      </p:sp>
      <p:sp>
        <p:nvSpPr>
          <p:cNvPr id="17" name="TextBox 16">
            <a:extLst>
              <a:ext uri="{FF2B5EF4-FFF2-40B4-BE49-F238E27FC236}">
                <a16:creationId xmlns:a16="http://schemas.microsoft.com/office/drawing/2014/main" id="{3517863C-EA5E-415C-ADD2-3A9FF06E3F6C}"/>
              </a:ext>
            </a:extLst>
          </p:cNvPr>
          <p:cNvSpPr txBox="1"/>
          <p:nvPr/>
        </p:nvSpPr>
        <p:spPr bwMode="auto">
          <a:xfrm>
            <a:off x="1179192" y="4107225"/>
            <a:ext cx="29356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latin typeface="+mj-lt"/>
                <a:cs typeface="Arial" pitchFamily="34" charset="0"/>
              </a:rPr>
              <a:t>Graphique du fit de 2016 en ligne continue et graphique de ce même fit avec la composante sénescente diminuée d’environ 5%</a:t>
            </a:r>
          </a:p>
        </p:txBody>
      </p:sp>
      <p:sp>
        <p:nvSpPr>
          <p:cNvPr id="19" name="TextBox 18">
            <a:extLst>
              <a:ext uri="{FF2B5EF4-FFF2-40B4-BE49-F238E27FC236}">
                <a16:creationId xmlns:a16="http://schemas.microsoft.com/office/drawing/2014/main" id="{B2A3BFE9-32CE-4A17-A7BC-DEEB2E89C8BC}"/>
              </a:ext>
            </a:extLst>
          </p:cNvPr>
          <p:cNvSpPr txBox="1"/>
          <p:nvPr/>
        </p:nvSpPr>
        <p:spPr bwMode="auto">
          <a:xfrm>
            <a:off x="5073933" y="195199"/>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2</a:t>
            </a:r>
            <a:endParaRPr lang="fr-FR" sz="5400" b="1" dirty="0" err="1">
              <a:solidFill>
                <a:srgbClr val="00AEC6"/>
              </a:solidFill>
              <a:latin typeface="+mj-lt"/>
              <a:cs typeface="Arial" pitchFamily="34" charset="0"/>
            </a:endParaRPr>
          </a:p>
        </p:txBody>
      </p:sp>
      <p:sp>
        <p:nvSpPr>
          <p:cNvPr id="20" name="TextBox 19">
            <a:extLst>
              <a:ext uri="{FF2B5EF4-FFF2-40B4-BE49-F238E27FC236}">
                <a16:creationId xmlns:a16="http://schemas.microsoft.com/office/drawing/2014/main" id="{7F8B4CCD-17F1-4F98-927D-4FBC9F5CC07C}"/>
              </a:ext>
            </a:extLst>
          </p:cNvPr>
          <p:cNvSpPr txBox="1"/>
          <p:nvPr/>
        </p:nvSpPr>
        <p:spPr bwMode="auto">
          <a:xfrm>
            <a:off x="5439418" y="857250"/>
            <a:ext cx="2743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latin typeface="+mj-lt"/>
                <a:cs typeface="Arial" pitchFamily="34" charset="0"/>
              </a:rPr>
              <a:t>Récupération des taux composés et reconstitution des données pour appliquer le SSE à ces taux. </a:t>
            </a:r>
          </a:p>
        </p:txBody>
      </p:sp>
      <p:cxnSp>
        <p:nvCxnSpPr>
          <p:cNvPr id="23" name="Straight Connector 22">
            <a:extLst>
              <a:ext uri="{FF2B5EF4-FFF2-40B4-BE49-F238E27FC236}">
                <a16:creationId xmlns:a16="http://schemas.microsoft.com/office/drawing/2014/main" id="{92C7EF7E-9379-4956-A59C-2242C21DAC5D}"/>
              </a:ext>
            </a:extLst>
          </p:cNvPr>
          <p:cNvCxnSpPr>
            <a:cxnSpLocks/>
          </p:cNvCxnSpPr>
          <p:nvPr/>
        </p:nvCxnSpPr>
        <p:spPr>
          <a:xfrm>
            <a:off x="6811018" y="1546464"/>
            <a:ext cx="0" cy="484466"/>
          </a:xfrm>
          <a:prstGeom prst="line">
            <a:avLst/>
          </a:prstGeom>
          <a:ln w="127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0FBFAEE-584A-4D43-BD08-1DFB4203FDA3}"/>
                  </a:ext>
                </a:extLst>
              </p:cNvPr>
              <p:cNvSpPr txBox="1"/>
              <p:nvPr/>
            </p:nvSpPr>
            <p:spPr bwMode="auto">
              <a:xfrm>
                <a:off x="5439418" y="2166146"/>
                <a:ext cx="2743200" cy="48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rtlCol="0" anchor="b">
                <a:spAutoFit/>
              </a:bodyPr>
              <a:lstStyle/>
              <a:p>
                <a:pPr algn="just" eaLnBrk="1" hangingPunct="1"/>
                <a:r>
                  <a:rPr lang="fr-FR" sz="1050" dirty="0">
                    <a:solidFill>
                      <a:srgbClr val="404040"/>
                    </a:solidFill>
                    <a:latin typeface="+mj-lt"/>
                    <a:cs typeface="Arial" pitchFamily="34" charset="0"/>
                  </a:rPr>
                  <a:t>Calcul du nombre de décès à partir des taux mx en considérant les </a:t>
                </a:r>
                <a:r>
                  <a:rPr lang="fr-FR" sz="1050" b="1" dirty="0">
                    <a:solidFill>
                      <a:srgbClr val="404040"/>
                    </a:solidFill>
                    <a:latin typeface="+mj-lt"/>
                    <a:cs typeface="Arial" pitchFamily="34" charset="0"/>
                  </a:rPr>
                  <a:t>expositions constantes</a:t>
                </a:r>
                <a:r>
                  <a:rPr lang="fr-FR" sz="1050" dirty="0">
                    <a:solidFill>
                      <a:srgbClr val="404040"/>
                    </a:solidFill>
                    <a:latin typeface="+mj-lt"/>
                    <a:cs typeface="Arial" pitchFamily="34" charset="0"/>
                  </a:rPr>
                  <a:t>. </a:t>
                </a:r>
              </a:p>
              <a:p>
                <a:pPr algn="just" eaLnBrk="1" hangingPunct="1"/>
                <a14:m>
                  <m:oMathPara xmlns:m="http://schemas.openxmlformats.org/officeDocument/2006/math">
                    <m:oMathParaPr>
                      <m:jc m:val="centerGroup"/>
                    </m:oMathParaPr>
                    <m:oMath xmlns:m="http://schemas.openxmlformats.org/officeDocument/2006/math">
                      <m:sSub>
                        <m:sSubPr>
                          <m:ctrlPr>
                            <a:rPr lang="en-US" sz="1050" b="0" i="1" smtClean="0">
                              <a:solidFill>
                                <a:srgbClr val="404040"/>
                              </a:solidFill>
                              <a:latin typeface="Cambria Math" panose="02040503050406030204" pitchFamily="18" charset="0"/>
                              <a:cs typeface="Arial" pitchFamily="34" charset="0"/>
                            </a:rPr>
                          </m:ctrlPr>
                        </m:sSubPr>
                        <m:e>
                          <m:r>
                            <a:rPr lang="en-US" sz="1050" b="0" i="1" smtClean="0">
                              <a:solidFill>
                                <a:srgbClr val="404040"/>
                              </a:solidFill>
                              <a:latin typeface="Cambria Math" panose="02040503050406030204" pitchFamily="18" charset="0"/>
                              <a:cs typeface="Arial" pitchFamily="34" charset="0"/>
                            </a:rPr>
                            <m:t>𝑑</m:t>
                          </m:r>
                        </m:e>
                        <m:sub>
                          <m:r>
                            <a:rPr lang="en-US" sz="1050" b="0" i="1" smtClean="0">
                              <a:solidFill>
                                <a:srgbClr val="404040"/>
                              </a:solidFill>
                              <a:latin typeface="Cambria Math" panose="02040503050406030204" pitchFamily="18" charset="0"/>
                              <a:cs typeface="Arial" pitchFamily="34" charset="0"/>
                            </a:rPr>
                            <m:t>𝑥</m:t>
                          </m:r>
                        </m:sub>
                      </m:sSub>
                      <m:r>
                        <a:rPr lang="en-US" sz="1050" b="0" i="1" smtClean="0">
                          <a:solidFill>
                            <a:srgbClr val="404040"/>
                          </a:solidFill>
                          <a:latin typeface="Cambria Math" panose="02040503050406030204" pitchFamily="18" charset="0"/>
                          <a:cs typeface="Arial" pitchFamily="34" charset="0"/>
                        </a:rPr>
                        <m:t>=</m:t>
                      </m:r>
                      <m:sSub>
                        <m:sSubPr>
                          <m:ctrlPr>
                            <a:rPr lang="en-US" sz="1050" b="0" i="1" smtClean="0">
                              <a:solidFill>
                                <a:srgbClr val="404040"/>
                              </a:solidFill>
                              <a:latin typeface="Cambria Math" panose="02040503050406030204" pitchFamily="18" charset="0"/>
                              <a:cs typeface="Arial" pitchFamily="34" charset="0"/>
                            </a:rPr>
                          </m:ctrlPr>
                        </m:sSubPr>
                        <m:e>
                          <m:r>
                            <a:rPr lang="en-US" sz="1050" b="0" i="1" smtClean="0">
                              <a:solidFill>
                                <a:srgbClr val="404040"/>
                              </a:solidFill>
                              <a:latin typeface="Cambria Math" panose="02040503050406030204" pitchFamily="18" charset="0"/>
                              <a:cs typeface="Arial" pitchFamily="34" charset="0"/>
                            </a:rPr>
                            <m:t>𝑚</m:t>
                          </m:r>
                        </m:e>
                        <m:sub>
                          <m:r>
                            <a:rPr lang="en-US" sz="1050" b="0" i="1" smtClean="0">
                              <a:solidFill>
                                <a:srgbClr val="404040"/>
                              </a:solidFill>
                              <a:latin typeface="Cambria Math" panose="02040503050406030204" pitchFamily="18" charset="0"/>
                              <a:cs typeface="Arial" pitchFamily="34" charset="0"/>
                            </a:rPr>
                            <m:t>𝑥</m:t>
                          </m:r>
                        </m:sub>
                      </m:sSub>
                      <m:r>
                        <a:rPr lang="en-US" sz="1050" b="0" i="1" smtClean="0">
                          <a:solidFill>
                            <a:srgbClr val="404040"/>
                          </a:solidFill>
                          <a:latin typeface="Cambria Math" panose="02040503050406030204" pitchFamily="18" charset="0"/>
                          <a:cs typeface="Arial" pitchFamily="34" charset="0"/>
                        </a:rPr>
                        <m:t>∗</m:t>
                      </m:r>
                      <m:sSub>
                        <m:sSubPr>
                          <m:ctrlPr>
                            <a:rPr lang="en-US" sz="1050" b="0" i="1" smtClean="0">
                              <a:solidFill>
                                <a:srgbClr val="404040"/>
                              </a:solidFill>
                              <a:latin typeface="Cambria Math" panose="02040503050406030204" pitchFamily="18" charset="0"/>
                              <a:cs typeface="Arial" pitchFamily="34" charset="0"/>
                            </a:rPr>
                          </m:ctrlPr>
                        </m:sSubPr>
                        <m:e>
                          <m:r>
                            <a:rPr lang="en-US" sz="1050" b="0" i="1" smtClean="0">
                              <a:solidFill>
                                <a:srgbClr val="404040"/>
                              </a:solidFill>
                              <a:latin typeface="Cambria Math" panose="02040503050406030204" pitchFamily="18" charset="0"/>
                              <a:cs typeface="Arial" pitchFamily="34" charset="0"/>
                            </a:rPr>
                            <m:t>𝑛</m:t>
                          </m:r>
                        </m:e>
                        <m:sub>
                          <m:r>
                            <a:rPr lang="en-US" sz="1050" b="0" i="1" smtClean="0">
                              <a:solidFill>
                                <a:srgbClr val="404040"/>
                              </a:solidFill>
                              <a:latin typeface="Cambria Math" panose="02040503050406030204" pitchFamily="18" charset="0"/>
                              <a:cs typeface="Arial" pitchFamily="34" charset="0"/>
                            </a:rPr>
                            <m:t>𝑥</m:t>
                          </m:r>
                        </m:sub>
                      </m:sSub>
                    </m:oMath>
                  </m:oMathPara>
                </a14:m>
                <a:endParaRPr lang="fr-FR" sz="1050" dirty="0">
                  <a:solidFill>
                    <a:srgbClr val="404040"/>
                  </a:solidFill>
                  <a:latin typeface="+mj-lt"/>
                  <a:cs typeface="Arial" pitchFamily="34" charset="0"/>
                </a:endParaRPr>
              </a:p>
            </p:txBody>
          </p:sp>
        </mc:Choice>
        <mc:Fallback>
          <p:sp>
            <p:nvSpPr>
              <p:cNvPr id="24" name="TextBox 23">
                <a:extLst>
                  <a:ext uri="{FF2B5EF4-FFF2-40B4-BE49-F238E27FC236}">
                    <a16:creationId xmlns:a16="http://schemas.microsoft.com/office/drawing/2014/main" id="{10FBFAEE-584A-4D43-BD08-1DFB4203FDA3}"/>
                  </a:ext>
                </a:extLst>
              </p:cNvPr>
              <p:cNvSpPr txBox="1">
                <a:spLocks noRot="1" noChangeAspect="1" noMove="1" noResize="1" noEditPoints="1" noAdjustHandles="1" noChangeArrowheads="1" noChangeShapeType="1" noTextEdit="1"/>
              </p:cNvSpPr>
              <p:nvPr/>
            </p:nvSpPr>
            <p:spPr bwMode="auto">
              <a:xfrm>
                <a:off x="5439418" y="2166146"/>
                <a:ext cx="2743200" cy="484748"/>
              </a:xfrm>
              <a:prstGeom prst="rect">
                <a:avLst/>
              </a:prstGeom>
              <a:blipFill>
                <a:blip r:embed="rId3"/>
                <a:stretch>
                  <a:fillRect l="-2889" t="-6250" r="-3111" b="-37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noFill/>
                  </a:rPr>
                  <a:t> </a:t>
                </a:r>
              </a:p>
            </p:txBody>
          </p:sp>
        </mc:Fallback>
      </mc:AlternateContent>
      <p:cxnSp>
        <p:nvCxnSpPr>
          <p:cNvPr id="25" name="Straight Connector 24">
            <a:extLst>
              <a:ext uri="{FF2B5EF4-FFF2-40B4-BE49-F238E27FC236}">
                <a16:creationId xmlns:a16="http://schemas.microsoft.com/office/drawing/2014/main" id="{650B5ECA-65F2-4DC4-9B22-EE4D3CBDFC39}"/>
              </a:ext>
            </a:extLst>
          </p:cNvPr>
          <p:cNvCxnSpPr>
            <a:cxnSpLocks/>
          </p:cNvCxnSpPr>
          <p:nvPr/>
        </p:nvCxnSpPr>
        <p:spPr>
          <a:xfrm>
            <a:off x="6811018" y="2768620"/>
            <a:ext cx="0" cy="236200"/>
          </a:xfrm>
          <a:prstGeom prst="line">
            <a:avLst/>
          </a:prstGeom>
          <a:ln w="127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DDB4BC-7799-4247-883C-0CB63D680F6C}"/>
              </a:ext>
            </a:extLst>
          </p:cNvPr>
          <p:cNvSpPr txBox="1"/>
          <p:nvPr/>
        </p:nvSpPr>
        <p:spPr bwMode="auto">
          <a:xfrm>
            <a:off x="5439418" y="3098434"/>
            <a:ext cx="27432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50" dirty="0">
                <a:solidFill>
                  <a:srgbClr val="404040"/>
                </a:solidFill>
                <a:latin typeface="+mj-lt"/>
                <a:cs typeface="Arial" pitchFamily="34" charset="0"/>
              </a:rPr>
              <a:t>Fit du SSE sur les </a:t>
            </a:r>
            <a:r>
              <a:rPr lang="en-US" sz="1050" dirty="0" err="1">
                <a:solidFill>
                  <a:srgbClr val="404040"/>
                </a:solidFill>
                <a:latin typeface="+mj-lt"/>
                <a:cs typeface="Arial" pitchFamily="34" charset="0"/>
              </a:rPr>
              <a:t>données</a:t>
            </a:r>
            <a:r>
              <a:rPr lang="en-US" sz="1050" dirty="0">
                <a:solidFill>
                  <a:srgbClr val="404040"/>
                </a:solidFill>
                <a:latin typeface="+mj-lt"/>
                <a:cs typeface="Arial" pitchFamily="34" charset="0"/>
              </a:rPr>
              <a:t> </a:t>
            </a:r>
            <a:r>
              <a:rPr lang="en-US" sz="1050" dirty="0" err="1">
                <a:solidFill>
                  <a:srgbClr val="404040"/>
                </a:solidFill>
                <a:latin typeface="+mj-lt"/>
                <a:cs typeface="Arial" pitchFamily="34" charset="0"/>
              </a:rPr>
              <a:t>reconstituées</a:t>
            </a:r>
            <a:endParaRPr lang="fr-FR" sz="1050" dirty="0">
              <a:solidFill>
                <a:srgbClr val="404040"/>
              </a:solidFill>
              <a:latin typeface="+mj-lt"/>
              <a:cs typeface="Arial" pitchFamily="34" charset="0"/>
            </a:endParaRPr>
          </a:p>
        </p:txBody>
      </p:sp>
      <p:sp>
        <p:nvSpPr>
          <p:cNvPr id="32" name="Oval 31">
            <a:extLst>
              <a:ext uri="{FF2B5EF4-FFF2-40B4-BE49-F238E27FC236}">
                <a16:creationId xmlns:a16="http://schemas.microsoft.com/office/drawing/2014/main" id="{A9ED6565-D74A-4FD0-874B-FCCABCBAEF56}"/>
              </a:ext>
            </a:extLst>
          </p:cNvPr>
          <p:cNvSpPr/>
          <p:nvPr/>
        </p:nvSpPr>
        <p:spPr>
          <a:xfrm>
            <a:off x="6811018" y="3353631"/>
            <a:ext cx="1311636" cy="1307592"/>
          </a:xfrm>
          <a:prstGeom prst="ellipse">
            <a:avLst/>
          </a:prstGeom>
          <a:solidFill>
            <a:srgbClr val="E6E689">
              <a:alpha val="18824"/>
            </a:srgbClr>
          </a:solidFill>
          <a:ln>
            <a:solidFill>
              <a:srgbClr val="D9C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BC9D45"/>
                </a:solidFill>
                <a:cs typeface="Arial" pitchFamily="34" charset="0"/>
              </a:rPr>
              <a:t>Espérance</a:t>
            </a:r>
            <a:r>
              <a:rPr lang="en-US" sz="700" b="1" dirty="0">
                <a:solidFill>
                  <a:srgbClr val="BC9D45"/>
                </a:solidFill>
                <a:cs typeface="Arial" pitchFamily="34" charset="0"/>
              </a:rPr>
              <a:t> de vie 2004 avec </a:t>
            </a:r>
          </a:p>
          <a:p>
            <a:pPr algn="ctr" eaLnBrk="1" hangingPunct="1"/>
            <a:r>
              <a:rPr lang="en-US" sz="700" b="1" dirty="0" err="1">
                <a:solidFill>
                  <a:srgbClr val="BC9D45"/>
                </a:solidFill>
                <a:cs typeface="Arial" pitchFamily="34" charset="0"/>
              </a:rPr>
              <a:t>Composante</a:t>
            </a:r>
            <a:r>
              <a:rPr lang="en-US" sz="700" b="1" dirty="0">
                <a:solidFill>
                  <a:srgbClr val="BC9D45"/>
                </a:solidFill>
                <a:cs typeface="Arial" pitchFamily="34" charset="0"/>
              </a:rPr>
              <a:t> Accident -5%:</a:t>
            </a:r>
          </a:p>
          <a:p>
            <a:pPr algn="ctr" eaLnBrk="1" hangingPunct="1"/>
            <a:r>
              <a:rPr lang="en-US" sz="2400" b="1" dirty="0">
                <a:solidFill>
                  <a:srgbClr val="BC9D45"/>
                </a:solidFill>
                <a:cs typeface="Arial" pitchFamily="34" charset="0"/>
              </a:rPr>
              <a:t>57.62</a:t>
            </a:r>
            <a:endParaRPr lang="fr-FR" sz="2400" b="1" dirty="0">
              <a:solidFill>
                <a:srgbClr val="BC9D45"/>
              </a:solidFill>
              <a:cs typeface="Arial" pitchFamily="34" charset="0"/>
            </a:endParaRPr>
          </a:p>
          <a:p>
            <a:pPr algn="ctr"/>
            <a:endParaRPr lang="fr-FR" sz="700" dirty="0"/>
          </a:p>
        </p:txBody>
      </p:sp>
      <p:sp>
        <p:nvSpPr>
          <p:cNvPr id="33" name="Oval 32">
            <a:extLst>
              <a:ext uri="{FF2B5EF4-FFF2-40B4-BE49-F238E27FC236}">
                <a16:creationId xmlns:a16="http://schemas.microsoft.com/office/drawing/2014/main" id="{AAE26D41-D234-4AB1-A487-027E205F9342}"/>
              </a:ext>
            </a:extLst>
          </p:cNvPr>
          <p:cNvSpPr/>
          <p:nvPr/>
        </p:nvSpPr>
        <p:spPr>
          <a:xfrm>
            <a:off x="5619296" y="3353631"/>
            <a:ext cx="1311636" cy="1307592"/>
          </a:xfrm>
          <a:prstGeom prst="ellipse">
            <a:avLst/>
          </a:prstGeom>
          <a:solidFill>
            <a:srgbClr val="E196AA">
              <a:alpha val="18824"/>
            </a:srgbClr>
          </a:solidFill>
          <a:ln>
            <a:solidFill>
              <a:srgbClr val="E19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914146"/>
                </a:solidFill>
                <a:cs typeface="Arial" pitchFamily="34" charset="0"/>
              </a:rPr>
              <a:t>Espérance</a:t>
            </a:r>
            <a:r>
              <a:rPr lang="en-US" sz="700" b="1" dirty="0">
                <a:solidFill>
                  <a:srgbClr val="914146"/>
                </a:solidFill>
                <a:cs typeface="Arial" pitchFamily="34" charset="0"/>
              </a:rPr>
              <a:t> de vie 2016 </a:t>
            </a:r>
            <a:r>
              <a:rPr lang="en-US" sz="2400" b="1" dirty="0">
                <a:solidFill>
                  <a:srgbClr val="914146"/>
                </a:solidFill>
                <a:cs typeface="Arial" pitchFamily="34" charset="0"/>
              </a:rPr>
              <a:t>56.69</a:t>
            </a:r>
            <a:endParaRPr lang="fr-FR" sz="2400" b="1" dirty="0">
              <a:solidFill>
                <a:srgbClr val="914146"/>
              </a:solidFill>
              <a:cs typeface="Arial" pitchFamily="34" charset="0"/>
            </a:endParaRPr>
          </a:p>
          <a:p>
            <a:pPr algn="ctr"/>
            <a:endParaRPr lang="fr-FR" sz="700" dirty="0"/>
          </a:p>
        </p:txBody>
      </p:sp>
    </p:spTree>
    <p:extLst>
      <p:ext uri="{BB962C8B-B14F-4D97-AF65-F5344CB8AC3E}">
        <p14:creationId xmlns:p14="http://schemas.microsoft.com/office/powerpoint/2010/main" val="209595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92121-1220-4366-9C4C-E8377EDC2B77}"/>
              </a:ext>
            </a:extLst>
          </p:cNvPr>
          <p:cNvSpPr>
            <a:spLocks noGrp="1"/>
          </p:cNvSpPr>
          <p:nvPr>
            <p:ph type="title"/>
          </p:nvPr>
        </p:nvSpPr>
        <p:spPr/>
        <p:txBody>
          <a:bodyPr/>
          <a:lstStyle/>
          <a:p>
            <a:r>
              <a:rPr lang="en-US" dirty="0" err="1"/>
              <a:t>Robustesse</a:t>
            </a:r>
            <a:r>
              <a:rPr lang="en-US" dirty="0"/>
              <a:t>	</a:t>
            </a:r>
            <a:endParaRPr lang="fr-FR" dirty="0"/>
          </a:p>
        </p:txBody>
      </p:sp>
      <p:sp>
        <p:nvSpPr>
          <p:cNvPr id="5" name="Text Placeholder 4">
            <a:extLst>
              <a:ext uri="{FF2B5EF4-FFF2-40B4-BE49-F238E27FC236}">
                <a16:creationId xmlns:a16="http://schemas.microsoft.com/office/drawing/2014/main" id="{4FBA8985-B24B-4318-806C-224C96EA50C0}"/>
              </a:ext>
            </a:extLst>
          </p:cNvPr>
          <p:cNvSpPr>
            <a:spLocks noGrp="1"/>
          </p:cNvSpPr>
          <p:nvPr>
            <p:ph type="body" sz="quarter" idx="12"/>
          </p:nvPr>
        </p:nvSpPr>
        <p:spPr/>
        <p:txBody>
          <a:bodyPr/>
          <a:lstStyle/>
          <a:p>
            <a:r>
              <a:rPr lang="en-US" dirty="0" err="1"/>
              <a:t>Maroc</a:t>
            </a:r>
            <a:r>
              <a:rPr lang="en-US" dirty="0"/>
              <a:t> – 2016 - Senescent </a:t>
            </a:r>
            <a:endParaRPr lang="fr-FR" dirty="0"/>
          </a:p>
        </p:txBody>
      </p:sp>
      <p:sp>
        <p:nvSpPr>
          <p:cNvPr id="14" name="TextBox 13">
            <a:extLst>
              <a:ext uri="{FF2B5EF4-FFF2-40B4-BE49-F238E27FC236}">
                <a16:creationId xmlns:a16="http://schemas.microsoft.com/office/drawing/2014/main" id="{923B35FA-0CE1-45C9-858A-3BC7CB4D246C}"/>
              </a:ext>
            </a:extLst>
          </p:cNvPr>
          <p:cNvSpPr txBox="1"/>
          <p:nvPr/>
        </p:nvSpPr>
        <p:spPr bwMode="auto">
          <a:xfrm>
            <a:off x="5319636" y="370388"/>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3</a:t>
            </a:r>
            <a:endParaRPr lang="fr-FR" sz="5400" b="1" dirty="0" err="1">
              <a:solidFill>
                <a:srgbClr val="00AEC6"/>
              </a:solidFill>
              <a:latin typeface="+mj-lt"/>
              <a:cs typeface="Arial" pitchFamily="34" charset="0"/>
            </a:endParaRPr>
          </a:p>
        </p:txBody>
      </p:sp>
      <p:sp>
        <p:nvSpPr>
          <p:cNvPr id="17" name="TextBox 16">
            <a:extLst>
              <a:ext uri="{FF2B5EF4-FFF2-40B4-BE49-F238E27FC236}">
                <a16:creationId xmlns:a16="http://schemas.microsoft.com/office/drawing/2014/main" id="{3517863C-EA5E-415C-ADD2-3A9FF06E3F6C}"/>
              </a:ext>
            </a:extLst>
          </p:cNvPr>
          <p:cNvSpPr txBox="1"/>
          <p:nvPr/>
        </p:nvSpPr>
        <p:spPr bwMode="auto">
          <a:xfrm>
            <a:off x="5781672" y="737021"/>
            <a:ext cx="29356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latin typeface="+mj-lt"/>
                <a:cs typeface="Arial" pitchFamily="34" charset="0"/>
              </a:rPr>
              <a:t>Graphique du fit de avec la composante accident diminuée d’environ 5% en ligne continue et nouveau fit des données recalculées en pointillés</a:t>
            </a:r>
          </a:p>
        </p:txBody>
      </p:sp>
      <p:sp>
        <p:nvSpPr>
          <p:cNvPr id="32" name="Oval 31">
            <a:extLst>
              <a:ext uri="{FF2B5EF4-FFF2-40B4-BE49-F238E27FC236}">
                <a16:creationId xmlns:a16="http://schemas.microsoft.com/office/drawing/2014/main" id="{A9ED6565-D74A-4FD0-874B-FCCABCBAEF56}"/>
              </a:ext>
            </a:extLst>
          </p:cNvPr>
          <p:cNvSpPr/>
          <p:nvPr/>
        </p:nvSpPr>
        <p:spPr>
          <a:xfrm>
            <a:off x="6986278" y="2407038"/>
            <a:ext cx="1311636" cy="1307592"/>
          </a:xfrm>
          <a:prstGeom prst="ellipse">
            <a:avLst/>
          </a:prstGeom>
          <a:solidFill>
            <a:srgbClr val="E6E689">
              <a:alpha val="18824"/>
            </a:srgbClr>
          </a:solidFill>
          <a:ln>
            <a:solidFill>
              <a:srgbClr val="D9C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BC9D45"/>
                </a:solidFill>
                <a:cs typeface="Arial" pitchFamily="34" charset="0"/>
              </a:rPr>
              <a:t>Espérance</a:t>
            </a:r>
            <a:r>
              <a:rPr lang="en-US" sz="700" b="1" dirty="0">
                <a:solidFill>
                  <a:srgbClr val="BC9D45"/>
                </a:solidFill>
                <a:cs typeface="Arial" pitchFamily="34" charset="0"/>
              </a:rPr>
              <a:t> de vie du nouveau fit</a:t>
            </a:r>
          </a:p>
          <a:p>
            <a:pPr algn="ctr" eaLnBrk="1" hangingPunct="1"/>
            <a:r>
              <a:rPr lang="en-US" sz="2400" b="1" dirty="0">
                <a:solidFill>
                  <a:srgbClr val="BC9D45"/>
                </a:solidFill>
                <a:cs typeface="Arial" pitchFamily="34" charset="0"/>
              </a:rPr>
              <a:t>57.61</a:t>
            </a:r>
            <a:endParaRPr lang="fr-FR" sz="2400" b="1" dirty="0">
              <a:solidFill>
                <a:srgbClr val="BC9D45"/>
              </a:solidFill>
              <a:cs typeface="Arial" pitchFamily="34" charset="0"/>
            </a:endParaRPr>
          </a:p>
          <a:p>
            <a:pPr algn="ctr"/>
            <a:endParaRPr lang="fr-FR" sz="700" dirty="0"/>
          </a:p>
        </p:txBody>
      </p:sp>
      <p:sp>
        <p:nvSpPr>
          <p:cNvPr id="33" name="Oval 32">
            <a:extLst>
              <a:ext uri="{FF2B5EF4-FFF2-40B4-BE49-F238E27FC236}">
                <a16:creationId xmlns:a16="http://schemas.microsoft.com/office/drawing/2014/main" id="{AAE26D41-D234-4AB1-A487-027E205F9342}"/>
              </a:ext>
            </a:extLst>
          </p:cNvPr>
          <p:cNvSpPr/>
          <p:nvPr/>
        </p:nvSpPr>
        <p:spPr>
          <a:xfrm>
            <a:off x="5937839" y="1753242"/>
            <a:ext cx="1311636" cy="1307592"/>
          </a:xfrm>
          <a:prstGeom prst="ellipse">
            <a:avLst/>
          </a:prstGeom>
          <a:solidFill>
            <a:srgbClr val="E196AA">
              <a:alpha val="18824"/>
            </a:srgbClr>
          </a:solidFill>
          <a:ln>
            <a:solidFill>
              <a:srgbClr val="E19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914146"/>
                </a:solidFill>
                <a:cs typeface="Arial" pitchFamily="34" charset="0"/>
              </a:rPr>
              <a:t>Espérance</a:t>
            </a:r>
            <a:r>
              <a:rPr lang="en-US" sz="700" b="1" dirty="0">
                <a:solidFill>
                  <a:srgbClr val="914146"/>
                </a:solidFill>
                <a:cs typeface="Arial" pitchFamily="34" charset="0"/>
              </a:rPr>
              <a:t> de vie </a:t>
            </a:r>
            <a:r>
              <a:rPr lang="en-US" sz="700" b="1" dirty="0" err="1">
                <a:solidFill>
                  <a:srgbClr val="914146"/>
                </a:solidFill>
                <a:cs typeface="Arial" pitchFamily="34" charset="0"/>
              </a:rPr>
              <a:t>avant</a:t>
            </a:r>
            <a:r>
              <a:rPr lang="en-US" sz="700" b="1" dirty="0">
                <a:solidFill>
                  <a:srgbClr val="914146"/>
                </a:solidFill>
                <a:cs typeface="Arial" pitchFamily="34" charset="0"/>
              </a:rPr>
              <a:t> </a:t>
            </a:r>
            <a:r>
              <a:rPr lang="en-US" sz="2400" b="1" dirty="0">
                <a:solidFill>
                  <a:srgbClr val="914146"/>
                </a:solidFill>
                <a:cs typeface="Arial" pitchFamily="34" charset="0"/>
              </a:rPr>
              <a:t>57.62</a:t>
            </a:r>
            <a:endParaRPr lang="fr-FR" sz="2400" b="1" dirty="0">
              <a:solidFill>
                <a:srgbClr val="914146"/>
              </a:solidFill>
              <a:cs typeface="Arial" pitchFamily="34" charset="0"/>
            </a:endParaRPr>
          </a:p>
          <a:p>
            <a:pPr algn="ctr"/>
            <a:endParaRPr lang="fr-FR" sz="700" dirty="0"/>
          </a:p>
        </p:txBody>
      </p:sp>
      <p:sp>
        <p:nvSpPr>
          <p:cNvPr id="18" name="TextBox 17">
            <a:extLst>
              <a:ext uri="{FF2B5EF4-FFF2-40B4-BE49-F238E27FC236}">
                <a16:creationId xmlns:a16="http://schemas.microsoft.com/office/drawing/2014/main" id="{40D5B357-7875-4145-9243-D692920680C5}"/>
              </a:ext>
            </a:extLst>
          </p:cNvPr>
          <p:cNvSpPr txBox="1"/>
          <p:nvPr/>
        </p:nvSpPr>
        <p:spPr bwMode="auto">
          <a:xfrm>
            <a:off x="5998799" y="3988281"/>
            <a:ext cx="21277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800" dirty="0" err="1">
                <a:solidFill>
                  <a:srgbClr val="404040"/>
                </a:solidFill>
                <a:latin typeface="+mj-lt"/>
                <a:cs typeface="Arial" pitchFamily="34" charset="0"/>
              </a:rPr>
              <a:t>Rq</a:t>
            </a:r>
            <a:r>
              <a:rPr lang="fr-FR" sz="800" dirty="0">
                <a:solidFill>
                  <a:srgbClr val="404040"/>
                </a:solidFill>
                <a:latin typeface="+mj-lt"/>
                <a:cs typeface="Arial" pitchFamily="34" charset="0"/>
              </a:rPr>
              <a:t>:  Sur le nouveau fit, les composantes sénescente et accident sont modifiées mais la composante sénescente augmente. </a:t>
            </a:r>
          </a:p>
        </p:txBody>
      </p:sp>
      <p:pic>
        <p:nvPicPr>
          <p:cNvPr id="8" name="Picture 7" descr="A close up of a map&#10;&#10;Description automatically generated">
            <a:extLst>
              <a:ext uri="{FF2B5EF4-FFF2-40B4-BE49-F238E27FC236}">
                <a16:creationId xmlns:a16="http://schemas.microsoft.com/office/drawing/2014/main" id="{9E4F1E1D-B0C4-493C-B66F-3FCFB28F4C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999" y="1214290"/>
            <a:ext cx="5305489" cy="3031708"/>
          </a:xfrm>
          <a:prstGeom prst="rect">
            <a:avLst/>
          </a:prstGeom>
        </p:spPr>
      </p:pic>
    </p:spTree>
    <p:extLst>
      <p:ext uri="{BB962C8B-B14F-4D97-AF65-F5344CB8AC3E}">
        <p14:creationId xmlns:p14="http://schemas.microsoft.com/office/powerpoint/2010/main" val="25913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92121-1220-4366-9C4C-E8377EDC2B77}"/>
              </a:ext>
            </a:extLst>
          </p:cNvPr>
          <p:cNvSpPr>
            <a:spLocks noGrp="1"/>
          </p:cNvSpPr>
          <p:nvPr>
            <p:ph type="title"/>
          </p:nvPr>
        </p:nvSpPr>
        <p:spPr/>
        <p:txBody>
          <a:bodyPr/>
          <a:lstStyle/>
          <a:p>
            <a:r>
              <a:rPr lang="en-US" dirty="0" err="1"/>
              <a:t>Robustesse</a:t>
            </a:r>
            <a:r>
              <a:rPr lang="en-US" dirty="0"/>
              <a:t>	</a:t>
            </a:r>
            <a:endParaRPr lang="fr-FR" dirty="0"/>
          </a:p>
        </p:txBody>
      </p:sp>
      <p:sp>
        <p:nvSpPr>
          <p:cNvPr id="5" name="Text Placeholder 4">
            <a:extLst>
              <a:ext uri="{FF2B5EF4-FFF2-40B4-BE49-F238E27FC236}">
                <a16:creationId xmlns:a16="http://schemas.microsoft.com/office/drawing/2014/main" id="{4FBA8985-B24B-4318-806C-224C96EA50C0}"/>
              </a:ext>
            </a:extLst>
          </p:cNvPr>
          <p:cNvSpPr>
            <a:spLocks noGrp="1"/>
          </p:cNvSpPr>
          <p:nvPr>
            <p:ph type="body" sz="quarter" idx="12"/>
          </p:nvPr>
        </p:nvSpPr>
        <p:spPr/>
        <p:txBody>
          <a:bodyPr/>
          <a:lstStyle/>
          <a:p>
            <a:r>
              <a:rPr lang="en-US" dirty="0" err="1"/>
              <a:t>Maroc</a:t>
            </a:r>
            <a:r>
              <a:rPr lang="en-US" dirty="0"/>
              <a:t> – 2016 – Senescent / Hump </a:t>
            </a:r>
            <a:r>
              <a:rPr lang="en-US" dirty="0" err="1"/>
              <a:t>comparaison</a:t>
            </a:r>
            <a:r>
              <a:rPr lang="en-US" dirty="0"/>
              <a:t> </a:t>
            </a:r>
            <a:endParaRPr lang="fr-FR" dirty="0"/>
          </a:p>
        </p:txBody>
      </p:sp>
      <p:pic>
        <p:nvPicPr>
          <p:cNvPr id="8" name="Picture 7" descr="A close up of a map&#10;&#10;Description automatically generated">
            <a:extLst>
              <a:ext uri="{FF2B5EF4-FFF2-40B4-BE49-F238E27FC236}">
                <a16:creationId xmlns:a16="http://schemas.microsoft.com/office/drawing/2014/main" id="{9E4F1E1D-B0C4-493C-B66F-3FCFB28F4C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998" y="1203971"/>
            <a:ext cx="4787223" cy="2735556"/>
          </a:xfrm>
          <a:prstGeom prst="rect">
            <a:avLst/>
          </a:prstGeom>
        </p:spPr>
      </p:pic>
      <p:pic>
        <p:nvPicPr>
          <p:cNvPr id="10" name="Picture 9" descr="A close up of a map&#10;&#10;Description automatically generated">
            <a:extLst>
              <a:ext uri="{FF2B5EF4-FFF2-40B4-BE49-F238E27FC236}">
                <a16:creationId xmlns:a16="http://schemas.microsoft.com/office/drawing/2014/main" id="{3ED7850D-AD71-487A-B9A0-BE4E1F36B6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6777" y="1203972"/>
            <a:ext cx="4787222" cy="2735555"/>
          </a:xfrm>
          <a:prstGeom prst="rect">
            <a:avLst/>
          </a:prstGeom>
        </p:spPr>
      </p:pic>
      <p:sp>
        <p:nvSpPr>
          <p:cNvPr id="2" name="TextBox 1">
            <a:extLst>
              <a:ext uri="{FF2B5EF4-FFF2-40B4-BE49-F238E27FC236}">
                <a16:creationId xmlns:a16="http://schemas.microsoft.com/office/drawing/2014/main" id="{DE752E9B-D1D8-44FB-90CF-480B0A7A782F}"/>
              </a:ext>
            </a:extLst>
          </p:cNvPr>
          <p:cNvSpPr txBox="1"/>
          <p:nvPr/>
        </p:nvSpPr>
        <p:spPr bwMode="auto">
          <a:xfrm>
            <a:off x="2095180" y="4040027"/>
            <a:ext cx="8848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eaLnBrk="1" hangingPunct="1"/>
            <a:r>
              <a:rPr lang="en-US" sz="1600" dirty="0">
                <a:solidFill>
                  <a:srgbClr val="404040"/>
                </a:solidFill>
                <a:latin typeface="+mj-lt"/>
                <a:cs typeface="Arial" pitchFamily="34" charset="0"/>
              </a:rPr>
              <a:t>Senescent</a:t>
            </a:r>
            <a:endParaRPr lang="fr-FR" sz="1600" dirty="0" err="1">
              <a:solidFill>
                <a:srgbClr val="404040"/>
              </a:solidFill>
              <a:latin typeface="+mj-lt"/>
              <a:cs typeface="Arial" pitchFamily="34" charset="0"/>
            </a:endParaRPr>
          </a:p>
        </p:txBody>
      </p:sp>
      <p:sp>
        <p:nvSpPr>
          <p:cNvPr id="12" name="TextBox 11">
            <a:extLst>
              <a:ext uri="{FF2B5EF4-FFF2-40B4-BE49-F238E27FC236}">
                <a16:creationId xmlns:a16="http://schemas.microsoft.com/office/drawing/2014/main" id="{A9CD770A-16F1-4FA4-9A58-0DAC7FF97829}"/>
              </a:ext>
            </a:extLst>
          </p:cNvPr>
          <p:cNvSpPr txBox="1"/>
          <p:nvPr/>
        </p:nvSpPr>
        <p:spPr bwMode="auto">
          <a:xfrm>
            <a:off x="6217959" y="4040027"/>
            <a:ext cx="5289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eaLnBrk="1" hangingPunct="1"/>
            <a:r>
              <a:rPr lang="en-US" sz="1600" dirty="0">
                <a:solidFill>
                  <a:srgbClr val="404040"/>
                </a:solidFill>
                <a:latin typeface="+mj-lt"/>
                <a:cs typeface="Arial" pitchFamily="34" charset="0"/>
              </a:rPr>
              <a:t>Hump</a:t>
            </a:r>
            <a:endParaRPr lang="fr-FR" sz="1600" dirty="0" err="1">
              <a:solidFill>
                <a:srgbClr val="404040"/>
              </a:solidFill>
              <a:latin typeface="+mj-lt"/>
              <a:cs typeface="Arial" pitchFamily="34" charset="0"/>
            </a:endParaRPr>
          </a:p>
        </p:txBody>
      </p:sp>
    </p:spTree>
    <p:extLst>
      <p:ext uri="{BB962C8B-B14F-4D97-AF65-F5344CB8AC3E}">
        <p14:creationId xmlns:p14="http://schemas.microsoft.com/office/powerpoint/2010/main" val="178415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92121-1220-4366-9C4C-E8377EDC2B77}"/>
              </a:ext>
            </a:extLst>
          </p:cNvPr>
          <p:cNvSpPr>
            <a:spLocks noGrp="1"/>
          </p:cNvSpPr>
          <p:nvPr>
            <p:ph type="title"/>
          </p:nvPr>
        </p:nvSpPr>
        <p:spPr/>
        <p:txBody>
          <a:bodyPr/>
          <a:lstStyle/>
          <a:p>
            <a:r>
              <a:rPr lang="en-US" dirty="0" err="1"/>
              <a:t>Robustesse</a:t>
            </a:r>
            <a:r>
              <a:rPr lang="en-US" dirty="0"/>
              <a:t>	</a:t>
            </a:r>
            <a:endParaRPr lang="fr-FR" dirty="0"/>
          </a:p>
        </p:txBody>
      </p:sp>
      <p:sp>
        <p:nvSpPr>
          <p:cNvPr id="5" name="Text Placeholder 4">
            <a:extLst>
              <a:ext uri="{FF2B5EF4-FFF2-40B4-BE49-F238E27FC236}">
                <a16:creationId xmlns:a16="http://schemas.microsoft.com/office/drawing/2014/main" id="{4FBA8985-B24B-4318-806C-224C96EA50C0}"/>
              </a:ext>
            </a:extLst>
          </p:cNvPr>
          <p:cNvSpPr>
            <a:spLocks noGrp="1"/>
          </p:cNvSpPr>
          <p:nvPr>
            <p:ph type="body" sz="quarter" idx="12"/>
          </p:nvPr>
        </p:nvSpPr>
        <p:spPr/>
        <p:txBody>
          <a:bodyPr/>
          <a:lstStyle/>
          <a:p>
            <a:r>
              <a:rPr lang="en-US" dirty="0" err="1"/>
              <a:t>Maroc</a:t>
            </a:r>
            <a:r>
              <a:rPr lang="en-US" dirty="0"/>
              <a:t> – 2016 – Senescent / Hump </a:t>
            </a:r>
            <a:r>
              <a:rPr lang="en-US" dirty="0" err="1"/>
              <a:t>comparaison</a:t>
            </a:r>
            <a:r>
              <a:rPr lang="en-US" dirty="0"/>
              <a:t> </a:t>
            </a:r>
            <a:endParaRPr lang="fr-FR" dirty="0"/>
          </a:p>
        </p:txBody>
      </p:sp>
      <p:pic>
        <p:nvPicPr>
          <p:cNvPr id="8" name="Picture 7" descr="A close up of a map&#10;&#10;Description automatically generated">
            <a:extLst>
              <a:ext uri="{FF2B5EF4-FFF2-40B4-BE49-F238E27FC236}">
                <a16:creationId xmlns:a16="http://schemas.microsoft.com/office/drawing/2014/main" id="{9E4F1E1D-B0C4-493C-B66F-3FCFB28F4C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998" y="1203971"/>
            <a:ext cx="4787223" cy="2735556"/>
          </a:xfrm>
          <a:prstGeom prst="rect">
            <a:avLst/>
          </a:prstGeom>
        </p:spPr>
      </p:pic>
      <p:pic>
        <p:nvPicPr>
          <p:cNvPr id="10" name="Picture 9" descr="A close up of a map&#10;&#10;Description automatically generated">
            <a:extLst>
              <a:ext uri="{FF2B5EF4-FFF2-40B4-BE49-F238E27FC236}">
                <a16:creationId xmlns:a16="http://schemas.microsoft.com/office/drawing/2014/main" id="{3ED7850D-AD71-487A-B9A0-BE4E1F36B6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6777" y="1203972"/>
            <a:ext cx="4787222" cy="2735555"/>
          </a:xfrm>
          <a:prstGeom prst="rect">
            <a:avLst/>
          </a:prstGeom>
        </p:spPr>
      </p:pic>
      <p:sp>
        <p:nvSpPr>
          <p:cNvPr id="2" name="TextBox 1">
            <a:extLst>
              <a:ext uri="{FF2B5EF4-FFF2-40B4-BE49-F238E27FC236}">
                <a16:creationId xmlns:a16="http://schemas.microsoft.com/office/drawing/2014/main" id="{DE752E9B-D1D8-44FB-90CF-480B0A7A782F}"/>
              </a:ext>
            </a:extLst>
          </p:cNvPr>
          <p:cNvSpPr txBox="1"/>
          <p:nvPr/>
        </p:nvSpPr>
        <p:spPr bwMode="auto">
          <a:xfrm>
            <a:off x="2095180" y="4040027"/>
            <a:ext cx="8848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eaLnBrk="1" hangingPunct="1"/>
            <a:r>
              <a:rPr lang="en-US" sz="1600" dirty="0">
                <a:solidFill>
                  <a:srgbClr val="404040"/>
                </a:solidFill>
                <a:latin typeface="+mj-lt"/>
                <a:cs typeface="Arial" pitchFamily="34" charset="0"/>
              </a:rPr>
              <a:t>Senescent</a:t>
            </a:r>
            <a:endParaRPr lang="fr-FR" sz="1600" dirty="0" err="1">
              <a:solidFill>
                <a:srgbClr val="404040"/>
              </a:solidFill>
              <a:latin typeface="+mj-lt"/>
              <a:cs typeface="Arial" pitchFamily="34" charset="0"/>
            </a:endParaRPr>
          </a:p>
        </p:txBody>
      </p:sp>
      <p:sp>
        <p:nvSpPr>
          <p:cNvPr id="12" name="TextBox 11">
            <a:extLst>
              <a:ext uri="{FF2B5EF4-FFF2-40B4-BE49-F238E27FC236}">
                <a16:creationId xmlns:a16="http://schemas.microsoft.com/office/drawing/2014/main" id="{A9CD770A-16F1-4FA4-9A58-0DAC7FF97829}"/>
              </a:ext>
            </a:extLst>
          </p:cNvPr>
          <p:cNvSpPr txBox="1"/>
          <p:nvPr/>
        </p:nvSpPr>
        <p:spPr bwMode="auto">
          <a:xfrm>
            <a:off x="6217959" y="4040027"/>
            <a:ext cx="5289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eaLnBrk="1" hangingPunct="1"/>
            <a:r>
              <a:rPr lang="en-US" sz="1600" dirty="0">
                <a:solidFill>
                  <a:srgbClr val="404040"/>
                </a:solidFill>
                <a:latin typeface="+mj-lt"/>
                <a:cs typeface="Arial" pitchFamily="34" charset="0"/>
              </a:rPr>
              <a:t>Hump</a:t>
            </a:r>
            <a:endParaRPr lang="fr-FR" sz="1600" dirty="0" err="1">
              <a:solidFill>
                <a:srgbClr val="404040"/>
              </a:solidFill>
              <a:latin typeface="+mj-lt"/>
              <a:cs typeface="Arial" pitchFamily="34" charset="0"/>
            </a:endParaRPr>
          </a:p>
        </p:txBody>
      </p:sp>
      <p:pic>
        <p:nvPicPr>
          <p:cNvPr id="13" name="Picture 12" descr="A close up of a map&#10;&#10;Description automatically generated">
            <a:extLst>
              <a:ext uri="{FF2B5EF4-FFF2-40B4-BE49-F238E27FC236}">
                <a16:creationId xmlns:a16="http://schemas.microsoft.com/office/drawing/2014/main" id="{7669C388-7D6A-41A2-B4AA-DF9B7DF081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768" t="40509" r="35544" b="33076"/>
          <a:stretch/>
        </p:blipFill>
        <p:spPr>
          <a:xfrm>
            <a:off x="2370922" y="2128095"/>
            <a:ext cx="1335738" cy="1334425"/>
          </a:xfrm>
          <a:prstGeom prst="ellipse">
            <a:avLst/>
          </a:prstGeom>
          <a:ln w="28575">
            <a:solidFill>
              <a:schemeClr val="tx1">
                <a:lumMod val="65000"/>
                <a:lumOff val="35000"/>
              </a:schemeClr>
            </a:solidFill>
          </a:ln>
        </p:spPr>
      </p:pic>
      <p:pic>
        <p:nvPicPr>
          <p:cNvPr id="15" name="Picture 14" descr="A close up of a map&#10;&#10;Description automatically generated">
            <a:extLst>
              <a:ext uri="{FF2B5EF4-FFF2-40B4-BE49-F238E27FC236}">
                <a16:creationId xmlns:a16="http://schemas.microsoft.com/office/drawing/2014/main" id="{4248492A-B506-4A96-B979-C4B0AD9C2B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222" t="40052" r="38498" b="33208"/>
          <a:stretch/>
        </p:blipFill>
        <p:spPr>
          <a:xfrm>
            <a:off x="6395457" y="1986170"/>
            <a:ext cx="1335738" cy="1335738"/>
          </a:xfrm>
          <a:prstGeom prst="ellipse">
            <a:avLst/>
          </a:prstGeom>
          <a:ln w="28575">
            <a:solidFill>
              <a:schemeClr val="tx1">
                <a:lumMod val="65000"/>
                <a:lumOff val="35000"/>
              </a:schemeClr>
            </a:solidFill>
          </a:ln>
        </p:spPr>
      </p:pic>
    </p:spTree>
    <p:extLst>
      <p:ext uri="{BB962C8B-B14F-4D97-AF65-F5344CB8AC3E}">
        <p14:creationId xmlns:p14="http://schemas.microsoft.com/office/powerpoint/2010/main" val="27099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FD9B4"/>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74986F-CC18-45BD-9CBA-A44A3FE00672}"/>
              </a:ext>
            </a:extLst>
          </p:cNvPr>
          <p:cNvSpPr>
            <a:spLocks noGrp="1"/>
          </p:cNvSpPr>
          <p:nvPr>
            <p:ph sz="quarter" idx="11"/>
          </p:nvPr>
        </p:nvSpPr>
        <p:spPr>
          <a:xfrm>
            <a:off x="2647950" y="635365"/>
            <a:ext cx="3848100" cy="3871913"/>
          </a:xfrm>
        </p:spPr>
        <p:txBody>
          <a:bodyPr/>
          <a:lstStyle/>
          <a:p>
            <a:r>
              <a:rPr lang="en-US" dirty="0"/>
              <a:t>1</a:t>
            </a:r>
            <a:endParaRPr lang="fr-FR" dirty="0"/>
          </a:p>
        </p:txBody>
      </p:sp>
      <p:sp>
        <p:nvSpPr>
          <p:cNvPr id="3" name="Content Placeholder 2">
            <a:extLst>
              <a:ext uri="{FF2B5EF4-FFF2-40B4-BE49-F238E27FC236}">
                <a16:creationId xmlns:a16="http://schemas.microsoft.com/office/drawing/2014/main" id="{CA604E03-669C-49B4-A7C5-5D53995983FC}"/>
              </a:ext>
            </a:extLst>
          </p:cNvPr>
          <p:cNvSpPr>
            <a:spLocks noGrp="1"/>
          </p:cNvSpPr>
          <p:nvPr>
            <p:ph sz="quarter" idx="10"/>
          </p:nvPr>
        </p:nvSpPr>
        <p:spPr/>
        <p:txBody>
          <a:bodyPr/>
          <a:lstStyle/>
          <a:p>
            <a:r>
              <a:rPr lang="fr-FR" b="1" dirty="0">
                <a:solidFill>
                  <a:schemeClr val="bg1"/>
                </a:solidFill>
              </a:rPr>
              <a:t>Robustesse partie 1</a:t>
            </a:r>
          </a:p>
        </p:txBody>
      </p:sp>
    </p:spTree>
    <p:extLst>
      <p:ext uri="{BB962C8B-B14F-4D97-AF65-F5344CB8AC3E}">
        <p14:creationId xmlns:p14="http://schemas.microsoft.com/office/powerpoint/2010/main" val="383512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92121-1220-4366-9C4C-E8377EDC2B77}"/>
              </a:ext>
            </a:extLst>
          </p:cNvPr>
          <p:cNvSpPr>
            <a:spLocks noGrp="1"/>
          </p:cNvSpPr>
          <p:nvPr>
            <p:ph type="title"/>
          </p:nvPr>
        </p:nvSpPr>
        <p:spPr/>
        <p:txBody>
          <a:bodyPr/>
          <a:lstStyle/>
          <a:p>
            <a:r>
              <a:rPr lang="en-US" dirty="0" err="1"/>
              <a:t>Robustesse</a:t>
            </a:r>
            <a:r>
              <a:rPr lang="en-US" dirty="0"/>
              <a:t>	</a:t>
            </a:r>
            <a:endParaRPr lang="fr-FR" dirty="0"/>
          </a:p>
        </p:txBody>
      </p:sp>
      <p:sp>
        <p:nvSpPr>
          <p:cNvPr id="5" name="Text Placeholder 4">
            <a:extLst>
              <a:ext uri="{FF2B5EF4-FFF2-40B4-BE49-F238E27FC236}">
                <a16:creationId xmlns:a16="http://schemas.microsoft.com/office/drawing/2014/main" id="{4FBA8985-B24B-4318-806C-224C96EA50C0}"/>
              </a:ext>
            </a:extLst>
          </p:cNvPr>
          <p:cNvSpPr>
            <a:spLocks noGrp="1"/>
          </p:cNvSpPr>
          <p:nvPr>
            <p:ph type="body" sz="quarter" idx="12"/>
          </p:nvPr>
        </p:nvSpPr>
        <p:spPr/>
        <p:txBody>
          <a:bodyPr/>
          <a:lstStyle/>
          <a:p>
            <a:r>
              <a:rPr lang="en-US" dirty="0" err="1"/>
              <a:t>Maroc</a:t>
            </a:r>
            <a:r>
              <a:rPr lang="en-US" dirty="0"/>
              <a:t> – 2004 / 2005</a:t>
            </a:r>
            <a:endParaRPr lang="fr-FR" dirty="0"/>
          </a:p>
        </p:txBody>
      </p:sp>
      <p:pic>
        <p:nvPicPr>
          <p:cNvPr id="9" name="Picture 8" descr="A close up of a map&#10;&#10;Description automatically generated">
            <a:extLst>
              <a:ext uri="{FF2B5EF4-FFF2-40B4-BE49-F238E27FC236}">
                <a16:creationId xmlns:a16="http://schemas.microsoft.com/office/drawing/2014/main" id="{FAC53C7C-725B-45CC-934E-20E665967B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1803" y="1678429"/>
            <a:ext cx="4096120" cy="2340640"/>
          </a:xfrm>
          <a:prstGeom prst="rect">
            <a:avLst/>
          </a:prstGeom>
        </p:spPr>
      </p:pic>
      <p:pic>
        <p:nvPicPr>
          <p:cNvPr id="11" name="Picture 10" descr="A close up of a map&#10;&#10;Description automatically generated">
            <a:extLst>
              <a:ext uri="{FF2B5EF4-FFF2-40B4-BE49-F238E27FC236}">
                <a16:creationId xmlns:a16="http://schemas.microsoft.com/office/drawing/2014/main" id="{32942BC1-9E7D-4085-81EA-865A9C9C60D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54" t="48635" r="13835"/>
          <a:stretch/>
        </p:blipFill>
        <p:spPr>
          <a:xfrm>
            <a:off x="233999" y="1103811"/>
            <a:ext cx="3862123" cy="1891319"/>
          </a:xfrm>
          <a:prstGeom prst="rect">
            <a:avLst/>
          </a:prstGeom>
        </p:spPr>
      </p:pic>
      <p:sp>
        <p:nvSpPr>
          <p:cNvPr id="12" name="TextBox 11">
            <a:extLst>
              <a:ext uri="{FF2B5EF4-FFF2-40B4-BE49-F238E27FC236}">
                <a16:creationId xmlns:a16="http://schemas.microsoft.com/office/drawing/2014/main" id="{B8635029-DCF5-4A66-9EF7-F130DD57A2E2}"/>
              </a:ext>
            </a:extLst>
          </p:cNvPr>
          <p:cNvSpPr txBox="1"/>
          <p:nvPr/>
        </p:nvSpPr>
        <p:spPr bwMode="auto">
          <a:xfrm>
            <a:off x="574766" y="2995130"/>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1</a:t>
            </a:r>
            <a:endParaRPr lang="fr-FR" sz="5400" b="1" dirty="0" err="1">
              <a:solidFill>
                <a:srgbClr val="00AEC6"/>
              </a:solidFill>
              <a:latin typeface="+mj-lt"/>
              <a:cs typeface="Arial" pitchFamily="34" charset="0"/>
            </a:endParaRPr>
          </a:p>
        </p:txBody>
      </p:sp>
      <p:sp>
        <p:nvSpPr>
          <p:cNvPr id="13" name="TextBox 12">
            <a:extLst>
              <a:ext uri="{FF2B5EF4-FFF2-40B4-BE49-F238E27FC236}">
                <a16:creationId xmlns:a16="http://schemas.microsoft.com/office/drawing/2014/main" id="{B3F3C2AB-6981-47D1-959A-8590E3064943}"/>
              </a:ext>
            </a:extLst>
          </p:cNvPr>
          <p:cNvSpPr txBox="1"/>
          <p:nvPr/>
        </p:nvSpPr>
        <p:spPr bwMode="auto">
          <a:xfrm>
            <a:off x="1038222" y="3609075"/>
            <a:ext cx="2743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latin typeface="+mj-lt"/>
                <a:cs typeface="Arial" pitchFamily="34" charset="0"/>
              </a:rPr>
              <a:t>Graphique des améliorations annuelles d’espérance de vie par composante. Entre 2004 et 2005 : pic d’amélioration anti-corrélé entre la composante sénescente (vert) et accidentelle (rouge)</a:t>
            </a:r>
          </a:p>
        </p:txBody>
      </p:sp>
      <p:sp>
        <p:nvSpPr>
          <p:cNvPr id="14" name="TextBox 13">
            <a:extLst>
              <a:ext uri="{FF2B5EF4-FFF2-40B4-BE49-F238E27FC236}">
                <a16:creationId xmlns:a16="http://schemas.microsoft.com/office/drawing/2014/main" id="{923B35FA-0CE1-45C9-858A-3BC7CB4D246C}"/>
              </a:ext>
            </a:extLst>
          </p:cNvPr>
          <p:cNvSpPr txBox="1"/>
          <p:nvPr/>
        </p:nvSpPr>
        <p:spPr bwMode="auto">
          <a:xfrm>
            <a:off x="4711267" y="382389"/>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2</a:t>
            </a:r>
            <a:endParaRPr lang="fr-FR" sz="5400" b="1" dirty="0" err="1">
              <a:solidFill>
                <a:srgbClr val="00AEC6"/>
              </a:solidFill>
              <a:latin typeface="+mj-lt"/>
              <a:cs typeface="Arial" pitchFamily="34" charset="0"/>
            </a:endParaRPr>
          </a:p>
        </p:txBody>
      </p:sp>
      <p:sp>
        <p:nvSpPr>
          <p:cNvPr id="16" name="Oval 15">
            <a:extLst>
              <a:ext uri="{FF2B5EF4-FFF2-40B4-BE49-F238E27FC236}">
                <a16:creationId xmlns:a16="http://schemas.microsoft.com/office/drawing/2014/main" id="{CD68D90A-91E0-40B0-BF6D-6262EFC62869}"/>
              </a:ext>
            </a:extLst>
          </p:cNvPr>
          <p:cNvSpPr/>
          <p:nvPr/>
        </p:nvSpPr>
        <p:spPr>
          <a:xfrm>
            <a:off x="1134566" y="1308634"/>
            <a:ext cx="535577" cy="1401330"/>
          </a:xfrm>
          <a:custGeom>
            <a:avLst/>
            <a:gdLst>
              <a:gd name="connsiteX0" fmla="*/ 0 w 535577"/>
              <a:gd name="connsiteY0" fmla="*/ 700665 h 1401330"/>
              <a:gd name="connsiteX1" fmla="*/ 267789 w 535577"/>
              <a:gd name="connsiteY1" fmla="*/ 0 h 1401330"/>
              <a:gd name="connsiteX2" fmla="*/ 535578 w 535577"/>
              <a:gd name="connsiteY2" fmla="*/ 700665 h 1401330"/>
              <a:gd name="connsiteX3" fmla="*/ 267789 w 535577"/>
              <a:gd name="connsiteY3" fmla="*/ 1401330 h 1401330"/>
              <a:gd name="connsiteX4" fmla="*/ 0 w 535577"/>
              <a:gd name="connsiteY4" fmla="*/ 700665 h 140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577" h="1401330" extrusionOk="0">
                <a:moveTo>
                  <a:pt x="0" y="700665"/>
                </a:moveTo>
                <a:cubicBezTo>
                  <a:pt x="-7515" y="292688"/>
                  <a:pt x="118720" y="-14234"/>
                  <a:pt x="267789" y="0"/>
                </a:cubicBezTo>
                <a:cubicBezTo>
                  <a:pt x="335179" y="-19499"/>
                  <a:pt x="495968" y="321159"/>
                  <a:pt x="535578" y="700665"/>
                </a:cubicBezTo>
                <a:cubicBezTo>
                  <a:pt x="544343" y="1106174"/>
                  <a:pt x="447855" y="1387966"/>
                  <a:pt x="267789" y="1401330"/>
                </a:cubicBezTo>
                <a:cubicBezTo>
                  <a:pt x="177189" y="1404041"/>
                  <a:pt x="4952" y="1144213"/>
                  <a:pt x="0" y="700665"/>
                </a:cubicBezTo>
                <a:close/>
              </a:path>
            </a:pathLst>
          </a:custGeom>
          <a:noFill/>
          <a:ln>
            <a:solidFill>
              <a:srgbClr val="F83E3E"/>
            </a:solidFill>
            <a:extLst>
              <a:ext uri="{C807C97D-BFC1-408E-A445-0C87EB9F89A2}">
                <ask:lineSketchStyleProps xmlns:ask="http://schemas.microsoft.com/office/drawing/2018/sketchyshapes" sd="264327539">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3517863C-EA5E-415C-ADD2-3A9FF06E3F6C}"/>
              </a:ext>
            </a:extLst>
          </p:cNvPr>
          <p:cNvSpPr txBox="1"/>
          <p:nvPr/>
        </p:nvSpPr>
        <p:spPr bwMode="auto">
          <a:xfrm>
            <a:off x="5168263" y="1001884"/>
            <a:ext cx="2743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latin typeface="+mj-lt"/>
                <a:cs typeface="Arial" pitchFamily="34" charset="0"/>
              </a:rPr>
              <a:t>Graphique des </a:t>
            </a:r>
            <a:r>
              <a:rPr lang="fr-FR" sz="1200" dirty="0" err="1">
                <a:solidFill>
                  <a:srgbClr val="404040"/>
                </a:solidFill>
                <a:latin typeface="+mj-lt"/>
                <a:cs typeface="Arial" pitchFamily="34" charset="0"/>
              </a:rPr>
              <a:t>fits</a:t>
            </a:r>
            <a:r>
              <a:rPr lang="fr-FR" sz="1200" dirty="0">
                <a:solidFill>
                  <a:srgbClr val="404040"/>
                </a:solidFill>
                <a:latin typeface="+mj-lt"/>
                <a:cs typeface="Arial" pitchFamily="34" charset="0"/>
              </a:rPr>
              <a:t> du SSE pour l’année 2004 en ligne continue et l’année 2005 en ligne discontinue + chaque composante.</a:t>
            </a:r>
          </a:p>
        </p:txBody>
      </p:sp>
      <p:sp>
        <p:nvSpPr>
          <p:cNvPr id="18" name="TextBox 17">
            <a:extLst>
              <a:ext uri="{FF2B5EF4-FFF2-40B4-BE49-F238E27FC236}">
                <a16:creationId xmlns:a16="http://schemas.microsoft.com/office/drawing/2014/main" id="{9045ADAF-D910-4A0B-A5CD-AA43A10590B5}"/>
              </a:ext>
            </a:extLst>
          </p:cNvPr>
          <p:cNvSpPr txBox="1"/>
          <p:nvPr/>
        </p:nvSpPr>
        <p:spPr bwMode="auto">
          <a:xfrm>
            <a:off x="4827267" y="4141616"/>
            <a:ext cx="20807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700" i="1" dirty="0" err="1">
                <a:solidFill>
                  <a:srgbClr val="404040"/>
                </a:solidFill>
                <a:latin typeface="+mj-lt"/>
                <a:cs typeface="Arial" pitchFamily="34" charset="0"/>
              </a:rPr>
              <a:t>Rq</a:t>
            </a:r>
            <a:r>
              <a:rPr lang="fr-FR" sz="700" i="1" dirty="0">
                <a:solidFill>
                  <a:srgbClr val="404040"/>
                </a:solidFill>
                <a:latin typeface="+mj-lt"/>
                <a:cs typeface="Arial" pitchFamily="34" charset="0"/>
              </a:rPr>
              <a:t> : la bosse des accidents change de forme et augmente entre 2004 et 2005. La composante sénescente diminue mais ne semble pas diminuer de beaucoup.</a:t>
            </a:r>
          </a:p>
        </p:txBody>
      </p:sp>
    </p:spTree>
    <p:extLst>
      <p:ext uri="{BB962C8B-B14F-4D97-AF65-F5344CB8AC3E}">
        <p14:creationId xmlns:p14="http://schemas.microsoft.com/office/powerpoint/2010/main" val="356822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92121-1220-4366-9C4C-E8377EDC2B77}"/>
              </a:ext>
            </a:extLst>
          </p:cNvPr>
          <p:cNvSpPr>
            <a:spLocks noGrp="1"/>
          </p:cNvSpPr>
          <p:nvPr>
            <p:ph type="title"/>
          </p:nvPr>
        </p:nvSpPr>
        <p:spPr/>
        <p:txBody>
          <a:bodyPr/>
          <a:lstStyle/>
          <a:p>
            <a:r>
              <a:rPr lang="en-US" dirty="0" err="1"/>
              <a:t>Robustesse</a:t>
            </a:r>
            <a:r>
              <a:rPr lang="en-US" dirty="0"/>
              <a:t>	</a:t>
            </a:r>
            <a:endParaRPr lang="fr-FR" dirty="0"/>
          </a:p>
        </p:txBody>
      </p:sp>
      <p:sp>
        <p:nvSpPr>
          <p:cNvPr id="5" name="Text Placeholder 4">
            <a:extLst>
              <a:ext uri="{FF2B5EF4-FFF2-40B4-BE49-F238E27FC236}">
                <a16:creationId xmlns:a16="http://schemas.microsoft.com/office/drawing/2014/main" id="{4FBA8985-B24B-4318-806C-224C96EA50C0}"/>
              </a:ext>
            </a:extLst>
          </p:cNvPr>
          <p:cNvSpPr>
            <a:spLocks noGrp="1"/>
          </p:cNvSpPr>
          <p:nvPr>
            <p:ph type="body" sz="quarter" idx="12"/>
          </p:nvPr>
        </p:nvSpPr>
        <p:spPr/>
        <p:txBody>
          <a:bodyPr/>
          <a:lstStyle/>
          <a:p>
            <a:r>
              <a:rPr lang="en-US" dirty="0" err="1"/>
              <a:t>Maroc</a:t>
            </a:r>
            <a:r>
              <a:rPr lang="en-US" dirty="0"/>
              <a:t> – 2004 / 2005</a:t>
            </a:r>
            <a:endParaRPr lang="fr-FR" dirty="0"/>
          </a:p>
        </p:txBody>
      </p:sp>
      <p:sp>
        <p:nvSpPr>
          <p:cNvPr id="12" name="TextBox 11">
            <a:extLst>
              <a:ext uri="{FF2B5EF4-FFF2-40B4-BE49-F238E27FC236}">
                <a16:creationId xmlns:a16="http://schemas.microsoft.com/office/drawing/2014/main" id="{B8635029-DCF5-4A66-9EF7-F130DD57A2E2}"/>
              </a:ext>
            </a:extLst>
          </p:cNvPr>
          <p:cNvSpPr txBox="1"/>
          <p:nvPr/>
        </p:nvSpPr>
        <p:spPr bwMode="auto">
          <a:xfrm>
            <a:off x="616298" y="3200854"/>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3</a:t>
            </a:r>
            <a:endParaRPr lang="fr-FR" sz="5400" b="1" dirty="0" err="1">
              <a:solidFill>
                <a:srgbClr val="00AEC6"/>
              </a:solidFill>
              <a:latin typeface="+mj-lt"/>
              <a:cs typeface="Arial" pitchFamily="34" charset="0"/>
            </a:endParaRPr>
          </a:p>
        </p:txBody>
      </p:sp>
      <p:sp>
        <p:nvSpPr>
          <p:cNvPr id="13" name="TextBox 12">
            <a:extLst>
              <a:ext uri="{FF2B5EF4-FFF2-40B4-BE49-F238E27FC236}">
                <a16:creationId xmlns:a16="http://schemas.microsoft.com/office/drawing/2014/main" id="{B3F3C2AB-6981-47D1-959A-8590E3064943}"/>
              </a:ext>
            </a:extLst>
          </p:cNvPr>
          <p:cNvSpPr txBox="1"/>
          <p:nvPr/>
        </p:nvSpPr>
        <p:spPr bwMode="auto">
          <a:xfrm>
            <a:off x="1038221" y="3616353"/>
            <a:ext cx="67041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cs typeface="Arial" pitchFamily="34" charset="0"/>
              </a:rPr>
              <a:t>Graphique des </a:t>
            </a:r>
            <a:r>
              <a:rPr lang="fr-FR" sz="1200" dirty="0" err="1">
                <a:solidFill>
                  <a:srgbClr val="404040"/>
                </a:solidFill>
                <a:cs typeface="Arial" pitchFamily="34" charset="0"/>
              </a:rPr>
              <a:t>fits</a:t>
            </a:r>
            <a:r>
              <a:rPr lang="fr-FR" sz="1200" dirty="0">
                <a:solidFill>
                  <a:srgbClr val="404040"/>
                </a:solidFill>
                <a:cs typeface="Arial" pitchFamily="34" charset="0"/>
              </a:rPr>
              <a:t> du SSE pour l’année 2004 en ligne continue et l’année 2005 en ligne discontinue + chaque composante à gauche. Même chose pour 2000 et 2001 à droite. </a:t>
            </a:r>
          </a:p>
        </p:txBody>
      </p:sp>
      <p:pic>
        <p:nvPicPr>
          <p:cNvPr id="15" name="Picture 14" descr="A close up of a map&#10;&#10;Description automatically generated">
            <a:extLst>
              <a:ext uri="{FF2B5EF4-FFF2-40B4-BE49-F238E27FC236}">
                <a16:creationId xmlns:a16="http://schemas.microsoft.com/office/drawing/2014/main" id="{3180BAEE-5EB1-416F-B5D0-AD91476014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262" y="980015"/>
            <a:ext cx="4096120" cy="2340640"/>
          </a:xfrm>
          <a:prstGeom prst="rect">
            <a:avLst/>
          </a:prstGeom>
        </p:spPr>
      </p:pic>
      <p:pic>
        <p:nvPicPr>
          <p:cNvPr id="7" name="Picture 6" descr="A close up of a map&#10;&#10;Description automatically generated">
            <a:extLst>
              <a:ext uri="{FF2B5EF4-FFF2-40B4-BE49-F238E27FC236}">
                <a16:creationId xmlns:a16="http://schemas.microsoft.com/office/drawing/2014/main" id="{FE938AC0-5AF0-4997-9E2A-938F0886C39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207"/>
          <a:stretch/>
        </p:blipFill>
        <p:spPr>
          <a:xfrm>
            <a:off x="4482382" y="1099153"/>
            <a:ext cx="4096120" cy="2218750"/>
          </a:xfrm>
          <a:prstGeom prst="rect">
            <a:avLst/>
          </a:prstGeom>
        </p:spPr>
      </p:pic>
      <p:sp>
        <p:nvSpPr>
          <p:cNvPr id="8" name="TextBox 7">
            <a:extLst>
              <a:ext uri="{FF2B5EF4-FFF2-40B4-BE49-F238E27FC236}">
                <a16:creationId xmlns:a16="http://schemas.microsoft.com/office/drawing/2014/main" id="{5AE903C9-109B-4733-B423-42966B4BCD45}"/>
              </a:ext>
            </a:extLst>
          </p:cNvPr>
          <p:cNvSpPr txBox="1"/>
          <p:nvPr/>
        </p:nvSpPr>
        <p:spPr bwMode="auto">
          <a:xfrm>
            <a:off x="1038221" y="4215147"/>
            <a:ext cx="358457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700" i="1" dirty="0" err="1">
                <a:solidFill>
                  <a:srgbClr val="404040"/>
                </a:solidFill>
                <a:latin typeface="+mj-lt"/>
                <a:cs typeface="Arial" pitchFamily="34" charset="0"/>
              </a:rPr>
              <a:t>Rq</a:t>
            </a:r>
            <a:r>
              <a:rPr lang="fr-FR" sz="700" i="1" dirty="0">
                <a:solidFill>
                  <a:srgbClr val="404040"/>
                </a:solidFill>
                <a:latin typeface="+mj-lt"/>
                <a:cs typeface="Arial" pitchFamily="34" charset="0"/>
              </a:rPr>
              <a:t> : entre 2004 et 2005 la composante accident change de forme et s’allonge pour être compensée par la composante sénescente  qui diminue. Entre 2000 et 2001 toutes les composantes s’améliorent mais le changement est plus linéaire.  L’amélioration totale pour les deux graphiques est entre 10 et 15 mois d’espérance de vie. Pas de changement dans la forme de la courbe finale. </a:t>
            </a:r>
          </a:p>
        </p:txBody>
      </p:sp>
    </p:spTree>
    <p:extLst>
      <p:ext uri="{BB962C8B-B14F-4D97-AF65-F5344CB8AC3E}">
        <p14:creationId xmlns:p14="http://schemas.microsoft.com/office/powerpoint/2010/main" val="8096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92121-1220-4366-9C4C-E8377EDC2B77}"/>
              </a:ext>
            </a:extLst>
          </p:cNvPr>
          <p:cNvSpPr>
            <a:spLocks noGrp="1"/>
          </p:cNvSpPr>
          <p:nvPr>
            <p:ph type="title"/>
          </p:nvPr>
        </p:nvSpPr>
        <p:spPr/>
        <p:txBody>
          <a:bodyPr/>
          <a:lstStyle/>
          <a:p>
            <a:r>
              <a:rPr lang="en-US" dirty="0" err="1"/>
              <a:t>Robustesse</a:t>
            </a:r>
            <a:r>
              <a:rPr lang="en-US" dirty="0"/>
              <a:t>	</a:t>
            </a:r>
            <a:endParaRPr lang="fr-FR" dirty="0"/>
          </a:p>
        </p:txBody>
      </p:sp>
      <p:sp>
        <p:nvSpPr>
          <p:cNvPr id="5" name="Text Placeholder 4">
            <a:extLst>
              <a:ext uri="{FF2B5EF4-FFF2-40B4-BE49-F238E27FC236}">
                <a16:creationId xmlns:a16="http://schemas.microsoft.com/office/drawing/2014/main" id="{4FBA8985-B24B-4318-806C-224C96EA50C0}"/>
              </a:ext>
            </a:extLst>
          </p:cNvPr>
          <p:cNvSpPr>
            <a:spLocks noGrp="1"/>
          </p:cNvSpPr>
          <p:nvPr>
            <p:ph type="body" sz="quarter" idx="12"/>
          </p:nvPr>
        </p:nvSpPr>
        <p:spPr/>
        <p:txBody>
          <a:bodyPr/>
          <a:lstStyle/>
          <a:p>
            <a:r>
              <a:rPr lang="en-US" dirty="0" err="1"/>
              <a:t>Maroc</a:t>
            </a:r>
            <a:r>
              <a:rPr lang="en-US" dirty="0"/>
              <a:t> – 2004 / 2005</a:t>
            </a:r>
            <a:endParaRPr lang="fr-FR" dirty="0"/>
          </a:p>
        </p:txBody>
      </p:sp>
      <p:sp>
        <p:nvSpPr>
          <p:cNvPr id="14" name="TextBox 13">
            <a:extLst>
              <a:ext uri="{FF2B5EF4-FFF2-40B4-BE49-F238E27FC236}">
                <a16:creationId xmlns:a16="http://schemas.microsoft.com/office/drawing/2014/main" id="{923B35FA-0CE1-45C9-858A-3BC7CB4D246C}"/>
              </a:ext>
            </a:extLst>
          </p:cNvPr>
          <p:cNvSpPr txBox="1"/>
          <p:nvPr/>
        </p:nvSpPr>
        <p:spPr bwMode="auto">
          <a:xfrm>
            <a:off x="754699" y="3442228"/>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4</a:t>
            </a:r>
            <a:endParaRPr lang="fr-FR" sz="5400" b="1" dirty="0" err="1">
              <a:solidFill>
                <a:srgbClr val="00AEC6"/>
              </a:solidFill>
              <a:latin typeface="+mj-lt"/>
              <a:cs typeface="Arial" pitchFamily="34" charset="0"/>
            </a:endParaRPr>
          </a:p>
        </p:txBody>
      </p:sp>
      <p:sp>
        <p:nvSpPr>
          <p:cNvPr id="17" name="TextBox 16">
            <a:extLst>
              <a:ext uri="{FF2B5EF4-FFF2-40B4-BE49-F238E27FC236}">
                <a16:creationId xmlns:a16="http://schemas.microsoft.com/office/drawing/2014/main" id="{3517863C-EA5E-415C-ADD2-3A9FF06E3F6C}"/>
              </a:ext>
            </a:extLst>
          </p:cNvPr>
          <p:cNvSpPr txBox="1"/>
          <p:nvPr/>
        </p:nvSpPr>
        <p:spPr bwMode="auto">
          <a:xfrm>
            <a:off x="1186813" y="3994713"/>
            <a:ext cx="2743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latin typeface="+mj-lt"/>
                <a:cs typeface="Arial" pitchFamily="34" charset="0"/>
              </a:rPr>
              <a:t>Graphique du fit 2004 en ligne continue avec chaque composante et en ligne discontinue le même fit avec la composante accident de 2005. </a:t>
            </a:r>
          </a:p>
        </p:txBody>
      </p:sp>
      <p:pic>
        <p:nvPicPr>
          <p:cNvPr id="7" name="Picture 6" descr="A close up of a map&#10;&#10;Description automatically generated">
            <a:extLst>
              <a:ext uri="{FF2B5EF4-FFF2-40B4-BE49-F238E27FC236}">
                <a16:creationId xmlns:a16="http://schemas.microsoft.com/office/drawing/2014/main" id="{A32A021C-A741-4F56-8094-24B7F9BE9A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041" y="1023843"/>
            <a:ext cx="4425958" cy="2529119"/>
          </a:xfrm>
          <a:prstGeom prst="rect">
            <a:avLst/>
          </a:prstGeom>
        </p:spPr>
      </p:pic>
      <p:sp>
        <p:nvSpPr>
          <p:cNvPr id="19" name="TextBox 18">
            <a:extLst>
              <a:ext uri="{FF2B5EF4-FFF2-40B4-BE49-F238E27FC236}">
                <a16:creationId xmlns:a16="http://schemas.microsoft.com/office/drawing/2014/main" id="{B2A3BFE9-32CE-4A17-A7BC-DEEB2E89C8BC}"/>
              </a:ext>
            </a:extLst>
          </p:cNvPr>
          <p:cNvSpPr txBox="1"/>
          <p:nvPr/>
        </p:nvSpPr>
        <p:spPr bwMode="auto">
          <a:xfrm>
            <a:off x="5073933" y="195199"/>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5</a:t>
            </a:r>
            <a:endParaRPr lang="fr-FR" sz="5400" b="1" dirty="0" err="1">
              <a:solidFill>
                <a:srgbClr val="00AEC6"/>
              </a:solidFill>
              <a:latin typeface="+mj-lt"/>
              <a:cs typeface="Arial" pitchFamily="34" charset="0"/>
            </a:endParaRPr>
          </a:p>
        </p:txBody>
      </p:sp>
      <p:sp>
        <p:nvSpPr>
          <p:cNvPr id="20" name="TextBox 19">
            <a:extLst>
              <a:ext uri="{FF2B5EF4-FFF2-40B4-BE49-F238E27FC236}">
                <a16:creationId xmlns:a16="http://schemas.microsoft.com/office/drawing/2014/main" id="{7F8B4CCD-17F1-4F98-927D-4FBC9F5CC07C}"/>
              </a:ext>
            </a:extLst>
          </p:cNvPr>
          <p:cNvSpPr txBox="1"/>
          <p:nvPr/>
        </p:nvSpPr>
        <p:spPr bwMode="auto">
          <a:xfrm>
            <a:off x="5439418" y="857250"/>
            <a:ext cx="2743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latin typeface="+mj-lt"/>
                <a:cs typeface="Arial" pitchFamily="34" charset="0"/>
              </a:rPr>
              <a:t>Récupération des taux composés et reconstitution des données pour appliquer le SSE à ces taux. </a:t>
            </a:r>
          </a:p>
        </p:txBody>
      </p:sp>
      <p:cxnSp>
        <p:nvCxnSpPr>
          <p:cNvPr id="10" name="Straight Arrow Connector 9">
            <a:extLst>
              <a:ext uri="{FF2B5EF4-FFF2-40B4-BE49-F238E27FC236}">
                <a16:creationId xmlns:a16="http://schemas.microsoft.com/office/drawing/2014/main" id="{79E05C46-5FBF-438F-B46F-3469C65A13E2}"/>
              </a:ext>
            </a:extLst>
          </p:cNvPr>
          <p:cNvCxnSpPr>
            <a:cxnSpLocks/>
          </p:cNvCxnSpPr>
          <p:nvPr/>
        </p:nvCxnSpPr>
        <p:spPr>
          <a:xfrm flipH="1">
            <a:off x="2324100" y="1192789"/>
            <a:ext cx="2621280" cy="731261"/>
          </a:xfrm>
          <a:prstGeom prst="straightConnector1">
            <a:avLst/>
          </a:prstGeom>
          <a:ln>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C7EF7E-9379-4956-A59C-2242C21DAC5D}"/>
              </a:ext>
            </a:extLst>
          </p:cNvPr>
          <p:cNvCxnSpPr>
            <a:cxnSpLocks/>
          </p:cNvCxnSpPr>
          <p:nvPr/>
        </p:nvCxnSpPr>
        <p:spPr>
          <a:xfrm>
            <a:off x="6811018" y="1546464"/>
            <a:ext cx="0" cy="484466"/>
          </a:xfrm>
          <a:prstGeom prst="line">
            <a:avLst/>
          </a:prstGeom>
          <a:ln w="127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0FBFAEE-584A-4D43-BD08-1DFB4203FDA3}"/>
                  </a:ext>
                </a:extLst>
              </p:cNvPr>
              <p:cNvSpPr txBox="1"/>
              <p:nvPr/>
            </p:nvSpPr>
            <p:spPr bwMode="auto">
              <a:xfrm>
                <a:off x="5439418" y="2166146"/>
                <a:ext cx="2743200" cy="48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rtlCol="0" anchor="b">
                <a:spAutoFit/>
              </a:bodyPr>
              <a:lstStyle/>
              <a:p>
                <a:pPr algn="just" eaLnBrk="1" hangingPunct="1"/>
                <a:r>
                  <a:rPr lang="fr-FR" sz="1050" dirty="0">
                    <a:solidFill>
                      <a:srgbClr val="404040"/>
                    </a:solidFill>
                    <a:latin typeface="+mj-lt"/>
                    <a:cs typeface="Arial" pitchFamily="34" charset="0"/>
                  </a:rPr>
                  <a:t>Calcul du nombre de décès à partir des taux mx en considérant les </a:t>
                </a:r>
                <a:r>
                  <a:rPr lang="fr-FR" sz="1050" b="1" dirty="0">
                    <a:solidFill>
                      <a:srgbClr val="404040"/>
                    </a:solidFill>
                    <a:latin typeface="+mj-lt"/>
                    <a:cs typeface="Arial" pitchFamily="34" charset="0"/>
                  </a:rPr>
                  <a:t>expositions constantes</a:t>
                </a:r>
                <a:r>
                  <a:rPr lang="fr-FR" sz="1050" dirty="0">
                    <a:solidFill>
                      <a:srgbClr val="404040"/>
                    </a:solidFill>
                    <a:latin typeface="+mj-lt"/>
                    <a:cs typeface="Arial" pitchFamily="34" charset="0"/>
                  </a:rPr>
                  <a:t>. </a:t>
                </a:r>
              </a:p>
              <a:p>
                <a:pPr algn="just" eaLnBrk="1" hangingPunct="1"/>
                <a14:m>
                  <m:oMathPara xmlns:m="http://schemas.openxmlformats.org/officeDocument/2006/math">
                    <m:oMathParaPr>
                      <m:jc m:val="centerGroup"/>
                    </m:oMathParaPr>
                    <m:oMath xmlns:m="http://schemas.openxmlformats.org/officeDocument/2006/math">
                      <m:sSub>
                        <m:sSubPr>
                          <m:ctrlPr>
                            <a:rPr lang="en-US" sz="1050" b="0" i="1" smtClean="0">
                              <a:solidFill>
                                <a:srgbClr val="404040"/>
                              </a:solidFill>
                              <a:latin typeface="Cambria Math" panose="02040503050406030204" pitchFamily="18" charset="0"/>
                              <a:cs typeface="Arial" pitchFamily="34" charset="0"/>
                            </a:rPr>
                          </m:ctrlPr>
                        </m:sSubPr>
                        <m:e>
                          <m:r>
                            <a:rPr lang="en-US" sz="1050" b="0" i="1" smtClean="0">
                              <a:solidFill>
                                <a:srgbClr val="404040"/>
                              </a:solidFill>
                              <a:latin typeface="Cambria Math" panose="02040503050406030204" pitchFamily="18" charset="0"/>
                              <a:cs typeface="Arial" pitchFamily="34" charset="0"/>
                            </a:rPr>
                            <m:t>𝑑</m:t>
                          </m:r>
                        </m:e>
                        <m:sub>
                          <m:r>
                            <a:rPr lang="en-US" sz="1050" b="0" i="1" smtClean="0">
                              <a:solidFill>
                                <a:srgbClr val="404040"/>
                              </a:solidFill>
                              <a:latin typeface="Cambria Math" panose="02040503050406030204" pitchFamily="18" charset="0"/>
                              <a:cs typeface="Arial" pitchFamily="34" charset="0"/>
                            </a:rPr>
                            <m:t>𝑥</m:t>
                          </m:r>
                        </m:sub>
                      </m:sSub>
                      <m:r>
                        <a:rPr lang="en-US" sz="1050" b="0" i="1" smtClean="0">
                          <a:solidFill>
                            <a:srgbClr val="404040"/>
                          </a:solidFill>
                          <a:latin typeface="Cambria Math" panose="02040503050406030204" pitchFamily="18" charset="0"/>
                          <a:cs typeface="Arial" pitchFamily="34" charset="0"/>
                        </a:rPr>
                        <m:t>=</m:t>
                      </m:r>
                      <m:sSub>
                        <m:sSubPr>
                          <m:ctrlPr>
                            <a:rPr lang="en-US" sz="1050" b="0" i="1" smtClean="0">
                              <a:solidFill>
                                <a:srgbClr val="404040"/>
                              </a:solidFill>
                              <a:latin typeface="Cambria Math" panose="02040503050406030204" pitchFamily="18" charset="0"/>
                              <a:cs typeface="Arial" pitchFamily="34" charset="0"/>
                            </a:rPr>
                          </m:ctrlPr>
                        </m:sSubPr>
                        <m:e>
                          <m:r>
                            <a:rPr lang="en-US" sz="1050" b="0" i="1" smtClean="0">
                              <a:solidFill>
                                <a:srgbClr val="404040"/>
                              </a:solidFill>
                              <a:latin typeface="Cambria Math" panose="02040503050406030204" pitchFamily="18" charset="0"/>
                              <a:cs typeface="Arial" pitchFamily="34" charset="0"/>
                            </a:rPr>
                            <m:t>𝑚</m:t>
                          </m:r>
                        </m:e>
                        <m:sub>
                          <m:r>
                            <a:rPr lang="en-US" sz="1050" b="0" i="1" smtClean="0">
                              <a:solidFill>
                                <a:srgbClr val="404040"/>
                              </a:solidFill>
                              <a:latin typeface="Cambria Math" panose="02040503050406030204" pitchFamily="18" charset="0"/>
                              <a:cs typeface="Arial" pitchFamily="34" charset="0"/>
                            </a:rPr>
                            <m:t>𝑥</m:t>
                          </m:r>
                        </m:sub>
                      </m:sSub>
                      <m:r>
                        <a:rPr lang="en-US" sz="1050" b="0" i="1" smtClean="0">
                          <a:solidFill>
                            <a:srgbClr val="404040"/>
                          </a:solidFill>
                          <a:latin typeface="Cambria Math" panose="02040503050406030204" pitchFamily="18" charset="0"/>
                          <a:cs typeface="Arial" pitchFamily="34" charset="0"/>
                        </a:rPr>
                        <m:t>∗</m:t>
                      </m:r>
                      <m:sSub>
                        <m:sSubPr>
                          <m:ctrlPr>
                            <a:rPr lang="en-US" sz="1050" b="0" i="1" smtClean="0">
                              <a:solidFill>
                                <a:srgbClr val="404040"/>
                              </a:solidFill>
                              <a:latin typeface="Cambria Math" panose="02040503050406030204" pitchFamily="18" charset="0"/>
                              <a:cs typeface="Arial" pitchFamily="34" charset="0"/>
                            </a:rPr>
                          </m:ctrlPr>
                        </m:sSubPr>
                        <m:e>
                          <m:r>
                            <a:rPr lang="en-US" sz="1050" b="0" i="1" smtClean="0">
                              <a:solidFill>
                                <a:srgbClr val="404040"/>
                              </a:solidFill>
                              <a:latin typeface="Cambria Math" panose="02040503050406030204" pitchFamily="18" charset="0"/>
                              <a:cs typeface="Arial" pitchFamily="34" charset="0"/>
                            </a:rPr>
                            <m:t>𝑛</m:t>
                          </m:r>
                        </m:e>
                        <m:sub>
                          <m:r>
                            <a:rPr lang="en-US" sz="1050" b="0" i="1" smtClean="0">
                              <a:solidFill>
                                <a:srgbClr val="404040"/>
                              </a:solidFill>
                              <a:latin typeface="Cambria Math" panose="02040503050406030204" pitchFamily="18" charset="0"/>
                              <a:cs typeface="Arial" pitchFamily="34" charset="0"/>
                            </a:rPr>
                            <m:t>𝑥</m:t>
                          </m:r>
                        </m:sub>
                      </m:sSub>
                    </m:oMath>
                  </m:oMathPara>
                </a14:m>
                <a:endParaRPr lang="fr-FR" sz="1050" dirty="0">
                  <a:solidFill>
                    <a:srgbClr val="404040"/>
                  </a:solidFill>
                  <a:latin typeface="+mj-lt"/>
                  <a:cs typeface="Arial" pitchFamily="34" charset="0"/>
                </a:endParaRPr>
              </a:p>
            </p:txBody>
          </p:sp>
        </mc:Choice>
        <mc:Fallback>
          <p:sp>
            <p:nvSpPr>
              <p:cNvPr id="24" name="TextBox 23">
                <a:extLst>
                  <a:ext uri="{FF2B5EF4-FFF2-40B4-BE49-F238E27FC236}">
                    <a16:creationId xmlns:a16="http://schemas.microsoft.com/office/drawing/2014/main" id="{10FBFAEE-584A-4D43-BD08-1DFB4203FDA3}"/>
                  </a:ext>
                </a:extLst>
              </p:cNvPr>
              <p:cNvSpPr txBox="1">
                <a:spLocks noRot="1" noChangeAspect="1" noMove="1" noResize="1" noEditPoints="1" noAdjustHandles="1" noChangeArrowheads="1" noChangeShapeType="1" noTextEdit="1"/>
              </p:cNvSpPr>
              <p:nvPr/>
            </p:nvSpPr>
            <p:spPr bwMode="auto">
              <a:xfrm>
                <a:off x="5439418" y="2166146"/>
                <a:ext cx="2743200" cy="484748"/>
              </a:xfrm>
              <a:prstGeom prst="rect">
                <a:avLst/>
              </a:prstGeom>
              <a:blipFill>
                <a:blip r:embed="rId3"/>
                <a:stretch>
                  <a:fillRect l="-2889" t="-6250" r="-3111" b="-37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noFill/>
                  </a:rPr>
                  <a:t> </a:t>
                </a:r>
              </a:p>
            </p:txBody>
          </p:sp>
        </mc:Fallback>
      </mc:AlternateContent>
      <p:cxnSp>
        <p:nvCxnSpPr>
          <p:cNvPr id="25" name="Straight Connector 24">
            <a:extLst>
              <a:ext uri="{FF2B5EF4-FFF2-40B4-BE49-F238E27FC236}">
                <a16:creationId xmlns:a16="http://schemas.microsoft.com/office/drawing/2014/main" id="{650B5ECA-65F2-4DC4-9B22-EE4D3CBDFC39}"/>
              </a:ext>
            </a:extLst>
          </p:cNvPr>
          <p:cNvCxnSpPr>
            <a:cxnSpLocks/>
          </p:cNvCxnSpPr>
          <p:nvPr/>
        </p:nvCxnSpPr>
        <p:spPr>
          <a:xfrm>
            <a:off x="6811018" y="2768620"/>
            <a:ext cx="0" cy="236200"/>
          </a:xfrm>
          <a:prstGeom prst="line">
            <a:avLst/>
          </a:prstGeom>
          <a:ln w="127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DDB4BC-7799-4247-883C-0CB63D680F6C}"/>
              </a:ext>
            </a:extLst>
          </p:cNvPr>
          <p:cNvSpPr txBox="1"/>
          <p:nvPr/>
        </p:nvSpPr>
        <p:spPr bwMode="auto">
          <a:xfrm>
            <a:off x="5439418" y="3098434"/>
            <a:ext cx="27432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50" dirty="0">
                <a:solidFill>
                  <a:srgbClr val="404040"/>
                </a:solidFill>
                <a:latin typeface="+mj-lt"/>
                <a:cs typeface="Arial" pitchFamily="34" charset="0"/>
              </a:rPr>
              <a:t>Fit du SSE sur les </a:t>
            </a:r>
            <a:r>
              <a:rPr lang="en-US" sz="1050" dirty="0" err="1">
                <a:solidFill>
                  <a:srgbClr val="404040"/>
                </a:solidFill>
                <a:latin typeface="+mj-lt"/>
                <a:cs typeface="Arial" pitchFamily="34" charset="0"/>
              </a:rPr>
              <a:t>données</a:t>
            </a:r>
            <a:r>
              <a:rPr lang="en-US" sz="1050" dirty="0">
                <a:solidFill>
                  <a:srgbClr val="404040"/>
                </a:solidFill>
                <a:latin typeface="+mj-lt"/>
                <a:cs typeface="Arial" pitchFamily="34" charset="0"/>
              </a:rPr>
              <a:t> </a:t>
            </a:r>
            <a:r>
              <a:rPr lang="en-US" sz="1050" dirty="0" err="1">
                <a:solidFill>
                  <a:srgbClr val="404040"/>
                </a:solidFill>
                <a:latin typeface="+mj-lt"/>
                <a:cs typeface="Arial" pitchFamily="34" charset="0"/>
              </a:rPr>
              <a:t>reconstituées</a:t>
            </a:r>
            <a:endParaRPr lang="fr-FR" sz="1050" dirty="0">
              <a:solidFill>
                <a:srgbClr val="404040"/>
              </a:solidFill>
              <a:latin typeface="+mj-lt"/>
              <a:cs typeface="Arial" pitchFamily="34" charset="0"/>
            </a:endParaRPr>
          </a:p>
        </p:txBody>
      </p:sp>
      <p:sp>
        <p:nvSpPr>
          <p:cNvPr id="32" name="Oval 31">
            <a:extLst>
              <a:ext uri="{FF2B5EF4-FFF2-40B4-BE49-F238E27FC236}">
                <a16:creationId xmlns:a16="http://schemas.microsoft.com/office/drawing/2014/main" id="{A9ED6565-D74A-4FD0-874B-FCCABCBAEF56}"/>
              </a:ext>
            </a:extLst>
          </p:cNvPr>
          <p:cNvSpPr/>
          <p:nvPr/>
        </p:nvSpPr>
        <p:spPr>
          <a:xfrm>
            <a:off x="6811018" y="3353631"/>
            <a:ext cx="1311636" cy="1307592"/>
          </a:xfrm>
          <a:prstGeom prst="ellipse">
            <a:avLst/>
          </a:prstGeom>
          <a:solidFill>
            <a:srgbClr val="E6E689">
              <a:alpha val="18824"/>
            </a:srgbClr>
          </a:solidFill>
          <a:ln>
            <a:solidFill>
              <a:srgbClr val="D9C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BC9D45"/>
                </a:solidFill>
                <a:cs typeface="Arial" pitchFamily="34" charset="0"/>
              </a:rPr>
              <a:t>Espérance</a:t>
            </a:r>
            <a:r>
              <a:rPr lang="en-US" sz="700" b="1" dirty="0">
                <a:solidFill>
                  <a:srgbClr val="BC9D45"/>
                </a:solidFill>
                <a:cs typeface="Arial" pitchFamily="34" charset="0"/>
              </a:rPr>
              <a:t> de vie 2004 avec </a:t>
            </a:r>
          </a:p>
          <a:p>
            <a:pPr algn="ctr" eaLnBrk="1" hangingPunct="1"/>
            <a:r>
              <a:rPr lang="en-US" sz="700" b="1" dirty="0" err="1">
                <a:solidFill>
                  <a:srgbClr val="BC9D45"/>
                </a:solidFill>
                <a:cs typeface="Arial" pitchFamily="34" charset="0"/>
              </a:rPr>
              <a:t>Composante</a:t>
            </a:r>
            <a:r>
              <a:rPr lang="en-US" sz="700" b="1" dirty="0">
                <a:solidFill>
                  <a:srgbClr val="BC9D45"/>
                </a:solidFill>
                <a:cs typeface="Arial" pitchFamily="34" charset="0"/>
              </a:rPr>
              <a:t> Accident 2005:</a:t>
            </a:r>
          </a:p>
          <a:p>
            <a:pPr algn="ctr" eaLnBrk="1" hangingPunct="1"/>
            <a:r>
              <a:rPr lang="en-US" sz="2400" b="1" dirty="0">
                <a:solidFill>
                  <a:srgbClr val="BC9D45"/>
                </a:solidFill>
                <a:cs typeface="Arial" pitchFamily="34" charset="0"/>
              </a:rPr>
              <a:t>48.20</a:t>
            </a:r>
            <a:endParaRPr lang="fr-FR" sz="2400" b="1" dirty="0">
              <a:solidFill>
                <a:srgbClr val="BC9D45"/>
              </a:solidFill>
              <a:cs typeface="Arial" pitchFamily="34" charset="0"/>
            </a:endParaRPr>
          </a:p>
          <a:p>
            <a:pPr algn="ctr"/>
            <a:endParaRPr lang="fr-FR" sz="700" dirty="0"/>
          </a:p>
        </p:txBody>
      </p:sp>
      <p:sp>
        <p:nvSpPr>
          <p:cNvPr id="33" name="Oval 32">
            <a:extLst>
              <a:ext uri="{FF2B5EF4-FFF2-40B4-BE49-F238E27FC236}">
                <a16:creationId xmlns:a16="http://schemas.microsoft.com/office/drawing/2014/main" id="{AAE26D41-D234-4AB1-A487-027E205F9342}"/>
              </a:ext>
            </a:extLst>
          </p:cNvPr>
          <p:cNvSpPr/>
          <p:nvPr/>
        </p:nvSpPr>
        <p:spPr>
          <a:xfrm>
            <a:off x="5619296" y="3353631"/>
            <a:ext cx="1311636" cy="1307592"/>
          </a:xfrm>
          <a:prstGeom prst="ellipse">
            <a:avLst/>
          </a:prstGeom>
          <a:solidFill>
            <a:srgbClr val="E196AA">
              <a:alpha val="18824"/>
            </a:srgbClr>
          </a:solidFill>
          <a:ln>
            <a:solidFill>
              <a:srgbClr val="E19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914146"/>
                </a:solidFill>
                <a:cs typeface="Arial" pitchFamily="34" charset="0"/>
              </a:rPr>
              <a:t>Espérance</a:t>
            </a:r>
            <a:r>
              <a:rPr lang="en-US" sz="700" b="1" dirty="0">
                <a:solidFill>
                  <a:srgbClr val="914146"/>
                </a:solidFill>
                <a:cs typeface="Arial" pitchFamily="34" charset="0"/>
              </a:rPr>
              <a:t> de vie 2004 </a:t>
            </a:r>
            <a:r>
              <a:rPr lang="en-US" sz="2400" b="1" dirty="0">
                <a:solidFill>
                  <a:srgbClr val="914146"/>
                </a:solidFill>
                <a:cs typeface="Arial" pitchFamily="34" charset="0"/>
              </a:rPr>
              <a:t>48.57</a:t>
            </a:r>
            <a:endParaRPr lang="fr-FR" sz="2400" b="1" dirty="0">
              <a:solidFill>
                <a:srgbClr val="914146"/>
              </a:solidFill>
              <a:cs typeface="Arial" pitchFamily="34" charset="0"/>
            </a:endParaRPr>
          </a:p>
          <a:p>
            <a:pPr algn="ctr"/>
            <a:endParaRPr lang="fr-FR" sz="700" dirty="0"/>
          </a:p>
        </p:txBody>
      </p:sp>
    </p:spTree>
    <p:extLst>
      <p:ext uri="{BB962C8B-B14F-4D97-AF65-F5344CB8AC3E}">
        <p14:creationId xmlns:p14="http://schemas.microsoft.com/office/powerpoint/2010/main" val="118675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92121-1220-4366-9C4C-E8377EDC2B77}"/>
              </a:ext>
            </a:extLst>
          </p:cNvPr>
          <p:cNvSpPr>
            <a:spLocks noGrp="1"/>
          </p:cNvSpPr>
          <p:nvPr>
            <p:ph type="title"/>
          </p:nvPr>
        </p:nvSpPr>
        <p:spPr/>
        <p:txBody>
          <a:bodyPr/>
          <a:lstStyle/>
          <a:p>
            <a:r>
              <a:rPr lang="en-US" dirty="0" err="1"/>
              <a:t>Robustesse</a:t>
            </a:r>
            <a:r>
              <a:rPr lang="en-US" dirty="0"/>
              <a:t>	</a:t>
            </a:r>
            <a:endParaRPr lang="fr-FR" dirty="0"/>
          </a:p>
        </p:txBody>
      </p:sp>
      <p:sp>
        <p:nvSpPr>
          <p:cNvPr id="5" name="Text Placeholder 4">
            <a:extLst>
              <a:ext uri="{FF2B5EF4-FFF2-40B4-BE49-F238E27FC236}">
                <a16:creationId xmlns:a16="http://schemas.microsoft.com/office/drawing/2014/main" id="{4FBA8985-B24B-4318-806C-224C96EA50C0}"/>
              </a:ext>
            </a:extLst>
          </p:cNvPr>
          <p:cNvSpPr>
            <a:spLocks noGrp="1"/>
          </p:cNvSpPr>
          <p:nvPr>
            <p:ph type="body" sz="quarter" idx="12"/>
          </p:nvPr>
        </p:nvSpPr>
        <p:spPr/>
        <p:txBody>
          <a:bodyPr/>
          <a:lstStyle/>
          <a:p>
            <a:r>
              <a:rPr lang="en-US" dirty="0" err="1"/>
              <a:t>Maroc</a:t>
            </a:r>
            <a:r>
              <a:rPr lang="en-US" dirty="0"/>
              <a:t> – 2004 / 2005</a:t>
            </a:r>
            <a:endParaRPr lang="fr-FR" dirty="0"/>
          </a:p>
        </p:txBody>
      </p:sp>
      <p:sp>
        <p:nvSpPr>
          <p:cNvPr id="12" name="TextBox 11">
            <a:extLst>
              <a:ext uri="{FF2B5EF4-FFF2-40B4-BE49-F238E27FC236}">
                <a16:creationId xmlns:a16="http://schemas.microsoft.com/office/drawing/2014/main" id="{B8635029-DCF5-4A66-9EF7-F130DD57A2E2}"/>
              </a:ext>
            </a:extLst>
          </p:cNvPr>
          <p:cNvSpPr txBox="1"/>
          <p:nvPr/>
        </p:nvSpPr>
        <p:spPr bwMode="auto">
          <a:xfrm>
            <a:off x="5813138" y="285694"/>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6</a:t>
            </a:r>
            <a:endParaRPr lang="fr-FR" sz="5400" b="1" dirty="0" err="1">
              <a:solidFill>
                <a:srgbClr val="00AEC6"/>
              </a:solidFill>
              <a:latin typeface="+mj-lt"/>
              <a:cs typeface="Arial" pitchFamily="34" charset="0"/>
            </a:endParaRPr>
          </a:p>
        </p:txBody>
      </p:sp>
      <p:sp>
        <p:nvSpPr>
          <p:cNvPr id="13" name="TextBox 12">
            <a:extLst>
              <a:ext uri="{FF2B5EF4-FFF2-40B4-BE49-F238E27FC236}">
                <a16:creationId xmlns:a16="http://schemas.microsoft.com/office/drawing/2014/main" id="{B3F3C2AB-6981-47D1-959A-8590E3064943}"/>
              </a:ext>
            </a:extLst>
          </p:cNvPr>
          <p:cNvSpPr txBox="1"/>
          <p:nvPr/>
        </p:nvSpPr>
        <p:spPr bwMode="auto">
          <a:xfrm>
            <a:off x="6309359" y="854902"/>
            <a:ext cx="201974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cs typeface="Arial" pitchFamily="34" charset="0"/>
              </a:rPr>
              <a:t>Graphique du nouveau fit en pointillés et du fit 2004 + composante accident 2005 en ligne continue. </a:t>
            </a:r>
          </a:p>
        </p:txBody>
      </p:sp>
      <p:pic>
        <p:nvPicPr>
          <p:cNvPr id="3" name="Picture 2" descr="A close up of a map&#10;&#10;Description automatically generated">
            <a:extLst>
              <a:ext uri="{FF2B5EF4-FFF2-40B4-BE49-F238E27FC236}">
                <a16:creationId xmlns:a16="http://schemas.microsoft.com/office/drawing/2014/main" id="{D688C56C-AE5F-4E89-A2DD-64BCAE753E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159" y="1309427"/>
            <a:ext cx="5056881" cy="2889647"/>
          </a:xfrm>
          <a:prstGeom prst="rect">
            <a:avLst/>
          </a:prstGeom>
        </p:spPr>
      </p:pic>
      <p:sp>
        <p:nvSpPr>
          <p:cNvPr id="6" name="Oval 5">
            <a:extLst>
              <a:ext uri="{FF2B5EF4-FFF2-40B4-BE49-F238E27FC236}">
                <a16:creationId xmlns:a16="http://schemas.microsoft.com/office/drawing/2014/main" id="{891CBBF2-F94D-435B-902D-3B10E07D231E}"/>
              </a:ext>
            </a:extLst>
          </p:cNvPr>
          <p:cNvSpPr/>
          <p:nvPr/>
        </p:nvSpPr>
        <p:spPr>
          <a:xfrm>
            <a:off x="7125515" y="2546666"/>
            <a:ext cx="1311636" cy="1307592"/>
          </a:xfrm>
          <a:prstGeom prst="ellipse">
            <a:avLst/>
          </a:prstGeom>
          <a:solidFill>
            <a:srgbClr val="E6E689">
              <a:alpha val="18824"/>
            </a:srgbClr>
          </a:solidFill>
          <a:ln>
            <a:solidFill>
              <a:srgbClr val="D9C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BC9D45"/>
                </a:solidFill>
                <a:cs typeface="Arial" pitchFamily="34" charset="0"/>
              </a:rPr>
              <a:t>Espérance</a:t>
            </a:r>
            <a:r>
              <a:rPr lang="en-US" sz="700" b="1" dirty="0">
                <a:solidFill>
                  <a:srgbClr val="BC9D45"/>
                </a:solidFill>
                <a:cs typeface="Arial" pitchFamily="34" charset="0"/>
              </a:rPr>
              <a:t> de vie du nouveau fit :</a:t>
            </a:r>
          </a:p>
          <a:p>
            <a:pPr algn="ctr" eaLnBrk="1" hangingPunct="1"/>
            <a:r>
              <a:rPr lang="en-US" sz="2400" b="1" dirty="0">
                <a:solidFill>
                  <a:srgbClr val="BC9D45"/>
                </a:solidFill>
                <a:cs typeface="Arial" pitchFamily="34" charset="0"/>
              </a:rPr>
              <a:t>48.19</a:t>
            </a:r>
            <a:endParaRPr lang="fr-FR" sz="2400" b="1" dirty="0">
              <a:solidFill>
                <a:srgbClr val="BC9D45"/>
              </a:solidFill>
              <a:cs typeface="Arial" pitchFamily="34" charset="0"/>
            </a:endParaRPr>
          </a:p>
          <a:p>
            <a:pPr algn="ctr"/>
            <a:endParaRPr lang="fr-FR" sz="700" dirty="0"/>
          </a:p>
        </p:txBody>
      </p:sp>
      <p:sp>
        <p:nvSpPr>
          <p:cNvPr id="18" name="Oval 17">
            <a:extLst>
              <a:ext uri="{FF2B5EF4-FFF2-40B4-BE49-F238E27FC236}">
                <a16:creationId xmlns:a16="http://schemas.microsoft.com/office/drawing/2014/main" id="{B019DFE0-D492-4C62-B4DA-A33B500CA7A0}"/>
              </a:ext>
            </a:extLst>
          </p:cNvPr>
          <p:cNvSpPr/>
          <p:nvPr/>
        </p:nvSpPr>
        <p:spPr>
          <a:xfrm>
            <a:off x="6309359" y="1710300"/>
            <a:ext cx="1311636" cy="1307592"/>
          </a:xfrm>
          <a:prstGeom prst="ellipse">
            <a:avLst/>
          </a:prstGeom>
          <a:solidFill>
            <a:srgbClr val="E196AA">
              <a:alpha val="18824"/>
            </a:srgbClr>
          </a:solidFill>
          <a:ln>
            <a:solidFill>
              <a:srgbClr val="E19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914146"/>
                </a:solidFill>
                <a:cs typeface="Arial" pitchFamily="34" charset="0"/>
              </a:rPr>
              <a:t>Espérance</a:t>
            </a:r>
            <a:r>
              <a:rPr lang="en-US" sz="700" b="1" dirty="0">
                <a:solidFill>
                  <a:srgbClr val="914146"/>
                </a:solidFill>
                <a:cs typeface="Arial" pitchFamily="34" charset="0"/>
              </a:rPr>
              <a:t> de vie 2004 avec </a:t>
            </a:r>
          </a:p>
          <a:p>
            <a:pPr algn="ctr" eaLnBrk="1" hangingPunct="1"/>
            <a:r>
              <a:rPr lang="en-US" sz="700" b="1" dirty="0" err="1">
                <a:solidFill>
                  <a:srgbClr val="914146"/>
                </a:solidFill>
                <a:cs typeface="Arial" pitchFamily="34" charset="0"/>
              </a:rPr>
              <a:t>Composante</a:t>
            </a:r>
            <a:r>
              <a:rPr lang="en-US" sz="700" b="1" dirty="0">
                <a:solidFill>
                  <a:srgbClr val="914146"/>
                </a:solidFill>
                <a:cs typeface="Arial" pitchFamily="34" charset="0"/>
              </a:rPr>
              <a:t> Accident 2005</a:t>
            </a:r>
          </a:p>
          <a:p>
            <a:pPr algn="ctr" eaLnBrk="1" hangingPunct="1"/>
            <a:r>
              <a:rPr lang="en-US" sz="2400" b="1" dirty="0">
                <a:solidFill>
                  <a:srgbClr val="914146"/>
                </a:solidFill>
                <a:cs typeface="Arial" pitchFamily="34" charset="0"/>
              </a:rPr>
              <a:t>48.20</a:t>
            </a:r>
            <a:endParaRPr lang="fr-FR" sz="2400" b="1" dirty="0">
              <a:solidFill>
                <a:srgbClr val="914146"/>
              </a:solidFill>
              <a:cs typeface="Arial" pitchFamily="34" charset="0"/>
            </a:endParaRPr>
          </a:p>
          <a:p>
            <a:pPr algn="ctr"/>
            <a:endParaRPr lang="fr-FR" sz="700" dirty="0"/>
          </a:p>
        </p:txBody>
      </p:sp>
      <p:sp>
        <p:nvSpPr>
          <p:cNvPr id="9" name="TextBox 8">
            <a:extLst>
              <a:ext uri="{FF2B5EF4-FFF2-40B4-BE49-F238E27FC236}">
                <a16:creationId xmlns:a16="http://schemas.microsoft.com/office/drawing/2014/main" id="{61902119-71AD-4922-9EEF-FE943F1D77BD}"/>
              </a:ext>
            </a:extLst>
          </p:cNvPr>
          <p:cNvSpPr txBox="1"/>
          <p:nvPr/>
        </p:nvSpPr>
        <p:spPr bwMode="auto">
          <a:xfrm>
            <a:off x="6309359" y="4090608"/>
            <a:ext cx="21277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en-US" sz="800" dirty="0" err="1">
                <a:solidFill>
                  <a:srgbClr val="404040"/>
                </a:solidFill>
                <a:latin typeface="+mj-lt"/>
                <a:cs typeface="Arial" pitchFamily="34" charset="0"/>
              </a:rPr>
              <a:t>Rq</a:t>
            </a:r>
            <a:r>
              <a:rPr lang="en-US" sz="800" dirty="0">
                <a:solidFill>
                  <a:srgbClr val="404040"/>
                </a:solidFill>
                <a:latin typeface="+mj-lt"/>
                <a:cs typeface="Arial" pitchFamily="34" charset="0"/>
              </a:rPr>
              <a:t>: La modification de la </a:t>
            </a:r>
            <a:r>
              <a:rPr lang="en-US" sz="800" dirty="0" err="1">
                <a:solidFill>
                  <a:srgbClr val="404040"/>
                </a:solidFill>
                <a:latin typeface="+mj-lt"/>
                <a:cs typeface="Arial" pitchFamily="34" charset="0"/>
              </a:rPr>
              <a:t>composante</a:t>
            </a:r>
            <a:r>
              <a:rPr lang="en-US" sz="800" dirty="0">
                <a:solidFill>
                  <a:srgbClr val="404040"/>
                </a:solidFill>
                <a:latin typeface="+mj-lt"/>
                <a:cs typeface="Arial" pitchFamily="34" charset="0"/>
              </a:rPr>
              <a:t> accident </a:t>
            </a:r>
            <a:r>
              <a:rPr lang="en-US" sz="800" dirty="0" err="1">
                <a:solidFill>
                  <a:srgbClr val="404040"/>
                </a:solidFill>
                <a:latin typeface="+mj-lt"/>
                <a:cs typeface="Arial" pitchFamily="34" charset="0"/>
              </a:rPr>
              <a:t>provoque</a:t>
            </a:r>
            <a:r>
              <a:rPr lang="en-US" sz="800" dirty="0">
                <a:solidFill>
                  <a:srgbClr val="404040"/>
                </a:solidFill>
                <a:latin typeface="+mj-lt"/>
                <a:cs typeface="Arial" pitchFamily="34" charset="0"/>
              </a:rPr>
              <a:t> dans le nouveau fit </a:t>
            </a:r>
            <a:r>
              <a:rPr lang="en-US" sz="800" dirty="0" err="1">
                <a:solidFill>
                  <a:srgbClr val="404040"/>
                </a:solidFill>
                <a:latin typeface="+mj-lt"/>
                <a:cs typeface="Arial" pitchFamily="34" charset="0"/>
              </a:rPr>
              <a:t>une</a:t>
            </a:r>
            <a:r>
              <a:rPr lang="en-US" sz="800" dirty="0">
                <a:solidFill>
                  <a:srgbClr val="404040"/>
                </a:solidFill>
                <a:latin typeface="+mj-lt"/>
                <a:cs typeface="Arial" pitchFamily="34" charset="0"/>
              </a:rPr>
              <a:t> modification de la </a:t>
            </a:r>
            <a:r>
              <a:rPr lang="en-US" sz="800" dirty="0" err="1">
                <a:solidFill>
                  <a:srgbClr val="404040"/>
                </a:solidFill>
                <a:latin typeface="+mj-lt"/>
                <a:cs typeface="Arial" pitchFamily="34" charset="0"/>
              </a:rPr>
              <a:t>composante</a:t>
            </a:r>
            <a:r>
              <a:rPr lang="en-US" sz="800" dirty="0">
                <a:solidFill>
                  <a:srgbClr val="404040"/>
                </a:solidFill>
                <a:latin typeface="+mj-lt"/>
                <a:cs typeface="Arial" pitchFamily="34" charset="0"/>
              </a:rPr>
              <a:t> </a:t>
            </a:r>
            <a:r>
              <a:rPr lang="en-US" sz="800" dirty="0" err="1">
                <a:solidFill>
                  <a:srgbClr val="404040"/>
                </a:solidFill>
                <a:latin typeface="+mj-lt"/>
                <a:cs typeface="Arial" pitchFamily="34" charset="0"/>
              </a:rPr>
              <a:t>sénescente</a:t>
            </a:r>
            <a:r>
              <a:rPr lang="en-US" sz="800" dirty="0">
                <a:solidFill>
                  <a:srgbClr val="404040"/>
                </a:solidFill>
                <a:latin typeface="+mj-lt"/>
                <a:cs typeface="Arial" pitchFamily="34" charset="0"/>
              </a:rPr>
              <a:t> </a:t>
            </a:r>
            <a:r>
              <a:rPr lang="en-US" sz="800" dirty="0" err="1">
                <a:solidFill>
                  <a:srgbClr val="404040"/>
                </a:solidFill>
                <a:latin typeface="+mj-lt"/>
                <a:cs typeface="Arial" pitchFamily="34" charset="0"/>
              </a:rPr>
              <a:t>également</a:t>
            </a:r>
            <a:r>
              <a:rPr lang="en-US" sz="800" dirty="0">
                <a:solidFill>
                  <a:srgbClr val="404040"/>
                </a:solidFill>
                <a:latin typeface="+mj-lt"/>
                <a:cs typeface="Arial" pitchFamily="34" charset="0"/>
              </a:rPr>
              <a:t>.</a:t>
            </a:r>
            <a:endParaRPr lang="fr-FR" sz="800" dirty="0" err="1">
              <a:solidFill>
                <a:srgbClr val="404040"/>
              </a:solidFill>
              <a:latin typeface="+mj-lt"/>
              <a:cs typeface="Arial" pitchFamily="34" charset="0"/>
            </a:endParaRPr>
          </a:p>
        </p:txBody>
      </p:sp>
    </p:spTree>
    <p:extLst>
      <p:ext uri="{BB962C8B-B14F-4D97-AF65-F5344CB8AC3E}">
        <p14:creationId xmlns:p14="http://schemas.microsoft.com/office/powerpoint/2010/main" val="244293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FD9B4"/>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74986F-CC18-45BD-9CBA-A44A3FE00672}"/>
              </a:ext>
            </a:extLst>
          </p:cNvPr>
          <p:cNvSpPr>
            <a:spLocks noGrp="1"/>
          </p:cNvSpPr>
          <p:nvPr>
            <p:ph sz="quarter" idx="11"/>
          </p:nvPr>
        </p:nvSpPr>
        <p:spPr>
          <a:xfrm>
            <a:off x="2647950" y="635365"/>
            <a:ext cx="3848100" cy="3871913"/>
          </a:xfrm>
        </p:spPr>
        <p:txBody>
          <a:bodyPr/>
          <a:lstStyle/>
          <a:p>
            <a:r>
              <a:rPr lang="en-US" dirty="0"/>
              <a:t>2</a:t>
            </a:r>
            <a:endParaRPr lang="fr-FR" dirty="0"/>
          </a:p>
        </p:txBody>
      </p:sp>
      <p:sp>
        <p:nvSpPr>
          <p:cNvPr id="3" name="Content Placeholder 2">
            <a:extLst>
              <a:ext uri="{FF2B5EF4-FFF2-40B4-BE49-F238E27FC236}">
                <a16:creationId xmlns:a16="http://schemas.microsoft.com/office/drawing/2014/main" id="{CA604E03-669C-49B4-A7C5-5D53995983FC}"/>
              </a:ext>
            </a:extLst>
          </p:cNvPr>
          <p:cNvSpPr>
            <a:spLocks noGrp="1"/>
          </p:cNvSpPr>
          <p:nvPr>
            <p:ph sz="quarter" idx="10"/>
          </p:nvPr>
        </p:nvSpPr>
        <p:spPr/>
        <p:txBody>
          <a:bodyPr/>
          <a:lstStyle/>
          <a:p>
            <a:r>
              <a:rPr lang="fr-FR" b="1" dirty="0">
                <a:solidFill>
                  <a:schemeClr val="bg1"/>
                </a:solidFill>
              </a:rPr>
              <a:t>Robustesse partie 2</a:t>
            </a:r>
          </a:p>
        </p:txBody>
      </p:sp>
    </p:spTree>
    <p:extLst>
      <p:ext uri="{BB962C8B-B14F-4D97-AF65-F5344CB8AC3E}">
        <p14:creationId xmlns:p14="http://schemas.microsoft.com/office/powerpoint/2010/main" val="137643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92121-1220-4366-9C4C-E8377EDC2B77}"/>
              </a:ext>
            </a:extLst>
          </p:cNvPr>
          <p:cNvSpPr>
            <a:spLocks noGrp="1"/>
          </p:cNvSpPr>
          <p:nvPr>
            <p:ph type="title"/>
          </p:nvPr>
        </p:nvSpPr>
        <p:spPr/>
        <p:txBody>
          <a:bodyPr/>
          <a:lstStyle/>
          <a:p>
            <a:r>
              <a:rPr lang="en-US" dirty="0" err="1"/>
              <a:t>Robustesse</a:t>
            </a:r>
            <a:r>
              <a:rPr lang="en-US" dirty="0"/>
              <a:t>	</a:t>
            </a:r>
            <a:endParaRPr lang="fr-FR" dirty="0"/>
          </a:p>
        </p:txBody>
      </p:sp>
      <p:sp>
        <p:nvSpPr>
          <p:cNvPr id="5" name="Text Placeholder 4">
            <a:extLst>
              <a:ext uri="{FF2B5EF4-FFF2-40B4-BE49-F238E27FC236}">
                <a16:creationId xmlns:a16="http://schemas.microsoft.com/office/drawing/2014/main" id="{4FBA8985-B24B-4318-806C-224C96EA50C0}"/>
              </a:ext>
            </a:extLst>
          </p:cNvPr>
          <p:cNvSpPr>
            <a:spLocks noGrp="1"/>
          </p:cNvSpPr>
          <p:nvPr>
            <p:ph type="body" sz="quarter" idx="12"/>
          </p:nvPr>
        </p:nvSpPr>
        <p:spPr/>
        <p:txBody>
          <a:bodyPr/>
          <a:lstStyle/>
          <a:p>
            <a:r>
              <a:rPr lang="en-US" dirty="0" err="1"/>
              <a:t>Maroc</a:t>
            </a:r>
            <a:r>
              <a:rPr lang="en-US" dirty="0"/>
              <a:t> – 2016 - Hump</a:t>
            </a:r>
            <a:endParaRPr lang="fr-FR" dirty="0"/>
          </a:p>
        </p:txBody>
      </p:sp>
      <p:sp>
        <p:nvSpPr>
          <p:cNvPr id="14" name="TextBox 13">
            <a:extLst>
              <a:ext uri="{FF2B5EF4-FFF2-40B4-BE49-F238E27FC236}">
                <a16:creationId xmlns:a16="http://schemas.microsoft.com/office/drawing/2014/main" id="{923B35FA-0CE1-45C9-858A-3BC7CB4D246C}"/>
              </a:ext>
            </a:extLst>
          </p:cNvPr>
          <p:cNvSpPr txBox="1"/>
          <p:nvPr/>
        </p:nvSpPr>
        <p:spPr bwMode="auto">
          <a:xfrm>
            <a:off x="754699" y="3442228"/>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1</a:t>
            </a:r>
            <a:endParaRPr lang="fr-FR" sz="5400" b="1" dirty="0" err="1">
              <a:solidFill>
                <a:srgbClr val="00AEC6"/>
              </a:solidFill>
              <a:latin typeface="+mj-lt"/>
              <a:cs typeface="Arial" pitchFamily="34" charset="0"/>
            </a:endParaRPr>
          </a:p>
        </p:txBody>
      </p:sp>
      <p:sp>
        <p:nvSpPr>
          <p:cNvPr id="17" name="TextBox 16">
            <a:extLst>
              <a:ext uri="{FF2B5EF4-FFF2-40B4-BE49-F238E27FC236}">
                <a16:creationId xmlns:a16="http://schemas.microsoft.com/office/drawing/2014/main" id="{3517863C-EA5E-415C-ADD2-3A9FF06E3F6C}"/>
              </a:ext>
            </a:extLst>
          </p:cNvPr>
          <p:cNvSpPr txBox="1"/>
          <p:nvPr/>
        </p:nvSpPr>
        <p:spPr bwMode="auto">
          <a:xfrm>
            <a:off x="1179192" y="4107225"/>
            <a:ext cx="29356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latin typeface="+mj-lt"/>
                <a:cs typeface="Arial" pitchFamily="34" charset="0"/>
              </a:rPr>
              <a:t>Graphique du fit de 2016 en ligne continue et graphique de ce même fit avec la composante accident diminuée d’environ 5%</a:t>
            </a:r>
          </a:p>
        </p:txBody>
      </p:sp>
      <p:sp>
        <p:nvSpPr>
          <p:cNvPr id="19" name="TextBox 18">
            <a:extLst>
              <a:ext uri="{FF2B5EF4-FFF2-40B4-BE49-F238E27FC236}">
                <a16:creationId xmlns:a16="http://schemas.microsoft.com/office/drawing/2014/main" id="{B2A3BFE9-32CE-4A17-A7BC-DEEB2E89C8BC}"/>
              </a:ext>
            </a:extLst>
          </p:cNvPr>
          <p:cNvSpPr txBox="1"/>
          <p:nvPr/>
        </p:nvSpPr>
        <p:spPr bwMode="auto">
          <a:xfrm>
            <a:off x="5073933" y="195199"/>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2</a:t>
            </a:r>
            <a:endParaRPr lang="fr-FR" sz="5400" b="1" dirty="0" err="1">
              <a:solidFill>
                <a:srgbClr val="00AEC6"/>
              </a:solidFill>
              <a:latin typeface="+mj-lt"/>
              <a:cs typeface="Arial" pitchFamily="34" charset="0"/>
            </a:endParaRPr>
          </a:p>
        </p:txBody>
      </p:sp>
      <p:sp>
        <p:nvSpPr>
          <p:cNvPr id="20" name="TextBox 19">
            <a:extLst>
              <a:ext uri="{FF2B5EF4-FFF2-40B4-BE49-F238E27FC236}">
                <a16:creationId xmlns:a16="http://schemas.microsoft.com/office/drawing/2014/main" id="{7F8B4CCD-17F1-4F98-927D-4FBC9F5CC07C}"/>
              </a:ext>
            </a:extLst>
          </p:cNvPr>
          <p:cNvSpPr txBox="1"/>
          <p:nvPr/>
        </p:nvSpPr>
        <p:spPr bwMode="auto">
          <a:xfrm>
            <a:off x="5439418" y="857250"/>
            <a:ext cx="2743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latin typeface="+mj-lt"/>
                <a:cs typeface="Arial" pitchFamily="34" charset="0"/>
              </a:rPr>
              <a:t>Récupération des taux composés et reconstitution des données pour appliquer le SSE à ces taux. </a:t>
            </a:r>
          </a:p>
        </p:txBody>
      </p:sp>
      <p:cxnSp>
        <p:nvCxnSpPr>
          <p:cNvPr id="23" name="Straight Connector 22">
            <a:extLst>
              <a:ext uri="{FF2B5EF4-FFF2-40B4-BE49-F238E27FC236}">
                <a16:creationId xmlns:a16="http://schemas.microsoft.com/office/drawing/2014/main" id="{92C7EF7E-9379-4956-A59C-2242C21DAC5D}"/>
              </a:ext>
            </a:extLst>
          </p:cNvPr>
          <p:cNvCxnSpPr>
            <a:cxnSpLocks/>
          </p:cNvCxnSpPr>
          <p:nvPr/>
        </p:nvCxnSpPr>
        <p:spPr>
          <a:xfrm>
            <a:off x="6811018" y="1546464"/>
            <a:ext cx="0" cy="484466"/>
          </a:xfrm>
          <a:prstGeom prst="line">
            <a:avLst/>
          </a:prstGeom>
          <a:ln w="127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0FBFAEE-584A-4D43-BD08-1DFB4203FDA3}"/>
                  </a:ext>
                </a:extLst>
              </p:cNvPr>
              <p:cNvSpPr txBox="1"/>
              <p:nvPr/>
            </p:nvSpPr>
            <p:spPr bwMode="auto">
              <a:xfrm>
                <a:off x="5439418" y="2166146"/>
                <a:ext cx="2743200" cy="4847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rtlCol="0" anchor="b">
                <a:spAutoFit/>
              </a:bodyPr>
              <a:lstStyle/>
              <a:p>
                <a:pPr algn="just" eaLnBrk="1" hangingPunct="1"/>
                <a:r>
                  <a:rPr lang="fr-FR" sz="1050" dirty="0">
                    <a:solidFill>
                      <a:srgbClr val="404040"/>
                    </a:solidFill>
                    <a:latin typeface="+mj-lt"/>
                    <a:cs typeface="Arial" pitchFamily="34" charset="0"/>
                  </a:rPr>
                  <a:t>Calcul du nombre de décès à partir des taux mx en considérant les </a:t>
                </a:r>
                <a:r>
                  <a:rPr lang="fr-FR" sz="1050" b="1" dirty="0">
                    <a:solidFill>
                      <a:srgbClr val="404040"/>
                    </a:solidFill>
                    <a:latin typeface="+mj-lt"/>
                    <a:cs typeface="Arial" pitchFamily="34" charset="0"/>
                  </a:rPr>
                  <a:t>expositions constantes</a:t>
                </a:r>
                <a:r>
                  <a:rPr lang="fr-FR" sz="1050" dirty="0">
                    <a:solidFill>
                      <a:srgbClr val="404040"/>
                    </a:solidFill>
                    <a:latin typeface="+mj-lt"/>
                    <a:cs typeface="Arial" pitchFamily="34" charset="0"/>
                  </a:rPr>
                  <a:t>. </a:t>
                </a:r>
              </a:p>
              <a:p>
                <a:pPr algn="just" eaLnBrk="1" hangingPunct="1"/>
                <a14:m>
                  <m:oMathPara xmlns:m="http://schemas.openxmlformats.org/officeDocument/2006/math">
                    <m:oMathParaPr>
                      <m:jc m:val="centerGroup"/>
                    </m:oMathParaPr>
                    <m:oMath xmlns:m="http://schemas.openxmlformats.org/officeDocument/2006/math">
                      <m:sSub>
                        <m:sSubPr>
                          <m:ctrlPr>
                            <a:rPr lang="en-US" sz="1050" b="0" i="1" smtClean="0">
                              <a:solidFill>
                                <a:srgbClr val="404040"/>
                              </a:solidFill>
                              <a:latin typeface="Cambria Math" panose="02040503050406030204" pitchFamily="18" charset="0"/>
                              <a:cs typeface="Arial" pitchFamily="34" charset="0"/>
                            </a:rPr>
                          </m:ctrlPr>
                        </m:sSubPr>
                        <m:e>
                          <m:r>
                            <a:rPr lang="en-US" sz="1050" b="0" i="1" smtClean="0">
                              <a:solidFill>
                                <a:srgbClr val="404040"/>
                              </a:solidFill>
                              <a:latin typeface="Cambria Math" panose="02040503050406030204" pitchFamily="18" charset="0"/>
                              <a:cs typeface="Arial" pitchFamily="34" charset="0"/>
                            </a:rPr>
                            <m:t>𝑑</m:t>
                          </m:r>
                        </m:e>
                        <m:sub>
                          <m:r>
                            <a:rPr lang="en-US" sz="1050" b="0" i="1" smtClean="0">
                              <a:solidFill>
                                <a:srgbClr val="404040"/>
                              </a:solidFill>
                              <a:latin typeface="Cambria Math" panose="02040503050406030204" pitchFamily="18" charset="0"/>
                              <a:cs typeface="Arial" pitchFamily="34" charset="0"/>
                            </a:rPr>
                            <m:t>𝑥</m:t>
                          </m:r>
                        </m:sub>
                      </m:sSub>
                      <m:r>
                        <a:rPr lang="en-US" sz="1050" b="0" i="1" smtClean="0">
                          <a:solidFill>
                            <a:srgbClr val="404040"/>
                          </a:solidFill>
                          <a:latin typeface="Cambria Math" panose="02040503050406030204" pitchFamily="18" charset="0"/>
                          <a:cs typeface="Arial" pitchFamily="34" charset="0"/>
                        </a:rPr>
                        <m:t>=</m:t>
                      </m:r>
                      <m:sSub>
                        <m:sSubPr>
                          <m:ctrlPr>
                            <a:rPr lang="en-US" sz="1050" b="0" i="1" smtClean="0">
                              <a:solidFill>
                                <a:srgbClr val="404040"/>
                              </a:solidFill>
                              <a:latin typeface="Cambria Math" panose="02040503050406030204" pitchFamily="18" charset="0"/>
                              <a:cs typeface="Arial" pitchFamily="34" charset="0"/>
                            </a:rPr>
                          </m:ctrlPr>
                        </m:sSubPr>
                        <m:e>
                          <m:r>
                            <a:rPr lang="en-US" sz="1050" b="0" i="1" smtClean="0">
                              <a:solidFill>
                                <a:srgbClr val="404040"/>
                              </a:solidFill>
                              <a:latin typeface="Cambria Math" panose="02040503050406030204" pitchFamily="18" charset="0"/>
                              <a:cs typeface="Arial" pitchFamily="34" charset="0"/>
                            </a:rPr>
                            <m:t>𝑚</m:t>
                          </m:r>
                        </m:e>
                        <m:sub>
                          <m:r>
                            <a:rPr lang="en-US" sz="1050" b="0" i="1" smtClean="0">
                              <a:solidFill>
                                <a:srgbClr val="404040"/>
                              </a:solidFill>
                              <a:latin typeface="Cambria Math" panose="02040503050406030204" pitchFamily="18" charset="0"/>
                              <a:cs typeface="Arial" pitchFamily="34" charset="0"/>
                            </a:rPr>
                            <m:t>𝑥</m:t>
                          </m:r>
                        </m:sub>
                      </m:sSub>
                      <m:r>
                        <a:rPr lang="en-US" sz="1050" b="0" i="1" smtClean="0">
                          <a:solidFill>
                            <a:srgbClr val="404040"/>
                          </a:solidFill>
                          <a:latin typeface="Cambria Math" panose="02040503050406030204" pitchFamily="18" charset="0"/>
                          <a:cs typeface="Arial" pitchFamily="34" charset="0"/>
                        </a:rPr>
                        <m:t>∗</m:t>
                      </m:r>
                      <m:sSub>
                        <m:sSubPr>
                          <m:ctrlPr>
                            <a:rPr lang="en-US" sz="1050" b="0" i="1" smtClean="0">
                              <a:solidFill>
                                <a:srgbClr val="404040"/>
                              </a:solidFill>
                              <a:latin typeface="Cambria Math" panose="02040503050406030204" pitchFamily="18" charset="0"/>
                              <a:cs typeface="Arial" pitchFamily="34" charset="0"/>
                            </a:rPr>
                          </m:ctrlPr>
                        </m:sSubPr>
                        <m:e>
                          <m:r>
                            <a:rPr lang="en-US" sz="1050" b="0" i="1" smtClean="0">
                              <a:solidFill>
                                <a:srgbClr val="404040"/>
                              </a:solidFill>
                              <a:latin typeface="Cambria Math" panose="02040503050406030204" pitchFamily="18" charset="0"/>
                              <a:cs typeface="Arial" pitchFamily="34" charset="0"/>
                            </a:rPr>
                            <m:t>𝑛</m:t>
                          </m:r>
                        </m:e>
                        <m:sub>
                          <m:r>
                            <a:rPr lang="en-US" sz="1050" b="0" i="1" smtClean="0">
                              <a:solidFill>
                                <a:srgbClr val="404040"/>
                              </a:solidFill>
                              <a:latin typeface="Cambria Math" panose="02040503050406030204" pitchFamily="18" charset="0"/>
                              <a:cs typeface="Arial" pitchFamily="34" charset="0"/>
                            </a:rPr>
                            <m:t>𝑥</m:t>
                          </m:r>
                        </m:sub>
                      </m:sSub>
                    </m:oMath>
                  </m:oMathPara>
                </a14:m>
                <a:endParaRPr lang="fr-FR" sz="1050" dirty="0">
                  <a:solidFill>
                    <a:srgbClr val="404040"/>
                  </a:solidFill>
                  <a:latin typeface="+mj-lt"/>
                  <a:cs typeface="Arial" pitchFamily="34" charset="0"/>
                </a:endParaRPr>
              </a:p>
            </p:txBody>
          </p:sp>
        </mc:Choice>
        <mc:Fallback>
          <p:sp>
            <p:nvSpPr>
              <p:cNvPr id="24" name="TextBox 23">
                <a:extLst>
                  <a:ext uri="{FF2B5EF4-FFF2-40B4-BE49-F238E27FC236}">
                    <a16:creationId xmlns:a16="http://schemas.microsoft.com/office/drawing/2014/main" id="{10FBFAEE-584A-4D43-BD08-1DFB4203FDA3}"/>
                  </a:ext>
                </a:extLst>
              </p:cNvPr>
              <p:cNvSpPr txBox="1">
                <a:spLocks noRot="1" noChangeAspect="1" noMove="1" noResize="1" noEditPoints="1" noAdjustHandles="1" noChangeArrowheads="1" noChangeShapeType="1" noTextEdit="1"/>
              </p:cNvSpPr>
              <p:nvPr/>
            </p:nvSpPr>
            <p:spPr bwMode="auto">
              <a:xfrm>
                <a:off x="5439418" y="2166146"/>
                <a:ext cx="2743200" cy="484748"/>
              </a:xfrm>
              <a:prstGeom prst="rect">
                <a:avLst/>
              </a:prstGeom>
              <a:blipFill>
                <a:blip r:embed="rId2"/>
                <a:stretch>
                  <a:fillRect l="-2889" t="-6250" r="-3111" b="-37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noFill/>
                  </a:rPr>
                  <a:t> </a:t>
                </a:r>
              </a:p>
            </p:txBody>
          </p:sp>
        </mc:Fallback>
      </mc:AlternateContent>
      <p:cxnSp>
        <p:nvCxnSpPr>
          <p:cNvPr id="25" name="Straight Connector 24">
            <a:extLst>
              <a:ext uri="{FF2B5EF4-FFF2-40B4-BE49-F238E27FC236}">
                <a16:creationId xmlns:a16="http://schemas.microsoft.com/office/drawing/2014/main" id="{650B5ECA-65F2-4DC4-9B22-EE4D3CBDFC39}"/>
              </a:ext>
            </a:extLst>
          </p:cNvPr>
          <p:cNvCxnSpPr>
            <a:cxnSpLocks/>
          </p:cNvCxnSpPr>
          <p:nvPr/>
        </p:nvCxnSpPr>
        <p:spPr>
          <a:xfrm>
            <a:off x="6811018" y="2768620"/>
            <a:ext cx="0" cy="236200"/>
          </a:xfrm>
          <a:prstGeom prst="line">
            <a:avLst/>
          </a:prstGeom>
          <a:ln w="127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DDB4BC-7799-4247-883C-0CB63D680F6C}"/>
              </a:ext>
            </a:extLst>
          </p:cNvPr>
          <p:cNvSpPr txBox="1"/>
          <p:nvPr/>
        </p:nvSpPr>
        <p:spPr bwMode="auto">
          <a:xfrm>
            <a:off x="5439418" y="3098434"/>
            <a:ext cx="27432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eaLnBrk="1" hangingPunct="1"/>
            <a:r>
              <a:rPr lang="en-US" sz="1050" dirty="0">
                <a:solidFill>
                  <a:srgbClr val="404040"/>
                </a:solidFill>
                <a:latin typeface="+mj-lt"/>
                <a:cs typeface="Arial" pitchFamily="34" charset="0"/>
              </a:rPr>
              <a:t>Fit du SSE sur les </a:t>
            </a:r>
            <a:r>
              <a:rPr lang="en-US" sz="1050" dirty="0" err="1">
                <a:solidFill>
                  <a:srgbClr val="404040"/>
                </a:solidFill>
                <a:latin typeface="+mj-lt"/>
                <a:cs typeface="Arial" pitchFamily="34" charset="0"/>
              </a:rPr>
              <a:t>données</a:t>
            </a:r>
            <a:r>
              <a:rPr lang="en-US" sz="1050" dirty="0">
                <a:solidFill>
                  <a:srgbClr val="404040"/>
                </a:solidFill>
                <a:latin typeface="+mj-lt"/>
                <a:cs typeface="Arial" pitchFamily="34" charset="0"/>
              </a:rPr>
              <a:t> </a:t>
            </a:r>
            <a:r>
              <a:rPr lang="en-US" sz="1050" dirty="0" err="1">
                <a:solidFill>
                  <a:srgbClr val="404040"/>
                </a:solidFill>
                <a:latin typeface="+mj-lt"/>
                <a:cs typeface="Arial" pitchFamily="34" charset="0"/>
              </a:rPr>
              <a:t>reconstituées</a:t>
            </a:r>
            <a:endParaRPr lang="fr-FR" sz="1050" dirty="0">
              <a:solidFill>
                <a:srgbClr val="404040"/>
              </a:solidFill>
              <a:latin typeface="+mj-lt"/>
              <a:cs typeface="Arial" pitchFamily="34" charset="0"/>
            </a:endParaRPr>
          </a:p>
        </p:txBody>
      </p:sp>
      <p:sp>
        <p:nvSpPr>
          <p:cNvPr id="32" name="Oval 31">
            <a:extLst>
              <a:ext uri="{FF2B5EF4-FFF2-40B4-BE49-F238E27FC236}">
                <a16:creationId xmlns:a16="http://schemas.microsoft.com/office/drawing/2014/main" id="{A9ED6565-D74A-4FD0-874B-FCCABCBAEF56}"/>
              </a:ext>
            </a:extLst>
          </p:cNvPr>
          <p:cNvSpPr/>
          <p:nvPr/>
        </p:nvSpPr>
        <p:spPr>
          <a:xfrm>
            <a:off x="6811018" y="3353631"/>
            <a:ext cx="1311636" cy="1307592"/>
          </a:xfrm>
          <a:prstGeom prst="ellipse">
            <a:avLst/>
          </a:prstGeom>
          <a:solidFill>
            <a:srgbClr val="E6E689">
              <a:alpha val="18824"/>
            </a:srgbClr>
          </a:solidFill>
          <a:ln>
            <a:solidFill>
              <a:srgbClr val="D9C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BC9D45"/>
                </a:solidFill>
                <a:cs typeface="Arial" pitchFamily="34" charset="0"/>
              </a:rPr>
              <a:t>Espérance</a:t>
            </a:r>
            <a:r>
              <a:rPr lang="en-US" sz="700" b="1" dirty="0">
                <a:solidFill>
                  <a:srgbClr val="BC9D45"/>
                </a:solidFill>
                <a:cs typeface="Arial" pitchFamily="34" charset="0"/>
              </a:rPr>
              <a:t> de vie 2004 avec </a:t>
            </a:r>
          </a:p>
          <a:p>
            <a:pPr algn="ctr" eaLnBrk="1" hangingPunct="1"/>
            <a:r>
              <a:rPr lang="en-US" sz="700" b="1" dirty="0" err="1">
                <a:solidFill>
                  <a:srgbClr val="BC9D45"/>
                </a:solidFill>
                <a:cs typeface="Arial" pitchFamily="34" charset="0"/>
              </a:rPr>
              <a:t>Composante</a:t>
            </a:r>
            <a:r>
              <a:rPr lang="en-US" sz="700" b="1" dirty="0">
                <a:solidFill>
                  <a:srgbClr val="BC9D45"/>
                </a:solidFill>
                <a:cs typeface="Arial" pitchFamily="34" charset="0"/>
              </a:rPr>
              <a:t> Accident -5%:</a:t>
            </a:r>
          </a:p>
          <a:p>
            <a:pPr algn="ctr" eaLnBrk="1" hangingPunct="1"/>
            <a:r>
              <a:rPr lang="en-US" sz="2400" b="1" dirty="0">
                <a:solidFill>
                  <a:srgbClr val="BC9D45"/>
                </a:solidFill>
                <a:cs typeface="Arial" pitchFamily="34" charset="0"/>
              </a:rPr>
              <a:t>57.34</a:t>
            </a:r>
            <a:endParaRPr lang="fr-FR" sz="2400" b="1" dirty="0">
              <a:solidFill>
                <a:srgbClr val="BC9D45"/>
              </a:solidFill>
              <a:cs typeface="Arial" pitchFamily="34" charset="0"/>
            </a:endParaRPr>
          </a:p>
          <a:p>
            <a:pPr algn="ctr"/>
            <a:endParaRPr lang="fr-FR" sz="700" dirty="0"/>
          </a:p>
        </p:txBody>
      </p:sp>
      <p:sp>
        <p:nvSpPr>
          <p:cNvPr id="33" name="Oval 32">
            <a:extLst>
              <a:ext uri="{FF2B5EF4-FFF2-40B4-BE49-F238E27FC236}">
                <a16:creationId xmlns:a16="http://schemas.microsoft.com/office/drawing/2014/main" id="{AAE26D41-D234-4AB1-A487-027E205F9342}"/>
              </a:ext>
            </a:extLst>
          </p:cNvPr>
          <p:cNvSpPr/>
          <p:nvPr/>
        </p:nvSpPr>
        <p:spPr>
          <a:xfrm>
            <a:off x="5619296" y="3353631"/>
            <a:ext cx="1311636" cy="1307592"/>
          </a:xfrm>
          <a:prstGeom prst="ellipse">
            <a:avLst/>
          </a:prstGeom>
          <a:solidFill>
            <a:srgbClr val="E196AA">
              <a:alpha val="18824"/>
            </a:srgbClr>
          </a:solidFill>
          <a:ln>
            <a:solidFill>
              <a:srgbClr val="E19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914146"/>
                </a:solidFill>
                <a:cs typeface="Arial" pitchFamily="34" charset="0"/>
              </a:rPr>
              <a:t>Espérance</a:t>
            </a:r>
            <a:r>
              <a:rPr lang="en-US" sz="700" b="1" dirty="0">
                <a:solidFill>
                  <a:srgbClr val="914146"/>
                </a:solidFill>
                <a:cs typeface="Arial" pitchFamily="34" charset="0"/>
              </a:rPr>
              <a:t> de vie 2016 </a:t>
            </a:r>
            <a:r>
              <a:rPr lang="en-US" sz="2400" b="1" dirty="0">
                <a:solidFill>
                  <a:srgbClr val="914146"/>
                </a:solidFill>
                <a:cs typeface="Arial" pitchFamily="34" charset="0"/>
              </a:rPr>
              <a:t>56.69</a:t>
            </a:r>
            <a:endParaRPr lang="fr-FR" sz="2400" b="1" dirty="0">
              <a:solidFill>
                <a:srgbClr val="914146"/>
              </a:solidFill>
              <a:cs typeface="Arial" pitchFamily="34" charset="0"/>
            </a:endParaRPr>
          </a:p>
          <a:p>
            <a:pPr algn="ctr"/>
            <a:endParaRPr lang="fr-FR" sz="700" dirty="0"/>
          </a:p>
        </p:txBody>
      </p:sp>
      <p:pic>
        <p:nvPicPr>
          <p:cNvPr id="11" name="Picture 10" descr="A close up of a map&#10;&#10;Description automatically generated">
            <a:extLst>
              <a:ext uri="{FF2B5EF4-FFF2-40B4-BE49-F238E27FC236}">
                <a16:creationId xmlns:a16="http://schemas.microsoft.com/office/drawing/2014/main" id="{86CC9FA9-85B1-4193-817E-49DB270DE7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575" y="1026196"/>
            <a:ext cx="4381080" cy="2503474"/>
          </a:xfrm>
          <a:prstGeom prst="rect">
            <a:avLst/>
          </a:prstGeom>
        </p:spPr>
      </p:pic>
    </p:spTree>
    <p:extLst>
      <p:ext uri="{BB962C8B-B14F-4D97-AF65-F5344CB8AC3E}">
        <p14:creationId xmlns:p14="http://schemas.microsoft.com/office/powerpoint/2010/main" val="119681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92121-1220-4366-9C4C-E8377EDC2B77}"/>
              </a:ext>
            </a:extLst>
          </p:cNvPr>
          <p:cNvSpPr>
            <a:spLocks noGrp="1"/>
          </p:cNvSpPr>
          <p:nvPr>
            <p:ph type="title"/>
          </p:nvPr>
        </p:nvSpPr>
        <p:spPr/>
        <p:txBody>
          <a:bodyPr/>
          <a:lstStyle/>
          <a:p>
            <a:r>
              <a:rPr lang="en-US" dirty="0" err="1"/>
              <a:t>Robustesse</a:t>
            </a:r>
            <a:r>
              <a:rPr lang="en-US" dirty="0"/>
              <a:t>	</a:t>
            </a:r>
            <a:endParaRPr lang="fr-FR" dirty="0"/>
          </a:p>
        </p:txBody>
      </p:sp>
      <p:sp>
        <p:nvSpPr>
          <p:cNvPr id="5" name="Text Placeholder 4">
            <a:extLst>
              <a:ext uri="{FF2B5EF4-FFF2-40B4-BE49-F238E27FC236}">
                <a16:creationId xmlns:a16="http://schemas.microsoft.com/office/drawing/2014/main" id="{4FBA8985-B24B-4318-806C-224C96EA50C0}"/>
              </a:ext>
            </a:extLst>
          </p:cNvPr>
          <p:cNvSpPr>
            <a:spLocks noGrp="1"/>
          </p:cNvSpPr>
          <p:nvPr>
            <p:ph type="body" sz="quarter" idx="12"/>
          </p:nvPr>
        </p:nvSpPr>
        <p:spPr/>
        <p:txBody>
          <a:bodyPr/>
          <a:lstStyle/>
          <a:p>
            <a:r>
              <a:rPr lang="en-US" dirty="0" err="1"/>
              <a:t>Maroc</a:t>
            </a:r>
            <a:r>
              <a:rPr lang="en-US" dirty="0"/>
              <a:t> – 2016 - Hump </a:t>
            </a:r>
            <a:endParaRPr lang="fr-FR" dirty="0"/>
          </a:p>
        </p:txBody>
      </p:sp>
      <p:sp>
        <p:nvSpPr>
          <p:cNvPr id="14" name="TextBox 13">
            <a:extLst>
              <a:ext uri="{FF2B5EF4-FFF2-40B4-BE49-F238E27FC236}">
                <a16:creationId xmlns:a16="http://schemas.microsoft.com/office/drawing/2014/main" id="{923B35FA-0CE1-45C9-858A-3BC7CB4D246C}"/>
              </a:ext>
            </a:extLst>
          </p:cNvPr>
          <p:cNvSpPr txBox="1"/>
          <p:nvPr/>
        </p:nvSpPr>
        <p:spPr bwMode="auto">
          <a:xfrm>
            <a:off x="5319636" y="370388"/>
            <a:ext cx="3654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spAutoFit/>
          </a:bodyPr>
          <a:lstStyle/>
          <a:p>
            <a:pPr eaLnBrk="1" hangingPunct="1"/>
            <a:r>
              <a:rPr lang="en-US" sz="5400" b="1" dirty="0">
                <a:solidFill>
                  <a:srgbClr val="00AEC6"/>
                </a:solidFill>
                <a:latin typeface="+mj-lt"/>
                <a:cs typeface="Arial" pitchFamily="34" charset="0"/>
              </a:rPr>
              <a:t>3</a:t>
            </a:r>
            <a:endParaRPr lang="fr-FR" sz="5400" b="1" dirty="0" err="1">
              <a:solidFill>
                <a:srgbClr val="00AEC6"/>
              </a:solidFill>
              <a:latin typeface="+mj-lt"/>
              <a:cs typeface="Arial" pitchFamily="34" charset="0"/>
            </a:endParaRPr>
          </a:p>
        </p:txBody>
      </p:sp>
      <p:sp>
        <p:nvSpPr>
          <p:cNvPr id="17" name="TextBox 16">
            <a:extLst>
              <a:ext uri="{FF2B5EF4-FFF2-40B4-BE49-F238E27FC236}">
                <a16:creationId xmlns:a16="http://schemas.microsoft.com/office/drawing/2014/main" id="{3517863C-EA5E-415C-ADD2-3A9FF06E3F6C}"/>
              </a:ext>
            </a:extLst>
          </p:cNvPr>
          <p:cNvSpPr txBox="1"/>
          <p:nvPr/>
        </p:nvSpPr>
        <p:spPr bwMode="auto">
          <a:xfrm>
            <a:off x="5781672" y="737021"/>
            <a:ext cx="293560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rgbClr val="404040"/>
                </a:solidFill>
                <a:latin typeface="+mj-lt"/>
                <a:cs typeface="Arial" pitchFamily="34" charset="0"/>
              </a:rPr>
              <a:t>Graphique du fit de avec la composante accident diminuée d’environ 5% en ligne continue et nouveau fit des données recalculées en pointillés</a:t>
            </a:r>
          </a:p>
        </p:txBody>
      </p:sp>
      <p:sp>
        <p:nvSpPr>
          <p:cNvPr id="32" name="Oval 31">
            <a:extLst>
              <a:ext uri="{FF2B5EF4-FFF2-40B4-BE49-F238E27FC236}">
                <a16:creationId xmlns:a16="http://schemas.microsoft.com/office/drawing/2014/main" id="{A9ED6565-D74A-4FD0-874B-FCCABCBAEF56}"/>
              </a:ext>
            </a:extLst>
          </p:cNvPr>
          <p:cNvSpPr/>
          <p:nvPr/>
        </p:nvSpPr>
        <p:spPr>
          <a:xfrm>
            <a:off x="6986278" y="2407038"/>
            <a:ext cx="1311636" cy="1307592"/>
          </a:xfrm>
          <a:prstGeom prst="ellipse">
            <a:avLst/>
          </a:prstGeom>
          <a:solidFill>
            <a:srgbClr val="E6E689">
              <a:alpha val="18824"/>
            </a:srgbClr>
          </a:solidFill>
          <a:ln>
            <a:solidFill>
              <a:srgbClr val="D9C8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BC9D45"/>
                </a:solidFill>
                <a:cs typeface="Arial" pitchFamily="34" charset="0"/>
              </a:rPr>
              <a:t>Espérance</a:t>
            </a:r>
            <a:r>
              <a:rPr lang="en-US" sz="700" b="1" dirty="0">
                <a:solidFill>
                  <a:srgbClr val="BC9D45"/>
                </a:solidFill>
                <a:cs typeface="Arial" pitchFamily="34" charset="0"/>
              </a:rPr>
              <a:t> de vie du nouveau fit</a:t>
            </a:r>
          </a:p>
          <a:p>
            <a:pPr algn="ctr" eaLnBrk="1" hangingPunct="1"/>
            <a:r>
              <a:rPr lang="en-US" sz="2400" b="1" dirty="0">
                <a:solidFill>
                  <a:srgbClr val="BC9D45"/>
                </a:solidFill>
                <a:cs typeface="Arial" pitchFamily="34" charset="0"/>
              </a:rPr>
              <a:t>57.33</a:t>
            </a:r>
            <a:endParaRPr lang="fr-FR" sz="2400" b="1" dirty="0">
              <a:solidFill>
                <a:srgbClr val="BC9D45"/>
              </a:solidFill>
              <a:cs typeface="Arial" pitchFamily="34" charset="0"/>
            </a:endParaRPr>
          </a:p>
          <a:p>
            <a:pPr algn="ctr"/>
            <a:endParaRPr lang="fr-FR" sz="700" dirty="0"/>
          </a:p>
        </p:txBody>
      </p:sp>
      <p:sp>
        <p:nvSpPr>
          <p:cNvPr id="33" name="Oval 32">
            <a:extLst>
              <a:ext uri="{FF2B5EF4-FFF2-40B4-BE49-F238E27FC236}">
                <a16:creationId xmlns:a16="http://schemas.microsoft.com/office/drawing/2014/main" id="{AAE26D41-D234-4AB1-A487-027E205F9342}"/>
              </a:ext>
            </a:extLst>
          </p:cNvPr>
          <p:cNvSpPr/>
          <p:nvPr/>
        </p:nvSpPr>
        <p:spPr>
          <a:xfrm>
            <a:off x="5937839" y="1753242"/>
            <a:ext cx="1311636" cy="1307592"/>
          </a:xfrm>
          <a:prstGeom prst="ellipse">
            <a:avLst/>
          </a:prstGeom>
          <a:solidFill>
            <a:srgbClr val="E196AA">
              <a:alpha val="18824"/>
            </a:srgbClr>
          </a:solidFill>
          <a:ln>
            <a:solidFill>
              <a:srgbClr val="E19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r>
              <a:rPr lang="en-US" sz="700" b="1" dirty="0" err="1">
                <a:solidFill>
                  <a:srgbClr val="914146"/>
                </a:solidFill>
                <a:cs typeface="Arial" pitchFamily="34" charset="0"/>
              </a:rPr>
              <a:t>Espérance</a:t>
            </a:r>
            <a:r>
              <a:rPr lang="en-US" sz="700" b="1" dirty="0">
                <a:solidFill>
                  <a:srgbClr val="914146"/>
                </a:solidFill>
                <a:cs typeface="Arial" pitchFamily="34" charset="0"/>
              </a:rPr>
              <a:t> de vie </a:t>
            </a:r>
            <a:r>
              <a:rPr lang="en-US" sz="700" b="1" dirty="0" err="1">
                <a:solidFill>
                  <a:srgbClr val="914146"/>
                </a:solidFill>
                <a:cs typeface="Arial" pitchFamily="34" charset="0"/>
              </a:rPr>
              <a:t>avant</a:t>
            </a:r>
            <a:r>
              <a:rPr lang="en-US" sz="700" b="1" dirty="0">
                <a:solidFill>
                  <a:srgbClr val="914146"/>
                </a:solidFill>
                <a:cs typeface="Arial" pitchFamily="34" charset="0"/>
              </a:rPr>
              <a:t> </a:t>
            </a:r>
            <a:r>
              <a:rPr lang="en-US" sz="2400" b="1" dirty="0">
                <a:solidFill>
                  <a:srgbClr val="914146"/>
                </a:solidFill>
                <a:cs typeface="Arial" pitchFamily="34" charset="0"/>
              </a:rPr>
              <a:t>57.34</a:t>
            </a:r>
            <a:endParaRPr lang="fr-FR" sz="2400" b="1" dirty="0">
              <a:solidFill>
                <a:srgbClr val="914146"/>
              </a:solidFill>
              <a:cs typeface="Arial" pitchFamily="34" charset="0"/>
            </a:endParaRPr>
          </a:p>
          <a:p>
            <a:pPr algn="ctr"/>
            <a:endParaRPr lang="fr-FR" sz="700" dirty="0"/>
          </a:p>
        </p:txBody>
      </p:sp>
      <p:sp>
        <p:nvSpPr>
          <p:cNvPr id="18" name="TextBox 17">
            <a:extLst>
              <a:ext uri="{FF2B5EF4-FFF2-40B4-BE49-F238E27FC236}">
                <a16:creationId xmlns:a16="http://schemas.microsoft.com/office/drawing/2014/main" id="{40D5B357-7875-4145-9243-D692920680C5}"/>
              </a:ext>
            </a:extLst>
          </p:cNvPr>
          <p:cNvSpPr txBox="1"/>
          <p:nvPr/>
        </p:nvSpPr>
        <p:spPr bwMode="auto">
          <a:xfrm>
            <a:off x="5998799" y="4111392"/>
            <a:ext cx="21277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800" dirty="0" err="1">
                <a:solidFill>
                  <a:srgbClr val="404040"/>
                </a:solidFill>
                <a:latin typeface="+mj-lt"/>
                <a:cs typeface="Arial" pitchFamily="34" charset="0"/>
              </a:rPr>
              <a:t>Rq</a:t>
            </a:r>
            <a:r>
              <a:rPr lang="fr-FR" sz="800" dirty="0">
                <a:solidFill>
                  <a:srgbClr val="404040"/>
                </a:solidFill>
                <a:latin typeface="+mj-lt"/>
                <a:cs typeface="Arial" pitchFamily="34" charset="0"/>
              </a:rPr>
              <a:t>:  Sur le nouveau fit, toutes les composantes sont modifiées y compris la composante infantile. </a:t>
            </a:r>
          </a:p>
        </p:txBody>
      </p:sp>
      <p:pic>
        <p:nvPicPr>
          <p:cNvPr id="15" name="Picture 14" descr="A close up of a map&#10;&#10;Description automatically generated">
            <a:extLst>
              <a:ext uri="{FF2B5EF4-FFF2-40B4-BE49-F238E27FC236}">
                <a16:creationId xmlns:a16="http://schemas.microsoft.com/office/drawing/2014/main" id="{3D775BC2-9ABC-4445-928A-41FF9C64D9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88" y="1276558"/>
            <a:ext cx="5391846" cy="3081055"/>
          </a:xfrm>
          <a:prstGeom prst="rect">
            <a:avLst/>
          </a:prstGeom>
        </p:spPr>
      </p:pic>
    </p:spTree>
    <p:extLst>
      <p:ext uri="{BB962C8B-B14F-4D97-AF65-F5344CB8AC3E}">
        <p14:creationId xmlns:p14="http://schemas.microsoft.com/office/powerpoint/2010/main" val="2433571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xa">
  <a:themeElements>
    <a:clrScheme name="AXA Charte PPT">
      <a:dk1>
        <a:sysClr val="windowText" lastClr="000000"/>
      </a:dk1>
      <a:lt1>
        <a:sysClr val="window" lastClr="FFFFFF"/>
      </a:lt1>
      <a:dk2>
        <a:srgbClr val="00008F"/>
      </a:dk2>
      <a:lt2>
        <a:srgbClr val="FCD385"/>
      </a:lt2>
      <a:accent1>
        <a:srgbClr val="027180"/>
      </a:accent1>
      <a:accent2>
        <a:srgbClr val="E196AA"/>
      </a:accent2>
      <a:accent3>
        <a:srgbClr val="00AEC6"/>
      </a:accent3>
      <a:accent4>
        <a:srgbClr val="914146"/>
      </a:accent4>
      <a:accent5>
        <a:srgbClr val="343C3D"/>
      </a:accent5>
      <a:accent6>
        <a:srgbClr val="B5D0EE"/>
      </a:accent6>
      <a:hlink>
        <a:srgbClr val="00008F"/>
      </a:hlink>
      <a:folHlink>
        <a:srgbClr val="BFBFBF"/>
      </a:folHlink>
    </a:clrScheme>
    <a:fontScheme name="charte PPT Axa">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none" lIns="0" tIns="0" rIns="0" bIns="0" rtlCol="0" anchor="b">
        <a:spAutoFit/>
      </a:bodyPr>
      <a:lstStyle>
        <a:defPPr eaLnBrk="1" hangingPunct="1">
          <a:defRPr sz="1600" dirty="0" err="1" smtClean="0">
            <a:solidFill>
              <a:srgbClr val="404040"/>
            </a:solidFill>
            <a:latin typeface="+mj-lt"/>
            <a:cs typeface="Arial" pitchFamily="34"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4D0E94C24E3F4C97C342E40A41BFEA" ma:contentTypeVersion="5" ma:contentTypeDescription="Crée un document." ma:contentTypeScope="" ma:versionID="5440244492e898ed321ddf1195f3d5e5">
  <xsd:schema xmlns:xsd="http://www.w3.org/2001/XMLSchema" xmlns:xs="http://www.w3.org/2001/XMLSchema" xmlns:p="http://schemas.microsoft.com/office/2006/metadata/properties" xmlns:ns1="http://schemas.microsoft.com/sharepoint/v3" xmlns:ns2="7c753d1e-e4be-4926-8d15-dc23c0469d72" targetNamespace="http://schemas.microsoft.com/office/2006/metadata/properties" ma:root="true" ma:fieldsID="82f550dcbffada2e94164aeb9920c627" ns1:_="" ns2:_="">
    <xsd:import namespace="http://schemas.microsoft.com/sharepoint/v3"/>
    <xsd:import namespace="7c753d1e-e4be-4926-8d15-dc23c0469d72"/>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753d1e-e4be-4926-8d15-dc23c0469d7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8061331-F4F2-4F62-BBE9-4E969D4EE8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c753d1e-e4be-4926-8d15-dc23c0469d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E55320-0BF2-48FA-997B-851E5927D315}">
  <ds:schemaRefs>
    <ds:schemaRef ds:uri="http://schemas.microsoft.com/sharepoint/v3/contenttype/forms"/>
  </ds:schemaRefs>
</ds:datastoreItem>
</file>

<file path=customXml/itemProps3.xml><?xml version="1.0" encoding="utf-8"?>
<ds:datastoreItem xmlns:ds="http://schemas.openxmlformats.org/officeDocument/2006/customXml" ds:itemID="{EE03D9A7-64FB-4350-9B52-188CFDF18CF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7c753d1e-e4be-4926-8d15-dc23c0469d72"/>
    <ds:schemaRef ds:uri="http://schemas.microsoft.com/sharepoint/v3"/>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12271</TotalTime>
  <Words>765</Words>
  <Application>Microsoft Office PowerPoint</Application>
  <PresentationFormat>On-screen Show (16:9)</PresentationFormat>
  <Paragraphs>96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Source Sans Pro</vt:lpstr>
      <vt:lpstr>Axa</vt:lpstr>
      <vt:lpstr>Sums of Smooth Exponentials</vt:lpstr>
      <vt:lpstr>PowerPoint Presentation</vt:lpstr>
      <vt:lpstr>Robustesse </vt:lpstr>
      <vt:lpstr>Robustesse </vt:lpstr>
      <vt:lpstr>Robustesse </vt:lpstr>
      <vt:lpstr>Robustesse </vt:lpstr>
      <vt:lpstr>PowerPoint Presentation</vt:lpstr>
      <vt:lpstr>Robustesse </vt:lpstr>
      <vt:lpstr>Robustesse </vt:lpstr>
      <vt:lpstr>Robustesse </vt:lpstr>
      <vt:lpstr>Robustesse </vt:lpstr>
      <vt:lpstr>Robustesse </vt:lpstr>
      <vt:lpstr>Robustesse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AXA_charte-PPT</dc:title>
  <dc:creator>cbi</dc:creator>
  <cp:lastModifiedBy>RAHIS Erwan</cp:lastModifiedBy>
  <cp:revision>475</cp:revision>
  <cp:lastPrinted>2017-05-30T12:53:36Z</cp:lastPrinted>
  <dcterms:created xsi:type="dcterms:W3CDTF">2017-04-27T07:38:04Z</dcterms:created>
  <dcterms:modified xsi:type="dcterms:W3CDTF">2020-07-16T15:53:56Z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0x010100EB4D0E94C24E3F4C97C342E40A41BFEA</vt:lpwstr>
  </property>
</Properties>
</file>