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79" r:id="rId5"/>
    <p:sldId id="286" r:id="rId6"/>
    <p:sldId id="287" r:id="rId7"/>
    <p:sldId id="289" r:id="rId8"/>
    <p:sldId id="290" r:id="rId9"/>
    <p:sldId id="291" r:id="rId10"/>
    <p:sldId id="292" r:id="rId11"/>
    <p:sldId id="294" r:id="rId12"/>
    <p:sldId id="295" r:id="rId13"/>
    <p:sldId id="296" r:id="rId14"/>
  </p:sldIdLst>
  <p:sldSz cx="9144000" cy="5143500" type="screen16x9"/>
  <p:notesSz cx="6985000" cy="9283700"/>
  <p:defaultTextStyle>
    <a:defPPr>
      <a:defRPr lang="fr-FR"/>
    </a:defPPr>
    <a:lvl1pPr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1pPr>
    <a:lvl2pPr marL="406911" indent="128205"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2pPr>
    <a:lvl3pPr marL="815680" indent="254553"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3pPr>
    <a:lvl4pPr marL="1222590" indent="382756"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4pPr>
    <a:lvl5pPr marL="1631359" indent="509103"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5pPr>
    <a:lvl6pPr marL="2675577" algn="l" defTabSz="1070230" rtl="0" eaLnBrk="1" latinLnBrk="0" hangingPunct="1">
      <a:defRPr sz="1600" kern="1200">
        <a:solidFill>
          <a:schemeClr val="tx1"/>
        </a:solidFill>
        <a:latin typeface="Calibri" pitchFamily="34" charset="0"/>
        <a:ea typeface="+mn-ea"/>
        <a:cs typeface="Arial" charset="0"/>
      </a:defRPr>
    </a:lvl6pPr>
    <a:lvl7pPr marL="3210692" algn="l" defTabSz="1070230" rtl="0" eaLnBrk="1" latinLnBrk="0" hangingPunct="1">
      <a:defRPr sz="1600" kern="1200">
        <a:solidFill>
          <a:schemeClr val="tx1"/>
        </a:solidFill>
        <a:latin typeface="Calibri" pitchFamily="34" charset="0"/>
        <a:ea typeface="+mn-ea"/>
        <a:cs typeface="Arial" charset="0"/>
      </a:defRPr>
    </a:lvl7pPr>
    <a:lvl8pPr marL="3745806" algn="l" defTabSz="1070230" rtl="0" eaLnBrk="1" latinLnBrk="0" hangingPunct="1">
      <a:defRPr sz="1600" kern="1200">
        <a:solidFill>
          <a:schemeClr val="tx1"/>
        </a:solidFill>
        <a:latin typeface="Calibri" pitchFamily="34" charset="0"/>
        <a:ea typeface="+mn-ea"/>
        <a:cs typeface="Arial" charset="0"/>
      </a:defRPr>
    </a:lvl8pPr>
    <a:lvl9pPr marL="4280922" algn="l" defTabSz="1070230" rtl="0" eaLnBrk="1" latinLnBrk="0" hangingPunct="1">
      <a:defRPr sz="1600"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Default Section" id="{40589682-8CC6-46BD-A6F3-A68502B1F8DD}">
          <p14:sldIdLst>
            <p14:sldId id="279"/>
            <p14:sldId id="286"/>
            <p14:sldId id="287"/>
            <p14:sldId id="289"/>
            <p14:sldId id="290"/>
            <p14:sldId id="291"/>
            <p14:sldId id="292"/>
            <p14:sldId id="294"/>
            <p14:sldId id="295"/>
            <p14:sldId id="296"/>
          </p14:sldIdLst>
        </p14:section>
      </p14:sectionLst>
    </p:ext>
    <p:ext uri="{EFAFB233-063F-42B5-8137-9DF3F51BA10A}">
      <p15:sldGuideLst xmlns:p15="http://schemas.microsoft.com/office/powerpoint/2012/main">
        <p15:guide id="1" orient="horz" pos="2159">
          <p15:clr>
            <a:srgbClr val="A4A3A4"/>
          </p15:clr>
        </p15:guide>
        <p15:guide id="2" orient="horz" pos="240">
          <p15:clr>
            <a:srgbClr val="A4A3A4"/>
          </p15:clr>
        </p15:guide>
        <p15:guide id="3" orient="horz" pos="4220">
          <p15:clr>
            <a:srgbClr val="A4A3A4"/>
          </p15:clr>
        </p15:guide>
        <p15:guide id="4" orient="horz" pos="34">
          <p15:clr>
            <a:srgbClr val="A4A3A4"/>
          </p15:clr>
        </p15:guide>
        <p15:guide id="5" orient="horz" pos="3486">
          <p15:clr>
            <a:srgbClr val="A4A3A4"/>
          </p15:clr>
        </p15:guide>
        <p15:guide id="6" orient="horz" pos="1026">
          <p15:clr>
            <a:srgbClr val="A4A3A4"/>
          </p15:clr>
        </p15:guide>
        <p15:guide id="7" orient="horz" pos="3788">
          <p15:clr>
            <a:srgbClr val="A4A3A4"/>
          </p15:clr>
        </p15:guide>
        <p15:guide id="8" pos="2879">
          <p15:clr>
            <a:srgbClr val="A4A3A4"/>
          </p15:clr>
        </p15:guide>
        <p15:guide id="9" pos="5641">
          <p15:clr>
            <a:srgbClr val="A4A3A4"/>
          </p15:clr>
        </p15:guide>
        <p15:guide id="10" pos="172">
          <p15:clr>
            <a:srgbClr val="A4A3A4"/>
          </p15:clr>
        </p15:guide>
        <p15:guide id="11" orient="horz" pos="1619">
          <p15:clr>
            <a:srgbClr val="A4A3A4"/>
          </p15:clr>
        </p15:guide>
        <p15:guide id="12" orient="horz" pos="167">
          <p15:clr>
            <a:srgbClr val="A4A3A4"/>
          </p15:clr>
        </p15:guide>
        <p15:guide id="13" orient="horz" pos="3184">
          <p15:clr>
            <a:srgbClr val="A4A3A4"/>
          </p15:clr>
        </p15:guide>
        <p15:guide id="14" orient="horz" pos="2615">
          <p15:clr>
            <a:srgbClr val="A4A3A4"/>
          </p15:clr>
        </p15:guide>
        <p15:guide id="15" orient="horz" pos="769">
          <p15:clr>
            <a:srgbClr val="A4A3A4"/>
          </p15:clr>
        </p15:guide>
        <p15:guide id="16" orient="horz" pos="2841">
          <p15:clr>
            <a:srgbClr val="A4A3A4"/>
          </p15:clr>
        </p15:guide>
        <p15:guide id="17" orient="horz" pos="2377">
          <p15:clr>
            <a:srgbClr val="A4A3A4"/>
          </p15:clr>
        </p15:guide>
        <p15:guide id="18" pos="5706">
          <p15:clr>
            <a:srgbClr val="A4A3A4"/>
          </p15:clr>
        </p15:guide>
        <p15:guide id="19" pos="160">
          <p15:clr>
            <a:srgbClr val="A4A3A4"/>
          </p15:clr>
        </p15:guide>
        <p15:guide id="20" pos="76">
          <p15:clr>
            <a:srgbClr val="A4A3A4"/>
          </p15:clr>
        </p15:guide>
        <p15:guide id="21" orient="horz" pos="1623">
          <p15:clr>
            <a:srgbClr val="A4A3A4"/>
          </p15:clr>
        </p15:guide>
        <p15:guide id="22" orient="horz" pos="185">
          <p15:clr>
            <a:srgbClr val="A4A3A4"/>
          </p15:clr>
        </p15:guide>
        <p15:guide id="23" pos="2853">
          <p15:clr>
            <a:srgbClr val="A4A3A4"/>
          </p15:clr>
        </p15:guide>
        <p15:guide id="24" pos="15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D9B4"/>
    <a:srgbClr val="668980"/>
    <a:srgbClr val="00008F"/>
    <a:srgbClr val="00ADC6"/>
    <a:srgbClr val="00AEC6"/>
    <a:srgbClr val="914146"/>
    <a:srgbClr val="BC9D45"/>
    <a:srgbClr val="E196AA"/>
    <a:srgbClr val="027180"/>
    <a:srgbClr val="E6E6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1" autoAdjust="0"/>
    <p:restoredTop sz="89410" autoAdjust="0"/>
  </p:normalViewPr>
  <p:slideViewPr>
    <p:cSldViewPr snapToGrid="0">
      <p:cViewPr>
        <p:scale>
          <a:sx n="149" d="100"/>
          <a:sy n="149" d="100"/>
        </p:scale>
        <p:origin x="704" y="144"/>
      </p:cViewPr>
      <p:guideLst>
        <p:guide orient="horz" pos="2159"/>
        <p:guide orient="horz" pos="240"/>
        <p:guide orient="horz" pos="4220"/>
        <p:guide orient="horz" pos="34"/>
        <p:guide orient="horz" pos="3486"/>
        <p:guide orient="horz" pos="1026"/>
        <p:guide orient="horz" pos="3788"/>
        <p:guide pos="2879"/>
        <p:guide pos="5641"/>
        <p:guide pos="172"/>
        <p:guide orient="horz" pos="1619"/>
        <p:guide orient="horz" pos="167"/>
        <p:guide orient="horz" pos="3184"/>
        <p:guide orient="horz" pos="2615"/>
        <p:guide orient="horz" pos="769"/>
        <p:guide orient="horz" pos="2841"/>
        <p:guide orient="horz" pos="2377"/>
        <p:guide pos="5706"/>
        <p:guide pos="160"/>
        <p:guide pos="76"/>
        <p:guide orient="horz" pos="1623"/>
        <p:guide orient="horz" pos="185"/>
        <p:guide pos="2853"/>
        <p:guide pos="15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5" d="100"/>
          <a:sy n="85" d="100"/>
        </p:scale>
        <p:origin x="-3732" y="-96"/>
      </p:cViewPr>
      <p:guideLst>
        <p:guide orient="horz" pos="2924"/>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p>
        </p:txBody>
      </p:sp>
      <p:sp>
        <p:nvSpPr>
          <p:cNvPr id="3" name="Espace réservé de la date 2"/>
          <p:cNvSpPr>
            <a:spLocks noGrp="1"/>
          </p:cNvSpPr>
          <p:nvPr>
            <p:ph type="dt" sz="quarter"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a:t>CONFIDENTIALITY LEVEL</a:t>
            </a:r>
          </a:p>
        </p:txBody>
      </p:sp>
      <p:sp>
        <p:nvSpPr>
          <p:cNvPr id="4" name="Espace réservé du pied de page 3"/>
          <p:cNvSpPr>
            <a:spLocks noGrp="1"/>
          </p:cNvSpPr>
          <p:nvPr>
            <p:ph type="ftr" sz="quarter" idx="2"/>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a:t>Title of the presentation</a:t>
            </a:r>
          </a:p>
        </p:txBody>
      </p:sp>
      <p:sp>
        <p:nvSpPr>
          <p:cNvPr id="5" name="Espace réservé du numéro de diapositive 4"/>
          <p:cNvSpPr>
            <a:spLocks noGrp="1"/>
          </p:cNvSpPr>
          <p:nvPr>
            <p:ph type="sldNum" sz="quarter" idx="3"/>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45A4975-6CFE-4840-9B29-7E8FF68A7FDB}" type="slidenum">
              <a:rPr lang="fr-FR"/>
              <a:pPr/>
              <a:t>‹#›</a:t>
            </a:fld>
            <a:endParaRPr lang="fr-FR"/>
          </a:p>
        </p:txBody>
      </p:sp>
    </p:spTree>
    <p:extLst>
      <p:ext uri="{BB962C8B-B14F-4D97-AF65-F5344CB8AC3E}">
        <p14:creationId xmlns:p14="http://schemas.microsoft.com/office/powerpoint/2010/main" val="220804022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dirty="0"/>
          </a:p>
        </p:txBody>
      </p:sp>
      <p:sp>
        <p:nvSpPr>
          <p:cNvPr id="3" name="Espace réservé de la date 2"/>
          <p:cNvSpPr>
            <a:spLocks noGrp="1"/>
          </p:cNvSpPr>
          <p:nvPr>
            <p:ph type="dt"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dirty="0"/>
              <a:t>CONFIDENTIALITY LEVEL</a:t>
            </a:r>
          </a:p>
        </p:txBody>
      </p:sp>
      <p:sp>
        <p:nvSpPr>
          <p:cNvPr id="4" name="Espace réservé de l'image des diapositives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98500" y="4409168"/>
            <a:ext cx="5588000" cy="417796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dirty="0" err="1"/>
              <a:t>Title</a:t>
            </a:r>
            <a:r>
              <a:rPr lang="fr-FR" dirty="0"/>
              <a:t> of the </a:t>
            </a:r>
            <a:r>
              <a:rPr lang="fr-FR" dirty="0" err="1"/>
              <a:t>presentation</a:t>
            </a:r>
            <a:endParaRPr lang="fr-FR" dirty="0"/>
          </a:p>
        </p:txBody>
      </p:sp>
      <p:sp>
        <p:nvSpPr>
          <p:cNvPr id="7" name="Espace réservé du numéro de diapositive 6"/>
          <p:cNvSpPr>
            <a:spLocks noGrp="1"/>
          </p:cNvSpPr>
          <p:nvPr>
            <p:ph type="sldNum" sz="quarter" idx="5"/>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0332B2-55D9-421F-A138-9E18F33D61D4}" type="slidenum">
              <a:rPr lang="fr-FR"/>
              <a:pPr/>
              <a:t>‹#›</a:t>
            </a:fld>
            <a:endParaRPr lang="fr-FR"/>
          </a:p>
        </p:txBody>
      </p:sp>
    </p:spTree>
    <p:extLst>
      <p:ext uri="{BB962C8B-B14F-4D97-AF65-F5344CB8AC3E}">
        <p14:creationId xmlns:p14="http://schemas.microsoft.com/office/powerpoint/2010/main" val="321789298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35115" algn="l" rtl="0" eaLnBrk="0" fontAlgn="base" hangingPunct="0">
      <a:spcBef>
        <a:spcPct val="30000"/>
      </a:spcBef>
      <a:spcAft>
        <a:spcPct val="0"/>
      </a:spcAft>
      <a:defRPr sz="1400" kern="1200">
        <a:solidFill>
          <a:schemeClr val="tx1"/>
        </a:solidFill>
        <a:latin typeface="+mn-lt"/>
        <a:ea typeface="+mn-ea"/>
        <a:cs typeface="+mn-cs"/>
      </a:defRPr>
    </a:lvl2pPr>
    <a:lvl3pPr marL="1070230" algn="l" rtl="0" eaLnBrk="0" fontAlgn="base" hangingPunct="0">
      <a:spcBef>
        <a:spcPct val="30000"/>
      </a:spcBef>
      <a:spcAft>
        <a:spcPct val="0"/>
      </a:spcAft>
      <a:defRPr sz="1400" kern="1200">
        <a:solidFill>
          <a:schemeClr val="tx1"/>
        </a:solidFill>
        <a:latin typeface="+mn-lt"/>
        <a:ea typeface="+mn-ea"/>
        <a:cs typeface="+mn-cs"/>
      </a:defRPr>
    </a:lvl3pPr>
    <a:lvl4pPr marL="1605346" algn="l" rtl="0" eaLnBrk="0" fontAlgn="base" hangingPunct="0">
      <a:spcBef>
        <a:spcPct val="30000"/>
      </a:spcBef>
      <a:spcAft>
        <a:spcPct val="0"/>
      </a:spcAft>
      <a:defRPr sz="1400" kern="1200">
        <a:solidFill>
          <a:schemeClr val="tx1"/>
        </a:solidFill>
        <a:latin typeface="+mn-lt"/>
        <a:ea typeface="+mn-ea"/>
        <a:cs typeface="+mn-cs"/>
      </a:defRPr>
    </a:lvl4pPr>
    <a:lvl5pPr marL="2140462" algn="l" rtl="0" eaLnBrk="0" fontAlgn="base" hangingPunct="0">
      <a:spcBef>
        <a:spcPct val="30000"/>
      </a:spcBef>
      <a:spcAft>
        <a:spcPct val="0"/>
      </a:spcAft>
      <a:defRPr sz="1400" kern="1200">
        <a:solidFill>
          <a:schemeClr val="tx1"/>
        </a:solidFill>
        <a:latin typeface="+mn-lt"/>
        <a:ea typeface="+mn-ea"/>
        <a:cs typeface="+mn-cs"/>
      </a:defRPr>
    </a:lvl5pPr>
    <a:lvl6pPr marL="2675577" algn="l" defTabSz="1070230" rtl="0" eaLnBrk="1" latinLnBrk="0" hangingPunct="1">
      <a:defRPr sz="1400" kern="1200">
        <a:solidFill>
          <a:schemeClr val="tx1"/>
        </a:solidFill>
        <a:latin typeface="+mn-lt"/>
        <a:ea typeface="+mn-ea"/>
        <a:cs typeface="+mn-cs"/>
      </a:defRPr>
    </a:lvl6pPr>
    <a:lvl7pPr marL="3210692" algn="l" defTabSz="1070230" rtl="0" eaLnBrk="1" latinLnBrk="0" hangingPunct="1">
      <a:defRPr sz="1400" kern="1200">
        <a:solidFill>
          <a:schemeClr val="tx1"/>
        </a:solidFill>
        <a:latin typeface="+mn-lt"/>
        <a:ea typeface="+mn-ea"/>
        <a:cs typeface="+mn-cs"/>
      </a:defRPr>
    </a:lvl7pPr>
    <a:lvl8pPr marL="3745806" algn="l" defTabSz="1070230" rtl="0" eaLnBrk="1" latinLnBrk="0" hangingPunct="1">
      <a:defRPr sz="1400" kern="1200">
        <a:solidFill>
          <a:schemeClr val="tx1"/>
        </a:solidFill>
        <a:latin typeface="+mn-lt"/>
        <a:ea typeface="+mn-ea"/>
        <a:cs typeface="+mn-cs"/>
      </a:defRPr>
    </a:lvl8pPr>
    <a:lvl9pPr marL="4280922" algn="l" defTabSz="107023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98463" y="696913"/>
            <a:ext cx="6188075" cy="3481387"/>
          </a:xfrm>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noProof="0" dirty="0">
                <a:solidFill>
                  <a:srgbClr val="FF0000"/>
                </a:solidFill>
              </a:rPr>
              <a:t>WARNING</a:t>
            </a:r>
            <a:r>
              <a:rPr lang="en-US" noProof="0" dirty="0"/>
              <a:t>:</a:t>
            </a:r>
            <a:r>
              <a:rPr lang="en-US" baseline="0" noProof="0" dirty="0"/>
              <a:t> if you try to copy/paste </a:t>
            </a:r>
            <a:r>
              <a:rPr lang="en-US" b="1" baseline="0" noProof="0" dirty="0"/>
              <a:t>slides</a:t>
            </a:r>
            <a:r>
              <a:rPr lang="en-US" baseline="0" noProof="0" dirty="0"/>
              <a:t> from the former PPT version / layout you will probably face some technical issues. </a:t>
            </a:r>
            <a:br>
              <a:rPr lang="en-US" baseline="0" noProof="0" dirty="0"/>
            </a:br>
            <a:r>
              <a:rPr lang="en-US" baseline="0" noProof="0" dirty="0"/>
              <a:t>To avoid this, click on ‘new slide’ in the top menu and copy/paste the </a:t>
            </a:r>
            <a:r>
              <a:rPr lang="en-US" b="1" baseline="0" noProof="0" dirty="0"/>
              <a:t>elements</a:t>
            </a:r>
            <a:r>
              <a:rPr lang="en-US" baseline="0" noProof="0" dirty="0"/>
              <a:t> from your former slide onto the new one (do not copy/paste the slide itself). </a:t>
            </a:r>
            <a:endParaRPr lang="en-US" noProof="0" dirty="0"/>
          </a:p>
        </p:txBody>
      </p:sp>
      <p:sp>
        <p:nvSpPr>
          <p:cNvPr id="4" name="Espace réservé de la date 3"/>
          <p:cNvSpPr>
            <a:spLocks noGrp="1"/>
          </p:cNvSpPr>
          <p:nvPr>
            <p:ph type="dt" idx="10"/>
          </p:nvPr>
        </p:nvSpPr>
        <p:spPr/>
        <p:txBody>
          <a:bodyPr/>
          <a:lstStyle/>
          <a:p>
            <a:r>
              <a:rPr lang="fr-FR" dirty="0"/>
              <a:t>CONFIDENTIALITY LEVEL</a:t>
            </a:r>
          </a:p>
        </p:txBody>
      </p:sp>
      <p:sp>
        <p:nvSpPr>
          <p:cNvPr id="5" name="Espace réservé du pied de page 4"/>
          <p:cNvSpPr>
            <a:spLocks noGrp="1"/>
          </p:cNvSpPr>
          <p:nvPr>
            <p:ph type="ftr" sz="quarter" idx="11"/>
          </p:nvPr>
        </p:nvSpPr>
        <p:spPr/>
        <p:txBody>
          <a:bodyPr/>
          <a:lstStyle/>
          <a:p>
            <a:r>
              <a:rPr lang="fr-FR" dirty="0" err="1"/>
              <a:t>Title</a:t>
            </a:r>
            <a:r>
              <a:rPr lang="fr-FR"/>
              <a:t> of the presentation</a:t>
            </a:r>
          </a:p>
        </p:txBody>
      </p:sp>
      <p:sp>
        <p:nvSpPr>
          <p:cNvPr id="6" name="Espace réservé du numéro de diapositive 5"/>
          <p:cNvSpPr>
            <a:spLocks noGrp="1"/>
          </p:cNvSpPr>
          <p:nvPr>
            <p:ph type="sldNum" sz="quarter" idx="12"/>
          </p:nvPr>
        </p:nvSpPr>
        <p:spPr/>
        <p:txBody>
          <a:bodyPr/>
          <a:lstStyle/>
          <a:p>
            <a:fld id="{930332B2-55D9-421F-A138-9E18F33D61D4}"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Date Placeholder 3"/>
          <p:cNvSpPr>
            <a:spLocks noGrp="1"/>
          </p:cNvSpPr>
          <p:nvPr>
            <p:ph type="dt" idx="1"/>
          </p:nvPr>
        </p:nvSpPr>
        <p:spPr/>
        <p:txBody>
          <a:bodyPr/>
          <a:lstStyle/>
          <a:p>
            <a:r>
              <a:rPr lang="fr-FR"/>
              <a:t>CONFIDENTIALITY LEVEL</a:t>
            </a:r>
            <a:endParaRPr lang="fr-FR" dirty="0"/>
          </a:p>
        </p:txBody>
      </p:sp>
      <p:sp>
        <p:nvSpPr>
          <p:cNvPr id="5" name="Footer Placeholder 4"/>
          <p:cNvSpPr>
            <a:spLocks noGrp="1"/>
          </p:cNvSpPr>
          <p:nvPr>
            <p:ph type="ftr" sz="quarter" idx="4"/>
          </p:nvPr>
        </p:nvSpPr>
        <p:spPr/>
        <p:txBody>
          <a:bodyPr/>
          <a:lstStyle/>
          <a:p>
            <a:r>
              <a:rPr lang="fr-FR"/>
              <a:t>Title of the presentation</a:t>
            </a:r>
            <a:endParaRPr lang="fr-FR" dirty="0"/>
          </a:p>
        </p:txBody>
      </p:sp>
      <p:sp>
        <p:nvSpPr>
          <p:cNvPr id="6" name="Slide Number Placeholder 5"/>
          <p:cNvSpPr>
            <a:spLocks noGrp="1"/>
          </p:cNvSpPr>
          <p:nvPr>
            <p:ph type="sldNum" sz="quarter" idx="5"/>
          </p:nvPr>
        </p:nvSpPr>
        <p:spPr/>
        <p:txBody>
          <a:bodyPr/>
          <a:lstStyle/>
          <a:p>
            <a:fld id="{930332B2-55D9-421F-A138-9E18F33D61D4}" type="slidenum">
              <a:rPr lang="fr-FR" smtClean="0"/>
              <a:pPr/>
              <a:t>4</a:t>
            </a:fld>
            <a:endParaRPr lang="fr-FR"/>
          </a:p>
        </p:txBody>
      </p:sp>
    </p:spTree>
    <p:extLst>
      <p:ext uri="{BB962C8B-B14F-4D97-AF65-F5344CB8AC3E}">
        <p14:creationId xmlns:p14="http://schemas.microsoft.com/office/powerpoint/2010/main" val="247052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Date Placeholder 3"/>
          <p:cNvSpPr>
            <a:spLocks noGrp="1"/>
          </p:cNvSpPr>
          <p:nvPr>
            <p:ph type="dt" idx="1"/>
          </p:nvPr>
        </p:nvSpPr>
        <p:spPr/>
        <p:txBody>
          <a:bodyPr/>
          <a:lstStyle/>
          <a:p>
            <a:r>
              <a:rPr lang="fr-FR"/>
              <a:t>CONFIDENTIALITY LEVEL</a:t>
            </a:r>
            <a:endParaRPr lang="fr-FR" dirty="0"/>
          </a:p>
        </p:txBody>
      </p:sp>
      <p:sp>
        <p:nvSpPr>
          <p:cNvPr id="5" name="Footer Placeholder 4"/>
          <p:cNvSpPr>
            <a:spLocks noGrp="1"/>
          </p:cNvSpPr>
          <p:nvPr>
            <p:ph type="ftr" sz="quarter" idx="4"/>
          </p:nvPr>
        </p:nvSpPr>
        <p:spPr/>
        <p:txBody>
          <a:bodyPr/>
          <a:lstStyle/>
          <a:p>
            <a:r>
              <a:rPr lang="fr-FR"/>
              <a:t>Title of the presentation</a:t>
            </a:r>
            <a:endParaRPr lang="fr-FR" dirty="0"/>
          </a:p>
        </p:txBody>
      </p:sp>
      <p:sp>
        <p:nvSpPr>
          <p:cNvPr id="6" name="Slide Number Placeholder 5"/>
          <p:cNvSpPr>
            <a:spLocks noGrp="1"/>
          </p:cNvSpPr>
          <p:nvPr>
            <p:ph type="sldNum" sz="quarter" idx="5"/>
          </p:nvPr>
        </p:nvSpPr>
        <p:spPr/>
        <p:txBody>
          <a:bodyPr/>
          <a:lstStyle/>
          <a:p>
            <a:fld id="{930332B2-55D9-421F-A138-9E18F33D61D4}" type="slidenum">
              <a:rPr lang="fr-FR" smtClean="0"/>
              <a:pPr/>
              <a:t>5</a:t>
            </a:fld>
            <a:endParaRPr lang="fr-FR"/>
          </a:p>
        </p:txBody>
      </p:sp>
    </p:spTree>
    <p:extLst>
      <p:ext uri="{BB962C8B-B14F-4D97-AF65-F5344CB8AC3E}">
        <p14:creationId xmlns:p14="http://schemas.microsoft.com/office/powerpoint/2010/main" val="249128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Date Placeholder 3"/>
          <p:cNvSpPr>
            <a:spLocks noGrp="1"/>
          </p:cNvSpPr>
          <p:nvPr>
            <p:ph type="dt" idx="1"/>
          </p:nvPr>
        </p:nvSpPr>
        <p:spPr/>
        <p:txBody>
          <a:bodyPr/>
          <a:lstStyle/>
          <a:p>
            <a:r>
              <a:rPr lang="fr-FR"/>
              <a:t>CONFIDENTIALITY LEVEL</a:t>
            </a:r>
            <a:endParaRPr lang="fr-FR" dirty="0"/>
          </a:p>
        </p:txBody>
      </p:sp>
      <p:sp>
        <p:nvSpPr>
          <p:cNvPr id="5" name="Footer Placeholder 4"/>
          <p:cNvSpPr>
            <a:spLocks noGrp="1"/>
          </p:cNvSpPr>
          <p:nvPr>
            <p:ph type="ftr" sz="quarter" idx="4"/>
          </p:nvPr>
        </p:nvSpPr>
        <p:spPr/>
        <p:txBody>
          <a:bodyPr/>
          <a:lstStyle/>
          <a:p>
            <a:r>
              <a:rPr lang="fr-FR"/>
              <a:t>Title of the presentation</a:t>
            </a:r>
            <a:endParaRPr lang="fr-FR" dirty="0"/>
          </a:p>
        </p:txBody>
      </p:sp>
      <p:sp>
        <p:nvSpPr>
          <p:cNvPr id="6" name="Slide Number Placeholder 5"/>
          <p:cNvSpPr>
            <a:spLocks noGrp="1"/>
          </p:cNvSpPr>
          <p:nvPr>
            <p:ph type="sldNum" sz="quarter" idx="5"/>
          </p:nvPr>
        </p:nvSpPr>
        <p:spPr/>
        <p:txBody>
          <a:bodyPr/>
          <a:lstStyle/>
          <a:p>
            <a:fld id="{930332B2-55D9-421F-A138-9E18F33D61D4}" type="slidenum">
              <a:rPr lang="fr-FR" smtClean="0"/>
              <a:pPr/>
              <a:t>7</a:t>
            </a:fld>
            <a:endParaRPr lang="fr-FR"/>
          </a:p>
        </p:txBody>
      </p:sp>
    </p:spTree>
    <p:extLst>
      <p:ext uri="{BB962C8B-B14F-4D97-AF65-F5344CB8AC3E}">
        <p14:creationId xmlns:p14="http://schemas.microsoft.com/office/powerpoint/2010/main" val="224961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Date Placeholder 3"/>
          <p:cNvSpPr>
            <a:spLocks noGrp="1"/>
          </p:cNvSpPr>
          <p:nvPr>
            <p:ph type="dt" idx="1"/>
          </p:nvPr>
        </p:nvSpPr>
        <p:spPr/>
        <p:txBody>
          <a:bodyPr/>
          <a:lstStyle/>
          <a:p>
            <a:r>
              <a:rPr lang="fr-FR"/>
              <a:t>CONFIDENTIALITY LEVEL</a:t>
            </a:r>
            <a:endParaRPr lang="fr-FR" dirty="0"/>
          </a:p>
        </p:txBody>
      </p:sp>
      <p:sp>
        <p:nvSpPr>
          <p:cNvPr id="5" name="Footer Placeholder 4"/>
          <p:cNvSpPr>
            <a:spLocks noGrp="1"/>
          </p:cNvSpPr>
          <p:nvPr>
            <p:ph type="ftr" sz="quarter" idx="4"/>
          </p:nvPr>
        </p:nvSpPr>
        <p:spPr/>
        <p:txBody>
          <a:bodyPr/>
          <a:lstStyle/>
          <a:p>
            <a:r>
              <a:rPr lang="fr-FR"/>
              <a:t>Title of the presentation</a:t>
            </a:r>
            <a:endParaRPr lang="fr-FR" dirty="0"/>
          </a:p>
        </p:txBody>
      </p:sp>
      <p:sp>
        <p:nvSpPr>
          <p:cNvPr id="6" name="Slide Number Placeholder 5"/>
          <p:cNvSpPr>
            <a:spLocks noGrp="1"/>
          </p:cNvSpPr>
          <p:nvPr>
            <p:ph type="sldNum" sz="quarter" idx="5"/>
          </p:nvPr>
        </p:nvSpPr>
        <p:spPr/>
        <p:txBody>
          <a:bodyPr/>
          <a:lstStyle/>
          <a:p>
            <a:fld id="{930332B2-55D9-421F-A138-9E18F33D61D4}" type="slidenum">
              <a:rPr lang="fr-FR" smtClean="0"/>
              <a:pPr/>
              <a:t>8</a:t>
            </a:fld>
            <a:endParaRPr lang="fr-FR"/>
          </a:p>
        </p:txBody>
      </p:sp>
    </p:spTree>
    <p:extLst>
      <p:ext uri="{BB962C8B-B14F-4D97-AF65-F5344CB8AC3E}">
        <p14:creationId xmlns:p14="http://schemas.microsoft.com/office/powerpoint/2010/main" val="157688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Date Placeholder 3"/>
          <p:cNvSpPr>
            <a:spLocks noGrp="1"/>
          </p:cNvSpPr>
          <p:nvPr>
            <p:ph type="dt" idx="1"/>
          </p:nvPr>
        </p:nvSpPr>
        <p:spPr/>
        <p:txBody>
          <a:bodyPr/>
          <a:lstStyle/>
          <a:p>
            <a:r>
              <a:rPr lang="fr-FR"/>
              <a:t>CONFIDENTIALITY LEVEL</a:t>
            </a:r>
            <a:endParaRPr lang="fr-FR" dirty="0"/>
          </a:p>
        </p:txBody>
      </p:sp>
      <p:sp>
        <p:nvSpPr>
          <p:cNvPr id="5" name="Footer Placeholder 4"/>
          <p:cNvSpPr>
            <a:spLocks noGrp="1"/>
          </p:cNvSpPr>
          <p:nvPr>
            <p:ph type="ftr" sz="quarter" idx="4"/>
          </p:nvPr>
        </p:nvSpPr>
        <p:spPr/>
        <p:txBody>
          <a:bodyPr/>
          <a:lstStyle/>
          <a:p>
            <a:r>
              <a:rPr lang="fr-FR"/>
              <a:t>Title of the presentation</a:t>
            </a:r>
            <a:endParaRPr lang="fr-FR" dirty="0"/>
          </a:p>
        </p:txBody>
      </p:sp>
      <p:sp>
        <p:nvSpPr>
          <p:cNvPr id="6" name="Slide Number Placeholder 5"/>
          <p:cNvSpPr>
            <a:spLocks noGrp="1"/>
          </p:cNvSpPr>
          <p:nvPr>
            <p:ph type="sldNum" sz="quarter" idx="5"/>
          </p:nvPr>
        </p:nvSpPr>
        <p:spPr/>
        <p:txBody>
          <a:bodyPr/>
          <a:lstStyle/>
          <a:p>
            <a:fld id="{930332B2-55D9-421F-A138-9E18F33D61D4}" type="slidenum">
              <a:rPr lang="fr-FR" smtClean="0"/>
              <a:pPr/>
              <a:t>9</a:t>
            </a:fld>
            <a:endParaRPr lang="fr-FR"/>
          </a:p>
        </p:txBody>
      </p:sp>
    </p:spTree>
    <p:extLst>
      <p:ext uri="{BB962C8B-B14F-4D97-AF65-F5344CB8AC3E}">
        <p14:creationId xmlns:p14="http://schemas.microsoft.com/office/powerpoint/2010/main" val="111296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Date Placeholder 3"/>
          <p:cNvSpPr>
            <a:spLocks noGrp="1"/>
          </p:cNvSpPr>
          <p:nvPr>
            <p:ph type="dt" idx="1"/>
          </p:nvPr>
        </p:nvSpPr>
        <p:spPr/>
        <p:txBody>
          <a:bodyPr/>
          <a:lstStyle/>
          <a:p>
            <a:r>
              <a:rPr lang="fr-FR"/>
              <a:t>CONFIDENTIALITY LEVEL</a:t>
            </a:r>
            <a:endParaRPr lang="fr-FR" dirty="0"/>
          </a:p>
        </p:txBody>
      </p:sp>
      <p:sp>
        <p:nvSpPr>
          <p:cNvPr id="5" name="Footer Placeholder 4"/>
          <p:cNvSpPr>
            <a:spLocks noGrp="1"/>
          </p:cNvSpPr>
          <p:nvPr>
            <p:ph type="ftr" sz="quarter" idx="4"/>
          </p:nvPr>
        </p:nvSpPr>
        <p:spPr/>
        <p:txBody>
          <a:bodyPr/>
          <a:lstStyle/>
          <a:p>
            <a:r>
              <a:rPr lang="fr-FR"/>
              <a:t>Title of the presentation</a:t>
            </a:r>
            <a:endParaRPr lang="fr-FR" dirty="0"/>
          </a:p>
        </p:txBody>
      </p:sp>
      <p:sp>
        <p:nvSpPr>
          <p:cNvPr id="6" name="Slide Number Placeholder 5"/>
          <p:cNvSpPr>
            <a:spLocks noGrp="1"/>
          </p:cNvSpPr>
          <p:nvPr>
            <p:ph type="sldNum" sz="quarter" idx="5"/>
          </p:nvPr>
        </p:nvSpPr>
        <p:spPr/>
        <p:txBody>
          <a:bodyPr/>
          <a:lstStyle/>
          <a:p>
            <a:fld id="{930332B2-55D9-421F-A138-9E18F33D61D4}" type="slidenum">
              <a:rPr lang="fr-FR" smtClean="0"/>
              <a:pPr/>
              <a:t>10</a:t>
            </a:fld>
            <a:endParaRPr lang="fr-FR"/>
          </a:p>
        </p:txBody>
      </p:sp>
    </p:spTree>
    <p:extLst>
      <p:ext uri="{BB962C8B-B14F-4D97-AF65-F5344CB8AC3E}">
        <p14:creationId xmlns:p14="http://schemas.microsoft.com/office/powerpoint/2010/main" val="635298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9" name="bk object 16"/>
          <p:cNvSpPr>
            <a:spLocks/>
          </p:cNvSpPr>
          <p:nvPr userDrawn="1"/>
        </p:nvSpPr>
        <p:spPr bwMode="auto">
          <a:xfrm>
            <a:off x="0" y="1"/>
            <a:ext cx="9144000" cy="5143500"/>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0AEC6"/>
          </a:solidFill>
          <a:ln w="9525">
            <a:noFill/>
            <a:round/>
            <a:headEnd/>
            <a:tailEnd/>
          </a:ln>
        </p:spPr>
        <p:txBody>
          <a:bodyPr lIns="0" tIns="0" rIns="0" bIns="0"/>
          <a:lstStyle/>
          <a:p>
            <a:endParaRPr lang="fr-FR">
              <a:latin typeface="+mj-lt"/>
            </a:endParaRPr>
          </a:p>
        </p:txBody>
      </p:sp>
      <p:pic>
        <p:nvPicPr>
          <p:cNvPr id="2"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03" b="25087"/>
          <a:stretch/>
        </p:blipFill>
        <p:spPr bwMode="auto">
          <a:xfrm>
            <a:off x="0" y="1297949"/>
            <a:ext cx="4569828" cy="3845552"/>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1"/>
          <p:cNvSpPr>
            <a:spLocks noGrp="1"/>
          </p:cNvSpPr>
          <p:nvPr>
            <p:ph type="title" hasCustomPrompt="1"/>
          </p:nvPr>
        </p:nvSpPr>
        <p:spPr>
          <a:xfrm>
            <a:off x="1372180" y="1925196"/>
            <a:ext cx="7651171" cy="2237136"/>
          </a:xfrm>
          <a:prstGeom prst="rect">
            <a:avLst/>
          </a:prstGeom>
        </p:spPr>
        <p:txBody>
          <a:bodyPr lIns="81628" tIns="40814" rIns="81628" bIns="40814"/>
          <a:lstStyle>
            <a:lvl1pPr marL="0" indent="1037361" algn="l">
              <a:defRPr sz="5000" b="1">
                <a:solidFill>
                  <a:schemeClr val="bg1"/>
                </a:solidFill>
                <a:latin typeface="Source Sans Pro" pitchFamily="34" charset="0"/>
              </a:defRPr>
            </a:lvl1pPr>
          </a:lstStyle>
          <a:p>
            <a:r>
              <a:rPr lang="en-US" noProof="0" dirty="0"/>
              <a:t>Insert title of the       presentation in bold here</a:t>
            </a:r>
          </a:p>
        </p:txBody>
      </p:sp>
      <p:sp>
        <p:nvSpPr>
          <p:cNvPr id="14" name="Sous-titre 2"/>
          <p:cNvSpPr>
            <a:spLocks noGrp="1"/>
          </p:cNvSpPr>
          <p:nvPr>
            <p:ph type="subTitle" idx="1" hasCustomPrompt="1"/>
          </p:nvPr>
        </p:nvSpPr>
        <p:spPr>
          <a:xfrm>
            <a:off x="6258689" y="4759837"/>
            <a:ext cx="2696400" cy="264600"/>
          </a:xfrm>
          <a:prstGeom prst="rect">
            <a:avLst/>
          </a:prstGeom>
        </p:spPr>
        <p:txBody>
          <a:bodyPr wrap="square" lIns="81628" tIns="40814" rIns="81628" bIns="40814" anchor="ctr">
            <a:spAutoFit/>
          </a:bodyPr>
          <a:lstStyle>
            <a:lvl1pPr marL="0" indent="0" algn="r">
              <a:lnSpc>
                <a:spcPct val="90000"/>
              </a:lnSpc>
              <a:buNone/>
              <a:defRPr sz="1300" b="0">
                <a:solidFill>
                  <a:schemeClr val="bg1"/>
                </a:solidFill>
              </a:defRPr>
            </a:lvl1pPr>
            <a:lvl2pPr marL="306107" indent="0" algn="ctr">
              <a:buNone/>
              <a:defRPr sz="1300"/>
            </a:lvl2pPr>
            <a:lvl3pPr marL="612213" indent="0" algn="ctr">
              <a:buNone/>
              <a:defRPr sz="1200"/>
            </a:lvl3pPr>
            <a:lvl4pPr marL="918320" indent="0" algn="ctr">
              <a:buNone/>
              <a:defRPr sz="1100"/>
            </a:lvl4pPr>
            <a:lvl5pPr marL="1224427" indent="0" algn="ctr">
              <a:buNone/>
              <a:defRPr sz="1100"/>
            </a:lvl5pPr>
            <a:lvl6pPr marL="1530534" indent="0" algn="ctr">
              <a:buNone/>
              <a:defRPr sz="1100"/>
            </a:lvl6pPr>
            <a:lvl7pPr marL="1836640" indent="0" algn="ctr">
              <a:buNone/>
              <a:defRPr sz="1100"/>
            </a:lvl7pPr>
            <a:lvl8pPr marL="2142747" indent="0" algn="ctr">
              <a:buNone/>
              <a:defRPr sz="1100"/>
            </a:lvl8pPr>
            <a:lvl9pPr marL="2448853" indent="0" algn="ctr">
              <a:buNone/>
              <a:defRPr sz="1100"/>
            </a:lvl9pPr>
          </a:lstStyle>
          <a:p>
            <a:r>
              <a:rPr lang="en-US" noProof="0" dirty="0"/>
              <a:t>Date - Place</a:t>
            </a:r>
          </a:p>
        </p:txBody>
      </p:sp>
      <p:sp>
        <p:nvSpPr>
          <p:cNvPr id="11" name="Espace réservé du contenu 10"/>
          <p:cNvSpPr>
            <a:spLocks noGrp="1"/>
          </p:cNvSpPr>
          <p:nvPr>
            <p:ph sz="quarter" idx="12" hasCustomPrompt="1"/>
          </p:nvPr>
        </p:nvSpPr>
        <p:spPr>
          <a:xfrm>
            <a:off x="6258689" y="4510088"/>
            <a:ext cx="2696400" cy="264600"/>
          </a:xfrm>
          <a:prstGeom prst="rect">
            <a:avLst/>
          </a:prstGeom>
        </p:spPr>
        <p:txBody>
          <a:bodyPr lIns="81628" tIns="40814" rIns="81628" bIns="40814" anchor="ctr"/>
          <a:lstStyle>
            <a:lvl1pPr marL="0" indent="0" algn="r">
              <a:buNone/>
              <a:defRPr sz="1300">
                <a:solidFill>
                  <a:schemeClr val="bg1"/>
                </a:solidFill>
              </a:defRPr>
            </a:lvl1pPr>
          </a:lstStyle>
          <a:p>
            <a:pPr lvl="0"/>
            <a:r>
              <a:rPr lang="en-US" noProof="0" dirty="0"/>
              <a:t>Speaker/Team/Other</a:t>
            </a:r>
          </a:p>
        </p:txBody>
      </p:sp>
      <p:pic>
        <p:nvPicPr>
          <p:cNvPr id="1026" name="Picture 2" descr="C:\_Clients\PPT\cdg-ppt\docs-client\axa_logo_open_white_rgb.emf"/>
          <p:cNvPicPr>
            <a:picLocks noChangeAspect="1" noChangeArrowheads="1"/>
          </p:cNvPicPr>
          <p:nvPr userDrawn="1"/>
        </p:nvPicPr>
        <p:blipFill>
          <a:blip r:embed="rId3" cstate="print"/>
          <a:srcRect/>
          <a:stretch>
            <a:fillRect/>
          </a:stretch>
        </p:blipFill>
        <p:spPr bwMode="auto">
          <a:xfrm>
            <a:off x="254000" y="265113"/>
            <a:ext cx="522000" cy="522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n-US" noProof="0"/>
              <a:t>Title of the presentation l Date</a:t>
            </a:r>
            <a:endParaRPr lang="en-US" noProof="0" dirty="0"/>
          </a:p>
        </p:txBody>
      </p:sp>
      <p:sp>
        <p:nvSpPr>
          <p:cNvPr id="4" name="Espace réservé du pied de page 3"/>
          <p:cNvSpPr>
            <a:spLocks noGrp="1"/>
          </p:cNvSpPr>
          <p:nvPr>
            <p:ph type="ftr" sz="quarter" idx="11"/>
          </p:nvPr>
        </p:nvSpPr>
        <p:spPr/>
        <p:txBody>
          <a:bodyPr/>
          <a:lstStyle/>
          <a:p>
            <a:r>
              <a:rPr lang="en-US" noProof="0"/>
              <a:t>CONFIDENTIALITY LEVEL</a:t>
            </a:r>
            <a:endParaRPr lang="en-US" noProof="0" dirty="0"/>
          </a:p>
        </p:txBody>
      </p:sp>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7"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8" name="Espace réservé du texte 4"/>
          <p:cNvSpPr>
            <a:spLocks noGrp="1"/>
          </p:cNvSpPr>
          <p:nvPr>
            <p:ph type="body" sz="quarter" idx="12"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spTree>
    <p:extLst>
      <p:ext uri="{BB962C8B-B14F-4D97-AF65-F5344CB8AC3E}">
        <p14:creationId xmlns:p14="http://schemas.microsoft.com/office/powerpoint/2010/main" val="341707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Chapter opening pag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54000" y="265113"/>
            <a:ext cx="522000" cy="522000"/>
          </a:xfrm>
          <a:prstGeom prst="rect">
            <a:avLst/>
          </a:prstGeom>
          <a:noFill/>
        </p:spPr>
      </p:pic>
      <p:sp>
        <p:nvSpPr>
          <p:cNvPr id="6" name="Espace réservé du contenu 12"/>
          <p:cNvSpPr>
            <a:spLocks noGrp="1"/>
          </p:cNvSpPr>
          <p:nvPr>
            <p:ph sz="quarter" idx="11" hasCustomPrompt="1"/>
          </p:nvPr>
        </p:nvSpPr>
        <p:spPr>
          <a:xfrm>
            <a:off x="2647951" y="621506"/>
            <a:ext cx="3848100" cy="3871913"/>
          </a:xfrm>
          <a:prstGeom prst="rect">
            <a:avLst/>
          </a:prstGeom>
        </p:spPr>
        <p:txBody>
          <a:bodyPr lIns="81628" tIns="40814" rIns="81628" bIns="40814" anchor="ctr"/>
          <a:lstStyle>
            <a:lvl1pPr algn="ctr">
              <a:buNone/>
              <a:defRPr sz="26800" b="1">
                <a:solidFill>
                  <a:srgbClr val="00AEC6"/>
                </a:solidFill>
                <a:latin typeface="+mn-lt"/>
                <a:cs typeface="Arial" pitchFamily="34" charset="0"/>
              </a:defRPr>
            </a:lvl1pPr>
          </a:lstStyle>
          <a:p>
            <a:pPr lvl="0"/>
            <a:r>
              <a:rPr lang="en-US" noProof="0" dirty="0"/>
              <a:t>1</a:t>
            </a:r>
          </a:p>
        </p:txBody>
      </p:sp>
      <p:sp>
        <p:nvSpPr>
          <p:cNvPr id="7" name="Espace réservé du contenu 9"/>
          <p:cNvSpPr>
            <a:spLocks noGrp="1"/>
          </p:cNvSpPr>
          <p:nvPr>
            <p:ph sz="quarter" idx="10" hasCustomPrompt="1"/>
          </p:nvPr>
        </p:nvSpPr>
        <p:spPr>
          <a:xfrm>
            <a:off x="0" y="2260569"/>
            <a:ext cx="9144000" cy="621506"/>
          </a:xfrm>
          <a:prstGeom prst="rect">
            <a:avLst/>
          </a:prstGeom>
        </p:spPr>
        <p:txBody>
          <a:bodyPr lIns="81628" tIns="40814" rIns="81628" bIns="40814" anchor="ctr"/>
          <a:lstStyle>
            <a:lvl1pPr algn="ctr">
              <a:buNone/>
              <a:defRPr sz="3000" b="0" baseline="0">
                <a:solidFill>
                  <a:schemeClr val="tx1"/>
                </a:solidFill>
                <a:latin typeface="+mn-lt"/>
                <a:cs typeface="Arial" pitchFamily="34" charset="0"/>
              </a:defRPr>
            </a:lvl1pPr>
          </a:lstStyle>
          <a:p>
            <a:pPr lvl="0"/>
            <a:r>
              <a:rPr lang="en-US" noProof="0" dirty="0"/>
              <a:t>Chapter opening page</a:t>
            </a:r>
          </a:p>
        </p:txBody>
      </p:sp>
    </p:spTree>
    <p:extLst>
      <p:ext uri="{BB962C8B-B14F-4D97-AF65-F5344CB8AC3E}">
        <p14:creationId xmlns:p14="http://schemas.microsoft.com/office/powerpoint/2010/main" val="270751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012343" y="1372353"/>
            <a:ext cx="5760000" cy="2880000"/>
          </a:xfrm>
          <a:prstGeom prst="rect">
            <a:avLst/>
          </a:prstGeom>
        </p:spPr>
        <p:txBody>
          <a:bodyPr lIns="0" tIns="0" rIns="0" bIns="0"/>
          <a:lstStyle>
            <a:lvl1pPr marL="809625" indent="-809625">
              <a:buClr>
                <a:schemeClr val="tx2"/>
              </a:buClr>
              <a:buFont typeface="+mj-lt"/>
              <a:buAutoNum type="arabicPeriod"/>
              <a:defRPr sz="16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add text</a:t>
            </a:r>
            <a:endParaRPr lang="fr-FR" dirty="0"/>
          </a:p>
        </p:txBody>
      </p:sp>
      <p:pic>
        <p:nvPicPr>
          <p:cNvPr id="10"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13"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4" name="Espace réservé du pied de page 3"/>
          <p:cNvSpPr>
            <a:spLocks noGrp="1"/>
          </p:cNvSpPr>
          <p:nvPr>
            <p:ph type="ftr" sz="quarter" idx="13"/>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26472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s/Charts">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4000" y="1230406"/>
            <a:ext cx="882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Table title</a:t>
            </a:r>
          </a:p>
        </p:txBody>
      </p:sp>
      <p:sp>
        <p:nvSpPr>
          <p:cNvPr id="5" name="Espace réservé du tableau 4"/>
          <p:cNvSpPr>
            <a:spLocks noGrp="1"/>
          </p:cNvSpPr>
          <p:nvPr>
            <p:ph type="tbl" sz="quarter" idx="13" hasCustomPrompt="1"/>
          </p:nvPr>
        </p:nvSpPr>
        <p:spPr>
          <a:xfrm>
            <a:off x="234000" y="1764506"/>
            <a:ext cx="8820000" cy="2500313"/>
          </a:xfrm>
          <a:prstGeom prst="rect">
            <a:avLst/>
          </a:prstGeom>
        </p:spPr>
        <p:txBody>
          <a:bodyPr anchor="ctr"/>
          <a:lstStyle>
            <a:lvl1pPr marL="0" indent="0" algn="ctr">
              <a:buFontTx/>
              <a:buNone/>
              <a:defRPr sz="2000">
                <a:solidFill>
                  <a:schemeClr val="tx2"/>
                </a:solidFill>
              </a:defRPr>
            </a:lvl1pPr>
          </a:lstStyle>
          <a:p>
            <a:r>
              <a:rPr lang="en-US" dirty="0"/>
              <a:t>Click on the icon to add a table</a:t>
            </a:r>
            <a:endParaRPr lang="fr-FR" dirty="0"/>
          </a:p>
        </p:txBody>
      </p:sp>
      <p:sp>
        <p:nvSpPr>
          <p:cNvPr id="16" name="Espace réservé du texte 2"/>
          <p:cNvSpPr>
            <a:spLocks noGrp="1"/>
          </p:cNvSpPr>
          <p:nvPr>
            <p:ph type="body" sz="quarter" idx="14" hasCustomPrompt="1"/>
          </p:nvPr>
        </p:nvSpPr>
        <p:spPr>
          <a:xfrm>
            <a:off x="234000" y="1444719"/>
            <a:ext cx="882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Table subtitle</a:t>
            </a:r>
          </a:p>
        </p:txBody>
      </p:sp>
      <p:pic>
        <p:nvPicPr>
          <p:cNvPr id="10"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15"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7" name="Espace réservé du pied de page 3"/>
          <p:cNvSpPr>
            <a:spLocks noGrp="1"/>
          </p:cNvSpPr>
          <p:nvPr>
            <p:ph type="ftr" sz="quarter" idx="15"/>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0191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gram x2">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marR="0" indent="0" algn="l" defTabSz="913723" rtl="0" eaLnBrk="0" fontAlgn="base" latinLnBrk="0" hangingPunct="0">
              <a:lnSpc>
                <a:spcPct val="100000"/>
              </a:lnSpc>
              <a:spcBef>
                <a:spcPct val="20000"/>
              </a:spcBef>
              <a:spcAft>
                <a:spcPct val="0"/>
              </a:spcAft>
              <a:buClrTx/>
              <a:buSzTx/>
              <a:buFont typeface="Arial" charset="0"/>
              <a:buNone/>
              <a:tabLst/>
              <a:defRPr sz="1800">
                <a:solidFill>
                  <a:srgbClr val="00AEC6"/>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399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4140000" cy="2430000"/>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endParaRPr lang="fr-FR" dirty="0"/>
          </a:p>
        </p:txBody>
      </p:sp>
      <p:sp>
        <p:nvSpPr>
          <p:cNvPr id="22" name="Espace réservé du texte 2"/>
          <p:cNvSpPr>
            <a:spLocks noGrp="1"/>
          </p:cNvSpPr>
          <p:nvPr>
            <p:ph type="body" sz="quarter" idx="16" hasCustomPrompt="1"/>
          </p:nvPr>
        </p:nvSpPr>
        <p:spPr>
          <a:xfrm>
            <a:off x="4570413"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23" name="Espace réservé du texte 2"/>
          <p:cNvSpPr>
            <a:spLocks noGrp="1"/>
          </p:cNvSpPr>
          <p:nvPr>
            <p:ph type="body" sz="quarter" idx="17" hasCustomPrompt="1"/>
          </p:nvPr>
        </p:nvSpPr>
        <p:spPr>
          <a:xfrm>
            <a:off x="4570413"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24" name="Espace réservé du graphique 3"/>
          <p:cNvSpPr>
            <a:spLocks noGrp="1"/>
          </p:cNvSpPr>
          <p:nvPr>
            <p:ph type="chart" sz="quarter" idx="18" hasCustomPrompt="1"/>
          </p:nvPr>
        </p:nvSpPr>
        <p:spPr>
          <a:xfrm>
            <a:off x="4570413" y="1778794"/>
            <a:ext cx="4140000" cy="2430000"/>
          </a:xfrm>
          <a:prstGeom prst="rect">
            <a:avLst/>
          </a:prstGeom>
        </p:spPr>
        <p:txBody>
          <a:bodyPr anchor="ctr"/>
          <a:lstStyle>
            <a:lvl1pPr marL="0" marR="0" indent="0" algn="ctr" defTabSz="913723" rtl="0" eaLnBrk="0" fontAlgn="base" latinLnBrk="0" hangingPunct="0">
              <a:lnSpc>
                <a:spcPct val="100000"/>
              </a:lnSpc>
              <a:spcBef>
                <a:spcPct val="20000"/>
              </a:spcBef>
              <a:spcAft>
                <a:spcPct val="0"/>
              </a:spcAft>
              <a:buClrTx/>
              <a:buSzTx/>
              <a:buFontTx/>
              <a:buNone/>
              <a:tabLst/>
              <a:defRPr sz="2000">
                <a:solidFill>
                  <a:schemeClr val="tx2"/>
                </a:solidFill>
                <a:latin typeface="+mn-lt"/>
              </a:defRPr>
            </a:lvl1pPr>
          </a:lstStyle>
          <a:p>
            <a:r>
              <a:rPr lang="en-US" dirty="0"/>
              <a:t>Click on the icon to add a graph</a:t>
            </a:r>
            <a:endParaRPr lang="fr-FR" dirty="0"/>
          </a:p>
        </p:txBody>
      </p:sp>
      <p:pic>
        <p:nvPicPr>
          <p:cNvPr id="13"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14"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5" name="Espace réservé du pied de page 3"/>
          <p:cNvSpPr>
            <a:spLocks noGrp="1"/>
          </p:cNvSpPr>
          <p:nvPr>
            <p:ph type="ftr" sz="quarter" idx="19"/>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13033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istogram x4">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399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22" name="Espace réservé du texte 2"/>
          <p:cNvSpPr>
            <a:spLocks noGrp="1"/>
          </p:cNvSpPr>
          <p:nvPr>
            <p:ph type="body" sz="quarter" idx="16" hasCustomPrompt="1"/>
          </p:nvPr>
        </p:nvSpPr>
        <p:spPr>
          <a:xfrm>
            <a:off x="461135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23" name="Espace réservé du texte 2"/>
          <p:cNvSpPr>
            <a:spLocks noGrp="1"/>
          </p:cNvSpPr>
          <p:nvPr>
            <p:ph type="body" sz="quarter" idx="17" hasCustomPrompt="1"/>
          </p:nvPr>
        </p:nvSpPr>
        <p:spPr>
          <a:xfrm>
            <a:off x="4611357"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24" name="Espace réservé du graphique 3"/>
          <p:cNvSpPr>
            <a:spLocks noGrp="1"/>
          </p:cNvSpPr>
          <p:nvPr>
            <p:ph type="chart" sz="quarter" idx="18" hasCustomPrompt="1"/>
          </p:nvPr>
        </p:nvSpPr>
        <p:spPr>
          <a:xfrm>
            <a:off x="4611357" y="1778794"/>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13" name="Espace réservé du texte 2"/>
          <p:cNvSpPr>
            <a:spLocks noGrp="1"/>
          </p:cNvSpPr>
          <p:nvPr>
            <p:ph type="body" sz="quarter" idx="19" hasCustomPrompt="1"/>
          </p:nvPr>
        </p:nvSpPr>
        <p:spPr>
          <a:xfrm>
            <a:off x="233997" y="3073494"/>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4" name="Espace réservé du texte 2"/>
          <p:cNvSpPr>
            <a:spLocks noGrp="1"/>
          </p:cNvSpPr>
          <p:nvPr>
            <p:ph type="body" sz="quarter" idx="20" hasCustomPrompt="1"/>
          </p:nvPr>
        </p:nvSpPr>
        <p:spPr>
          <a:xfrm>
            <a:off x="233997" y="3287807"/>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15" name="Espace réservé du graphique 3"/>
          <p:cNvSpPr>
            <a:spLocks noGrp="1"/>
          </p:cNvSpPr>
          <p:nvPr>
            <p:ph type="chart" sz="quarter" idx="21" hasCustomPrompt="1"/>
          </p:nvPr>
        </p:nvSpPr>
        <p:spPr>
          <a:xfrm>
            <a:off x="233997" y="3621882"/>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17" name="Espace réservé du texte 2"/>
          <p:cNvSpPr>
            <a:spLocks noGrp="1"/>
          </p:cNvSpPr>
          <p:nvPr>
            <p:ph type="body" sz="quarter" idx="22" hasCustomPrompt="1"/>
          </p:nvPr>
        </p:nvSpPr>
        <p:spPr>
          <a:xfrm>
            <a:off x="4611357" y="3073494"/>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8" name="Espace réservé du texte 2"/>
          <p:cNvSpPr>
            <a:spLocks noGrp="1"/>
          </p:cNvSpPr>
          <p:nvPr>
            <p:ph type="body" sz="quarter" idx="23" hasCustomPrompt="1"/>
          </p:nvPr>
        </p:nvSpPr>
        <p:spPr>
          <a:xfrm>
            <a:off x="4611357" y="3287807"/>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19" name="Espace réservé du graphique 3"/>
          <p:cNvSpPr>
            <a:spLocks noGrp="1"/>
          </p:cNvSpPr>
          <p:nvPr>
            <p:ph type="chart" sz="quarter" idx="24" hasCustomPrompt="1"/>
          </p:nvPr>
        </p:nvSpPr>
        <p:spPr>
          <a:xfrm>
            <a:off x="4611357" y="3621882"/>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pic>
        <p:nvPicPr>
          <p:cNvPr id="20"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21"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25" name="Espace réservé du pied de page 3"/>
          <p:cNvSpPr>
            <a:spLocks noGrp="1"/>
          </p:cNvSpPr>
          <p:nvPr>
            <p:ph type="ftr" sz="quarter" idx="25"/>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41550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Source Sans Pro" pitchFamily="34" charset="0"/>
                <a:cs typeface="Arial" pitchFamily="34" charset="0"/>
              </a:defRPr>
            </a:lvl1pPr>
          </a:lstStyle>
          <a:p>
            <a:pPr lvl="0"/>
            <a:r>
              <a:rPr lang="en-US" noProof="0" dirty="0"/>
              <a:t>Subtitle or next title (optional)</a:t>
            </a:r>
          </a:p>
        </p:txBody>
      </p:sp>
      <p:sp>
        <p:nvSpPr>
          <p:cNvPr id="3" name="Espace réservé du texte 2"/>
          <p:cNvSpPr>
            <a:spLocks noGrp="1"/>
          </p:cNvSpPr>
          <p:nvPr>
            <p:ph type="body" sz="quarter" idx="12" hasCustomPrompt="1"/>
          </p:nvPr>
        </p:nvSpPr>
        <p:spPr>
          <a:xfrm>
            <a:off x="233997" y="1230406"/>
            <a:ext cx="32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19"/>
            <a:ext cx="32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3240000" cy="2430000"/>
          </a:xfrm>
          <a:prstGeom prst="rect">
            <a:avLst/>
          </a:prstGeom>
        </p:spPr>
        <p:txBody>
          <a:bodyPr anchor="ctr"/>
          <a:lstStyle>
            <a:lvl1pPr marL="0" indent="0" algn="ctr">
              <a:buFontTx/>
              <a:buNone/>
              <a:defRPr sz="2000" baseline="0">
                <a:solidFill>
                  <a:schemeClr val="tx2"/>
                </a:solidFill>
                <a:latin typeface="+mn-lt"/>
              </a:defRPr>
            </a:lvl1pPr>
          </a:lstStyle>
          <a:p>
            <a:r>
              <a:rPr lang="en-US" dirty="0"/>
              <a:t>Click on</a:t>
            </a:r>
          </a:p>
          <a:p>
            <a:r>
              <a:rPr lang="en-US" dirty="0"/>
              <a:t> the icon to add a graph</a:t>
            </a:r>
            <a:endParaRPr lang="fr-FR" dirty="0"/>
          </a:p>
        </p:txBody>
      </p:sp>
      <p:sp>
        <p:nvSpPr>
          <p:cNvPr id="5" name="Espace réservé du texte 4"/>
          <p:cNvSpPr>
            <a:spLocks noGrp="1"/>
          </p:cNvSpPr>
          <p:nvPr>
            <p:ph type="body" sz="quarter" idx="16" hasCustomPrompt="1"/>
          </p:nvPr>
        </p:nvSpPr>
        <p:spPr>
          <a:xfrm>
            <a:off x="3796367" y="1889523"/>
            <a:ext cx="4359275" cy="2620565"/>
          </a:xfrm>
          <a:prstGeom prst="rect">
            <a:avLst/>
          </a:prstGeom>
        </p:spPr>
        <p:txBody>
          <a:bodyPr lIns="0" tIns="0" rIns="0" bIns="0"/>
          <a:lstStyle>
            <a:lvl1pPr marL="341345" indent="-341345">
              <a:buSzPct val="120000"/>
              <a:buFontTx/>
              <a:buBlip>
                <a:blip r:embed="rId2"/>
              </a:buBlip>
              <a:defRPr sz="1600">
                <a:latin typeface="+mj-lt"/>
              </a:defRPr>
            </a:lvl1pPr>
          </a:lstStyle>
          <a:p>
            <a:pPr lvl="0"/>
            <a:r>
              <a:rPr lang="en-US" dirty="0"/>
              <a:t>Click to add text</a:t>
            </a:r>
            <a:endParaRPr lang="fr-FR" dirty="0"/>
          </a:p>
        </p:txBody>
      </p:sp>
      <p:pic>
        <p:nvPicPr>
          <p:cNvPr id="13" name="Logo AXA" descr="\\Mac\AllFiles\Volumes\DOSSIERS EN COURS\17_1098 AXA_Creation_gabarits\elements\png\new_logo_axa_rgb.png"/>
          <p:cNvPicPr>
            <a:picLocks noChangeAspect="1" noChangeArrowheads="1"/>
          </p:cNvPicPr>
          <p:nvPr userDrawn="1"/>
        </p:nvPicPr>
        <p:blipFill>
          <a:blip r:embed="rId3" cstate="print"/>
          <a:srcRect/>
          <a:stretch>
            <a:fillRect/>
          </a:stretch>
        </p:blipFill>
        <p:spPr bwMode="auto">
          <a:xfrm>
            <a:off x="8881546" y="4877227"/>
            <a:ext cx="176979" cy="177047"/>
          </a:xfrm>
          <a:prstGeom prst="rect">
            <a:avLst/>
          </a:prstGeom>
          <a:noFill/>
          <a:ln w="9525">
            <a:noFill/>
            <a:miter lim="800000"/>
            <a:headEnd/>
            <a:tailEnd/>
          </a:ln>
        </p:spPr>
      </p:pic>
      <p:sp>
        <p:nvSpPr>
          <p:cNvPr id="14"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5" name="Espace réservé du pied de page 3"/>
          <p:cNvSpPr>
            <a:spLocks noGrp="1"/>
          </p:cNvSpPr>
          <p:nvPr>
            <p:ph type="ftr" sz="quarter" idx="17"/>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56189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3 bloc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n-US" noProof="0"/>
              <a:t>Title of the presentation l Date</a:t>
            </a:r>
            <a:endParaRPr lang="en-US" noProof="0" dirty="0"/>
          </a:p>
        </p:txBody>
      </p:sp>
      <p:sp>
        <p:nvSpPr>
          <p:cNvPr id="4" name="Espace réservé du pied de page 3"/>
          <p:cNvSpPr>
            <a:spLocks noGrp="1"/>
          </p:cNvSpPr>
          <p:nvPr>
            <p:ph type="ftr" sz="quarter" idx="11"/>
          </p:nvPr>
        </p:nvSpPr>
        <p:spPr/>
        <p:txBody>
          <a:bodyPr/>
          <a:lstStyle/>
          <a:p>
            <a:r>
              <a:rPr lang="en-US" noProof="0"/>
              <a:t>CONFIDENTIALITY LEVEL</a:t>
            </a:r>
            <a:endParaRPr lang="en-US" noProof="0" dirty="0"/>
          </a:p>
        </p:txBody>
      </p:sp>
      <p:sp>
        <p:nvSpPr>
          <p:cNvPr id="20" name="Espace réservé du texte 19"/>
          <p:cNvSpPr>
            <a:spLocks noGrp="1"/>
          </p:cNvSpPr>
          <p:nvPr>
            <p:ph type="body" sz="quarter" idx="14" hasCustomPrompt="1"/>
          </p:nvPr>
        </p:nvSpPr>
        <p:spPr>
          <a:xfrm>
            <a:off x="396000" y="1223684"/>
            <a:ext cx="2520950" cy="1080000"/>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endParaRPr lang="fr-FR" dirty="0"/>
          </a:p>
        </p:txBody>
      </p:sp>
      <p:sp>
        <p:nvSpPr>
          <p:cNvPr id="21" name="Espace réservé du texte 19"/>
          <p:cNvSpPr>
            <a:spLocks noGrp="1"/>
          </p:cNvSpPr>
          <p:nvPr>
            <p:ph type="body" sz="quarter" idx="15" hasCustomPrompt="1"/>
          </p:nvPr>
        </p:nvSpPr>
        <p:spPr>
          <a:xfrm>
            <a:off x="3312000" y="1223684"/>
            <a:ext cx="2520950" cy="1080000"/>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p>
        </p:txBody>
      </p:sp>
      <p:sp>
        <p:nvSpPr>
          <p:cNvPr id="22" name="Espace réservé du texte 19"/>
          <p:cNvSpPr>
            <a:spLocks noGrp="1"/>
          </p:cNvSpPr>
          <p:nvPr>
            <p:ph type="body" sz="quarter" idx="16" hasCustomPrompt="1"/>
          </p:nvPr>
        </p:nvSpPr>
        <p:spPr>
          <a:xfrm>
            <a:off x="6227050" y="1223684"/>
            <a:ext cx="2520950" cy="1080000"/>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p>
        </p:txBody>
      </p:sp>
      <p:sp>
        <p:nvSpPr>
          <p:cNvPr id="25" name="Espace réservé du texte 24"/>
          <p:cNvSpPr>
            <a:spLocks noGrp="1"/>
          </p:cNvSpPr>
          <p:nvPr>
            <p:ph type="body" sz="quarter" idx="17" hasCustomPrompt="1"/>
          </p:nvPr>
        </p:nvSpPr>
        <p:spPr>
          <a:xfrm>
            <a:off x="396000" y="2447365"/>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sp>
        <p:nvSpPr>
          <p:cNvPr id="30" name="Espace réservé du texte 24"/>
          <p:cNvSpPr>
            <a:spLocks noGrp="1"/>
          </p:cNvSpPr>
          <p:nvPr>
            <p:ph type="body" sz="quarter" idx="18" hasCustomPrompt="1"/>
          </p:nvPr>
        </p:nvSpPr>
        <p:spPr>
          <a:xfrm>
            <a:off x="3312950" y="2447365"/>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sp>
        <p:nvSpPr>
          <p:cNvPr id="31" name="Espace réservé du texte 24"/>
          <p:cNvSpPr>
            <a:spLocks noGrp="1"/>
          </p:cNvSpPr>
          <p:nvPr>
            <p:ph type="body" sz="quarter" idx="19" hasCustomPrompt="1"/>
          </p:nvPr>
        </p:nvSpPr>
        <p:spPr>
          <a:xfrm>
            <a:off x="6228000" y="2447365"/>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pic>
        <p:nvPicPr>
          <p:cNvPr id="12" name="Logo AXA" descr="\\Mac\AllFiles\Volumes\DOSSIERS EN COURS\17_1098 AXA_Creation_gabarits\elements\png\new_logo_axa_rgb.png"/>
          <p:cNvPicPr>
            <a:picLocks noChangeAspect="1" noChangeArrowheads="1"/>
          </p:cNvPicPr>
          <p:nvPr userDrawn="1"/>
        </p:nvPicPr>
        <p:blipFill>
          <a:blip r:embed="rId3" cstate="print"/>
          <a:srcRect/>
          <a:stretch>
            <a:fillRect/>
          </a:stretch>
        </p:blipFill>
        <p:spPr bwMode="auto">
          <a:xfrm>
            <a:off x="8881546" y="4877227"/>
            <a:ext cx="176979" cy="177047"/>
          </a:xfrm>
          <a:prstGeom prst="rect">
            <a:avLst/>
          </a:prstGeom>
          <a:noFill/>
          <a:ln w="9525">
            <a:noFill/>
            <a:miter lim="800000"/>
            <a:headEnd/>
            <a:tailEnd/>
          </a:ln>
        </p:spPr>
      </p:pic>
      <p:sp>
        <p:nvSpPr>
          <p:cNvPr id="13"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5" name="Espace réservé du texte 4"/>
          <p:cNvSpPr>
            <a:spLocks noGrp="1"/>
          </p:cNvSpPr>
          <p:nvPr>
            <p:ph type="body" sz="quarter" idx="20"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spTree>
    <p:extLst>
      <p:ext uri="{BB962C8B-B14F-4D97-AF65-F5344CB8AC3E}">
        <p14:creationId xmlns:p14="http://schemas.microsoft.com/office/powerpoint/2010/main" val="326351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1 bloc">
    <p:spTree>
      <p:nvGrpSpPr>
        <p:cNvPr id="1" name=""/>
        <p:cNvGrpSpPr/>
        <p:nvPr/>
      </p:nvGrpSpPr>
      <p:grpSpPr>
        <a:xfrm>
          <a:off x="0" y="0"/>
          <a:ext cx="0" cy="0"/>
          <a:chOff x="0" y="0"/>
          <a:chExt cx="0" cy="0"/>
        </a:xfrm>
      </p:grpSpPr>
      <p:sp>
        <p:nvSpPr>
          <p:cNvPr id="23" name="Espace réservé du texte 19"/>
          <p:cNvSpPr>
            <a:spLocks noGrp="1"/>
          </p:cNvSpPr>
          <p:nvPr>
            <p:ph type="body" sz="quarter" idx="17" hasCustomPrompt="1"/>
          </p:nvPr>
        </p:nvSpPr>
        <p:spPr>
          <a:xfrm>
            <a:off x="5564088" y="1478774"/>
            <a:ext cx="3257177" cy="2185953"/>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p>
        </p:txBody>
      </p:sp>
      <p:sp>
        <p:nvSpPr>
          <p:cNvPr id="3" name="Espace réservé de la date 2"/>
          <p:cNvSpPr>
            <a:spLocks noGrp="1"/>
          </p:cNvSpPr>
          <p:nvPr>
            <p:ph type="dt" sz="half" idx="10"/>
          </p:nvPr>
        </p:nvSpPr>
        <p:spPr/>
        <p:txBody>
          <a:bodyPr/>
          <a:lstStyle/>
          <a:p>
            <a:r>
              <a:rPr lang="en-US" noProof="0"/>
              <a:t>Title of the presentation l Date</a:t>
            </a:r>
            <a:endParaRPr lang="en-US" noProof="0" dirty="0"/>
          </a:p>
        </p:txBody>
      </p:sp>
      <p:sp>
        <p:nvSpPr>
          <p:cNvPr id="4" name="Espace réservé du pied de page 3"/>
          <p:cNvSpPr>
            <a:spLocks noGrp="1"/>
          </p:cNvSpPr>
          <p:nvPr>
            <p:ph type="ftr" sz="quarter" idx="11"/>
          </p:nvPr>
        </p:nvSpPr>
        <p:spPr/>
        <p:txBody>
          <a:bodyPr/>
          <a:lstStyle/>
          <a:p>
            <a:r>
              <a:rPr lang="en-US" noProof="0"/>
              <a:t>CONFIDENTIALITY LEVEL</a:t>
            </a:r>
            <a:endParaRPr lang="en-US" noProof="0" dirty="0"/>
          </a:p>
        </p:txBody>
      </p:sp>
      <p:sp>
        <p:nvSpPr>
          <p:cNvPr id="19" name="Espace réservé du texte 4"/>
          <p:cNvSpPr>
            <a:spLocks noGrp="1"/>
          </p:cNvSpPr>
          <p:nvPr>
            <p:ph type="body" sz="quarter" idx="16" hasCustomPrompt="1"/>
          </p:nvPr>
        </p:nvSpPr>
        <p:spPr>
          <a:xfrm>
            <a:off x="234951" y="1478775"/>
            <a:ext cx="4335463" cy="2185952"/>
          </a:xfrm>
          <a:prstGeom prst="rect">
            <a:avLst/>
          </a:prstGeom>
        </p:spPr>
        <p:txBody>
          <a:bodyPr lIns="0" tIns="0" rIns="0" bIns="0" anchor="ctr"/>
          <a:lstStyle>
            <a:lvl1pPr marL="341345" indent="-341345">
              <a:buSzPct val="120000"/>
              <a:buFontTx/>
              <a:buBlip>
                <a:blip r:embed="rId2"/>
              </a:buBlip>
              <a:defRPr sz="1600">
                <a:latin typeface="+mj-lt"/>
              </a:defRPr>
            </a:lvl1pPr>
          </a:lstStyle>
          <a:p>
            <a:pPr lvl="0"/>
            <a:r>
              <a:rPr lang="en-US" dirty="0"/>
              <a:t>Click to add text</a:t>
            </a:r>
            <a:endParaRPr lang="fr-FR" dirty="0"/>
          </a:p>
        </p:txBody>
      </p:sp>
      <p:pic>
        <p:nvPicPr>
          <p:cNvPr id="11" name="Logo AXA" descr="\\Mac\AllFiles\Volumes\DOSSIERS EN COURS\17_1098 AXA_Creation_gabarits\elements\png\new_logo_axa_rgb.png"/>
          <p:cNvPicPr>
            <a:picLocks noChangeAspect="1" noChangeArrowheads="1"/>
          </p:cNvPicPr>
          <p:nvPr userDrawn="1"/>
        </p:nvPicPr>
        <p:blipFill>
          <a:blip r:embed="rId3" cstate="print"/>
          <a:srcRect/>
          <a:stretch>
            <a:fillRect/>
          </a:stretch>
        </p:blipFill>
        <p:spPr bwMode="auto">
          <a:xfrm>
            <a:off x="8881546" y="4877227"/>
            <a:ext cx="176979" cy="177047"/>
          </a:xfrm>
          <a:prstGeom prst="rect">
            <a:avLst/>
          </a:prstGeom>
          <a:noFill/>
          <a:ln w="9525">
            <a:noFill/>
            <a:miter lim="800000"/>
            <a:headEnd/>
            <a:tailEnd/>
          </a:ln>
        </p:spPr>
      </p:pic>
      <p:sp>
        <p:nvSpPr>
          <p:cNvPr id="12"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8" name="Espace réservé du texte 4"/>
          <p:cNvSpPr>
            <a:spLocks noGrp="1"/>
          </p:cNvSpPr>
          <p:nvPr>
            <p:ph type="body" sz="quarter" idx="18"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grpSp>
        <p:nvGrpSpPr>
          <p:cNvPr id="20" name="Groupe 5"/>
          <p:cNvGrpSpPr/>
          <p:nvPr userDrawn="1"/>
        </p:nvGrpSpPr>
        <p:grpSpPr>
          <a:xfrm>
            <a:off x="4326923" y="2198769"/>
            <a:ext cx="743595" cy="742788"/>
            <a:chOff x="-1206500" y="1404938"/>
            <a:chExt cx="1463675" cy="1462087"/>
          </a:xfrm>
        </p:grpSpPr>
        <p:sp>
          <p:nvSpPr>
            <p:cNvPr id="21" name="Freeform 5"/>
            <p:cNvSpPr>
              <a:spLocks/>
            </p:cNvSpPr>
            <p:nvPr/>
          </p:nvSpPr>
          <p:spPr bwMode="auto">
            <a:xfrm>
              <a:off x="-1206500" y="1404938"/>
              <a:ext cx="1463675" cy="1462087"/>
            </a:xfrm>
            <a:custGeom>
              <a:avLst/>
              <a:gdLst/>
              <a:ahLst/>
              <a:cxnLst>
                <a:cxn ang="0">
                  <a:pos x="1842" y="969"/>
                </a:cxn>
                <a:cxn ang="0">
                  <a:pos x="1824" y="1107"/>
                </a:cxn>
                <a:cxn ang="0">
                  <a:pos x="1787" y="1237"/>
                </a:cxn>
                <a:cxn ang="0">
                  <a:pos x="1732" y="1361"/>
                </a:cxn>
                <a:cxn ang="0">
                  <a:pos x="1660" y="1473"/>
                </a:cxn>
                <a:cxn ang="0">
                  <a:pos x="1574" y="1572"/>
                </a:cxn>
                <a:cxn ang="0">
                  <a:pos x="1473" y="1660"/>
                </a:cxn>
                <a:cxn ang="0">
                  <a:pos x="1361" y="1731"/>
                </a:cxn>
                <a:cxn ang="0">
                  <a:pos x="1239" y="1787"/>
                </a:cxn>
                <a:cxn ang="0">
                  <a:pos x="1107" y="1824"/>
                </a:cxn>
                <a:cxn ang="0">
                  <a:pos x="969" y="1842"/>
                </a:cxn>
                <a:cxn ang="0">
                  <a:pos x="875" y="1842"/>
                </a:cxn>
                <a:cxn ang="0">
                  <a:pos x="737" y="1824"/>
                </a:cxn>
                <a:cxn ang="0">
                  <a:pos x="605" y="1787"/>
                </a:cxn>
                <a:cxn ang="0">
                  <a:pos x="483" y="1731"/>
                </a:cxn>
                <a:cxn ang="0">
                  <a:pos x="371" y="1660"/>
                </a:cxn>
                <a:cxn ang="0">
                  <a:pos x="270" y="1572"/>
                </a:cxn>
                <a:cxn ang="0">
                  <a:pos x="184" y="1473"/>
                </a:cxn>
                <a:cxn ang="0">
                  <a:pos x="111" y="1361"/>
                </a:cxn>
                <a:cxn ang="0">
                  <a:pos x="55" y="1237"/>
                </a:cxn>
                <a:cxn ang="0">
                  <a:pos x="20" y="1107"/>
                </a:cxn>
                <a:cxn ang="0">
                  <a:pos x="2" y="969"/>
                </a:cxn>
                <a:cxn ang="0">
                  <a:pos x="2" y="873"/>
                </a:cxn>
                <a:cxn ang="0">
                  <a:pos x="20" y="735"/>
                </a:cxn>
                <a:cxn ang="0">
                  <a:pos x="55" y="605"/>
                </a:cxn>
                <a:cxn ang="0">
                  <a:pos x="111" y="481"/>
                </a:cxn>
                <a:cxn ang="0">
                  <a:pos x="184" y="369"/>
                </a:cxn>
                <a:cxn ang="0">
                  <a:pos x="270" y="270"/>
                </a:cxn>
                <a:cxn ang="0">
                  <a:pos x="371" y="182"/>
                </a:cxn>
                <a:cxn ang="0">
                  <a:pos x="483" y="111"/>
                </a:cxn>
                <a:cxn ang="0">
                  <a:pos x="605" y="55"/>
                </a:cxn>
                <a:cxn ang="0">
                  <a:pos x="737" y="18"/>
                </a:cxn>
                <a:cxn ang="0">
                  <a:pos x="875" y="0"/>
                </a:cxn>
                <a:cxn ang="0">
                  <a:pos x="969" y="0"/>
                </a:cxn>
                <a:cxn ang="0">
                  <a:pos x="1107" y="18"/>
                </a:cxn>
                <a:cxn ang="0">
                  <a:pos x="1239" y="55"/>
                </a:cxn>
                <a:cxn ang="0">
                  <a:pos x="1361" y="111"/>
                </a:cxn>
                <a:cxn ang="0">
                  <a:pos x="1473" y="182"/>
                </a:cxn>
                <a:cxn ang="0">
                  <a:pos x="1574" y="270"/>
                </a:cxn>
                <a:cxn ang="0">
                  <a:pos x="1660" y="369"/>
                </a:cxn>
                <a:cxn ang="0">
                  <a:pos x="1732" y="481"/>
                </a:cxn>
                <a:cxn ang="0">
                  <a:pos x="1787" y="605"/>
                </a:cxn>
                <a:cxn ang="0">
                  <a:pos x="1824" y="735"/>
                </a:cxn>
                <a:cxn ang="0">
                  <a:pos x="1842" y="873"/>
                </a:cxn>
              </a:cxnLst>
              <a:rect l="0" t="0" r="r" b="b"/>
              <a:pathLst>
                <a:path w="1844" h="1842">
                  <a:moveTo>
                    <a:pt x="1844" y="922"/>
                  </a:moveTo>
                  <a:lnTo>
                    <a:pt x="1844" y="922"/>
                  </a:lnTo>
                  <a:lnTo>
                    <a:pt x="1842" y="969"/>
                  </a:lnTo>
                  <a:lnTo>
                    <a:pt x="1839" y="1014"/>
                  </a:lnTo>
                  <a:lnTo>
                    <a:pt x="1833" y="1062"/>
                  </a:lnTo>
                  <a:lnTo>
                    <a:pt x="1824" y="1107"/>
                  </a:lnTo>
                  <a:lnTo>
                    <a:pt x="1815" y="1151"/>
                  </a:lnTo>
                  <a:lnTo>
                    <a:pt x="1802" y="1195"/>
                  </a:lnTo>
                  <a:lnTo>
                    <a:pt x="1787" y="1237"/>
                  </a:lnTo>
                  <a:lnTo>
                    <a:pt x="1771" y="1279"/>
                  </a:lnTo>
                  <a:lnTo>
                    <a:pt x="1753" y="1320"/>
                  </a:lnTo>
                  <a:lnTo>
                    <a:pt x="1732" y="1361"/>
                  </a:lnTo>
                  <a:lnTo>
                    <a:pt x="1711" y="1398"/>
                  </a:lnTo>
                  <a:lnTo>
                    <a:pt x="1686" y="1436"/>
                  </a:lnTo>
                  <a:lnTo>
                    <a:pt x="1660" y="1473"/>
                  </a:lnTo>
                  <a:lnTo>
                    <a:pt x="1633" y="1507"/>
                  </a:lnTo>
                  <a:lnTo>
                    <a:pt x="1605" y="1541"/>
                  </a:lnTo>
                  <a:lnTo>
                    <a:pt x="1574" y="1572"/>
                  </a:lnTo>
                  <a:lnTo>
                    <a:pt x="1542" y="1603"/>
                  </a:lnTo>
                  <a:lnTo>
                    <a:pt x="1509" y="1632"/>
                  </a:lnTo>
                  <a:lnTo>
                    <a:pt x="1473" y="1660"/>
                  </a:lnTo>
                  <a:lnTo>
                    <a:pt x="1437" y="1686"/>
                  </a:lnTo>
                  <a:lnTo>
                    <a:pt x="1400" y="1709"/>
                  </a:lnTo>
                  <a:lnTo>
                    <a:pt x="1361" y="1731"/>
                  </a:lnTo>
                  <a:lnTo>
                    <a:pt x="1322" y="1753"/>
                  </a:lnTo>
                  <a:lnTo>
                    <a:pt x="1281" y="1770"/>
                  </a:lnTo>
                  <a:lnTo>
                    <a:pt x="1239" y="1787"/>
                  </a:lnTo>
                  <a:lnTo>
                    <a:pt x="1197" y="1801"/>
                  </a:lnTo>
                  <a:lnTo>
                    <a:pt x="1153" y="1814"/>
                  </a:lnTo>
                  <a:lnTo>
                    <a:pt x="1107" y="1824"/>
                  </a:lnTo>
                  <a:lnTo>
                    <a:pt x="1062" y="1832"/>
                  </a:lnTo>
                  <a:lnTo>
                    <a:pt x="1016" y="1839"/>
                  </a:lnTo>
                  <a:lnTo>
                    <a:pt x="969" y="1842"/>
                  </a:lnTo>
                  <a:lnTo>
                    <a:pt x="922" y="1842"/>
                  </a:lnTo>
                  <a:lnTo>
                    <a:pt x="922" y="1842"/>
                  </a:lnTo>
                  <a:lnTo>
                    <a:pt x="875" y="1842"/>
                  </a:lnTo>
                  <a:lnTo>
                    <a:pt x="828" y="1839"/>
                  </a:lnTo>
                  <a:lnTo>
                    <a:pt x="782" y="1832"/>
                  </a:lnTo>
                  <a:lnTo>
                    <a:pt x="737" y="1824"/>
                  </a:lnTo>
                  <a:lnTo>
                    <a:pt x="691" y="1814"/>
                  </a:lnTo>
                  <a:lnTo>
                    <a:pt x="647" y="1801"/>
                  </a:lnTo>
                  <a:lnTo>
                    <a:pt x="605" y="1787"/>
                  </a:lnTo>
                  <a:lnTo>
                    <a:pt x="563" y="1770"/>
                  </a:lnTo>
                  <a:lnTo>
                    <a:pt x="522" y="1753"/>
                  </a:lnTo>
                  <a:lnTo>
                    <a:pt x="483" y="1731"/>
                  </a:lnTo>
                  <a:lnTo>
                    <a:pt x="444" y="1709"/>
                  </a:lnTo>
                  <a:lnTo>
                    <a:pt x="407" y="1686"/>
                  </a:lnTo>
                  <a:lnTo>
                    <a:pt x="371" y="1660"/>
                  </a:lnTo>
                  <a:lnTo>
                    <a:pt x="335" y="1632"/>
                  </a:lnTo>
                  <a:lnTo>
                    <a:pt x="302" y="1603"/>
                  </a:lnTo>
                  <a:lnTo>
                    <a:pt x="270" y="1572"/>
                  </a:lnTo>
                  <a:lnTo>
                    <a:pt x="239" y="1541"/>
                  </a:lnTo>
                  <a:lnTo>
                    <a:pt x="210" y="1507"/>
                  </a:lnTo>
                  <a:lnTo>
                    <a:pt x="184" y="1473"/>
                  </a:lnTo>
                  <a:lnTo>
                    <a:pt x="158" y="1436"/>
                  </a:lnTo>
                  <a:lnTo>
                    <a:pt x="133" y="1398"/>
                  </a:lnTo>
                  <a:lnTo>
                    <a:pt x="111" y="1361"/>
                  </a:lnTo>
                  <a:lnTo>
                    <a:pt x="91" y="1320"/>
                  </a:lnTo>
                  <a:lnTo>
                    <a:pt x="73" y="1279"/>
                  </a:lnTo>
                  <a:lnTo>
                    <a:pt x="55" y="1237"/>
                  </a:lnTo>
                  <a:lnTo>
                    <a:pt x="41" y="1195"/>
                  </a:lnTo>
                  <a:lnTo>
                    <a:pt x="29" y="1151"/>
                  </a:lnTo>
                  <a:lnTo>
                    <a:pt x="20" y="1107"/>
                  </a:lnTo>
                  <a:lnTo>
                    <a:pt x="11" y="1062"/>
                  </a:lnTo>
                  <a:lnTo>
                    <a:pt x="5" y="1014"/>
                  </a:lnTo>
                  <a:lnTo>
                    <a:pt x="2" y="969"/>
                  </a:lnTo>
                  <a:lnTo>
                    <a:pt x="0" y="922"/>
                  </a:lnTo>
                  <a:lnTo>
                    <a:pt x="0" y="922"/>
                  </a:lnTo>
                  <a:lnTo>
                    <a:pt x="2" y="873"/>
                  </a:lnTo>
                  <a:lnTo>
                    <a:pt x="5" y="828"/>
                  </a:lnTo>
                  <a:lnTo>
                    <a:pt x="11" y="780"/>
                  </a:lnTo>
                  <a:lnTo>
                    <a:pt x="20" y="735"/>
                  </a:lnTo>
                  <a:lnTo>
                    <a:pt x="29" y="691"/>
                  </a:lnTo>
                  <a:lnTo>
                    <a:pt x="41" y="647"/>
                  </a:lnTo>
                  <a:lnTo>
                    <a:pt x="55" y="605"/>
                  </a:lnTo>
                  <a:lnTo>
                    <a:pt x="73" y="563"/>
                  </a:lnTo>
                  <a:lnTo>
                    <a:pt x="91" y="522"/>
                  </a:lnTo>
                  <a:lnTo>
                    <a:pt x="111" y="481"/>
                  </a:lnTo>
                  <a:lnTo>
                    <a:pt x="133" y="444"/>
                  </a:lnTo>
                  <a:lnTo>
                    <a:pt x="158" y="406"/>
                  </a:lnTo>
                  <a:lnTo>
                    <a:pt x="184" y="369"/>
                  </a:lnTo>
                  <a:lnTo>
                    <a:pt x="210" y="335"/>
                  </a:lnTo>
                  <a:lnTo>
                    <a:pt x="239" y="301"/>
                  </a:lnTo>
                  <a:lnTo>
                    <a:pt x="270" y="270"/>
                  </a:lnTo>
                  <a:lnTo>
                    <a:pt x="302" y="239"/>
                  </a:lnTo>
                  <a:lnTo>
                    <a:pt x="335" y="210"/>
                  </a:lnTo>
                  <a:lnTo>
                    <a:pt x="371" y="182"/>
                  </a:lnTo>
                  <a:lnTo>
                    <a:pt x="407" y="156"/>
                  </a:lnTo>
                  <a:lnTo>
                    <a:pt x="444" y="133"/>
                  </a:lnTo>
                  <a:lnTo>
                    <a:pt x="483" y="111"/>
                  </a:lnTo>
                  <a:lnTo>
                    <a:pt x="522" y="89"/>
                  </a:lnTo>
                  <a:lnTo>
                    <a:pt x="563" y="72"/>
                  </a:lnTo>
                  <a:lnTo>
                    <a:pt x="605" y="55"/>
                  </a:lnTo>
                  <a:lnTo>
                    <a:pt x="647" y="41"/>
                  </a:lnTo>
                  <a:lnTo>
                    <a:pt x="691" y="28"/>
                  </a:lnTo>
                  <a:lnTo>
                    <a:pt x="737" y="18"/>
                  </a:lnTo>
                  <a:lnTo>
                    <a:pt x="782" y="10"/>
                  </a:lnTo>
                  <a:lnTo>
                    <a:pt x="828" y="5"/>
                  </a:lnTo>
                  <a:lnTo>
                    <a:pt x="875" y="0"/>
                  </a:lnTo>
                  <a:lnTo>
                    <a:pt x="922" y="0"/>
                  </a:lnTo>
                  <a:lnTo>
                    <a:pt x="922" y="0"/>
                  </a:lnTo>
                  <a:lnTo>
                    <a:pt x="969" y="0"/>
                  </a:lnTo>
                  <a:lnTo>
                    <a:pt x="1016" y="5"/>
                  </a:lnTo>
                  <a:lnTo>
                    <a:pt x="1062" y="10"/>
                  </a:lnTo>
                  <a:lnTo>
                    <a:pt x="1107" y="18"/>
                  </a:lnTo>
                  <a:lnTo>
                    <a:pt x="1153" y="28"/>
                  </a:lnTo>
                  <a:lnTo>
                    <a:pt x="1197" y="41"/>
                  </a:lnTo>
                  <a:lnTo>
                    <a:pt x="1239" y="55"/>
                  </a:lnTo>
                  <a:lnTo>
                    <a:pt x="1281" y="72"/>
                  </a:lnTo>
                  <a:lnTo>
                    <a:pt x="1322" y="89"/>
                  </a:lnTo>
                  <a:lnTo>
                    <a:pt x="1361" y="111"/>
                  </a:lnTo>
                  <a:lnTo>
                    <a:pt x="1400" y="133"/>
                  </a:lnTo>
                  <a:lnTo>
                    <a:pt x="1437" y="156"/>
                  </a:lnTo>
                  <a:lnTo>
                    <a:pt x="1473" y="182"/>
                  </a:lnTo>
                  <a:lnTo>
                    <a:pt x="1509" y="210"/>
                  </a:lnTo>
                  <a:lnTo>
                    <a:pt x="1542" y="239"/>
                  </a:lnTo>
                  <a:lnTo>
                    <a:pt x="1574" y="270"/>
                  </a:lnTo>
                  <a:lnTo>
                    <a:pt x="1605" y="301"/>
                  </a:lnTo>
                  <a:lnTo>
                    <a:pt x="1633" y="335"/>
                  </a:lnTo>
                  <a:lnTo>
                    <a:pt x="1660" y="369"/>
                  </a:lnTo>
                  <a:lnTo>
                    <a:pt x="1686" y="406"/>
                  </a:lnTo>
                  <a:lnTo>
                    <a:pt x="1711" y="444"/>
                  </a:lnTo>
                  <a:lnTo>
                    <a:pt x="1732" y="481"/>
                  </a:lnTo>
                  <a:lnTo>
                    <a:pt x="1753" y="522"/>
                  </a:lnTo>
                  <a:lnTo>
                    <a:pt x="1771" y="563"/>
                  </a:lnTo>
                  <a:lnTo>
                    <a:pt x="1787" y="605"/>
                  </a:lnTo>
                  <a:lnTo>
                    <a:pt x="1802" y="647"/>
                  </a:lnTo>
                  <a:lnTo>
                    <a:pt x="1815" y="691"/>
                  </a:lnTo>
                  <a:lnTo>
                    <a:pt x="1824" y="735"/>
                  </a:lnTo>
                  <a:lnTo>
                    <a:pt x="1833" y="780"/>
                  </a:lnTo>
                  <a:lnTo>
                    <a:pt x="1839" y="828"/>
                  </a:lnTo>
                  <a:lnTo>
                    <a:pt x="1842" y="873"/>
                  </a:lnTo>
                  <a:lnTo>
                    <a:pt x="1844" y="922"/>
                  </a:lnTo>
                  <a:lnTo>
                    <a:pt x="1844" y="922"/>
                  </a:lnTo>
                  <a:close/>
                </a:path>
              </a:pathLst>
            </a:custGeom>
            <a:solidFill>
              <a:srgbClr val="9FD9B4"/>
            </a:solidFill>
            <a:ln w="9525">
              <a:noFill/>
              <a:round/>
              <a:headEnd/>
              <a:tailEnd/>
            </a:ln>
          </p:spPr>
          <p:txBody>
            <a:bodyPr vert="horz" wrap="square" lIns="91440" tIns="45720" rIns="91440" bIns="45720" numCol="1" anchor="t" anchorCtr="0" compatLnSpc="1">
              <a:prstTxWarp prst="textNoShape">
                <a:avLst/>
              </a:prstTxWarp>
            </a:bodyPr>
            <a:lstStyle/>
            <a:p>
              <a:endParaRPr lang="en-US" sz="2000">
                <a:latin typeface="Arial" pitchFamily="34" charset="0"/>
                <a:cs typeface="Arial" pitchFamily="34" charset="0"/>
              </a:endParaRPr>
            </a:p>
          </p:txBody>
        </p:sp>
        <p:sp>
          <p:nvSpPr>
            <p:cNvPr id="22" name="Freeform 6"/>
            <p:cNvSpPr>
              <a:spLocks/>
            </p:cNvSpPr>
            <p:nvPr/>
          </p:nvSpPr>
          <p:spPr bwMode="auto">
            <a:xfrm>
              <a:off x="-957263" y="1725613"/>
              <a:ext cx="965200" cy="820737"/>
            </a:xfrm>
            <a:custGeom>
              <a:avLst/>
              <a:gdLst/>
              <a:ahLst/>
              <a:cxnLst>
                <a:cxn ang="0">
                  <a:pos x="628" y="1010"/>
                </a:cxn>
                <a:cxn ang="0">
                  <a:pos x="608" y="981"/>
                </a:cxn>
                <a:cxn ang="0">
                  <a:pos x="601" y="946"/>
                </a:cxn>
                <a:cxn ang="0">
                  <a:pos x="608" y="912"/>
                </a:cxn>
                <a:cxn ang="0">
                  <a:pos x="628" y="883"/>
                </a:cxn>
                <a:cxn ang="0">
                  <a:pos x="101" y="620"/>
                </a:cxn>
                <a:cxn ang="0">
                  <a:pos x="91" y="618"/>
                </a:cxn>
                <a:cxn ang="0">
                  <a:pos x="71" y="615"/>
                </a:cxn>
                <a:cxn ang="0">
                  <a:pos x="44" y="602"/>
                </a:cxn>
                <a:cxn ang="0">
                  <a:pos x="16" y="574"/>
                </a:cxn>
                <a:cxn ang="0">
                  <a:pos x="5" y="548"/>
                </a:cxn>
                <a:cxn ang="0">
                  <a:pos x="0" y="529"/>
                </a:cxn>
                <a:cxn ang="0">
                  <a:pos x="0" y="519"/>
                </a:cxn>
                <a:cxn ang="0">
                  <a:pos x="1" y="498"/>
                </a:cxn>
                <a:cxn ang="0">
                  <a:pos x="8" y="478"/>
                </a:cxn>
                <a:cxn ang="0">
                  <a:pos x="29" y="447"/>
                </a:cxn>
                <a:cxn ang="0">
                  <a:pos x="62" y="425"/>
                </a:cxn>
                <a:cxn ang="0">
                  <a:pos x="81" y="420"/>
                </a:cxn>
                <a:cxn ang="0">
                  <a:pos x="101" y="418"/>
                </a:cxn>
                <a:cxn ang="0">
                  <a:pos x="628" y="153"/>
                </a:cxn>
                <a:cxn ang="0">
                  <a:pos x="616" y="138"/>
                </a:cxn>
                <a:cxn ang="0">
                  <a:pos x="603" y="106"/>
                </a:cxn>
                <a:cxn ang="0">
                  <a:pos x="603" y="73"/>
                </a:cxn>
                <a:cxn ang="0">
                  <a:pos x="616" y="41"/>
                </a:cxn>
                <a:cxn ang="0">
                  <a:pos x="628" y="26"/>
                </a:cxn>
                <a:cxn ang="0">
                  <a:pos x="658" y="7"/>
                </a:cxn>
                <a:cxn ang="0">
                  <a:pos x="693" y="0"/>
                </a:cxn>
                <a:cxn ang="0">
                  <a:pos x="727" y="7"/>
                </a:cxn>
                <a:cxn ang="0">
                  <a:pos x="756" y="26"/>
                </a:cxn>
                <a:cxn ang="0">
                  <a:pos x="1190" y="455"/>
                </a:cxn>
                <a:cxn ang="0">
                  <a:pos x="1210" y="485"/>
                </a:cxn>
                <a:cxn ang="0">
                  <a:pos x="1216" y="519"/>
                </a:cxn>
                <a:cxn ang="0">
                  <a:pos x="1210" y="551"/>
                </a:cxn>
                <a:cxn ang="0">
                  <a:pos x="1190" y="581"/>
                </a:cxn>
                <a:cxn ang="0">
                  <a:pos x="756" y="1010"/>
                </a:cxn>
                <a:cxn ang="0">
                  <a:pos x="727" y="1029"/>
                </a:cxn>
                <a:cxn ang="0">
                  <a:pos x="693" y="1036"/>
                </a:cxn>
                <a:cxn ang="0">
                  <a:pos x="658" y="1029"/>
                </a:cxn>
                <a:cxn ang="0">
                  <a:pos x="628" y="1010"/>
                </a:cxn>
              </a:cxnLst>
              <a:rect l="0" t="0" r="r" b="b"/>
              <a:pathLst>
                <a:path w="1216" h="1036">
                  <a:moveTo>
                    <a:pt x="628" y="1010"/>
                  </a:moveTo>
                  <a:lnTo>
                    <a:pt x="628" y="1010"/>
                  </a:lnTo>
                  <a:lnTo>
                    <a:pt x="616" y="995"/>
                  </a:lnTo>
                  <a:lnTo>
                    <a:pt x="608" y="981"/>
                  </a:lnTo>
                  <a:lnTo>
                    <a:pt x="603" y="963"/>
                  </a:lnTo>
                  <a:lnTo>
                    <a:pt x="601" y="946"/>
                  </a:lnTo>
                  <a:lnTo>
                    <a:pt x="603" y="930"/>
                  </a:lnTo>
                  <a:lnTo>
                    <a:pt x="608" y="912"/>
                  </a:lnTo>
                  <a:lnTo>
                    <a:pt x="616" y="898"/>
                  </a:lnTo>
                  <a:lnTo>
                    <a:pt x="628" y="883"/>
                  </a:lnTo>
                  <a:lnTo>
                    <a:pt x="896" y="620"/>
                  </a:lnTo>
                  <a:lnTo>
                    <a:pt x="101" y="620"/>
                  </a:lnTo>
                  <a:lnTo>
                    <a:pt x="101" y="620"/>
                  </a:lnTo>
                  <a:lnTo>
                    <a:pt x="91" y="618"/>
                  </a:lnTo>
                  <a:lnTo>
                    <a:pt x="81" y="616"/>
                  </a:lnTo>
                  <a:lnTo>
                    <a:pt x="71" y="615"/>
                  </a:lnTo>
                  <a:lnTo>
                    <a:pt x="62" y="611"/>
                  </a:lnTo>
                  <a:lnTo>
                    <a:pt x="44" y="602"/>
                  </a:lnTo>
                  <a:lnTo>
                    <a:pt x="29" y="589"/>
                  </a:lnTo>
                  <a:lnTo>
                    <a:pt x="16" y="574"/>
                  </a:lnTo>
                  <a:lnTo>
                    <a:pt x="8" y="558"/>
                  </a:lnTo>
                  <a:lnTo>
                    <a:pt x="5" y="548"/>
                  </a:lnTo>
                  <a:lnTo>
                    <a:pt x="1" y="538"/>
                  </a:lnTo>
                  <a:lnTo>
                    <a:pt x="0" y="529"/>
                  </a:lnTo>
                  <a:lnTo>
                    <a:pt x="0" y="519"/>
                  </a:lnTo>
                  <a:lnTo>
                    <a:pt x="0" y="519"/>
                  </a:lnTo>
                  <a:lnTo>
                    <a:pt x="0" y="507"/>
                  </a:lnTo>
                  <a:lnTo>
                    <a:pt x="1" y="498"/>
                  </a:lnTo>
                  <a:lnTo>
                    <a:pt x="5" y="488"/>
                  </a:lnTo>
                  <a:lnTo>
                    <a:pt x="8" y="478"/>
                  </a:lnTo>
                  <a:lnTo>
                    <a:pt x="16" y="462"/>
                  </a:lnTo>
                  <a:lnTo>
                    <a:pt x="29" y="447"/>
                  </a:lnTo>
                  <a:lnTo>
                    <a:pt x="44" y="434"/>
                  </a:lnTo>
                  <a:lnTo>
                    <a:pt x="62" y="425"/>
                  </a:lnTo>
                  <a:lnTo>
                    <a:pt x="71" y="421"/>
                  </a:lnTo>
                  <a:lnTo>
                    <a:pt x="81" y="420"/>
                  </a:lnTo>
                  <a:lnTo>
                    <a:pt x="91" y="418"/>
                  </a:lnTo>
                  <a:lnTo>
                    <a:pt x="101" y="418"/>
                  </a:lnTo>
                  <a:lnTo>
                    <a:pt x="896" y="418"/>
                  </a:lnTo>
                  <a:lnTo>
                    <a:pt x="628" y="153"/>
                  </a:lnTo>
                  <a:lnTo>
                    <a:pt x="628" y="153"/>
                  </a:lnTo>
                  <a:lnTo>
                    <a:pt x="616" y="138"/>
                  </a:lnTo>
                  <a:lnTo>
                    <a:pt x="608" y="124"/>
                  </a:lnTo>
                  <a:lnTo>
                    <a:pt x="603" y="106"/>
                  </a:lnTo>
                  <a:lnTo>
                    <a:pt x="601" y="90"/>
                  </a:lnTo>
                  <a:lnTo>
                    <a:pt x="603" y="73"/>
                  </a:lnTo>
                  <a:lnTo>
                    <a:pt x="608" y="55"/>
                  </a:lnTo>
                  <a:lnTo>
                    <a:pt x="616" y="41"/>
                  </a:lnTo>
                  <a:lnTo>
                    <a:pt x="628" y="26"/>
                  </a:lnTo>
                  <a:lnTo>
                    <a:pt x="628" y="26"/>
                  </a:lnTo>
                  <a:lnTo>
                    <a:pt x="642" y="15"/>
                  </a:lnTo>
                  <a:lnTo>
                    <a:pt x="658" y="7"/>
                  </a:lnTo>
                  <a:lnTo>
                    <a:pt x="675" y="2"/>
                  </a:lnTo>
                  <a:lnTo>
                    <a:pt x="693" y="0"/>
                  </a:lnTo>
                  <a:lnTo>
                    <a:pt x="709" y="2"/>
                  </a:lnTo>
                  <a:lnTo>
                    <a:pt x="727" y="7"/>
                  </a:lnTo>
                  <a:lnTo>
                    <a:pt x="741" y="15"/>
                  </a:lnTo>
                  <a:lnTo>
                    <a:pt x="756" y="26"/>
                  </a:lnTo>
                  <a:lnTo>
                    <a:pt x="1190" y="455"/>
                  </a:lnTo>
                  <a:lnTo>
                    <a:pt x="1190" y="455"/>
                  </a:lnTo>
                  <a:lnTo>
                    <a:pt x="1202" y="468"/>
                  </a:lnTo>
                  <a:lnTo>
                    <a:pt x="1210" y="485"/>
                  </a:lnTo>
                  <a:lnTo>
                    <a:pt x="1215" y="501"/>
                  </a:lnTo>
                  <a:lnTo>
                    <a:pt x="1216" y="519"/>
                  </a:lnTo>
                  <a:lnTo>
                    <a:pt x="1215" y="535"/>
                  </a:lnTo>
                  <a:lnTo>
                    <a:pt x="1210" y="551"/>
                  </a:lnTo>
                  <a:lnTo>
                    <a:pt x="1202" y="568"/>
                  </a:lnTo>
                  <a:lnTo>
                    <a:pt x="1190" y="581"/>
                  </a:lnTo>
                  <a:lnTo>
                    <a:pt x="756" y="1010"/>
                  </a:lnTo>
                  <a:lnTo>
                    <a:pt x="756" y="1010"/>
                  </a:lnTo>
                  <a:lnTo>
                    <a:pt x="741" y="1021"/>
                  </a:lnTo>
                  <a:lnTo>
                    <a:pt x="727" y="1029"/>
                  </a:lnTo>
                  <a:lnTo>
                    <a:pt x="709" y="1034"/>
                  </a:lnTo>
                  <a:lnTo>
                    <a:pt x="693" y="1036"/>
                  </a:lnTo>
                  <a:lnTo>
                    <a:pt x="675" y="1034"/>
                  </a:lnTo>
                  <a:lnTo>
                    <a:pt x="658" y="1029"/>
                  </a:lnTo>
                  <a:lnTo>
                    <a:pt x="642" y="1021"/>
                  </a:lnTo>
                  <a:lnTo>
                    <a:pt x="628" y="1010"/>
                  </a:lnTo>
                  <a:lnTo>
                    <a:pt x="628" y="10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a:latin typeface="Arial" pitchFamily="34" charset="0"/>
                <a:cs typeface="Arial" pitchFamily="34" charset="0"/>
              </a:endParaRPr>
            </a:p>
          </p:txBody>
        </p:sp>
      </p:grpSp>
    </p:spTree>
    <p:extLst>
      <p:ext uri="{BB962C8B-B14F-4D97-AF65-F5344CB8AC3E}">
        <p14:creationId xmlns:p14="http://schemas.microsoft.com/office/powerpoint/2010/main" val="402420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4"/>
          <p:cNvSpPr txBox="1">
            <a:spLocks/>
          </p:cNvSpPr>
          <p:nvPr userDrawn="1"/>
        </p:nvSpPr>
        <p:spPr>
          <a:xfrm>
            <a:off x="8446" y="4862910"/>
            <a:ext cx="618597" cy="249636"/>
          </a:xfrm>
          <a:prstGeom prst="rect">
            <a:avLst/>
          </a:prstGeom>
        </p:spPr>
        <p:txBody>
          <a:bodyPr vert="horz" lIns="81628" tIns="40814" rIns="81628" bIns="40814" rtlCol="0" anchor="ctr"/>
          <a:lstStyle>
            <a:lvl1pPr>
              <a:defRPr>
                <a:latin typeface="+mj-lt"/>
              </a:defRPr>
            </a:lvl1pPr>
          </a:lstStyle>
          <a:p>
            <a:pPr marL="0" marR="0" lvl="0" indent="0" algn="ctr" defTabSz="816284" rtl="0" eaLnBrk="1" fontAlgn="auto" latinLnBrk="0" hangingPunct="1">
              <a:lnSpc>
                <a:spcPct val="100000"/>
              </a:lnSpc>
              <a:spcBef>
                <a:spcPts val="0"/>
              </a:spcBef>
              <a:spcAft>
                <a:spcPts val="0"/>
              </a:spcAft>
              <a:buClrTx/>
              <a:buSzTx/>
              <a:buFontTx/>
              <a:buNone/>
              <a:tabLst/>
              <a:defRPr/>
            </a:pPr>
            <a:fld id="{438FEFB8-6B6E-4DC1-A5E4-A1258711B442}" type="slidenum">
              <a:rPr kumimoji="0" lang="en-US" sz="800" b="0" i="0" u="none" strike="noStrike" kern="1200" cap="none" spc="0" normalizeH="0" baseline="0" noProof="0" smtClean="0">
                <a:ln>
                  <a:noFill/>
                </a:ln>
                <a:solidFill>
                  <a:schemeClr val="tx1"/>
                </a:solidFill>
                <a:effectLst/>
                <a:uLnTx/>
                <a:uFillTx/>
                <a:latin typeface="Source Sans Pro" pitchFamily="34" charset="0"/>
                <a:ea typeface="+mn-ea"/>
                <a:cs typeface="Arial" pitchFamily="34" charset="0"/>
              </a:rPr>
              <a:pPr marL="0" marR="0" lvl="0" indent="0" algn="ctr" defTabSz="816284"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Source Sans Pro" pitchFamily="34" charset="0"/>
              <a:ea typeface="+mn-ea"/>
              <a:cs typeface="Arial" pitchFamily="34" charset="0"/>
            </a:endParaRPr>
          </a:p>
        </p:txBody>
      </p:sp>
      <p:sp>
        <p:nvSpPr>
          <p:cNvPr id="3" name="Espace réservé de la date 1"/>
          <p:cNvSpPr>
            <a:spLocks noGrp="1"/>
          </p:cNvSpPr>
          <p:nvPr>
            <p:ph type="dt" sz="half" idx="2"/>
          </p:nvPr>
        </p:nvSpPr>
        <p:spPr>
          <a:xfrm>
            <a:off x="500253" y="4906460"/>
            <a:ext cx="2215515" cy="175022"/>
          </a:xfrm>
          <a:prstGeom prst="rect">
            <a:avLst/>
          </a:prstGeom>
        </p:spPr>
        <p:txBody>
          <a:bodyPr vert="horz" lIns="81628" tIns="40814" rIns="81628" bIns="40814" rtlCol="0" anchor="ctr"/>
          <a:lstStyle>
            <a:lvl1pPr algn="l">
              <a:defRPr sz="800">
                <a:solidFill>
                  <a:schemeClr val="tx1"/>
                </a:solidFill>
                <a:latin typeface="Source Sans Pro" pitchFamily="34" charset="0"/>
              </a:defRPr>
            </a:lvl1pPr>
          </a:lstStyle>
          <a:p>
            <a:r>
              <a:rPr lang="en-US" noProof="0"/>
              <a:t>Title of the presentation l Date</a:t>
            </a:r>
            <a:endParaRPr lang="en-US" noProof="0" dirty="0"/>
          </a:p>
        </p:txBody>
      </p:sp>
      <p:sp>
        <p:nvSpPr>
          <p:cNvPr id="5" name="Espace réservé du pied de page 2"/>
          <p:cNvSpPr>
            <a:spLocks noGrp="1"/>
          </p:cNvSpPr>
          <p:nvPr>
            <p:ph type="ftr" sz="quarter" idx="3"/>
          </p:nvPr>
        </p:nvSpPr>
        <p:spPr>
          <a:xfrm>
            <a:off x="3326957" y="4906460"/>
            <a:ext cx="2474912" cy="175022"/>
          </a:xfrm>
          <a:prstGeom prst="rect">
            <a:avLst/>
          </a:prstGeom>
        </p:spPr>
        <p:txBody>
          <a:bodyPr vert="horz" lIns="81628" tIns="40814" rIns="81628" bIns="40814" rtlCol="0" anchor="ctr"/>
          <a:lstStyle>
            <a:lvl1pPr algn="ctr">
              <a:defRPr sz="800">
                <a:solidFill>
                  <a:srgbClr val="FF0000"/>
                </a:solidFill>
                <a:latin typeface="Source Sans Pro" pitchFamily="34" charset="0"/>
              </a:defRPr>
            </a:lvl1pPr>
          </a:lstStyle>
          <a:p>
            <a:r>
              <a:rPr lang="en-US" noProof="0" dirty="0"/>
              <a:t>CONFIDENTIALITY LEVEL</a:t>
            </a:r>
          </a:p>
        </p:txBody>
      </p:sp>
    </p:spTree>
  </p:cSld>
  <p:clrMap bg1="lt1" tx1="dk1" bg2="lt2" tx2="dk2" accent1="accent1" accent2="accent2" accent3="accent3" accent4="accent4" accent5="accent5" accent6="accent6" hlink="hlink" folHlink="folHlink"/>
  <p:sldLayoutIdLst>
    <p:sldLayoutId id="2147483894"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Lst>
  <p:hf sldNum="0" hdr="0"/>
  <p:txStyles>
    <p:titleStyle>
      <a:lvl1pPr algn="ctr" defTabSz="815680" rtl="0" eaLnBrk="0" fontAlgn="base" hangingPunct="0">
        <a:spcBef>
          <a:spcPct val="0"/>
        </a:spcBef>
        <a:spcAft>
          <a:spcPct val="0"/>
        </a:spcAft>
        <a:defRPr sz="4000" kern="1200">
          <a:solidFill>
            <a:schemeClr val="tx1"/>
          </a:solidFill>
          <a:latin typeface="+mj-lt"/>
          <a:ea typeface="+mj-ea"/>
          <a:cs typeface="+mj-cs"/>
        </a:defRPr>
      </a:lvl1pPr>
      <a:lvl2pPr algn="ctr" defTabSz="815680" rtl="0" eaLnBrk="0" fontAlgn="base" hangingPunct="0">
        <a:spcBef>
          <a:spcPct val="0"/>
        </a:spcBef>
        <a:spcAft>
          <a:spcPct val="0"/>
        </a:spcAft>
        <a:defRPr sz="4000">
          <a:solidFill>
            <a:schemeClr val="tx1"/>
          </a:solidFill>
          <a:latin typeface="Source Sans Pro" pitchFamily="34" charset="0"/>
        </a:defRPr>
      </a:lvl2pPr>
      <a:lvl3pPr algn="ctr" defTabSz="815680" rtl="0" eaLnBrk="0" fontAlgn="base" hangingPunct="0">
        <a:spcBef>
          <a:spcPct val="0"/>
        </a:spcBef>
        <a:spcAft>
          <a:spcPct val="0"/>
        </a:spcAft>
        <a:defRPr sz="4000">
          <a:solidFill>
            <a:schemeClr val="tx1"/>
          </a:solidFill>
          <a:latin typeface="Source Sans Pro" pitchFamily="34" charset="0"/>
        </a:defRPr>
      </a:lvl3pPr>
      <a:lvl4pPr algn="ctr" defTabSz="815680" rtl="0" eaLnBrk="0" fontAlgn="base" hangingPunct="0">
        <a:spcBef>
          <a:spcPct val="0"/>
        </a:spcBef>
        <a:spcAft>
          <a:spcPct val="0"/>
        </a:spcAft>
        <a:defRPr sz="4000">
          <a:solidFill>
            <a:schemeClr val="tx1"/>
          </a:solidFill>
          <a:latin typeface="Source Sans Pro" pitchFamily="34" charset="0"/>
        </a:defRPr>
      </a:lvl4pPr>
      <a:lvl5pPr algn="ctr" defTabSz="815680" rtl="0" eaLnBrk="0" fontAlgn="base" hangingPunct="0">
        <a:spcBef>
          <a:spcPct val="0"/>
        </a:spcBef>
        <a:spcAft>
          <a:spcPct val="0"/>
        </a:spcAft>
        <a:defRPr sz="4000">
          <a:solidFill>
            <a:schemeClr val="tx1"/>
          </a:solidFill>
          <a:latin typeface="Source Sans Pro" pitchFamily="34" charset="0"/>
        </a:defRPr>
      </a:lvl5pPr>
      <a:lvl6pPr marL="535115" algn="ctr" defTabSz="815680" rtl="0" fontAlgn="base">
        <a:spcBef>
          <a:spcPct val="0"/>
        </a:spcBef>
        <a:spcAft>
          <a:spcPct val="0"/>
        </a:spcAft>
        <a:defRPr sz="4000">
          <a:solidFill>
            <a:schemeClr val="tx1"/>
          </a:solidFill>
          <a:latin typeface="Calibri" pitchFamily="34" charset="0"/>
        </a:defRPr>
      </a:lvl6pPr>
      <a:lvl7pPr marL="1070230" algn="ctr" defTabSz="815680" rtl="0" fontAlgn="base">
        <a:spcBef>
          <a:spcPct val="0"/>
        </a:spcBef>
        <a:spcAft>
          <a:spcPct val="0"/>
        </a:spcAft>
        <a:defRPr sz="4000">
          <a:solidFill>
            <a:schemeClr val="tx1"/>
          </a:solidFill>
          <a:latin typeface="Calibri" pitchFamily="34" charset="0"/>
        </a:defRPr>
      </a:lvl7pPr>
      <a:lvl8pPr marL="1605346" algn="ctr" defTabSz="815680" rtl="0" fontAlgn="base">
        <a:spcBef>
          <a:spcPct val="0"/>
        </a:spcBef>
        <a:spcAft>
          <a:spcPct val="0"/>
        </a:spcAft>
        <a:defRPr sz="4000">
          <a:solidFill>
            <a:schemeClr val="tx1"/>
          </a:solidFill>
          <a:latin typeface="Calibri" pitchFamily="34" charset="0"/>
        </a:defRPr>
      </a:lvl8pPr>
      <a:lvl9pPr marL="2140462" algn="ctr" defTabSz="815680" rtl="0" fontAlgn="base">
        <a:spcBef>
          <a:spcPct val="0"/>
        </a:spcBef>
        <a:spcAft>
          <a:spcPct val="0"/>
        </a:spcAft>
        <a:defRPr sz="4000">
          <a:solidFill>
            <a:schemeClr val="tx1"/>
          </a:solidFill>
          <a:latin typeface="Calibri" pitchFamily="34" charset="0"/>
        </a:defRPr>
      </a:lvl9pPr>
    </p:titleStyle>
    <p:bodyStyle>
      <a:lvl1pPr marL="304719" indent="-304719" algn="l" defTabSz="815680"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661462" indent="-254553" algn="l" defTabSz="815680" rtl="0" eaLnBrk="0" fontAlgn="base" hangingPunct="0">
        <a:spcBef>
          <a:spcPct val="20000"/>
        </a:spcBef>
        <a:spcAft>
          <a:spcPct val="0"/>
        </a:spcAft>
        <a:buFont typeface="Arial" charset="0"/>
        <a:buChar char="–"/>
        <a:defRPr sz="2500" kern="1200">
          <a:solidFill>
            <a:schemeClr val="tx1"/>
          </a:solidFill>
          <a:latin typeface="+mn-lt"/>
          <a:ea typeface="+mn-ea"/>
          <a:cs typeface="+mn-cs"/>
        </a:defRPr>
      </a:lvl2pPr>
      <a:lvl3pPr marL="1020063" indent="-202527" algn="l" defTabSz="815680" rtl="0" eaLnBrk="0" fontAlgn="base" hangingPunct="0">
        <a:spcBef>
          <a:spcPct val="20000"/>
        </a:spcBef>
        <a:spcAft>
          <a:spcPct val="0"/>
        </a:spcAft>
        <a:buFont typeface="Arial" charset="0"/>
        <a:buChar char="•"/>
        <a:defRPr kern="1200">
          <a:solidFill>
            <a:schemeClr val="tx1"/>
          </a:solidFill>
          <a:latin typeface="+mn-lt"/>
          <a:ea typeface="+mn-ea"/>
          <a:cs typeface="+mn-cs"/>
        </a:defRPr>
      </a:lvl3pPr>
      <a:lvl4pPr marL="1426974" indent="-202527" algn="l" defTabSz="815680"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1835743" indent="-202527" algn="l" defTabSz="815680"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244435"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513"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592"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670"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16158" rtl="0" eaLnBrk="1" latinLnBrk="0" hangingPunct="1">
        <a:defRPr sz="1600" kern="1200">
          <a:solidFill>
            <a:schemeClr val="tx1"/>
          </a:solidFill>
          <a:latin typeface="+mn-lt"/>
          <a:ea typeface="+mn-ea"/>
          <a:cs typeface="+mn-cs"/>
        </a:defRPr>
      </a:lvl1pPr>
      <a:lvl2pPr marL="408079" algn="l" defTabSz="816158" rtl="0" eaLnBrk="1" latinLnBrk="0" hangingPunct="1">
        <a:defRPr sz="1600" kern="1200">
          <a:solidFill>
            <a:schemeClr val="tx1"/>
          </a:solidFill>
          <a:latin typeface="+mn-lt"/>
          <a:ea typeface="+mn-ea"/>
          <a:cs typeface="+mn-cs"/>
        </a:defRPr>
      </a:lvl2pPr>
      <a:lvl3pPr marL="816158" algn="l" defTabSz="816158" rtl="0" eaLnBrk="1" latinLnBrk="0" hangingPunct="1">
        <a:defRPr sz="1600" kern="1200">
          <a:solidFill>
            <a:schemeClr val="tx1"/>
          </a:solidFill>
          <a:latin typeface="+mn-lt"/>
          <a:ea typeface="+mn-ea"/>
          <a:cs typeface="+mn-cs"/>
        </a:defRPr>
      </a:lvl3pPr>
      <a:lvl4pPr marL="1224237" algn="l" defTabSz="816158" rtl="0" eaLnBrk="1" latinLnBrk="0" hangingPunct="1">
        <a:defRPr sz="1600" kern="1200">
          <a:solidFill>
            <a:schemeClr val="tx1"/>
          </a:solidFill>
          <a:latin typeface="+mn-lt"/>
          <a:ea typeface="+mn-ea"/>
          <a:cs typeface="+mn-cs"/>
        </a:defRPr>
      </a:lvl4pPr>
      <a:lvl5pPr marL="1632315" algn="l" defTabSz="816158" rtl="0" eaLnBrk="1" latinLnBrk="0" hangingPunct="1">
        <a:defRPr sz="1600" kern="1200">
          <a:solidFill>
            <a:schemeClr val="tx1"/>
          </a:solidFill>
          <a:latin typeface="+mn-lt"/>
          <a:ea typeface="+mn-ea"/>
          <a:cs typeface="+mn-cs"/>
        </a:defRPr>
      </a:lvl5pPr>
      <a:lvl6pPr marL="2040396" algn="l" defTabSz="816158" rtl="0" eaLnBrk="1" latinLnBrk="0" hangingPunct="1">
        <a:defRPr sz="1600" kern="1200">
          <a:solidFill>
            <a:schemeClr val="tx1"/>
          </a:solidFill>
          <a:latin typeface="+mn-lt"/>
          <a:ea typeface="+mn-ea"/>
          <a:cs typeface="+mn-cs"/>
        </a:defRPr>
      </a:lvl6pPr>
      <a:lvl7pPr marL="2448473" algn="l" defTabSz="816158" rtl="0" eaLnBrk="1" latinLnBrk="0" hangingPunct="1">
        <a:defRPr sz="1600" kern="1200">
          <a:solidFill>
            <a:schemeClr val="tx1"/>
          </a:solidFill>
          <a:latin typeface="+mn-lt"/>
          <a:ea typeface="+mn-ea"/>
          <a:cs typeface="+mn-cs"/>
        </a:defRPr>
      </a:lvl7pPr>
      <a:lvl8pPr marL="2856552" algn="l" defTabSz="816158" rtl="0" eaLnBrk="1" latinLnBrk="0" hangingPunct="1">
        <a:defRPr sz="1600" kern="1200">
          <a:solidFill>
            <a:schemeClr val="tx1"/>
          </a:solidFill>
          <a:latin typeface="+mn-lt"/>
          <a:ea typeface="+mn-ea"/>
          <a:cs typeface="+mn-cs"/>
        </a:defRPr>
      </a:lvl8pPr>
      <a:lvl9pPr marL="3264631" algn="l" defTabSz="81615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a:t>SSE Model</a:t>
            </a:r>
          </a:p>
        </p:txBody>
      </p:sp>
      <p:sp>
        <p:nvSpPr>
          <p:cNvPr id="3" name="Subtitle 2">
            <a:extLst>
              <a:ext uri="{FF2B5EF4-FFF2-40B4-BE49-F238E27FC236}">
                <a16:creationId xmlns:a16="http://schemas.microsoft.com/office/drawing/2014/main" id="{4D556999-EA0F-4E6B-86A4-75B01038E356}"/>
              </a:ext>
            </a:extLst>
          </p:cNvPr>
          <p:cNvSpPr>
            <a:spLocks noGrp="1"/>
          </p:cNvSpPr>
          <p:nvPr>
            <p:ph type="subTitle" idx="1"/>
          </p:nvPr>
        </p:nvSpPr>
        <p:spPr/>
        <p:txBody>
          <a:bodyPr/>
          <a:lstStyle/>
          <a:p>
            <a:r>
              <a:rPr lang="en-US" dirty="0"/>
              <a:t>17/03/20</a:t>
            </a:r>
            <a:endParaRPr lang="fr-FR" dirty="0"/>
          </a:p>
        </p:txBody>
      </p:sp>
      <p:sp>
        <p:nvSpPr>
          <p:cNvPr id="5" name="Content Placeholder 4">
            <a:extLst>
              <a:ext uri="{FF2B5EF4-FFF2-40B4-BE49-F238E27FC236}">
                <a16:creationId xmlns:a16="http://schemas.microsoft.com/office/drawing/2014/main" id="{48FA6D1C-B06A-AB48-8F6D-480144577B4E}"/>
              </a:ext>
            </a:extLst>
          </p:cNvPr>
          <p:cNvSpPr>
            <a:spLocks noGrp="1"/>
          </p:cNvSpPr>
          <p:nvPr>
            <p:ph sz="quarter" idx="12"/>
          </p:nvPr>
        </p:nvSpPr>
        <p:spPr/>
        <p:txBody>
          <a:bodyPr/>
          <a:lstStyle/>
          <a:p>
            <a:r>
              <a:rPr lang="en-FR" dirty="0"/>
              <a:t>Longevity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29D2F9-0C35-AC4E-B0FD-879BB24D0B07}"/>
              </a:ext>
            </a:extLst>
          </p:cNvPr>
          <p:cNvSpPr>
            <a:spLocks noGrp="1"/>
          </p:cNvSpPr>
          <p:nvPr>
            <p:ph type="dt" sz="half" idx="10"/>
          </p:nvPr>
        </p:nvSpPr>
        <p:spPr/>
        <p:txBody>
          <a:bodyPr/>
          <a:lstStyle/>
          <a:p>
            <a:r>
              <a:rPr lang="en-US" noProof="0" dirty="0"/>
              <a:t>SSE Model  | March 2020</a:t>
            </a:r>
          </a:p>
        </p:txBody>
      </p:sp>
      <p:sp>
        <p:nvSpPr>
          <p:cNvPr id="4" name="Footer Placeholder 3">
            <a:extLst>
              <a:ext uri="{FF2B5EF4-FFF2-40B4-BE49-F238E27FC236}">
                <a16:creationId xmlns:a16="http://schemas.microsoft.com/office/drawing/2014/main" id="{68DBBDD6-8FD2-F249-83F7-79A460F24719}"/>
              </a:ext>
            </a:extLst>
          </p:cNvPr>
          <p:cNvSpPr>
            <a:spLocks noGrp="1"/>
          </p:cNvSpPr>
          <p:nvPr>
            <p:ph type="ftr" sz="quarter" idx="11"/>
          </p:nvPr>
        </p:nvSpPr>
        <p:spPr/>
        <p:txBody>
          <a:bodyPr/>
          <a:lstStyle/>
          <a:p>
            <a:r>
              <a:rPr lang="en-US" noProof="0"/>
              <a:t>CONFIDENTIALITY LEVEL</a:t>
            </a:r>
            <a:endParaRPr lang="en-US" noProof="0" dirty="0"/>
          </a:p>
        </p:txBody>
      </p:sp>
      <p:sp>
        <p:nvSpPr>
          <p:cNvPr id="6" name="Title 5">
            <a:extLst>
              <a:ext uri="{FF2B5EF4-FFF2-40B4-BE49-F238E27FC236}">
                <a16:creationId xmlns:a16="http://schemas.microsoft.com/office/drawing/2014/main" id="{09B568E6-B289-8A40-966C-F5E38271F95A}"/>
              </a:ext>
            </a:extLst>
          </p:cNvPr>
          <p:cNvSpPr>
            <a:spLocks noGrp="1"/>
          </p:cNvSpPr>
          <p:nvPr>
            <p:ph type="title"/>
          </p:nvPr>
        </p:nvSpPr>
        <p:spPr/>
        <p:txBody>
          <a:bodyPr/>
          <a:lstStyle/>
          <a:p>
            <a:r>
              <a:rPr lang="fr-FR" dirty="0"/>
              <a:t>Test</a:t>
            </a:r>
          </a:p>
        </p:txBody>
      </p:sp>
      <p:pic>
        <p:nvPicPr>
          <p:cNvPr id="11" name="Picture 10">
            <a:extLst>
              <a:ext uri="{FF2B5EF4-FFF2-40B4-BE49-F238E27FC236}">
                <a16:creationId xmlns:a16="http://schemas.microsoft.com/office/drawing/2014/main" id="{7B4EA291-9150-6A47-AAA8-9DAFE392533E}"/>
              </a:ext>
            </a:extLst>
          </p:cNvPr>
          <p:cNvPicPr>
            <a:picLocks noChangeAspect="1"/>
          </p:cNvPicPr>
          <p:nvPr/>
        </p:nvPicPr>
        <p:blipFill>
          <a:blip r:embed="rId3"/>
          <a:stretch>
            <a:fillRect/>
          </a:stretch>
        </p:blipFill>
        <p:spPr>
          <a:xfrm>
            <a:off x="948314" y="868099"/>
            <a:ext cx="7607300" cy="3683000"/>
          </a:xfrm>
          <a:prstGeom prst="rect">
            <a:avLst/>
          </a:prstGeom>
        </p:spPr>
      </p:pic>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6C880A3-B9BB-2F49-8D7C-FEA3D501C02B}"/>
                  </a:ext>
                </a:extLst>
              </p:cNvPr>
              <p:cNvSpPr/>
              <p:nvPr/>
            </p:nvSpPr>
            <p:spPr>
              <a:xfrm>
                <a:off x="5416301" y="382389"/>
                <a:ext cx="2411646" cy="971420"/>
              </a:xfrm>
              <a:prstGeom prst="rect">
                <a:avLst/>
              </a:prstGeom>
              <a:solidFill>
                <a:schemeClr val="bg1"/>
              </a:solidFill>
              <a:ln w="57150">
                <a:solidFill>
                  <a:srgbClr val="668980"/>
                </a:solidFill>
                <a:extLst>
                  <a:ext uri="{C807C97D-BFC1-408E-A445-0C87EB9F89A2}">
                    <ask:lineSketchStyleProps xmlns:ask="http://schemas.microsoft.com/office/drawing/2018/sketchyshapes" sd="1219033472">
                      <a:custGeom>
                        <a:avLst/>
                        <a:gdLst>
                          <a:gd name="connsiteX0" fmla="*/ 0 w 2280195"/>
                          <a:gd name="connsiteY0" fmla="*/ 0 h 954107"/>
                          <a:gd name="connsiteX1" fmla="*/ 547247 w 2280195"/>
                          <a:gd name="connsiteY1" fmla="*/ 0 h 954107"/>
                          <a:gd name="connsiteX2" fmla="*/ 1117296 w 2280195"/>
                          <a:gd name="connsiteY2" fmla="*/ 0 h 954107"/>
                          <a:gd name="connsiteX3" fmla="*/ 1710146 w 2280195"/>
                          <a:gd name="connsiteY3" fmla="*/ 0 h 954107"/>
                          <a:gd name="connsiteX4" fmla="*/ 2280195 w 2280195"/>
                          <a:gd name="connsiteY4" fmla="*/ 0 h 954107"/>
                          <a:gd name="connsiteX5" fmla="*/ 2280195 w 2280195"/>
                          <a:gd name="connsiteY5" fmla="*/ 486595 h 954107"/>
                          <a:gd name="connsiteX6" fmla="*/ 2280195 w 2280195"/>
                          <a:gd name="connsiteY6" fmla="*/ 954107 h 954107"/>
                          <a:gd name="connsiteX7" fmla="*/ 1664542 w 2280195"/>
                          <a:gd name="connsiteY7" fmla="*/ 954107 h 954107"/>
                          <a:gd name="connsiteX8" fmla="*/ 1048890 w 2280195"/>
                          <a:gd name="connsiteY8" fmla="*/ 954107 h 954107"/>
                          <a:gd name="connsiteX9" fmla="*/ 0 w 2280195"/>
                          <a:gd name="connsiteY9" fmla="*/ 954107 h 954107"/>
                          <a:gd name="connsiteX10" fmla="*/ 0 w 2280195"/>
                          <a:gd name="connsiteY10" fmla="*/ 486595 h 954107"/>
                          <a:gd name="connsiteX11" fmla="*/ 0 w 2280195"/>
                          <a:gd name="connsiteY11"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0195" h="954107" fill="none" extrusionOk="0">
                            <a:moveTo>
                              <a:pt x="0" y="0"/>
                            </a:moveTo>
                            <a:cubicBezTo>
                              <a:pt x="114026" y="-574"/>
                              <a:pt x="355466" y="-137"/>
                              <a:pt x="547247" y="0"/>
                            </a:cubicBezTo>
                            <a:cubicBezTo>
                              <a:pt x="739028" y="137"/>
                              <a:pt x="992152" y="-26843"/>
                              <a:pt x="1117296" y="0"/>
                            </a:cubicBezTo>
                            <a:cubicBezTo>
                              <a:pt x="1242440" y="26843"/>
                              <a:pt x="1422124" y="21782"/>
                              <a:pt x="1710146" y="0"/>
                            </a:cubicBezTo>
                            <a:cubicBezTo>
                              <a:pt x="1998168" y="-21782"/>
                              <a:pt x="2032883" y="12608"/>
                              <a:pt x="2280195" y="0"/>
                            </a:cubicBezTo>
                            <a:cubicBezTo>
                              <a:pt x="2257001" y="178188"/>
                              <a:pt x="2271756" y="344448"/>
                              <a:pt x="2280195" y="486595"/>
                            </a:cubicBezTo>
                            <a:cubicBezTo>
                              <a:pt x="2288634" y="628742"/>
                              <a:pt x="2261384" y="827072"/>
                              <a:pt x="2280195" y="954107"/>
                            </a:cubicBezTo>
                            <a:cubicBezTo>
                              <a:pt x="2140650" y="967068"/>
                              <a:pt x="1816154" y="954855"/>
                              <a:pt x="1664542" y="954107"/>
                            </a:cubicBezTo>
                            <a:cubicBezTo>
                              <a:pt x="1512930" y="953359"/>
                              <a:pt x="1329468" y="980791"/>
                              <a:pt x="1048890" y="954107"/>
                            </a:cubicBezTo>
                            <a:cubicBezTo>
                              <a:pt x="768312" y="927423"/>
                              <a:pt x="435232" y="973830"/>
                              <a:pt x="0" y="954107"/>
                            </a:cubicBezTo>
                            <a:cubicBezTo>
                              <a:pt x="8687" y="777884"/>
                              <a:pt x="4950" y="642840"/>
                              <a:pt x="0" y="486595"/>
                            </a:cubicBezTo>
                            <a:cubicBezTo>
                              <a:pt x="-4950" y="330350"/>
                              <a:pt x="-7980" y="224429"/>
                              <a:pt x="0" y="0"/>
                            </a:cubicBezTo>
                            <a:close/>
                          </a:path>
                          <a:path w="2280195" h="954107" stroke="0" extrusionOk="0">
                            <a:moveTo>
                              <a:pt x="0" y="0"/>
                            </a:moveTo>
                            <a:cubicBezTo>
                              <a:pt x="127334" y="16257"/>
                              <a:pt x="345675" y="2064"/>
                              <a:pt x="547247" y="0"/>
                            </a:cubicBezTo>
                            <a:cubicBezTo>
                              <a:pt x="748819" y="-2064"/>
                              <a:pt x="806852" y="22068"/>
                              <a:pt x="1048890" y="0"/>
                            </a:cubicBezTo>
                            <a:cubicBezTo>
                              <a:pt x="1290928" y="-22068"/>
                              <a:pt x="1491392" y="-21750"/>
                              <a:pt x="1664542" y="0"/>
                            </a:cubicBezTo>
                            <a:cubicBezTo>
                              <a:pt x="1837692" y="21750"/>
                              <a:pt x="2006366" y="8233"/>
                              <a:pt x="2280195" y="0"/>
                            </a:cubicBezTo>
                            <a:cubicBezTo>
                              <a:pt x="2271852" y="137025"/>
                              <a:pt x="2289964" y="343760"/>
                              <a:pt x="2280195" y="467512"/>
                            </a:cubicBezTo>
                            <a:cubicBezTo>
                              <a:pt x="2270426" y="591264"/>
                              <a:pt x="2281434" y="812798"/>
                              <a:pt x="2280195" y="954107"/>
                            </a:cubicBezTo>
                            <a:cubicBezTo>
                              <a:pt x="2126677" y="947673"/>
                              <a:pt x="1827346" y="932050"/>
                              <a:pt x="1710146" y="954107"/>
                            </a:cubicBezTo>
                            <a:cubicBezTo>
                              <a:pt x="1592946" y="976164"/>
                              <a:pt x="1276853" y="941149"/>
                              <a:pt x="1094494" y="954107"/>
                            </a:cubicBezTo>
                            <a:cubicBezTo>
                              <a:pt x="912135" y="967065"/>
                              <a:pt x="774691" y="978997"/>
                              <a:pt x="592851" y="954107"/>
                            </a:cubicBezTo>
                            <a:cubicBezTo>
                              <a:pt x="411011" y="929217"/>
                              <a:pt x="187835" y="963108"/>
                              <a:pt x="0" y="954107"/>
                            </a:cubicBezTo>
                            <a:cubicBezTo>
                              <a:pt x="-20120" y="772095"/>
                              <a:pt x="-22394" y="690697"/>
                              <a:pt x="0" y="477054"/>
                            </a:cubicBezTo>
                            <a:cubicBezTo>
                              <a:pt x="22394" y="263411"/>
                              <a:pt x="2547" y="143482"/>
                              <a:pt x="0" y="0"/>
                            </a:cubicBezTo>
                            <a:close/>
                          </a:path>
                        </a:pathLst>
                      </a:custGeom>
                      <ask:type>
                        <ask:lineSketchNone/>
                      </ask:type>
                    </ask:lineSketchStyleProps>
                  </a:ext>
                </a:extLst>
              </a:ln>
            </p:spPr>
            <p:txBody>
              <a:bodyPr wrap="square">
                <a:spAutoFit/>
              </a:bodyPr>
              <a:lstStyle/>
              <a:p>
                <a:pPr algn="just">
                  <a:buClr>
                    <a:srgbClr val="00ADC6"/>
                  </a:buClr>
                  <a:buSzPct val="144000"/>
                </a:pPr>
                <a:r>
                  <a:rPr lang="fr-FR" sz="1400" dirty="0">
                    <a:solidFill>
                      <a:schemeClr val="tx1"/>
                    </a:solidFill>
                    <a:latin typeface="+mn-lt"/>
                    <a:ea typeface="Cambria Math" panose="02040503050406030204" pitchFamily="18" charset="0"/>
                  </a:rPr>
                  <a:t>Graphique des composantes </a:t>
                </a:r>
                <a14:m>
                  <m:oMath xmlns:m="http://schemas.openxmlformats.org/officeDocument/2006/math">
                    <m:sSub>
                      <m:sSubPr>
                        <m:ctrlPr>
                          <a:rPr lang="fr-FR" sz="1400" i="1">
                            <a:latin typeface="Cambria Math" panose="02040503050406030204" pitchFamily="18" charset="0"/>
                            <a:ea typeface="Cambria Math" panose="02040503050406030204" pitchFamily="18" charset="0"/>
                          </a:rPr>
                        </m:ctrlPr>
                      </m:sSubPr>
                      <m:e>
                        <m:r>
                          <a:rPr lang="fr-FR" sz="1400" i="1" smtClean="0">
                            <a:latin typeface="Cambria Math" panose="02040503050406030204" pitchFamily="18" charset="0"/>
                            <a:ea typeface="Cambria Math" panose="02040503050406030204" pitchFamily="18" charset="0"/>
                          </a:rPr>
                          <m:t>𝛽</m:t>
                        </m:r>
                      </m:e>
                      <m:sub>
                        <m:r>
                          <a:rPr lang="fr-FR" sz="1400" i="1">
                            <a:latin typeface="Cambria Math" panose="02040503050406030204" pitchFamily="18" charset="0"/>
                            <a:ea typeface="Cambria Math" panose="02040503050406030204" pitchFamily="18" charset="0"/>
                          </a:rPr>
                          <m:t>𝑗𝑘</m:t>
                        </m:r>
                      </m:sub>
                    </m:sSub>
                    <m:d>
                      <m:dPr>
                        <m:ctrlPr>
                          <a:rPr lang="fr-FR" sz="1400" b="0" i="1" smtClean="0">
                            <a:latin typeface="Cambria Math" panose="02040503050406030204" pitchFamily="18" charset="0"/>
                            <a:ea typeface="Cambria Math" panose="02040503050406030204" pitchFamily="18" charset="0"/>
                          </a:rPr>
                        </m:ctrlPr>
                      </m:dPr>
                      <m:e>
                        <m:sSub>
                          <m:sSubPr>
                            <m:ctrlPr>
                              <a:rPr lang="fr-FR" sz="1400" b="0" i="1" smtClean="0">
                                <a:latin typeface="Cambria Math" panose="02040503050406030204" pitchFamily="18" charset="0"/>
                                <a:ea typeface="Cambria Math" panose="02040503050406030204" pitchFamily="18" charset="0"/>
                              </a:rPr>
                            </m:ctrlPr>
                          </m:sSubPr>
                          <m:e>
                            <m:r>
                              <a:rPr lang="fr-FR" sz="1400" b="0" i="1" smtClean="0">
                                <a:latin typeface="Cambria Math" panose="02040503050406030204" pitchFamily="18" charset="0"/>
                                <a:ea typeface="Cambria Math" panose="02040503050406030204" pitchFamily="18" charset="0"/>
                              </a:rPr>
                              <m:t>𝑥</m:t>
                            </m:r>
                          </m:e>
                          <m:sub>
                            <m:r>
                              <a:rPr lang="fr-FR" sz="1400" b="0" i="1" smtClean="0">
                                <a:latin typeface="Cambria Math" panose="02040503050406030204" pitchFamily="18" charset="0"/>
                                <a:ea typeface="Cambria Math" panose="02040503050406030204" pitchFamily="18" charset="0"/>
                              </a:rPr>
                              <m:t>𝑖</m:t>
                            </m:r>
                          </m:sub>
                        </m:sSub>
                      </m:e>
                    </m:d>
                  </m:oMath>
                </a14:m>
                <a:r>
                  <a:rPr lang="en-FR" sz="1400" dirty="0">
                    <a:solidFill>
                      <a:schemeClr val="tx1"/>
                    </a:solidFill>
                    <a:latin typeface="+mn-lt"/>
                  </a:rPr>
                  <a:t> en fonction de l’âge </a:t>
                </a:r>
                <a14:m>
                  <m:oMath xmlns:m="http://schemas.openxmlformats.org/officeDocument/2006/math">
                    <m:sSub>
                      <m:sSubPr>
                        <m:ctrlPr>
                          <a:rPr lang="fr-FR" sz="1400" i="1">
                            <a:latin typeface="Cambria Math" panose="02040503050406030204" pitchFamily="18" charset="0"/>
                            <a:ea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𝑥</m:t>
                        </m:r>
                      </m:e>
                      <m:sub>
                        <m:r>
                          <a:rPr lang="fr-FR" sz="1400" i="1">
                            <a:latin typeface="Cambria Math" panose="02040503050406030204" pitchFamily="18" charset="0"/>
                            <a:ea typeface="Cambria Math" panose="02040503050406030204" pitchFamily="18" charset="0"/>
                          </a:rPr>
                          <m:t>𝑖</m:t>
                        </m:r>
                      </m:sub>
                    </m:sSub>
                  </m:oMath>
                </a14:m>
                <a:r>
                  <a:rPr lang="en-FR" sz="1400" dirty="0">
                    <a:solidFill>
                      <a:schemeClr val="tx1"/>
                    </a:solidFill>
                    <a:latin typeface="+mn-lt"/>
                  </a:rPr>
                  <a:t>. </a:t>
                </a:r>
                <a:r>
                  <a:rPr lang="en-FR" sz="1400" dirty="0">
                    <a:latin typeface="+mn-lt"/>
                  </a:rPr>
                  <a:t>Pas de variation en fonction de l’année. </a:t>
                </a:r>
                <a:endParaRPr lang="en-FR" sz="1400" dirty="0">
                  <a:solidFill>
                    <a:schemeClr val="tx1"/>
                  </a:solidFill>
                  <a:latin typeface="+mn-lt"/>
                </a:endParaRPr>
              </a:p>
            </p:txBody>
          </p:sp>
        </mc:Choice>
        <mc:Fallback>
          <p:sp>
            <p:nvSpPr>
              <p:cNvPr id="10" name="Rectangle 9">
                <a:extLst>
                  <a:ext uri="{FF2B5EF4-FFF2-40B4-BE49-F238E27FC236}">
                    <a16:creationId xmlns:a16="http://schemas.microsoft.com/office/drawing/2014/main" id="{46C880A3-B9BB-2F49-8D7C-FEA3D501C02B}"/>
                  </a:ext>
                </a:extLst>
              </p:cNvPr>
              <p:cNvSpPr>
                <a:spLocks noRot="1" noChangeAspect="1" noMove="1" noResize="1" noEditPoints="1" noAdjustHandles="1" noChangeArrowheads="1" noChangeShapeType="1" noTextEdit="1"/>
              </p:cNvSpPr>
              <p:nvPr/>
            </p:nvSpPr>
            <p:spPr>
              <a:xfrm>
                <a:off x="5416301" y="382389"/>
                <a:ext cx="2411646" cy="971420"/>
              </a:xfrm>
              <a:prstGeom prst="rect">
                <a:avLst/>
              </a:prstGeom>
              <a:blipFill>
                <a:blip r:embed="rId4"/>
                <a:stretch>
                  <a:fillRect b="-1205"/>
                </a:stretch>
              </a:blipFill>
              <a:ln w="57150">
                <a:solidFill>
                  <a:srgbClr val="668980"/>
                </a:solidFill>
                <a:extLst>
                  <a:ext uri="{C807C97D-BFC1-408E-A445-0C87EB9F89A2}">
                    <ask:lineSketchStyleProps xmlns:ask="http://schemas.microsoft.com/office/drawing/2018/sketchyshapes" sd="1219033472">
                      <a:custGeom>
                        <a:avLst/>
                        <a:gdLst>
                          <a:gd name="connsiteX0" fmla="*/ 0 w 2280195"/>
                          <a:gd name="connsiteY0" fmla="*/ 0 h 954107"/>
                          <a:gd name="connsiteX1" fmla="*/ 547247 w 2280195"/>
                          <a:gd name="connsiteY1" fmla="*/ 0 h 954107"/>
                          <a:gd name="connsiteX2" fmla="*/ 1117296 w 2280195"/>
                          <a:gd name="connsiteY2" fmla="*/ 0 h 954107"/>
                          <a:gd name="connsiteX3" fmla="*/ 1710146 w 2280195"/>
                          <a:gd name="connsiteY3" fmla="*/ 0 h 954107"/>
                          <a:gd name="connsiteX4" fmla="*/ 2280195 w 2280195"/>
                          <a:gd name="connsiteY4" fmla="*/ 0 h 954107"/>
                          <a:gd name="connsiteX5" fmla="*/ 2280195 w 2280195"/>
                          <a:gd name="connsiteY5" fmla="*/ 486595 h 954107"/>
                          <a:gd name="connsiteX6" fmla="*/ 2280195 w 2280195"/>
                          <a:gd name="connsiteY6" fmla="*/ 954107 h 954107"/>
                          <a:gd name="connsiteX7" fmla="*/ 1664542 w 2280195"/>
                          <a:gd name="connsiteY7" fmla="*/ 954107 h 954107"/>
                          <a:gd name="connsiteX8" fmla="*/ 1048890 w 2280195"/>
                          <a:gd name="connsiteY8" fmla="*/ 954107 h 954107"/>
                          <a:gd name="connsiteX9" fmla="*/ 0 w 2280195"/>
                          <a:gd name="connsiteY9" fmla="*/ 954107 h 954107"/>
                          <a:gd name="connsiteX10" fmla="*/ 0 w 2280195"/>
                          <a:gd name="connsiteY10" fmla="*/ 486595 h 954107"/>
                          <a:gd name="connsiteX11" fmla="*/ 0 w 2280195"/>
                          <a:gd name="connsiteY11"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0195" h="954107" fill="none" extrusionOk="0">
                            <a:moveTo>
                              <a:pt x="0" y="0"/>
                            </a:moveTo>
                            <a:cubicBezTo>
                              <a:pt x="114026" y="-574"/>
                              <a:pt x="355466" y="-137"/>
                              <a:pt x="547247" y="0"/>
                            </a:cubicBezTo>
                            <a:cubicBezTo>
                              <a:pt x="739028" y="137"/>
                              <a:pt x="992152" y="-26843"/>
                              <a:pt x="1117296" y="0"/>
                            </a:cubicBezTo>
                            <a:cubicBezTo>
                              <a:pt x="1242440" y="26843"/>
                              <a:pt x="1422124" y="21782"/>
                              <a:pt x="1710146" y="0"/>
                            </a:cubicBezTo>
                            <a:cubicBezTo>
                              <a:pt x="1998168" y="-21782"/>
                              <a:pt x="2032883" y="12608"/>
                              <a:pt x="2280195" y="0"/>
                            </a:cubicBezTo>
                            <a:cubicBezTo>
                              <a:pt x="2257001" y="178188"/>
                              <a:pt x="2271756" y="344448"/>
                              <a:pt x="2280195" y="486595"/>
                            </a:cubicBezTo>
                            <a:cubicBezTo>
                              <a:pt x="2288634" y="628742"/>
                              <a:pt x="2261384" y="827072"/>
                              <a:pt x="2280195" y="954107"/>
                            </a:cubicBezTo>
                            <a:cubicBezTo>
                              <a:pt x="2140650" y="967068"/>
                              <a:pt x="1816154" y="954855"/>
                              <a:pt x="1664542" y="954107"/>
                            </a:cubicBezTo>
                            <a:cubicBezTo>
                              <a:pt x="1512930" y="953359"/>
                              <a:pt x="1329468" y="980791"/>
                              <a:pt x="1048890" y="954107"/>
                            </a:cubicBezTo>
                            <a:cubicBezTo>
                              <a:pt x="768312" y="927423"/>
                              <a:pt x="435232" y="973830"/>
                              <a:pt x="0" y="954107"/>
                            </a:cubicBezTo>
                            <a:cubicBezTo>
                              <a:pt x="8687" y="777884"/>
                              <a:pt x="4950" y="642840"/>
                              <a:pt x="0" y="486595"/>
                            </a:cubicBezTo>
                            <a:cubicBezTo>
                              <a:pt x="-4950" y="330350"/>
                              <a:pt x="-7980" y="224429"/>
                              <a:pt x="0" y="0"/>
                            </a:cubicBezTo>
                            <a:close/>
                          </a:path>
                          <a:path w="2280195" h="954107" stroke="0" extrusionOk="0">
                            <a:moveTo>
                              <a:pt x="0" y="0"/>
                            </a:moveTo>
                            <a:cubicBezTo>
                              <a:pt x="127334" y="16257"/>
                              <a:pt x="345675" y="2064"/>
                              <a:pt x="547247" y="0"/>
                            </a:cubicBezTo>
                            <a:cubicBezTo>
                              <a:pt x="748819" y="-2064"/>
                              <a:pt x="806852" y="22068"/>
                              <a:pt x="1048890" y="0"/>
                            </a:cubicBezTo>
                            <a:cubicBezTo>
                              <a:pt x="1290928" y="-22068"/>
                              <a:pt x="1491392" y="-21750"/>
                              <a:pt x="1664542" y="0"/>
                            </a:cubicBezTo>
                            <a:cubicBezTo>
                              <a:pt x="1837692" y="21750"/>
                              <a:pt x="2006366" y="8233"/>
                              <a:pt x="2280195" y="0"/>
                            </a:cubicBezTo>
                            <a:cubicBezTo>
                              <a:pt x="2271852" y="137025"/>
                              <a:pt x="2289964" y="343760"/>
                              <a:pt x="2280195" y="467512"/>
                            </a:cubicBezTo>
                            <a:cubicBezTo>
                              <a:pt x="2270426" y="591264"/>
                              <a:pt x="2281434" y="812798"/>
                              <a:pt x="2280195" y="954107"/>
                            </a:cubicBezTo>
                            <a:cubicBezTo>
                              <a:pt x="2126677" y="947673"/>
                              <a:pt x="1827346" y="932050"/>
                              <a:pt x="1710146" y="954107"/>
                            </a:cubicBezTo>
                            <a:cubicBezTo>
                              <a:pt x="1592946" y="976164"/>
                              <a:pt x="1276853" y="941149"/>
                              <a:pt x="1094494" y="954107"/>
                            </a:cubicBezTo>
                            <a:cubicBezTo>
                              <a:pt x="912135" y="967065"/>
                              <a:pt x="774691" y="978997"/>
                              <a:pt x="592851" y="954107"/>
                            </a:cubicBezTo>
                            <a:cubicBezTo>
                              <a:pt x="411011" y="929217"/>
                              <a:pt x="187835" y="963108"/>
                              <a:pt x="0" y="954107"/>
                            </a:cubicBezTo>
                            <a:cubicBezTo>
                              <a:pt x="-20120" y="772095"/>
                              <a:pt x="-22394" y="690697"/>
                              <a:pt x="0" y="477054"/>
                            </a:cubicBezTo>
                            <a:cubicBezTo>
                              <a:pt x="22394" y="263411"/>
                              <a:pt x="2547" y="143482"/>
                              <a:pt x="0" y="0"/>
                            </a:cubicBezTo>
                            <a:close/>
                          </a:path>
                        </a:pathLst>
                      </a:custGeom>
                      <ask:type>
                        <ask:lineSketchNone/>
                      </ask:type>
                    </ask:lineSketchStyleProps>
                  </a:ext>
                </a:extLst>
              </a:ln>
            </p:spPr>
            <p:txBody>
              <a:bodyPr/>
              <a:lstStyle/>
              <a:p>
                <a:r>
                  <a:rPr lang="en-FR">
                    <a:noFill/>
                  </a:rPr>
                  <a:t> </a:t>
                </a:r>
              </a:p>
            </p:txBody>
          </p:sp>
        </mc:Fallback>
      </mc:AlternateContent>
    </p:spTree>
    <p:extLst>
      <p:ext uri="{BB962C8B-B14F-4D97-AF65-F5344CB8AC3E}">
        <p14:creationId xmlns:p14="http://schemas.microsoft.com/office/powerpoint/2010/main" val="418103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FD9B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74986F-CC18-45BD-9CBA-A44A3FE00672}"/>
              </a:ext>
            </a:extLst>
          </p:cNvPr>
          <p:cNvSpPr>
            <a:spLocks noGrp="1"/>
          </p:cNvSpPr>
          <p:nvPr>
            <p:ph sz="quarter" idx="11"/>
          </p:nvPr>
        </p:nvSpPr>
        <p:spPr>
          <a:xfrm>
            <a:off x="2647950" y="635365"/>
            <a:ext cx="3848100" cy="3871913"/>
          </a:xfrm>
        </p:spPr>
        <p:txBody>
          <a:bodyPr/>
          <a:lstStyle/>
          <a:p>
            <a:r>
              <a:rPr lang="en-US" dirty="0"/>
              <a:t>1</a:t>
            </a:r>
            <a:endParaRPr lang="fr-FR" dirty="0"/>
          </a:p>
        </p:txBody>
      </p:sp>
      <p:sp>
        <p:nvSpPr>
          <p:cNvPr id="3" name="Content Placeholder 2">
            <a:extLst>
              <a:ext uri="{FF2B5EF4-FFF2-40B4-BE49-F238E27FC236}">
                <a16:creationId xmlns:a16="http://schemas.microsoft.com/office/drawing/2014/main" id="{CA604E03-669C-49B4-A7C5-5D53995983FC}"/>
              </a:ext>
            </a:extLst>
          </p:cNvPr>
          <p:cNvSpPr>
            <a:spLocks noGrp="1"/>
          </p:cNvSpPr>
          <p:nvPr>
            <p:ph sz="quarter" idx="10"/>
          </p:nvPr>
        </p:nvSpPr>
        <p:spPr/>
        <p:txBody>
          <a:bodyPr/>
          <a:lstStyle/>
          <a:p>
            <a:r>
              <a:rPr lang="fr-FR" b="1" dirty="0">
                <a:solidFill>
                  <a:schemeClr val="bg1"/>
                </a:solidFill>
              </a:rPr>
              <a:t>Model </a:t>
            </a:r>
            <a:r>
              <a:rPr lang="fr-FR" b="1" dirty="0" err="1">
                <a:solidFill>
                  <a:schemeClr val="bg1"/>
                </a:solidFill>
              </a:rPr>
              <a:t>parameters</a:t>
            </a:r>
            <a:endParaRPr lang="fr-FR" b="1" dirty="0">
              <a:solidFill>
                <a:schemeClr val="bg1"/>
              </a:solidFill>
            </a:endParaRPr>
          </a:p>
        </p:txBody>
      </p:sp>
    </p:spTree>
    <p:extLst>
      <p:ext uri="{BB962C8B-B14F-4D97-AF65-F5344CB8AC3E}">
        <p14:creationId xmlns:p14="http://schemas.microsoft.com/office/powerpoint/2010/main" val="38351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29D2F9-0C35-AC4E-B0FD-879BB24D0B07}"/>
              </a:ext>
            </a:extLst>
          </p:cNvPr>
          <p:cNvSpPr>
            <a:spLocks noGrp="1"/>
          </p:cNvSpPr>
          <p:nvPr>
            <p:ph type="dt" sz="half" idx="10"/>
          </p:nvPr>
        </p:nvSpPr>
        <p:spPr/>
        <p:txBody>
          <a:bodyPr/>
          <a:lstStyle/>
          <a:p>
            <a:r>
              <a:rPr lang="en-US" noProof="0" dirty="0"/>
              <a:t>SSE Model  | March 2020</a:t>
            </a:r>
          </a:p>
        </p:txBody>
      </p:sp>
      <p:sp>
        <p:nvSpPr>
          <p:cNvPr id="4" name="Footer Placeholder 3">
            <a:extLst>
              <a:ext uri="{FF2B5EF4-FFF2-40B4-BE49-F238E27FC236}">
                <a16:creationId xmlns:a16="http://schemas.microsoft.com/office/drawing/2014/main" id="{68DBBDD6-8FD2-F249-83F7-79A460F24719}"/>
              </a:ext>
            </a:extLst>
          </p:cNvPr>
          <p:cNvSpPr>
            <a:spLocks noGrp="1"/>
          </p:cNvSpPr>
          <p:nvPr>
            <p:ph type="ftr" sz="quarter" idx="11"/>
          </p:nvPr>
        </p:nvSpPr>
        <p:spPr/>
        <p:txBody>
          <a:bodyPr/>
          <a:lstStyle/>
          <a:p>
            <a:r>
              <a:rPr lang="en-US" noProof="0"/>
              <a:t>CONFIDENTIALITY LEVEL</a:t>
            </a:r>
            <a:endParaRPr lang="en-US" noProof="0" dirty="0"/>
          </a:p>
        </p:txBody>
      </p:sp>
      <p:sp>
        <p:nvSpPr>
          <p:cNvPr id="6" name="Title 5">
            <a:extLst>
              <a:ext uri="{FF2B5EF4-FFF2-40B4-BE49-F238E27FC236}">
                <a16:creationId xmlns:a16="http://schemas.microsoft.com/office/drawing/2014/main" id="{09B568E6-B289-8A40-966C-F5E38271F95A}"/>
              </a:ext>
            </a:extLst>
          </p:cNvPr>
          <p:cNvSpPr>
            <a:spLocks noGrp="1"/>
          </p:cNvSpPr>
          <p:nvPr>
            <p:ph type="title"/>
          </p:nvPr>
        </p:nvSpPr>
        <p:spPr/>
        <p:txBody>
          <a:bodyPr/>
          <a:lstStyle/>
          <a:p>
            <a:r>
              <a:rPr lang="en-FR" dirty="0"/>
              <a:t>Model parameters</a:t>
            </a:r>
          </a:p>
        </p:txBody>
      </p:sp>
      <p:sp>
        <p:nvSpPr>
          <p:cNvPr id="7" name="Text Placeholder 6">
            <a:extLst>
              <a:ext uri="{FF2B5EF4-FFF2-40B4-BE49-F238E27FC236}">
                <a16:creationId xmlns:a16="http://schemas.microsoft.com/office/drawing/2014/main" id="{E624C666-72B4-694D-8CCD-AEF4B0AA1646}"/>
              </a:ext>
            </a:extLst>
          </p:cNvPr>
          <p:cNvSpPr>
            <a:spLocks noGrp="1"/>
          </p:cNvSpPr>
          <p:nvPr>
            <p:ph type="body" sz="quarter" idx="12"/>
          </p:nvPr>
        </p:nvSpPr>
        <p:spPr/>
        <p:txBody>
          <a:bodyPr/>
          <a:lstStyle/>
          <a:p>
            <a:r>
              <a:rPr lang="en-FR" dirty="0"/>
              <a:t>Sum of smooth exponentials</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6C880A3-B9BB-2F49-8D7C-FEA3D501C02B}"/>
                  </a:ext>
                </a:extLst>
              </p:cNvPr>
              <p:cNvSpPr/>
              <p:nvPr/>
            </p:nvSpPr>
            <p:spPr>
              <a:xfrm>
                <a:off x="452486" y="1071499"/>
                <a:ext cx="8213842" cy="3300840"/>
              </a:xfrm>
              <a:prstGeom prst="rect">
                <a:avLst/>
              </a:prstGeom>
            </p:spPr>
            <p:txBody>
              <a:bodyPr wrap="square">
                <a:spAutoFit/>
              </a:bodyPr>
              <a:lstStyle/>
              <a:p>
                <a:pPr marL="285750" indent="-285750">
                  <a:buClr>
                    <a:srgbClr val="00ADC6"/>
                  </a:buClr>
                  <a:buSzPct val="144000"/>
                  <a:buFont typeface="Arial" panose="020B0604020202020204" pitchFamily="34" charset="0"/>
                  <a:buChar char="•"/>
                </a:pPr>
                <a:r>
                  <a:rPr lang="en-FR" dirty="0"/>
                  <a:t>But du modèle : modéliser des courbes de séries de dénombrement (ici les décès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oMath>
                </a14:m>
                <a:r>
                  <a:rPr lang="en-FR" dirty="0"/>
                  <a:t>) avec i l’indice pour l’âge</a:t>
                </a:r>
              </a:p>
              <a:p>
                <a:pPr marL="285750" indent="-285750">
                  <a:buClr>
                    <a:srgbClr val="00ADC6"/>
                  </a:buClr>
                  <a:buSzPct val="144000"/>
                  <a:buFont typeface="Arial" panose="020B0604020202020204" pitchFamily="34" charset="0"/>
                  <a:buChar char="•"/>
                </a:pPr>
                <a:r>
                  <a:rPr lang="en-FR" dirty="0"/>
                  <a:t>Les décès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oMath>
                </a14:m>
                <a:r>
                  <a:rPr lang="en-FR" dirty="0"/>
                  <a:t> on une moyenne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𝑖</m:t>
                        </m:r>
                      </m:sub>
                    </m:sSub>
                  </m:oMath>
                </a14:m>
                <a:endParaRPr lang="en-FR" dirty="0"/>
              </a:p>
              <a:p>
                <a:pPr marL="285750" indent="-285750">
                  <a:buClr>
                    <a:srgbClr val="00ADC6"/>
                  </a:buClr>
                  <a:buSzPct val="144000"/>
                  <a:buFont typeface="Arial" panose="020B0604020202020204" pitchFamily="34" charset="0"/>
                  <a:buChar char="•"/>
                </a:pPr>
                <a:r>
                  <a:rPr lang="en-FR" dirty="0"/>
                  <a:t>On décompose la moyenne en 3 composantes  </a:t>
                </a:r>
                <a:br>
                  <a:rPr lang="en-FR" dirty="0"/>
                </a:b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𝛾</m:t>
                        </m:r>
                      </m:e>
                      <m:sub>
                        <m:r>
                          <a:rPr lang="fr-FR" i="1">
                            <a:latin typeface="Cambria Math" panose="02040503050406030204" pitchFamily="18" charset="0"/>
                          </a:rPr>
                          <m:t>𝑘</m:t>
                        </m:r>
                      </m:sub>
                    </m:sSub>
                    <m:r>
                      <a:rPr lang="fr-FR" i="1">
                        <a:latin typeface="Cambria Math" panose="02040503050406030204" pitchFamily="18" charset="0"/>
                      </a:rPr>
                      <m:t>, </m:t>
                    </m:r>
                    <m:r>
                      <a:rPr lang="fr-FR" i="1">
                        <a:latin typeface="Cambria Math" panose="02040503050406030204" pitchFamily="18" charset="0"/>
                      </a:rPr>
                      <m:t>𝑘</m:t>
                    </m:r>
                    <m:r>
                      <a:rPr lang="fr-FR" i="1">
                        <a:latin typeface="Cambria Math" panose="02040503050406030204" pitchFamily="18" charset="0"/>
                      </a:rPr>
                      <m:t>=</m:t>
                    </m:r>
                    <m:d>
                      <m:dPr>
                        <m:begChr m:val="{"/>
                        <m:endChr m:val="}"/>
                        <m:ctrlPr>
                          <a:rPr lang="fr-FR" i="1">
                            <a:latin typeface="Cambria Math" panose="02040503050406030204" pitchFamily="18" charset="0"/>
                          </a:rPr>
                        </m:ctrlPr>
                      </m:dPr>
                      <m:e>
                        <m:r>
                          <a:rPr lang="fr-FR" i="1">
                            <a:latin typeface="Cambria Math" panose="02040503050406030204" pitchFamily="18" charset="0"/>
                          </a:rPr>
                          <m:t>1,2,3</m:t>
                        </m:r>
                      </m:e>
                    </m:d>
                  </m:oMath>
                </a14:m>
                <a:endParaRPr lang="fr-FR" i="1" dirty="0">
                  <a:latin typeface="Cambria Math" panose="02040503050406030204" pitchFamily="18" charset="0"/>
                </a:endParaRPr>
              </a:p>
              <a:p>
                <a:pPr marL="285750" indent="-285750">
                  <a:buClr>
                    <a:srgbClr val="00ADC6"/>
                  </a:buClr>
                  <a:buSzPct val="144000"/>
                  <a:buFont typeface="Arial" panose="020B0604020202020204" pitchFamily="34" charset="0"/>
                  <a:buChar char="•"/>
                </a:pP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ea typeface="Cambria Math" panose="02040503050406030204" pitchFamily="18" charset="0"/>
                          </a:rPr>
                          <m:t>𝑖</m:t>
                        </m:r>
                      </m:sub>
                    </m:sSub>
                  </m:oMath>
                </a14:m>
                <a:r>
                  <a:rPr lang="fr-FR" i="1" dirty="0">
                    <a:latin typeface="Cambria Math" panose="02040503050406030204" pitchFamily="18" charset="0"/>
                  </a:rPr>
                  <a:t> </a:t>
                </a:r>
                <a:r>
                  <a:rPr lang="fr-FR" dirty="0"/>
                  <a:t>est la somme des trois composantes pondérée par l’exposition </a:t>
                </a:r>
                <a:r>
                  <a:rPr lang="fr-FR" i="1" dirty="0">
                    <a:latin typeface="Cambria Math" panose="02040503050406030204" pitchFamily="18" charset="0"/>
                  </a:rPr>
                  <a:t> </a:t>
                </a:r>
                <a:br>
                  <a:rPr lang="fr-FR" i="1" dirty="0">
                    <a:latin typeface="Cambria Math" panose="02040503050406030204" pitchFamily="18" charset="0"/>
                  </a:rPr>
                </a:b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m:rPr>
                            <m:sty m:val="p"/>
                          </m:rPr>
                          <a:rPr lang="fr-FR">
                            <a:latin typeface="Cambria Math" panose="02040503050406030204" pitchFamily="18" charset="0"/>
                            <a:ea typeface="Cambria Math" panose="02040503050406030204" pitchFamily="18" charset="0"/>
                          </a:rPr>
                          <m:t>i</m:t>
                        </m:r>
                      </m:sub>
                    </m:sSub>
                    <m:r>
                      <a:rPr lang="fr-FR">
                        <a:latin typeface="Cambria Math" panose="02040503050406030204" pitchFamily="18" charset="0"/>
                        <a:ea typeface="Cambria Math" panose="02040503050406030204" pitchFamily="18" charset="0"/>
                      </a:rPr>
                      <m:t>= </m:t>
                    </m:r>
                    <m:nary>
                      <m:naryPr>
                        <m:chr m:val="∑"/>
                        <m:ctrlPr>
                          <a:rPr lang="fr-FR" i="1">
                            <a:latin typeface="Cambria Math" panose="02040503050406030204" pitchFamily="18" charset="0"/>
                            <a:ea typeface="Cambria Math" panose="02040503050406030204" pitchFamily="18" charset="0"/>
                          </a:rPr>
                        </m:ctrlPr>
                      </m:naryPr>
                      <m:sub>
                        <m:r>
                          <m:rPr>
                            <m:brk m:alnAt="23"/>
                          </m:rPr>
                          <a:rPr lang="fr-FR" i="1">
                            <a:latin typeface="Cambria Math" panose="02040503050406030204" pitchFamily="18" charset="0"/>
                            <a:ea typeface="Cambria Math" panose="02040503050406030204" pitchFamily="18" charset="0"/>
                          </a:rPr>
                          <m:t>𝑘</m:t>
                        </m:r>
                        <m:r>
                          <a:rPr lang="fr-FR" i="1">
                            <a:latin typeface="Cambria Math" panose="02040503050406030204" pitchFamily="18" charset="0"/>
                            <a:ea typeface="Cambria Math" panose="02040503050406030204" pitchFamily="18" charset="0"/>
                          </a:rPr>
                          <m:t>=1</m:t>
                        </m:r>
                      </m:sub>
                      <m:sup>
                        <m:r>
                          <a:rPr lang="fr-FR" i="1">
                            <a:latin typeface="Cambria Math" panose="02040503050406030204" pitchFamily="18" charset="0"/>
                            <a:ea typeface="Cambria Math" panose="02040503050406030204" pitchFamily="18" charset="0"/>
                          </a:rPr>
                          <m:t>3</m:t>
                        </m:r>
                      </m:sup>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𝑒</m:t>
                            </m:r>
                          </m:e>
                          <m:sub>
                            <m:r>
                              <a:rPr lang="fr-FR" i="1">
                                <a:latin typeface="Cambria Math" panose="02040503050406030204" pitchFamily="18" charset="0"/>
                                <a:ea typeface="Cambria Math" panose="02040503050406030204" pitchFamily="18" charset="0"/>
                              </a:rPr>
                              <m:t>𝑖</m:t>
                            </m:r>
                          </m:sub>
                        </m:sSub>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𝛾</m:t>
                            </m:r>
                          </m:e>
                          <m:sub>
                            <m:r>
                              <a:rPr lang="fr-FR" i="1">
                                <a:latin typeface="Cambria Math" panose="02040503050406030204" pitchFamily="18" charset="0"/>
                                <a:ea typeface="Cambria Math" panose="02040503050406030204" pitchFamily="18" charset="0"/>
                              </a:rPr>
                              <m:t>𝑖𝑘</m:t>
                            </m:r>
                          </m:sub>
                        </m:sSub>
                      </m:e>
                    </m:nary>
                  </m:oMath>
                </a14:m>
                <a:endParaRPr lang="fr-FR" i="1" dirty="0">
                  <a:latin typeface="Cambria Math" panose="02040503050406030204" pitchFamily="18" charset="0"/>
                </a:endParaRPr>
              </a:p>
              <a:p>
                <a:pPr marL="285750" indent="-285750">
                  <a:buClr>
                    <a:srgbClr val="00ADC6"/>
                  </a:buClr>
                  <a:buSzPct val="144000"/>
                  <a:buFont typeface="Arial" panose="020B0604020202020204" pitchFamily="34" charset="0"/>
                  <a:buChar char="•"/>
                </a:pPr>
                <a:r>
                  <a:rPr lang="fr-FR" dirty="0">
                    <a:ea typeface="Cambria Math" panose="02040503050406030204" pitchFamily="18" charset="0"/>
                  </a:rPr>
                  <a:t>Chaque composante représente un intervalle d’âges et est modélisée par des B-</a:t>
                </a:r>
                <a:r>
                  <a:rPr lang="fr-FR" dirty="0" err="1">
                    <a:ea typeface="Cambria Math" panose="02040503050406030204" pitchFamily="18" charset="0"/>
                  </a:rPr>
                  <a:t>splines</a:t>
                </a:r>
                <a:r>
                  <a:rPr lang="fr-FR" dirty="0">
                    <a:ea typeface="Cambria Math" panose="02040503050406030204" pitchFamily="18" charset="0"/>
                  </a:rPr>
                  <a:t> </a:t>
                </a:r>
                <a:br>
                  <a:rPr lang="fr-FR" dirty="0">
                    <a:ea typeface="Cambria Math" panose="02040503050406030204" pitchFamily="18" charset="0"/>
                  </a:rPr>
                </a:b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𝛾</m:t>
                        </m:r>
                      </m:e>
                      <m:sub>
                        <m:r>
                          <a:rPr lang="fr-FR" i="1">
                            <a:latin typeface="Cambria Math" panose="02040503050406030204" pitchFamily="18" charset="0"/>
                            <a:ea typeface="Cambria Math" panose="02040503050406030204" pitchFamily="18" charset="0"/>
                          </a:rPr>
                          <m:t>𝑖𝑘</m:t>
                        </m:r>
                      </m:sub>
                    </m:sSub>
                    <m:r>
                      <a:rPr lang="fr-FR" b="0" i="1"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exp</m:t>
                    </m:r>
                    <m:r>
                      <a:rPr lang="fr-FR" b="0" i="1" smtClean="0">
                        <a:latin typeface="Cambria Math" panose="02040503050406030204" pitchFamily="18" charset="0"/>
                        <a:ea typeface="Cambria Math" panose="02040503050406030204" pitchFamily="18" charset="0"/>
                      </a:rPr>
                      <m:t>⁡</m:t>
                    </m:r>
                    <m:d>
                      <m:dPr>
                        <m:ctrlPr>
                          <a:rPr lang="fr-FR" b="0" i="1" smtClean="0">
                            <a:latin typeface="Cambria Math" panose="02040503050406030204" pitchFamily="18" charset="0"/>
                            <a:ea typeface="Cambria Math" panose="02040503050406030204" pitchFamily="18" charset="0"/>
                          </a:rPr>
                        </m:ctrlPr>
                      </m:dPr>
                      <m:e>
                        <m:nary>
                          <m:naryPr>
                            <m:chr m:val="∑"/>
                            <m:ctrlPr>
                              <a:rPr lang="fr-FR" b="0" i="1" smtClean="0">
                                <a:latin typeface="Cambria Math" panose="02040503050406030204" pitchFamily="18" charset="0"/>
                                <a:ea typeface="Cambria Math" panose="02040503050406030204" pitchFamily="18" charset="0"/>
                              </a:rPr>
                            </m:ctrlPr>
                          </m:naryPr>
                          <m:sub>
                            <m:r>
                              <m:rPr>
                                <m:brk m:alnAt="23"/>
                              </m:rP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=1</m:t>
                            </m:r>
                          </m:sub>
                          <m:sup>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𝐽</m:t>
                                </m:r>
                              </m:e>
                              <m:sub>
                                <m:r>
                                  <a:rPr lang="fr-FR" b="0" i="1" smtClean="0">
                                    <a:latin typeface="Cambria Math" panose="02040503050406030204" pitchFamily="18" charset="0"/>
                                    <a:ea typeface="Cambria Math" panose="02040503050406030204" pitchFamily="18" charset="0"/>
                                  </a:rPr>
                                  <m:t>𝑘</m:t>
                                </m:r>
                              </m:sub>
                            </m:sSub>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𝐵</m:t>
                                </m:r>
                              </m:e>
                              <m:sub>
                                <m:r>
                                  <a:rPr lang="fr-FR" b="0" i="1" smtClean="0">
                                    <a:latin typeface="Cambria Math" panose="02040503050406030204" pitchFamily="18" charset="0"/>
                                    <a:ea typeface="Cambria Math" panose="02040503050406030204" pitchFamily="18" charset="0"/>
                                  </a:rPr>
                                  <m:t>𝑗𝑘</m:t>
                                </m:r>
                              </m:sub>
                            </m:sSub>
                            <m:d>
                              <m:dPr>
                                <m:ctrlPr>
                                  <a:rPr lang="fr-FR" b="0" i="1" smtClean="0">
                                    <a:latin typeface="Cambria Math" panose="02040503050406030204" pitchFamily="18" charset="0"/>
                                    <a:ea typeface="Cambria Math" panose="02040503050406030204" pitchFamily="18" charset="0"/>
                                  </a:rPr>
                                </m:ctrlPr>
                              </m:dPr>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𝑥</m:t>
                                    </m:r>
                                  </m:e>
                                  <m:sub>
                                    <m:r>
                                      <a:rPr lang="fr-FR" b="0" i="1" smtClean="0">
                                        <a:latin typeface="Cambria Math" panose="02040503050406030204" pitchFamily="18" charset="0"/>
                                        <a:ea typeface="Cambria Math" panose="02040503050406030204" pitchFamily="18" charset="0"/>
                                      </a:rPr>
                                      <m:t>𝑖</m:t>
                                    </m:r>
                                  </m:sub>
                                </m:sSub>
                              </m:e>
                            </m:d>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ea typeface="Cambria Math" panose="02040503050406030204" pitchFamily="18" charset="0"/>
                                  </a:rPr>
                                  <m:t>𝑗𝑘</m:t>
                                </m:r>
                              </m:sub>
                            </m:sSub>
                          </m:e>
                        </m:nary>
                      </m:e>
                    </m:d>
                  </m:oMath>
                </a14:m>
                <a:br>
                  <a:rPr lang="fr-FR" dirty="0">
                    <a:ea typeface="Cambria Math" panose="02040503050406030204" pitchFamily="18" charset="0"/>
                  </a:rPr>
                </a:br>
                <a:endParaRPr lang="en-FR" dirty="0"/>
              </a:p>
            </p:txBody>
          </p:sp>
        </mc:Choice>
        <mc:Fallback>
          <p:sp>
            <p:nvSpPr>
              <p:cNvPr id="10" name="Rectangle 9">
                <a:extLst>
                  <a:ext uri="{FF2B5EF4-FFF2-40B4-BE49-F238E27FC236}">
                    <a16:creationId xmlns:a16="http://schemas.microsoft.com/office/drawing/2014/main" id="{46C880A3-B9BB-2F49-8D7C-FEA3D501C02B}"/>
                  </a:ext>
                </a:extLst>
              </p:cNvPr>
              <p:cNvSpPr>
                <a:spLocks noRot="1" noChangeAspect="1" noMove="1" noResize="1" noEditPoints="1" noAdjustHandles="1" noChangeArrowheads="1" noChangeShapeType="1" noTextEdit="1"/>
              </p:cNvSpPr>
              <p:nvPr/>
            </p:nvSpPr>
            <p:spPr>
              <a:xfrm>
                <a:off x="452486" y="1071499"/>
                <a:ext cx="8213842" cy="3300840"/>
              </a:xfrm>
              <a:prstGeom prst="rect">
                <a:avLst/>
              </a:prstGeom>
              <a:blipFill>
                <a:blip r:embed="rId2"/>
                <a:stretch>
                  <a:fillRect l="-1084" t="-3462" b="-3423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EF1241-4890-D14D-9FB1-EC7A6BAFED6F}"/>
                  </a:ext>
                </a:extLst>
              </p:cNvPr>
              <p:cNvSpPr txBox="1"/>
              <p:nvPr/>
            </p:nvSpPr>
            <p:spPr bwMode="auto">
              <a:xfrm>
                <a:off x="3000966" y="4551964"/>
                <a:ext cx="1338508"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rtlCol="0" anchor="b">
                <a:spAutoFit/>
              </a:bodyPr>
              <a:lstStyle/>
              <a:p>
                <a:pPr eaLnBrk="1" hangingPunct="1"/>
                <a:r>
                  <a:rPr lang="en-FR" sz="1100" dirty="0">
                    <a:solidFill>
                      <a:srgbClr val="404040"/>
                    </a:solidFill>
                    <a:latin typeface="+mj-lt"/>
                    <a:cs typeface="Arial" pitchFamily="34" charset="0"/>
                  </a:rPr>
                  <a:t>Element de la spline (fonction de l’âge </a:t>
                </a:r>
                <a14:m>
                  <m:oMath xmlns:m="http://schemas.openxmlformats.org/officeDocument/2006/math">
                    <m:sSub>
                      <m:sSubPr>
                        <m:ctrlPr>
                          <a:rPr lang="fr-FR" sz="1100" i="1">
                            <a:latin typeface="Cambria Math" panose="02040503050406030204" pitchFamily="18" charset="0"/>
                            <a:ea typeface="Cambria Math" panose="02040503050406030204" pitchFamily="18" charset="0"/>
                          </a:rPr>
                        </m:ctrlPr>
                      </m:sSubPr>
                      <m:e>
                        <m:r>
                          <a:rPr lang="fr-FR" sz="1100" i="1">
                            <a:latin typeface="Cambria Math" panose="02040503050406030204" pitchFamily="18" charset="0"/>
                            <a:ea typeface="Cambria Math" panose="02040503050406030204" pitchFamily="18" charset="0"/>
                          </a:rPr>
                          <m:t>𝑥</m:t>
                        </m:r>
                      </m:e>
                      <m:sub>
                        <m:r>
                          <a:rPr lang="fr-FR" sz="1100" i="1">
                            <a:latin typeface="Cambria Math" panose="02040503050406030204" pitchFamily="18" charset="0"/>
                            <a:ea typeface="Cambria Math" panose="02040503050406030204" pitchFamily="18" charset="0"/>
                          </a:rPr>
                          <m:t>𝑖</m:t>
                        </m:r>
                      </m:sub>
                    </m:sSub>
                  </m:oMath>
                </a14:m>
                <a:r>
                  <a:rPr lang="en-FR" sz="1100" dirty="0">
                    <a:solidFill>
                      <a:srgbClr val="404040"/>
                    </a:solidFill>
                    <a:latin typeface="+mj-lt"/>
                    <a:cs typeface="Arial" pitchFamily="34" charset="0"/>
                  </a:rPr>
                  <a:t>) </a:t>
                </a:r>
              </a:p>
            </p:txBody>
          </p:sp>
        </mc:Choice>
        <mc:Fallback>
          <p:sp>
            <p:nvSpPr>
              <p:cNvPr id="12" name="TextBox 11">
                <a:extLst>
                  <a:ext uri="{FF2B5EF4-FFF2-40B4-BE49-F238E27FC236}">
                    <a16:creationId xmlns:a16="http://schemas.microsoft.com/office/drawing/2014/main" id="{94EF1241-4890-D14D-9FB1-EC7A6BAFED6F}"/>
                  </a:ext>
                </a:extLst>
              </p:cNvPr>
              <p:cNvSpPr txBox="1">
                <a:spLocks noRot="1" noChangeAspect="1" noMove="1" noResize="1" noEditPoints="1" noAdjustHandles="1" noChangeArrowheads="1" noChangeShapeType="1" noTextEdit="1"/>
              </p:cNvSpPr>
              <p:nvPr/>
            </p:nvSpPr>
            <p:spPr bwMode="auto">
              <a:xfrm>
                <a:off x="3000966" y="4551964"/>
                <a:ext cx="1338508" cy="338554"/>
              </a:xfrm>
              <a:prstGeom prst="rect">
                <a:avLst/>
              </a:prstGeom>
              <a:blipFill>
                <a:blip r:embed="rId3"/>
                <a:stretch>
                  <a:fillRect l="-5607" t="-7143" b="-25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FR">
                    <a:noFill/>
                  </a:rPr>
                  <a:t> </a:t>
                </a:r>
              </a:p>
            </p:txBody>
          </p:sp>
        </mc:Fallback>
      </mc:AlternateContent>
      <p:sp>
        <p:nvSpPr>
          <p:cNvPr id="13" name="TextBox 12">
            <a:extLst>
              <a:ext uri="{FF2B5EF4-FFF2-40B4-BE49-F238E27FC236}">
                <a16:creationId xmlns:a16="http://schemas.microsoft.com/office/drawing/2014/main" id="{AD2C8A01-8541-2949-AB37-6246C60CB284}"/>
              </a:ext>
            </a:extLst>
          </p:cNvPr>
          <p:cNvSpPr txBox="1"/>
          <p:nvPr/>
        </p:nvSpPr>
        <p:spPr bwMode="auto">
          <a:xfrm>
            <a:off x="5006066" y="4624297"/>
            <a:ext cx="133850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en-FR" sz="1100" dirty="0">
                <a:solidFill>
                  <a:srgbClr val="404040"/>
                </a:solidFill>
                <a:latin typeface="+mj-lt"/>
                <a:cs typeface="Arial" pitchFamily="34" charset="0"/>
              </a:rPr>
              <a:t>Coefficient de la spline</a:t>
            </a:r>
          </a:p>
        </p:txBody>
      </p:sp>
      <p:cxnSp>
        <p:nvCxnSpPr>
          <p:cNvPr id="15" name="Straight Arrow Connector 14">
            <a:extLst>
              <a:ext uri="{FF2B5EF4-FFF2-40B4-BE49-F238E27FC236}">
                <a16:creationId xmlns:a16="http://schemas.microsoft.com/office/drawing/2014/main" id="{43A875FF-EA45-D747-8B96-8F712D043E43}"/>
              </a:ext>
            </a:extLst>
          </p:cNvPr>
          <p:cNvCxnSpPr>
            <a:cxnSpLocks/>
          </p:cNvCxnSpPr>
          <p:nvPr/>
        </p:nvCxnSpPr>
        <p:spPr>
          <a:xfrm flipH="1">
            <a:off x="4210335" y="4124839"/>
            <a:ext cx="573205" cy="42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EC1335-0E28-A542-B564-3D5A6C6E56F2}"/>
              </a:ext>
            </a:extLst>
          </p:cNvPr>
          <p:cNvCxnSpPr/>
          <p:nvPr/>
        </p:nvCxnSpPr>
        <p:spPr>
          <a:xfrm>
            <a:off x="5233916" y="4072001"/>
            <a:ext cx="238836" cy="439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84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29D2F9-0C35-AC4E-B0FD-879BB24D0B07}"/>
              </a:ext>
            </a:extLst>
          </p:cNvPr>
          <p:cNvSpPr>
            <a:spLocks noGrp="1"/>
          </p:cNvSpPr>
          <p:nvPr>
            <p:ph type="dt" sz="half" idx="10"/>
          </p:nvPr>
        </p:nvSpPr>
        <p:spPr/>
        <p:txBody>
          <a:bodyPr/>
          <a:lstStyle/>
          <a:p>
            <a:r>
              <a:rPr lang="en-US" noProof="0" dirty="0"/>
              <a:t>SSE Model  | March 2020</a:t>
            </a:r>
          </a:p>
        </p:txBody>
      </p:sp>
      <p:sp>
        <p:nvSpPr>
          <p:cNvPr id="4" name="Footer Placeholder 3">
            <a:extLst>
              <a:ext uri="{FF2B5EF4-FFF2-40B4-BE49-F238E27FC236}">
                <a16:creationId xmlns:a16="http://schemas.microsoft.com/office/drawing/2014/main" id="{68DBBDD6-8FD2-F249-83F7-79A460F24719}"/>
              </a:ext>
            </a:extLst>
          </p:cNvPr>
          <p:cNvSpPr>
            <a:spLocks noGrp="1"/>
          </p:cNvSpPr>
          <p:nvPr>
            <p:ph type="ftr" sz="quarter" idx="11"/>
          </p:nvPr>
        </p:nvSpPr>
        <p:spPr/>
        <p:txBody>
          <a:bodyPr/>
          <a:lstStyle/>
          <a:p>
            <a:r>
              <a:rPr lang="en-US" noProof="0"/>
              <a:t>CONFIDENTIALITY LEVEL</a:t>
            </a:r>
            <a:endParaRPr lang="en-US" noProof="0" dirty="0"/>
          </a:p>
        </p:txBody>
      </p:sp>
      <p:sp>
        <p:nvSpPr>
          <p:cNvPr id="6" name="Title 5">
            <a:extLst>
              <a:ext uri="{FF2B5EF4-FFF2-40B4-BE49-F238E27FC236}">
                <a16:creationId xmlns:a16="http://schemas.microsoft.com/office/drawing/2014/main" id="{09B568E6-B289-8A40-966C-F5E38271F95A}"/>
              </a:ext>
            </a:extLst>
          </p:cNvPr>
          <p:cNvSpPr>
            <a:spLocks noGrp="1"/>
          </p:cNvSpPr>
          <p:nvPr>
            <p:ph type="title"/>
          </p:nvPr>
        </p:nvSpPr>
        <p:spPr/>
        <p:txBody>
          <a:bodyPr/>
          <a:lstStyle/>
          <a:p>
            <a:r>
              <a:rPr lang="en-FR" dirty="0"/>
              <a:t>Model parameters</a:t>
            </a:r>
          </a:p>
        </p:txBody>
      </p:sp>
      <p:sp>
        <p:nvSpPr>
          <p:cNvPr id="7" name="Text Placeholder 6">
            <a:extLst>
              <a:ext uri="{FF2B5EF4-FFF2-40B4-BE49-F238E27FC236}">
                <a16:creationId xmlns:a16="http://schemas.microsoft.com/office/drawing/2014/main" id="{E624C666-72B4-694D-8CCD-AEF4B0AA1646}"/>
              </a:ext>
            </a:extLst>
          </p:cNvPr>
          <p:cNvSpPr>
            <a:spLocks noGrp="1"/>
          </p:cNvSpPr>
          <p:nvPr>
            <p:ph type="body" sz="quarter" idx="12"/>
          </p:nvPr>
        </p:nvSpPr>
        <p:spPr/>
        <p:txBody>
          <a:bodyPr/>
          <a:lstStyle/>
          <a:p>
            <a:r>
              <a:rPr lang="en-FR" dirty="0"/>
              <a:t>Sum of smooth exponentials</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6C880A3-B9BB-2F49-8D7C-FEA3D501C02B}"/>
                  </a:ext>
                </a:extLst>
              </p:cNvPr>
              <p:cNvSpPr/>
              <p:nvPr/>
            </p:nvSpPr>
            <p:spPr>
              <a:xfrm>
                <a:off x="452486" y="1071499"/>
                <a:ext cx="8213842" cy="1623714"/>
              </a:xfrm>
              <a:prstGeom prst="rect">
                <a:avLst/>
              </a:prstGeom>
            </p:spPr>
            <p:txBody>
              <a:bodyPr wrap="square">
                <a:spAutoFit/>
              </a:bodyPr>
              <a:lstStyle/>
              <a:p>
                <a:pPr>
                  <a:buClr>
                    <a:srgbClr val="00ADC6"/>
                  </a:buClr>
                  <a:buSzPct val="144000"/>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𝛾</m:t>
                          </m:r>
                        </m:e>
                        <m:sub>
                          <m:r>
                            <a:rPr lang="fr-FR" i="1">
                              <a:latin typeface="Cambria Math" panose="02040503050406030204" pitchFamily="18" charset="0"/>
                              <a:ea typeface="Cambria Math" panose="02040503050406030204" pitchFamily="18" charset="0"/>
                            </a:rPr>
                            <m:t>𝑖𝑘</m:t>
                          </m:r>
                        </m:sub>
                      </m:sSub>
                      <m:r>
                        <a:rPr lang="fr-FR" i="1">
                          <a:latin typeface="Cambria Math" panose="02040503050406030204" pitchFamily="18" charset="0"/>
                          <a:ea typeface="Cambria Math" panose="02040503050406030204" pitchFamily="18" charset="0"/>
                        </a:rPr>
                        <m:t>=</m:t>
                      </m:r>
                      <m:r>
                        <m:rPr>
                          <m:sty m:val="p"/>
                        </m:rPr>
                        <a:rPr lang="fr-FR">
                          <a:latin typeface="Cambria Math" panose="02040503050406030204" pitchFamily="18" charset="0"/>
                          <a:ea typeface="Cambria Math" panose="02040503050406030204" pitchFamily="18" charset="0"/>
                        </a:rPr>
                        <m:t>exp</m:t>
                      </m:r>
                      <m:r>
                        <a:rPr lang="fr-FR" i="1">
                          <a:latin typeface="Cambria Math" panose="02040503050406030204" pitchFamily="18" charset="0"/>
                          <a:ea typeface="Cambria Math" panose="02040503050406030204" pitchFamily="18" charset="0"/>
                        </a:rPr>
                        <m:t>⁡</m:t>
                      </m:r>
                      <m:d>
                        <m:dPr>
                          <m:ctrlPr>
                            <a:rPr lang="fr-FR" i="1">
                              <a:latin typeface="Cambria Math" panose="02040503050406030204" pitchFamily="18" charset="0"/>
                              <a:ea typeface="Cambria Math" panose="02040503050406030204" pitchFamily="18" charset="0"/>
                            </a:rPr>
                          </m:ctrlPr>
                        </m:dPr>
                        <m:e>
                          <m:nary>
                            <m:naryPr>
                              <m:chr m:val="∑"/>
                              <m:ctrlPr>
                                <a:rPr lang="fr-FR" i="1">
                                  <a:latin typeface="Cambria Math" panose="02040503050406030204" pitchFamily="18" charset="0"/>
                                  <a:ea typeface="Cambria Math" panose="02040503050406030204" pitchFamily="18" charset="0"/>
                                </a:rPr>
                              </m:ctrlPr>
                            </m:naryPr>
                            <m:sub>
                              <m:r>
                                <m:rPr>
                                  <m:brk m:alnAt="23"/>
                                </m:rPr>
                                <a:rPr lang="fr-FR" i="1">
                                  <a:latin typeface="Cambria Math" panose="02040503050406030204" pitchFamily="18" charset="0"/>
                                  <a:ea typeface="Cambria Math" panose="02040503050406030204" pitchFamily="18" charset="0"/>
                                </a:rPr>
                                <m:t>𝑗</m:t>
                              </m:r>
                              <m:r>
                                <a:rPr lang="fr-FR" i="1">
                                  <a:latin typeface="Cambria Math" panose="02040503050406030204" pitchFamily="18" charset="0"/>
                                  <a:ea typeface="Cambria Math" panose="02040503050406030204" pitchFamily="18" charset="0"/>
                                </a:rPr>
                                <m:t>=1</m:t>
                              </m:r>
                            </m:sub>
                            <m:sup>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𝐽</m:t>
                                  </m:r>
                                </m:e>
                                <m:sub>
                                  <m:r>
                                    <a:rPr lang="fr-FR" i="1">
                                      <a:latin typeface="Cambria Math" panose="02040503050406030204" pitchFamily="18" charset="0"/>
                                      <a:ea typeface="Cambria Math" panose="02040503050406030204" pitchFamily="18" charset="0"/>
                                    </a:rPr>
                                    <m:t>𝑘</m:t>
                                  </m:r>
                                </m:sub>
                              </m:sSub>
                            </m:sup>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𝐵</m:t>
                                  </m:r>
                                </m:e>
                                <m:sub>
                                  <m:r>
                                    <a:rPr lang="fr-FR" i="1">
                                      <a:latin typeface="Cambria Math" panose="02040503050406030204" pitchFamily="18" charset="0"/>
                                      <a:ea typeface="Cambria Math" panose="02040503050406030204" pitchFamily="18" charset="0"/>
                                    </a:rPr>
                                    <m:t>𝑗𝑘</m:t>
                                  </m:r>
                                </m:sub>
                              </m:sSub>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𝑖</m:t>
                                      </m:r>
                                    </m:sub>
                                  </m:sSub>
                                </m:e>
                              </m:d>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𝛼</m:t>
                                  </m:r>
                                </m:e>
                                <m:sub>
                                  <m:r>
                                    <a:rPr lang="fr-FR" i="1">
                                      <a:latin typeface="Cambria Math" panose="02040503050406030204" pitchFamily="18" charset="0"/>
                                      <a:ea typeface="Cambria Math" panose="02040503050406030204" pitchFamily="18" charset="0"/>
                                    </a:rPr>
                                    <m:t>𝑗𝑘</m:t>
                                  </m:r>
                                </m:sub>
                              </m:sSub>
                            </m:e>
                          </m:nary>
                        </m:e>
                      </m:d>
                    </m:oMath>
                  </m:oMathPara>
                </a14:m>
                <a:endParaRPr lang="fr-FR" dirty="0">
                  <a:ea typeface="Cambria Math" panose="02040503050406030204" pitchFamily="18" charset="0"/>
                </a:endParaRPr>
              </a:p>
              <a:p>
                <a:pPr marL="285750" indent="-285750">
                  <a:buClr>
                    <a:srgbClr val="00ADC6"/>
                  </a:buClr>
                  <a:buSzPct val="144000"/>
                  <a:buFont typeface="Arial" panose="020B0604020202020204" pitchFamily="34" charset="0"/>
                  <a:buChar char="•"/>
                </a:pPr>
                <a:r>
                  <a:rPr lang="fr-FR" dirty="0">
                    <a:latin typeface="+mn-lt"/>
                    <a:ea typeface="Cambria Math" panose="02040503050406030204" pitchFamily="18" charset="0"/>
                  </a:rPr>
                  <a:t>Choix des composantes :</a:t>
                </a:r>
                <a:br>
                  <a:rPr lang="fr-FR" dirty="0">
                    <a:latin typeface="+mn-lt"/>
                    <a:ea typeface="Cambria Math" panose="02040503050406030204" pitchFamily="18" charset="0"/>
                  </a:rPr>
                </a:br>
                <a:br>
                  <a:rPr lang="fr-FR" dirty="0">
                    <a:latin typeface="+mn-lt"/>
                    <a:ea typeface="Cambria Math" panose="02040503050406030204" pitchFamily="18" charset="0"/>
                  </a:rPr>
                </a:br>
                <a:endParaRPr lang="en-FR" dirty="0">
                  <a:latin typeface="+mn-lt"/>
                </a:endParaRPr>
              </a:p>
            </p:txBody>
          </p:sp>
        </mc:Choice>
        <mc:Fallback>
          <p:sp>
            <p:nvSpPr>
              <p:cNvPr id="10" name="Rectangle 9">
                <a:extLst>
                  <a:ext uri="{FF2B5EF4-FFF2-40B4-BE49-F238E27FC236}">
                    <a16:creationId xmlns:a16="http://schemas.microsoft.com/office/drawing/2014/main" id="{46C880A3-B9BB-2F49-8D7C-FEA3D501C02B}"/>
                  </a:ext>
                </a:extLst>
              </p:cNvPr>
              <p:cNvSpPr>
                <a:spLocks noRot="1" noChangeAspect="1" noMove="1" noResize="1" noEditPoints="1" noAdjustHandles="1" noChangeArrowheads="1" noChangeShapeType="1" noTextEdit="1"/>
              </p:cNvSpPr>
              <p:nvPr/>
            </p:nvSpPr>
            <p:spPr>
              <a:xfrm>
                <a:off x="452486" y="1071499"/>
                <a:ext cx="8213842" cy="1623714"/>
              </a:xfrm>
              <a:prstGeom prst="rect">
                <a:avLst/>
              </a:prstGeom>
              <a:blipFill>
                <a:blip r:embed="rId3"/>
                <a:stretch>
                  <a:fillRect l="-1084" t="-44531" b="-2578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7EC99797-88C7-A140-A7EF-D496F1218061}"/>
                  </a:ext>
                </a:extLst>
              </p:cNvPr>
              <p:cNvGraphicFramePr>
                <a:graphicFrameLocks noGrp="1"/>
              </p:cNvGraphicFramePr>
              <p:nvPr>
                <p:extLst>
                  <p:ext uri="{D42A27DB-BD31-4B8C-83A1-F6EECF244321}">
                    <p14:modId xmlns:p14="http://schemas.microsoft.com/office/powerpoint/2010/main" val="2380917140"/>
                  </p:ext>
                </p:extLst>
              </p:nvPr>
            </p:nvGraphicFramePr>
            <p:xfrm>
              <a:off x="1373085" y="2239890"/>
              <a:ext cx="6541828" cy="2392410"/>
            </p:xfrm>
            <a:graphic>
              <a:graphicData uri="http://schemas.openxmlformats.org/drawingml/2006/table">
                <a:tbl>
                  <a:tblPr firstRow="1" bandRow="1">
                    <a:tableStyleId>{5C22544A-7EE6-4342-B048-85BDC9FD1C3A}</a:tableStyleId>
                  </a:tblPr>
                  <a:tblGrid>
                    <a:gridCol w="1635457">
                      <a:extLst>
                        <a:ext uri="{9D8B030D-6E8A-4147-A177-3AD203B41FA5}">
                          <a16:colId xmlns:a16="http://schemas.microsoft.com/office/drawing/2014/main" val="3906434393"/>
                        </a:ext>
                      </a:extLst>
                    </a:gridCol>
                    <a:gridCol w="1635457">
                      <a:extLst>
                        <a:ext uri="{9D8B030D-6E8A-4147-A177-3AD203B41FA5}">
                          <a16:colId xmlns:a16="http://schemas.microsoft.com/office/drawing/2014/main" val="2504332798"/>
                        </a:ext>
                      </a:extLst>
                    </a:gridCol>
                    <a:gridCol w="1635457">
                      <a:extLst>
                        <a:ext uri="{9D8B030D-6E8A-4147-A177-3AD203B41FA5}">
                          <a16:colId xmlns:a16="http://schemas.microsoft.com/office/drawing/2014/main" val="2113189075"/>
                        </a:ext>
                      </a:extLst>
                    </a:gridCol>
                    <a:gridCol w="1635457">
                      <a:extLst>
                        <a:ext uri="{9D8B030D-6E8A-4147-A177-3AD203B41FA5}">
                          <a16:colId xmlns:a16="http://schemas.microsoft.com/office/drawing/2014/main" val="4148261028"/>
                        </a:ext>
                      </a:extLst>
                    </a:gridCol>
                  </a:tblGrid>
                  <a:tr h="518615">
                    <a:tc>
                      <a:txBody>
                        <a:bodyPr/>
                        <a:lstStyle/>
                        <a:p>
                          <a:pPr algn="r"/>
                          <a:r>
                            <a:rPr lang="en-FR" dirty="0"/>
                            <a:t>k</a:t>
                          </a:r>
                        </a:p>
                      </a:txBody>
                      <a:tcPr anchor="ctr">
                        <a:lnTlToBr w="12700" cap="flat" cmpd="sng" algn="ctr">
                          <a:solidFill>
                            <a:schemeClr val="bg1"/>
                          </a:solidFill>
                          <a:prstDash val="solid"/>
                          <a:round/>
                          <a:headEnd type="none" w="med" len="med"/>
                          <a:tailEnd type="none" w="med" len="med"/>
                        </a:lnTlToBr>
                      </a:tcPr>
                    </a:tc>
                    <a:tc>
                      <a:txBody>
                        <a:bodyPr/>
                        <a:lstStyle/>
                        <a:p>
                          <a:pPr algn="ctr"/>
                          <a:r>
                            <a:rPr lang="en-FR" dirty="0"/>
                            <a:t>1</a:t>
                          </a:r>
                        </a:p>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𝛾</m:t>
                                    </m:r>
                                  </m:e>
                                  <m:sub>
                                    <m:r>
                                      <a:rPr lang="fr-FR" i="1">
                                        <a:latin typeface="Cambria Math" panose="02040503050406030204" pitchFamily="18" charset="0"/>
                                        <a:ea typeface="Cambria Math" panose="02040503050406030204" pitchFamily="18" charset="0"/>
                                      </a:rPr>
                                      <m:t>𝑖</m:t>
                                    </m:r>
                                    <m:r>
                                      <a:rPr lang="fr-FR" b="1" i="1" smtClean="0">
                                        <a:latin typeface="Cambria Math" panose="02040503050406030204" pitchFamily="18" charset="0"/>
                                        <a:ea typeface="Cambria Math" panose="02040503050406030204" pitchFamily="18" charset="0"/>
                                      </a:rPr>
                                      <m:t>𝟏</m:t>
                                    </m:r>
                                  </m:sub>
                                </m:sSub>
                              </m:oMath>
                            </m:oMathPara>
                          </a14:m>
                          <a:endParaRPr lang="en-FR" dirty="0"/>
                        </a:p>
                      </a:txBody>
                      <a:tcPr anchor="ctr"/>
                    </a:tc>
                    <a:tc>
                      <a:txBody>
                        <a:bodyPr/>
                        <a:lstStyle/>
                        <a:p>
                          <a:pPr marL="0" marR="0" lvl="0" indent="0" algn="ctr" defTabSz="816158" rtl="0" eaLnBrk="1" fontAlgn="auto" latinLnBrk="0" hangingPunct="1">
                            <a:lnSpc>
                              <a:spcPct val="100000"/>
                            </a:lnSpc>
                            <a:spcBef>
                              <a:spcPts val="0"/>
                            </a:spcBef>
                            <a:spcAft>
                              <a:spcPts val="0"/>
                            </a:spcAft>
                            <a:buClrTx/>
                            <a:buSzTx/>
                            <a:buFontTx/>
                            <a:buNone/>
                            <a:tabLst/>
                            <a:defRPr/>
                          </a:pPr>
                          <a:r>
                            <a:rPr lang="en-FR" dirty="0"/>
                            <a:t>2</a:t>
                          </a:r>
                        </a:p>
                        <a:p>
                          <a:pPr marL="0" marR="0" lvl="0" indent="0" algn="ctr" defTabSz="81615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𝛾</m:t>
                                    </m:r>
                                  </m:e>
                                  <m:sub>
                                    <m:r>
                                      <a:rPr lang="fr-FR" i="1">
                                        <a:latin typeface="Cambria Math" panose="02040503050406030204" pitchFamily="18" charset="0"/>
                                        <a:ea typeface="Cambria Math" panose="02040503050406030204" pitchFamily="18" charset="0"/>
                                      </a:rPr>
                                      <m:t>𝑖</m:t>
                                    </m:r>
                                    <m:r>
                                      <a:rPr lang="fr-FR" b="1" i="1" smtClean="0">
                                        <a:latin typeface="Cambria Math" panose="02040503050406030204" pitchFamily="18" charset="0"/>
                                        <a:ea typeface="Cambria Math" panose="02040503050406030204" pitchFamily="18" charset="0"/>
                                      </a:rPr>
                                      <m:t>𝟐</m:t>
                                    </m:r>
                                  </m:sub>
                                </m:sSub>
                              </m:oMath>
                            </m:oMathPara>
                          </a14:m>
                          <a:endParaRPr lang="en-FR" dirty="0"/>
                        </a:p>
                      </a:txBody>
                      <a:tcPr anchor="ctr"/>
                    </a:tc>
                    <a:tc>
                      <a:txBody>
                        <a:bodyPr/>
                        <a:lstStyle/>
                        <a:p>
                          <a:pPr marL="0" marR="0" lvl="0" indent="0" algn="ctr" defTabSz="816158" rtl="0" eaLnBrk="1" fontAlgn="auto" latinLnBrk="0" hangingPunct="1">
                            <a:lnSpc>
                              <a:spcPct val="100000"/>
                            </a:lnSpc>
                            <a:spcBef>
                              <a:spcPts val="0"/>
                            </a:spcBef>
                            <a:spcAft>
                              <a:spcPts val="0"/>
                            </a:spcAft>
                            <a:buClrTx/>
                            <a:buSzTx/>
                            <a:buFontTx/>
                            <a:buNone/>
                            <a:tabLst/>
                            <a:defRPr/>
                          </a:pPr>
                          <a:r>
                            <a:rPr lang="en-FR" dirty="0"/>
                            <a:t>3</a:t>
                          </a:r>
                        </a:p>
                        <a:p>
                          <a:pPr marL="0" marR="0" lvl="0" indent="0" algn="ctr" defTabSz="81615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𝛾</m:t>
                                    </m:r>
                                  </m:e>
                                  <m:sub>
                                    <m:r>
                                      <a:rPr lang="fr-FR" i="1">
                                        <a:latin typeface="Cambria Math" panose="02040503050406030204" pitchFamily="18" charset="0"/>
                                        <a:ea typeface="Cambria Math" panose="02040503050406030204" pitchFamily="18" charset="0"/>
                                      </a:rPr>
                                      <m:t>𝑖</m:t>
                                    </m:r>
                                    <m:r>
                                      <a:rPr lang="fr-FR" b="1" i="1" smtClean="0">
                                        <a:latin typeface="Cambria Math" panose="02040503050406030204" pitchFamily="18" charset="0"/>
                                        <a:ea typeface="Cambria Math" panose="02040503050406030204" pitchFamily="18" charset="0"/>
                                      </a:rPr>
                                      <m:t>𝟑</m:t>
                                    </m:r>
                                  </m:sub>
                                </m:sSub>
                              </m:oMath>
                            </m:oMathPara>
                          </a14:m>
                          <a:endParaRPr lang="en-FR" dirty="0"/>
                        </a:p>
                      </a:txBody>
                      <a:tcPr anchor="ctr"/>
                    </a:tc>
                    <a:extLst>
                      <a:ext uri="{0D108BD9-81ED-4DB2-BD59-A6C34878D82A}">
                        <a16:rowId xmlns:a16="http://schemas.microsoft.com/office/drawing/2014/main" val="3584762761"/>
                      </a:ext>
                    </a:extLst>
                  </a:tr>
                  <a:tr h="604430">
                    <a:tc>
                      <a:txBody>
                        <a:bodyPr/>
                        <a:lstStyle/>
                        <a:p>
                          <a:pPr algn="ctr"/>
                          <a:r>
                            <a:rPr lang="en-FR" dirty="0"/>
                            <a:t>Âges</a:t>
                          </a:r>
                        </a:p>
                      </a:txBody>
                      <a:tcPr anchor="ctr"/>
                    </a:tc>
                    <a:tc>
                      <a:txBody>
                        <a:bodyPr/>
                        <a:lstStyle/>
                        <a:p>
                          <a:pPr algn="ctr"/>
                          <a:r>
                            <a:rPr lang="en-FR" dirty="0"/>
                            <a:t>1 – 50</a:t>
                          </a:r>
                        </a:p>
                      </a:txBody>
                      <a:tcPr anchor="ctr"/>
                    </a:tc>
                    <a:tc>
                      <a:txBody>
                        <a:bodyPr/>
                        <a:lstStyle/>
                        <a:p>
                          <a:pPr algn="ctr"/>
                          <a:r>
                            <a:rPr lang="en-FR" dirty="0"/>
                            <a:t>1 – 110</a:t>
                          </a:r>
                        </a:p>
                      </a:txBody>
                      <a:tcPr anchor="ctr"/>
                    </a:tc>
                    <a:tc>
                      <a:txBody>
                        <a:bodyPr/>
                        <a:lstStyle/>
                        <a:p>
                          <a:pPr algn="ctr"/>
                          <a:r>
                            <a:rPr lang="en-FR" dirty="0"/>
                            <a:t>1 – 80</a:t>
                          </a:r>
                        </a:p>
                      </a:txBody>
                      <a:tcPr anchor="ctr"/>
                    </a:tc>
                    <a:extLst>
                      <a:ext uri="{0D108BD9-81ED-4DB2-BD59-A6C34878D82A}">
                        <a16:rowId xmlns:a16="http://schemas.microsoft.com/office/drawing/2014/main" val="4065442237"/>
                      </a:ext>
                    </a:extLst>
                  </a:tr>
                  <a:tr h="604430">
                    <a:tc>
                      <a:txBody>
                        <a:bodyPr/>
                        <a:lstStyle/>
                        <a:p>
                          <a:pPr algn="ctr"/>
                          <a:r>
                            <a:rPr lang="fr-FR" b="0" dirty="0">
                              <a:ea typeface="Cambria Math" panose="02040503050406030204" pitchFamily="18" charset="0"/>
                            </a:rPr>
                            <a:t>Nombre de </a:t>
                          </a:r>
                          <a:r>
                            <a:rPr lang="fr-FR" b="0" dirty="0" err="1">
                              <a:ea typeface="Cambria Math" panose="02040503050406030204" pitchFamily="18" charset="0"/>
                            </a:rPr>
                            <a:t>splines</a:t>
                          </a:r>
                          <a:r>
                            <a:rPr lang="fr-FR" b="0" dirty="0">
                              <a:ea typeface="Cambria Math" panose="02040503050406030204" pitchFamily="18" charset="0"/>
                            </a:rPr>
                            <a: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𝐽</m:t>
                                  </m:r>
                                </m:e>
                                <m:sub>
                                  <m:r>
                                    <a:rPr lang="fr-FR" b="0" i="1" smtClean="0">
                                      <a:latin typeface="Cambria Math" panose="02040503050406030204" pitchFamily="18" charset="0"/>
                                      <a:ea typeface="Cambria Math" panose="02040503050406030204" pitchFamily="18" charset="0"/>
                                    </a:rPr>
                                    <m:t>𝑘</m:t>
                                  </m:r>
                                </m:sub>
                              </m:sSub>
                            </m:oMath>
                          </a14:m>
                          <a:endParaRPr lang="en-FR" dirty="0"/>
                        </a:p>
                      </a:txBody>
                      <a:tcPr anchor="ctr"/>
                    </a:tc>
                    <a:tc>
                      <a:txBody>
                        <a:bodyPr/>
                        <a:lstStyle/>
                        <a:p>
                          <a:pPr algn="ctr"/>
                          <a:r>
                            <a:rPr lang="en-FR" dirty="0"/>
                            <a:t>2</a:t>
                          </a:r>
                        </a:p>
                      </a:txBody>
                      <a:tcPr anchor="ctr"/>
                    </a:tc>
                    <a:tc>
                      <a:txBody>
                        <a:bodyPr/>
                        <a:lstStyle/>
                        <a:p>
                          <a:pPr algn="ctr"/>
                          <a:r>
                            <a:rPr lang="en-FR" dirty="0"/>
                            <a:t>25</a:t>
                          </a:r>
                        </a:p>
                      </a:txBody>
                      <a:tcPr anchor="ctr"/>
                    </a:tc>
                    <a:tc>
                      <a:txBody>
                        <a:bodyPr/>
                        <a:lstStyle/>
                        <a:p>
                          <a:pPr algn="ctr"/>
                          <a:r>
                            <a:rPr lang="en-FR" dirty="0"/>
                            <a:t>25</a:t>
                          </a:r>
                        </a:p>
                      </a:txBody>
                      <a:tcPr anchor="ctr"/>
                    </a:tc>
                    <a:extLst>
                      <a:ext uri="{0D108BD9-81ED-4DB2-BD59-A6C34878D82A}">
                        <a16:rowId xmlns:a16="http://schemas.microsoft.com/office/drawing/2014/main" val="1222428571"/>
                      </a:ext>
                    </a:extLst>
                  </a:tr>
                  <a:tr h="604430">
                    <a:tc>
                      <a:txBody>
                        <a:bodyPr/>
                        <a:lstStyle/>
                        <a:p>
                          <a:pPr algn="ctr"/>
                          <a:r>
                            <a:rPr lang="en-FR" dirty="0"/>
                            <a:t>Période modélisée</a:t>
                          </a:r>
                        </a:p>
                      </a:txBody>
                      <a:tcPr anchor="ctr"/>
                    </a:tc>
                    <a:tc>
                      <a:txBody>
                        <a:bodyPr/>
                        <a:lstStyle/>
                        <a:p>
                          <a:pPr algn="ctr"/>
                          <a:r>
                            <a:rPr lang="en-FR" dirty="0"/>
                            <a:t>Mortalité infantile</a:t>
                          </a:r>
                        </a:p>
                      </a:txBody>
                      <a:tcPr anchor="ctr"/>
                    </a:tc>
                    <a:tc>
                      <a:txBody>
                        <a:bodyPr/>
                        <a:lstStyle/>
                        <a:p>
                          <a:pPr algn="ctr"/>
                          <a:r>
                            <a:rPr lang="en-FR" dirty="0"/>
                            <a:t>Mortalité senescente</a:t>
                          </a:r>
                        </a:p>
                      </a:txBody>
                      <a:tcPr anchor="ctr"/>
                    </a:tc>
                    <a:tc>
                      <a:txBody>
                        <a:bodyPr/>
                        <a:lstStyle/>
                        <a:p>
                          <a:pPr algn="ctr"/>
                          <a:r>
                            <a:rPr lang="en-FR" dirty="0"/>
                            <a:t>Accident hump</a:t>
                          </a:r>
                        </a:p>
                      </a:txBody>
                      <a:tcPr anchor="ctr"/>
                    </a:tc>
                    <a:extLst>
                      <a:ext uri="{0D108BD9-81ED-4DB2-BD59-A6C34878D82A}">
                        <a16:rowId xmlns:a16="http://schemas.microsoft.com/office/drawing/2014/main" val="1304023988"/>
                      </a:ext>
                    </a:extLst>
                  </a:tr>
                </a:tbl>
              </a:graphicData>
            </a:graphic>
          </p:graphicFrame>
        </mc:Choice>
        <mc:Fallback>
          <p:graphicFrame>
            <p:nvGraphicFramePr>
              <p:cNvPr id="14" name="Table 13">
                <a:extLst>
                  <a:ext uri="{FF2B5EF4-FFF2-40B4-BE49-F238E27FC236}">
                    <a16:creationId xmlns:a16="http://schemas.microsoft.com/office/drawing/2014/main" id="{7EC99797-88C7-A140-A7EF-D496F1218061}"/>
                  </a:ext>
                </a:extLst>
              </p:cNvPr>
              <p:cNvGraphicFramePr>
                <a:graphicFrameLocks noGrp="1"/>
              </p:cNvGraphicFramePr>
              <p:nvPr>
                <p:extLst>
                  <p:ext uri="{D42A27DB-BD31-4B8C-83A1-F6EECF244321}">
                    <p14:modId xmlns:p14="http://schemas.microsoft.com/office/powerpoint/2010/main" val="2380917140"/>
                  </p:ext>
                </p:extLst>
              </p:nvPr>
            </p:nvGraphicFramePr>
            <p:xfrm>
              <a:off x="1373085" y="2239890"/>
              <a:ext cx="6541828" cy="2392410"/>
            </p:xfrm>
            <a:graphic>
              <a:graphicData uri="http://schemas.openxmlformats.org/drawingml/2006/table">
                <a:tbl>
                  <a:tblPr firstRow="1" bandRow="1">
                    <a:tableStyleId>{5C22544A-7EE6-4342-B048-85BDC9FD1C3A}</a:tableStyleId>
                  </a:tblPr>
                  <a:tblGrid>
                    <a:gridCol w="1635457">
                      <a:extLst>
                        <a:ext uri="{9D8B030D-6E8A-4147-A177-3AD203B41FA5}">
                          <a16:colId xmlns:a16="http://schemas.microsoft.com/office/drawing/2014/main" val="3906434393"/>
                        </a:ext>
                      </a:extLst>
                    </a:gridCol>
                    <a:gridCol w="1635457">
                      <a:extLst>
                        <a:ext uri="{9D8B030D-6E8A-4147-A177-3AD203B41FA5}">
                          <a16:colId xmlns:a16="http://schemas.microsoft.com/office/drawing/2014/main" val="2504332798"/>
                        </a:ext>
                      </a:extLst>
                    </a:gridCol>
                    <a:gridCol w="1635457">
                      <a:extLst>
                        <a:ext uri="{9D8B030D-6E8A-4147-A177-3AD203B41FA5}">
                          <a16:colId xmlns:a16="http://schemas.microsoft.com/office/drawing/2014/main" val="2113189075"/>
                        </a:ext>
                      </a:extLst>
                    </a:gridCol>
                    <a:gridCol w="1635457">
                      <a:extLst>
                        <a:ext uri="{9D8B030D-6E8A-4147-A177-3AD203B41FA5}">
                          <a16:colId xmlns:a16="http://schemas.microsoft.com/office/drawing/2014/main" val="4148261028"/>
                        </a:ext>
                      </a:extLst>
                    </a:gridCol>
                  </a:tblGrid>
                  <a:tr h="579120">
                    <a:tc>
                      <a:txBody>
                        <a:bodyPr/>
                        <a:lstStyle/>
                        <a:p>
                          <a:pPr algn="r"/>
                          <a:r>
                            <a:rPr lang="en-FR" dirty="0"/>
                            <a:t>k</a:t>
                          </a:r>
                        </a:p>
                      </a:txBody>
                      <a:tcPr anchor="ctr">
                        <a:lnTlToBr w="12700" cap="flat" cmpd="sng" algn="ctr">
                          <a:solidFill>
                            <a:schemeClr val="bg1"/>
                          </a:solidFill>
                          <a:prstDash val="solid"/>
                          <a:round/>
                          <a:headEnd type="none" w="med" len="med"/>
                          <a:tailEnd type="none" w="med" len="med"/>
                        </a:lnTlToBr>
                      </a:tcPr>
                    </a:tc>
                    <a:tc>
                      <a:txBody>
                        <a:bodyPr/>
                        <a:lstStyle/>
                        <a:p>
                          <a:endParaRPr lang="en-FR"/>
                        </a:p>
                      </a:txBody>
                      <a:tcPr anchor="ctr">
                        <a:blipFill>
                          <a:blip r:embed="rId4"/>
                          <a:stretch>
                            <a:fillRect l="-100775" t="-2174" r="-200775" b="-319565"/>
                          </a:stretch>
                        </a:blipFill>
                      </a:tcPr>
                    </a:tc>
                    <a:tc>
                      <a:txBody>
                        <a:bodyPr/>
                        <a:lstStyle/>
                        <a:p>
                          <a:endParaRPr lang="en-FR"/>
                        </a:p>
                      </a:txBody>
                      <a:tcPr anchor="ctr">
                        <a:blipFill>
                          <a:blip r:embed="rId4"/>
                          <a:stretch>
                            <a:fillRect l="-200775" t="-2174" r="-100775" b="-319565"/>
                          </a:stretch>
                        </a:blipFill>
                      </a:tcPr>
                    </a:tc>
                    <a:tc>
                      <a:txBody>
                        <a:bodyPr/>
                        <a:lstStyle/>
                        <a:p>
                          <a:endParaRPr lang="en-FR"/>
                        </a:p>
                      </a:txBody>
                      <a:tcPr anchor="ctr">
                        <a:blipFill>
                          <a:blip r:embed="rId4"/>
                          <a:stretch>
                            <a:fillRect l="-300775" t="-2174" r="-775" b="-319565"/>
                          </a:stretch>
                        </a:blipFill>
                      </a:tcPr>
                    </a:tc>
                    <a:extLst>
                      <a:ext uri="{0D108BD9-81ED-4DB2-BD59-A6C34878D82A}">
                        <a16:rowId xmlns:a16="http://schemas.microsoft.com/office/drawing/2014/main" val="3584762761"/>
                      </a:ext>
                    </a:extLst>
                  </a:tr>
                  <a:tr h="604430">
                    <a:tc>
                      <a:txBody>
                        <a:bodyPr/>
                        <a:lstStyle/>
                        <a:p>
                          <a:pPr algn="ctr"/>
                          <a:r>
                            <a:rPr lang="en-FR" dirty="0"/>
                            <a:t>Âges</a:t>
                          </a:r>
                        </a:p>
                      </a:txBody>
                      <a:tcPr anchor="ctr"/>
                    </a:tc>
                    <a:tc>
                      <a:txBody>
                        <a:bodyPr/>
                        <a:lstStyle/>
                        <a:p>
                          <a:pPr algn="ctr"/>
                          <a:r>
                            <a:rPr lang="en-FR" dirty="0"/>
                            <a:t>1 – 50</a:t>
                          </a:r>
                        </a:p>
                      </a:txBody>
                      <a:tcPr anchor="ctr"/>
                    </a:tc>
                    <a:tc>
                      <a:txBody>
                        <a:bodyPr/>
                        <a:lstStyle/>
                        <a:p>
                          <a:pPr algn="ctr"/>
                          <a:r>
                            <a:rPr lang="en-FR" dirty="0"/>
                            <a:t>1 – 110</a:t>
                          </a:r>
                        </a:p>
                      </a:txBody>
                      <a:tcPr anchor="ctr"/>
                    </a:tc>
                    <a:tc>
                      <a:txBody>
                        <a:bodyPr/>
                        <a:lstStyle/>
                        <a:p>
                          <a:pPr algn="ctr"/>
                          <a:r>
                            <a:rPr lang="en-FR" dirty="0"/>
                            <a:t>1 – 80</a:t>
                          </a:r>
                        </a:p>
                      </a:txBody>
                      <a:tcPr anchor="ctr"/>
                    </a:tc>
                    <a:extLst>
                      <a:ext uri="{0D108BD9-81ED-4DB2-BD59-A6C34878D82A}">
                        <a16:rowId xmlns:a16="http://schemas.microsoft.com/office/drawing/2014/main" val="4065442237"/>
                      </a:ext>
                    </a:extLst>
                  </a:tr>
                  <a:tr h="604430">
                    <a:tc>
                      <a:txBody>
                        <a:bodyPr/>
                        <a:lstStyle/>
                        <a:p>
                          <a:endParaRPr lang="en-FR"/>
                        </a:p>
                      </a:txBody>
                      <a:tcPr anchor="ctr">
                        <a:blipFill>
                          <a:blip r:embed="rId4"/>
                          <a:stretch>
                            <a:fillRect l="-775" t="-202128" r="-300775" b="-110638"/>
                          </a:stretch>
                        </a:blipFill>
                      </a:tcPr>
                    </a:tc>
                    <a:tc>
                      <a:txBody>
                        <a:bodyPr/>
                        <a:lstStyle/>
                        <a:p>
                          <a:pPr algn="ctr"/>
                          <a:r>
                            <a:rPr lang="en-FR" dirty="0"/>
                            <a:t>2</a:t>
                          </a:r>
                        </a:p>
                      </a:txBody>
                      <a:tcPr anchor="ctr"/>
                    </a:tc>
                    <a:tc>
                      <a:txBody>
                        <a:bodyPr/>
                        <a:lstStyle/>
                        <a:p>
                          <a:pPr algn="ctr"/>
                          <a:r>
                            <a:rPr lang="en-FR" dirty="0"/>
                            <a:t>25</a:t>
                          </a:r>
                        </a:p>
                      </a:txBody>
                      <a:tcPr anchor="ctr"/>
                    </a:tc>
                    <a:tc>
                      <a:txBody>
                        <a:bodyPr/>
                        <a:lstStyle/>
                        <a:p>
                          <a:pPr algn="ctr"/>
                          <a:r>
                            <a:rPr lang="en-FR" dirty="0"/>
                            <a:t>25</a:t>
                          </a:r>
                        </a:p>
                      </a:txBody>
                      <a:tcPr anchor="ctr"/>
                    </a:tc>
                    <a:extLst>
                      <a:ext uri="{0D108BD9-81ED-4DB2-BD59-A6C34878D82A}">
                        <a16:rowId xmlns:a16="http://schemas.microsoft.com/office/drawing/2014/main" val="1222428571"/>
                      </a:ext>
                    </a:extLst>
                  </a:tr>
                  <a:tr h="604430">
                    <a:tc>
                      <a:txBody>
                        <a:bodyPr/>
                        <a:lstStyle/>
                        <a:p>
                          <a:pPr algn="ctr"/>
                          <a:r>
                            <a:rPr lang="en-FR" dirty="0"/>
                            <a:t>Période modélisée</a:t>
                          </a:r>
                        </a:p>
                      </a:txBody>
                      <a:tcPr anchor="ctr"/>
                    </a:tc>
                    <a:tc>
                      <a:txBody>
                        <a:bodyPr/>
                        <a:lstStyle/>
                        <a:p>
                          <a:pPr algn="ctr"/>
                          <a:r>
                            <a:rPr lang="en-FR" dirty="0"/>
                            <a:t>Mortalité infantile</a:t>
                          </a:r>
                        </a:p>
                      </a:txBody>
                      <a:tcPr anchor="ctr"/>
                    </a:tc>
                    <a:tc>
                      <a:txBody>
                        <a:bodyPr/>
                        <a:lstStyle/>
                        <a:p>
                          <a:pPr algn="ctr"/>
                          <a:r>
                            <a:rPr lang="en-FR" dirty="0"/>
                            <a:t>Mortalité senescente</a:t>
                          </a:r>
                        </a:p>
                      </a:txBody>
                      <a:tcPr anchor="ctr"/>
                    </a:tc>
                    <a:tc>
                      <a:txBody>
                        <a:bodyPr/>
                        <a:lstStyle/>
                        <a:p>
                          <a:pPr algn="ctr"/>
                          <a:r>
                            <a:rPr lang="en-FR" dirty="0"/>
                            <a:t>Accident hump</a:t>
                          </a:r>
                        </a:p>
                      </a:txBody>
                      <a:tcPr anchor="ctr"/>
                    </a:tc>
                    <a:extLst>
                      <a:ext uri="{0D108BD9-81ED-4DB2-BD59-A6C34878D82A}">
                        <a16:rowId xmlns:a16="http://schemas.microsoft.com/office/drawing/2014/main" val="1304023988"/>
                      </a:ext>
                    </a:extLst>
                  </a:tr>
                </a:tbl>
              </a:graphicData>
            </a:graphic>
          </p:graphicFrame>
        </mc:Fallback>
      </mc:AlternateContent>
    </p:spTree>
    <p:extLst>
      <p:ext uri="{BB962C8B-B14F-4D97-AF65-F5344CB8AC3E}">
        <p14:creationId xmlns:p14="http://schemas.microsoft.com/office/powerpoint/2010/main" val="388560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29D2F9-0C35-AC4E-B0FD-879BB24D0B07}"/>
              </a:ext>
            </a:extLst>
          </p:cNvPr>
          <p:cNvSpPr>
            <a:spLocks noGrp="1"/>
          </p:cNvSpPr>
          <p:nvPr>
            <p:ph type="dt" sz="half" idx="10"/>
          </p:nvPr>
        </p:nvSpPr>
        <p:spPr/>
        <p:txBody>
          <a:bodyPr/>
          <a:lstStyle/>
          <a:p>
            <a:r>
              <a:rPr lang="en-US" noProof="0" dirty="0"/>
              <a:t>SSE Model  | March 2020</a:t>
            </a:r>
          </a:p>
        </p:txBody>
      </p:sp>
      <p:sp>
        <p:nvSpPr>
          <p:cNvPr id="4" name="Footer Placeholder 3">
            <a:extLst>
              <a:ext uri="{FF2B5EF4-FFF2-40B4-BE49-F238E27FC236}">
                <a16:creationId xmlns:a16="http://schemas.microsoft.com/office/drawing/2014/main" id="{68DBBDD6-8FD2-F249-83F7-79A460F24719}"/>
              </a:ext>
            </a:extLst>
          </p:cNvPr>
          <p:cNvSpPr>
            <a:spLocks noGrp="1"/>
          </p:cNvSpPr>
          <p:nvPr>
            <p:ph type="ftr" sz="quarter" idx="11"/>
          </p:nvPr>
        </p:nvSpPr>
        <p:spPr/>
        <p:txBody>
          <a:bodyPr/>
          <a:lstStyle/>
          <a:p>
            <a:r>
              <a:rPr lang="en-US" noProof="0"/>
              <a:t>CONFIDENTIALITY LEVEL</a:t>
            </a:r>
            <a:endParaRPr lang="en-US" noProof="0" dirty="0"/>
          </a:p>
        </p:txBody>
      </p:sp>
      <p:sp>
        <p:nvSpPr>
          <p:cNvPr id="6" name="Title 5">
            <a:extLst>
              <a:ext uri="{FF2B5EF4-FFF2-40B4-BE49-F238E27FC236}">
                <a16:creationId xmlns:a16="http://schemas.microsoft.com/office/drawing/2014/main" id="{09B568E6-B289-8A40-966C-F5E38271F95A}"/>
              </a:ext>
            </a:extLst>
          </p:cNvPr>
          <p:cNvSpPr>
            <a:spLocks noGrp="1"/>
          </p:cNvSpPr>
          <p:nvPr>
            <p:ph type="title"/>
          </p:nvPr>
        </p:nvSpPr>
        <p:spPr/>
        <p:txBody>
          <a:bodyPr/>
          <a:lstStyle/>
          <a:p>
            <a:r>
              <a:rPr lang="en-FR" dirty="0"/>
              <a:t>Model parameters</a:t>
            </a:r>
          </a:p>
        </p:txBody>
      </p:sp>
      <p:sp>
        <p:nvSpPr>
          <p:cNvPr id="7" name="Text Placeholder 6">
            <a:extLst>
              <a:ext uri="{FF2B5EF4-FFF2-40B4-BE49-F238E27FC236}">
                <a16:creationId xmlns:a16="http://schemas.microsoft.com/office/drawing/2014/main" id="{E624C666-72B4-694D-8CCD-AEF4B0AA1646}"/>
              </a:ext>
            </a:extLst>
          </p:cNvPr>
          <p:cNvSpPr>
            <a:spLocks noGrp="1"/>
          </p:cNvSpPr>
          <p:nvPr>
            <p:ph type="body" sz="quarter" idx="12"/>
          </p:nvPr>
        </p:nvSpPr>
        <p:spPr/>
        <p:txBody>
          <a:bodyPr/>
          <a:lstStyle/>
          <a:p>
            <a:r>
              <a:rPr lang="en-FR" dirty="0"/>
              <a:t>Sum of smooth exponentials</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6C880A3-B9BB-2F49-8D7C-FEA3D501C02B}"/>
                  </a:ext>
                </a:extLst>
              </p:cNvPr>
              <p:cNvSpPr/>
              <p:nvPr/>
            </p:nvSpPr>
            <p:spPr>
              <a:xfrm>
                <a:off x="452486" y="1071499"/>
                <a:ext cx="8213842" cy="3778342"/>
              </a:xfrm>
              <a:prstGeom prst="rect">
                <a:avLst/>
              </a:prstGeom>
            </p:spPr>
            <p:txBody>
              <a:bodyPr wrap="square">
                <a:spAutoFit/>
              </a:bodyPr>
              <a:lstStyle/>
              <a:p>
                <a:pPr marL="285750" indent="-285750">
                  <a:buClr>
                    <a:srgbClr val="00ADC6"/>
                  </a:buClr>
                  <a:buSzPct val="144000"/>
                  <a:buFont typeface="Arial" panose="020B0604020202020204" pitchFamily="34" charset="0"/>
                  <a:buChar char="•"/>
                </a:pPr>
                <a:r>
                  <a:rPr lang="fr-FR" dirty="0">
                    <a:latin typeface="+mn-lt"/>
                    <a:ea typeface="Cambria Math" panose="02040503050406030204" pitchFamily="18" charset="0"/>
                  </a:rPr>
                  <a:t>Equation du modèle : </a:t>
                </a:r>
                <a:br>
                  <a:rPr lang="fr-FR" dirty="0">
                    <a:latin typeface="+mn-lt"/>
                    <a:ea typeface="Cambria Math" panose="02040503050406030204" pitchFamily="18" charset="0"/>
                  </a:rPr>
                </a:br>
                <a14:m>
                  <m:oMath xmlns:m="http://schemas.openxmlformats.org/officeDocument/2006/math">
                    <m:sSub>
                      <m:sSubPr>
                        <m:ctrlPr>
                          <a:rPr lang="fr-FR" i="1">
                            <a:latin typeface="+mn-lt"/>
                            <a:ea typeface="Cambria Math" panose="02040503050406030204" pitchFamily="18" charset="0"/>
                          </a:rPr>
                        </m:ctrlPr>
                      </m:sSubPr>
                      <m:e>
                        <m:r>
                          <m:rPr>
                            <m:sty m:val="p"/>
                          </m:rPr>
                          <a:rPr lang="el-GR" i="1">
                            <a:latin typeface="+mn-lt"/>
                            <a:ea typeface="Cambria Math" panose="02040503050406030204" pitchFamily="18" charset="0"/>
                          </a:rPr>
                          <m:t>μ</m:t>
                        </m:r>
                      </m:e>
                      <m:sub>
                        <m:r>
                          <a:rPr lang="fr-FR" i="1">
                            <a:latin typeface="+mn-lt"/>
                            <a:ea typeface="Cambria Math" panose="02040503050406030204" pitchFamily="18" charset="0"/>
                          </a:rPr>
                          <m:t>𝑖</m:t>
                        </m:r>
                      </m:sub>
                    </m:sSub>
                    <m:r>
                      <a:rPr lang="fr-FR" i="1">
                        <a:latin typeface="+mn-lt"/>
                        <a:ea typeface="Cambria Math" panose="02040503050406030204" pitchFamily="18" charset="0"/>
                      </a:rPr>
                      <m:t> </m:t>
                    </m:r>
                    <m:r>
                      <a:rPr lang="fr-FR" i="1">
                        <a:latin typeface="+mn-lt"/>
                        <a:ea typeface="Cambria Math" panose="02040503050406030204" pitchFamily="18" charset="0"/>
                      </a:rPr>
                      <m:t>=</m:t>
                    </m:r>
                    <m:func>
                      <m:funcPr>
                        <m:ctrlPr>
                          <a:rPr lang="fr-FR" i="1">
                            <a:latin typeface="+mn-lt"/>
                            <a:ea typeface="Cambria Math" panose="02040503050406030204" pitchFamily="18" charset="0"/>
                          </a:rPr>
                        </m:ctrlPr>
                      </m:funcPr>
                      <m:fName>
                        <m:r>
                          <m:rPr>
                            <m:sty m:val="p"/>
                          </m:rPr>
                          <a:rPr lang="fr-FR">
                            <a:latin typeface="+mn-lt"/>
                            <a:ea typeface="Cambria Math" panose="02040503050406030204" pitchFamily="18" charset="0"/>
                          </a:rPr>
                          <m:t>exp</m:t>
                        </m:r>
                      </m:fName>
                      <m:e>
                        <m:d>
                          <m:dPr>
                            <m:ctrlPr>
                              <a:rPr lang="fr-FR" i="1">
                                <a:latin typeface="+mn-lt"/>
                                <a:ea typeface="Cambria Math" panose="02040503050406030204" pitchFamily="18" charset="0"/>
                              </a:rPr>
                            </m:ctrlPr>
                          </m:dPr>
                          <m:e>
                            <m:nary>
                              <m:naryPr>
                                <m:chr m:val="∑"/>
                                <m:ctrlPr>
                                  <a:rPr lang="fr-FR" i="1">
                                    <a:latin typeface="+mn-lt"/>
                                    <a:ea typeface="Cambria Math" panose="02040503050406030204" pitchFamily="18" charset="0"/>
                                  </a:rPr>
                                </m:ctrlPr>
                              </m:naryPr>
                              <m:sub>
                                <m:r>
                                  <m:rPr>
                                    <m:brk m:alnAt="23"/>
                                  </m:rPr>
                                  <a:rPr lang="fr-FR" i="1">
                                    <a:latin typeface="+mn-lt"/>
                                    <a:ea typeface="Cambria Math" panose="02040503050406030204" pitchFamily="18" charset="0"/>
                                  </a:rPr>
                                  <m:t>𝑗</m:t>
                                </m:r>
                                <m:r>
                                  <a:rPr lang="fr-FR" i="1">
                                    <a:latin typeface="+mn-lt"/>
                                    <a:ea typeface="Cambria Math" panose="02040503050406030204" pitchFamily="18" charset="0"/>
                                  </a:rPr>
                                  <m:t>=1</m:t>
                                </m:r>
                              </m:sub>
                              <m:sup>
                                <m:r>
                                  <a:rPr lang="fr-FR" b="0" i="1" smtClean="0">
                                    <a:latin typeface="+mn-lt"/>
                                    <a:ea typeface="Cambria Math" panose="02040503050406030204" pitchFamily="18" charset="0"/>
                                  </a:rPr>
                                  <m:t>2</m:t>
                                </m:r>
                              </m:sup>
                              <m:e>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𝐵</m:t>
                                    </m:r>
                                  </m:e>
                                  <m:sub>
                                    <m:r>
                                      <a:rPr lang="fr-FR" i="1">
                                        <a:latin typeface="+mn-lt"/>
                                        <a:ea typeface="Cambria Math" panose="02040503050406030204" pitchFamily="18" charset="0"/>
                                      </a:rPr>
                                      <m:t>𝑗</m:t>
                                    </m:r>
                                    <m:r>
                                      <a:rPr lang="fr-FR" b="0" i="1" smtClean="0">
                                        <a:latin typeface="+mn-lt"/>
                                        <a:ea typeface="Cambria Math" panose="02040503050406030204" pitchFamily="18" charset="0"/>
                                      </a:rPr>
                                      <m:t>1</m:t>
                                    </m:r>
                                  </m:sub>
                                </m:sSub>
                                <m:d>
                                  <m:dPr>
                                    <m:ctrlPr>
                                      <a:rPr lang="fr-FR" i="1">
                                        <a:latin typeface="+mn-lt"/>
                                        <a:ea typeface="Cambria Math" panose="02040503050406030204" pitchFamily="18" charset="0"/>
                                      </a:rPr>
                                    </m:ctrlPr>
                                  </m:dPr>
                                  <m:e>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𝑥</m:t>
                                        </m:r>
                                      </m:e>
                                      <m:sub>
                                        <m:r>
                                          <a:rPr lang="fr-FR" i="1">
                                            <a:latin typeface="+mn-lt"/>
                                            <a:ea typeface="Cambria Math" panose="02040503050406030204" pitchFamily="18" charset="0"/>
                                          </a:rPr>
                                          <m:t>𝑖</m:t>
                                        </m:r>
                                      </m:sub>
                                    </m:sSub>
                                  </m:e>
                                </m:d>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𝛼</m:t>
                                    </m:r>
                                  </m:e>
                                  <m:sub>
                                    <m:r>
                                      <a:rPr lang="fr-FR" i="1">
                                        <a:latin typeface="+mn-lt"/>
                                        <a:ea typeface="Cambria Math" panose="02040503050406030204" pitchFamily="18" charset="0"/>
                                      </a:rPr>
                                      <m:t>𝑗</m:t>
                                    </m:r>
                                    <m:r>
                                      <a:rPr lang="fr-FR" b="0" i="1" smtClean="0">
                                        <a:latin typeface="+mn-lt"/>
                                        <a:ea typeface="Cambria Math" panose="02040503050406030204" pitchFamily="18" charset="0"/>
                                      </a:rPr>
                                      <m:t>1</m:t>
                                    </m:r>
                                  </m:sub>
                                </m:sSub>
                              </m:e>
                            </m:nary>
                          </m:e>
                        </m:d>
                      </m:e>
                    </m:func>
                    <m:r>
                      <a:rPr lang="fr-FR" b="0" i="1" smtClean="0">
                        <a:latin typeface="+mn-lt"/>
                        <a:ea typeface="Cambria Math" panose="02040503050406030204" pitchFamily="18" charset="0"/>
                      </a:rPr>
                      <m:t>+</m:t>
                    </m:r>
                    <m:func>
                      <m:funcPr>
                        <m:ctrlPr>
                          <a:rPr lang="fr-FR" i="1">
                            <a:latin typeface="+mn-lt"/>
                            <a:ea typeface="Cambria Math" panose="02040503050406030204" pitchFamily="18" charset="0"/>
                          </a:rPr>
                        </m:ctrlPr>
                      </m:funcPr>
                      <m:fName>
                        <m:r>
                          <m:rPr>
                            <m:sty m:val="p"/>
                          </m:rPr>
                          <a:rPr lang="fr-FR">
                            <a:latin typeface="+mn-lt"/>
                            <a:ea typeface="Cambria Math" panose="02040503050406030204" pitchFamily="18" charset="0"/>
                          </a:rPr>
                          <m:t>exp</m:t>
                        </m:r>
                      </m:fName>
                      <m:e>
                        <m:d>
                          <m:dPr>
                            <m:ctrlPr>
                              <a:rPr lang="fr-FR" i="1">
                                <a:latin typeface="+mn-lt"/>
                                <a:ea typeface="Cambria Math" panose="02040503050406030204" pitchFamily="18" charset="0"/>
                              </a:rPr>
                            </m:ctrlPr>
                          </m:dPr>
                          <m:e>
                            <m:nary>
                              <m:naryPr>
                                <m:chr m:val="∑"/>
                                <m:ctrlPr>
                                  <a:rPr lang="fr-FR" i="1">
                                    <a:latin typeface="+mn-lt"/>
                                    <a:ea typeface="Cambria Math" panose="02040503050406030204" pitchFamily="18" charset="0"/>
                                  </a:rPr>
                                </m:ctrlPr>
                              </m:naryPr>
                              <m:sub>
                                <m:r>
                                  <m:rPr>
                                    <m:brk m:alnAt="23"/>
                                  </m:rPr>
                                  <a:rPr lang="fr-FR" i="1">
                                    <a:latin typeface="+mn-lt"/>
                                    <a:ea typeface="Cambria Math" panose="02040503050406030204" pitchFamily="18" charset="0"/>
                                  </a:rPr>
                                  <m:t>𝑗</m:t>
                                </m:r>
                                <m:r>
                                  <a:rPr lang="fr-FR" i="1">
                                    <a:latin typeface="+mn-lt"/>
                                    <a:ea typeface="Cambria Math" panose="02040503050406030204" pitchFamily="18" charset="0"/>
                                  </a:rPr>
                                  <m:t>=1</m:t>
                                </m:r>
                              </m:sub>
                              <m:sup>
                                <m:r>
                                  <a:rPr lang="fr-FR" b="0" i="1" smtClean="0">
                                    <a:latin typeface="+mn-lt"/>
                                    <a:ea typeface="Cambria Math" panose="02040503050406030204" pitchFamily="18" charset="0"/>
                                  </a:rPr>
                                  <m:t>25</m:t>
                                </m:r>
                              </m:sup>
                              <m:e>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𝐵</m:t>
                                    </m:r>
                                  </m:e>
                                  <m:sub>
                                    <m:r>
                                      <a:rPr lang="fr-FR" i="1">
                                        <a:latin typeface="+mn-lt"/>
                                        <a:ea typeface="Cambria Math" panose="02040503050406030204" pitchFamily="18" charset="0"/>
                                      </a:rPr>
                                      <m:t>𝑗</m:t>
                                    </m:r>
                                    <m:r>
                                      <a:rPr lang="fr-FR" b="0" i="1" smtClean="0">
                                        <a:latin typeface="+mn-lt"/>
                                        <a:ea typeface="Cambria Math" panose="02040503050406030204" pitchFamily="18" charset="0"/>
                                      </a:rPr>
                                      <m:t>2</m:t>
                                    </m:r>
                                  </m:sub>
                                </m:sSub>
                                <m:d>
                                  <m:dPr>
                                    <m:ctrlPr>
                                      <a:rPr lang="fr-FR" i="1">
                                        <a:latin typeface="+mn-lt"/>
                                        <a:ea typeface="Cambria Math" panose="02040503050406030204" pitchFamily="18" charset="0"/>
                                      </a:rPr>
                                    </m:ctrlPr>
                                  </m:dPr>
                                  <m:e>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𝑥</m:t>
                                        </m:r>
                                      </m:e>
                                      <m:sub>
                                        <m:r>
                                          <a:rPr lang="fr-FR" i="1">
                                            <a:latin typeface="+mn-lt"/>
                                            <a:ea typeface="Cambria Math" panose="02040503050406030204" pitchFamily="18" charset="0"/>
                                          </a:rPr>
                                          <m:t>𝑖</m:t>
                                        </m:r>
                                      </m:sub>
                                    </m:sSub>
                                  </m:e>
                                </m:d>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𝛼</m:t>
                                    </m:r>
                                  </m:e>
                                  <m:sub>
                                    <m:r>
                                      <a:rPr lang="fr-FR" i="1">
                                        <a:latin typeface="+mn-lt"/>
                                        <a:ea typeface="Cambria Math" panose="02040503050406030204" pitchFamily="18" charset="0"/>
                                      </a:rPr>
                                      <m:t>𝑗</m:t>
                                    </m:r>
                                    <m:r>
                                      <a:rPr lang="fr-FR" b="0" i="1" smtClean="0">
                                        <a:latin typeface="+mn-lt"/>
                                        <a:ea typeface="Cambria Math" panose="02040503050406030204" pitchFamily="18" charset="0"/>
                                      </a:rPr>
                                      <m:t>2</m:t>
                                    </m:r>
                                  </m:sub>
                                </m:sSub>
                              </m:e>
                            </m:nary>
                          </m:e>
                        </m:d>
                      </m:e>
                    </m:func>
                    <m:r>
                      <a:rPr lang="fr-FR" b="0" i="1" smtClean="0">
                        <a:latin typeface="+mn-lt"/>
                        <a:ea typeface="Cambria Math" panose="02040503050406030204" pitchFamily="18" charset="0"/>
                      </a:rPr>
                      <m:t>+</m:t>
                    </m:r>
                    <m:func>
                      <m:funcPr>
                        <m:ctrlPr>
                          <a:rPr lang="fr-FR" i="1">
                            <a:latin typeface="+mn-lt"/>
                            <a:ea typeface="Cambria Math" panose="02040503050406030204" pitchFamily="18" charset="0"/>
                          </a:rPr>
                        </m:ctrlPr>
                      </m:funcPr>
                      <m:fName>
                        <m:r>
                          <m:rPr>
                            <m:sty m:val="p"/>
                          </m:rPr>
                          <a:rPr lang="fr-FR">
                            <a:latin typeface="+mn-lt"/>
                            <a:ea typeface="Cambria Math" panose="02040503050406030204" pitchFamily="18" charset="0"/>
                          </a:rPr>
                          <m:t>exp</m:t>
                        </m:r>
                      </m:fName>
                      <m:e>
                        <m:d>
                          <m:dPr>
                            <m:ctrlPr>
                              <a:rPr lang="fr-FR" i="1">
                                <a:latin typeface="+mn-lt"/>
                                <a:ea typeface="Cambria Math" panose="02040503050406030204" pitchFamily="18" charset="0"/>
                              </a:rPr>
                            </m:ctrlPr>
                          </m:dPr>
                          <m:e>
                            <m:nary>
                              <m:naryPr>
                                <m:chr m:val="∑"/>
                                <m:ctrlPr>
                                  <a:rPr lang="fr-FR" i="1">
                                    <a:latin typeface="+mn-lt"/>
                                    <a:ea typeface="Cambria Math" panose="02040503050406030204" pitchFamily="18" charset="0"/>
                                  </a:rPr>
                                </m:ctrlPr>
                              </m:naryPr>
                              <m:sub>
                                <m:r>
                                  <m:rPr>
                                    <m:brk m:alnAt="23"/>
                                  </m:rPr>
                                  <a:rPr lang="fr-FR" i="1">
                                    <a:latin typeface="+mn-lt"/>
                                    <a:ea typeface="Cambria Math" panose="02040503050406030204" pitchFamily="18" charset="0"/>
                                  </a:rPr>
                                  <m:t>𝑗</m:t>
                                </m:r>
                                <m:r>
                                  <a:rPr lang="fr-FR" i="1">
                                    <a:latin typeface="+mn-lt"/>
                                    <a:ea typeface="Cambria Math" panose="02040503050406030204" pitchFamily="18" charset="0"/>
                                  </a:rPr>
                                  <m:t>=1</m:t>
                                </m:r>
                              </m:sub>
                              <m:sup>
                                <m:r>
                                  <a:rPr lang="fr-FR" b="0" i="1" smtClean="0">
                                    <a:latin typeface="+mn-lt"/>
                                    <a:ea typeface="Cambria Math" panose="02040503050406030204" pitchFamily="18" charset="0"/>
                                  </a:rPr>
                                  <m:t>25</m:t>
                                </m:r>
                              </m:sup>
                              <m:e>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𝐵</m:t>
                                    </m:r>
                                  </m:e>
                                  <m:sub>
                                    <m:r>
                                      <a:rPr lang="fr-FR" i="1">
                                        <a:latin typeface="+mn-lt"/>
                                        <a:ea typeface="Cambria Math" panose="02040503050406030204" pitchFamily="18" charset="0"/>
                                      </a:rPr>
                                      <m:t>𝑗</m:t>
                                    </m:r>
                                    <m:r>
                                      <a:rPr lang="fr-FR" b="0" i="1" smtClean="0">
                                        <a:latin typeface="+mn-lt"/>
                                        <a:ea typeface="Cambria Math" panose="02040503050406030204" pitchFamily="18" charset="0"/>
                                      </a:rPr>
                                      <m:t>3</m:t>
                                    </m:r>
                                  </m:sub>
                                </m:sSub>
                                <m:d>
                                  <m:dPr>
                                    <m:ctrlPr>
                                      <a:rPr lang="fr-FR" i="1">
                                        <a:latin typeface="+mn-lt"/>
                                        <a:ea typeface="Cambria Math" panose="02040503050406030204" pitchFamily="18" charset="0"/>
                                      </a:rPr>
                                    </m:ctrlPr>
                                  </m:dPr>
                                  <m:e>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𝑥</m:t>
                                        </m:r>
                                      </m:e>
                                      <m:sub>
                                        <m:r>
                                          <a:rPr lang="fr-FR" i="1">
                                            <a:latin typeface="+mn-lt"/>
                                            <a:ea typeface="Cambria Math" panose="02040503050406030204" pitchFamily="18" charset="0"/>
                                          </a:rPr>
                                          <m:t>𝑖</m:t>
                                        </m:r>
                                      </m:sub>
                                    </m:sSub>
                                  </m:e>
                                </m:d>
                                <m:sSub>
                                  <m:sSubPr>
                                    <m:ctrlPr>
                                      <a:rPr lang="fr-FR" i="1">
                                        <a:latin typeface="+mn-lt"/>
                                        <a:ea typeface="Cambria Math" panose="02040503050406030204" pitchFamily="18" charset="0"/>
                                      </a:rPr>
                                    </m:ctrlPr>
                                  </m:sSubPr>
                                  <m:e>
                                    <m:r>
                                      <a:rPr lang="fr-FR" i="1">
                                        <a:latin typeface="+mn-lt"/>
                                        <a:ea typeface="Cambria Math" panose="02040503050406030204" pitchFamily="18" charset="0"/>
                                      </a:rPr>
                                      <m:t>𝛼</m:t>
                                    </m:r>
                                  </m:e>
                                  <m:sub>
                                    <m:r>
                                      <a:rPr lang="fr-FR" i="1">
                                        <a:latin typeface="+mn-lt"/>
                                        <a:ea typeface="Cambria Math" panose="02040503050406030204" pitchFamily="18" charset="0"/>
                                      </a:rPr>
                                      <m:t>𝑗</m:t>
                                    </m:r>
                                    <m:r>
                                      <a:rPr lang="fr-FR" b="0" i="1" smtClean="0">
                                        <a:latin typeface="+mn-lt"/>
                                        <a:ea typeface="Cambria Math" panose="02040503050406030204" pitchFamily="18" charset="0"/>
                                      </a:rPr>
                                      <m:t>3</m:t>
                                    </m:r>
                                  </m:sub>
                                </m:sSub>
                              </m:e>
                            </m:nary>
                          </m:e>
                        </m:d>
                      </m:e>
                    </m:func>
                  </m:oMath>
                </a14:m>
                <a:br>
                  <a:rPr lang="fr-FR" dirty="0">
                    <a:latin typeface="+mn-lt"/>
                    <a:ea typeface="Cambria Math" panose="02040503050406030204" pitchFamily="18" charset="0"/>
                  </a:rPr>
                </a:br>
                <a:endParaRPr lang="fr-FR" dirty="0">
                  <a:latin typeface="+mn-lt"/>
                  <a:ea typeface="Cambria Math" panose="02040503050406030204" pitchFamily="18" charset="0"/>
                </a:endParaRPr>
              </a:p>
              <a:p>
                <a:pPr marL="285750" indent="-285750">
                  <a:buClr>
                    <a:srgbClr val="00ADC6"/>
                  </a:buClr>
                  <a:buSzPct val="144000"/>
                  <a:buFont typeface="Arial" panose="020B0604020202020204" pitchFamily="34" charset="0"/>
                  <a:buChar char="•"/>
                </a:pPr>
                <a:endParaRPr lang="fr-FR" dirty="0">
                  <a:latin typeface="+mn-lt"/>
                  <a:ea typeface="Cambria Math" panose="02040503050406030204" pitchFamily="18" charset="0"/>
                </a:endParaRPr>
              </a:p>
              <a:p>
                <a:pPr marL="285750" indent="-285750">
                  <a:buClr>
                    <a:srgbClr val="00ADC6"/>
                  </a:buClr>
                  <a:buSzPct val="144000"/>
                  <a:buFont typeface="Arial" panose="020B0604020202020204" pitchFamily="34" charset="0"/>
                  <a:buChar char="•"/>
                </a:pPr>
                <a:r>
                  <a:rPr lang="fr-FR" dirty="0">
                    <a:latin typeface="+mn-lt"/>
                    <a:ea typeface="Cambria Math" panose="02040503050406030204" pitchFamily="18" charset="0"/>
                  </a:rPr>
                  <a:t>Estimation des </a:t>
                </a:r>
                <a14:m>
                  <m:oMath xmlns:m="http://schemas.openxmlformats.org/officeDocument/2006/math">
                    <m:sSub>
                      <m:sSubPr>
                        <m:ctrlPr>
                          <a:rPr lang="fr-FR" i="1" smtClean="0">
                            <a:latin typeface="+mn-lt"/>
                            <a:ea typeface="Cambria Math" panose="02040503050406030204" pitchFamily="18" charset="0"/>
                          </a:rPr>
                        </m:ctrlPr>
                      </m:sSubPr>
                      <m:e>
                        <m:r>
                          <a:rPr lang="fr-FR" i="1">
                            <a:latin typeface="+mn-lt"/>
                            <a:ea typeface="Cambria Math" panose="02040503050406030204" pitchFamily="18" charset="0"/>
                          </a:rPr>
                          <m:t>𝛼</m:t>
                        </m:r>
                      </m:e>
                      <m:sub>
                        <m:r>
                          <a:rPr lang="fr-FR" i="1">
                            <a:latin typeface="+mn-lt"/>
                            <a:ea typeface="Cambria Math" panose="02040503050406030204" pitchFamily="18" charset="0"/>
                          </a:rPr>
                          <m:t>𝑗</m:t>
                        </m:r>
                        <m:r>
                          <a:rPr lang="fr-FR" b="0" i="1" smtClean="0">
                            <a:latin typeface="+mn-lt"/>
                            <a:ea typeface="Cambria Math" panose="02040503050406030204" pitchFamily="18" charset="0"/>
                          </a:rPr>
                          <m:t>𝑘</m:t>
                        </m:r>
                      </m:sub>
                    </m:sSub>
                  </m:oMath>
                </a14:m>
                <a:r>
                  <a:rPr lang="en-FR" dirty="0">
                    <a:latin typeface="+mn-lt"/>
                    <a:ea typeface="Cambria Math" panose="02040503050406030204" pitchFamily="18" charset="0"/>
                  </a:rPr>
                  <a:t> qui sont les paramètres de lissage → Pas d’interprétation scientifique*</a:t>
                </a:r>
              </a:p>
              <a:p>
                <a:pPr marL="285750" indent="-285750">
                  <a:buClr>
                    <a:srgbClr val="00ADC6"/>
                  </a:buClr>
                  <a:buSzPct val="144000"/>
                  <a:buFont typeface="Arial" panose="020B0604020202020204" pitchFamily="34" charset="0"/>
                  <a:buChar char="•"/>
                </a:pPr>
                <a:r>
                  <a:rPr lang="en-FR" dirty="0">
                    <a:latin typeface="+mn-lt"/>
                    <a:ea typeface="Cambria Math" panose="02040503050406030204" pitchFamily="18" charset="0"/>
                  </a:rPr>
                  <a:t>Les splines sont contruites à partir des morceaux de polynômes joints à certaines valeurs de </a:t>
                </a:r>
                <a14:m>
                  <m:oMath xmlns:m="http://schemas.openxmlformats.org/officeDocument/2006/math">
                    <m:r>
                      <a:rPr lang="en-FR" i="1" dirty="0" smtClean="0">
                        <a:latin typeface="Cambria Math" panose="02040503050406030204" pitchFamily="18" charset="0"/>
                        <a:ea typeface="Cambria Math" panose="02040503050406030204" pitchFamily="18" charset="0"/>
                      </a:rPr>
                      <m:t>𝑥</m:t>
                    </m:r>
                  </m:oMath>
                </a14:m>
                <a:r>
                  <a:rPr lang="en-FR" dirty="0">
                    <a:latin typeface="+mn-lt"/>
                    <a:ea typeface="Cambria Math" panose="02040503050406030204" pitchFamily="18" charset="0"/>
                  </a:rPr>
                  <a:t>, appelées les noeuds. </a:t>
                </a:r>
              </a:p>
              <a:p>
                <a:pPr marL="285750" indent="-285750">
                  <a:buClr>
                    <a:srgbClr val="00ADC6"/>
                  </a:buClr>
                  <a:buSzPct val="144000"/>
                  <a:buFont typeface="Arial" panose="020B0604020202020204" pitchFamily="34" charset="0"/>
                  <a:buChar char="•"/>
                </a:pPr>
                <a:r>
                  <a:rPr lang="en-FR" dirty="0">
                    <a:latin typeface="+mn-lt"/>
                    <a:ea typeface="Cambria Math" panose="02040503050406030204" pitchFamily="18" charset="0"/>
                  </a:rPr>
                  <a:t>Dans ce modèle : utilisation d’un grand nombre de noeuds et ajout de pénalités sur les coefficients pour lisser la courbe. </a:t>
                </a:r>
              </a:p>
              <a:p>
                <a:pPr marL="285750" indent="-285750">
                  <a:buClr>
                    <a:srgbClr val="00ADC6"/>
                  </a:buClr>
                  <a:buSzPct val="144000"/>
                  <a:buFont typeface="Arial" panose="020B0604020202020204" pitchFamily="34" charset="0"/>
                  <a:buChar char="•"/>
                </a:pPr>
                <a:r>
                  <a:rPr lang="en-FR" dirty="0">
                    <a:latin typeface="+mn-lt"/>
                    <a:ea typeface="Cambria Math" panose="02040503050406030204" pitchFamily="18" charset="0"/>
                  </a:rPr>
                  <a:t>Les pénalités sont estimées en régressant les points de données sur les B-splines. </a:t>
                </a:r>
                <a:br>
                  <a:rPr lang="en-FR" dirty="0">
                    <a:latin typeface="+mn-lt"/>
                    <a:ea typeface="Cambria Math" panose="02040503050406030204" pitchFamily="18" charset="0"/>
                  </a:rPr>
                </a:br>
                <a:r>
                  <a:rPr lang="en-FR" dirty="0">
                    <a:latin typeface="+mn-lt"/>
                    <a:ea typeface="Cambria Math" panose="02040503050406030204" pitchFamily="18" charset="0"/>
                  </a:rPr>
                  <a:t>Méthode : optimisation de la variance pénalisée</a:t>
                </a:r>
              </a:p>
              <a:p>
                <a:pPr marL="285750" indent="-285750">
                  <a:buClr>
                    <a:srgbClr val="00ADC6"/>
                  </a:buClr>
                  <a:buSzPct val="144000"/>
                  <a:buFont typeface="Arial" panose="020B0604020202020204" pitchFamily="34" charset="0"/>
                  <a:buChar char="•"/>
                </a:pPr>
                <a:endParaRPr lang="en-FR" dirty="0">
                  <a:latin typeface="+mn-lt"/>
                  <a:ea typeface="Cambria Math" panose="02040503050406030204" pitchFamily="18" charset="0"/>
                </a:endParaRPr>
              </a:p>
              <a:p>
                <a:pPr marL="285750" indent="-285750">
                  <a:buClr>
                    <a:srgbClr val="00ADC6"/>
                  </a:buClr>
                  <a:buSzPct val="144000"/>
                  <a:buFont typeface="Arial" panose="020B0604020202020204" pitchFamily="34" charset="0"/>
                  <a:buChar char="•"/>
                </a:pPr>
                <a:endParaRPr lang="en-FR" dirty="0">
                  <a:latin typeface="+mn-lt"/>
                  <a:ea typeface="Cambria Math" panose="02040503050406030204" pitchFamily="18" charset="0"/>
                </a:endParaRPr>
              </a:p>
              <a:p>
                <a:pPr>
                  <a:buClr>
                    <a:srgbClr val="00ADC6"/>
                  </a:buClr>
                  <a:buSzPct val="144000"/>
                </a:pPr>
                <a:r>
                  <a:rPr lang="en-FR" sz="1050" dirty="0">
                    <a:latin typeface="+mn-lt"/>
                    <a:ea typeface="Cambria Math" panose="02040503050406030204" pitchFamily="18" charset="0"/>
                  </a:rPr>
                  <a:t>*</a:t>
                </a:r>
                <a:r>
                  <a:rPr lang="en-FR" sz="1050" i="1" dirty="0">
                    <a:latin typeface="+mn-lt"/>
                    <a:ea typeface="Cambria Math" panose="02040503050406030204" pitchFamily="18" charset="0"/>
                  </a:rPr>
                  <a:t>Flexible smoothing with B-splines and penalties</a:t>
                </a:r>
                <a:r>
                  <a:rPr lang="en-FR" sz="1050" dirty="0">
                    <a:latin typeface="+mn-lt"/>
                    <a:ea typeface="Cambria Math" panose="02040503050406030204" pitchFamily="18" charset="0"/>
                  </a:rPr>
                  <a:t>, Eilers &amp; Marx, 1996</a:t>
                </a:r>
                <a:endParaRPr lang="fr-FR" sz="1050" dirty="0">
                  <a:latin typeface="+mn-lt"/>
                  <a:ea typeface="Cambria Math" panose="02040503050406030204" pitchFamily="18" charset="0"/>
                </a:endParaRPr>
              </a:p>
            </p:txBody>
          </p:sp>
        </mc:Choice>
        <mc:Fallback>
          <p:sp>
            <p:nvSpPr>
              <p:cNvPr id="10" name="Rectangle 9">
                <a:extLst>
                  <a:ext uri="{FF2B5EF4-FFF2-40B4-BE49-F238E27FC236}">
                    <a16:creationId xmlns:a16="http://schemas.microsoft.com/office/drawing/2014/main" id="{46C880A3-B9BB-2F49-8D7C-FEA3D501C02B}"/>
                  </a:ext>
                </a:extLst>
              </p:cNvPr>
              <p:cNvSpPr>
                <a:spLocks noRot="1" noChangeAspect="1" noMove="1" noResize="1" noEditPoints="1" noAdjustHandles="1" noChangeArrowheads="1" noChangeShapeType="1" noTextEdit="1"/>
              </p:cNvSpPr>
              <p:nvPr/>
            </p:nvSpPr>
            <p:spPr>
              <a:xfrm>
                <a:off x="452486" y="1071499"/>
                <a:ext cx="8213842" cy="3778342"/>
              </a:xfrm>
              <a:prstGeom prst="rect">
                <a:avLst/>
              </a:prstGeom>
              <a:blipFill>
                <a:blip r:embed="rId3"/>
                <a:stretch>
                  <a:fillRect l="-1084" t="-12752"/>
                </a:stretch>
              </a:blipFill>
            </p:spPr>
            <p:txBody>
              <a:bodyPr/>
              <a:lstStyle/>
              <a:p>
                <a:r>
                  <a:rPr lang="en-FR">
                    <a:noFill/>
                  </a:rPr>
                  <a:t> </a:t>
                </a:r>
              </a:p>
            </p:txBody>
          </p:sp>
        </mc:Fallback>
      </mc:AlternateContent>
    </p:spTree>
    <p:extLst>
      <p:ext uri="{BB962C8B-B14F-4D97-AF65-F5344CB8AC3E}">
        <p14:creationId xmlns:p14="http://schemas.microsoft.com/office/powerpoint/2010/main" val="246233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D9B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74986F-CC18-45BD-9CBA-A44A3FE00672}"/>
              </a:ext>
            </a:extLst>
          </p:cNvPr>
          <p:cNvSpPr>
            <a:spLocks noGrp="1"/>
          </p:cNvSpPr>
          <p:nvPr>
            <p:ph sz="quarter" idx="11"/>
          </p:nvPr>
        </p:nvSpPr>
        <p:spPr>
          <a:xfrm>
            <a:off x="2647950" y="635365"/>
            <a:ext cx="3848100" cy="3871913"/>
          </a:xfrm>
        </p:spPr>
        <p:txBody>
          <a:bodyPr/>
          <a:lstStyle/>
          <a:p>
            <a:r>
              <a:rPr lang="en-US" dirty="0"/>
              <a:t>2</a:t>
            </a:r>
            <a:endParaRPr lang="fr-FR" dirty="0"/>
          </a:p>
        </p:txBody>
      </p:sp>
      <p:sp>
        <p:nvSpPr>
          <p:cNvPr id="3" name="Content Placeholder 2">
            <a:extLst>
              <a:ext uri="{FF2B5EF4-FFF2-40B4-BE49-F238E27FC236}">
                <a16:creationId xmlns:a16="http://schemas.microsoft.com/office/drawing/2014/main" id="{CA604E03-669C-49B4-A7C5-5D53995983FC}"/>
              </a:ext>
            </a:extLst>
          </p:cNvPr>
          <p:cNvSpPr>
            <a:spLocks noGrp="1"/>
          </p:cNvSpPr>
          <p:nvPr>
            <p:ph sz="quarter" idx="10"/>
          </p:nvPr>
        </p:nvSpPr>
        <p:spPr/>
        <p:txBody>
          <a:bodyPr/>
          <a:lstStyle/>
          <a:p>
            <a:r>
              <a:rPr lang="fr-FR" b="1" dirty="0">
                <a:solidFill>
                  <a:schemeClr val="bg1"/>
                </a:solidFill>
              </a:rPr>
              <a:t>Test</a:t>
            </a:r>
          </a:p>
        </p:txBody>
      </p:sp>
    </p:spTree>
    <p:extLst>
      <p:ext uri="{BB962C8B-B14F-4D97-AF65-F5344CB8AC3E}">
        <p14:creationId xmlns:p14="http://schemas.microsoft.com/office/powerpoint/2010/main" val="21293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29D2F9-0C35-AC4E-B0FD-879BB24D0B07}"/>
              </a:ext>
            </a:extLst>
          </p:cNvPr>
          <p:cNvSpPr>
            <a:spLocks noGrp="1"/>
          </p:cNvSpPr>
          <p:nvPr>
            <p:ph type="dt" sz="half" idx="10"/>
          </p:nvPr>
        </p:nvSpPr>
        <p:spPr/>
        <p:txBody>
          <a:bodyPr/>
          <a:lstStyle/>
          <a:p>
            <a:r>
              <a:rPr lang="en-US" noProof="0" dirty="0"/>
              <a:t>SSE Model  | March 2020</a:t>
            </a:r>
          </a:p>
        </p:txBody>
      </p:sp>
      <p:sp>
        <p:nvSpPr>
          <p:cNvPr id="4" name="Footer Placeholder 3">
            <a:extLst>
              <a:ext uri="{FF2B5EF4-FFF2-40B4-BE49-F238E27FC236}">
                <a16:creationId xmlns:a16="http://schemas.microsoft.com/office/drawing/2014/main" id="{68DBBDD6-8FD2-F249-83F7-79A460F24719}"/>
              </a:ext>
            </a:extLst>
          </p:cNvPr>
          <p:cNvSpPr>
            <a:spLocks noGrp="1"/>
          </p:cNvSpPr>
          <p:nvPr>
            <p:ph type="ftr" sz="quarter" idx="11"/>
          </p:nvPr>
        </p:nvSpPr>
        <p:spPr/>
        <p:txBody>
          <a:bodyPr/>
          <a:lstStyle/>
          <a:p>
            <a:r>
              <a:rPr lang="en-US" noProof="0"/>
              <a:t>CONFIDENTIALITY LEVEL</a:t>
            </a:r>
            <a:endParaRPr lang="en-US" noProof="0" dirty="0"/>
          </a:p>
        </p:txBody>
      </p:sp>
      <p:sp>
        <p:nvSpPr>
          <p:cNvPr id="6" name="Title 5">
            <a:extLst>
              <a:ext uri="{FF2B5EF4-FFF2-40B4-BE49-F238E27FC236}">
                <a16:creationId xmlns:a16="http://schemas.microsoft.com/office/drawing/2014/main" id="{09B568E6-B289-8A40-966C-F5E38271F95A}"/>
              </a:ext>
            </a:extLst>
          </p:cNvPr>
          <p:cNvSpPr>
            <a:spLocks noGrp="1"/>
          </p:cNvSpPr>
          <p:nvPr>
            <p:ph type="title"/>
          </p:nvPr>
        </p:nvSpPr>
        <p:spPr/>
        <p:txBody>
          <a:bodyPr/>
          <a:lstStyle/>
          <a:p>
            <a:r>
              <a:rPr lang="fr-FR" dirty="0"/>
              <a:t>Test</a:t>
            </a:r>
          </a:p>
        </p:txBody>
      </p:sp>
      <p:sp>
        <p:nvSpPr>
          <p:cNvPr id="7" name="Text Placeholder 6">
            <a:extLst>
              <a:ext uri="{FF2B5EF4-FFF2-40B4-BE49-F238E27FC236}">
                <a16:creationId xmlns:a16="http://schemas.microsoft.com/office/drawing/2014/main" id="{E624C666-72B4-694D-8CCD-AEF4B0AA1646}"/>
              </a:ext>
            </a:extLst>
          </p:cNvPr>
          <p:cNvSpPr>
            <a:spLocks noGrp="1"/>
          </p:cNvSpPr>
          <p:nvPr>
            <p:ph type="body" sz="quarter" idx="12"/>
          </p:nvPr>
        </p:nvSpPr>
        <p:spPr/>
        <p:txBody>
          <a:bodyPr/>
          <a:lstStyle/>
          <a:p>
            <a:r>
              <a:rPr lang="en-FR" dirty="0"/>
              <a:t>Sum of smooth exponentials</a:t>
            </a:r>
          </a:p>
        </p:txBody>
      </p:sp>
      <p:sp>
        <p:nvSpPr>
          <p:cNvPr id="10" name="Rectangle 9">
            <a:extLst>
              <a:ext uri="{FF2B5EF4-FFF2-40B4-BE49-F238E27FC236}">
                <a16:creationId xmlns:a16="http://schemas.microsoft.com/office/drawing/2014/main" id="{46C880A3-B9BB-2F49-8D7C-FEA3D501C02B}"/>
              </a:ext>
            </a:extLst>
          </p:cNvPr>
          <p:cNvSpPr/>
          <p:nvPr/>
        </p:nvSpPr>
        <p:spPr>
          <a:xfrm>
            <a:off x="233999" y="1112140"/>
            <a:ext cx="2215514" cy="3108543"/>
          </a:xfrm>
          <a:prstGeom prst="rect">
            <a:avLst/>
          </a:prstGeom>
        </p:spPr>
        <p:txBody>
          <a:bodyPr wrap="square">
            <a:spAutoFit/>
          </a:bodyPr>
          <a:lstStyle/>
          <a:p>
            <a:pPr marL="285750" indent="-285750">
              <a:buClr>
                <a:srgbClr val="00ADC6"/>
              </a:buClr>
              <a:buSzPct val="144000"/>
              <a:buFont typeface="Arial" panose="020B0604020202020204" pitchFamily="34" charset="0"/>
              <a:buChar char="•"/>
            </a:pPr>
            <a:r>
              <a:rPr lang="fr-FR" sz="1400" dirty="0">
                <a:latin typeface="+mn-lt"/>
                <a:ea typeface="Cambria Math" panose="02040503050406030204" pitchFamily="18" charset="0"/>
              </a:rPr>
              <a:t>Données France  HMD : </a:t>
            </a:r>
          </a:p>
          <a:p>
            <a:pPr marL="692661" lvl="1" indent="-285750">
              <a:buClr>
                <a:srgbClr val="00ADC6"/>
              </a:buClr>
              <a:buSzPct val="144000"/>
              <a:buFont typeface="Arial" panose="020B0604020202020204" pitchFamily="34" charset="0"/>
              <a:buChar char="•"/>
            </a:pPr>
            <a:r>
              <a:rPr lang="fr-FR" sz="1400" dirty="0">
                <a:latin typeface="+mn-lt"/>
                <a:ea typeface="Cambria Math" panose="02040503050406030204" pitchFamily="18" charset="0"/>
              </a:rPr>
              <a:t>De 1900 à 2017</a:t>
            </a:r>
          </a:p>
          <a:p>
            <a:pPr marL="692661" lvl="1" indent="-285750">
              <a:buClr>
                <a:srgbClr val="00ADC6"/>
              </a:buClr>
              <a:buSzPct val="144000"/>
              <a:buFont typeface="Arial" panose="020B0604020202020204" pitchFamily="34" charset="0"/>
              <a:buChar char="•"/>
            </a:pPr>
            <a:r>
              <a:rPr lang="fr-FR" sz="1400" dirty="0">
                <a:latin typeface="+mn-lt"/>
                <a:ea typeface="Cambria Math" panose="02040503050406030204" pitchFamily="18" charset="0"/>
              </a:rPr>
              <a:t>Hommes et Femmes</a:t>
            </a:r>
          </a:p>
          <a:p>
            <a:pPr marL="285750" indent="-285750">
              <a:buClr>
                <a:srgbClr val="00ADC6"/>
              </a:buClr>
              <a:buSzPct val="144000"/>
              <a:buFont typeface="Arial" panose="020B0604020202020204" pitchFamily="34" charset="0"/>
              <a:buChar char="•"/>
            </a:pPr>
            <a:r>
              <a:rPr lang="fr-FR" sz="1400" dirty="0">
                <a:latin typeface="+mn-lt"/>
                <a:ea typeface="Cambria Math" panose="02040503050406030204" pitchFamily="18" charset="0"/>
              </a:rPr>
              <a:t>52 coefficients répartis dans les 3 composantes estimés pour chaque année</a:t>
            </a:r>
          </a:p>
          <a:p>
            <a:pPr marL="285750" indent="-285750">
              <a:buClr>
                <a:srgbClr val="00ADC6"/>
              </a:buClr>
              <a:buSzPct val="144000"/>
              <a:buFont typeface="Arial" panose="020B0604020202020204" pitchFamily="34" charset="0"/>
              <a:buChar char="•"/>
            </a:pPr>
            <a:r>
              <a:rPr lang="fr-FR" sz="1400" dirty="0">
                <a:latin typeface="+mn-lt"/>
                <a:ea typeface="Cambria Math" panose="02040503050406030204" pitchFamily="18" charset="0"/>
              </a:rPr>
              <a:t>Graphique à droite : taux de mortalités estimés pour les Femmes (gauche) et les Hommes (droite)</a:t>
            </a:r>
          </a:p>
          <a:p>
            <a:pPr marL="285750" indent="-285750">
              <a:buClr>
                <a:srgbClr val="00ADC6"/>
              </a:buClr>
              <a:buSzPct val="144000"/>
              <a:buFont typeface="Arial" panose="020B0604020202020204" pitchFamily="34" charset="0"/>
              <a:buChar char="•"/>
            </a:pPr>
            <a:endParaRPr lang="en-FR" sz="1400" dirty="0">
              <a:latin typeface="+mn-lt"/>
            </a:endParaRPr>
          </a:p>
        </p:txBody>
      </p:sp>
      <p:pic>
        <p:nvPicPr>
          <p:cNvPr id="5" name="Picture 4">
            <a:extLst>
              <a:ext uri="{FF2B5EF4-FFF2-40B4-BE49-F238E27FC236}">
                <a16:creationId xmlns:a16="http://schemas.microsoft.com/office/drawing/2014/main" id="{89C4F13F-0258-9342-9351-9B6E17404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768" y="870155"/>
            <a:ext cx="6341861" cy="3701640"/>
          </a:xfrm>
          <a:prstGeom prst="rect">
            <a:avLst/>
          </a:prstGeom>
        </p:spPr>
      </p:pic>
    </p:spTree>
    <p:extLst>
      <p:ext uri="{BB962C8B-B14F-4D97-AF65-F5344CB8AC3E}">
        <p14:creationId xmlns:p14="http://schemas.microsoft.com/office/powerpoint/2010/main" val="223366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29D2F9-0C35-AC4E-B0FD-879BB24D0B07}"/>
              </a:ext>
            </a:extLst>
          </p:cNvPr>
          <p:cNvSpPr>
            <a:spLocks noGrp="1"/>
          </p:cNvSpPr>
          <p:nvPr>
            <p:ph type="dt" sz="half" idx="10"/>
          </p:nvPr>
        </p:nvSpPr>
        <p:spPr/>
        <p:txBody>
          <a:bodyPr/>
          <a:lstStyle/>
          <a:p>
            <a:r>
              <a:rPr lang="en-US" noProof="0" dirty="0"/>
              <a:t>SSE Model  | March 2020</a:t>
            </a:r>
          </a:p>
        </p:txBody>
      </p:sp>
      <p:sp>
        <p:nvSpPr>
          <p:cNvPr id="4" name="Footer Placeholder 3">
            <a:extLst>
              <a:ext uri="{FF2B5EF4-FFF2-40B4-BE49-F238E27FC236}">
                <a16:creationId xmlns:a16="http://schemas.microsoft.com/office/drawing/2014/main" id="{68DBBDD6-8FD2-F249-83F7-79A460F24719}"/>
              </a:ext>
            </a:extLst>
          </p:cNvPr>
          <p:cNvSpPr>
            <a:spLocks noGrp="1"/>
          </p:cNvSpPr>
          <p:nvPr>
            <p:ph type="ftr" sz="quarter" idx="11"/>
          </p:nvPr>
        </p:nvSpPr>
        <p:spPr/>
        <p:txBody>
          <a:bodyPr/>
          <a:lstStyle/>
          <a:p>
            <a:r>
              <a:rPr lang="en-US" noProof="0"/>
              <a:t>CONFIDENTIALITY LEVEL</a:t>
            </a:r>
            <a:endParaRPr lang="en-US" noProof="0" dirty="0"/>
          </a:p>
        </p:txBody>
      </p:sp>
      <p:sp>
        <p:nvSpPr>
          <p:cNvPr id="6" name="Title 5">
            <a:extLst>
              <a:ext uri="{FF2B5EF4-FFF2-40B4-BE49-F238E27FC236}">
                <a16:creationId xmlns:a16="http://schemas.microsoft.com/office/drawing/2014/main" id="{09B568E6-B289-8A40-966C-F5E38271F95A}"/>
              </a:ext>
            </a:extLst>
          </p:cNvPr>
          <p:cNvSpPr>
            <a:spLocks noGrp="1"/>
          </p:cNvSpPr>
          <p:nvPr>
            <p:ph type="title"/>
          </p:nvPr>
        </p:nvSpPr>
        <p:spPr/>
        <p:txBody>
          <a:bodyPr/>
          <a:lstStyle/>
          <a:p>
            <a:r>
              <a:rPr lang="fr-FR" dirty="0"/>
              <a:t>Test</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6C880A3-B9BB-2F49-8D7C-FEA3D501C02B}"/>
                  </a:ext>
                </a:extLst>
              </p:cNvPr>
              <p:cNvSpPr/>
              <p:nvPr/>
            </p:nvSpPr>
            <p:spPr>
              <a:xfrm>
                <a:off x="6629805" y="459828"/>
                <a:ext cx="2225437" cy="971420"/>
              </a:xfrm>
              <a:prstGeom prst="rect">
                <a:avLst/>
              </a:prstGeom>
              <a:noFill/>
              <a:ln w="57150">
                <a:solidFill>
                  <a:srgbClr val="668980"/>
                </a:solidFill>
                <a:extLst>
                  <a:ext uri="{C807C97D-BFC1-408E-A445-0C87EB9F89A2}">
                    <ask:lineSketchStyleProps xmlns:ask="http://schemas.microsoft.com/office/drawing/2018/sketchyshapes" sd="1219033472">
                      <a:custGeom>
                        <a:avLst/>
                        <a:gdLst>
                          <a:gd name="connsiteX0" fmla="*/ 0 w 2280195"/>
                          <a:gd name="connsiteY0" fmla="*/ 0 h 954107"/>
                          <a:gd name="connsiteX1" fmla="*/ 547247 w 2280195"/>
                          <a:gd name="connsiteY1" fmla="*/ 0 h 954107"/>
                          <a:gd name="connsiteX2" fmla="*/ 1117296 w 2280195"/>
                          <a:gd name="connsiteY2" fmla="*/ 0 h 954107"/>
                          <a:gd name="connsiteX3" fmla="*/ 1710146 w 2280195"/>
                          <a:gd name="connsiteY3" fmla="*/ 0 h 954107"/>
                          <a:gd name="connsiteX4" fmla="*/ 2280195 w 2280195"/>
                          <a:gd name="connsiteY4" fmla="*/ 0 h 954107"/>
                          <a:gd name="connsiteX5" fmla="*/ 2280195 w 2280195"/>
                          <a:gd name="connsiteY5" fmla="*/ 486595 h 954107"/>
                          <a:gd name="connsiteX6" fmla="*/ 2280195 w 2280195"/>
                          <a:gd name="connsiteY6" fmla="*/ 954107 h 954107"/>
                          <a:gd name="connsiteX7" fmla="*/ 1664542 w 2280195"/>
                          <a:gd name="connsiteY7" fmla="*/ 954107 h 954107"/>
                          <a:gd name="connsiteX8" fmla="*/ 1048890 w 2280195"/>
                          <a:gd name="connsiteY8" fmla="*/ 954107 h 954107"/>
                          <a:gd name="connsiteX9" fmla="*/ 0 w 2280195"/>
                          <a:gd name="connsiteY9" fmla="*/ 954107 h 954107"/>
                          <a:gd name="connsiteX10" fmla="*/ 0 w 2280195"/>
                          <a:gd name="connsiteY10" fmla="*/ 486595 h 954107"/>
                          <a:gd name="connsiteX11" fmla="*/ 0 w 2280195"/>
                          <a:gd name="connsiteY11"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0195" h="954107" fill="none" extrusionOk="0">
                            <a:moveTo>
                              <a:pt x="0" y="0"/>
                            </a:moveTo>
                            <a:cubicBezTo>
                              <a:pt x="114026" y="-574"/>
                              <a:pt x="355466" y="-137"/>
                              <a:pt x="547247" y="0"/>
                            </a:cubicBezTo>
                            <a:cubicBezTo>
                              <a:pt x="739028" y="137"/>
                              <a:pt x="992152" y="-26843"/>
                              <a:pt x="1117296" y="0"/>
                            </a:cubicBezTo>
                            <a:cubicBezTo>
                              <a:pt x="1242440" y="26843"/>
                              <a:pt x="1422124" y="21782"/>
                              <a:pt x="1710146" y="0"/>
                            </a:cubicBezTo>
                            <a:cubicBezTo>
                              <a:pt x="1998168" y="-21782"/>
                              <a:pt x="2032883" y="12608"/>
                              <a:pt x="2280195" y="0"/>
                            </a:cubicBezTo>
                            <a:cubicBezTo>
                              <a:pt x="2257001" y="178188"/>
                              <a:pt x="2271756" y="344448"/>
                              <a:pt x="2280195" y="486595"/>
                            </a:cubicBezTo>
                            <a:cubicBezTo>
                              <a:pt x="2288634" y="628742"/>
                              <a:pt x="2261384" y="827072"/>
                              <a:pt x="2280195" y="954107"/>
                            </a:cubicBezTo>
                            <a:cubicBezTo>
                              <a:pt x="2140650" y="967068"/>
                              <a:pt x="1816154" y="954855"/>
                              <a:pt x="1664542" y="954107"/>
                            </a:cubicBezTo>
                            <a:cubicBezTo>
                              <a:pt x="1512930" y="953359"/>
                              <a:pt x="1329468" y="980791"/>
                              <a:pt x="1048890" y="954107"/>
                            </a:cubicBezTo>
                            <a:cubicBezTo>
                              <a:pt x="768312" y="927423"/>
                              <a:pt x="435232" y="973830"/>
                              <a:pt x="0" y="954107"/>
                            </a:cubicBezTo>
                            <a:cubicBezTo>
                              <a:pt x="8687" y="777884"/>
                              <a:pt x="4950" y="642840"/>
                              <a:pt x="0" y="486595"/>
                            </a:cubicBezTo>
                            <a:cubicBezTo>
                              <a:pt x="-4950" y="330350"/>
                              <a:pt x="-7980" y="224429"/>
                              <a:pt x="0" y="0"/>
                            </a:cubicBezTo>
                            <a:close/>
                          </a:path>
                          <a:path w="2280195" h="954107" stroke="0" extrusionOk="0">
                            <a:moveTo>
                              <a:pt x="0" y="0"/>
                            </a:moveTo>
                            <a:cubicBezTo>
                              <a:pt x="127334" y="16257"/>
                              <a:pt x="345675" y="2064"/>
                              <a:pt x="547247" y="0"/>
                            </a:cubicBezTo>
                            <a:cubicBezTo>
                              <a:pt x="748819" y="-2064"/>
                              <a:pt x="806852" y="22068"/>
                              <a:pt x="1048890" y="0"/>
                            </a:cubicBezTo>
                            <a:cubicBezTo>
                              <a:pt x="1290928" y="-22068"/>
                              <a:pt x="1491392" y="-21750"/>
                              <a:pt x="1664542" y="0"/>
                            </a:cubicBezTo>
                            <a:cubicBezTo>
                              <a:pt x="1837692" y="21750"/>
                              <a:pt x="2006366" y="8233"/>
                              <a:pt x="2280195" y="0"/>
                            </a:cubicBezTo>
                            <a:cubicBezTo>
                              <a:pt x="2271852" y="137025"/>
                              <a:pt x="2289964" y="343760"/>
                              <a:pt x="2280195" y="467512"/>
                            </a:cubicBezTo>
                            <a:cubicBezTo>
                              <a:pt x="2270426" y="591264"/>
                              <a:pt x="2281434" y="812798"/>
                              <a:pt x="2280195" y="954107"/>
                            </a:cubicBezTo>
                            <a:cubicBezTo>
                              <a:pt x="2126677" y="947673"/>
                              <a:pt x="1827346" y="932050"/>
                              <a:pt x="1710146" y="954107"/>
                            </a:cubicBezTo>
                            <a:cubicBezTo>
                              <a:pt x="1592946" y="976164"/>
                              <a:pt x="1276853" y="941149"/>
                              <a:pt x="1094494" y="954107"/>
                            </a:cubicBezTo>
                            <a:cubicBezTo>
                              <a:pt x="912135" y="967065"/>
                              <a:pt x="774691" y="978997"/>
                              <a:pt x="592851" y="954107"/>
                            </a:cubicBezTo>
                            <a:cubicBezTo>
                              <a:pt x="411011" y="929217"/>
                              <a:pt x="187835" y="963108"/>
                              <a:pt x="0" y="954107"/>
                            </a:cubicBezTo>
                            <a:cubicBezTo>
                              <a:pt x="-20120" y="772095"/>
                              <a:pt x="-22394" y="690697"/>
                              <a:pt x="0" y="477054"/>
                            </a:cubicBezTo>
                            <a:cubicBezTo>
                              <a:pt x="22394" y="263411"/>
                              <a:pt x="2547" y="143482"/>
                              <a:pt x="0" y="0"/>
                            </a:cubicBezTo>
                            <a:close/>
                          </a:path>
                        </a:pathLst>
                      </a:custGeom>
                      <ask:type>
                        <ask:lineSketchNone/>
                      </ask:type>
                    </ask:lineSketchStyleProps>
                  </a:ext>
                </a:extLst>
              </a:ln>
            </p:spPr>
            <p:txBody>
              <a:bodyPr wrap="square">
                <a:spAutoFit/>
              </a:bodyPr>
              <a:lstStyle/>
              <a:p>
                <a:pPr algn="just">
                  <a:buClr>
                    <a:srgbClr val="00ADC6"/>
                  </a:buClr>
                  <a:buSzPct val="144000"/>
                </a:pPr>
                <a:r>
                  <a:rPr lang="fr-FR" sz="1400" dirty="0">
                    <a:solidFill>
                      <a:schemeClr val="tx1"/>
                    </a:solidFill>
                    <a:latin typeface="+mn-lt"/>
                    <a:ea typeface="Cambria Math" panose="02040503050406030204" pitchFamily="18" charset="0"/>
                  </a:rPr>
                  <a:t>Coefficients </a:t>
                </a:r>
                <a14:m>
                  <m:oMath xmlns:m="http://schemas.openxmlformats.org/officeDocument/2006/math">
                    <m:sSub>
                      <m:sSubPr>
                        <m:ctrlPr>
                          <a:rPr lang="fr-FR" sz="1400" b="0" i="1" smtClean="0">
                            <a:solidFill>
                              <a:schemeClr val="tx1"/>
                            </a:solidFill>
                            <a:latin typeface="Cambria Math" panose="02040503050406030204" pitchFamily="18" charset="0"/>
                            <a:ea typeface="Cambria Math" panose="02040503050406030204" pitchFamily="18" charset="0"/>
                          </a:rPr>
                        </m:ctrlPr>
                      </m:sSubPr>
                      <m:e>
                        <m:r>
                          <a:rPr lang="fr-FR" sz="1400" i="1" smtClean="0">
                            <a:solidFill>
                              <a:schemeClr val="tx1"/>
                            </a:solidFill>
                            <a:latin typeface="Cambria Math" panose="02040503050406030204" pitchFamily="18" charset="0"/>
                            <a:ea typeface="Cambria Math" panose="02040503050406030204" pitchFamily="18" charset="0"/>
                          </a:rPr>
                          <m:t>𝛼</m:t>
                        </m:r>
                      </m:e>
                      <m:sub>
                        <m:r>
                          <a:rPr lang="fr-FR" sz="1400" b="0" i="1" smtClean="0">
                            <a:solidFill>
                              <a:schemeClr val="tx1"/>
                            </a:solidFill>
                            <a:latin typeface="Cambria Math" panose="02040503050406030204" pitchFamily="18" charset="0"/>
                            <a:ea typeface="Cambria Math" panose="02040503050406030204" pitchFamily="18" charset="0"/>
                          </a:rPr>
                          <m:t>𝑗𝑘</m:t>
                        </m:r>
                      </m:sub>
                    </m:sSub>
                  </m:oMath>
                </a14:m>
                <a:r>
                  <a:rPr lang="fr-FR" sz="1400" dirty="0">
                    <a:solidFill>
                      <a:schemeClr val="tx1"/>
                    </a:solidFill>
                    <a:latin typeface="+mn-lt"/>
                    <a:ea typeface="Cambria Math" panose="02040503050406030204" pitchFamily="18" charset="0"/>
                  </a:rPr>
                  <a:t>estimés pour les Femmes (en haut) et les Hommes (en bas), groupés par composante </a:t>
                </a:r>
                <a:endParaRPr lang="en-FR" sz="1400" dirty="0">
                  <a:solidFill>
                    <a:schemeClr val="tx1"/>
                  </a:solidFill>
                  <a:latin typeface="+mn-lt"/>
                </a:endParaRPr>
              </a:p>
            </p:txBody>
          </p:sp>
        </mc:Choice>
        <mc:Fallback>
          <p:sp>
            <p:nvSpPr>
              <p:cNvPr id="10" name="Rectangle 9">
                <a:extLst>
                  <a:ext uri="{FF2B5EF4-FFF2-40B4-BE49-F238E27FC236}">
                    <a16:creationId xmlns:a16="http://schemas.microsoft.com/office/drawing/2014/main" id="{46C880A3-B9BB-2F49-8D7C-FEA3D501C02B}"/>
                  </a:ext>
                </a:extLst>
              </p:cNvPr>
              <p:cNvSpPr>
                <a:spLocks noRot="1" noChangeAspect="1" noMove="1" noResize="1" noEditPoints="1" noAdjustHandles="1" noChangeArrowheads="1" noChangeShapeType="1" noTextEdit="1"/>
              </p:cNvSpPr>
              <p:nvPr/>
            </p:nvSpPr>
            <p:spPr>
              <a:xfrm>
                <a:off x="6629805" y="459828"/>
                <a:ext cx="2225437" cy="971420"/>
              </a:xfrm>
              <a:prstGeom prst="rect">
                <a:avLst/>
              </a:prstGeom>
              <a:blipFill>
                <a:blip r:embed="rId3"/>
                <a:stretch>
                  <a:fillRect b="-1205"/>
                </a:stretch>
              </a:blipFill>
              <a:ln w="57150">
                <a:solidFill>
                  <a:srgbClr val="668980"/>
                </a:solidFill>
                <a:extLst>
                  <a:ext uri="{C807C97D-BFC1-408E-A445-0C87EB9F89A2}">
                    <ask:lineSketchStyleProps xmlns:ask="http://schemas.microsoft.com/office/drawing/2018/sketchyshapes" sd="1219033472">
                      <a:custGeom>
                        <a:avLst/>
                        <a:gdLst>
                          <a:gd name="connsiteX0" fmla="*/ 0 w 2280195"/>
                          <a:gd name="connsiteY0" fmla="*/ 0 h 954107"/>
                          <a:gd name="connsiteX1" fmla="*/ 547247 w 2280195"/>
                          <a:gd name="connsiteY1" fmla="*/ 0 h 954107"/>
                          <a:gd name="connsiteX2" fmla="*/ 1117296 w 2280195"/>
                          <a:gd name="connsiteY2" fmla="*/ 0 h 954107"/>
                          <a:gd name="connsiteX3" fmla="*/ 1710146 w 2280195"/>
                          <a:gd name="connsiteY3" fmla="*/ 0 h 954107"/>
                          <a:gd name="connsiteX4" fmla="*/ 2280195 w 2280195"/>
                          <a:gd name="connsiteY4" fmla="*/ 0 h 954107"/>
                          <a:gd name="connsiteX5" fmla="*/ 2280195 w 2280195"/>
                          <a:gd name="connsiteY5" fmla="*/ 486595 h 954107"/>
                          <a:gd name="connsiteX6" fmla="*/ 2280195 w 2280195"/>
                          <a:gd name="connsiteY6" fmla="*/ 954107 h 954107"/>
                          <a:gd name="connsiteX7" fmla="*/ 1664542 w 2280195"/>
                          <a:gd name="connsiteY7" fmla="*/ 954107 h 954107"/>
                          <a:gd name="connsiteX8" fmla="*/ 1048890 w 2280195"/>
                          <a:gd name="connsiteY8" fmla="*/ 954107 h 954107"/>
                          <a:gd name="connsiteX9" fmla="*/ 0 w 2280195"/>
                          <a:gd name="connsiteY9" fmla="*/ 954107 h 954107"/>
                          <a:gd name="connsiteX10" fmla="*/ 0 w 2280195"/>
                          <a:gd name="connsiteY10" fmla="*/ 486595 h 954107"/>
                          <a:gd name="connsiteX11" fmla="*/ 0 w 2280195"/>
                          <a:gd name="connsiteY11"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0195" h="954107" fill="none" extrusionOk="0">
                            <a:moveTo>
                              <a:pt x="0" y="0"/>
                            </a:moveTo>
                            <a:cubicBezTo>
                              <a:pt x="114026" y="-574"/>
                              <a:pt x="355466" y="-137"/>
                              <a:pt x="547247" y="0"/>
                            </a:cubicBezTo>
                            <a:cubicBezTo>
                              <a:pt x="739028" y="137"/>
                              <a:pt x="992152" y="-26843"/>
                              <a:pt x="1117296" y="0"/>
                            </a:cubicBezTo>
                            <a:cubicBezTo>
                              <a:pt x="1242440" y="26843"/>
                              <a:pt x="1422124" y="21782"/>
                              <a:pt x="1710146" y="0"/>
                            </a:cubicBezTo>
                            <a:cubicBezTo>
                              <a:pt x="1998168" y="-21782"/>
                              <a:pt x="2032883" y="12608"/>
                              <a:pt x="2280195" y="0"/>
                            </a:cubicBezTo>
                            <a:cubicBezTo>
                              <a:pt x="2257001" y="178188"/>
                              <a:pt x="2271756" y="344448"/>
                              <a:pt x="2280195" y="486595"/>
                            </a:cubicBezTo>
                            <a:cubicBezTo>
                              <a:pt x="2288634" y="628742"/>
                              <a:pt x="2261384" y="827072"/>
                              <a:pt x="2280195" y="954107"/>
                            </a:cubicBezTo>
                            <a:cubicBezTo>
                              <a:pt x="2140650" y="967068"/>
                              <a:pt x="1816154" y="954855"/>
                              <a:pt x="1664542" y="954107"/>
                            </a:cubicBezTo>
                            <a:cubicBezTo>
                              <a:pt x="1512930" y="953359"/>
                              <a:pt x="1329468" y="980791"/>
                              <a:pt x="1048890" y="954107"/>
                            </a:cubicBezTo>
                            <a:cubicBezTo>
                              <a:pt x="768312" y="927423"/>
                              <a:pt x="435232" y="973830"/>
                              <a:pt x="0" y="954107"/>
                            </a:cubicBezTo>
                            <a:cubicBezTo>
                              <a:pt x="8687" y="777884"/>
                              <a:pt x="4950" y="642840"/>
                              <a:pt x="0" y="486595"/>
                            </a:cubicBezTo>
                            <a:cubicBezTo>
                              <a:pt x="-4950" y="330350"/>
                              <a:pt x="-7980" y="224429"/>
                              <a:pt x="0" y="0"/>
                            </a:cubicBezTo>
                            <a:close/>
                          </a:path>
                          <a:path w="2280195" h="954107" stroke="0" extrusionOk="0">
                            <a:moveTo>
                              <a:pt x="0" y="0"/>
                            </a:moveTo>
                            <a:cubicBezTo>
                              <a:pt x="127334" y="16257"/>
                              <a:pt x="345675" y="2064"/>
                              <a:pt x="547247" y="0"/>
                            </a:cubicBezTo>
                            <a:cubicBezTo>
                              <a:pt x="748819" y="-2064"/>
                              <a:pt x="806852" y="22068"/>
                              <a:pt x="1048890" y="0"/>
                            </a:cubicBezTo>
                            <a:cubicBezTo>
                              <a:pt x="1290928" y="-22068"/>
                              <a:pt x="1491392" y="-21750"/>
                              <a:pt x="1664542" y="0"/>
                            </a:cubicBezTo>
                            <a:cubicBezTo>
                              <a:pt x="1837692" y="21750"/>
                              <a:pt x="2006366" y="8233"/>
                              <a:pt x="2280195" y="0"/>
                            </a:cubicBezTo>
                            <a:cubicBezTo>
                              <a:pt x="2271852" y="137025"/>
                              <a:pt x="2289964" y="343760"/>
                              <a:pt x="2280195" y="467512"/>
                            </a:cubicBezTo>
                            <a:cubicBezTo>
                              <a:pt x="2270426" y="591264"/>
                              <a:pt x="2281434" y="812798"/>
                              <a:pt x="2280195" y="954107"/>
                            </a:cubicBezTo>
                            <a:cubicBezTo>
                              <a:pt x="2126677" y="947673"/>
                              <a:pt x="1827346" y="932050"/>
                              <a:pt x="1710146" y="954107"/>
                            </a:cubicBezTo>
                            <a:cubicBezTo>
                              <a:pt x="1592946" y="976164"/>
                              <a:pt x="1276853" y="941149"/>
                              <a:pt x="1094494" y="954107"/>
                            </a:cubicBezTo>
                            <a:cubicBezTo>
                              <a:pt x="912135" y="967065"/>
                              <a:pt x="774691" y="978997"/>
                              <a:pt x="592851" y="954107"/>
                            </a:cubicBezTo>
                            <a:cubicBezTo>
                              <a:pt x="411011" y="929217"/>
                              <a:pt x="187835" y="963108"/>
                              <a:pt x="0" y="954107"/>
                            </a:cubicBezTo>
                            <a:cubicBezTo>
                              <a:pt x="-20120" y="772095"/>
                              <a:pt x="-22394" y="690697"/>
                              <a:pt x="0" y="477054"/>
                            </a:cubicBezTo>
                            <a:cubicBezTo>
                              <a:pt x="22394" y="263411"/>
                              <a:pt x="2547" y="143482"/>
                              <a:pt x="0" y="0"/>
                            </a:cubicBezTo>
                            <a:close/>
                          </a:path>
                        </a:pathLst>
                      </a:custGeom>
                      <ask:type>
                        <ask:lineSketchNone/>
                      </ask:type>
                    </ask:lineSketchStyleProps>
                  </a:ext>
                </a:extLst>
              </a:ln>
            </p:spPr>
            <p:txBody>
              <a:bodyPr/>
              <a:lstStyle/>
              <a:p>
                <a:r>
                  <a:rPr lang="en-FR">
                    <a:noFill/>
                  </a:rPr>
                  <a:t> </a:t>
                </a:r>
              </a:p>
            </p:txBody>
          </p:sp>
        </mc:Fallback>
      </mc:AlternateContent>
      <p:pic>
        <p:nvPicPr>
          <p:cNvPr id="8" name="Picture 7">
            <a:extLst>
              <a:ext uri="{FF2B5EF4-FFF2-40B4-BE49-F238E27FC236}">
                <a16:creationId xmlns:a16="http://schemas.microsoft.com/office/drawing/2014/main" id="{7A455A5D-F7C3-0049-B5A3-0574ECF9FB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880" y="620436"/>
            <a:ext cx="6772060" cy="4063236"/>
          </a:xfrm>
          <a:prstGeom prst="rect">
            <a:avLst/>
          </a:prstGeom>
        </p:spPr>
      </p:pic>
    </p:spTree>
    <p:extLst>
      <p:ext uri="{BB962C8B-B14F-4D97-AF65-F5344CB8AC3E}">
        <p14:creationId xmlns:p14="http://schemas.microsoft.com/office/powerpoint/2010/main" val="178368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29D2F9-0C35-AC4E-B0FD-879BB24D0B07}"/>
              </a:ext>
            </a:extLst>
          </p:cNvPr>
          <p:cNvSpPr>
            <a:spLocks noGrp="1"/>
          </p:cNvSpPr>
          <p:nvPr>
            <p:ph type="dt" sz="half" idx="10"/>
          </p:nvPr>
        </p:nvSpPr>
        <p:spPr/>
        <p:txBody>
          <a:bodyPr/>
          <a:lstStyle/>
          <a:p>
            <a:r>
              <a:rPr lang="en-US" noProof="0" dirty="0"/>
              <a:t>SSE Model  | March 2020</a:t>
            </a:r>
          </a:p>
        </p:txBody>
      </p:sp>
      <p:sp>
        <p:nvSpPr>
          <p:cNvPr id="4" name="Footer Placeholder 3">
            <a:extLst>
              <a:ext uri="{FF2B5EF4-FFF2-40B4-BE49-F238E27FC236}">
                <a16:creationId xmlns:a16="http://schemas.microsoft.com/office/drawing/2014/main" id="{68DBBDD6-8FD2-F249-83F7-79A460F24719}"/>
              </a:ext>
            </a:extLst>
          </p:cNvPr>
          <p:cNvSpPr>
            <a:spLocks noGrp="1"/>
          </p:cNvSpPr>
          <p:nvPr>
            <p:ph type="ftr" sz="quarter" idx="11"/>
          </p:nvPr>
        </p:nvSpPr>
        <p:spPr/>
        <p:txBody>
          <a:bodyPr/>
          <a:lstStyle/>
          <a:p>
            <a:r>
              <a:rPr lang="en-US" noProof="0"/>
              <a:t>CONFIDENTIALITY LEVEL</a:t>
            </a:r>
            <a:endParaRPr lang="en-US" noProof="0" dirty="0"/>
          </a:p>
        </p:txBody>
      </p:sp>
      <p:sp>
        <p:nvSpPr>
          <p:cNvPr id="6" name="Title 5">
            <a:extLst>
              <a:ext uri="{FF2B5EF4-FFF2-40B4-BE49-F238E27FC236}">
                <a16:creationId xmlns:a16="http://schemas.microsoft.com/office/drawing/2014/main" id="{09B568E6-B289-8A40-966C-F5E38271F95A}"/>
              </a:ext>
            </a:extLst>
          </p:cNvPr>
          <p:cNvSpPr>
            <a:spLocks noGrp="1"/>
          </p:cNvSpPr>
          <p:nvPr>
            <p:ph type="title"/>
          </p:nvPr>
        </p:nvSpPr>
        <p:spPr/>
        <p:txBody>
          <a:bodyPr/>
          <a:lstStyle/>
          <a:p>
            <a:r>
              <a:rPr lang="fr-FR" dirty="0"/>
              <a:t>Test</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6C880A3-B9BB-2F49-8D7C-FEA3D501C02B}"/>
                  </a:ext>
                </a:extLst>
              </p:cNvPr>
              <p:cNvSpPr/>
              <p:nvPr/>
            </p:nvSpPr>
            <p:spPr>
              <a:xfrm>
                <a:off x="5416301" y="382389"/>
                <a:ext cx="2411646" cy="971420"/>
              </a:xfrm>
              <a:prstGeom prst="rect">
                <a:avLst/>
              </a:prstGeom>
              <a:noFill/>
              <a:ln w="57150">
                <a:solidFill>
                  <a:srgbClr val="668980"/>
                </a:solidFill>
                <a:extLst>
                  <a:ext uri="{C807C97D-BFC1-408E-A445-0C87EB9F89A2}">
                    <ask:lineSketchStyleProps xmlns:ask="http://schemas.microsoft.com/office/drawing/2018/sketchyshapes" sd="1219033472">
                      <a:custGeom>
                        <a:avLst/>
                        <a:gdLst>
                          <a:gd name="connsiteX0" fmla="*/ 0 w 2280195"/>
                          <a:gd name="connsiteY0" fmla="*/ 0 h 954107"/>
                          <a:gd name="connsiteX1" fmla="*/ 547247 w 2280195"/>
                          <a:gd name="connsiteY1" fmla="*/ 0 h 954107"/>
                          <a:gd name="connsiteX2" fmla="*/ 1117296 w 2280195"/>
                          <a:gd name="connsiteY2" fmla="*/ 0 h 954107"/>
                          <a:gd name="connsiteX3" fmla="*/ 1710146 w 2280195"/>
                          <a:gd name="connsiteY3" fmla="*/ 0 h 954107"/>
                          <a:gd name="connsiteX4" fmla="*/ 2280195 w 2280195"/>
                          <a:gd name="connsiteY4" fmla="*/ 0 h 954107"/>
                          <a:gd name="connsiteX5" fmla="*/ 2280195 w 2280195"/>
                          <a:gd name="connsiteY5" fmla="*/ 486595 h 954107"/>
                          <a:gd name="connsiteX6" fmla="*/ 2280195 w 2280195"/>
                          <a:gd name="connsiteY6" fmla="*/ 954107 h 954107"/>
                          <a:gd name="connsiteX7" fmla="*/ 1664542 w 2280195"/>
                          <a:gd name="connsiteY7" fmla="*/ 954107 h 954107"/>
                          <a:gd name="connsiteX8" fmla="*/ 1048890 w 2280195"/>
                          <a:gd name="connsiteY8" fmla="*/ 954107 h 954107"/>
                          <a:gd name="connsiteX9" fmla="*/ 0 w 2280195"/>
                          <a:gd name="connsiteY9" fmla="*/ 954107 h 954107"/>
                          <a:gd name="connsiteX10" fmla="*/ 0 w 2280195"/>
                          <a:gd name="connsiteY10" fmla="*/ 486595 h 954107"/>
                          <a:gd name="connsiteX11" fmla="*/ 0 w 2280195"/>
                          <a:gd name="connsiteY11"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0195" h="954107" fill="none" extrusionOk="0">
                            <a:moveTo>
                              <a:pt x="0" y="0"/>
                            </a:moveTo>
                            <a:cubicBezTo>
                              <a:pt x="114026" y="-574"/>
                              <a:pt x="355466" y="-137"/>
                              <a:pt x="547247" y="0"/>
                            </a:cubicBezTo>
                            <a:cubicBezTo>
                              <a:pt x="739028" y="137"/>
                              <a:pt x="992152" y="-26843"/>
                              <a:pt x="1117296" y="0"/>
                            </a:cubicBezTo>
                            <a:cubicBezTo>
                              <a:pt x="1242440" y="26843"/>
                              <a:pt x="1422124" y="21782"/>
                              <a:pt x="1710146" y="0"/>
                            </a:cubicBezTo>
                            <a:cubicBezTo>
                              <a:pt x="1998168" y="-21782"/>
                              <a:pt x="2032883" y="12608"/>
                              <a:pt x="2280195" y="0"/>
                            </a:cubicBezTo>
                            <a:cubicBezTo>
                              <a:pt x="2257001" y="178188"/>
                              <a:pt x="2271756" y="344448"/>
                              <a:pt x="2280195" y="486595"/>
                            </a:cubicBezTo>
                            <a:cubicBezTo>
                              <a:pt x="2288634" y="628742"/>
                              <a:pt x="2261384" y="827072"/>
                              <a:pt x="2280195" y="954107"/>
                            </a:cubicBezTo>
                            <a:cubicBezTo>
                              <a:pt x="2140650" y="967068"/>
                              <a:pt x="1816154" y="954855"/>
                              <a:pt x="1664542" y="954107"/>
                            </a:cubicBezTo>
                            <a:cubicBezTo>
                              <a:pt x="1512930" y="953359"/>
                              <a:pt x="1329468" y="980791"/>
                              <a:pt x="1048890" y="954107"/>
                            </a:cubicBezTo>
                            <a:cubicBezTo>
                              <a:pt x="768312" y="927423"/>
                              <a:pt x="435232" y="973830"/>
                              <a:pt x="0" y="954107"/>
                            </a:cubicBezTo>
                            <a:cubicBezTo>
                              <a:pt x="8687" y="777884"/>
                              <a:pt x="4950" y="642840"/>
                              <a:pt x="0" y="486595"/>
                            </a:cubicBezTo>
                            <a:cubicBezTo>
                              <a:pt x="-4950" y="330350"/>
                              <a:pt x="-7980" y="224429"/>
                              <a:pt x="0" y="0"/>
                            </a:cubicBezTo>
                            <a:close/>
                          </a:path>
                          <a:path w="2280195" h="954107" stroke="0" extrusionOk="0">
                            <a:moveTo>
                              <a:pt x="0" y="0"/>
                            </a:moveTo>
                            <a:cubicBezTo>
                              <a:pt x="127334" y="16257"/>
                              <a:pt x="345675" y="2064"/>
                              <a:pt x="547247" y="0"/>
                            </a:cubicBezTo>
                            <a:cubicBezTo>
                              <a:pt x="748819" y="-2064"/>
                              <a:pt x="806852" y="22068"/>
                              <a:pt x="1048890" y="0"/>
                            </a:cubicBezTo>
                            <a:cubicBezTo>
                              <a:pt x="1290928" y="-22068"/>
                              <a:pt x="1491392" y="-21750"/>
                              <a:pt x="1664542" y="0"/>
                            </a:cubicBezTo>
                            <a:cubicBezTo>
                              <a:pt x="1837692" y="21750"/>
                              <a:pt x="2006366" y="8233"/>
                              <a:pt x="2280195" y="0"/>
                            </a:cubicBezTo>
                            <a:cubicBezTo>
                              <a:pt x="2271852" y="137025"/>
                              <a:pt x="2289964" y="343760"/>
                              <a:pt x="2280195" y="467512"/>
                            </a:cubicBezTo>
                            <a:cubicBezTo>
                              <a:pt x="2270426" y="591264"/>
                              <a:pt x="2281434" y="812798"/>
                              <a:pt x="2280195" y="954107"/>
                            </a:cubicBezTo>
                            <a:cubicBezTo>
                              <a:pt x="2126677" y="947673"/>
                              <a:pt x="1827346" y="932050"/>
                              <a:pt x="1710146" y="954107"/>
                            </a:cubicBezTo>
                            <a:cubicBezTo>
                              <a:pt x="1592946" y="976164"/>
                              <a:pt x="1276853" y="941149"/>
                              <a:pt x="1094494" y="954107"/>
                            </a:cubicBezTo>
                            <a:cubicBezTo>
                              <a:pt x="912135" y="967065"/>
                              <a:pt x="774691" y="978997"/>
                              <a:pt x="592851" y="954107"/>
                            </a:cubicBezTo>
                            <a:cubicBezTo>
                              <a:pt x="411011" y="929217"/>
                              <a:pt x="187835" y="963108"/>
                              <a:pt x="0" y="954107"/>
                            </a:cubicBezTo>
                            <a:cubicBezTo>
                              <a:pt x="-20120" y="772095"/>
                              <a:pt x="-22394" y="690697"/>
                              <a:pt x="0" y="477054"/>
                            </a:cubicBezTo>
                            <a:cubicBezTo>
                              <a:pt x="22394" y="263411"/>
                              <a:pt x="2547" y="143482"/>
                              <a:pt x="0" y="0"/>
                            </a:cubicBezTo>
                            <a:close/>
                          </a:path>
                        </a:pathLst>
                      </a:custGeom>
                      <ask:type>
                        <ask:lineSketchNone/>
                      </ask:type>
                    </ask:lineSketchStyleProps>
                  </a:ext>
                </a:extLst>
              </a:ln>
            </p:spPr>
            <p:txBody>
              <a:bodyPr wrap="square">
                <a:spAutoFit/>
              </a:bodyPr>
              <a:lstStyle/>
              <a:p>
                <a:pPr algn="just">
                  <a:buClr>
                    <a:srgbClr val="00ADC6"/>
                  </a:buClr>
                  <a:buSzPct val="144000"/>
                </a:pPr>
                <a:r>
                  <a:rPr lang="fr-FR" sz="1400" dirty="0">
                    <a:solidFill>
                      <a:schemeClr val="tx1"/>
                    </a:solidFill>
                    <a:latin typeface="+mn-lt"/>
                    <a:ea typeface="Cambria Math" panose="02040503050406030204" pitchFamily="18" charset="0"/>
                  </a:rPr>
                  <a:t>Graphique des composantes </a:t>
                </a:r>
                <a14:m>
                  <m:oMath xmlns:m="http://schemas.openxmlformats.org/officeDocument/2006/math">
                    <m:sSub>
                      <m:sSubPr>
                        <m:ctrlPr>
                          <a:rPr lang="fr-FR" sz="1400" i="1">
                            <a:latin typeface="Cambria Math" panose="02040503050406030204" pitchFamily="18" charset="0"/>
                            <a:ea typeface="Cambria Math" panose="02040503050406030204" pitchFamily="18" charset="0"/>
                          </a:rPr>
                        </m:ctrlPr>
                      </m:sSubPr>
                      <m:e>
                        <m:r>
                          <a:rPr lang="fr-FR" sz="1400" i="1" smtClean="0">
                            <a:latin typeface="Cambria Math" panose="02040503050406030204" pitchFamily="18" charset="0"/>
                            <a:ea typeface="Cambria Math" panose="02040503050406030204" pitchFamily="18" charset="0"/>
                          </a:rPr>
                          <m:t>𝛽</m:t>
                        </m:r>
                      </m:e>
                      <m:sub>
                        <m:r>
                          <a:rPr lang="fr-FR" sz="1400" i="1">
                            <a:latin typeface="Cambria Math" panose="02040503050406030204" pitchFamily="18" charset="0"/>
                            <a:ea typeface="Cambria Math" panose="02040503050406030204" pitchFamily="18" charset="0"/>
                          </a:rPr>
                          <m:t>𝑗𝑘</m:t>
                        </m:r>
                      </m:sub>
                    </m:sSub>
                    <m:d>
                      <m:dPr>
                        <m:ctrlPr>
                          <a:rPr lang="fr-FR" sz="1400" b="0" i="1" smtClean="0">
                            <a:latin typeface="Cambria Math" panose="02040503050406030204" pitchFamily="18" charset="0"/>
                            <a:ea typeface="Cambria Math" panose="02040503050406030204" pitchFamily="18" charset="0"/>
                          </a:rPr>
                        </m:ctrlPr>
                      </m:dPr>
                      <m:e>
                        <m:sSub>
                          <m:sSubPr>
                            <m:ctrlPr>
                              <a:rPr lang="fr-FR" sz="1400" b="0" i="1" smtClean="0">
                                <a:latin typeface="Cambria Math" panose="02040503050406030204" pitchFamily="18" charset="0"/>
                                <a:ea typeface="Cambria Math" panose="02040503050406030204" pitchFamily="18" charset="0"/>
                              </a:rPr>
                            </m:ctrlPr>
                          </m:sSubPr>
                          <m:e>
                            <m:r>
                              <a:rPr lang="fr-FR" sz="1400" b="0" i="1" smtClean="0">
                                <a:latin typeface="Cambria Math" panose="02040503050406030204" pitchFamily="18" charset="0"/>
                                <a:ea typeface="Cambria Math" panose="02040503050406030204" pitchFamily="18" charset="0"/>
                              </a:rPr>
                              <m:t>𝑥</m:t>
                            </m:r>
                          </m:e>
                          <m:sub>
                            <m:r>
                              <a:rPr lang="fr-FR" sz="1400" b="0" i="1" smtClean="0">
                                <a:latin typeface="Cambria Math" panose="02040503050406030204" pitchFamily="18" charset="0"/>
                                <a:ea typeface="Cambria Math" panose="02040503050406030204" pitchFamily="18" charset="0"/>
                              </a:rPr>
                              <m:t>𝑖</m:t>
                            </m:r>
                          </m:sub>
                        </m:sSub>
                      </m:e>
                    </m:d>
                  </m:oMath>
                </a14:m>
                <a:r>
                  <a:rPr lang="en-FR" sz="1400" dirty="0">
                    <a:solidFill>
                      <a:schemeClr val="tx1"/>
                    </a:solidFill>
                    <a:latin typeface="+mn-lt"/>
                  </a:rPr>
                  <a:t> en fonction de l’âge </a:t>
                </a:r>
                <a14:m>
                  <m:oMath xmlns:m="http://schemas.openxmlformats.org/officeDocument/2006/math">
                    <m:sSub>
                      <m:sSubPr>
                        <m:ctrlPr>
                          <a:rPr lang="fr-FR" sz="1400" i="1">
                            <a:latin typeface="Cambria Math" panose="02040503050406030204" pitchFamily="18" charset="0"/>
                            <a:ea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𝑥</m:t>
                        </m:r>
                      </m:e>
                      <m:sub>
                        <m:r>
                          <a:rPr lang="fr-FR" sz="1400" i="1">
                            <a:latin typeface="Cambria Math" panose="02040503050406030204" pitchFamily="18" charset="0"/>
                            <a:ea typeface="Cambria Math" panose="02040503050406030204" pitchFamily="18" charset="0"/>
                          </a:rPr>
                          <m:t>𝑖</m:t>
                        </m:r>
                      </m:sub>
                    </m:sSub>
                  </m:oMath>
                </a14:m>
                <a:r>
                  <a:rPr lang="en-FR" sz="1400" dirty="0">
                    <a:solidFill>
                      <a:schemeClr val="tx1"/>
                    </a:solidFill>
                    <a:latin typeface="+mn-lt"/>
                  </a:rPr>
                  <a:t>. </a:t>
                </a:r>
                <a:r>
                  <a:rPr lang="en-FR" sz="1400" dirty="0">
                    <a:latin typeface="+mn-lt"/>
                  </a:rPr>
                  <a:t>Pas de variation en fonction de l’année. </a:t>
                </a:r>
                <a:endParaRPr lang="en-FR" sz="1400" dirty="0">
                  <a:solidFill>
                    <a:schemeClr val="tx1"/>
                  </a:solidFill>
                  <a:latin typeface="+mn-lt"/>
                </a:endParaRPr>
              </a:p>
            </p:txBody>
          </p:sp>
        </mc:Choice>
        <mc:Fallback>
          <p:sp>
            <p:nvSpPr>
              <p:cNvPr id="10" name="Rectangle 9">
                <a:extLst>
                  <a:ext uri="{FF2B5EF4-FFF2-40B4-BE49-F238E27FC236}">
                    <a16:creationId xmlns:a16="http://schemas.microsoft.com/office/drawing/2014/main" id="{46C880A3-B9BB-2F49-8D7C-FEA3D501C02B}"/>
                  </a:ext>
                </a:extLst>
              </p:cNvPr>
              <p:cNvSpPr>
                <a:spLocks noRot="1" noChangeAspect="1" noMove="1" noResize="1" noEditPoints="1" noAdjustHandles="1" noChangeArrowheads="1" noChangeShapeType="1" noTextEdit="1"/>
              </p:cNvSpPr>
              <p:nvPr/>
            </p:nvSpPr>
            <p:spPr>
              <a:xfrm>
                <a:off x="5416301" y="382389"/>
                <a:ext cx="2411646" cy="971420"/>
              </a:xfrm>
              <a:prstGeom prst="rect">
                <a:avLst/>
              </a:prstGeom>
              <a:blipFill>
                <a:blip r:embed="rId3"/>
                <a:stretch>
                  <a:fillRect b="-1205"/>
                </a:stretch>
              </a:blipFill>
              <a:ln w="57150">
                <a:solidFill>
                  <a:srgbClr val="668980"/>
                </a:solidFill>
                <a:extLst>
                  <a:ext uri="{C807C97D-BFC1-408E-A445-0C87EB9F89A2}">
                    <ask:lineSketchStyleProps xmlns:ask="http://schemas.microsoft.com/office/drawing/2018/sketchyshapes" sd="1219033472">
                      <a:custGeom>
                        <a:avLst/>
                        <a:gdLst>
                          <a:gd name="connsiteX0" fmla="*/ 0 w 2280195"/>
                          <a:gd name="connsiteY0" fmla="*/ 0 h 954107"/>
                          <a:gd name="connsiteX1" fmla="*/ 547247 w 2280195"/>
                          <a:gd name="connsiteY1" fmla="*/ 0 h 954107"/>
                          <a:gd name="connsiteX2" fmla="*/ 1117296 w 2280195"/>
                          <a:gd name="connsiteY2" fmla="*/ 0 h 954107"/>
                          <a:gd name="connsiteX3" fmla="*/ 1710146 w 2280195"/>
                          <a:gd name="connsiteY3" fmla="*/ 0 h 954107"/>
                          <a:gd name="connsiteX4" fmla="*/ 2280195 w 2280195"/>
                          <a:gd name="connsiteY4" fmla="*/ 0 h 954107"/>
                          <a:gd name="connsiteX5" fmla="*/ 2280195 w 2280195"/>
                          <a:gd name="connsiteY5" fmla="*/ 486595 h 954107"/>
                          <a:gd name="connsiteX6" fmla="*/ 2280195 w 2280195"/>
                          <a:gd name="connsiteY6" fmla="*/ 954107 h 954107"/>
                          <a:gd name="connsiteX7" fmla="*/ 1664542 w 2280195"/>
                          <a:gd name="connsiteY7" fmla="*/ 954107 h 954107"/>
                          <a:gd name="connsiteX8" fmla="*/ 1048890 w 2280195"/>
                          <a:gd name="connsiteY8" fmla="*/ 954107 h 954107"/>
                          <a:gd name="connsiteX9" fmla="*/ 0 w 2280195"/>
                          <a:gd name="connsiteY9" fmla="*/ 954107 h 954107"/>
                          <a:gd name="connsiteX10" fmla="*/ 0 w 2280195"/>
                          <a:gd name="connsiteY10" fmla="*/ 486595 h 954107"/>
                          <a:gd name="connsiteX11" fmla="*/ 0 w 2280195"/>
                          <a:gd name="connsiteY11"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0195" h="954107" fill="none" extrusionOk="0">
                            <a:moveTo>
                              <a:pt x="0" y="0"/>
                            </a:moveTo>
                            <a:cubicBezTo>
                              <a:pt x="114026" y="-574"/>
                              <a:pt x="355466" y="-137"/>
                              <a:pt x="547247" y="0"/>
                            </a:cubicBezTo>
                            <a:cubicBezTo>
                              <a:pt x="739028" y="137"/>
                              <a:pt x="992152" y="-26843"/>
                              <a:pt x="1117296" y="0"/>
                            </a:cubicBezTo>
                            <a:cubicBezTo>
                              <a:pt x="1242440" y="26843"/>
                              <a:pt x="1422124" y="21782"/>
                              <a:pt x="1710146" y="0"/>
                            </a:cubicBezTo>
                            <a:cubicBezTo>
                              <a:pt x="1998168" y="-21782"/>
                              <a:pt x="2032883" y="12608"/>
                              <a:pt x="2280195" y="0"/>
                            </a:cubicBezTo>
                            <a:cubicBezTo>
                              <a:pt x="2257001" y="178188"/>
                              <a:pt x="2271756" y="344448"/>
                              <a:pt x="2280195" y="486595"/>
                            </a:cubicBezTo>
                            <a:cubicBezTo>
                              <a:pt x="2288634" y="628742"/>
                              <a:pt x="2261384" y="827072"/>
                              <a:pt x="2280195" y="954107"/>
                            </a:cubicBezTo>
                            <a:cubicBezTo>
                              <a:pt x="2140650" y="967068"/>
                              <a:pt x="1816154" y="954855"/>
                              <a:pt x="1664542" y="954107"/>
                            </a:cubicBezTo>
                            <a:cubicBezTo>
                              <a:pt x="1512930" y="953359"/>
                              <a:pt x="1329468" y="980791"/>
                              <a:pt x="1048890" y="954107"/>
                            </a:cubicBezTo>
                            <a:cubicBezTo>
                              <a:pt x="768312" y="927423"/>
                              <a:pt x="435232" y="973830"/>
                              <a:pt x="0" y="954107"/>
                            </a:cubicBezTo>
                            <a:cubicBezTo>
                              <a:pt x="8687" y="777884"/>
                              <a:pt x="4950" y="642840"/>
                              <a:pt x="0" y="486595"/>
                            </a:cubicBezTo>
                            <a:cubicBezTo>
                              <a:pt x="-4950" y="330350"/>
                              <a:pt x="-7980" y="224429"/>
                              <a:pt x="0" y="0"/>
                            </a:cubicBezTo>
                            <a:close/>
                          </a:path>
                          <a:path w="2280195" h="954107" stroke="0" extrusionOk="0">
                            <a:moveTo>
                              <a:pt x="0" y="0"/>
                            </a:moveTo>
                            <a:cubicBezTo>
                              <a:pt x="127334" y="16257"/>
                              <a:pt x="345675" y="2064"/>
                              <a:pt x="547247" y="0"/>
                            </a:cubicBezTo>
                            <a:cubicBezTo>
                              <a:pt x="748819" y="-2064"/>
                              <a:pt x="806852" y="22068"/>
                              <a:pt x="1048890" y="0"/>
                            </a:cubicBezTo>
                            <a:cubicBezTo>
                              <a:pt x="1290928" y="-22068"/>
                              <a:pt x="1491392" y="-21750"/>
                              <a:pt x="1664542" y="0"/>
                            </a:cubicBezTo>
                            <a:cubicBezTo>
                              <a:pt x="1837692" y="21750"/>
                              <a:pt x="2006366" y="8233"/>
                              <a:pt x="2280195" y="0"/>
                            </a:cubicBezTo>
                            <a:cubicBezTo>
                              <a:pt x="2271852" y="137025"/>
                              <a:pt x="2289964" y="343760"/>
                              <a:pt x="2280195" y="467512"/>
                            </a:cubicBezTo>
                            <a:cubicBezTo>
                              <a:pt x="2270426" y="591264"/>
                              <a:pt x="2281434" y="812798"/>
                              <a:pt x="2280195" y="954107"/>
                            </a:cubicBezTo>
                            <a:cubicBezTo>
                              <a:pt x="2126677" y="947673"/>
                              <a:pt x="1827346" y="932050"/>
                              <a:pt x="1710146" y="954107"/>
                            </a:cubicBezTo>
                            <a:cubicBezTo>
                              <a:pt x="1592946" y="976164"/>
                              <a:pt x="1276853" y="941149"/>
                              <a:pt x="1094494" y="954107"/>
                            </a:cubicBezTo>
                            <a:cubicBezTo>
                              <a:pt x="912135" y="967065"/>
                              <a:pt x="774691" y="978997"/>
                              <a:pt x="592851" y="954107"/>
                            </a:cubicBezTo>
                            <a:cubicBezTo>
                              <a:pt x="411011" y="929217"/>
                              <a:pt x="187835" y="963108"/>
                              <a:pt x="0" y="954107"/>
                            </a:cubicBezTo>
                            <a:cubicBezTo>
                              <a:pt x="-20120" y="772095"/>
                              <a:pt x="-22394" y="690697"/>
                              <a:pt x="0" y="477054"/>
                            </a:cubicBezTo>
                            <a:cubicBezTo>
                              <a:pt x="22394" y="263411"/>
                              <a:pt x="2547" y="143482"/>
                              <a:pt x="0" y="0"/>
                            </a:cubicBezTo>
                            <a:close/>
                          </a:path>
                        </a:pathLst>
                      </a:custGeom>
                      <ask:type>
                        <ask:lineSketchNone/>
                      </ask:type>
                    </ask:lineSketchStyleProps>
                  </a:ext>
                </a:extLst>
              </a:ln>
            </p:spPr>
            <p:txBody>
              <a:bodyPr/>
              <a:lstStyle/>
              <a:p>
                <a:r>
                  <a:rPr lang="en-FR">
                    <a:noFill/>
                  </a:rPr>
                  <a:t> </a:t>
                </a:r>
              </a:p>
            </p:txBody>
          </p:sp>
        </mc:Fallback>
      </mc:AlternateContent>
      <p:pic>
        <p:nvPicPr>
          <p:cNvPr id="9" name="Picture 8">
            <a:extLst>
              <a:ext uri="{FF2B5EF4-FFF2-40B4-BE49-F238E27FC236}">
                <a16:creationId xmlns:a16="http://schemas.microsoft.com/office/drawing/2014/main" id="{F6EF974E-AA21-CB47-98AA-C48C3A4C7B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57" y="558800"/>
            <a:ext cx="4340221" cy="4340221"/>
          </a:xfrm>
          <a:prstGeom prst="rect">
            <a:avLst/>
          </a:prstGeom>
        </p:spPr>
      </p:pic>
    </p:spTree>
    <p:extLst>
      <p:ext uri="{BB962C8B-B14F-4D97-AF65-F5344CB8AC3E}">
        <p14:creationId xmlns:p14="http://schemas.microsoft.com/office/powerpoint/2010/main" val="513691870"/>
      </p:ext>
    </p:extLst>
  </p:cSld>
  <p:clrMapOvr>
    <a:masterClrMapping/>
  </p:clrMapOvr>
</p:sld>
</file>

<file path=ppt/theme/theme1.xml><?xml version="1.0" encoding="utf-8"?>
<a:theme xmlns:a="http://schemas.openxmlformats.org/drawingml/2006/main" name="Axa">
  <a:themeElements>
    <a:clrScheme name="AXA Charte PPT">
      <a:dk1>
        <a:sysClr val="windowText" lastClr="000000"/>
      </a:dk1>
      <a:lt1>
        <a:sysClr val="window" lastClr="FFFFFF"/>
      </a:lt1>
      <a:dk2>
        <a:srgbClr val="00008F"/>
      </a:dk2>
      <a:lt2>
        <a:srgbClr val="FCD385"/>
      </a:lt2>
      <a:accent1>
        <a:srgbClr val="027180"/>
      </a:accent1>
      <a:accent2>
        <a:srgbClr val="E196AA"/>
      </a:accent2>
      <a:accent3>
        <a:srgbClr val="00AEC6"/>
      </a:accent3>
      <a:accent4>
        <a:srgbClr val="914146"/>
      </a:accent4>
      <a:accent5>
        <a:srgbClr val="343C3D"/>
      </a:accent5>
      <a:accent6>
        <a:srgbClr val="B5D0EE"/>
      </a:accent6>
      <a:hlink>
        <a:srgbClr val="00008F"/>
      </a:hlink>
      <a:folHlink>
        <a:srgbClr val="BFBFBF"/>
      </a:folHlink>
    </a:clrScheme>
    <a:fontScheme name="charte PPT Axa">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lIns="0" tIns="0" rIns="0" bIns="0" rtlCol="0" anchor="b">
        <a:spAutoFit/>
      </a:bodyPr>
      <a:lstStyle>
        <a:defPPr eaLnBrk="1" hangingPunct="1">
          <a:defRPr sz="1600" dirty="0" err="1" smtClean="0">
            <a:solidFill>
              <a:srgbClr val="404040"/>
            </a:solidFill>
            <a:latin typeface="+mj-lt"/>
            <a:cs typeface="Arial"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4D0E94C24E3F4C97C342E40A41BFEA" ma:contentTypeVersion="5" ma:contentTypeDescription="Crée un document." ma:contentTypeScope="" ma:versionID="5440244492e898ed321ddf1195f3d5e5">
  <xsd:schema xmlns:xsd="http://www.w3.org/2001/XMLSchema" xmlns:xs="http://www.w3.org/2001/XMLSchema" xmlns:p="http://schemas.microsoft.com/office/2006/metadata/properties" xmlns:ns1="http://schemas.microsoft.com/sharepoint/v3" xmlns:ns2="7c753d1e-e4be-4926-8d15-dc23c0469d72" targetNamespace="http://schemas.microsoft.com/office/2006/metadata/properties" ma:root="true" ma:fieldsID="82f550dcbffada2e94164aeb9920c627" ns1:_="" ns2:_="">
    <xsd:import namespace="http://schemas.microsoft.com/sharepoint/v3"/>
    <xsd:import namespace="7c753d1e-e4be-4926-8d15-dc23c0469d72"/>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753d1e-e4be-4926-8d15-dc23c0469d7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3D9A7-64FB-4350-9B52-188CFDF18CF1}">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c753d1e-e4be-4926-8d15-dc23c0469d72"/>
    <ds:schemaRef ds:uri="http://schemas.microsoft.com/sharepoint/v3"/>
    <ds:schemaRef ds:uri="http://purl.org/dc/terms/"/>
    <ds:schemaRef ds:uri="http://www.w3.org/XML/1998/namespace"/>
  </ds:schemaRefs>
</ds:datastoreItem>
</file>

<file path=customXml/itemProps2.xml><?xml version="1.0" encoding="utf-8"?>
<ds:datastoreItem xmlns:ds="http://schemas.openxmlformats.org/officeDocument/2006/customXml" ds:itemID="{2EE55320-0BF2-48FA-997B-851E5927D315}">
  <ds:schemaRefs>
    <ds:schemaRef ds:uri="http://schemas.microsoft.com/sharepoint/v3/contenttype/forms"/>
  </ds:schemaRefs>
</ds:datastoreItem>
</file>

<file path=customXml/itemProps3.xml><?xml version="1.0" encoding="utf-8"?>
<ds:datastoreItem xmlns:ds="http://schemas.openxmlformats.org/officeDocument/2006/customXml" ds:itemID="{38061331-F4F2-4F62-BBE9-4E969D4EE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c753d1e-e4be-4926-8d15-dc23c0469d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3736</TotalTime>
  <Words>534</Words>
  <Application>Microsoft Macintosh PowerPoint</Application>
  <PresentationFormat>On-screen Show (16:9)</PresentationFormat>
  <Paragraphs>99</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Source Sans Pro</vt:lpstr>
      <vt:lpstr>Axa</vt:lpstr>
      <vt:lpstr>SSE Model</vt:lpstr>
      <vt:lpstr>PowerPoint Presentation</vt:lpstr>
      <vt:lpstr>Model parameters</vt:lpstr>
      <vt:lpstr>Model parameters</vt:lpstr>
      <vt:lpstr>Model parameters</vt:lpstr>
      <vt:lpstr>PowerPoint Presentation</vt:lpstr>
      <vt:lpstr>Test</vt:lpstr>
      <vt:lpstr>Test</vt:lpstr>
      <vt:lpstr>Test</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AXA_charte-PPT</dc:title>
  <dc:creator>cbi</dc:creator>
  <cp:lastModifiedBy>Erwan Rahis</cp:lastModifiedBy>
  <cp:revision>364</cp:revision>
  <cp:lastPrinted>2017-05-30T12:53:36Z</cp:lastPrinted>
  <dcterms:created xsi:type="dcterms:W3CDTF">2017-04-27T07:38:04Z</dcterms:created>
  <dcterms:modified xsi:type="dcterms:W3CDTF">2020-03-18T11:19:28Z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0x010100EB4D0E94C24E3F4C97C342E40A41BFEA</vt:lpwstr>
  </property>
</Properties>
</file>