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91"/>
    <a:srgbClr val="89D8A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/>
    <p:restoredTop sz="95903"/>
  </p:normalViewPr>
  <p:slideViewPr>
    <p:cSldViewPr snapToGrid="0" snapToObjects="1">
      <p:cViewPr>
        <p:scale>
          <a:sx n="124" d="100"/>
          <a:sy n="124" d="100"/>
        </p:scale>
        <p:origin x="47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3FCC-4654-1346-8FFB-03F9A27FAC5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8A190-F903-294D-A15F-7214276882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65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E25-0056-9543-B9E7-2EDEC0C6E859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CEBD-5E58-6A49-A41D-0C907A119041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0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65DA-085E-3642-9E7A-51B7F024EF5D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E635-38A4-0B46-B6CA-076D88471AF1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4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AC1C-533C-EE45-A017-2DCFEB6663B8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5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5076-18A6-9549-BAD3-EA1A9AF2732E}" type="datetime1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50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8F60-75CC-2740-99DD-6351A22F18CB}" type="datetime1">
              <a:rPr lang="fr-FR" smtClean="0"/>
              <a:t>23/04/2020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C0EB-F9DA-4D41-A148-B728A98DAFC2}" type="datetime1">
              <a:rPr lang="fr-FR" smtClean="0"/>
              <a:t>23/04/2020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85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44C-0DCF-7945-9DBC-7A0AE92F6B64}" type="datetime1">
              <a:rPr lang="fr-FR" smtClean="0"/>
              <a:t>23/04/2020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25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4F5F-7B5F-6F4B-84A5-3EA33FD39F09}" type="datetime1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7546-AF03-BD47-9EFA-660D73C4AB72}" type="datetime1">
              <a:rPr lang="fr-FR" smtClean="0"/>
              <a:t>23/04/2020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0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4093-0AD1-8541-9383-C21B0928E648}" type="datetime1">
              <a:rPr lang="fr-FR" smtClean="0"/>
              <a:t>23/04/2020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405F-80D6-1E42-BE4B-18A4DD29E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E95-C44F-FE48-9967-6C1D867A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50" y="114734"/>
            <a:ext cx="3575785" cy="51108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Modèle SSE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F4604-18E1-FF47-9813-3616C6A7E10B}"/>
              </a:ext>
            </a:extLst>
          </p:cNvPr>
          <p:cNvGrpSpPr/>
          <p:nvPr/>
        </p:nvGrpSpPr>
        <p:grpSpPr>
          <a:xfrm>
            <a:off x="401557" y="590803"/>
            <a:ext cx="3183853" cy="2689832"/>
            <a:chOff x="934517" y="1453663"/>
            <a:chExt cx="3183853" cy="2689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491F3A-F267-9847-83A7-54E326AD9396}"/>
                </a:ext>
              </a:extLst>
            </p:cNvPr>
            <p:cNvSpPr txBox="1"/>
            <p:nvPr/>
          </p:nvSpPr>
          <p:spPr>
            <a:xfrm>
              <a:off x="1300161" y="2007661"/>
              <a:ext cx="2818209" cy="2135834"/>
            </a:xfrm>
            <a:prstGeom prst="roundRect">
              <a:avLst>
                <a:gd name="adj" fmla="val 6539"/>
              </a:avLst>
            </a:prstGeom>
            <a:solidFill>
              <a:srgbClr val="F5F5F5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tIns="180000" rIns="180000" bIns="180000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Risk </a:t>
              </a:r>
              <a:r>
                <a:rPr lang="fr-FR" sz="1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Appetite</a:t>
              </a: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Framework (RAF)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But : appliquer les critères du RAF aux pays émergents qui possèdent une mortalité infantile particulièrement plus élevée que pour les pays matures et qui s’améliore plus rapidement.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Pays concernés : </a:t>
              </a:r>
            </a:p>
            <a:p>
              <a:pPr marL="742950" lvl="1" indent="-285750" algn="just">
                <a:buFont typeface="Courier New" panose="02070309020205020404" pitchFamily="49" charset="0"/>
                <a:buChar char="o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Maroc</a:t>
              </a:r>
            </a:p>
            <a:p>
              <a:pPr marL="742950" lvl="1" indent="-285750" algn="just">
                <a:buFont typeface="Courier New" panose="02070309020205020404" pitchFamily="49" charset="0"/>
                <a:buChar char="o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Nigéria</a:t>
              </a:r>
            </a:p>
            <a:p>
              <a:pPr marL="742950" lvl="1" indent="-285750" algn="just">
                <a:buFont typeface="Courier New" panose="02070309020205020404" pitchFamily="49" charset="0"/>
                <a:buChar char="o"/>
              </a:pPr>
              <a:r>
                <a:rPr lang="fr-FR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Colombie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B2A2FB-9DD8-9F44-A126-E858AEC172BE}"/>
                </a:ext>
              </a:extLst>
            </p:cNvPr>
            <p:cNvSpPr txBox="1"/>
            <p:nvPr/>
          </p:nvSpPr>
          <p:spPr>
            <a:xfrm>
              <a:off x="934517" y="1453663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solidFill>
                    <a:schemeClr val="bg2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05CF1B-B441-C643-93E5-2DD2E400DDD9}"/>
                </a:ext>
              </a:extLst>
            </p:cNvPr>
            <p:cNvSpPr txBox="1"/>
            <p:nvPr/>
          </p:nvSpPr>
          <p:spPr>
            <a:xfrm>
              <a:off x="1423516" y="166001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bg2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Cadre</a:t>
              </a:r>
              <a:endParaRPr lang="fr-FR" sz="2000" dirty="0">
                <a:solidFill>
                  <a:schemeClr val="bg2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EFCC8-DB33-2B4C-90A9-063A79EF5846}"/>
              </a:ext>
            </a:extLst>
          </p:cNvPr>
          <p:cNvGrpSpPr/>
          <p:nvPr/>
        </p:nvGrpSpPr>
        <p:grpSpPr>
          <a:xfrm>
            <a:off x="3897236" y="587133"/>
            <a:ext cx="7527563" cy="1890626"/>
            <a:chOff x="3846445" y="3028308"/>
            <a:chExt cx="7527563" cy="18906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7A94B12-8B32-0F44-8F1E-4F239567EDD5}"/>
                    </a:ext>
                  </a:extLst>
                </p:cNvPr>
                <p:cNvSpPr txBox="1"/>
                <p:nvPr/>
              </p:nvSpPr>
              <p:spPr>
                <a:xfrm>
                  <a:off x="4212090" y="3582307"/>
                  <a:ext cx="7161918" cy="1336627"/>
                </a:xfrm>
                <a:prstGeom prst="roundRect">
                  <a:avLst>
                    <a:gd name="adj" fmla="val 6539"/>
                  </a:avLst>
                </a:prstGeom>
                <a:solidFill>
                  <a:srgbClr val="F5F5F5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lIns="180000" tIns="180000" rIns="180000" bIns="180000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Nom du modèle choisi : SSE</a:t>
                  </a:r>
                </a:p>
                <a:p>
                  <a:pPr marL="742950" lvl="1" indent="-285750" algn="just">
                    <a:buFont typeface="Courier New" panose="02070309020205020404" pitchFamily="49" charset="0"/>
                    <a:buChar char="o"/>
                  </a:pPr>
                  <a:r>
                    <a:rPr lang="fr-FR" sz="10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Sum</a:t>
                  </a: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of </a:t>
                  </a:r>
                  <a:r>
                    <a:rPr lang="fr-FR" sz="10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Smooth</a:t>
                  </a: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fr-FR" sz="10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Exponentials</a:t>
                  </a:r>
                  <a:endParaRPr lang="fr-FR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Référence : </a:t>
                  </a:r>
                </a:p>
                <a:p>
                  <a:pPr marL="742950" lvl="1" indent="-285750" algn="just">
                    <a:buFont typeface="Courier New" panose="02070309020205020404" pitchFamily="49" charset="0"/>
                    <a:buChar char="o"/>
                  </a:pP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Sum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of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Smooth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Exponentials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to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Decompose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complex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series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of </a:t>
                  </a:r>
                  <a:r>
                    <a:rPr lang="fr-FR" sz="1000" i="1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counts</a:t>
                  </a:r>
                  <a:r>
                    <a:rPr lang="fr-FR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, </a:t>
                  </a:r>
                  <a:r>
                    <a:rPr lang="fr-FR" sz="10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Camarda</a:t>
                  </a: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, 2016</a:t>
                  </a:r>
                </a:p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Modèle de comptage partant de l’hypothèse que la distribution du nombre de décès suit une loi de Poisson. On représente la moyenne du nombre de décès par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qui est la somme de composantes factorisées par les expositions. 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7A94B12-8B32-0F44-8F1E-4F239567E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090" y="3582307"/>
                  <a:ext cx="7161918" cy="1336627"/>
                </a:xfrm>
                <a:prstGeom prst="roundRect">
                  <a:avLst>
                    <a:gd name="adj" fmla="val 6539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E187F6-593F-B941-AA33-230E24903E64}"/>
                </a:ext>
              </a:extLst>
            </p:cNvPr>
            <p:cNvSpPr txBox="1"/>
            <p:nvPr/>
          </p:nvSpPr>
          <p:spPr>
            <a:xfrm>
              <a:off x="3846445" y="3028308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solidFill>
                    <a:schemeClr val="accent2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136F93-6C69-6346-802E-0E3188B13165}"/>
                </a:ext>
              </a:extLst>
            </p:cNvPr>
            <p:cNvSpPr txBox="1"/>
            <p:nvPr/>
          </p:nvSpPr>
          <p:spPr>
            <a:xfrm>
              <a:off x="4417975" y="3236407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2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Modèle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89C97E-0D66-2043-A352-D87017D47B7A}"/>
              </a:ext>
            </a:extLst>
          </p:cNvPr>
          <p:cNvGrpSpPr/>
          <p:nvPr/>
        </p:nvGrpSpPr>
        <p:grpSpPr>
          <a:xfrm>
            <a:off x="3897237" y="4254803"/>
            <a:ext cx="7527562" cy="2223163"/>
            <a:chOff x="6804111" y="1326472"/>
            <a:chExt cx="7527562" cy="22231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9C8F6F-FCB9-554A-9A2F-E1FD8EA968FC}"/>
                    </a:ext>
                  </a:extLst>
                </p:cNvPr>
                <p:cNvSpPr txBox="1"/>
                <p:nvPr/>
              </p:nvSpPr>
              <p:spPr>
                <a:xfrm>
                  <a:off x="7169756" y="1880471"/>
                  <a:ext cx="7161917" cy="1669164"/>
                </a:xfrm>
                <a:prstGeom prst="roundRect">
                  <a:avLst>
                    <a:gd name="adj" fmla="val 6539"/>
                  </a:avLst>
                </a:prstGeom>
                <a:solidFill>
                  <a:srgbClr val="F5F5F5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lIns="180000" tIns="180000" rIns="180000" bIns="180000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La décomposition 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est faite selon trois périodes observées au cours de la vie : </a:t>
                  </a:r>
                </a:p>
                <a:p>
                  <a:pPr marL="742950" lvl="1" indent="-285750" algn="just">
                    <a:buSzPct val="80000"/>
                    <a:buFont typeface="+mj-lt"/>
                    <a:buAutoNum type="arabicPeriod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Mortalité infantile</a:t>
                  </a:r>
                </a:p>
                <a:p>
                  <a:pPr marL="742950" lvl="1" indent="-285750" algn="just">
                    <a:buSzPct val="80000"/>
                    <a:buFont typeface="+mj-lt"/>
                    <a:buAutoNum type="arabicPeriod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Mortalité sénescente</a:t>
                  </a:r>
                </a:p>
                <a:p>
                  <a:pPr marL="742950" lvl="1" indent="-285750" algn="just">
                    <a:buSzPct val="80000"/>
                    <a:buFont typeface="+mj-lt"/>
                    <a:buAutoNum type="arabicPeriod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Bosse des accidents</a:t>
                  </a:r>
                </a:p>
                <a:p>
                  <a:pPr marL="285750" indent="-285750" algn="just">
                    <a:buSzPct val="80000"/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Chaque composante contient des fonctions Splines et des paramètres uniques pour chaque composante et chaque </a:t>
                  </a:r>
                  <a:r>
                    <a:rPr lang="fr-FR" sz="10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Spline</a:t>
                  </a: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. Le modèle comprend 52 paramètres qui sont les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Les travaux actuels consistent à évaluer les paramètres significatifs et ceux non significatifs. Désigner les paramètres qui peuvent être projetés et ceux qui resteront constant.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9C8F6F-FCB9-554A-9A2F-E1FD8EA96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756" y="1880471"/>
                  <a:ext cx="7161917" cy="1669164"/>
                </a:xfrm>
                <a:prstGeom prst="roundRect">
                  <a:avLst>
                    <a:gd name="adj" fmla="val 653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29F972-D08C-6A47-ADD6-72FBB2BD1C6D}"/>
                </a:ext>
              </a:extLst>
            </p:cNvPr>
            <p:cNvSpPr txBox="1"/>
            <p:nvPr/>
          </p:nvSpPr>
          <p:spPr>
            <a:xfrm>
              <a:off x="6804111" y="1326472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solidFill>
                    <a:schemeClr val="accent5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BE804-BE27-B445-9DC9-9903A44B7D53}"/>
                </a:ext>
              </a:extLst>
            </p:cNvPr>
            <p:cNvSpPr txBox="1"/>
            <p:nvPr/>
          </p:nvSpPr>
          <p:spPr>
            <a:xfrm>
              <a:off x="7358755" y="1541917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5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Paramètres</a:t>
              </a:r>
              <a:endParaRPr lang="fr-FR" sz="2000" dirty="0">
                <a:solidFill>
                  <a:schemeClr val="accent5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3898D-C2D2-5F4D-B38F-364C48EC0757}"/>
              </a:ext>
            </a:extLst>
          </p:cNvPr>
          <p:cNvGrpSpPr/>
          <p:nvPr/>
        </p:nvGrpSpPr>
        <p:grpSpPr>
          <a:xfrm>
            <a:off x="3897237" y="2385377"/>
            <a:ext cx="7527562" cy="1913602"/>
            <a:chOff x="3846445" y="3028308"/>
            <a:chExt cx="7527562" cy="19136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D57510-5A87-1945-A95B-A634BC2083F6}"/>
                    </a:ext>
                  </a:extLst>
                </p:cNvPr>
                <p:cNvSpPr txBox="1"/>
                <p:nvPr/>
              </p:nvSpPr>
              <p:spPr>
                <a:xfrm>
                  <a:off x="4212089" y="3582306"/>
                  <a:ext cx="7161918" cy="1359604"/>
                </a:xfrm>
                <a:prstGeom prst="roundRect">
                  <a:avLst>
                    <a:gd name="adj" fmla="val 6539"/>
                  </a:avLst>
                </a:prstGeom>
                <a:solidFill>
                  <a:srgbClr val="F5F5F5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lIns="180000" tIns="180000" rIns="180000" bIns="180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fr-FR" sz="1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sSub>
                          <m:sSubPr>
                            <m:ctrlPr>
                              <a:rPr lang="fr-FR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FR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fr-FR" sz="12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1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2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fr-FR" sz="1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fr-FR" sz="1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2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  <m:r>
                              <a:rPr lang="fr-FR" sz="1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fr-FR" sz="1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2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sz="12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200" i="1">
                                                    <a:solidFill>
                                                      <a:schemeClr val="tx1">
                                                        <a:lumMod val="85000"/>
                                                        <a:lumOff val="1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sz="12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func>
                          </m:e>
                        </m:d>
                      </m:oMath>
                    </m:oMathPara>
                  </a14:m>
                  <a:endParaRPr lang="fr-F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F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Avec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1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les expositions,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les fonctions Splines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fr-FR" sz="1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les coefficients des Splines.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BD57510-5A87-1945-A95B-A634BC208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089" y="3582306"/>
                  <a:ext cx="7161918" cy="1359604"/>
                </a:xfrm>
                <a:prstGeom prst="roundRect">
                  <a:avLst>
                    <a:gd name="adj" fmla="val 6539"/>
                  </a:avLst>
                </a:prstGeom>
                <a:blipFill>
                  <a:blip r:embed="rId4"/>
                  <a:stretch>
                    <a:fillRect t="-25455" b="-20909"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8D225C-5775-8F49-80E7-B0C2781ADD91}"/>
                </a:ext>
              </a:extLst>
            </p:cNvPr>
            <p:cNvSpPr txBox="1"/>
            <p:nvPr/>
          </p:nvSpPr>
          <p:spPr>
            <a:xfrm>
              <a:off x="3846445" y="3028308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solidFill>
                    <a:schemeClr val="tx2">
                      <a:lumMod val="7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B8822-1D54-0447-966A-922D3E75F57B}"/>
                </a:ext>
              </a:extLst>
            </p:cNvPr>
            <p:cNvSpPr txBox="1"/>
            <p:nvPr/>
          </p:nvSpPr>
          <p:spPr>
            <a:xfrm>
              <a:off x="4414445" y="3243771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tx2">
                      <a:lumMod val="7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Equation</a:t>
              </a:r>
              <a:endParaRPr lang="fr-FR" sz="2000" dirty="0">
                <a:solidFill>
                  <a:schemeClr val="tx2">
                    <a:lumMod val="7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07B3D8A-B4DC-194A-A2A2-1BF777D85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33"/>
          <a:stretch/>
        </p:blipFill>
        <p:spPr>
          <a:xfrm>
            <a:off x="767201" y="3569555"/>
            <a:ext cx="2961568" cy="2491289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7C023A6-FAB3-3449-A4E4-D38E28E7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fld>
            <a:endParaRPr lang="fr-FR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65604-B26A-724D-BBC3-CD1FF5204AA1}"/>
              </a:ext>
            </a:extLst>
          </p:cNvPr>
          <p:cNvSpPr txBox="1"/>
          <p:nvPr/>
        </p:nvSpPr>
        <p:spPr>
          <a:xfrm>
            <a:off x="401557" y="2972106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7030A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2A665-F6A3-AD45-9578-46A103350CBD}"/>
              </a:ext>
            </a:extLst>
          </p:cNvPr>
          <p:cNvSpPr txBox="1"/>
          <p:nvPr/>
        </p:nvSpPr>
        <p:spPr>
          <a:xfrm>
            <a:off x="908074" y="3274541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7030A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Graphique des composantes</a:t>
            </a:r>
            <a:endParaRPr lang="fr-FR" sz="2000" dirty="0">
              <a:solidFill>
                <a:srgbClr val="7030A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E95-C44F-FE48-9967-6C1D867A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50" y="114734"/>
            <a:ext cx="3575785" cy="511081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Modèle SSE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F4604-18E1-FF47-9813-3616C6A7E10B}"/>
              </a:ext>
            </a:extLst>
          </p:cNvPr>
          <p:cNvGrpSpPr/>
          <p:nvPr/>
        </p:nvGrpSpPr>
        <p:grpSpPr>
          <a:xfrm>
            <a:off x="401557" y="590803"/>
            <a:ext cx="3183853" cy="3789832"/>
            <a:chOff x="934517" y="1453663"/>
            <a:chExt cx="3183853" cy="3789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491F3A-F267-9847-83A7-54E326AD9396}"/>
                    </a:ext>
                  </a:extLst>
                </p:cNvPr>
                <p:cNvSpPr txBox="1"/>
                <p:nvPr/>
              </p:nvSpPr>
              <p:spPr>
                <a:xfrm>
                  <a:off x="1300161" y="2007661"/>
                  <a:ext cx="2818209" cy="3235834"/>
                </a:xfrm>
                <a:prstGeom prst="roundRect">
                  <a:avLst>
                    <a:gd name="adj" fmla="val 653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lIns="180000" tIns="180000" rIns="180000" bIns="180000" rtlCol="0">
                  <a:sp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 partir des données HMD de la France et du Chili : Fit du modèle sur plusieurs périodes. 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9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Rq</a:t>
                  </a: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: Le modèle n’a pas de dimension période dans les équations. 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Analyse des composantes, des Splines et des coefficients.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Résultats :</a:t>
                  </a:r>
                </a:p>
                <a:p>
                  <a:pPr marL="742950" lvl="1" indent="-285750" algn="just">
                    <a:buFont typeface="Courier New" panose="02070309020205020404" pitchFamily="49" charset="0"/>
                    <a:buChar char="o"/>
                  </a:pP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Les fonctions Splines ne varient pas selon la période ni le pays. Cela permet de comparer les différentes calibrations seulement en fonction des paramètres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9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a14:m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.</a:t>
                  </a:r>
                </a:p>
                <a:p>
                  <a:pPr marL="742950" lvl="1" indent="-285750" algn="just">
                    <a:buFont typeface="Courier New" panose="02070309020205020404" pitchFamily="49" charset="0"/>
                    <a:buChar char="o"/>
                  </a:pPr>
                  <a:r>
                    <a:rPr lang="fr-FR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Certains paramètres sont négligeables par leur impact sur la courbe de mortalité et certains sont indispensables. (Travaux à approfondir). 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fr-FR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491F3A-F267-9847-83A7-54E326AD9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161" y="2007661"/>
                  <a:ext cx="2818209" cy="3235834"/>
                </a:xfrm>
                <a:prstGeom prst="roundRect">
                  <a:avLst>
                    <a:gd name="adj" fmla="val 6539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B2A2FB-9DD8-9F44-A126-E858AEC172BE}"/>
                </a:ext>
              </a:extLst>
            </p:cNvPr>
            <p:cNvSpPr txBox="1"/>
            <p:nvPr/>
          </p:nvSpPr>
          <p:spPr>
            <a:xfrm>
              <a:off x="934517" y="1453663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solidFill>
                    <a:srgbClr val="FF929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05CF1B-B441-C643-93E5-2DD2E400DDD9}"/>
                </a:ext>
              </a:extLst>
            </p:cNvPr>
            <p:cNvSpPr txBox="1"/>
            <p:nvPr/>
          </p:nvSpPr>
          <p:spPr>
            <a:xfrm>
              <a:off x="1423516" y="1660016"/>
              <a:ext cx="946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FF929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Travaux</a:t>
              </a:r>
              <a:endParaRPr lang="fr-FR" sz="2000" dirty="0">
                <a:solidFill>
                  <a:srgbClr val="FF929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7C023A6-FAB3-3449-A4E4-D38E28E7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05F-80D6-1E42-BE4B-18A4DD29E64A}" type="slidenum">
              <a:rPr lang="fr-FR" smtClean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fld>
            <a:endParaRPr lang="fr-FR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668467-9E3F-E44F-978A-4A1C5DF40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7"/>
          <a:stretch/>
        </p:blipFill>
        <p:spPr>
          <a:xfrm>
            <a:off x="7827121" y="3032147"/>
            <a:ext cx="3259011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D36196-66D5-DC4A-89DC-0EB72B28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80" y="3032147"/>
            <a:ext cx="3429000" cy="3429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A1E620-EBB7-A140-89C0-93B2DC139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235" y="136525"/>
            <a:ext cx="7458039" cy="28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FFEA83"/>
      </a:dk2>
      <a:lt2>
        <a:srgbClr val="4ABEF3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318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Courier New</vt:lpstr>
      <vt:lpstr>Office Theme</vt:lpstr>
      <vt:lpstr>Modèle SSE</vt:lpstr>
      <vt:lpstr>Modèle 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SSE</dc:title>
  <dc:creator>Erwan Rahis</dc:creator>
  <cp:lastModifiedBy>Erwan Rahis</cp:lastModifiedBy>
  <cp:revision>22</cp:revision>
  <dcterms:created xsi:type="dcterms:W3CDTF">2020-04-22T11:26:53Z</dcterms:created>
  <dcterms:modified xsi:type="dcterms:W3CDTF">2020-04-23T16:01:08Z</dcterms:modified>
</cp:coreProperties>
</file>