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257" r:id="rId2"/>
    <p:sldId id="339" r:id="rId3"/>
    <p:sldId id="340" r:id="rId4"/>
    <p:sldId id="343" r:id="rId5"/>
    <p:sldId id="344" r:id="rId6"/>
    <p:sldId id="345" r:id="rId7"/>
    <p:sldId id="268" r:id="rId8"/>
    <p:sldId id="269"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417" r:id="rId36"/>
    <p:sldId id="374" r:id="rId37"/>
    <p:sldId id="375" r:id="rId38"/>
    <p:sldId id="411" r:id="rId39"/>
    <p:sldId id="376" r:id="rId40"/>
    <p:sldId id="377" r:id="rId41"/>
    <p:sldId id="378" r:id="rId42"/>
    <p:sldId id="379" r:id="rId43"/>
    <p:sldId id="380" r:id="rId44"/>
    <p:sldId id="381" r:id="rId45"/>
    <p:sldId id="416"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14" r:id="rId74"/>
    <p:sldId id="337" r:id="rId7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44">
          <p15:clr>
            <a:srgbClr val="A4A3A4"/>
          </p15:clr>
        </p15:guide>
        <p15:guide id="2" pos="28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LB" initials="JLB" lastIdx="22" clrIdx="0"/>
  <p:cmAuthor id="2" name="Owner" initials="O" lastIdx="2" clrIdx="1"/>
  <p:cmAuthor id="3" name="Jeff Heyl" initials="JH" lastIdx="0" clrIdx="2"/>
  <p:cmAuthor id="4" name="Khurrum" initials="KB" lastIdx="1" clrIdx="3">
    <p:extLst>
      <p:ext uri="{19B8F6BF-5375-455C-9EA6-DF929625EA0E}">
        <p15:presenceInfo xmlns:p15="http://schemas.microsoft.com/office/powerpoint/2012/main" userId="Khurru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611D"/>
    <a:srgbClr val="FED330"/>
    <a:srgbClr val="801109"/>
    <a:srgbClr val="EA8189"/>
    <a:srgbClr val="922126"/>
    <a:srgbClr val="AC4D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24" autoAdjust="0"/>
    <p:restoredTop sz="96237" autoAdjust="0"/>
  </p:normalViewPr>
  <p:slideViewPr>
    <p:cSldViewPr snapToGrid="0" snapToObjects="1">
      <p:cViewPr varScale="1">
        <p:scale>
          <a:sx n="63" d="100"/>
          <a:sy n="63" d="100"/>
        </p:scale>
        <p:origin x="1540" y="52"/>
      </p:cViewPr>
      <p:guideLst>
        <p:guide orient="horz" pos="2144"/>
        <p:guide pos="2888"/>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2E0611E1-B028-2443-BED6-15B43C61F054}" type="datetimeFigureOut">
              <a:rPr lang="en-US"/>
              <a:pPr/>
              <a:t>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B5570E3B-8CB0-CD44-872C-98256F01E610}" type="slidenum">
              <a:rPr lang="en-US"/>
              <a:pPr/>
              <a:t>‹#›</a:t>
            </a:fld>
            <a:endParaRPr lang="en-US" dirty="0"/>
          </a:p>
        </p:txBody>
      </p:sp>
    </p:spTree>
    <p:extLst>
      <p:ext uri="{BB962C8B-B14F-4D97-AF65-F5344CB8AC3E}">
        <p14:creationId xmlns:p14="http://schemas.microsoft.com/office/powerpoint/2010/main" val="283021281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mn-cs"/>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984CC53-8775-A548-AFCF-6619EDEE2931}" type="slidenum">
              <a:rPr lang="en-AU"/>
              <a:pPr/>
              <a:t>2</a:t>
            </a:fld>
            <a:endParaRPr lang="en-AU" dirty="0"/>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74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631452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8CA953C7-6099-8A43-BB83-184F7914CA4E}" type="slidenum">
              <a:rPr lang="en-AU"/>
              <a:pPr/>
              <a:t>12</a:t>
            </a:fld>
            <a:endParaRPr lang="en-AU" dirty="0"/>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126415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5965438-533E-064F-B763-8F2547A693F1}" type="slidenum">
              <a:rPr lang="en-AU"/>
              <a:pPr/>
              <a:t>13</a:t>
            </a:fld>
            <a:endParaRPr lang="en-AU" dirty="0"/>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546543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73EA3D7-52C3-954E-BD10-D8763B13835B}" type="slidenum">
              <a:rPr lang="en-AU"/>
              <a:pPr/>
              <a:t>14</a:t>
            </a:fld>
            <a:endParaRPr lang="en-AU" dirty="0"/>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639956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43CEFBD7-D169-784A-9D4B-AF08CC42E18E}" type="slidenum">
              <a:rPr lang="en-AU"/>
              <a:pPr/>
              <a:t>15</a:t>
            </a:fld>
            <a:endParaRPr lang="en-AU" dirty="0"/>
          </a:p>
        </p:txBody>
      </p:sp>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3094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B5DC6EED-4D85-D048-83D3-FF241031F9BD}" type="slidenum">
              <a:rPr lang="en-AU"/>
              <a:pPr/>
              <a:t>16</a:t>
            </a:fld>
            <a:endParaRPr lang="en-AU" dirty="0"/>
          </a:p>
        </p:txBody>
      </p:sp>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684432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21AACBCF-E368-2C48-9E61-4BB56D872D28}" type="slidenum">
              <a:rPr lang="en-AU"/>
              <a:pPr/>
              <a:t>17</a:t>
            </a:fld>
            <a:endParaRPr lang="en-AU" dirty="0"/>
          </a:p>
        </p:txBody>
      </p:sp>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760507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D79EC7D7-6DCB-3A43-BEAC-A5594769015C}" type="slidenum">
              <a:rPr lang="en-AU"/>
              <a:pPr/>
              <a:t>18</a:t>
            </a:fld>
            <a:endParaRPr lang="en-AU" dirty="0"/>
          </a:p>
        </p:txBody>
      </p:sp>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567323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1CD81BA-3B6A-BE4F-90B0-608613037F35}" type="slidenum">
              <a:rPr lang="en-AU"/>
              <a:pPr/>
              <a:t>19</a:t>
            </a:fld>
            <a:endParaRPr lang="en-AU" dirty="0"/>
          </a:p>
        </p:txBody>
      </p:sp>
      <p:sp>
        <p:nvSpPr>
          <p:cNvPr id="51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729227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443FC53-B029-5049-997B-EBCBE5AA52EB}" type="slidenum">
              <a:rPr lang="en-AU"/>
              <a:pPr/>
              <a:t>20</a:t>
            </a:fld>
            <a:endParaRPr lang="en-AU" dirty="0"/>
          </a:p>
        </p:txBody>
      </p:sp>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968251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F9A7AA9-F597-EF4D-B1AE-B1E5597AA4B3}" type="slidenum">
              <a:rPr lang="en-AU"/>
              <a:pPr/>
              <a:t>21</a:t>
            </a:fld>
            <a:endParaRPr lang="en-AU" dirty="0"/>
          </a:p>
        </p:txBody>
      </p:sp>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875459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188EA6B-C7BC-8C4A-9E90-F3C50810C8C7}" type="slidenum">
              <a:rPr lang="en-AU"/>
              <a:pPr/>
              <a:t>3</a:t>
            </a:fld>
            <a:endParaRPr lang="en-AU" dirty="0"/>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115499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7CB9A318-7C9C-5B46-8D7F-A9D219679E2F}" type="slidenum">
              <a:rPr lang="en-AU"/>
              <a:pPr/>
              <a:t>22</a:t>
            </a:fld>
            <a:endParaRPr lang="en-AU" dirty="0"/>
          </a:p>
        </p:txBody>
      </p:sp>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427945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B16DBF84-278F-9F49-854F-5F2EF1BE51C4}" type="slidenum">
              <a:rPr lang="en-AU"/>
              <a:pPr/>
              <a:t>23</a:t>
            </a:fld>
            <a:endParaRPr lang="en-AU" dirty="0"/>
          </a:p>
        </p:txBody>
      </p:sp>
      <p:sp>
        <p:nvSpPr>
          <p:cNvPr id="634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329317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B8F9FC8-65CB-F946-8B7A-E314415D03CD}" type="slidenum">
              <a:rPr lang="en-AU"/>
              <a:pPr/>
              <a:t>24</a:t>
            </a:fld>
            <a:endParaRPr lang="en-AU" dirty="0"/>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768565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AA19ED7-187D-FA4A-8A9A-69886ABB0AD1}" type="slidenum">
              <a:rPr lang="en-AU"/>
              <a:pPr/>
              <a:t>25</a:t>
            </a:fld>
            <a:endParaRPr lang="en-AU" dirty="0"/>
          </a:p>
        </p:txBody>
      </p:sp>
      <p:sp>
        <p:nvSpPr>
          <p:cNvPr id="675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758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317376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5EA635EA-2659-7248-B14B-83C326D2F984}" type="slidenum">
              <a:rPr lang="en-AU"/>
              <a:pPr/>
              <a:t>26</a:t>
            </a:fld>
            <a:endParaRPr lang="en-AU" dirty="0"/>
          </a:p>
        </p:txBody>
      </p:sp>
      <p:sp>
        <p:nvSpPr>
          <p:cNvPr id="696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101171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283D2928-C2EA-F244-A2DE-B6C33F17509B}" type="slidenum">
              <a:rPr lang="en-AU"/>
              <a:pPr/>
              <a:t>27</a:t>
            </a:fld>
            <a:endParaRPr lang="en-AU" dirty="0"/>
          </a:p>
        </p:txBody>
      </p:sp>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022433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3A52C7E4-0C62-064C-B04A-E39D7F53411F}" type="slidenum">
              <a:rPr lang="en-AU"/>
              <a:pPr/>
              <a:t>28</a:t>
            </a:fld>
            <a:endParaRPr lang="en-AU" dirty="0"/>
          </a:p>
        </p:txBody>
      </p:sp>
      <p:sp>
        <p:nvSpPr>
          <p:cNvPr id="737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565913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A75F18B-ED8F-704C-98C9-4D9611AC56D5}" type="slidenum">
              <a:rPr lang="en-AU"/>
              <a:pPr/>
              <a:t>29</a:t>
            </a:fld>
            <a:endParaRPr lang="en-AU" dirty="0"/>
          </a:p>
        </p:txBody>
      </p:sp>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954539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78A49AB1-C52D-594F-B8B0-95E8B926EAC1}" type="slidenum">
              <a:rPr lang="en-AU"/>
              <a:pPr/>
              <a:t>34</a:t>
            </a:fld>
            <a:endParaRPr lang="en-AU" dirty="0"/>
          </a:p>
        </p:txBody>
      </p:sp>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858674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5B87064-C63F-8C4B-B0D1-BB60FE437729}" type="slidenum">
              <a:rPr lang="en-AU"/>
              <a:pPr/>
              <a:t>36</a:t>
            </a:fld>
            <a:endParaRPr lang="en-AU" dirty="0"/>
          </a:p>
        </p:txBody>
      </p:sp>
      <p:sp>
        <p:nvSpPr>
          <p:cNvPr id="83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39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32175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7AE711CF-D9A0-B543-BA9A-A3C6932079D9}" type="slidenum">
              <a:rPr lang="en-AU"/>
              <a:pPr/>
              <a:t>4</a:t>
            </a:fld>
            <a:endParaRPr lang="en-AU" dirty="0"/>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865254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3BF40C63-AAB0-E646-BF4B-A6AEFF3E715E}" type="slidenum">
              <a:rPr lang="en-AU"/>
              <a:pPr/>
              <a:t>37</a:t>
            </a:fld>
            <a:endParaRPr lang="en-AU" dirty="0"/>
          </a:p>
        </p:txBody>
      </p:sp>
      <p:sp>
        <p:nvSpPr>
          <p:cNvPr id="860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624331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B0412AD4-5588-C149-A32D-A06A4B3A12FC}" type="slidenum">
              <a:rPr lang="en-AU"/>
              <a:pPr/>
              <a:t>39</a:t>
            </a:fld>
            <a:endParaRPr lang="en-AU" dirty="0"/>
          </a:p>
        </p:txBody>
      </p:sp>
      <p:sp>
        <p:nvSpPr>
          <p:cNvPr id="880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80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126506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85A958F5-2B79-7C40-AD2A-39F330B1C85C}" type="slidenum">
              <a:rPr lang="en-AU"/>
              <a:pPr/>
              <a:t>40</a:t>
            </a:fld>
            <a:endParaRPr lang="en-AU" dirty="0"/>
          </a:p>
        </p:txBody>
      </p:sp>
      <p:sp>
        <p:nvSpPr>
          <p:cNvPr id="901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01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057361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D6B23A64-3257-7444-9F23-EB012EBB2009}" type="slidenum">
              <a:rPr lang="en-AU"/>
              <a:pPr/>
              <a:t>41</a:t>
            </a:fld>
            <a:endParaRPr lang="en-AU" dirty="0"/>
          </a:p>
        </p:txBody>
      </p:sp>
      <p:sp>
        <p:nvSpPr>
          <p:cNvPr id="921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592770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6ADBA024-4162-954E-A88E-A5B0327B167A}" type="slidenum">
              <a:rPr lang="en-AU"/>
              <a:pPr/>
              <a:t>43</a:t>
            </a:fld>
            <a:endParaRPr lang="en-AU" dirty="0"/>
          </a:p>
        </p:txBody>
      </p:sp>
      <p:sp>
        <p:nvSpPr>
          <p:cNvPr id="952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52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79942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FD1C2C58-8996-4541-8324-4A0F46E4E2A4}" type="slidenum">
              <a:rPr lang="en-AU"/>
              <a:pPr/>
              <a:t>44</a:t>
            </a:fld>
            <a:endParaRPr lang="en-AU" dirty="0"/>
          </a:p>
        </p:txBody>
      </p:sp>
      <p:sp>
        <p:nvSpPr>
          <p:cNvPr id="972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410517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B717B8A2-60EE-4A46-9C16-C4B289D7CAA2}" type="slidenum">
              <a:rPr lang="en-AU"/>
              <a:pPr/>
              <a:t>46</a:t>
            </a:fld>
            <a:endParaRPr lang="en-AU" dirty="0"/>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933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8650976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DFA482DA-E054-A14C-845C-5EECDFBDAB3D}" type="slidenum">
              <a:rPr lang="en-AU"/>
              <a:pPr/>
              <a:t>47</a:t>
            </a:fld>
            <a:endParaRPr lang="en-AU" dirty="0"/>
          </a:p>
        </p:txBody>
      </p:sp>
      <p:sp>
        <p:nvSpPr>
          <p:cNvPr id="1013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13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648194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7C9E0FEE-5FAB-444E-B784-77F9C6D487B6}" type="slidenum">
              <a:rPr lang="en-AU"/>
              <a:pPr/>
              <a:t>48</a:t>
            </a:fld>
            <a:endParaRPr lang="en-AU" dirty="0"/>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34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8669199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5FF84CBA-AEE0-D94A-B3EF-1E3F25CA2418}" type="slidenum">
              <a:rPr lang="en-AU"/>
              <a:pPr/>
              <a:t>49</a:t>
            </a:fld>
            <a:endParaRPr lang="en-AU" dirty="0"/>
          </a:p>
        </p:txBody>
      </p:sp>
      <p:sp>
        <p:nvSpPr>
          <p:cNvPr id="1054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54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36481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7DEAE04-236E-0D49-8EF7-836E0CCBD4A6}" type="slidenum">
              <a:rPr lang="en-AU"/>
              <a:pPr/>
              <a:t>5</a:t>
            </a:fld>
            <a:endParaRPr lang="en-AU" dirty="0"/>
          </a:p>
        </p:txBody>
      </p:sp>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5061473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20E4AA17-41BB-DB40-BEFF-F0AB6738A3D4}" type="slidenum">
              <a:rPr lang="en-AU"/>
              <a:pPr/>
              <a:t>50</a:t>
            </a:fld>
            <a:endParaRPr lang="en-AU" dirty="0"/>
          </a:p>
        </p:txBody>
      </p:sp>
      <p:sp>
        <p:nvSpPr>
          <p:cNvPr id="1075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75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31297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5042E7EA-D999-0B4B-B143-4D22A4D11FF6}" type="slidenum">
              <a:rPr lang="en-AU"/>
              <a:pPr/>
              <a:t>51</a:t>
            </a:fld>
            <a:endParaRPr lang="en-AU" dirty="0"/>
          </a:p>
        </p:txBody>
      </p:sp>
      <p:sp>
        <p:nvSpPr>
          <p:cNvPr id="1095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95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323458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2A8D143-08B6-B64E-B551-65290FB1AC2E}" type="slidenum">
              <a:rPr lang="en-AU"/>
              <a:pPr/>
              <a:t>52</a:t>
            </a:fld>
            <a:endParaRPr lang="en-AU" dirty="0"/>
          </a:p>
        </p:txBody>
      </p:sp>
      <p:sp>
        <p:nvSpPr>
          <p:cNvPr id="1116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0077375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DE9EA708-190F-9447-9078-BA0C098DB4D4}" type="slidenum">
              <a:rPr lang="en-AU"/>
              <a:pPr/>
              <a:t>53</a:t>
            </a:fld>
            <a:endParaRPr lang="en-AU" dirty="0"/>
          </a:p>
        </p:txBody>
      </p:sp>
      <p:sp>
        <p:nvSpPr>
          <p:cNvPr id="1136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36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1127285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3123C449-0751-9149-B38C-DDCFA68EF075}" type="slidenum">
              <a:rPr lang="en-AU"/>
              <a:pPr/>
              <a:t>54</a:t>
            </a:fld>
            <a:endParaRPr lang="en-AU" dirty="0"/>
          </a:p>
        </p:txBody>
      </p:sp>
      <p:sp>
        <p:nvSpPr>
          <p:cNvPr id="1157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57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9687398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879D0004-551D-6B4D-AE06-7523762C00FB}" type="slidenum">
              <a:rPr lang="en-AU"/>
              <a:pPr/>
              <a:t>55</a:t>
            </a:fld>
            <a:endParaRPr lang="en-AU" dirty="0"/>
          </a:p>
        </p:txBody>
      </p:sp>
      <p:sp>
        <p:nvSpPr>
          <p:cNvPr id="1177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77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026908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05E335E-278F-294B-A072-10F0CB7CB5DE}" type="slidenum">
              <a:rPr lang="en-AU"/>
              <a:pPr/>
              <a:t>56</a:t>
            </a:fld>
            <a:endParaRPr lang="en-AU" dirty="0"/>
          </a:p>
        </p:txBody>
      </p:sp>
      <p:sp>
        <p:nvSpPr>
          <p:cNvPr id="1198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98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20152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6B5EB037-18F4-4B40-9BEC-90287C1BE7C3}" type="slidenum">
              <a:rPr lang="en-AU"/>
              <a:pPr/>
              <a:t>65</a:t>
            </a:fld>
            <a:endParaRPr lang="en-AU" dirty="0"/>
          </a:p>
        </p:txBody>
      </p:sp>
      <p:sp>
        <p:nvSpPr>
          <p:cNvPr id="1300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6284358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FD98281-9801-CD4D-8A03-DB648CAEAAC4}" type="slidenum">
              <a:rPr lang="en-AU"/>
              <a:pPr/>
              <a:t>66</a:t>
            </a:fld>
            <a:endParaRPr lang="en-AU" dirty="0"/>
          </a:p>
        </p:txBody>
      </p:sp>
      <p:sp>
        <p:nvSpPr>
          <p:cNvPr id="1320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4800759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258D7541-9721-204B-B4B3-DF2C4AF785C2}" type="slidenum">
              <a:rPr lang="en-AU"/>
              <a:pPr/>
              <a:t>67</a:t>
            </a:fld>
            <a:endParaRPr lang="en-AU" dirty="0"/>
          </a:p>
        </p:txBody>
      </p:sp>
      <p:sp>
        <p:nvSpPr>
          <p:cNvPr id="134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964454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45F8C15B-4F53-8948-9127-6EE8DBEE4994}" type="slidenum">
              <a:rPr lang="en-AU"/>
              <a:pPr/>
              <a:t>6</a:t>
            </a:fld>
            <a:endParaRPr lang="en-AU" dirty="0"/>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8904120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EC22D9F7-3F7A-E14A-B592-9CFC7F21DE6A}" type="slidenum">
              <a:rPr lang="en-AU"/>
              <a:pPr/>
              <a:t>68</a:t>
            </a:fld>
            <a:endParaRPr lang="en-AU" dirty="0"/>
          </a:p>
        </p:txBody>
      </p:sp>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287094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396ACD2-ADEE-6742-B91F-EF691A14BDD0}" type="slidenum">
              <a:rPr lang="en-AU"/>
              <a:pPr/>
              <a:t>69</a:t>
            </a:fld>
            <a:endParaRPr lang="en-AU" dirty="0"/>
          </a:p>
        </p:txBody>
      </p:sp>
      <p:sp>
        <p:nvSpPr>
          <p:cNvPr id="138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824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842521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A41EE9E1-1317-1447-AC9E-36187DF212F5}" type="slidenum">
              <a:rPr lang="en-AU"/>
              <a:pPr/>
              <a:t>70</a:t>
            </a:fld>
            <a:endParaRPr lang="en-AU" dirty="0"/>
          </a:p>
        </p:txBody>
      </p:sp>
      <p:sp>
        <p:nvSpPr>
          <p:cNvPr id="140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02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266914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2173B49F-48E3-F54D-B983-37481A6D8B70}" type="slidenum">
              <a:rPr lang="en-AU"/>
              <a:pPr/>
              <a:t>71</a:t>
            </a:fld>
            <a:endParaRPr lang="en-AU" dirty="0"/>
          </a:p>
        </p:txBody>
      </p:sp>
      <p:sp>
        <p:nvSpPr>
          <p:cNvPr id="142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23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9967889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96E21F6C-32BD-CC4D-8B85-540587FE9BF4}" type="slidenum">
              <a:rPr lang="en-AU"/>
              <a:pPr/>
              <a:t>72</a:t>
            </a:fld>
            <a:endParaRPr lang="en-AU" dirty="0"/>
          </a:p>
        </p:txBody>
      </p:sp>
      <p:sp>
        <p:nvSpPr>
          <p:cNvPr id="144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438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49331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1ED1996-EDF1-324B-B6FB-1AD0E11FCB28}" type="slidenum">
              <a:rPr lang="en-AU"/>
              <a:pPr/>
              <a:t>7</a:t>
            </a:fld>
            <a:endParaRPr lang="en-AU" dirty="0"/>
          </a:p>
        </p:txBody>
      </p:sp>
      <p:sp>
        <p:nvSpPr>
          <p:cNvPr id="24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1794441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194503C1-53C8-4F4A-B842-2A68F1AAEF22}" type="slidenum">
              <a:rPr lang="en-AU"/>
              <a:pPr/>
              <a:t>8</a:t>
            </a:fld>
            <a:endParaRPr lang="en-AU" dirty="0"/>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4199562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0D3C32C-5B4C-8143-9784-79CBB21F3ACD}" type="slidenum">
              <a:rPr lang="en-AU"/>
              <a:pPr/>
              <a:t>9</a:t>
            </a:fld>
            <a:endParaRPr lang="en-AU" dirty="0"/>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2036088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518CEC5A-6D25-594D-A498-06D6DFC95571}" type="slidenum">
              <a:rPr lang="en-AU"/>
              <a:pPr/>
              <a:t>10</a:t>
            </a:fld>
            <a:endParaRPr lang="en-AU" dirty="0"/>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val="357661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DF9C12CE-0FD8-364D-9768-5447276E87B3}"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701C210C-3266-EB43-B07B-7145F34F04D9}" type="slidenum">
              <a:rPr lang="en-US"/>
              <a:pPr/>
              <a:t>‹#›</a:t>
            </a:fld>
            <a:endParaRPr lang="en-US" dirty="0"/>
          </a:p>
        </p:txBody>
      </p:sp>
      <p:sp>
        <p:nvSpPr>
          <p:cNvPr id="8" name="TextBox 7"/>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4696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vertTx" preserve="1">
  <p:cSld name="Title and Vertical Text">
    <p:spTree>
      <p:nvGrpSpPr>
        <p:cNvPr id="1" name=""/>
        <p:cNvGrpSpPr/>
        <p:nvPr/>
      </p:nvGrpSpPr>
      <p:grpSpPr>
        <a:xfrm>
          <a:off x="0" y="0"/>
          <a:ext cx="0" cy="0"/>
          <a:chOff x="0" y="0"/>
          <a:chExt cx="0" cy="0"/>
        </a:xfrm>
      </p:grpSpPr>
      <p:sp>
        <p:nvSpPr>
          <p:cNvPr id="4" name="TextBox 3"/>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B110BCBE-1438-7F48-BB47-BA1F78811996}"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7CBB896C-46A8-5B41-A66E-6C0763BACC42}" type="slidenum">
              <a:rPr lang="en-US"/>
              <a:pPr/>
              <a:t>‹#›</a:t>
            </a:fld>
            <a:endParaRPr lang="en-US" dirty="0"/>
          </a:p>
        </p:txBody>
      </p:sp>
      <p:sp>
        <p:nvSpPr>
          <p:cNvPr id="8" name="TextBox 7"/>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1636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p:cSld name="Vertical Title and Text">
    <p:spTree>
      <p:nvGrpSpPr>
        <p:cNvPr id="1" name=""/>
        <p:cNvGrpSpPr/>
        <p:nvPr/>
      </p:nvGrpSpPr>
      <p:grpSpPr>
        <a:xfrm>
          <a:off x="0" y="0"/>
          <a:ext cx="0" cy="0"/>
          <a:chOff x="0" y="0"/>
          <a:chExt cx="0" cy="0"/>
        </a:xfrm>
      </p:grpSpPr>
      <p:sp>
        <p:nvSpPr>
          <p:cNvPr id="4" name="TextBox 3"/>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ABB3FB61-C215-E543-8FD1-8989B0E7D7CA}" type="slidenum">
              <a:rPr lang="en-US"/>
              <a:pPr/>
              <a:t>‹#›</a:t>
            </a:fld>
            <a:endParaRPr lang="en-US" dirty="0"/>
          </a:p>
        </p:txBody>
      </p:sp>
      <p:sp>
        <p:nvSpPr>
          <p:cNvPr id="8" name="TextBox 7"/>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343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bl">
  <p:cSld name="Title and Table">
    <p:spTree>
      <p:nvGrpSpPr>
        <p:cNvPr id="1" name=""/>
        <p:cNvGrpSpPr/>
        <p:nvPr/>
      </p:nvGrpSpPr>
      <p:grpSpPr>
        <a:xfrm>
          <a:off x="0" y="0"/>
          <a:ext cx="0" cy="0"/>
          <a:chOff x="0" y="0"/>
          <a:chExt cx="0" cy="0"/>
        </a:xfrm>
      </p:grpSpPr>
      <p:sp>
        <p:nvSpPr>
          <p:cNvPr id="4" name="TextBox 3"/>
          <p:cNvSpPr txBox="1"/>
          <p:nvPr userDrawn="1"/>
        </p:nvSpPr>
        <p:spPr>
          <a:xfrm>
            <a:off x="7975600" y="6384925"/>
            <a:ext cx="595313" cy="276225"/>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6EAB3315-A10B-154D-BC20-2FFF5FABF857}"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685800" y="434975"/>
            <a:ext cx="7772400" cy="1143000"/>
          </a:xfrm>
        </p:spPr>
        <p:txBody>
          <a:bodyPr/>
          <a:lstStyle/>
          <a:p>
            <a:r>
              <a:rPr lang="en-AU"/>
              <a:t>Click to edit Master title style</a:t>
            </a:r>
            <a:endParaRPr lang="en-US"/>
          </a:p>
        </p:txBody>
      </p:sp>
      <p:sp>
        <p:nvSpPr>
          <p:cNvPr id="3" name="Table Placeholder 2"/>
          <p:cNvSpPr>
            <a:spLocks noGrp="1"/>
          </p:cNvSpPr>
          <p:nvPr>
            <p:ph type="tbl" idx="1"/>
          </p:nvPr>
        </p:nvSpPr>
        <p:spPr>
          <a:xfrm>
            <a:off x="685800" y="1917700"/>
            <a:ext cx="7772400" cy="4114800"/>
          </a:xfrm>
        </p:spPr>
        <p:txBody>
          <a:bodyPr rtlCol="0">
            <a:normAutofit/>
          </a:bodyPr>
          <a:lstStyle/>
          <a:p>
            <a:pPr lvl="0"/>
            <a:endParaRPr lang="en-US" noProof="0" dirty="0"/>
          </a:p>
        </p:txBody>
      </p:sp>
      <p:sp>
        <p:nvSpPr>
          <p:cNvPr id="6" name="TextBox 5"/>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412406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nodePh="1">
                                  <p:stCondLst>
                                    <p:cond delay="100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TextBox 3"/>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40851343-75B4-5B41-BA15-A1E5D1AFA31C}"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lvl1pPr marL="342900" indent="-342900">
              <a:buClr>
                <a:schemeClr val="accent1"/>
              </a:buClr>
              <a:buFont typeface="Arial Unicode MS"/>
              <a:buChar char="▶"/>
              <a:defRPr/>
            </a:lvl1pPr>
            <a:lvl2pPr marL="742950" indent="-285750">
              <a:buClr>
                <a:schemeClr val="accent1"/>
              </a:buClr>
              <a:buFont typeface="Arial Unicode MS"/>
              <a:buChar char="▶"/>
              <a:defRPr/>
            </a:lvl2pPr>
            <a:lvl3pPr marL="1143000" indent="-228600">
              <a:buClr>
                <a:schemeClr val="accent1"/>
              </a:buClr>
              <a:buFont typeface="Arial Unicode MS"/>
              <a:buChar char="▶"/>
              <a:defRPr/>
            </a:lvl3pPr>
            <a:lvl4pPr marL="1600200" indent="-228600">
              <a:buClr>
                <a:schemeClr val="accent1"/>
              </a:buClr>
              <a:buFont typeface="Arial Unicode MS"/>
              <a:buChar char="▶"/>
              <a:defRPr/>
            </a:lvl4pPr>
            <a:lvl5pPr marL="2057400" indent="-228600">
              <a:buClr>
                <a:schemeClr val="accent1"/>
              </a:buClr>
              <a:buFont typeface="Arial Unicode MS"/>
              <a:buChar cha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719C0A48-53B8-C64F-AFE6-ECE23F11299D}" type="slidenum">
              <a:rPr lang="en-US"/>
              <a:pPr/>
              <a:t>‹#›</a:t>
            </a:fld>
            <a:endParaRPr lang="en-US" dirty="0"/>
          </a:p>
        </p:txBody>
      </p:sp>
      <p:sp>
        <p:nvSpPr>
          <p:cNvPr id="8" name="TextBox 7"/>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02337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p:cSld name="Section Header">
    <p:spTree>
      <p:nvGrpSpPr>
        <p:cNvPr id="1" name=""/>
        <p:cNvGrpSpPr/>
        <p:nvPr/>
      </p:nvGrpSpPr>
      <p:grpSpPr>
        <a:xfrm>
          <a:off x="0" y="0"/>
          <a:ext cx="0" cy="0"/>
          <a:chOff x="0" y="0"/>
          <a:chExt cx="0" cy="0"/>
        </a:xfrm>
      </p:grpSpPr>
      <p:sp>
        <p:nvSpPr>
          <p:cNvPr id="4" name="TextBox 3"/>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BA5193B0-0154-3645-AAC6-F847D834F72F}"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3A2929A9-CBCF-F84E-AF43-5F98BE338A13}" type="slidenum">
              <a:rPr lang="en-US"/>
              <a:pPr/>
              <a:t>‹#›</a:t>
            </a:fld>
            <a:endParaRPr lang="en-US" dirty="0"/>
          </a:p>
        </p:txBody>
      </p:sp>
      <p:sp>
        <p:nvSpPr>
          <p:cNvPr id="8" name="TextBox 7"/>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183381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woObj" preserve="1">
  <p:cSld name="Two Content">
    <p:spTree>
      <p:nvGrpSpPr>
        <p:cNvPr id="1" name=""/>
        <p:cNvGrpSpPr/>
        <p:nvPr/>
      </p:nvGrpSpPr>
      <p:grpSpPr>
        <a:xfrm>
          <a:off x="0" y="0"/>
          <a:ext cx="0" cy="0"/>
          <a:chOff x="0" y="0"/>
          <a:chExt cx="0" cy="0"/>
        </a:xfrm>
      </p:grpSpPr>
      <p:sp>
        <p:nvSpPr>
          <p:cNvPr id="5" name="TextBox 4"/>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3062501F-5EAC-7245-8D34-C03DAAD42E71}"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Footer Placeholder 5"/>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E90C4066-B959-7048-993A-1D66F247A476}" type="slidenum">
              <a:rPr lang="en-US"/>
              <a:pPr/>
              <a:t>‹#›</a:t>
            </a:fld>
            <a:endParaRPr lang="en-US" dirty="0"/>
          </a:p>
        </p:txBody>
      </p:sp>
      <p:sp>
        <p:nvSpPr>
          <p:cNvPr id="9" name="TextBox 8"/>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21562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woTxTwoObj" preserve="1">
  <p:cSld name="Comparison">
    <p:spTree>
      <p:nvGrpSpPr>
        <p:cNvPr id="1" name=""/>
        <p:cNvGrpSpPr/>
        <p:nvPr/>
      </p:nvGrpSpPr>
      <p:grpSpPr>
        <a:xfrm>
          <a:off x="0" y="0"/>
          <a:ext cx="0" cy="0"/>
          <a:chOff x="0" y="0"/>
          <a:chExt cx="0" cy="0"/>
        </a:xfrm>
      </p:grpSpPr>
      <p:sp>
        <p:nvSpPr>
          <p:cNvPr id="7" name="TextBox 6"/>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636BEDF9-1A21-6B43-B875-962A05A1E8E2}"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9" name="Footer Placeholder 7"/>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10" name="Slide Number Placeholder 8"/>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4AC6EFCD-90AA-5148-8ABC-1BA59F88CEFF}" type="slidenum">
              <a:rPr lang="en-US"/>
              <a:pPr/>
              <a:t>‹#›</a:t>
            </a:fld>
            <a:endParaRPr lang="en-US" dirty="0"/>
          </a:p>
        </p:txBody>
      </p:sp>
      <p:sp>
        <p:nvSpPr>
          <p:cNvPr id="11" name="TextBox 10"/>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382910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par>
                          <p:cTn id="12" fill="hold">
                            <p:stCondLst>
                              <p:cond delay="3000"/>
                            </p:stCondLst>
                            <p:childTnLst>
                              <p:par>
                                <p:cTn id="13" presetID="18" presetClass="entr" presetSubtype="6" fill="hold" grpId="0" nodeType="after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childTnLst>
                          </p:cTn>
                        </p:par>
                        <p:par>
                          <p:cTn id="16" fill="hold">
                            <p:stCondLst>
                              <p:cond delay="4500"/>
                            </p:stCondLst>
                            <p:childTnLst>
                              <p:par>
                                <p:cTn id="17" presetID="18" presetClass="entr" presetSubtype="6" fill="hold" grpId="0" nodeType="after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strips(downRigh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Title Only">
    <p:spTree>
      <p:nvGrpSpPr>
        <p:cNvPr id="1" name=""/>
        <p:cNvGrpSpPr/>
        <p:nvPr/>
      </p:nvGrpSpPr>
      <p:grpSpPr>
        <a:xfrm>
          <a:off x="0" y="0"/>
          <a:ext cx="0" cy="0"/>
          <a:chOff x="0" y="0"/>
          <a:chExt cx="0" cy="0"/>
        </a:xfrm>
      </p:grpSpPr>
      <p:sp>
        <p:nvSpPr>
          <p:cNvPr id="3" name="TextBox 2"/>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60EE7452-E89F-B44F-8EC6-5E7B2C87EB8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5" name="Footer Placeholder 3"/>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6" name="Slide Number Placeholder 4"/>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235D4EDD-6E24-774D-A8B8-BDDB611A773D}" type="slidenum">
              <a:rPr lang="en-US"/>
              <a:pPr/>
              <a:t>‹#›</a:t>
            </a:fld>
            <a:endParaRPr lang="en-US" dirty="0"/>
          </a:p>
        </p:txBody>
      </p:sp>
      <p:sp>
        <p:nvSpPr>
          <p:cNvPr id="8" name="TextBox 7"/>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74772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p:cSld name="Blank">
    <p:spTree>
      <p:nvGrpSpPr>
        <p:cNvPr id="1" name=""/>
        <p:cNvGrpSpPr/>
        <p:nvPr/>
      </p:nvGrpSpPr>
      <p:grpSpPr>
        <a:xfrm>
          <a:off x="0" y="0"/>
          <a:ext cx="0" cy="0"/>
          <a:chOff x="0" y="0"/>
          <a:chExt cx="0" cy="0"/>
        </a:xfrm>
      </p:grpSpPr>
      <p:sp>
        <p:nvSpPr>
          <p:cNvPr id="2" name="TextBox 1"/>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1BEF13AA-8851-2444-B9D7-768558950ADA}"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4" name="Footer Placeholder 2"/>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5"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46462699-1AF8-664B-ADB3-A01A0E32F0C8}" type="slidenum">
              <a:rPr lang="en-US"/>
              <a:pPr/>
              <a:t>‹#›</a:t>
            </a:fld>
            <a:endParaRPr lang="en-US" dirty="0"/>
          </a:p>
        </p:txBody>
      </p:sp>
      <p:sp>
        <p:nvSpPr>
          <p:cNvPr id="6" name="TextBox 5"/>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361466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p:cSld name="Content with Caption">
    <p:spTree>
      <p:nvGrpSpPr>
        <p:cNvPr id="1" name=""/>
        <p:cNvGrpSpPr/>
        <p:nvPr/>
      </p:nvGrpSpPr>
      <p:grpSpPr>
        <a:xfrm>
          <a:off x="0" y="0"/>
          <a:ext cx="0" cy="0"/>
          <a:chOff x="0" y="0"/>
          <a:chExt cx="0" cy="0"/>
        </a:xfrm>
      </p:grpSpPr>
      <p:sp>
        <p:nvSpPr>
          <p:cNvPr id="5" name="TextBox 4"/>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32A51939-0030-0A4E-A79E-17F611277B53}"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Footer Placeholder 5"/>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08157194-97EA-E94B-9726-A838644DB756}" type="slidenum">
              <a:rPr lang="en-US"/>
              <a:pPr/>
              <a:t>‹#›</a:t>
            </a:fld>
            <a:endParaRPr lang="en-US" dirty="0"/>
          </a:p>
        </p:txBody>
      </p:sp>
      <p:sp>
        <p:nvSpPr>
          <p:cNvPr id="9" name="TextBox 8"/>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382208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picTx" preserve="1">
  <p:cSld name="Picture with Caption">
    <p:spTree>
      <p:nvGrpSpPr>
        <p:cNvPr id="1" name=""/>
        <p:cNvGrpSpPr/>
        <p:nvPr/>
      </p:nvGrpSpPr>
      <p:grpSpPr>
        <a:xfrm>
          <a:off x="0" y="0"/>
          <a:ext cx="0" cy="0"/>
          <a:chOff x="0" y="0"/>
          <a:chExt cx="0" cy="0"/>
        </a:xfrm>
      </p:grpSpPr>
      <p:sp>
        <p:nvSpPr>
          <p:cNvPr id="5" name="TextBox 4"/>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B408A058-3B46-274D-97D4-88B83F07514C}"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Footer Placeholder 5"/>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dirty="0"/>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A096DE74-CAF8-1D48-A916-7FE4B71AAB36}" type="slidenum">
              <a:rPr lang="en-US"/>
              <a:pPr/>
              <a:t>‹#›</a:t>
            </a:fld>
            <a:endParaRPr lang="en-US" dirty="0"/>
          </a:p>
        </p:txBody>
      </p:sp>
      <p:sp>
        <p:nvSpPr>
          <p:cNvPr id="9" name="TextBox 8"/>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val="344281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nodePh="1">
                                  <p:stCondLst>
                                    <p:cond delay="100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9" name="TextBox 8"/>
          <p:cNvSpPr txBox="1"/>
          <p:nvPr userDrawn="1"/>
        </p:nvSpPr>
        <p:spPr>
          <a:xfrm>
            <a:off x="7975600" y="6384925"/>
            <a:ext cx="59508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2 - </a:t>
            </a:r>
            <a:fld id="{DD5F6244-AF47-634E-8DBF-AF0C536FC874}"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6" name="TextBox 5"/>
          <p:cNvSpPr txBox="1"/>
          <p:nvPr userDrawn="1"/>
        </p:nvSpPr>
        <p:spPr>
          <a:xfrm>
            <a:off x="457200" y="6384925"/>
            <a:ext cx="4494692"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200" dirty="0">
                <a:solidFill>
                  <a:srgbClr val="A6A6A6"/>
                </a:solidFill>
                <a:latin typeface="Arial" charset="0"/>
              </a:rPr>
              <a:t>Copyright © 2020 Pearson Education</a:t>
            </a:r>
            <a:r>
              <a:rPr lang="en-AU" sz="1200" baseline="0" dirty="0">
                <a:solidFill>
                  <a:srgbClr val="A6A6A6"/>
                </a:solidFill>
                <a:latin typeface="Arial" charset="0"/>
              </a:rPr>
              <a:t> Ltd. All Rights Reserved.</a:t>
            </a:r>
            <a:endParaRPr lang="en-US" sz="1200" dirty="0">
              <a:solidFill>
                <a:srgbClr val="A6A6A6"/>
              </a:solidFill>
              <a:latin typeface="Arial"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8" presetClass="entr" presetSubtype="6" fill="hold" nodeType="afterEffect">
                  <p:stCondLst>
                    <p:cond delay="1000"/>
                  </p:stCondLst>
                  <p:childTnLst>
                    <p:set>
                      <p:cBhvr>
                        <p:cTn dur="1" fill="hold">
                          <p:stCondLst>
                            <p:cond delay="0"/>
                          </p:stCondLst>
                        </p:cTn>
                        <p:tgtEl>
                          <p:spTgt spid="3"/>
                        </p:tgtEl>
                        <p:attrNameLst>
                          <p:attrName>style.visibility</p:attrName>
                        </p:attrNameLst>
                      </p:cBhvr>
                      <p:to>
                        <p:strVal val="visible"/>
                      </p:to>
                    </p:set>
                    <p:animEffect transition="in" filter="strips(downRight)">
                      <p:cBhvr>
                        <p:cTn dur="1000"/>
                        <p:tgtEl>
                          <p:spTgt spid="3"/>
                        </p:tgtEl>
                      </p:cBhvr>
                    </p:animEffect>
                  </p:childTnLst>
                </p:cTn>
              </p:par>
            </p:tnLst>
          </p:tmpl>
        </p:tmplLst>
      </p:bldP>
    </p:bldLst>
  </p:timing>
  <p:txStyles>
    <p:titleStyle>
      <a:lvl1pPr algn="ctr" defTabSz="457200" rtl="0" fontAlgn="base">
        <a:spcBef>
          <a:spcPct val="0"/>
        </a:spcBef>
        <a:spcAft>
          <a:spcPct val="0"/>
        </a:spcAft>
        <a:defRPr sz="4400" b="1" kern="1200">
          <a:solidFill>
            <a:schemeClr val="tx1"/>
          </a:solidFill>
          <a:latin typeface="Arial"/>
          <a:ea typeface="ＭＳ Ｐゴシック" charset="0"/>
          <a:cs typeface="Arial"/>
        </a:defRPr>
      </a:lvl1pPr>
      <a:lvl2pPr algn="ctr" defTabSz="457200" rtl="0" fontAlgn="base">
        <a:spcBef>
          <a:spcPct val="0"/>
        </a:spcBef>
        <a:spcAft>
          <a:spcPct val="0"/>
        </a:spcAft>
        <a:defRPr sz="4400" b="1">
          <a:solidFill>
            <a:schemeClr val="tx1"/>
          </a:solidFill>
          <a:latin typeface="Arial" charset="0"/>
          <a:ea typeface="ＭＳ Ｐゴシック" charset="0"/>
          <a:cs typeface="Arial" charset="0"/>
        </a:defRPr>
      </a:lvl2pPr>
      <a:lvl3pPr algn="ctr" defTabSz="457200" rtl="0" fontAlgn="base">
        <a:spcBef>
          <a:spcPct val="0"/>
        </a:spcBef>
        <a:spcAft>
          <a:spcPct val="0"/>
        </a:spcAft>
        <a:defRPr sz="4400" b="1">
          <a:solidFill>
            <a:schemeClr val="tx1"/>
          </a:solidFill>
          <a:latin typeface="Arial" charset="0"/>
          <a:ea typeface="ＭＳ Ｐゴシック" charset="0"/>
          <a:cs typeface="Arial" charset="0"/>
        </a:defRPr>
      </a:lvl3pPr>
      <a:lvl4pPr algn="ctr" defTabSz="457200" rtl="0" fontAlgn="base">
        <a:spcBef>
          <a:spcPct val="0"/>
        </a:spcBef>
        <a:spcAft>
          <a:spcPct val="0"/>
        </a:spcAft>
        <a:defRPr sz="4400" b="1">
          <a:solidFill>
            <a:schemeClr val="tx1"/>
          </a:solidFill>
          <a:latin typeface="Arial" charset="0"/>
          <a:ea typeface="ＭＳ Ｐゴシック" charset="0"/>
          <a:cs typeface="Arial" charset="0"/>
        </a:defRPr>
      </a:lvl4pPr>
      <a:lvl5pPr algn="ctr" defTabSz="457200" rtl="0" fontAlgn="base">
        <a:spcBef>
          <a:spcPct val="0"/>
        </a:spcBef>
        <a:spcAft>
          <a:spcPct val="0"/>
        </a:spcAft>
        <a:defRPr sz="4400" b="1">
          <a:solidFill>
            <a:schemeClr val="tx1"/>
          </a:solidFill>
          <a:latin typeface="Arial" charset="0"/>
          <a:ea typeface="ＭＳ Ｐゴシック" charset="0"/>
          <a:cs typeface="Arial" charset="0"/>
        </a:defRPr>
      </a:lvl5pPr>
      <a:lvl6pPr marL="457200" algn="ctr" defTabSz="457200" rtl="0" fontAlgn="base">
        <a:spcBef>
          <a:spcPct val="0"/>
        </a:spcBef>
        <a:spcAft>
          <a:spcPct val="0"/>
        </a:spcAft>
        <a:defRPr sz="4400" b="1">
          <a:solidFill>
            <a:schemeClr val="tx1"/>
          </a:solidFill>
          <a:latin typeface="Arial" charset="0"/>
          <a:ea typeface="ＭＳ Ｐゴシック" charset="0"/>
          <a:cs typeface="Arial" charset="0"/>
        </a:defRPr>
      </a:lvl6pPr>
      <a:lvl7pPr marL="914400" algn="ctr" defTabSz="457200" rtl="0" fontAlgn="base">
        <a:spcBef>
          <a:spcPct val="0"/>
        </a:spcBef>
        <a:spcAft>
          <a:spcPct val="0"/>
        </a:spcAft>
        <a:defRPr sz="4400" b="1">
          <a:solidFill>
            <a:schemeClr val="tx1"/>
          </a:solidFill>
          <a:latin typeface="Arial" charset="0"/>
          <a:ea typeface="ＭＳ Ｐゴシック" charset="0"/>
          <a:cs typeface="Arial" charset="0"/>
        </a:defRPr>
      </a:lvl7pPr>
      <a:lvl8pPr marL="1371600" algn="ctr" defTabSz="457200" rtl="0" fontAlgn="base">
        <a:spcBef>
          <a:spcPct val="0"/>
        </a:spcBef>
        <a:spcAft>
          <a:spcPct val="0"/>
        </a:spcAft>
        <a:defRPr sz="4400" b="1">
          <a:solidFill>
            <a:schemeClr val="tx1"/>
          </a:solidFill>
          <a:latin typeface="Arial" charset="0"/>
          <a:ea typeface="ＭＳ Ｐゴシック" charset="0"/>
          <a:cs typeface="Arial" charset="0"/>
        </a:defRPr>
      </a:lvl8pPr>
      <a:lvl9pPr marL="1828800" algn="ctr" defTabSz="457200" rtl="0" fontAlgn="base">
        <a:spcBef>
          <a:spcPct val="0"/>
        </a:spcBef>
        <a:spcAft>
          <a:spcPct val="0"/>
        </a:spcAft>
        <a:defRPr sz="4400" b="1">
          <a:solidFill>
            <a:schemeClr val="tx1"/>
          </a:solidFill>
          <a:latin typeface="Arial" charset="0"/>
          <a:ea typeface="ＭＳ Ｐゴシック" charset="0"/>
          <a:cs typeface="Arial" charset="0"/>
        </a:defRPr>
      </a:lvl9pPr>
    </p:titleStyle>
    <p:bodyStyle>
      <a:lvl1pPr marL="342900" indent="-342900" algn="l" defTabSz="457200" rtl="0" fontAlgn="base">
        <a:lnSpc>
          <a:spcPct val="90000"/>
        </a:lnSpc>
        <a:spcBef>
          <a:spcPct val="0"/>
        </a:spcBef>
        <a:spcAft>
          <a:spcPts val="1200"/>
        </a:spcAft>
        <a:buClr>
          <a:schemeClr val="accent1"/>
        </a:buClr>
        <a:buFont typeface="Arial Unicode MS" charset="0"/>
        <a:buChar char="▶"/>
        <a:defRPr sz="3200" kern="1200">
          <a:solidFill>
            <a:schemeClr val="tx1"/>
          </a:solidFill>
          <a:latin typeface="Arial"/>
          <a:ea typeface="ＭＳ Ｐゴシック" charset="0"/>
          <a:cs typeface="Arial"/>
        </a:defRPr>
      </a:lvl1pPr>
      <a:lvl2pPr marL="742950" indent="-285750" algn="l" defTabSz="457200" rtl="0" fontAlgn="base">
        <a:lnSpc>
          <a:spcPct val="90000"/>
        </a:lnSpc>
        <a:spcBef>
          <a:spcPct val="0"/>
        </a:spcBef>
        <a:spcAft>
          <a:spcPts val="1200"/>
        </a:spcAft>
        <a:buClr>
          <a:schemeClr val="accent1"/>
        </a:buClr>
        <a:buFont typeface="Arial Unicode MS" charset="0"/>
        <a:buChar char="▶"/>
        <a:defRPr sz="2800" kern="1200">
          <a:solidFill>
            <a:schemeClr val="tx1"/>
          </a:solidFill>
          <a:latin typeface="Arial"/>
          <a:ea typeface="Arial" charset="0"/>
          <a:cs typeface="Arial"/>
        </a:defRPr>
      </a:lvl2pPr>
      <a:lvl3pPr marL="1143000" indent="-228600" algn="l" defTabSz="457200" rtl="0" fontAlgn="base">
        <a:lnSpc>
          <a:spcPct val="90000"/>
        </a:lnSpc>
        <a:spcBef>
          <a:spcPct val="0"/>
        </a:spcBef>
        <a:spcAft>
          <a:spcPts val="1200"/>
        </a:spcAft>
        <a:buClr>
          <a:schemeClr val="accent1"/>
        </a:buClr>
        <a:buFont typeface="Arial Unicode MS" charset="0"/>
        <a:buChar char="▶"/>
        <a:defRPr sz="2400" kern="1200">
          <a:solidFill>
            <a:schemeClr val="tx1"/>
          </a:solidFill>
          <a:latin typeface="Arial"/>
          <a:ea typeface="Arial" charset="0"/>
          <a:cs typeface="Arial"/>
        </a:defRPr>
      </a:lvl3pPr>
      <a:lvl4pPr marL="1600200" indent="-228600" algn="l" defTabSz="457200" rtl="0" fontAlgn="base">
        <a:lnSpc>
          <a:spcPct val="90000"/>
        </a:lnSpc>
        <a:spcBef>
          <a:spcPct val="0"/>
        </a:spcBef>
        <a:spcAft>
          <a:spcPts val="1200"/>
        </a:spcAft>
        <a:buClr>
          <a:schemeClr val="accent1"/>
        </a:buClr>
        <a:buFont typeface="Arial Unicode MS" charset="0"/>
        <a:buChar char="▶"/>
        <a:defRPr sz="2000" kern="1200">
          <a:solidFill>
            <a:schemeClr val="tx1"/>
          </a:solidFill>
          <a:latin typeface="Arial"/>
          <a:ea typeface="Arial" charset="0"/>
          <a:cs typeface="Arial"/>
        </a:defRPr>
      </a:lvl4pPr>
      <a:lvl5pPr marL="2057400" indent="-228600" algn="l" defTabSz="457200" rtl="0" fontAlgn="base">
        <a:lnSpc>
          <a:spcPct val="90000"/>
        </a:lnSpc>
        <a:spcBef>
          <a:spcPct val="0"/>
        </a:spcBef>
        <a:spcAft>
          <a:spcPts val="1200"/>
        </a:spcAft>
        <a:buClr>
          <a:schemeClr val="accent1"/>
        </a:buClr>
        <a:buFont typeface="Arial Unicode MS" charset="0"/>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 1-1 photo.jpg"/>
          <p:cNvPicPr>
            <a:picLocks noChangeAspect="1"/>
          </p:cNvPicPr>
          <p:nvPr/>
        </p:nvPicPr>
        <p:blipFill rotWithShape="1">
          <a:blip r:embed="rId2">
            <a:alphaModFix amt="50000"/>
            <a:extLst>
              <a:ext uri="{28A0092B-C50C-407E-A947-70E740481C1C}">
                <a14:useLocalDpi xmlns:a14="http://schemas.microsoft.com/office/drawing/2010/main" val="0"/>
              </a:ext>
            </a:extLst>
          </a:blip>
          <a:srcRect t="553" r="4472"/>
          <a:stretch/>
        </p:blipFill>
        <p:spPr>
          <a:xfrm>
            <a:off x="-1" y="0"/>
            <a:ext cx="9144001" cy="6858000"/>
          </a:xfrm>
          <a:prstGeom prst="rect">
            <a:avLst/>
          </a:prstGeom>
        </p:spPr>
      </p:pic>
      <p:sp>
        <p:nvSpPr>
          <p:cNvPr id="38" name="Rectangle 6"/>
          <p:cNvSpPr txBox="1">
            <a:spLocks noChangeArrowheads="1"/>
          </p:cNvSpPr>
          <p:nvPr/>
        </p:nvSpPr>
        <p:spPr>
          <a:xfrm>
            <a:off x="706438" y="3944938"/>
            <a:ext cx="7791450" cy="1897062"/>
          </a:xfrm>
          <a:prstGeom prst="rect">
            <a:avLst/>
          </a:prstGeom>
          <a:no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fontAlgn="auto" hangingPunct="0">
              <a:spcBef>
                <a:spcPts val="0"/>
              </a:spcBef>
              <a:buFontTx/>
              <a:buNone/>
              <a:defRPr/>
            </a:pPr>
            <a:r>
              <a:rPr lang="en-US" sz="2000" b="1" dirty="0">
                <a:solidFill>
                  <a:srgbClr val="333333"/>
                </a:solidFill>
                <a:latin typeface="Arial"/>
                <a:cs typeface="Arial"/>
              </a:rPr>
              <a:t>PowerPoint presentation to accompany </a:t>
            </a:r>
          </a:p>
          <a:p>
            <a:pPr eaLnBrk="0" fontAlgn="auto" hangingPunct="0">
              <a:spcBef>
                <a:spcPts val="0"/>
              </a:spcBef>
              <a:buFontTx/>
              <a:buNone/>
              <a:defRPr/>
            </a:pPr>
            <a:r>
              <a:rPr lang="en-US" sz="2000" b="1" dirty="0">
                <a:solidFill>
                  <a:srgbClr val="333333"/>
                </a:solidFill>
                <a:latin typeface="Arial"/>
                <a:cs typeface="Arial"/>
              </a:rPr>
              <a:t>Heizer, Render, Munson </a:t>
            </a:r>
          </a:p>
          <a:p>
            <a:pPr eaLnBrk="0" fontAlgn="auto" hangingPunct="0">
              <a:spcBef>
                <a:spcPts val="0"/>
              </a:spcBef>
              <a:buFontTx/>
              <a:buNone/>
              <a:defRPr/>
            </a:pPr>
            <a:r>
              <a:rPr lang="en-US" sz="2000" b="1" dirty="0">
                <a:solidFill>
                  <a:srgbClr val="333333"/>
                </a:solidFill>
                <a:latin typeface="Arial"/>
                <a:cs typeface="Arial"/>
              </a:rPr>
              <a:t>Operations Management, Thirteenth Edition, Global Edition</a:t>
            </a:r>
          </a:p>
          <a:p>
            <a:pPr eaLnBrk="0" fontAlgn="auto" hangingPunct="0">
              <a:spcBef>
                <a:spcPts val="0"/>
              </a:spcBef>
              <a:buFontTx/>
              <a:buNone/>
              <a:defRPr/>
            </a:pPr>
            <a:r>
              <a:rPr lang="en-US" sz="2000" b="1" dirty="0">
                <a:solidFill>
                  <a:srgbClr val="333333"/>
                </a:solidFill>
                <a:latin typeface="Arial"/>
                <a:cs typeface="Arial"/>
              </a:rPr>
              <a:t>Principles of Operations Management, Eleventh Edition</a:t>
            </a:r>
          </a:p>
          <a:p>
            <a:pPr eaLnBrk="0" fontAlgn="auto" hangingPunct="0">
              <a:spcBef>
                <a:spcPts val="0"/>
              </a:spcBef>
              <a:buFontTx/>
              <a:buNone/>
              <a:defRPr/>
            </a:pPr>
            <a:endParaRPr lang="en-US" sz="2000" b="1" dirty="0">
              <a:solidFill>
                <a:srgbClr val="333333"/>
              </a:solidFill>
              <a:latin typeface="Arial"/>
              <a:cs typeface="Arial"/>
            </a:endParaRPr>
          </a:p>
          <a:p>
            <a:pPr marL="0" indent="0" fontAlgn="auto">
              <a:spcBef>
                <a:spcPts val="0"/>
              </a:spcBef>
              <a:buFont typeface="Arial"/>
              <a:buNone/>
              <a:defRPr/>
            </a:pPr>
            <a:r>
              <a:rPr lang="en-US" sz="2000" b="1" dirty="0">
                <a:solidFill>
                  <a:schemeClr val="bg1">
                    <a:lumMod val="50000"/>
                  </a:schemeClr>
                </a:solidFill>
                <a:latin typeface="Arial"/>
                <a:cs typeface="Arial"/>
              </a:rPr>
              <a:t>PowerPoint slides by Jeff Heyl</a:t>
            </a:r>
          </a:p>
        </p:txBody>
      </p:sp>
      <p:sp>
        <p:nvSpPr>
          <p:cNvPr id="12" name="Rectangle 11"/>
          <p:cNvSpPr>
            <a:spLocks noChangeArrowheads="1"/>
          </p:cNvSpPr>
          <p:nvPr/>
        </p:nvSpPr>
        <p:spPr bwMode="auto">
          <a:xfrm>
            <a:off x="7302500" y="1109663"/>
            <a:ext cx="1244600" cy="1666875"/>
          </a:xfrm>
          <a:prstGeom prst="rect">
            <a:avLst/>
          </a:prstGeom>
          <a:solidFill>
            <a:srgbClr val="BFBFB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fontAlgn="auto">
              <a:spcBef>
                <a:spcPts val="0"/>
              </a:spcBef>
              <a:spcAft>
                <a:spcPts val="0"/>
              </a:spcAft>
              <a:defRPr/>
            </a:pPr>
            <a:endParaRPr lang="en-US" dirty="0">
              <a:solidFill>
                <a:schemeClr val="lt1"/>
              </a:solidFill>
              <a:latin typeface="+mn-lt"/>
              <a:ea typeface="+mn-ea"/>
              <a:cs typeface="+mn-cs"/>
            </a:endParaRPr>
          </a:p>
        </p:txBody>
      </p:sp>
      <p:grpSp>
        <p:nvGrpSpPr>
          <p:cNvPr id="13" name="Group 32"/>
          <p:cNvGrpSpPr>
            <a:grpSpLocks/>
          </p:cNvGrpSpPr>
          <p:nvPr/>
        </p:nvGrpSpPr>
        <p:grpSpPr bwMode="auto">
          <a:xfrm>
            <a:off x="368300" y="638175"/>
            <a:ext cx="7158038" cy="2363788"/>
            <a:chOff x="0" y="1417638"/>
            <a:chExt cx="7500407" cy="1305983"/>
          </a:xfrm>
        </p:grpSpPr>
        <p:sp>
          <p:nvSpPr>
            <p:cNvPr id="14" name="Rectangle 4"/>
            <p:cNvSpPr/>
            <p:nvPr/>
          </p:nvSpPr>
          <p:spPr>
            <a:xfrm>
              <a:off x="7056271" y="1564112"/>
              <a:ext cx="444136" cy="1159509"/>
            </a:xfrm>
            <a:custGeom>
              <a:avLst/>
              <a:gdLst>
                <a:gd name="connsiteX0" fmla="*/ 0 w 443441"/>
                <a:gd name="connsiteY0" fmla="*/ 0 h 1159933"/>
                <a:gd name="connsiteX1" fmla="*/ 443441 w 443441"/>
                <a:gd name="connsiteY1" fmla="*/ 0 h 1159933"/>
                <a:gd name="connsiteX2" fmla="*/ 443441 w 443441"/>
                <a:gd name="connsiteY2" fmla="*/ 1159933 h 1159933"/>
                <a:gd name="connsiteX3" fmla="*/ 0 w 443441"/>
                <a:gd name="connsiteY3" fmla="*/ 1159933 h 1159933"/>
                <a:gd name="connsiteX4" fmla="*/ 0 w 443441"/>
                <a:gd name="connsiteY4"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83670 h 1159933"/>
                <a:gd name="connsiteX3" fmla="*/ 443441 w 443441"/>
                <a:gd name="connsiteY3" fmla="*/ 1159933 h 1159933"/>
                <a:gd name="connsiteX4" fmla="*/ 0 w 443441"/>
                <a:gd name="connsiteY4" fmla="*/ 1159933 h 1159933"/>
                <a:gd name="connsiteX5" fmla="*/ 0 w 443441"/>
                <a:gd name="connsiteY5" fmla="*/ 0 h 11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41" h="1159933">
                  <a:moveTo>
                    <a:pt x="0" y="0"/>
                  </a:moveTo>
                  <a:lnTo>
                    <a:pt x="443441" y="0"/>
                  </a:lnTo>
                  <a:lnTo>
                    <a:pt x="262467" y="583670"/>
                  </a:lnTo>
                  <a:lnTo>
                    <a:pt x="443441" y="1159933"/>
                  </a:lnTo>
                  <a:lnTo>
                    <a:pt x="0" y="1159933"/>
                  </a:lnTo>
                  <a:lnTo>
                    <a:pt x="0" y="0"/>
                  </a:lnTo>
                  <a:close/>
                </a:path>
              </a:pathLst>
            </a:custGeom>
            <a:solidFill>
              <a:schemeClr val="tx2"/>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15" name="Rectangle 14"/>
            <p:cNvSpPr/>
            <p:nvPr/>
          </p:nvSpPr>
          <p:spPr>
            <a:xfrm>
              <a:off x="0" y="1417638"/>
              <a:ext cx="7207643" cy="1159509"/>
            </a:xfrm>
            <a:prstGeom prst="rect">
              <a:avLst/>
            </a:prstGeom>
            <a:solidFill>
              <a:schemeClr val="tx2"/>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16" name="Freeform 15"/>
            <p:cNvSpPr>
              <a:spLocks/>
            </p:cNvSpPr>
            <p:nvPr/>
          </p:nvSpPr>
          <p:spPr bwMode="auto">
            <a:xfrm>
              <a:off x="7054850" y="2574925"/>
              <a:ext cx="149225" cy="142875"/>
            </a:xfrm>
            <a:custGeom>
              <a:avLst/>
              <a:gdLst>
                <a:gd name="T0" fmla="*/ 149225 w 149225"/>
                <a:gd name="T1" fmla="*/ 0 h 142875"/>
                <a:gd name="T2" fmla="*/ 0 w 149225"/>
                <a:gd name="T3" fmla="*/ 142875 h 142875"/>
                <a:gd name="T4" fmla="*/ 6350 w 149225"/>
                <a:gd name="T5" fmla="*/ 0 h 142875"/>
                <a:gd name="T6" fmla="*/ 149225 w 149225"/>
                <a:gd name="T7" fmla="*/ 0 h 142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2875">
                  <a:moveTo>
                    <a:pt x="149225" y="0"/>
                  </a:moveTo>
                  <a:lnTo>
                    <a:pt x="0" y="142875"/>
                  </a:lnTo>
                  <a:lnTo>
                    <a:pt x="6350" y="0"/>
                  </a:lnTo>
                  <a:lnTo>
                    <a:pt x="149225" y="0"/>
                  </a:lnTo>
                  <a:close/>
                </a:path>
              </a:pathLst>
            </a:custGeom>
            <a:solidFill>
              <a:srgbClr val="7F7F7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nchor="ctr"/>
            <a:lstStyle/>
            <a:p>
              <a:endParaRPr lang="en-US" dirty="0"/>
            </a:p>
          </p:txBody>
        </p:sp>
      </p:grpSp>
      <p:sp>
        <p:nvSpPr>
          <p:cNvPr id="17" name="Title 1"/>
          <p:cNvSpPr txBox="1">
            <a:spLocks/>
          </p:cNvSpPr>
          <p:nvPr/>
        </p:nvSpPr>
        <p:spPr bwMode="auto">
          <a:xfrm>
            <a:off x="660400" y="574675"/>
            <a:ext cx="6281738" cy="2166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US" sz="4400" b="1" dirty="0">
                <a:solidFill>
                  <a:schemeClr val="bg1"/>
                </a:solidFill>
                <a:latin typeface="Arial" charset="0"/>
              </a:rPr>
              <a:t>Operations Strategy in a Global Environment</a:t>
            </a:r>
          </a:p>
        </p:txBody>
      </p:sp>
      <p:sp>
        <p:nvSpPr>
          <p:cNvPr id="18" name="TextBox 17"/>
          <p:cNvSpPr txBox="1"/>
          <p:nvPr/>
        </p:nvSpPr>
        <p:spPr>
          <a:xfrm>
            <a:off x="7429500" y="849313"/>
            <a:ext cx="1068388" cy="2000250"/>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400" dirty="0">
                <a:solidFill>
                  <a:schemeClr val="bg1"/>
                </a:solidFill>
                <a:effectLst>
                  <a:outerShdw blurRad="38100" dist="38100" dir="2700000" algn="tl">
                    <a:srgbClr val="DDDDDD"/>
                  </a:outerShdw>
                </a:effectLst>
                <a:latin typeface="Arial" charset="0"/>
              </a:rPr>
              <a:t>2</a:t>
            </a:r>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85800" y="466725"/>
            <a:ext cx="7772400" cy="874713"/>
          </a:xfrm>
        </p:spPr>
        <p:txBody>
          <a:bodyPr/>
          <a:lstStyle/>
          <a:p>
            <a:r>
              <a:rPr lang="en-US" dirty="0">
                <a:latin typeface="Arial" charset="0"/>
                <a:cs typeface="Arial" charset="0"/>
              </a:rPr>
              <a:t>Global Strategies</a:t>
            </a:r>
          </a:p>
        </p:txBody>
      </p:sp>
      <p:sp>
        <p:nvSpPr>
          <p:cNvPr id="32770" name="Rectangle 3"/>
          <p:cNvSpPr>
            <a:spLocks noGrp="1" noChangeArrowheads="1"/>
          </p:cNvSpPr>
          <p:nvPr>
            <p:ph type="body" idx="1"/>
          </p:nvPr>
        </p:nvSpPr>
        <p:spPr>
          <a:xfrm>
            <a:off x="685800" y="1509713"/>
            <a:ext cx="7924800" cy="4624387"/>
          </a:xfrm>
        </p:spPr>
        <p:txBody>
          <a:bodyPr/>
          <a:lstStyle/>
          <a:p>
            <a:pPr marL="444500" indent="-444500">
              <a:buFont typeface="Arial Unicode MS" charset="0"/>
              <a:buChar char="▶"/>
            </a:pPr>
            <a:r>
              <a:rPr lang="en-US" sz="2800" dirty="0">
                <a:latin typeface="Arial" charset="0"/>
                <a:cs typeface="Arial" charset="0"/>
              </a:rPr>
              <a:t>Volvo – considered a Swedish company, purchased by a Chinese company, Geely. The current Volvo S40 is assembled in Belgium and Malaysia on a platform shared with the Mazda 3 (built in Japan) and the Ford Focus (built in six countries including the U.S.).</a:t>
            </a:r>
          </a:p>
          <a:p>
            <a:pPr marL="444500" indent="-444500">
              <a:buFont typeface="Arial Unicode MS" charset="0"/>
              <a:buChar char="▶"/>
            </a:pPr>
            <a:r>
              <a:rPr lang="en-US" sz="2800" dirty="0">
                <a:latin typeface="Arial" charset="0"/>
                <a:cs typeface="Arial" charset="0"/>
              </a:rPr>
              <a:t>Haier – A Chinese company, produces compact refrigerators (it has one-third of the U.S. market) and wine cabinets (it has half of the U.S. market) in South Carolina and other appliances in Kentucky.</a:t>
            </a:r>
          </a:p>
        </p:txBody>
      </p:sp>
    </p:spTree>
    <p:extLst>
      <p:ext uri="{BB962C8B-B14F-4D97-AF65-F5344CB8AC3E}">
        <p14:creationId xmlns:p14="http://schemas.microsoft.com/office/powerpoint/2010/main" val="824619660"/>
      </p:ext>
    </p:extLst>
  </p:cSld>
  <p:clrMapOvr>
    <a:masterClrMapping/>
  </p:clrMapOvr>
  <p:transition>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BDFD2-E5ED-A649-92AA-D5E06082C7F8}"/>
              </a:ext>
            </a:extLst>
          </p:cNvPr>
          <p:cNvPicPr>
            <a:picLocks noChangeAspect="1"/>
          </p:cNvPicPr>
          <p:nvPr/>
        </p:nvPicPr>
        <p:blipFill>
          <a:blip r:embed="rId2"/>
          <a:stretch>
            <a:fillRect/>
          </a:stretch>
        </p:blipFill>
        <p:spPr>
          <a:xfrm>
            <a:off x="1064913" y="1365714"/>
            <a:ext cx="7014172" cy="4693307"/>
          </a:xfrm>
          <a:prstGeom prst="rect">
            <a:avLst/>
          </a:prstGeom>
        </p:spPr>
      </p:pic>
      <p:sp>
        <p:nvSpPr>
          <p:cNvPr id="34817" name="Rectangle 2"/>
          <p:cNvSpPr>
            <a:spLocks noGrp="1" noChangeArrowheads="1"/>
          </p:cNvSpPr>
          <p:nvPr>
            <p:ph type="title"/>
          </p:nvPr>
        </p:nvSpPr>
        <p:spPr/>
        <p:txBody>
          <a:bodyPr/>
          <a:lstStyle/>
          <a:p>
            <a:r>
              <a:rPr lang="en-US" dirty="0">
                <a:latin typeface="Arial" charset="0"/>
                <a:cs typeface="Arial" charset="0"/>
              </a:rPr>
              <a:t>Growth of World Trade</a:t>
            </a:r>
          </a:p>
        </p:txBody>
      </p:sp>
      <p:sp>
        <p:nvSpPr>
          <p:cNvPr id="353302" name="Text Box 22"/>
          <p:cNvSpPr txBox="1">
            <a:spLocks noChangeArrowheads="1"/>
          </p:cNvSpPr>
          <p:nvPr/>
        </p:nvSpPr>
        <p:spPr bwMode="auto">
          <a:xfrm>
            <a:off x="7426325" y="6007100"/>
            <a:ext cx="11080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600" dirty="0">
                <a:latin typeface="Arial" charset="0"/>
              </a:rPr>
              <a:t>Figure </a:t>
            </a:r>
            <a:r>
              <a:rPr lang="en-US" sz="1600" dirty="0">
                <a:solidFill>
                  <a:schemeClr val="tx2"/>
                </a:solidFill>
                <a:latin typeface="Arial" charset="0"/>
              </a:rPr>
              <a:t>2.1</a:t>
            </a:r>
          </a:p>
        </p:txBody>
      </p:sp>
    </p:spTree>
    <p:extLst>
      <p:ext uri="{BB962C8B-B14F-4D97-AF65-F5344CB8AC3E}">
        <p14:creationId xmlns:p14="http://schemas.microsoft.com/office/powerpoint/2010/main" val="369449665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353302"/>
                                        </p:tgtEl>
                                        <p:attrNameLst>
                                          <p:attrName>style.visibility</p:attrName>
                                        </p:attrNameLst>
                                      </p:cBhvr>
                                      <p:to>
                                        <p:strVal val="visible"/>
                                      </p:to>
                                    </p:set>
                                    <p:animEffect transition="in" filter="wipe(left)">
                                      <p:cBhvr>
                                        <p:cTn id="13" dur="1000"/>
                                        <p:tgtEl>
                                          <p:spTgt spid="35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685800" y="434975"/>
            <a:ext cx="7772400" cy="874713"/>
          </a:xfrm>
        </p:spPr>
        <p:txBody>
          <a:bodyPr/>
          <a:lstStyle/>
          <a:p>
            <a:r>
              <a:rPr lang="en-AU" dirty="0">
                <a:latin typeface="Arial" charset="0"/>
                <a:cs typeface="Arial" charset="0"/>
              </a:rPr>
              <a:t>Reasons to Globalize</a:t>
            </a:r>
          </a:p>
        </p:txBody>
      </p:sp>
      <p:sp>
        <p:nvSpPr>
          <p:cNvPr id="195589" name="Text Box 5"/>
          <p:cNvSpPr txBox="1">
            <a:spLocks noChangeArrowheads="1"/>
          </p:cNvSpPr>
          <p:nvPr/>
        </p:nvSpPr>
        <p:spPr bwMode="auto">
          <a:xfrm>
            <a:off x="820738" y="1841500"/>
            <a:ext cx="7596951" cy="3375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457200" indent="-4572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spcBef>
                <a:spcPct val="25000"/>
              </a:spcBef>
              <a:buFont typeface="Arial" charset="0"/>
              <a:buAutoNum type="arabicPeriod"/>
            </a:pPr>
            <a:r>
              <a:rPr lang="en-US" sz="3200" dirty="0">
                <a:latin typeface="Arial" charset="0"/>
                <a:ea typeface="MS PGothic" charset="0"/>
                <a:cs typeface="MS PGothic" charset="0"/>
              </a:rPr>
              <a:t>Improve the supply chain</a:t>
            </a:r>
          </a:p>
          <a:p>
            <a:pPr>
              <a:lnSpc>
                <a:spcPct val="90000"/>
              </a:lnSpc>
              <a:spcBef>
                <a:spcPct val="25000"/>
              </a:spcBef>
              <a:buFont typeface="Arial" charset="0"/>
              <a:buAutoNum type="arabicPeriod"/>
            </a:pPr>
            <a:r>
              <a:rPr lang="en-US" sz="3200" dirty="0">
                <a:latin typeface="Arial" charset="0"/>
                <a:ea typeface="MS PGothic" charset="0"/>
                <a:cs typeface="MS PGothic" charset="0"/>
              </a:rPr>
              <a:t>Reduce costs and exchange rate risks</a:t>
            </a:r>
          </a:p>
          <a:p>
            <a:pPr>
              <a:lnSpc>
                <a:spcPct val="90000"/>
              </a:lnSpc>
              <a:spcBef>
                <a:spcPct val="25000"/>
              </a:spcBef>
              <a:buFont typeface="Arial" charset="0"/>
              <a:buAutoNum type="arabicPeriod"/>
            </a:pPr>
            <a:r>
              <a:rPr lang="en-US" sz="3200" dirty="0">
                <a:latin typeface="Arial" charset="0"/>
                <a:ea typeface="MS PGothic" charset="0"/>
                <a:cs typeface="MS PGothic" charset="0"/>
              </a:rPr>
              <a:t>Improve operations</a:t>
            </a:r>
          </a:p>
          <a:p>
            <a:pPr>
              <a:lnSpc>
                <a:spcPct val="90000"/>
              </a:lnSpc>
              <a:spcBef>
                <a:spcPct val="25000"/>
              </a:spcBef>
              <a:buFont typeface="Arial" charset="0"/>
              <a:buAutoNum type="arabicPeriod"/>
            </a:pPr>
            <a:r>
              <a:rPr lang="en-US" sz="3200" dirty="0">
                <a:latin typeface="Arial" charset="0"/>
                <a:ea typeface="MS PGothic" charset="0"/>
                <a:cs typeface="MS PGothic" charset="0"/>
              </a:rPr>
              <a:t>Understand markets</a:t>
            </a:r>
          </a:p>
          <a:p>
            <a:pPr>
              <a:lnSpc>
                <a:spcPct val="90000"/>
              </a:lnSpc>
              <a:spcBef>
                <a:spcPct val="25000"/>
              </a:spcBef>
              <a:buFont typeface="Arial" charset="0"/>
              <a:buAutoNum type="arabicPeriod"/>
            </a:pPr>
            <a:r>
              <a:rPr lang="en-US" sz="3200" dirty="0">
                <a:latin typeface="Arial" charset="0"/>
                <a:ea typeface="MS PGothic" charset="0"/>
                <a:cs typeface="MS PGothic" charset="0"/>
              </a:rPr>
              <a:t>Improve products</a:t>
            </a:r>
          </a:p>
          <a:p>
            <a:pPr>
              <a:lnSpc>
                <a:spcPct val="90000"/>
              </a:lnSpc>
              <a:spcBef>
                <a:spcPct val="25000"/>
              </a:spcBef>
              <a:buFont typeface="Arial" charset="0"/>
              <a:buAutoNum type="arabicPeriod"/>
            </a:pPr>
            <a:r>
              <a:rPr lang="en-US" sz="3200" dirty="0">
                <a:latin typeface="Arial" charset="0"/>
                <a:ea typeface="MS PGothic" charset="0"/>
                <a:cs typeface="MS PGothic" charset="0"/>
              </a:rPr>
              <a:t>Attract and retain global talent</a:t>
            </a:r>
          </a:p>
        </p:txBody>
      </p:sp>
    </p:spTree>
    <p:extLst>
      <p:ext uri="{BB962C8B-B14F-4D97-AF65-F5344CB8AC3E}">
        <p14:creationId xmlns:p14="http://schemas.microsoft.com/office/powerpoint/2010/main" val="150533188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95589"/>
                                        </p:tgtEl>
                                        <p:attrNameLst>
                                          <p:attrName>style.visibility</p:attrName>
                                        </p:attrNameLst>
                                      </p:cBhvr>
                                      <p:to>
                                        <p:strVal val="visible"/>
                                      </p:to>
                                    </p:set>
                                    <p:animEffect transition="in" filter="strips(downRight)">
                                      <p:cBhvr>
                                        <p:cTn id="7" dur="1000"/>
                                        <p:tgtEl>
                                          <p:spTgt spid="195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85800" y="574675"/>
            <a:ext cx="7772400" cy="874713"/>
          </a:xfrm>
        </p:spPr>
        <p:txBody>
          <a:bodyPr/>
          <a:lstStyle/>
          <a:p>
            <a:r>
              <a:rPr lang="en-US" dirty="0">
                <a:latin typeface="Arial" charset="0"/>
                <a:cs typeface="Arial" charset="0"/>
              </a:rPr>
              <a:t>Improve the Supply Chain</a:t>
            </a:r>
          </a:p>
        </p:txBody>
      </p:sp>
      <p:sp>
        <p:nvSpPr>
          <p:cNvPr id="37890" name="Rectangle 3"/>
          <p:cNvSpPr>
            <a:spLocks noGrp="1" noChangeArrowheads="1"/>
          </p:cNvSpPr>
          <p:nvPr>
            <p:ph type="body" idx="1"/>
          </p:nvPr>
        </p:nvSpPr>
        <p:spPr>
          <a:xfrm>
            <a:off x="971550" y="1860550"/>
            <a:ext cx="7267575" cy="2895600"/>
          </a:xfrm>
        </p:spPr>
        <p:txBody>
          <a:bodyPr/>
          <a:lstStyle/>
          <a:p>
            <a:pPr marL="533400" indent="-533400">
              <a:buFont typeface="Arial Unicode MS" charset="0"/>
              <a:buChar char="▶"/>
            </a:pPr>
            <a:r>
              <a:rPr lang="en-US" dirty="0">
                <a:latin typeface="Arial" charset="0"/>
                <a:cs typeface="Arial" charset="0"/>
              </a:rPr>
              <a:t>Locating facilities closer to unique resources</a:t>
            </a:r>
          </a:p>
          <a:p>
            <a:pPr marL="1168400" lvl="1" indent="-455613">
              <a:buFont typeface="Arial Unicode MS" charset="0"/>
              <a:buChar char="▶"/>
            </a:pPr>
            <a:r>
              <a:rPr lang="en-US" dirty="0">
                <a:latin typeface="Arial" charset="0"/>
                <a:cs typeface="Arial" charset="0"/>
              </a:rPr>
              <a:t>Auto design to California</a:t>
            </a:r>
          </a:p>
          <a:p>
            <a:pPr marL="1168400" lvl="1" indent="-455613">
              <a:buFont typeface="Arial Unicode MS" charset="0"/>
              <a:buChar char="▶"/>
            </a:pPr>
            <a:r>
              <a:rPr lang="en-US" dirty="0">
                <a:latin typeface="Arial" charset="0"/>
                <a:cs typeface="Arial" charset="0"/>
              </a:rPr>
              <a:t>Perfume manufacturing in France</a:t>
            </a:r>
          </a:p>
        </p:txBody>
      </p:sp>
    </p:spTree>
    <p:extLst>
      <p:ext uri="{BB962C8B-B14F-4D97-AF65-F5344CB8AC3E}">
        <p14:creationId xmlns:p14="http://schemas.microsoft.com/office/powerpoint/2010/main" val="2369967286"/>
      </p:ext>
    </p:extLst>
  </p:cSld>
  <p:clrMapOvr>
    <a:masterClrMapping/>
  </p:clrMapOvr>
  <p:transition>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685800" y="434975"/>
            <a:ext cx="7772400" cy="874713"/>
          </a:xfrm>
        </p:spPr>
        <p:txBody>
          <a:bodyPr/>
          <a:lstStyle/>
          <a:p>
            <a:r>
              <a:rPr lang="en-US" dirty="0">
                <a:latin typeface="Arial" charset="0"/>
                <a:cs typeface="Arial" charset="0"/>
              </a:rPr>
              <a:t>Reduce Costs</a:t>
            </a:r>
          </a:p>
        </p:txBody>
      </p:sp>
      <p:sp>
        <p:nvSpPr>
          <p:cNvPr id="39938" name="Rectangle 3"/>
          <p:cNvSpPr>
            <a:spLocks noGrp="1" noChangeArrowheads="1"/>
          </p:cNvSpPr>
          <p:nvPr>
            <p:ph type="body" idx="1"/>
          </p:nvPr>
        </p:nvSpPr>
        <p:spPr>
          <a:xfrm>
            <a:off x="577850" y="1587500"/>
            <a:ext cx="8045450" cy="4686300"/>
          </a:xfrm>
        </p:spPr>
        <p:txBody>
          <a:bodyPr/>
          <a:lstStyle/>
          <a:p>
            <a:pPr marL="533400" indent="-533400">
              <a:buFont typeface="Arial Unicode MS" charset="0"/>
              <a:buChar char="▶"/>
            </a:pPr>
            <a:r>
              <a:rPr lang="en-US" sz="2800" dirty="0">
                <a:latin typeface="Arial" charset="0"/>
                <a:cs typeface="Arial" charset="0"/>
              </a:rPr>
              <a:t>Risks associated with currency exchange rates</a:t>
            </a:r>
          </a:p>
          <a:p>
            <a:pPr marL="533400" indent="-533400">
              <a:buFont typeface="Arial Unicode MS" charset="0"/>
              <a:buChar char="▶"/>
            </a:pPr>
            <a:r>
              <a:rPr lang="en-US" sz="2800" dirty="0">
                <a:latin typeface="Arial" charset="0"/>
                <a:cs typeface="Arial" charset="0"/>
              </a:rPr>
              <a:t>Reduce direct and indirect costs</a:t>
            </a:r>
          </a:p>
          <a:p>
            <a:pPr marL="533400" indent="-533400">
              <a:buFont typeface="Arial Unicode MS" charset="0"/>
              <a:buChar char="▶"/>
            </a:pPr>
            <a:r>
              <a:rPr lang="en-US" sz="2800" dirty="0">
                <a:latin typeface="Arial" charset="0"/>
                <a:cs typeface="Arial" charset="0"/>
              </a:rPr>
              <a:t>Trade agreements can lower tariffs</a:t>
            </a:r>
          </a:p>
          <a:p>
            <a:pPr marL="1168400" lvl="1" indent="-455613">
              <a:buFont typeface="Arial Unicode MS" charset="0"/>
              <a:buChar char="▶"/>
            </a:pPr>
            <a:r>
              <a:rPr lang="en-US" sz="2400" dirty="0">
                <a:latin typeface="Arial" charset="0"/>
                <a:cs typeface="Arial" charset="0"/>
              </a:rPr>
              <a:t>Maquiladoras</a:t>
            </a:r>
          </a:p>
          <a:p>
            <a:pPr marL="1168400" lvl="1" indent="-455613">
              <a:buFont typeface="Arial Unicode MS" charset="0"/>
              <a:buChar char="▶"/>
            </a:pPr>
            <a:r>
              <a:rPr lang="en-US" sz="2400" dirty="0">
                <a:latin typeface="Arial" charset="0"/>
                <a:cs typeface="Arial" charset="0"/>
              </a:rPr>
              <a:t>World Trade Organization (WTO)</a:t>
            </a:r>
          </a:p>
          <a:p>
            <a:pPr marL="1168400" lvl="1" indent="-455613">
              <a:buFont typeface="Arial Unicode MS" charset="0"/>
              <a:buChar char="▶"/>
            </a:pPr>
            <a:r>
              <a:rPr lang="en-US" sz="2400" dirty="0">
                <a:latin typeface="Arial" charset="0"/>
                <a:cs typeface="Arial" charset="0"/>
              </a:rPr>
              <a:t>North American Free Trade Agreement (NAFTA)</a:t>
            </a:r>
          </a:p>
          <a:p>
            <a:pPr marL="1168400" lvl="1" indent="-455613">
              <a:buFont typeface="Arial Unicode MS" charset="0"/>
              <a:buChar char="▶"/>
            </a:pPr>
            <a:r>
              <a:rPr lang="en-US" sz="2400" dirty="0">
                <a:latin typeface="Arial" charset="0"/>
                <a:cs typeface="Arial" charset="0"/>
              </a:rPr>
              <a:t>APEC, SEATO, MERCOSUR, CAFTA</a:t>
            </a:r>
          </a:p>
          <a:p>
            <a:pPr marL="1168400" lvl="1" indent="-455613">
              <a:buFont typeface="Arial Unicode MS" charset="0"/>
              <a:buChar char="▶"/>
            </a:pPr>
            <a:r>
              <a:rPr lang="en-US" sz="2400" dirty="0">
                <a:latin typeface="Arial" charset="0"/>
                <a:cs typeface="Arial" charset="0"/>
              </a:rPr>
              <a:t>European Union (EU)</a:t>
            </a:r>
          </a:p>
        </p:txBody>
      </p:sp>
    </p:spTree>
    <p:extLst>
      <p:ext uri="{BB962C8B-B14F-4D97-AF65-F5344CB8AC3E}">
        <p14:creationId xmlns:p14="http://schemas.microsoft.com/office/powerpoint/2010/main" val="1932649728"/>
      </p:ext>
    </p:extLst>
  </p:cSld>
  <p:clrMapOvr>
    <a:masterClrMapping/>
  </p:clrMapOvr>
  <p:transition>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685800" y="396875"/>
            <a:ext cx="7772400" cy="1217613"/>
          </a:xfrm>
        </p:spPr>
        <p:txBody>
          <a:bodyPr/>
          <a:lstStyle/>
          <a:p>
            <a:r>
              <a:rPr lang="en-US" dirty="0">
                <a:latin typeface="Arial" charset="0"/>
                <a:cs typeface="Arial" charset="0"/>
              </a:rPr>
              <a:t>Improve Operations</a:t>
            </a:r>
          </a:p>
        </p:txBody>
      </p:sp>
      <p:sp>
        <p:nvSpPr>
          <p:cNvPr id="41986" name="Rectangle 3"/>
          <p:cNvSpPr>
            <a:spLocks noGrp="1" noChangeArrowheads="1"/>
          </p:cNvSpPr>
          <p:nvPr>
            <p:ph type="body" idx="1"/>
          </p:nvPr>
        </p:nvSpPr>
        <p:spPr>
          <a:xfrm>
            <a:off x="971550" y="1633538"/>
            <a:ext cx="7267575" cy="4381500"/>
          </a:xfrm>
        </p:spPr>
        <p:txBody>
          <a:bodyPr/>
          <a:lstStyle/>
          <a:p>
            <a:pPr marL="533400" indent="-533400">
              <a:buFont typeface="Arial Unicode MS" charset="0"/>
              <a:buChar char="▶"/>
            </a:pPr>
            <a:r>
              <a:rPr lang="en-US" dirty="0">
                <a:latin typeface="Arial" charset="0"/>
                <a:cs typeface="Arial" charset="0"/>
              </a:rPr>
              <a:t>Understand differences between how business is handled in other countries</a:t>
            </a:r>
          </a:p>
          <a:p>
            <a:pPr marL="933450" lvl="1" indent="-533400">
              <a:buFont typeface="Arial Unicode MS" charset="0"/>
              <a:buChar char="▶"/>
            </a:pPr>
            <a:r>
              <a:rPr lang="en-US" dirty="0">
                <a:latin typeface="Arial" charset="0"/>
                <a:cs typeface="Arial" charset="0"/>
              </a:rPr>
              <a:t>Japanese – inventory management</a:t>
            </a:r>
          </a:p>
          <a:p>
            <a:pPr marL="933450" lvl="1" indent="-533400">
              <a:buFont typeface="Arial Unicode MS" charset="0"/>
              <a:buChar char="▶"/>
            </a:pPr>
            <a:r>
              <a:rPr lang="en-US" dirty="0">
                <a:latin typeface="Arial" charset="0"/>
                <a:cs typeface="Arial" charset="0"/>
              </a:rPr>
              <a:t>Germans – robots</a:t>
            </a:r>
          </a:p>
          <a:p>
            <a:pPr marL="933450" lvl="1" indent="-533400">
              <a:buFont typeface="Arial Unicode MS" charset="0"/>
              <a:buChar char="▶"/>
            </a:pPr>
            <a:r>
              <a:rPr lang="en-US" dirty="0">
                <a:latin typeface="Arial" charset="0"/>
                <a:cs typeface="Arial" charset="0"/>
              </a:rPr>
              <a:t>Scandinavians – ergonomics</a:t>
            </a:r>
          </a:p>
          <a:p>
            <a:pPr marL="533400" indent="-533400">
              <a:buFont typeface="Arial Unicode MS" charset="0"/>
              <a:buChar char="▶"/>
            </a:pPr>
            <a:r>
              <a:rPr lang="en-US" dirty="0">
                <a:latin typeface="Arial" charset="0"/>
                <a:cs typeface="Arial" charset="0"/>
              </a:rPr>
              <a:t>International operations can improve response time and customer service</a:t>
            </a:r>
          </a:p>
        </p:txBody>
      </p:sp>
    </p:spTree>
    <p:extLst>
      <p:ext uri="{BB962C8B-B14F-4D97-AF65-F5344CB8AC3E}">
        <p14:creationId xmlns:p14="http://schemas.microsoft.com/office/powerpoint/2010/main" val="1669402311"/>
      </p:ext>
    </p:extLst>
  </p:cSld>
  <p:clrMapOvr>
    <a:masterClrMapping/>
  </p:clrMapOvr>
  <p:transition>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685800" y="561975"/>
            <a:ext cx="7772400" cy="874713"/>
          </a:xfrm>
        </p:spPr>
        <p:txBody>
          <a:bodyPr/>
          <a:lstStyle/>
          <a:p>
            <a:r>
              <a:rPr lang="en-US" dirty="0">
                <a:latin typeface="Arial" charset="0"/>
                <a:cs typeface="Arial" charset="0"/>
              </a:rPr>
              <a:t>Understand Markets</a:t>
            </a:r>
          </a:p>
        </p:txBody>
      </p:sp>
      <p:sp>
        <p:nvSpPr>
          <p:cNvPr id="44034" name="Rectangle 3"/>
          <p:cNvSpPr>
            <a:spLocks noGrp="1" noChangeArrowheads="1"/>
          </p:cNvSpPr>
          <p:nvPr>
            <p:ph type="body" idx="1"/>
          </p:nvPr>
        </p:nvSpPr>
        <p:spPr>
          <a:xfrm>
            <a:off x="628650" y="1543050"/>
            <a:ext cx="7412038" cy="4730750"/>
          </a:xfrm>
        </p:spPr>
        <p:txBody>
          <a:bodyPr/>
          <a:lstStyle/>
          <a:p>
            <a:pPr marL="533400" indent="-533400">
              <a:buFont typeface="Arial Unicode MS" charset="0"/>
              <a:buChar char="▶"/>
            </a:pPr>
            <a:r>
              <a:rPr lang="en-US" dirty="0">
                <a:latin typeface="Arial" charset="0"/>
                <a:cs typeface="Arial" charset="0"/>
              </a:rPr>
              <a:t>Interacting with foreign customers, suppliers, competition can lead to new opportunities</a:t>
            </a:r>
          </a:p>
          <a:p>
            <a:pPr marL="990600" lvl="1" indent="-457200">
              <a:buFont typeface="Arial Unicode MS" charset="0"/>
              <a:buChar char="▶"/>
            </a:pPr>
            <a:r>
              <a:rPr lang="en-US" dirty="0">
                <a:latin typeface="Arial" charset="0"/>
                <a:cs typeface="Arial" charset="0"/>
              </a:rPr>
              <a:t>Cell phone </a:t>
            </a:r>
            <a:br>
              <a:rPr lang="en-US" dirty="0">
                <a:latin typeface="Arial" charset="0"/>
                <a:cs typeface="Arial" charset="0"/>
              </a:rPr>
            </a:br>
            <a:r>
              <a:rPr lang="en-US" dirty="0">
                <a:latin typeface="Arial" charset="0"/>
                <a:cs typeface="Arial" charset="0"/>
              </a:rPr>
              <a:t>design moved </a:t>
            </a:r>
            <a:br>
              <a:rPr lang="en-US" dirty="0">
                <a:latin typeface="Arial" charset="0"/>
                <a:cs typeface="Arial" charset="0"/>
              </a:rPr>
            </a:br>
            <a:r>
              <a:rPr lang="en-US" dirty="0">
                <a:latin typeface="Arial" charset="0"/>
                <a:cs typeface="Arial" charset="0"/>
              </a:rPr>
              <a:t>from Europe to </a:t>
            </a:r>
            <a:br>
              <a:rPr lang="en-US" dirty="0">
                <a:latin typeface="Arial" charset="0"/>
                <a:cs typeface="Arial" charset="0"/>
              </a:rPr>
            </a:br>
            <a:r>
              <a:rPr lang="en-US" dirty="0">
                <a:latin typeface="Arial" charset="0"/>
                <a:cs typeface="Arial" charset="0"/>
              </a:rPr>
              <a:t>Japan and India</a:t>
            </a:r>
          </a:p>
          <a:p>
            <a:pPr marL="990600" lvl="1" indent="-457200">
              <a:buFont typeface="Arial Unicode MS" charset="0"/>
              <a:buChar char="▶"/>
            </a:pPr>
            <a:r>
              <a:rPr lang="en-US" dirty="0">
                <a:latin typeface="Arial" charset="0"/>
                <a:cs typeface="Arial" charset="0"/>
              </a:rPr>
              <a:t>Extend the </a:t>
            </a:r>
            <a:br>
              <a:rPr lang="en-US" dirty="0">
                <a:latin typeface="Arial" charset="0"/>
                <a:cs typeface="Arial" charset="0"/>
              </a:rPr>
            </a:br>
            <a:r>
              <a:rPr lang="en-US" dirty="0">
                <a:latin typeface="Arial" charset="0"/>
                <a:cs typeface="Arial" charset="0"/>
              </a:rPr>
              <a:t>product </a:t>
            </a:r>
            <a:br>
              <a:rPr lang="en-US" dirty="0">
                <a:latin typeface="Arial" charset="0"/>
                <a:cs typeface="Arial" charset="0"/>
              </a:rPr>
            </a:br>
            <a:r>
              <a:rPr lang="en-US" i="1" dirty="0">
                <a:latin typeface="Arial" charset="0"/>
                <a:cs typeface="Arial" charset="0"/>
              </a:rPr>
              <a:t>life cycle</a:t>
            </a:r>
          </a:p>
        </p:txBody>
      </p:sp>
      <p:pic>
        <p:nvPicPr>
          <p:cNvPr id="203780" name="Picture 4" descr="colored fridges 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025" y="3276600"/>
            <a:ext cx="4067175" cy="2601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6990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0"/>
                                  </p:stCondLst>
                                  <p:childTnLst>
                                    <p:set>
                                      <p:cBhvr>
                                        <p:cTn id="6" dur="1" fill="hold">
                                          <p:stCondLst>
                                            <p:cond delay="0"/>
                                          </p:stCondLst>
                                        </p:cTn>
                                        <p:tgtEl>
                                          <p:spTgt spid="203780"/>
                                        </p:tgtEl>
                                        <p:attrNameLst>
                                          <p:attrName>style.visibility</p:attrName>
                                        </p:attrNameLst>
                                      </p:cBhvr>
                                      <p:to>
                                        <p:strVal val="visible"/>
                                      </p:to>
                                    </p:set>
                                    <p:anim calcmode="lin" valueType="num">
                                      <p:cBhvr>
                                        <p:cTn id="7" dur="1000" fill="hold"/>
                                        <p:tgtEl>
                                          <p:spTgt spid="203780"/>
                                        </p:tgtEl>
                                        <p:attrNameLst>
                                          <p:attrName>ppt_w</p:attrName>
                                        </p:attrNameLst>
                                      </p:cBhvr>
                                      <p:tavLst>
                                        <p:tav tm="0">
                                          <p:val>
                                            <p:strVal val="2/3*#ppt_w"/>
                                          </p:val>
                                        </p:tav>
                                        <p:tav tm="100000">
                                          <p:val>
                                            <p:strVal val="#ppt_w"/>
                                          </p:val>
                                        </p:tav>
                                      </p:tavLst>
                                    </p:anim>
                                    <p:anim calcmode="lin" valueType="num">
                                      <p:cBhvr>
                                        <p:cTn id="8" dur="1000" fill="hold"/>
                                        <p:tgtEl>
                                          <p:spTgt spid="20378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719137" y="253340"/>
            <a:ext cx="7772400" cy="1357313"/>
          </a:xfrm>
        </p:spPr>
        <p:txBody>
          <a:bodyPr/>
          <a:lstStyle/>
          <a:p>
            <a:r>
              <a:rPr lang="en-US" dirty="0">
                <a:latin typeface="Arial" charset="0"/>
                <a:cs typeface="Arial" charset="0"/>
              </a:rPr>
              <a:t>Improve Products</a:t>
            </a:r>
          </a:p>
        </p:txBody>
      </p:sp>
      <p:sp>
        <p:nvSpPr>
          <p:cNvPr id="201731" name="Rectangle 3"/>
          <p:cNvSpPr>
            <a:spLocks noGrp="1" noChangeArrowheads="1"/>
          </p:cNvSpPr>
          <p:nvPr>
            <p:ph type="body" idx="1"/>
          </p:nvPr>
        </p:nvSpPr>
        <p:spPr>
          <a:xfrm>
            <a:off x="971550" y="2203450"/>
            <a:ext cx="7267575" cy="3441700"/>
          </a:xfrm>
        </p:spPr>
        <p:txBody>
          <a:bodyPr rtlCol="0">
            <a:normAutofit fontScale="92500" lnSpcReduction="10000"/>
          </a:bodyPr>
          <a:lstStyle/>
          <a:p>
            <a:pPr marL="533400" indent="-533400" fontAlgn="auto">
              <a:lnSpc>
                <a:spcPct val="100000"/>
              </a:lnSpc>
              <a:spcBef>
                <a:spcPts val="0"/>
              </a:spcBef>
              <a:defRPr/>
            </a:pPr>
            <a:r>
              <a:rPr lang="en-US" dirty="0">
                <a:ea typeface="+mn-ea"/>
              </a:rPr>
              <a:t>Remain open to free flow of ideas</a:t>
            </a:r>
          </a:p>
          <a:p>
            <a:pPr marL="533400" indent="-533400" fontAlgn="auto">
              <a:lnSpc>
                <a:spcPct val="100000"/>
              </a:lnSpc>
              <a:spcBef>
                <a:spcPts val="0"/>
              </a:spcBef>
              <a:defRPr/>
            </a:pPr>
            <a:r>
              <a:rPr lang="en-US" dirty="0">
                <a:ea typeface="+mn-ea"/>
              </a:rPr>
              <a:t>Toyota and BMW manage joint research and development</a:t>
            </a:r>
          </a:p>
          <a:p>
            <a:pPr marL="933450" lvl="1" indent="-533400" fontAlgn="auto">
              <a:lnSpc>
                <a:spcPct val="100000"/>
              </a:lnSpc>
              <a:spcBef>
                <a:spcPts val="0"/>
              </a:spcBef>
              <a:defRPr/>
            </a:pPr>
            <a:r>
              <a:rPr lang="en-US" dirty="0">
                <a:ea typeface="+mn-ea"/>
              </a:rPr>
              <a:t>Reduced risk, state-of-the-art design, lower costs</a:t>
            </a:r>
          </a:p>
          <a:p>
            <a:pPr marL="533400" indent="-533400" fontAlgn="auto">
              <a:lnSpc>
                <a:spcPct val="100000"/>
              </a:lnSpc>
              <a:spcBef>
                <a:spcPts val="0"/>
              </a:spcBef>
              <a:defRPr/>
            </a:pPr>
            <a:r>
              <a:rPr lang="en-US" dirty="0">
                <a:ea typeface="+mn-ea"/>
              </a:rPr>
              <a:t>Samsung and Bosch jointly produce batteries</a:t>
            </a:r>
          </a:p>
        </p:txBody>
      </p:sp>
    </p:spTree>
    <p:extLst>
      <p:ext uri="{BB962C8B-B14F-4D97-AF65-F5344CB8AC3E}">
        <p14:creationId xmlns:p14="http://schemas.microsoft.com/office/powerpoint/2010/main" val="1841928166"/>
      </p:ext>
    </p:extLst>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5800" y="508000"/>
            <a:ext cx="7772400" cy="1357313"/>
          </a:xfrm>
        </p:spPr>
        <p:txBody>
          <a:bodyPr rtlCol="0">
            <a:normAutofit fontScale="90000"/>
          </a:bodyPr>
          <a:lstStyle/>
          <a:p>
            <a:pPr fontAlgn="auto">
              <a:spcAft>
                <a:spcPts val="0"/>
              </a:spcAft>
              <a:defRPr/>
            </a:pPr>
            <a:r>
              <a:rPr lang="en-US" dirty="0">
                <a:ea typeface="+mj-ea"/>
              </a:rPr>
              <a:t>Attract and Retain Global Talent</a:t>
            </a:r>
          </a:p>
        </p:txBody>
      </p:sp>
      <p:sp>
        <p:nvSpPr>
          <p:cNvPr id="48130" name="Rectangle 3"/>
          <p:cNvSpPr>
            <a:spLocks noGrp="1" noChangeArrowheads="1"/>
          </p:cNvSpPr>
          <p:nvPr>
            <p:ph type="body" idx="1"/>
          </p:nvPr>
        </p:nvSpPr>
        <p:spPr>
          <a:xfrm>
            <a:off x="971550" y="2114550"/>
            <a:ext cx="7267575" cy="3175000"/>
          </a:xfrm>
        </p:spPr>
        <p:txBody>
          <a:bodyPr/>
          <a:lstStyle/>
          <a:p>
            <a:pPr marL="533400" indent="-533400">
              <a:buFont typeface="Arial Unicode MS" charset="0"/>
              <a:buChar char="▶"/>
            </a:pPr>
            <a:r>
              <a:rPr lang="en-US" dirty="0">
                <a:latin typeface="Arial" charset="0"/>
                <a:cs typeface="Arial" charset="0"/>
              </a:rPr>
              <a:t>Offer better employment opportunities</a:t>
            </a:r>
          </a:p>
          <a:p>
            <a:pPr marL="1168400" lvl="1" indent="-455613">
              <a:buFont typeface="Arial Unicode MS" charset="0"/>
              <a:buChar char="▶"/>
            </a:pPr>
            <a:r>
              <a:rPr lang="en-US" dirty="0">
                <a:latin typeface="Arial" charset="0"/>
                <a:cs typeface="Arial" charset="0"/>
              </a:rPr>
              <a:t>Better growth opportunities and insulation against unemployment</a:t>
            </a:r>
          </a:p>
          <a:p>
            <a:pPr marL="1168400" lvl="1" indent="-455613">
              <a:buFont typeface="Arial Unicode MS" charset="0"/>
              <a:buChar char="▶"/>
            </a:pPr>
            <a:r>
              <a:rPr lang="en-US" dirty="0">
                <a:latin typeface="Arial" charset="0"/>
                <a:cs typeface="Arial" charset="0"/>
              </a:rPr>
              <a:t>Relocate unneeded personnel to more prosperous locations</a:t>
            </a:r>
          </a:p>
        </p:txBody>
      </p:sp>
    </p:spTree>
    <p:extLst>
      <p:ext uri="{BB962C8B-B14F-4D97-AF65-F5344CB8AC3E}">
        <p14:creationId xmlns:p14="http://schemas.microsoft.com/office/powerpoint/2010/main" val="3794363986"/>
      </p:ext>
    </p:extLst>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685800" y="523875"/>
            <a:ext cx="7772400" cy="889000"/>
          </a:xfrm>
        </p:spPr>
        <p:txBody>
          <a:bodyPr/>
          <a:lstStyle/>
          <a:p>
            <a:pPr>
              <a:lnSpc>
                <a:spcPct val="80000"/>
              </a:lnSpc>
            </a:pPr>
            <a:r>
              <a:rPr lang="en-US" dirty="0">
                <a:latin typeface="Arial" charset="0"/>
                <a:cs typeface="Arial" charset="0"/>
              </a:rPr>
              <a:t>Cultural and Ethical Issues</a:t>
            </a:r>
          </a:p>
        </p:txBody>
      </p:sp>
      <p:sp>
        <p:nvSpPr>
          <p:cNvPr id="50178" name="Rectangle 3"/>
          <p:cNvSpPr>
            <a:spLocks noGrp="1" noChangeArrowheads="1"/>
          </p:cNvSpPr>
          <p:nvPr>
            <p:ph type="body" idx="1"/>
          </p:nvPr>
        </p:nvSpPr>
        <p:spPr>
          <a:xfrm>
            <a:off x="869950" y="1638300"/>
            <a:ext cx="7404100" cy="4216400"/>
          </a:xfrm>
        </p:spPr>
        <p:txBody>
          <a:bodyPr/>
          <a:lstStyle/>
          <a:p>
            <a:pPr marL="533400" indent="-533400">
              <a:buFont typeface="Arial Unicode MS" charset="0"/>
              <a:buChar char="▶"/>
            </a:pPr>
            <a:r>
              <a:rPr lang="en-US" dirty="0">
                <a:latin typeface="Arial" charset="0"/>
                <a:cs typeface="Arial" charset="0"/>
              </a:rPr>
              <a:t>Social and cultural behavior differs</a:t>
            </a:r>
          </a:p>
          <a:p>
            <a:pPr marL="533400" indent="-533400">
              <a:buFont typeface="Arial Unicode MS" charset="0"/>
              <a:buChar char="▶"/>
            </a:pPr>
            <a:r>
              <a:rPr lang="en-US" dirty="0">
                <a:latin typeface="Arial" charset="0"/>
                <a:cs typeface="Arial" charset="0"/>
              </a:rPr>
              <a:t>International laws, agreements, codes of conduct for ethical behaviors</a:t>
            </a:r>
          </a:p>
          <a:p>
            <a:pPr marL="533400" indent="-533400">
              <a:buFont typeface="Arial Unicode MS" charset="0"/>
              <a:buChar char="▶"/>
            </a:pPr>
            <a:r>
              <a:rPr lang="en-US" dirty="0">
                <a:latin typeface="Arial" charset="0"/>
                <a:cs typeface="Arial" charset="0"/>
              </a:rPr>
              <a:t>Despite cultural and ethical differences, we observe extraordinary mobility of capital, information, goods, and people</a:t>
            </a:r>
          </a:p>
          <a:p>
            <a:pPr marL="533400" indent="-533400">
              <a:buFont typeface="Arial Unicode MS" charset="0"/>
              <a:buChar char="▶"/>
            </a:pPr>
            <a:endParaRPr lang="en-US" dirty="0">
              <a:latin typeface="Arial" charset="0"/>
              <a:cs typeface="Arial" charset="0"/>
            </a:endParaRPr>
          </a:p>
          <a:p>
            <a:pPr marL="533400" indent="-533400">
              <a:buFont typeface="Arial Unicode MS" charset="0"/>
              <a:buChar char="▶"/>
            </a:pPr>
            <a:endParaRPr lang="en-US" dirty="0">
              <a:latin typeface="Arial" charset="0"/>
              <a:cs typeface="Arial" charset="0"/>
            </a:endParaRPr>
          </a:p>
        </p:txBody>
      </p:sp>
    </p:spTree>
    <p:extLst>
      <p:ext uri="{BB962C8B-B14F-4D97-AF65-F5344CB8AC3E}">
        <p14:creationId xmlns:p14="http://schemas.microsoft.com/office/powerpoint/2010/main" val="3952882019"/>
      </p:ext>
    </p:extLst>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434975"/>
            <a:ext cx="7772400" cy="731838"/>
          </a:xfrm>
        </p:spPr>
        <p:txBody>
          <a:bodyPr rtlCol="0">
            <a:normAutofit fontScale="90000"/>
          </a:bodyPr>
          <a:lstStyle/>
          <a:p>
            <a:pPr fontAlgn="auto">
              <a:spcAft>
                <a:spcPts val="0"/>
              </a:spcAft>
              <a:defRPr/>
            </a:pPr>
            <a:r>
              <a:rPr lang="en-US" dirty="0">
                <a:ea typeface="+mj-ea"/>
              </a:rPr>
              <a:t>Outline</a:t>
            </a:r>
          </a:p>
        </p:txBody>
      </p:sp>
      <p:sp>
        <p:nvSpPr>
          <p:cNvPr id="166915" name="Text Box 3"/>
          <p:cNvSpPr txBox="1">
            <a:spLocks noChangeArrowheads="1"/>
          </p:cNvSpPr>
          <p:nvPr/>
        </p:nvSpPr>
        <p:spPr bwMode="auto">
          <a:xfrm>
            <a:off x="827088" y="1773238"/>
            <a:ext cx="7632700" cy="4350935"/>
          </a:xfrm>
          <a:prstGeom prst="rect">
            <a:avLst/>
          </a:prstGeom>
          <a:noFill/>
          <a:ln>
            <a:noFill/>
          </a:ln>
          <a:effectLst/>
        </p:spPr>
        <p:txBody>
          <a:bodyPr>
            <a:spAutoFit/>
          </a:bodyPr>
          <a:lstStyle>
            <a:lvl1pPr marL="533400" indent="-533400">
              <a:defRPr sz="2400">
                <a:solidFill>
                  <a:schemeClr val="tx1"/>
                </a:solidFill>
                <a:latin typeface="Arial" charset="0"/>
                <a:ea typeface="ＭＳ Ｐゴシック" charset="0"/>
                <a:cs typeface="ＭＳ Ｐゴシック" charset="0"/>
              </a:defRPr>
            </a:lvl1pPr>
            <a:lvl2pPr marL="1168400" indent="-455613">
              <a:defRPr sz="2400">
                <a:solidFill>
                  <a:schemeClr val="tx1"/>
                </a:solidFill>
                <a:latin typeface="Arial" charset="0"/>
                <a:ea typeface="ＭＳ Ｐゴシック" charset="0"/>
              </a:defRPr>
            </a:lvl2pPr>
            <a:lvl3pPr marL="1347788">
              <a:defRPr sz="2400">
                <a:solidFill>
                  <a:schemeClr val="tx1"/>
                </a:solidFill>
                <a:latin typeface="Arial" charset="0"/>
                <a:ea typeface="ＭＳ Ｐゴシック" charset="0"/>
              </a:defRPr>
            </a:lvl3pPr>
            <a:lvl4pPr marL="1527175">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fontAlgn="auto">
              <a:lnSpc>
                <a:spcPct val="90000"/>
              </a:lnSpc>
              <a:spcBef>
                <a:spcPts val="0"/>
              </a:spcBef>
              <a:spcAft>
                <a:spcPct val="40000"/>
              </a:spcAft>
              <a:buClr>
                <a:srgbClr val="BF0922"/>
              </a:buClr>
              <a:buSzPct val="60000"/>
              <a:buFont typeface="Lucida Grande"/>
              <a:buChar char="►"/>
              <a:defRPr/>
            </a:pPr>
            <a:r>
              <a:rPr lang="en-US" sz="3200" dirty="0">
                <a:solidFill>
                  <a:schemeClr val="accent1"/>
                </a:solidFill>
              </a:rPr>
              <a:t>Global Company Profile: </a:t>
            </a:r>
            <a:r>
              <a:rPr lang="en-US" sz="3200" i="1" dirty="0"/>
              <a:t>Boeing</a:t>
            </a:r>
            <a:endParaRPr lang="en-US" sz="1800" i="1" dirty="0"/>
          </a:p>
          <a:p>
            <a:pPr marL="0" indent="0" fontAlgn="auto">
              <a:lnSpc>
                <a:spcPct val="90000"/>
              </a:lnSpc>
              <a:spcBef>
                <a:spcPts val="0"/>
              </a:spcBef>
              <a:spcAft>
                <a:spcPct val="40000"/>
              </a:spcAft>
              <a:buClr>
                <a:srgbClr val="BF0922"/>
              </a:buClr>
              <a:buSzPct val="60000"/>
              <a:defRPr/>
            </a:pPr>
            <a:endParaRPr lang="en-US" sz="1800" dirty="0"/>
          </a:p>
          <a:p>
            <a:pPr fontAlgn="auto">
              <a:lnSpc>
                <a:spcPct val="90000"/>
              </a:lnSpc>
              <a:spcBef>
                <a:spcPts val="0"/>
              </a:spcBef>
              <a:spcAft>
                <a:spcPct val="40000"/>
              </a:spcAft>
              <a:buClr>
                <a:srgbClr val="BF0922"/>
              </a:buClr>
              <a:buSzPct val="60000"/>
              <a:buFont typeface="Lucida Grande"/>
              <a:buChar char="►"/>
              <a:defRPr/>
            </a:pPr>
            <a:r>
              <a:rPr lang="en-US" sz="3200" dirty="0"/>
              <a:t>A Global View of Operations and Supply Chains</a:t>
            </a:r>
          </a:p>
          <a:p>
            <a:pPr fontAlgn="auto">
              <a:lnSpc>
                <a:spcPct val="90000"/>
              </a:lnSpc>
              <a:spcBef>
                <a:spcPts val="0"/>
              </a:spcBef>
              <a:spcAft>
                <a:spcPct val="40000"/>
              </a:spcAft>
              <a:buClr>
                <a:srgbClr val="BF0922"/>
              </a:buClr>
              <a:buSzPct val="60000"/>
              <a:buFont typeface="Lucida Grande"/>
              <a:buChar char="►"/>
              <a:defRPr/>
            </a:pPr>
            <a:r>
              <a:rPr lang="en-US" sz="3200" dirty="0"/>
              <a:t>Developing Missions and Strategies</a:t>
            </a:r>
          </a:p>
          <a:p>
            <a:pPr fontAlgn="auto">
              <a:lnSpc>
                <a:spcPct val="90000"/>
              </a:lnSpc>
              <a:spcBef>
                <a:spcPts val="0"/>
              </a:spcBef>
              <a:spcAft>
                <a:spcPct val="40000"/>
              </a:spcAft>
              <a:buClr>
                <a:srgbClr val="BF0922"/>
              </a:buClr>
              <a:buSzPct val="60000"/>
              <a:buFont typeface="Lucida Grande"/>
              <a:buChar char="►"/>
              <a:defRPr/>
            </a:pPr>
            <a:r>
              <a:rPr lang="en-US" sz="3200" dirty="0"/>
              <a:t>Achieving Competitive Advantage Through Operations</a:t>
            </a:r>
          </a:p>
          <a:p>
            <a:pPr fontAlgn="auto">
              <a:lnSpc>
                <a:spcPct val="90000"/>
              </a:lnSpc>
              <a:spcBef>
                <a:spcPts val="0"/>
              </a:spcBef>
              <a:spcAft>
                <a:spcPct val="40000"/>
              </a:spcAft>
              <a:buClr>
                <a:srgbClr val="BF0922"/>
              </a:buClr>
              <a:buSzPct val="60000"/>
              <a:buFont typeface="Lucida Grande"/>
              <a:buChar char="►"/>
              <a:defRPr/>
            </a:pPr>
            <a:r>
              <a:rPr lang="en-US" sz="3200" dirty="0"/>
              <a:t>Issues in Operations Strategy</a:t>
            </a:r>
          </a:p>
        </p:txBody>
      </p:sp>
    </p:spTree>
    <p:extLst>
      <p:ext uri="{BB962C8B-B14F-4D97-AF65-F5344CB8AC3E}">
        <p14:creationId xmlns:p14="http://schemas.microsoft.com/office/powerpoint/2010/main" val="163405216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66915"/>
                                        </p:tgtEl>
                                        <p:attrNameLst>
                                          <p:attrName>style.visibility</p:attrName>
                                        </p:attrNameLst>
                                      </p:cBhvr>
                                      <p:to>
                                        <p:strVal val="visible"/>
                                      </p:to>
                                    </p:set>
                                    <p:animEffect transition="in" filter="strips(downRight)">
                                      <p:cBhvr>
                                        <p:cTn id="7" dur="1000"/>
                                        <p:tgtEl>
                                          <p:spTgt spid="166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685800" y="434975"/>
            <a:ext cx="7772400" cy="838200"/>
          </a:xfrm>
        </p:spPr>
        <p:txBody>
          <a:bodyPr/>
          <a:lstStyle/>
          <a:p>
            <a:r>
              <a:rPr lang="en-US" sz="4000" dirty="0">
                <a:latin typeface="Arial" charset="0"/>
                <a:cs typeface="Arial" charset="0"/>
              </a:rPr>
              <a:t>Companies Want To Consider</a:t>
            </a:r>
          </a:p>
        </p:txBody>
      </p:sp>
      <p:sp>
        <p:nvSpPr>
          <p:cNvPr id="52226" name="Rectangle 3"/>
          <p:cNvSpPr>
            <a:spLocks noGrp="1" noChangeArrowheads="1"/>
          </p:cNvSpPr>
          <p:nvPr>
            <p:ph type="body" idx="1"/>
          </p:nvPr>
        </p:nvSpPr>
        <p:spPr>
          <a:xfrm>
            <a:off x="635000" y="1528763"/>
            <a:ext cx="4056063" cy="4610100"/>
          </a:xfrm>
        </p:spPr>
        <p:txBody>
          <a:bodyPr/>
          <a:lstStyle/>
          <a:p>
            <a:pPr marL="444500" indent="-444500" defTabSz="836613">
              <a:buFont typeface="Arial Unicode MS" charset="0"/>
              <a:buChar char="▶"/>
            </a:pPr>
            <a:r>
              <a:rPr lang="en-US" sz="2400" dirty="0">
                <a:latin typeface="Arial" charset="0"/>
                <a:cs typeface="Arial" charset="0"/>
              </a:rPr>
              <a:t>National literacy rate</a:t>
            </a:r>
          </a:p>
          <a:p>
            <a:pPr marL="444500" indent="-444500" defTabSz="836613">
              <a:buFont typeface="Arial Unicode MS" charset="0"/>
              <a:buChar char="▶"/>
            </a:pPr>
            <a:r>
              <a:rPr lang="en-US" sz="2400" dirty="0">
                <a:latin typeface="Arial" charset="0"/>
                <a:cs typeface="Arial" charset="0"/>
              </a:rPr>
              <a:t>Rate of innovation</a:t>
            </a:r>
          </a:p>
          <a:p>
            <a:pPr marL="444500" indent="-444500" defTabSz="836613">
              <a:buFont typeface="Arial Unicode MS" charset="0"/>
              <a:buChar char="▶"/>
            </a:pPr>
            <a:r>
              <a:rPr lang="en-US" sz="2400" dirty="0">
                <a:latin typeface="Arial" charset="0"/>
                <a:cs typeface="Arial" charset="0"/>
              </a:rPr>
              <a:t>Rate of technology change</a:t>
            </a:r>
          </a:p>
          <a:p>
            <a:pPr marL="444500" indent="-444500" defTabSz="836613">
              <a:buFont typeface="Arial Unicode MS" charset="0"/>
              <a:buChar char="▶"/>
            </a:pPr>
            <a:r>
              <a:rPr lang="en-US" sz="2400" dirty="0">
                <a:latin typeface="Arial" charset="0"/>
                <a:cs typeface="Arial" charset="0"/>
              </a:rPr>
              <a:t>Number of skilled workers</a:t>
            </a:r>
          </a:p>
          <a:p>
            <a:pPr marL="444500" indent="-444500" defTabSz="836613">
              <a:buFont typeface="Arial Unicode MS" charset="0"/>
              <a:buChar char="▶"/>
            </a:pPr>
            <a:r>
              <a:rPr lang="en-US" sz="2400" dirty="0">
                <a:latin typeface="Arial" charset="0"/>
                <a:cs typeface="Arial" charset="0"/>
              </a:rPr>
              <a:t>Political stability</a:t>
            </a:r>
          </a:p>
          <a:p>
            <a:pPr marL="444500" indent="-444500" defTabSz="836613">
              <a:buFont typeface="Arial Unicode MS" charset="0"/>
              <a:buChar char="▶"/>
            </a:pPr>
            <a:r>
              <a:rPr lang="en-US" sz="2400" dirty="0">
                <a:latin typeface="Arial" charset="0"/>
                <a:cs typeface="Arial" charset="0"/>
              </a:rPr>
              <a:t>Product liability laws</a:t>
            </a:r>
          </a:p>
          <a:p>
            <a:pPr marL="444500" indent="-444500" defTabSz="836613">
              <a:buFont typeface="Arial Unicode MS" charset="0"/>
              <a:buChar char="▶"/>
            </a:pPr>
            <a:r>
              <a:rPr lang="en-US" sz="2400" dirty="0">
                <a:latin typeface="Arial" charset="0"/>
                <a:cs typeface="Arial" charset="0"/>
              </a:rPr>
              <a:t>Export restrictions</a:t>
            </a:r>
          </a:p>
          <a:p>
            <a:pPr marL="444500" indent="-444500" defTabSz="836613">
              <a:buFont typeface="Arial Unicode MS" charset="0"/>
              <a:buChar char="▶"/>
            </a:pPr>
            <a:r>
              <a:rPr lang="en-US" sz="2400" dirty="0">
                <a:latin typeface="Arial" charset="0"/>
                <a:cs typeface="Arial" charset="0"/>
              </a:rPr>
              <a:t>Variations in language</a:t>
            </a:r>
          </a:p>
        </p:txBody>
      </p:sp>
      <p:sp>
        <p:nvSpPr>
          <p:cNvPr id="211972" name="Rectangle 4"/>
          <p:cNvSpPr>
            <a:spLocks noChangeArrowheads="1"/>
          </p:cNvSpPr>
          <p:nvPr/>
        </p:nvSpPr>
        <p:spPr bwMode="auto">
          <a:xfrm>
            <a:off x="4962525" y="1528762"/>
            <a:ext cx="3609975" cy="5075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lstStyle/>
          <a:p>
            <a:pPr marL="444500" indent="-444500">
              <a:lnSpc>
                <a:spcPct val="90000"/>
              </a:lnSpc>
              <a:spcAft>
                <a:spcPts val="1200"/>
              </a:spcAft>
              <a:buClr>
                <a:srgbClr val="BF0922"/>
              </a:buClr>
              <a:buSzPct val="60000"/>
              <a:buFont typeface="Lucida Grande" charset="0"/>
              <a:buChar char="►"/>
            </a:pPr>
            <a:r>
              <a:rPr lang="en-US" sz="2400" dirty="0"/>
              <a:t>Work ethic</a:t>
            </a:r>
          </a:p>
          <a:p>
            <a:pPr marL="444500" indent="-444500">
              <a:lnSpc>
                <a:spcPct val="90000"/>
              </a:lnSpc>
              <a:spcAft>
                <a:spcPts val="1200"/>
              </a:spcAft>
              <a:buClr>
                <a:srgbClr val="BF0922"/>
              </a:buClr>
              <a:buSzPct val="60000"/>
              <a:buFont typeface="Lucida Grande" charset="0"/>
              <a:buChar char="►"/>
            </a:pPr>
            <a:r>
              <a:rPr lang="en-US" sz="2400" dirty="0"/>
              <a:t>Tax rates</a:t>
            </a:r>
          </a:p>
          <a:p>
            <a:pPr marL="444500" indent="-444500">
              <a:lnSpc>
                <a:spcPct val="90000"/>
              </a:lnSpc>
              <a:spcAft>
                <a:spcPts val="1200"/>
              </a:spcAft>
              <a:buClr>
                <a:srgbClr val="BF0922"/>
              </a:buClr>
              <a:buSzPct val="60000"/>
              <a:buFont typeface="Lucida Grande" charset="0"/>
              <a:buChar char="►"/>
            </a:pPr>
            <a:r>
              <a:rPr lang="en-US" sz="2400" dirty="0"/>
              <a:t>Inflation</a:t>
            </a:r>
          </a:p>
          <a:p>
            <a:pPr marL="444500" indent="-444500">
              <a:lnSpc>
                <a:spcPct val="90000"/>
              </a:lnSpc>
              <a:spcAft>
                <a:spcPts val="1200"/>
              </a:spcAft>
              <a:buClr>
                <a:srgbClr val="BF0922"/>
              </a:buClr>
              <a:buSzPct val="60000"/>
              <a:buFont typeface="Lucida Grande" charset="0"/>
              <a:buChar char="►"/>
            </a:pPr>
            <a:r>
              <a:rPr lang="en-US" sz="2400" dirty="0"/>
              <a:t>Availability of raw materials</a:t>
            </a:r>
          </a:p>
          <a:p>
            <a:pPr marL="444500" indent="-444500">
              <a:lnSpc>
                <a:spcPct val="90000"/>
              </a:lnSpc>
              <a:spcAft>
                <a:spcPts val="1200"/>
              </a:spcAft>
              <a:buClr>
                <a:srgbClr val="BF0922"/>
              </a:buClr>
              <a:buSzPct val="60000"/>
              <a:buFont typeface="Lucida Grande" charset="0"/>
              <a:buChar char="►"/>
            </a:pPr>
            <a:r>
              <a:rPr lang="en-US" sz="2400" dirty="0"/>
              <a:t>Interest rates</a:t>
            </a:r>
          </a:p>
          <a:p>
            <a:pPr marL="444500" indent="-444500">
              <a:lnSpc>
                <a:spcPct val="90000"/>
              </a:lnSpc>
              <a:spcAft>
                <a:spcPts val="1200"/>
              </a:spcAft>
              <a:buClr>
                <a:srgbClr val="BF0922"/>
              </a:buClr>
              <a:buSzPct val="60000"/>
              <a:buFont typeface="Lucida Grande" charset="0"/>
              <a:buChar char="►"/>
            </a:pPr>
            <a:r>
              <a:rPr lang="en-US" sz="2400" dirty="0"/>
              <a:t>Population</a:t>
            </a:r>
          </a:p>
          <a:p>
            <a:pPr marL="444500" indent="-444500">
              <a:lnSpc>
                <a:spcPct val="90000"/>
              </a:lnSpc>
              <a:spcAft>
                <a:spcPts val="1200"/>
              </a:spcAft>
              <a:buClr>
                <a:srgbClr val="BF0922"/>
              </a:buClr>
              <a:buSzPct val="60000"/>
              <a:buFont typeface="Lucida Grande" charset="0"/>
              <a:buChar char="►"/>
            </a:pPr>
            <a:r>
              <a:rPr lang="en-US" sz="2400" dirty="0"/>
              <a:t>Transportation infrastructure</a:t>
            </a:r>
          </a:p>
          <a:p>
            <a:pPr marL="444500" indent="-444500">
              <a:lnSpc>
                <a:spcPct val="90000"/>
              </a:lnSpc>
              <a:spcAft>
                <a:spcPts val="1200"/>
              </a:spcAft>
              <a:buClr>
                <a:srgbClr val="BF0922"/>
              </a:buClr>
              <a:buSzPct val="60000"/>
              <a:buFont typeface="Lucida Grande" charset="0"/>
              <a:buChar char="►"/>
            </a:pPr>
            <a:r>
              <a:rPr lang="en-US" sz="2400" dirty="0"/>
              <a:t>Communication system</a:t>
            </a:r>
          </a:p>
        </p:txBody>
      </p:sp>
    </p:spTree>
    <p:extLst>
      <p:ext uri="{BB962C8B-B14F-4D97-AF65-F5344CB8AC3E}">
        <p14:creationId xmlns:p14="http://schemas.microsoft.com/office/powerpoint/2010/main" val="419278729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11972"/>
                                        </p:tgtEl>
                                        <p:attrNameLst>
                                          <p:attrName>style.visibility</p:attrName>
                                        </p:attrNameLst>
                                      </p:cBhvr>
                                      <p:to>
                                        <p:strVal val="visible"/>
                                      </p:to>
                                    </p:set>
                                    <p:animEffect transition="in" filter="strips(downRight)">
                                      <p:cBhvr>
                                        <p:cTn id="7" dur="10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85800" y="355600"/>
            <a:ext cx="7772400" cy="812800"/>
          </a:xfrm>
        </p:spPr>
        <p:txBody>
          <a:bodyPr/>
          <a:lstStyle/>
          <a:p>
            <a:r>
              <a:rPr lang="en-US" dirty="0">
                <a:latin typeface="Arial" charset="0"/>
                <a:cs typeface="Arial" charset="0"/>
              </a:rPr>
              <a:t>Match Product and Parent</a:t>
            </a:r>
          </a:p>
        </p:txBody>
      </p:sp>
      <p:sp>
        <p:nvSpPr>
          <p:cNvPr id="214020" name="Rectangle 4"/>
          <p:cNvSpPr>
            <a:spLocks noChangeArrowheads="1"/>
          </p:cNvSpPr>
          <p:nvPr/>
        </p:nvSpPr>
        <p:spPr bwMode="auto">
          <a:xfrm>
            <a:off x="4884738" y="1779588"/>
            <a:ext cx="3733800" cy="3878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lstStyle/>
          <a:p>
            <a:pPr marL="444500" indent="-444500" defTabSz="836613">
              <a:lnSpc>
                <a:spcPct val="90000"/>
              </a:lnSpc>
              <a:spcAft>
                <a:spcPts val="1200"/>
              </a:spcAft>
              <a:buClr>
                <a:schemeClr val="tx1"/>
              </a:buClr>
              <a:buFontTx/>
              <a:buAutoNum type="arabicPeriod"/>
            </a:pPr>
            <a:r>
              <a:rPr lang="en-US" sz="2400" dirty="0"/>
              <a:t>Volkswagen</a:t>
            </a:r>
          </a:p>
          <a:p>
            <a:pPr marL="444500" indent="-444500" defTabSz="836613">
              <a:lnSpc>
                <a:spcPct val="90000"/>
              </a:lnSpc>
              <a:spcAft>
                <a:spcPts val="1200"/>
              </a:spcAft>
              <a:buClr>
                <a:schemeClr val="tx1"/>
              </a:buClr>
              <a:buFontTx/>
              <a:buAutoNum type="arabicPeriod"/>
            </a:pPr>
            <a:r>
              <a:rPr lang="en-US" sz="2400" dirty="0"/>
              <a:t>Bridgestone</a:t>
            </a:r>
          </a:p>
          <a:p>
            <a:pPr marL="444500" indent="-444500" defTabSz="836613">
              <a:lnSpc>
                <a:spcPct val="90000"/>
              </a:lnSpc>
              <a:spcAft>
                <a:spcPts val="1200"/>
              </a:spcAft>
              <a:buClr>
                <a:schemeClr val="tx1"/>
              </a:buClr>
              <a:buFontTx/>
              <a:buAutoNum type="arabicPeriod"/>
            </a:pPr>
            <a:r>
              <a:rPr lang="en-US" sz="2400" dirty="0"/>
              <a:t>Campbell Soup</a:t>
            </a:r>
          </a:p>
          <a:p>
            <a:pPr marL="444500" indent="-444500" defTabSz="836613">
              <a:lnSpc>
                <a:spcPct val="90000"/>
              </a:lnSpc>
              <a:spcAft>
                <a:spcPts val="1200"/>
              </a:spcAft>
              <a:buClr>
                <a:schemeClr val="tx1"/>
              </a:buClr>
              <a:buFontTx/>
              <a:buAutoNum type="arabicPeriod"/>
            </a:pPr>
            <a:r>
              <a:rPr lang="en-US" sz="2400" dirty="0"/>
              <a:t>Tata Motors Limited</a:t>
            </a:r>
          </a:p>
          <a:p>
            <a:pPr marL="444500" indent="-444500" defTabSz="836613">
              <a:lnSpc>
                <a:spcPct val="90000"/>
              </a:lnSpc>
              <a:spcAft>
                <a:spcPts val="1200"/>
              </a:spcAft>
              <a:buClr>
                <a:schemeClr val="tx1"/>
              </a:buClr>
              <a:buFontTx/>
              <a:buAutoNum type="arabicPeriod"/>
            </a:pPr>
            <a:r>
              <a:rPr lang="en-US" sz="2400" dirty="0"/>
              <a:t>Proctor &amp; Gamble</a:t>
            </a:r>
          </a:p>
          <a:p>
            <a:pPr marL="444500" indent="-444500" defTabSz="836613">
              <a:lnSpc>
                <a:spcPct val="90000"/>
              </a:lnSpc>
              <a:spcAft>
                <a:spcPts val="1200"/>
              </a:spcAft>
              <a:buClr>
                <a:schemeClr val="tx1"/>
              </a:buClr>
              <a:buFontTx/>
              <a:buAutoNum type="arabicPeriod"/>
            </a:pPr>
            <a:r>
              <a:rPr lang="en-US" sz="2400" dirty="0"/>
              <a:t>Nestlé</a:t>
            </a:r>
          </a:p>
          <a:p>
            <a:pPr marL="444500" indent="-444500" defTabSz="836613">
              <a:lnSpc>
                <a:spcPct val="90000"/>
              </a:lnSpc>
              <a:spcAft>
                <a:spcPts val="1200"/>
              </a:spcAft>
              <a:buClr>
                <a:schemeClr val="tx1"/>
              </a:buClr>
              <a:buFontTx/>
              <a:buAutoNum type="arabicPeriod"/>
            </a:pPr>
            <a:r>
              <a:rPr lang="en-US" sz="2400" dirty="0"/>
              <a:t>Pillsbury</a:t>
            </a:r>
          </a:p>
          <a:p>
            <a:pPr marL="444500" indent="-444500" defTabSz="836613">
              <a:lnSpc>
                <a:spcPct val="90000"/>
              </a:lnSpc>
              <a:spcAft>
                <a:spcPts val="1200"/>
              </a:spcAft>
              <a:buClr>
                <a:schemeClr val="tx1"/>
              </a:buClr>
              <a:buFontTx/>
              <a:buAutoNum type="arabicPeriod"/>
            </a:pPr>
            <a:r>
              <a:rPr lang="en-US" sz="2400" dirty="0"/>
              <a:t>Haier</a:t>
            </a:r>
          </a:p>
        </p:txBody>
      </p:sp>
      <p:sp>
        <p:nvSpPr>
          <p:cNvPr id="6" name="TextBox 5"/>
          <p:cNvSpPr txBox="1">
            <a:spLocks noChangeArrowheads="1"/>
          </p:cNvSpPr>
          <p:nvPr/>
        </p:nvSpPr>
        <p:spPr bwMode="auto">
          <a:xfrm>
            <a:off x="635000" y="1447800"/>
            <a:ext cx="3670300" cy="450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836613">
              <a:defRPr>
                <a:solidFill>
                  <a:schemeClr val="tx1"/>
                </a:solidFill>
                <a:latin typeface="Calibri" charset="0"/>
                <a:ea typeface="ＭＳ Ｐゴシック" charset="0"/>
                <a:cs typeface="Arial" charset="0"/>
              </a:defRPr>
            </a:lvl1pPr>
            <a:lvl2pPr marL="742950" indent="-285750" defTabSz="836613">
              <a:defRPr>
                <a:solidFill>
                  <a:schemeClr val="tx1"/>
                </a:solidFill>
                <a:latin typeface="Calibri" charset="0"/>
                <a:ea typeface="Arial" charset="0"/>
                <a:cs typeface="Arial" charset="0"/>
              </a:defRPr>
            </a:lvl2pPr>
            <a:lvl3pPr marL="1143000" indent="-228600" defTabSz="836613">
              <a:defRPr>
                <a:solidFill>
                  <a:schemeClr val="tx1"/>
                </a:solidFill>
                <a:latin typeface="Calibri" charset="0"/>
                <a:ea typeface="Arial" charset="0"/>
                <a:cs typeface="Arial" charset="0"/>
              </a:defRPr>
            </a:lvl3pPr>
            <a:lvl4pPr marL="1600200" indent="-228600" defTabSz="836613">
              <a:defRPr>
                <a:solidFill>
                  <a:schemeClr val="tx1"/>
                </a:solidFill>
                <a:latin typeface="Calibri" charset="0"/>
                <a:ea typeface="Arial" charset="0"/>
                <a:cs typeface="Arial" charset="0"/>
              </a:defRPr>
            </a:lvl4pPr>
            <a:lvl5pPr marL="2057400" indent="-228600" defTabSz="836613">
              <a:defRPr>
                <a:solidFill>
                  <a:schemeClr val="tx1"/>
                </a:solidFill>
                <a:latin typeface="Calibri" charset="0"/>
                <a:ea typeface="Arial" charset="0"/>
                <a:cs typeface="Arial" charset="0"/>
              </a:defRPr>
            </a:lvl5pPr>
            <a:lvl6pPr marL="2514600" indent="-228600" defTabSz="836613" fontAlgn="base">
              <a:spcBef>
                <a:spcPct val="0"/>
              </a:spcBef>
              <a:spcAft>
                <a:spcPct val="0"/>
              </a:spcAft>
              <a:defRPr>
                <a:solidFill>
                  <a:schemeClr val="tx1"/>
                </a:solidFill>
                <a:latin typeface="Calibri" charset="0"/>
                <a:ea typeface="Arial" charset="0"/>
                <a:cs typeface="Arial" charset="0"/>
              </a:defRPr>
            </a:lvl6pPr>
            <a:lvl7pPr marL="2971800" indent="-228600" defTabSz="836613" fontAlgn="base">
              <a:spcBef>
                <a:spcPct val="0"/>
              </a:spcBef>
              <a:spcAft>
                <a:spcPct val="0"/>
              </a:spcAft>
              <a:defRPr>
                <a:solidFill>
                  <a:schemeClr val="tx1"/>
                </a:solidFill>
                <a:latin typeface="Calibri" charset="0"/>
                <a:ea typeface="Arial" charset="0"/>
                <a:cs typeface="Arial" charset="0"/>
              </a:defRPr>
            </a:lvl7pPr>
            <a:lvl8pPr marL="3429000" indent="-228600" defTabSz="836613" fontAlgn="base">
              <a:spcBef>
                <a:spcPct val="0"/>
              </a:spcBef>
              <a:spcAft>
                <a:spcPct val="0"/>
              </a:spcAft>
              <a:defRPr>
                <a:solidFill>
                  <a:schemeClr val="tx1"/>
                </a:solidFill>
                <a:latin typeface="Calibri" charset="0"/>
                <a:ea typeface="Arial" charset="0"/>
                <a:cs typeface="Arial" charset="0"/>
              </a:defRPr>
            </a:lvl8pPr>
            <a:lvl9pPr marL="3886200" indent="-228600" defTabSz="836613" fontAlgn="base">
              <a:spcBef>
                <a:spcPct val="0"/>
              </a:spcBef>
              <a:spcAft>
                <a:spcPct val="0"/>
              </a:spcAft>
              <a:defRPr>
                <a:solidFill>
                  <a:schemeClr val="tx1"/>
                </a:solidFill>
                <a:latin typeface="Calibri" charset="0"/>
                <a:ea typeface="Arial" charset="0"/>
                <a:cs typeface="Arial" charset="0"/>
              </a:defRPr>
            </a:lvl9pPr>
          </a:lstStyle>
          <a:p>
            <a:pPr>
              <a:lnSpc>
                <a:spcPct val="90000"/>
              </a:lnSpc>
              <a:spcAft>
                <a:spcPts val="1200"/>
              </a:spcAft>
              <a:buClr>
                <a:schemeClr val="accent1"/>
              </a:buClr>
              <a:buSzPct val="60000"/>
              <a:buFont typeface="Lucida Grande" charset="0"/>
              <a:buChar char="►"/>
            </a:pPr>
            <a:r>
              <a:rPr lang="en-US" sz="2400" dirty="0">
                <a:latin typeface="Arial" charset="0"/>
              </a:rPr>
              <a:t>Braun Household Appliances</a:t>
            </a:r>
          </a:p>
          <a:p>
            <a:pPr>
              <a:lnSpc>
                <a:spcPct val="90000"/>
              </a:lnSpc>
              <a:spcAft>
                <a:spcPts val="1200"/>
              </a:spcAft>
              <a:buClr>
                <a:schemeClr val="accent1"/>
              </a:buClr>
              <a:buSzPct val="60000"/>
              <a:buFont typeface="Lucida Grande" charset="0"/>
              <a:buChar char="►"/>
            </a:pPr>
            <a:r>
              <a:rPr lang="en-US" sz="2400" dirty="0">
                <a:latin typeface="Arial" charset="0"/>
              </a:rPr>
              <a:t>Firestone Tires</a:t>
            </a:r>
          </a:p>
          <a:p>
            <a:pPr>
              <a:lnSpc>
                <a:spcPct val="90000"/>
              </a:lnSpc>
              <a:spcAft>
                <a:spcPts val="1200"/>
              </a:spcAft>
              <a:buClr>
                <a:schemeClr val="accent1"/>
              </a:buClr>
              <a:buSzPct val="60000"/>
              <a:buFont typeface="Lucida Grande" charset="0"/>
              <a:buChar char="►"/>
            </a:pPr>
            <a:r>
              <a:rPr lang="en-US" sz="2400" dirty="0">
                <a:latin typeface="Arial" charset="0"/>
              </a:rPr>
              <a:t>Godiva Chocolate</a:t>
            </a:r>
          </a:p>
          <a:p>
            <a:pPr>
              <a:lnSpc>
                <a:spcPct val="90000"/>
              </a:lnSpc>
              <a:spcAft>
                <a:spcPts val="1200"/>
              </a:spcAft>
              <a:buClr>
                <a:schemeClr val="accent1"/>
              </a:buClr>
              <a:buSzPct val="60000"/>
              <a:buFont typeface="Lucida Grande" charset="0"/>
              <a:buChar char="►"/>
            </a:pPr>
            <a:r>
              <a:rPr lang="en-US" sz="2400" dirty="0">
                <a:latin typeface="Arial" charset="0"/>
              </a:rPr>
              <a:t>Haagen-Dazs Ice Cream</a:t>
            </a:r>
          </a:p>
          <a:p>
            <a:pPr>
              <a:lnSpc>
                <a:spcPct val="90000"/>
              </a:lnSpc>
              <a:spcAft>
                <a:spcPts val="1200"/>
              </a:spcAft>
              <a:buClr>
                <a:schemeClr val="accent1"/>
              </a:buClr>
              <a:buSzPct val="60000"/>
              <a:buFont typeface="Lucida Grande" charset="0"/>
              <a:buChar char="►"/>
            </a:pPr>
            <a:r>
              <a:rPr lang="en-US" sz="2400" dirty="0">
                <a:latin typeface="Arial" charset="0"/>
              </a:rPr>
              <a:t>Jaguar Autos</a:t>
            </a:r>
          </a:p>
          <a:p>
            <a:pPr>
              <a:lnSpc>
                <a:spcPct val="90000"/>
              </a:lnSpc>
              <a:spcAft>
                <a:spcPts val="1200"/>
              </a:spcAft>
              <a:buClr>
                <a:schemeClr val="accent1"/>
              </a:buClr>
              <a:buSzPct val="60000"/>
              <a:buFont typeface="Lucida Grande" charset="0"/>
              <a:buChar char="►"/>
            </a:pPr>
            <a:r>
              <a:rPr lang="en-US" sz="2400" dirty="0">
                <a:latin typeface="Arial" charset="0"/>
              </a:rPr>
              <a:t>GE Appliances</a:t>
            </a:r>
          </a:p>
          <a:p>
            <a:pPr>
              <a:lnSpc>
                <a:spcPct val="90000"/>
              </a:lnSpc>
              <a:spcAft>
                <a:spcPts val="1200"/>
              </a:spcAft>
              <a:buClr>
                <a:schemeClr val="accent1"/>
              </a:buClr>
              <a:buSzPct val="60000"/>
              <a:buFont typeface="Lucida Grande" charset="0"/>
              <a:buChar char="►"/>
            </a:pPr>
            <a:r>
              <a:rPr lang="en-US" sz="2400" dirty="0">
                <a:latin typeface="Arial" charset="0"/>
              </a:rPr>
              <a:t>Lamborghini Autos</a:t>
            </a:r>
          </a:p>
          <a:p>
            <a:pPr>
              <a:lnSpc>
                <a:spcPct val="90000"/>
              </a:lnSpc>
              <a:spcAft>
                <a:spcPts val="1200"/>
              </a:spcAft>
              <a:buClr>
                <a:schemeClr val="accent1"/>
              </a:buClr>
              <a:buSzPct val="60000"/>
              <a:buFont typeface="Lucida Grande" charset="0"/>
              <a:buChar char="►"/>
            </a:pPr>
            <a:r>
              <a:rPr lang="en-US" sz="2400" dirty="0">
                <a:latin typeface="Arial" charset="0"/>
              </a:rPr>
              <a:t>Alpo Petfoods</a:t>
            </a:r>
          </a:p>
        </p:txBody>
      </p:sp>
      <p:sp>
        <p:nvSpPr>
          <p:cNvPr id="5" name="Line 5"/>
          <p:cNvSpPr>
            <a:spLocks noChangeShapeType="1"/>
          </p:cNvSpPr>
          <p:nvPr/>
        </p:nvSpPr>
        <p:spPr bwMode="auto">
          <a:xfrm>
            <a:off x="3556000" y="1785938"/>
            <a:ext cx="1365250" cy="2060575"/>
          </a:xfrm>
          <a:prstGeom prst="line">
            <a:avLst/>
          </a:prstGeom>
          <a:noFill/>
          <a:ln w="57150">
            <a:solidFill>
              <a:srgbClr val="BF0922"/>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7" name="Line 6"/>
          <p:cNvSpPr>
            <a:spLocks noChangeShapeType="1"/>
          </p:cNvSpPr>
          <p:nvPr/>
        </p:nvSpPr>
        <p:spPr bwMode="auto">
          <a:xfrm flipV="1">
            <a:off x="3249613" y="3394075"/>
            <a:ext cx="1712912" cy="842963"/>
          </a:xfrm>
          <a:prstGeom prst="line">
            <a:avLst/>
          </a:prstGeom>
          <a:noFill/>
          <a:ln w="57150">
            <a:solidFill>
              <a:schemeClr val="accent4">
                <a:lumMod val="50000"/>
              </a:schemeClr>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8" name="Line 7"/>
          <p:cNvSpPr>
            <a:spLocks noChangeShapeType="1"/>
          </p:cNvSpPr>
          <p:nvPr/>
        </p:nvSpPr>
        <p:spPr bwMode="auto">
          <a:xfrm>
            <a:off x="3494088" y="2478088"/>
            <a:ext cx="1509712" cy="73025"/>
          </a:xfrm>
          <a:prstGeom prst="line">
            <a:avLst/>
          </a:prstGeom>
          <a:noFill/>
          <a:ln w="57150">
            <a:solidFill>
              <a:schemeClr val="tx2"/>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9" name="Line 8"/>
          <p:cNvSpPr>
            <a:spLocks noChangeShapeType="1"/>
          </p:cNvSpPr>
          <p:nvPr/>
        </p:nvSpPr>
        <p:spPr bwMode="auto">
          <a:xfrm flipV="1">
            <a:off x="3913188" y="2941638"/>
            <a:ext cx="1074737" cy="15875"/>
          </a:xfrm>
          <a:prstGeom prst="line">
            <a:avLst/>
          </a:prstGeom>
          <a:noFill/>
          <a:ln w="57150">
            <a:solidFill>
              <a:schemeClr val="accent5"/>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10" name="Freeform 9"/>
          <p:cNvSpPr>
            <a:spLocks/>
          </p:cNvSpPr>
          <p:nvPr/>
        </p:nvSpPr>
        <p:spPr bwMode="auto">
          <a:xfrm>
            <a:off x="3590925" y="2046288"/>
            <a:ext cx="1373188" cy="2990850"/>
          </a:xfrm>
          <a:custGeom>
            <a:avLst/>
            <a:gdLst>
              <a:gd name="T0" fmla="*/ 0 w 865"/>
              <a:gd name="T1" fmla="*/ 2990850 h 1884"/>
              <a:gd name="T2" fmla="*/ 995363 w 865"/>
              <a:gd name="T3" fmla="*/ 231775 h 1884"/>
              <a:gd name="T4" fmla="*/ 1373188 w 865"/>
              <a:gd name="T5" fmla="*/ 0 h 1884"/>
              <a:gd name="T6" fmla="*/ 0 60000 65536"/>
              <a:gd name="T7" fmla="*/ 0 60000 65536"/>
              <a:gd name="T8" fmla="*/ 0 60000 65536"/>
              <a:gd name="T9" fmla="*/ 0 w 865"/>
              <a:gd name="T10" fmla="*/ 0 h 1884"/>
              <a:gd name="T11" fmla="*/ 865 w 865"/>
              <a:gd name="T12" fmla="*/ 1884 h 1884"/>
            </a:gdLst>
            <a:ahLst/>
            <a:cxnLst>
              <a:cxn ang="T6">
                <a:pos x="T0" y="T1"/>
              </a:cxn>
              <a:cxn ang="T7">
                <a:pos x="T2" y="T3"/>
              </a:cxn>
              <a:cxn ang="T8">
                <a:pos x="T4" y="T5"/>
              </a:cxn>
            </a:cxnLst>
            <a:rect l="T9" t="T10" r="T11" b="T12"/>
            <a:pathLst>
              <a:path w="865" h="1884">
                <a:moveTo>
                  <a:pt x="0" y="1884"/>
                </a:moveTo>
                <a:lnTo>
                  <a:pt x="627" y="146"/>
                </a:lnTo>
                <a:lnTo>
                  <a:pt x="865" y="0"/>
                </a:lnTo>
              </a:path>
            </a:pathLst>
          </a:custGeom>
          <a:noFill/>
          <a:ln w="57150" cmpd="sng">
            <a:solidFill>
              <a:schemeClr val="accent6">
                <a:lumMod val="75000"/>
              </a:schemeClr>
            </a:solidFill>
            <a:round/>
            <a:headEnd type="none" w="med" len="med"/>
            <a:tailEnd type="triangle" w="sm" len="sm"/>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1" name="Line 10"/>
          <p:cNvSpPr>
            <a:spLocks noChangeShapeType="1"/>
          </p:cNvSpPr>
          <p:nvPr/>
        </p:nvSpPr>
        <p:spPr bwMode="auto">
          <a:xfrm>
            <a:off x="3621088" y="3576638"/>
            <a:ext cx="1262062" cy="1276350"/>
          </a:xfrm>
          <a:prstGeom prst="line">
            <a:avLst/>
          </a:prstGeom>
          <a:noFill/>
          <a:ln w="57150">
            <a:solidFill>
              <a:schemeClr val="accent3">
                <a:lumMod val="50000"/>
              </a:schemeClr>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12" name="Freeform 11"/>
          <p:cNvSpPr>
            <a:spLocks/>
          </p:cNvSpPr>
          <p:nvPr/>
        </p:nvSpPr>
        <p:spPr bwMode="auto">
          <a:xfrm>
            <a:off x="3443288" y="4432300"/>
            <a:ext cx="1539875" cy="1189038"/>
          </a:xfrm>
          <a:custGeom>
            <a:avLst/>
            <a:gdLst>
              <a:gd name="T0" fmla="*/ 0 w 970"/>
              <a:gd name="T1" fmla="*/ 1189038 h 749"/>
              <a:gd name="T2" fmla="*/ 649288 w 970"/>
              <a:gd name="T3" fmla="*/ 995363 h 749"/>
              <a:gd name="T4" fmla="*/ 968375 w 970"/>
              <a:gd name="T5" fmla="*/ 96838 h 749"/>
              <a:gd name="T6" fmla="*/ 1539875 w 970"/>
              <a:gd name="T7" fmla="*/ 0 h 749"/>
              <a:gd name="T8" fmla="*/ 0 60000 65536"/>
              <a:gd name="T9" fmla="*/ 0 60000 65536"/>
              <a:gd name="T10" fmla="*/ 0 60000 65536"/>
              <a:gd name="T11" fmla="*/ 0 60000 65536"/>
              <a:gd name="T12" fmla="*/ 0 w 970"/>
              <a:gd name="T13" fmla="*/ 0 h 749"/>
              <a:gd name="T14" fmla="*/ 970 w 970"/>
              <a:gd name="T15" fmla="*/ 749 h 749"/>
            </a:gdLst>
            <a:ahLst/>
            <a:cxnLst>
              <a:cxn ang="T8">
                <a:pos x="T0" y="T1"/>
              </a:cxn>
              <a:cxn ang="T9">
                <a:pos x="T2" y="T3"/>
              </a:cxn>
              <a:cxn ang="T10">
                <a:pos x="T4" y="T5"/>
              </a:cxn>
              <a:cxn ang="T11">
                <a:pos x="T6" y="T7"/>
              </a:cxn>
            </a:cxnLst>
            <a:rect l="T12" t="T13" r="T14" b="T15"/>
            <a:pathLst>
              <a:path w="970" h="749">
                <a:moveTo>
                  <a:pt x="0" y="749"/>
                </a:moveTo>
                <a:lnTo>
                  <a:pt x="409" y="627"/>
                </a:lnTo>
                <a:lnTo>
                  <a:pt x="610" y="61"/>
                </a:lnTo>
                <a:lnTo>
                  <a:pt x="970" y="0"/>
                </a:lnTo>
              </a:path>
            </a:pathLst>
          </a:custGeom>
          <a:noFill/>
          <a:ln w="57150" cmpd="sng">
            <a:solidFill>
              <a:schemeClr val="accent2">
                <a:lumMod val="75000"/>
              </a:schemeClr>
            </a:solidFill>
            <a:round/>
            <a:headEnd type="none" w="med" len="med"/>
            <a:tailEnd type="triangle" w="sm" len="sm"/>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3" name="Line 12"/>
          <p:cNvSpPr>
            <a:spLocks noChangeShapeType="1"/>
          </p:cNvSpPr>
          <p:nvPr/>
        </p:nvSpPr>
        <p:spPr bwMode="auto">
          <a:xfrm>
            <a:off x="3254375" y="4676775"/>
            <a:ext cx="1682750" cy="623888"/>
          </a:xfrm>
          <a:prstGeom prst="line">
            <a:avLst/>
          </a:prstGeom>
          <a:noFill/>
          <a:ln w="57150">
            <a:solidFill>
              <a:srgbClr val="BF0922"/>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Tree>
    <p:extLst>
      <p:ext uri="{BB962C8B-B14F-4D97-AF65-F5344CB8AC3E}">
        <p14:creationId xmlns:p14="http://schemas.microsoft.com/office/powerpoint/2010/main" val="12496371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214020"/>
                                        </p:tgtEl>
                                        <p:attrNameLst>
                                          <p:attrName>style.visibility</p:attrName>
                                        </p:attrNameLst>
                                      </p:cBhvr>
                                      <p:to>
                                        <p:strVal val="visible"/>
                                      </p:to>
                                    </p:set>
                                    <p:animEffect transition="in" filter="strips(downRight)">
                                      <p:cBhvr>
                                        <p:cTn id="11" dur="1000"/>
                                        <p:tgtEl>
                                          <p:spTgt spid="214020"/>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1000"/>
                                        <p:tgtEl>
                                          <p:spTgt spid="5"/>
                                        </p:tgtEl>
                                      </p:cBhvr>
                                    </p:animEffect>
                                  </p:childTnLst>
                                </p:cTn>
                              </p:par>
                            </p:childTnLst>
                          </p:cTn>
                        </p:par>
                        <p:par>
                          <p:cTn id="17" fill="hold">
                            <p:stCondLst>
                              <p:cond delay="1000"/>
                            </p:stCondLst>
                            <p:childTnLst>
                              <p:par>
                                <p:cTn id="18" presetID="22" presetClass="entr" presetSubtype="8" fill="hold" grpId="0" nodeType="after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000"/>
                                        <p:tgtEl>
                                          <p:spTgt spid="8"/>
                                        </p:tgtEl>
                                      </p:cBhvr>
                                    </p:animEffect>
                                  </p:childTnLst>
                                </p:cTn>
                              </p:par>
                            </p:childTnLst>
                          </p:cTn>
                        </p:par>
                        <p:par>
                          <p:cTn id="21" fill="hold">
                            <p:stCondLst>
                              <p:cond delay="3000"/>
                            </p:stCondLst>
                            <p:childTnLst>
                              <p:par>
                                <p:cTn id="22" presetID="22" presetClass="entr" presetSubtype="8" fill="hold" grpId="0" nodeType="afterEffect">
                                  <p:stCondLst>
                                    <p:cond delay="10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1000"/>
                                        <p:tgtEl>
                                          <p:spTgt spid="9"/>
                                        </p:tgtEl>
                                      </p:cBhvr>
                                    </p:animEffect>
                                  </p:childTnLst>
                                </p:cTn>
                              </p:par>
                            </p:childTnLst>
                          </p:cTn>
                        </p:par>
                        <p:par>
                          <p:cTn id="25" fill="hold">
                            <p:stCondLst>
                              <p:cond delay="5000"/>
                            </p:stCondLst>
                            <p:childTnLst>
                              <p:par>
                                <p:cTn id="26" presetID="18" presetClass="entr" presetSubtype="6" fill="hold" grpId="0" nodeType="afterEffect">
                                  <p:stCondLst>
                                    <p:cond delay="1000"/>
                                  </p:stCondLst>
                                  <p:childTnLst>
                                    <p:set>
                                      <p:cBhvr>
                                        <p:cTn id="27" dur="1" fill="hold">
                                          <p:stCondLst>
                                            <p:cond delay="0"/>
                                          </p:stCondLst>
                                        </p:cTn>
                                        <p:tgtEl>
                                          <p:spTgt spid="11"/>
                                        </p:tgtEl>
                                        <p:attrNameLst>
                                          <p:attrName>style.visibility</p:attrName>
                                        </p:attrNameLst>
                                      </p:cBhvr>
                                      <p:to>
                                        <p:strVal val="visible"/>
                                      </p:to>
                                    </p:set>
                                    <p:animEffect transition="in" filter="strips(downRight)">
                                      <p:cBhvr>
                                        <p:cTn id="28" dur="1000"/>
                                        <p:tgtEl>
                                          <p:spTgt spid="11"/>
                                        </p:tgtEl>
                                      </p:cBhvr>
                                    </p:animEffect>
                                  </p:childTnLst>
                                </p:cTn>
                              </p:par>
                            </p:childTnLst>
                          </p:cTn>
                        </p:par>
                        <p:par>
                          <p:cTn id="29" fill="hold">
                            <p:stCondLst>
                              <p:cond delay="7000"/>
                            </p:stCondLst>
                            <p:childTnLst>
                              <p:par>
                                <p:cTn id="30" presetID="18" presetClass="entr" presetSubtype="3" fill="hold" grpId="0" nodeType="afterEffect">
                                  <p:stCondLst>
                                    <p:cond delay="1000"/>
                                  </p:stCondLst>
                                  <p:childTnLst>
                                    <p:set>
                                      <p:cBhvr>
                                        <p:cTn id="31" dur="1" fill="hold">
                                          <p:stCondLst>
                                            <p:cond delay="0"/>
                                          </p:stCondLst>
                                        </p:cTn>
                                        <p:tgtEl>
                                          <p:spTgt spid="7"/>
                                        </p:tgtEl>
                                        <p:attrNameLst>
                                          <p:attrName>style.visibility</p:attrName>
                                        </p:attrNameLst>
                                      </p:cBhvr>
                                      <p:to>
                                        <p:strVal val="visible"/>
                                      </p:to>
                                    </p:set>
                                    <p:animEffect transition="in" filter="strips(upRight)">
                                      <p:cBhvr>
                                        <p:cTn id="32" dur="1000"/>
                                        <p:tgtEl>
                                          <p:spTgt spid="7"/>
                                        </p:tgtEl>
                                      </p:cBhvr>
                                    </p:animEffect>
                                  </p:childTnLst>
                                </p:cTn>
                              </p:par>
                            </p:childTnLst>
                          </p:cTn>
                        </p:par>
                        <p:par>
                          <p:cTn id="33" fill="hold">
                            <p:stCondLst>
                              <p:cond delay="9000"/>
                            </p:stCondLst>
                            <p:childTnLst>
                              <p:par>
                                <p:cTn id="34" presetID="22" presetClass="entr" presetSubtype="8" fill="hold" grpId="0" nodeType="afterEffect">
                                  <p:stCondLst>
                                    <p:cond delay="100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1000"/>
                                        <p:tgtEl>
                                          <p:spTgt spid="13"/>
                                        </p:tgtEl>
                                      </p:cBhvr>
                                    </p:animEffect>
                                  </p:childTnLst>
                                </p:cTn>
                              </p:par>
                            </p:childTnLst>
                          </p:cTn>
                        </p:par>
                        <p:par>
                          <p:cTn id="37" fill="hold">
                            <p:stCondLst>
                              <p:cond delay="11000"/>
                            </p:stCondLst>
                            <p:childTnLst>
                              <p:par>
                                <p:cTn id="38" presetID="18" presetClass="entr" presetSubtype="3" fill="hold" grpId="0" nodeType="afterEffect">
                                  <p:stCondLst>
                                    <p:cond delay="1000"/>
                                  </p:stCondLst>
                                  <p:childTnLst>
                                    <p:set>
                                      <p:cBhvr>
                                        <p:cTn id="39" dur="1" fill="hold">
                                          <p:stCondLst>
                                            <p:cond delay="0"/>
                                          </p:stCondLst>
                                        </p:cTn>
                                        <p:tgtEl>
                                          <p:spTgt spid="10"/>
                                        </p:tgtEl>
                                        <p:attrNameLst>
                                          <p:attrName>style.visibility</p:attrName>
                                        </p:attrNameLst>
                                      </p:cBhvr>
                                      <p:to>
                                        <p:strVal val="visible"/>
                                      </p:to>
                                    </p:set>
                                    <p:animEffect transition="in" filter="strips(upRight)">
                                      <p:cBhvr>
                                        <p:cTn id="40" dur="1000"/>
                                        <p:tgtEl>
                                          <p:spTgt spid="10"/>
                                        </p:tgtEl>
                                      </p:cBhvr>
                                    </p:animEffect>
                                  </p:childTnLst>
                                </p:cTn>
                              </p:par>
                            </p:childTnLst>
                          </p:cTn>
                        </p:par>
                        <p:par>
                          <p:cTn id="41" fill="hold">
                            <p:stCondLst>
                              <p:cond delay="13000"/>
                            </p:stCondLst>
                            <p:childTnLst>
                              <p:par>
                                <p:cTn id="42" presetID="18" presetClass="entr" presetSubtype="3" fill="hold" grpId="0" nodeType="afterEffect">
                                  <p:stCondLst>
                                    <p:cond delay="1000"/>
                                  </p:stCondLst>
                                  <p:childTnLst>
                                    <p:set>
                                      <p:cBhvr>
                                        <p:cTn id="43" dur="1" fill="hold">
                                          <p:stCondLst>
                                            <p:cond delay="0"/>
                                          </p:stCondLst>
                                        </p:cTn>
                                        <p:tgtEl>
                                          <p:spTgt spid="12"/>
                                        </p:tgtEl>
                                        <p:attrNameLst>
                                          <p:attrName>style.visibility</p:attrName>
                                        </p:attrNameLst>
                                      </p:cBhvr>
                                      <p:to>
                                        <p:strVal val="visible"/>
                                      </p:to>
                                    </p:set>
                                    <p:animEffect transition="in" filter="strips(upRight)">
                                      <p:cBhvr>
                                        <p:cTn id="4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p:bldP spid="6" grpId="0"/>
      <p:bldP spid="5" grpId="0" animBg="1"/>
      <p:bldP spid="7" grpId="0" animBg="1"/>
      <p:bldP spid="8" grpId="0" animBg="1"/>
      <p:bldP spid="9" grpId="0" animBg="1"/>
      <p:bldP spid="10"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85800" y="444500"/>
            <a:ext cx="7772400" cy="863600"/>
          </a:xfrm>
        </p:spPr>
        <p:txBody>
          <a:bodyPr/>
          <a:lstStyle/>
          <a:p>
            <a:r>
              <a:rPr lang="en-US" dirty="0">
                <a:latin typeface="Arial" charset="0"/>
                <a:cs typeface="Arial" charset="0"/>
              </a:rPr>
              <a:t>Match Product and Country</a:t>
            </a:r>
          </a:p>
        </p:txBody>
      </p:sp>
      <p:sp>
        <p:nvSpPr>
          <p:cNvPr id="218116" name="Rectangle 4"/>
          <p:cNvSpPr>
            <a:spLocks noChangeArrowheads="1"/>
          </p:cNvSpPr>
          <p:nvPr/>
        </p:nvSpPr>
        <p:spPr bwMode="auto">
          <a:xfrm>
            <a:off x="5102225" y="2397125"/>
            <a:ext cx="3048000" cy="278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lstStyle/>
          <a:p>
            <a:pPr marL="388938" indent="-388938">
              <a:lnSpc>
                <a:spcPct val="90000"/>
              </a:lnSpc>
              <a:spcAft>
                <a:spcPct val="40000"/>
              </a:spcAft>
              <a:buClr>
                <a:schemeClr val="tx1"/>
              </a:buClr>
              <a:buFont typeface="Arial" charset="0"/>
              <a:buAutoNum type="arabicPeriod"/>
            </a:pPr>
            <a:r>
              <a:rPr lang="en-US" sz="2400" dirty="0"/>
              <a:t>Great Britain</a:t>
            </a:r>
          </a:p>
          <a:p>
            <a:pPr marL="388938" indent="-388938">
              <a:lnSpc>
                <a:spcPct val="90000"/>
              </a:lnSpc>
              <a:spcAft>
                <a:spcPct val="40000"/>
              </a:spcAft>
              <a:buClr>
                <a:schemeClr val="tx1"/>
              </a:buClr>
              <a:buFont typeface="Arial" charset="0"/>
              <a:buAutoNum type="arabicPeriod"/>
            </a:pPr>
            <a:r>
              <a:rPr lang="en-US" sz="2400" dirty="0"/>
              <a:t>Germany</a:t>
            </a:r>
          </a:p>
          <a:p>
            <a:pPr marL="388938" indent="-388938">
              <a:lnSpc>
                <a:spcPct val="90000"/>
              </a:lnSpc>
              <a:spcAft>
                <a:spcPct val="40000"/>
              </a:spcAft>
              <a:buClr>
                <a:schemeClr val="tx1"/>
              </a:buClr>
              <a:buFont typeface="Arial" charset="0"/>
              <a:buAutoNum type="arabicPeriod"/>
            </a:pPr>
            <a:r>
              <a:rPr lang="en-US" sz="2400" dirty="0"/>
              <a:t>China</a:t>
            </a:r>
          </a:p>
          <a:p>
            <a:pPr marL="388938" indent="-388938">
              <a:lnSpc>
                <a:spcPct val="90000"/>
              </a:lnSpc>
              <a:spcAft>
                <a:spcPct val="40000"/>
              </a:spcAft>
              <a:buClr>
                <a:schemeClr val="tx1"/>
              </a:buClr>
              <a:buFont typeface="Arial" charset="0"/>
              <a:buAutoNum type="arabicPeriod"/>
            </a:pPr>
            <a:r>
              <a:rPr lang="en-US" sz="2400" dirty="0"/>
              <a:t>United States</a:t>
            </a:r>
          </a:p>
          <a:p>
            <a:pPr marL="388938" indent="-388938">
              <a:lnSpc>
                <a:spcPct val="90000"/>
              </a:lnSpc>
              <a:spcAft>
                <a:spcPct val="40000"/>
              </a:spcAft>
              <a:buClr>
                <a:schemeClr val="tx1"/>
              </a:buClr>
              <a:buFont typeface="Arial" charset="0"/>
              <a:buAutoNum type="arabicPeriod"/>
            </a:pPr>
            <a:r>
              <a:rPr lang="en-US" sz="2400" dirty="0"/>
              <a:t>Switzerland</a:t>
            </a:r>
          </a:p>
          <a:p>
            <a:pPr marL="388938" indent="-388938">
              <a:lnSpc>
                <a:spcPct val="90000"/>
              </a:lnSpc>
              <a:spcAft>
                <a:spcPct val="40000"/>
              </a:spcAft>
              <a:buClr>
                <a:schemeClr val="tx1"/>
              </a:buClr>
              <a:buFont typeface="Arial" charset="0"/>
              <a:buAutoNum type="arabicPeriod"/>
            </a:pPr>
            <a:r>
              <a:rPr lang="en-US" sz="2400" dirty="0"/>
              <a:t>India</a:t>
            </a:r>
          </a:p>
        </p:txBody>
      </p:sp>
      <p:sp>
        <p:nvSpPr>
          <p:cNvPr id="6" name="TextBox 5"/>
          <p:cNvSpPr txBox="1">
            <a:spLocks noChangeArrowheads="1"/>
          </p:cNvSpPr>
          <p:nvPr/>
        </p:nvSpPr>
        <p:spPr bwMode="auto">
          <a:xfrm>
            <a:off x="635000" y="1447800"/>
            <a:ext cx="3670300" cy="450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836613">
              <a:defRPr>
                <a:solidFill>
                  <a:schemeClr val="tx1"/>
                </a:solidFill>
                <a:latin typeface="Calibri" charset="0"/>
                <a:ea typeface="ＭＳ Ｐゴシック" charset="0"/>
                <a:cs typeface="Arial" charset="0"/>
              </a:defRPr>
            </a:lvl1pPr>
            <a:lvl2pPr marL="742950" indent="-285750" defTabSz="836613">
              <a:defRPr>
                <a:solidFill>
                  <a:schemeClr val="tx1"/>
                </a:solidFill>
                <a:latin typeface="Calibri" charset="0"/>
                <a:ea typeface="Arial" charset="0"/>
                <a:cs typeface="Arial" charset="0"/>
              </a:defRPr>
            </a:lvl2pPr>
            <a:lvl3pPr marL="1143000" indent="-228600" defTabSz="836613">
              <a:defRPr>
                <a:solidFill>
                  <a:schemeClr val="tx1"/>
                </a:solidFill>
                <a:latin typeface="Calibri" charset="0"/>
                <a:ea typeface="Arial" charset="0"/>
                <a:cs typeface="Arial" charset="0"/>
              </a:defRPr>
            </a:lvl3pPr>
            <a:lvl4pPr marL="1600200" indent="-228600" defTabSz="836613">
              <a:defRPr>
                <a:solidFill>
                  <a:schemeClr val="tx1"/>
                </a:solidFill>
                <a:latin typeface="Calibri" charset="0"/>
                <a:ea typeface="Arial" charset="0"/>
                <a:cs typeface="Arial" charset="0"/>
              </a:defRPr>
            </a:lvl4pPr>
            <a:lvl5pPr marL="2057400" indent="-228600" defTabSz="836613">
              <a:defRPr>
                <a:solidFill>
                  <a:schemeClr val="tx1"/>
                </a:solidFill>
                <a:latin typeface="Calibri" charset="0"/>
                <a:ea typeface="Arial" charset="0"/>
                <a:cs typeface="Arial" charset="0"/>
              </a:defRPr>
            </a:lvl5pPr>
            <a:lvl6pPr marL="2514600" indent="-228600" defTabSz="836613" fontAlgn="base">
              <a:spcBef>
                <a:spcPct val="0"/>
              </a:spcBef>
              <a:spcAft>
                <a:spcPct val="0"/>
              </a:spcAft>
              <a:defRPr>
                <a:solidFill>
                  <a:schemeClr val="tx1"/>
                </a:solidFill>
                <a:latin typeface="Calibri" charset="0"/>
                <a:ea typeface="Arial" charset="0"/>
                <a:cs typeface="Arial" charset="0"/>
              </a:defRPr>
            </a:lvl6pPr>
            <a:lvl7pPr marL="2971800" indent="-228600" defTabSz="836613" fontAlgn="base">
              <a:spcBef>
                <a:spcPct val="0"/>
              </a:spcBef>
              <a:spcAft>
                <a:spcPct val="0"/>
              </a:spcAft>
              <a:defRPr>
                <a:solidFill>
                  <a:schemeClr val="tx1"/>
                </a:solidFill>
                <a:latin typeface="Calibri" charset="0"/>
                <a:ea typeface="Arial" charset="0"/>
                <a:cs typeface="Arial" charset="0"/>
              </a:defRPr>
            </a:lvl7pPr>
            <a:lvl8pPr marL="3429000" indent="-228600" defTabSz="836613" fontAlgn="base">
              <a:spcBef>
                <a:spcPct val="0"/>
              </a:spcBef>
              <a:spcAft>
                <a:spcPct val="0"/>
              </a:spcAft>
              <a:defRPr>
                <a:solidFill>
                  <a:schemeClr val="tx1"/>
                </a:solidFill>
                <a:latin typeface="Calibri" charset="0"/>
                <a:ea typeface="Arial" charset="0"/>
                <a:cs typeface="Arial" charset="0"/>
              </a:defRPr>
            </a:lvl8pPr>
            <a:lvl9pPr marL="3886200" indent="-228600" defTabSz="836613" fontAlgn="base">
              <a:spcBef>
                <a:spcPct val="0"/>
              </a:spcBef>
              <a:spcAft>
                <a:spcPct val="0"/>
              </a:spcAft>
              <a:defRPr>
                <a:solidFill>
                  <a:schemeClr val="tx1"/>
                </a:solidFill>
                <a:latin typeface="Calibri" charset="0"/>
                <a:ea typeface="Arial" charset="0"/>
                <a:cs typeface="Arial" charset="0"/>
              </a:defRPr>
            </a:lvl9pPr>
          </a:lstStyle>
          <a:p>
            <a:pPr>
              <a:lnSpc>
                <a:spcPct val="90000"/>
              </a:lnSpc>
              <a:spcAft>
                <a:spcPts val="1200"/>
              </a:spcAft>
              <a:buClr>
                <a:schemeClr val="accent1"/>
              </a:buClr>
              <a:buSzPct val="60000"/>
              <a:buFont typeface="Lucida Grande" charset="0"/>
              <a:buChar char="►"/>
            </a:pPr>
            <a:r>
              <a:rPr lang="en-US" sz="2400" dirty="0">
                <a:latin typeface="Arial" charset="0"/>
              </a:rPr>
              <a:t>Braun Household Appliances</a:t>
            </a:r>
          </a:p>
          <a:p>
            <a:pPr>
              <a:lnSpc>
                <a:spcPct val="90000"/>
              </a:lnSpc>
              <a:spcAft>
                <a:spcPts val="1200"/>
              </a:spcAft>
              <a:buClr>
                <a:schemeClr val="accent1"/>
              </a:buClr>
              <a:buSzPct val="60000"/>
              <a:buFont typeface="Lucida Grande" charset="0"/>
              <a:buChar char="►"/>
            </a:pPr>
            <a:r>
              <a:rPr lang="en-US" sz="2400" dirty="0">
                <a:latin typeface="Arial" charset="0"/>
              </a:rPr>
              <a:t>Firestone Tires</a:t>
            </a:r>
          </a:p>
          <a:p>
            <a:pPr>
              <a:lnSpc>
                <a:spcPct val="90000"/>
              </a:lnSpc>
              <a:spcAft>
                <a:spcPts val="1200"/>
              </a:spcAft>
              <a:buClr>
                <a:schemeClr val="accent1"/>
              </a:buClr>
              <a:buSzPct val="60000"/>
              <a:buFont typeface="Lucida Grande" charset="0"/>
              <a:buChar char="►"/>
            </a:pPr>
            <a:r>
              <a:rPr lang="en-US" sz="2400" dirty="0">
                <a:latin typeface="Arial" charset="0"/>
              </a:rPr>
              <a:t>Godiva Chocolate</a:t>
            </a:r>
          </a:p>
          <a:p>
            <a:pPr>
              <a:lnSpc>
                <a:spcPct val="90000"/>
              </a:lnSpc>
              <a:spcAft>
                <a:spcPts val="1200"/>
              </a:spcAft>
              <a:buClr>
                <a:schemeClr val="accent1"/>
              </a:buClr>
              <a:buSzPct val="60000"/>
              <a:buFont typeface="Lucida Grande" charset="0"/>
              <a:buChar char="►"/>
            </a:pPr>
            <a:r>
              <a:rPr lang="en-US" sz="2400" dirty="0">
                <a:latin typeface="Arial" charset="0"/>
              </a:rPr>
              <a:t>Haagen-Dazs Ice Cream</a:t>
            </a:r>
          </a:p>
          <a:p>
            <a:pPr>
              <a:lnSpc>
                <a:spcPct val="90000"/>
              </a:lnSpc>
              <a:spcAft>
                <a:spcPts val="1200"/>
              </a:spcAft>
              <a:buClr>
                <a:schemeClr val="accent1"/>
              </a:buClr>
              <a:buSzPct val="60000"/>
              <a:buFont typeface="Lucida Grande" charset="0"/>
              <a:buChar char="►"/>
            </a:pPr>
            <a:r>
              <a:rPr lang="en-US" sz="2400" dirty="0">
                <a:latin typeface="Arial" charset="0"/>
              </a:rPr>
              <a:t>Jaguar Autos</a:t>
            </a:r>
          </a:p>
          <a:p>
            <a:pPr>
              <a:lnSpc>
                <a:spcPct val="90000"/>
              </a:lnSpc>
              <a:spcAft>
                <a:spcPts val="1200"/>
              </a:spcAft>
              <a:buClr>
                <a:schemeClr val="accent1"/>
              </a:buClr>
              <a:buSzPct val="60000"/>
              <a:buFont typeface="Lucida Grande" charset="0"/>
              <a:buChar char="►"/>
            </a:pPr>
            <a:r>
              <a:rPr lang="en-US" sz="2400" dirty="0">
                <a:latin typeface="Arial" charset="0"/>
              </a:rPr>
              <a:t>GE Appliances</a:t>
            </a:r>
          </a:p>
          <a:p>
            <a:pPr>
              <a:lnSpc>
                <a:spcPct val="90000"/>
              </a:lnSpc>
              <a:spcAft>
                <a:spcPts val="1200"/>
              </a:spcAft>
              <a:buClr>
                <a:schemeClr val="accent1"/>
              </a:buClr>
              <a:buSzPct val="60000"/>
              <a:buFont typeface="Lucida Grande" charset="0"/>
              <a:buChar char="►"/>
            </a:pPr>
            <a:r>
              <a:rPr lang="en-US" sz="2400" dirty="0">
                <a:latin typeface="Arial" charset="0"/>
              </a:rPr>
              <a:t>Lamborghini Autos</a:t>
            </a:r>
          </a:p>
          <a:p>
            <a:pPr>
              <a:lnSpc>
                <a:spcPct val="90000"/>
              </a:lnSpc>
              <a:spcAft>
                <a:spcPts val="1200"/>
              </a:spcAft>
              <a:buClr>
                <a:schemeClr val="accent1"/>
              </a:buClr>
              <a:buSzPct val="60000"/>
              <a:buFont typeface="Lucida Grande" charset="0"/>
              <a:buChar char="►"/>
            </a:pPr>
            <a:r>
              <a:rPr lang="en-US" sz="2400" dirty="0">
                <a:latin typeface="Arial" charset="0"/>
              </a:rPr>
              <a:t>Alpo Petfoods</a:t>
            </a:r>
          </a:p>
        </p:txBody>
      </p:sp>
      <p:sp>
        <p:nvSpPr>
          <p:cNvPr id="5" name="Line 5"/>
          <p:cNvSpPr>
            <a:spLocks noChangeShapeType="1"/>
          </p:cNvSpPr>
          <p:nvPr/>
        </p:nvSpPr>
        <p:spPr bwMode="auto">
          <a:xfrm>
            <a:off x="3600450" y="1973263"/>
            <a:ext cx="1535113" cy="1900237"/>
          </a:xfrm>
          <a:prstGeom prst="line">
            <a:avLst/>
          </a:prstGeom>
          <a:noFill/>
          <a:ln w="57150">
            <a:solidFill>
              <a:schemeClr val="tx2"/>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7" name="Line 6"/>
          <p:cNvSpPr>
            <a:spLocks noChangeShapeType="1"/>
          </p:cNvSpPr>
          <p:nvPr/>
        </p:nvSpPr>
        <p:spPr bwMode="auto">
          <a:xfrm>
            <a:off x="3460750" y="2573338"/>
            <a:ext cx="1687513" cy="942975"/>
          </a:xfrm>
          <a:prstGeom prst="line">
            <a:avLst/>
          </a:prstGeom>
          <a:noFill/>
          <a:ln w="57150">
            <a:solidFill>
              <a:srgbClr val="BF0922"/>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8" name="Freeform 7"/>
          <p:cNvSpPr>
            <a:spLocks/>
          </p:cNvSpPr>
          <p:nvPr/>
        </p:nvSpPr>
        <p:spPr bwMode="auto">
          <a:xfrm>
            <a:off x="3670300" y="3086100"/>
            <a:ext cx="1438275" cy="1978025"/>
          </a:xfrm>
          <a:custGeom>
            <a:avLst/>
            <a:gdLst>
              <a:gd name="T0" fmla="*/ 0 w 906"/>
              <a:gd name="T1" fmla="*/ 1978025 h 1206"/>
              <a:gd name="T2" fmla="*/ 858838 w 906"/>
              <a:gd name="T3" fmla="*/ 270625 h 1206"/>
              <a:gd name="T4" fmla="*/ 1438275 w 906"/>
              <a:gd name="T5" fmla="*/ 0 h 1206"/>
              <a:gd name="T6" fmla="*/ 0 60000 65536"/>
              <a:gd name="T7" fmla="*/ 0 60000 65536"/>
              <a:gd name="T8" fmla="*/ 0 60000 65536"/>
              <a:gd name="T9" fmla="*/ 0 w 906"/>
              <a:gd name="T10" fmla="*/ 0 h 1206"/>
              <a:gd name="T11" fmla="*/ 906 w 906"/>
              <a:gd name="T12" fmla="*/ 1206 h 1206"/>
            </a:gdLst>
            <a:ahLst/>
            <a:cxnLst>
              <a:cxn ang="T6">
                <a:pos x="T0" y="T1"/>
              </a:cxn>
              <a:cxn ang="T7">
                <a:pos x="T2" y="T3"/>
              </a:cxn>
              <a:cxn ang="T8">
                <a:pos x="T4" y="T5"/>
              </a:cxn>
            </a:cxnLst>
            <a:rect l="T9" t="T10" r="T11" b="T12"/>
            <a:pathLst>
              <a:path w="906" h="1206">
                <a:moveTo>
                  <a:pt x="0" y="1206"/>
                </a:moveTo>
                <a:lnTo>
                  <a:pt x="541" y="165"/>
                </a:lnTo>
                <a:lnTo>
                  <a:pt x="906" y="0"/>
                </a:lnTo>
              </a:path>
            </a:pathLst>
          </a:custGeom>
          <a:noFill/>
          <a:ln w="57150">
            <a:solidFill>
              <a:schemeClr val="accent4">
                <a:lumMod val="50000"/>
              </a:schemeClr>
            </a:solidFill>
            <a:round/>
            <a:headEnd/>
            <a:tailEnd type="triangle" w="sm" len="sm"/>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9" name="Freeform 8"/>
          <p:cNvSpPr>
            <a:spLocks/>
          </p:cNvSpPr>
          <p:nvPr/>
        </p:nvSpPr>
        <p:spPr bwMode="auto">
          <a:xfrm>
            <a:off x="3162300" y="3606800"/>
            <a:ext cx="1943100" cy="1162050"/>
          </a:xfrm>
          <a:custGeom>
            <a:avLst/>
            <a:gdLst>
              <a:gd name="T0" fmla="*/ 0 w 1344"/>
              <a:gd name="T1" fmla="*/ 1162050 h 700"/>
              <a:gd name="T2" fmla="*/ 533485 w 1344"/>
              <a:gd name="T3" fmla="*/ 469800 h 700"/>
              <a:gd name="T4" fmla="*/ 1943100 w 1344"/>
              <a:gd name="T5" fmla="*/ 0 h 700"/>
              <a:gd name="T6" fmla="*/ 0 60000 65536"/>
              <a:gd name="T7" fmla="*/ 0 60000 65536"/>
              <a:gd name="T8" fmla="*/ 0 60000 65536"/>
              <a:gd name="T9" fmla="*/ 0 w 1344"/>
              <a:gd name="T10" fmla="*/ 0 h 700"/>
              <a:gd name="T11" fmla="*/ 1344 w 1344"/>
              <a:gd name="T12" fmla="*/ 700 h 700"/>
            </a:gdLst>
            <a:ahLst/>
            <a:cxnLst>
              <a:cxn ang="T6">
                <a:pos x="T0" y="T1"/>
              </a:cxn>
              <a:cxn ang="T7">
                <a:pos x="T2" y="T3"/>
              </a:cxn>
              <a:cxn ang="T8">
                <a:pos x="T4" y="T5"/>
              </a:cxn>
            </a:cxnLst>
            <a:rect l="T9" t="T10" r="T11" b="T12"/>
            <a:pathLst>
              <a:path w="1344" h="700">
                <a:moveTo>
                  <a:pt x="0" y="700"/>
                </a:moveTo>
                <a:lnTo>
                  <a:pt x="369" y="283"/>
                </a:lnTo>
                <a:lnTo>
                  <a:pt x="1344" y="0"/>
                </a:lnTo>
              </a:path>
            </a:pathLst>
          </a:custGeom>
          <a:noFill/>
          <a:ln w="57150">
            <a:solidFill>
              <a:srgbClr val="BF0922"/>
            </a:solidFill>
            <a:round/>
            <a:headEnd/>
            <a:tailEnd type="triangle" w="sm" len="sm"/>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0" name="Line 9"/>
          <p:cNvSpPr>
            <a:spLocks noChangeShapeType="1"/>
          </p:cNvSpPr>
          <p:nvPr/>
        </p:nvSpPr>
        <p:spPr bwMode="auto">
          <a:xfrm>
            <a:off x="3208338" y="4308475"/>
            <a:ext cx="1870075" cy="649288"/>
          </a:xfrm>
          <a:prstGeom prst="line">
            <a:avLst/>
          </a:prstGeom>
          <a:noFill/>
          <a:ln w="57150">
            <a:solidFill>
              <a:schemeClr val="accent6">
                <a:lumMod val="75000"/>
              </a:schemeClr>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11" name="Line 10"/>
          <p:cNvSpPr>
            <a:spLocks noChangeShapeType="1"/>
          </p:cNvSpPr>
          <p:nvPr/>
        </p:nvSpPr>
        <p:spPr bwMode="auto">
          <a:xfrm>
            <a:off x="3575050" y="3721100"/>
            <a:ext cx="1497013" cy="311150"/>
          </a:xfrm>
          <a:prstGeom prst="line">
            <a:avLst/>
          </a:prstGeom>
          <a:noFill/>
          <a:ln w="57150">
            <a:solidFill>
              <a:srgbClr val="255898"/>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12" name="Line 11"/>
          <p:cNvSpPr>
            <a:spLocks noChangeShapeType="1"/>
          </p:cNvSpPr>
          <p:nvPr/>
        </p:nvSpPr>
        <p:spPr bwMode="auto">
          <a:xfrm>
            <a:off x="3790950" y="3168650"/>
            <a:ext cx="1258888" cy="765175"/>
          </a:xfrm>
          <a:prstGeom prst="line">
            <a:avLst/>
          </a:prstGeom>
          <a:noFill/>
          <a:ln w="57150">
            <a:solidFill>
              <a:schemeClr val="tx2"/>
            </a:solidFill>
            <a:round/>
            <a:headEnd/>
            <a:tailEnd type="triangle" w="sm" len="sm"/>
          </a:ln>
          <a:extLst>
            <a:ext uri="{909E8E84-426E-40dd-AFC4-6F175D3DCCD1}">
              <a14:hiddenFill xmlns:a14="http://schemas.microsoft.com/office/drawing/2010/main" xmlns="">
                <a:noFill/>
              </a14:hiddenFill>
            </a:ext>
          </a:extLst>
        </p:spPr>
        <p:txBody>
          <a:bodyPr/>
          <a:lstStyle/>
          <a:p>
            <a:endParaRPr lang="en-US" dirty="0"/>
          </a:p>
        </p:txBody>
      </p:sp>
      <p:sp>
        <p:nvSpPr>
          <p:cNvPr id="13" name="Freeform 12"/>
          <p:cNvSpPr>
            <a:spLocks/>
          </p:cNvSpPr>
          <p:nvPr/>
        </p:nvSpPr>
        <p:spPr bwMode="auto">
          <a:xfrm>
            <a:off x="3535363" y="4572000"/>
            <a:ext cx="1592262" cy="1173163"/>
          </a:xfrm>
          <a:custGeom>
            <a:avLst/>
            <a:gdLst>
              <a:gd name="T0" fmla="*/ 0 w 1171"/>
              <a:gd name="T1" fmla="*/ 1173163 h 723"/>
              <a:gd name="T2" fmla="*/ 836243 w 1171"/>
              <a:gd name="T3" fmla="*/ 804825 h 723"/>
              <a:gd name="T4" fmla="*/ 1592262 w 1171"/>
              <a:gd name="T5" fmla="*/ 0 h 723"/>
              <a:gd name="T6" fmla="*/ 0 60000 65536"/>
              <a:gd name="T7" fmla="*/ 0 60000 65536"/>
              <a:gd name="T8" fmla="*/ 0 60000 65536"/>
              <a:gd name="T9" fmla="*/ 0 w 1171"/>
              <a:gd name="T10" fmla="*/ 0 h 723"/>
              <a:gd name="T11" fmla="*/ 1171 w 1171"/>
              <a:gd name="T12" fmla="*/ 723 h 723"/>
            </a:gdLst>
            <a:ahLst/>
            <a:cxnLst>
              <a:cxn ang="T6">
                <a:pos x="T0" y="T1"/>
              </a:cxn>
              <a:cxn ang="T7">
                <a:pos x="T2" y="T3"/>
              </a:cxn>
              <a:cxn ang="T8">
                <a:pos x="T4" y="T5"/>
              </a:cxn>
            </a:cxnLst>
            <a:rect l="T9" t="T10" r="T11" b="T12"/>
            <a:pathLst>
              <a:path w="1171" h="723">
                <a:moveTo>
                  <a:pt x="0" y="723"/>
                </a:moveTo>
                <a:lnTo>
                  <a:pt x="615" y="496"/>
                </a:lnTo>
                <a:lnTo>
                  <a:pt x="1171" y="0"/>
                </a:lnTo>
              </a:path>
            </a:pathLst>
          </a:custGeom>
          <a:noFill/>
          <a:ln w="57150">
            <a:solidFill>
              <a:srgbClr val="6F0D7B"/>
            </a:solidFill>
            <a:round/>
            <a:headEnd/>
            <a:tailEnd type="triangle" w="sm" len="sm"/>
          </a:ln>
          <a:extLst>
            <a:ext uri="{909E8E84-426E-40dd-AFC4-6F175D3DCCD1}">
              <a14:hiddenFill xmlns:a14="http://schemas.microsoft.com/office/drawing/2010/main" xmlns="">
                <a:solidFill>
                  <a:srgbClr val="FFFFFF"/>
                </a:solidFill>
              </a14:hiddenFill>
            </a:ext>
          </a:extLst>
        </p:spPr>
        <p:txBody>
          <a:bodyPr/>
          <a:lstStyle/>
          <a:p>
            <a:endParaRPr lang="en-US" dirty="0"/>
          </a:p>
        </p:txBody>
      </p:sp>
    </p:spTree>
    <p:extLst>
      <p:ext uri="{BB962C8B-B14F-4D97-AF65-F5344CB8AC3E}">
        <p14:creationId xmlns:p14="http://schemas.microsoft.com/office/powerpoint/2010/main" val="57177265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218116"/>
                                        </p:tgtEl>
                                        <p:attrNameLst>
                                          <p:attrName>style.visibility</p:attrName>
                                        </p:attrNameLst>
                                      </p:cBhvr>
                                      <p:to>
                                        <p:strVal val="visible"/>
                                      </p:to>
                                    </p:set>
                                    <p:animEffect transition="in" filter="strips(downRight)">
                                      <p:cBhvr>
                                        <p:cTn id="11" dur="1000"/>
                                        <p:tgtEl>
                                          <p:spTgt spid="21811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1000"/>
                                        <p:tgtEl>
                                          <p:spTgt spid="5"/>
                                        </p:tgtEl>
                                      </p:cBhvr>
                                    </p:animEffect>
                                  </p:childTnLst>
                                </p:cTn>
                              </p:par>
                            </p:childTnLst>
                          </p:cTn>
                        </p:par>
                        <p:par>
                          <p:cTn id="17" fill="hold">
                            <p:stCondLst>
                              <p:cond delay="1000"/>
                            </p:stCondLst>
                            <p:childTnLst>
                              <p:par>
                                <p:cTn id="18" presetID="18" presetClass="entr" presetSubtype="6" fill="hold" grpId="0" nodeType="afterEffect">
                                  <p:stCondLst>
                                    <p:cond delay="1000"/>
                                  </p:stCondLst>
                                  <p:childTnLst>
                                    <p:set>
                                      <p:cBhvr>
                                        <p:cTn id="19" dur="1" fill="hold">
                                          <p:stCondLst>
                                            <p:cond delay="0"/>
                                          </p:stCondLst>
                                        </p:cTn>
                                        <p:tgtEl>
                                          <p:spTgt spid="7"/>
                                        </p:tgtEl>
                                        <p:attrNameLst>
                                          <p:attrName>style.visibility</p:attrName>
                                        </p:attrNameLst>
                                      </p:cBhvr>
                                      <p:to>
                                        <p:strVal val="visible"/>
                                      </p:to>
                                    </p:set>
                                    <p:animEffect transition="in" filter="strips(downRight)">
                                      <p:cBhvr>
                                        <p:cTn id="20" dur="1000"/>
                                        <p:tgtEl>
                                          <p:spTgt spid="7"/>
                                        </p:tgtEl>
                                      </p:cBhvr>
                                    </p:animEffect>
                                  </p:childTnLst>
                                </p:cTn>
                              </p:par>
                            </p:childTnLst>
                          </p:cTn>
                        </p:par>
                        <p:par>
                          <p:cTn id="21" fill="hold">
                            <p:stCondLst>
                              <p:cond delay="3000"/>
                            </p:stCondLst>
                            <p:childTnLst>
                              <p:par>
                                <p:cTn id="22" presetID="18" presetClass="entr" presetSubtype="6" fill="hold" grpId="0" nodeType="afterEffect">
                                  <p:stCondLst>
                                    <p:cond delay="1000"/>
                                  </p:stCondLst>
                                  <p:childTnLst>
                                    <p:set>
                                      <p:cBhvr>
                                        <p:cTn id="23" dur="1" fill="hold">
                                          <p:stCondLst>
                                            <p:cond delay="0"/>
                                          </p:stCondLst>
                                        </p:cTn>
                                        <p:tgtEl>
                                          <p:spTgt spid="12"/>
                                        </p:tgtEl>
                                        <p:attrNameLst>
                                          <p:attrName>style.visibility</p:attrName>
                                        </p:attrNameLst>
                                      </p:cBhvr>
                                      <p:to>
                                        <p:strVal val="visible"/>
                                      </p:to>
                                    </p:set>
                                    <p:animEffect transition="in" filter="strips(downRight)">
                                      <p:cBhvr>
                                        <p:cTn id="24" dur="1000"/>
                                        <p:tgtEl>
                                          <p:spTgt spid="12"/>
                                        </p:tgtEl>
                                      </p:cBhvr>
                                    </p:animEffect>
                                  </p:childTnLst>
                                </p:cTn>
                              </p:par>
                            </p:childTnLst>
                          </p:cTn>
                        </p:par>
                        <p:par>
                          <p:cTn id="25" fill="hold">
                            <p:stCondLst>
                              <p:cond delay="5000"/>
                            </p:stCondLst>
                            <p:childTnLst>
                              <p:par>
                                <p:cTn id="26" presetID="18" presetClass="entr" presetSubtype="6" fill="hold" grpId="0" nodeType="afterEffect">
                                  <p:stCondLst>
                                    <p:cond delay="1000"/>
                                  </p:stCondLst>
                                  <p:childTnLst>
                                    <p:set>
                                      <p:cBhvr>
                                        <p:cTn id="27" dur="1" fill="hold">
                                          <p:stCondLst>
                                            <p:cond delay="0"/>
                                          </p:stCondLst>
                                        </p:cTn>
                                        <p:tgtEl>
                                          <p:spTgt spid="11"/>
                                        </p:tgtEl>
                                        <p:attrNameLst>
                                          <p:attrName>style.visibility</p:attrName>
                                        </p:attrNameLst>
                                      </p:cBhvr>
                                      <p:to>
                                        <p:strVal val="visible"/>
                                      </p:to>
                                    </p:set>
                                    <p:animEffect transition="in" filter="strips(downRight)">
                                      <p:cBhvr>
                                        <p:cTn id="28" dur="1000"/>
                                        <p:tgtEl>
                                          <p:spTgt spid="11"/>
                                        </p:tgtEl>
                                      </p:cBhvr>
                                    </p:animEffect>
                                  </p:childTnLst>
                                </p:cTn>
                              </p:par>
                            </p:childTnLst>
                          </p:cTn>
                        </p:par>
                        <p:par>
                          <p:cTn id="29" fill="hold">
                            <p:stCondLst>
                              <p:cond delay="7000"/>
                            </p:stCondLst>
                            <p:childTnLst>
                              <p:par>
                                <p:cTn id="30" presetID="18" presetClass="entr" presetSubtype="6" fill="hold" grpId="0" nodeType="afterEffect">
                                  <p:stCondLst>
                                    <p:cond delay="1000"/>
                                  </p:stCondLst>
                                  <p:childTnLst>
                                    <p:set>
                                      <p:cBhvr>
                                        <p:cTn id="31" dur="1" fill="hold">
                                          <p:stCondLst>
                                            <p:cond delay="0"/>
                                          </p:stCondLst>
                                        </p:cTn>
                                        <p:tgtEl>
                                          <p:spTgt spid="10"/>
                                        </p:tgtEl>
                                        <p:attrNameLst>
                                          <p:attrName>style.visibility</p:attrName>
                                        </p:attrNameLst>
                                      </p:cBhvr>
                                      <p:to>
                                        <p:strVal val="visible"/>
                                      </p:to>
                                    </p:set>
                                    <p:animEffect transition="in" filter="strips(downRight)">
                                      <p:cBhvr>
                                        <p:cTn id="32" dur="1000"/>
                                        <p:tgtEl>
                                          <p:spTgt spid="10"/>
                                        </p:tgtEl>
                                      </p:cBhvr>
                                    </p:animEffect>
                                  </p:childTnLst>
                                </p:cTn>
                              </p:par>
                            </p:childTnLst>
                          </p:cTn>
                        </p:par>
                        <p:par>
                          <p:cTn id="33" fill="hold">
                            <p:stCondLst>
                              <p:cond delay="9000"/>
                            </p:stCondLst>
                            <p:childTnLst>
                              <p:par>
                                <p:cTn id="34" presetID="18" presetClass="entr" presetSubtype="3" fill="hold" grpId="0" nodeType="afterEffect">
                                  <p:stCondLst>
                                    <p:cond delay="1000"/>
                                  </p:stCondLst>
                                  <p:childTnLst>
                                    <p:set>
                                      <p:cBhvr>
                                        <p:cTn id="35" dur="1" fill="hold">
                                          <p:stCondLst>
                                            <p:cond delay="0"/>
                                          </p:stCondLst>
                                        </p:cTn>
                                        <p:tgtEl>
                                          <p:spTgt spid="9"/>
                                        </p:tgtEl>
                                        <p:attrNameLst>
                                          <p:attrName>style.visibility</p:attrName>
                                        </p:attrNameLst>
                                      </p:cBhvr>
                                      <p:to>
                                        <p:strVal val="visible"/>
                                      </p:to>
                                    </p:set>
                                    <p:animEffect transition="in" filter="strips(upRight)">
                                      <p:cBhvr>
                                        <p:cTn id="36" dur="1000"/>
                                        <p:tgtEl>
                                          <p:spTgt spid="9"/>
                                        </p:tgtEl>
                                      </p:cBhvr>
                                    </p:animEffect>
                                  </p:childTnLst>
                                </p:cTn>
                              </p:par>
                            </p:childTnLst>
                          </p:cTn>
                        </p:par>
                        <p:par>
                          <p:cTn id="37" fill="hold">
                            <p:stCondLst>
                              <p:cond delay="11000"/>
                            </p:stCondLst>
                            <p:childTnLst>
                              <p:par>
                                <p:cTn id="38" presetID="18" presetClass="entr" presetSubtype="3" fill="hold" grpId="0" nodeType="afterEffect">
                                  <p:stCondLst>
                                    <p:cond delay="1000"/>
                                  </p:stCondLst>
                                  <p:childTnLst>
                                    <p:set>
                                      <p:cBhvr>
                                        <p:cTn id="39" dur="1" fill="hold">
                                          <p:stCondLst>
                                            <p:cond delay="0"/>
                                          </p:stCondLst>
                                        </p:cTn>
                                        <p:tgtEl>
                                          <p:spTgt spid="8"/>
                                        </p:tgtEl>
                                        <p:attrNameLst>
                                          <p:attrName>style.visibility</p:attrName>
                                        </p:attrNameLst>
                                      </p:cBhvr>
                                      <p:to>
                                        <p:strVal val="visible"/>
                                      </p:to>
                                    </p:set>
                                    <p:animEffect transition="in" filter="strips(upRight)">
                                      <p:cBhvr>
                                        <p:cTn id="40" dur="1000"/>
                                        <p:tgtEl>
                                          <p:spTgt spid="8"/>
                                        </p:tgtEl>
                                      </p:cBhvr>
                                    </p:animEffect>
                                  </p:childTnLst>
                                </p:cTn>
                              </p:par>
                            </p:childTnLst>
                          </p:cTn>
                        </p:par>
                        <p:par>
                          <p:cTn id="41" fill="hold">
                            <p:stCondLst>
                              <p:cond delay="13000"/>
                            </p:stCondLst>
                            <p:childTnLst>
                              <p:par>
                                <p:cTn id="42" presetID="18" presetClass="entr" presetSubtype="3" fill="hold" grpId="0" nodeType="afterEffect">
                                  <p:stCondLst>
                                    <p:cond delay="1000"/>
                                  </p:stCondLst>
                                  <p:childTnLst>
                                    <p:set>
                                      <p:cBhvr>
                                        <p:cTn id="43" dur="1" fill="hold">
                                          <p:stCondLst>
                                            <p:cond delay="0"/>
                                          </p:stCondLst>
                                        </p:cTn>
                                        <p:tgtEl>
                                          <p:spTgt spid="13"/>
                                        </p:tgtEl>
                                        <p:attrNameLst>
                                          <p:attrName>style.visibility</p:attrName>
                                        </p:attrNameLst>
                                      </p:cBhvr>
                                      <p:to>
                                        <p:strVal val="visible"/>
                                      </p:to>
                                    </p:set>
                                    <p:animEffect transition="in" filter="strips(upRight)">
                                      <p:cBhvr>
                                        <p:cTn id="4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autoUpdateAnimBg="0"/>
      <p:bldP spid="6" grpId="0"/>
      <p:bldP spid="5" grpId="0" animBg="1"/>
      <p:bldP spid="7" grpId="0" animBg="1"/>
      <p:bldP spid="8"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ctrTitle"/>
          </p:nvPr>
        </p:nvSpPr>
        <p:spPr>
          <a:xfrm>
            <a:off x="677863" y="435263"/>
            <a:ext cx="7788275" cy="1422400"/>
          </a:xfrm>
        </p:spPr>
        <p:txBody>
          <a:bodyPr rtlCol="0">
            <a:normAutofit fontScale="90000"/>
          </a:bodyPr>
          <a:lstStyle/>
          <a:p>
            <a:pPr fontAlgn="auto">
              <a:spcAft>
                <a:spcPts val="0"/>
              </a:spcAft>
              <a:defRPr/>
            </a:pPr>
            <a:r>
              <a:rPr lang="en-US" dirty="0">
                <a:ea typeface="+mj-ea"/>
              </a:rPr>
              <a:t>Developing Missions and Strategies</a:t>
            </a:r>
          </a:p>
        </p:txBody>
      </p:sp>
      <p:sp>
        <p:nvSpPr>
          <p:cNvPr id="222211" name="Text Box 3"/>
          <p:cNvSpPr txBox="1">
            <a:spLocks noChangeArrowheads="1"/>
          </p:cNvSpPr>
          <p:nvPr/>
        </p:nvSpPr>
        <p:spPr bwMode="auto">
          <a:xfrm>
            <a:off x="1228725" y="2717800"/>
            <a:ext cx="6650038"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AU" sz="3200" b="1" dirty="0">
                <a:solidFill>
                  <a:srgbClr val="BF0922"/>
                </a:solidFill>
                <a:latin typeface="Arial"/>
                <a:cs typeface="Arial"/>
              </a:rPr>
              <a:t>Mission</a:t>
            </a:r>
            <a:r>
              <a:rPr lang="en-AU" sz="3200" dirty="0">
                <a:latin typeface="Arial"/>
                <a:cs typeface="Arial"/>
              </a:rPr>
              <a:t> statements tell an organization where it is going</a:t>
            </a:r>
          </a:p>
        </p:txBody>
      </p:sp>
      <p:sp>
        <p:nvSpPr>
          <p:cNvPr id="222212" name="Text Box 4"/>
          <p:cNvSpPr txBox="1">
            <a:spLocks noChangeArrowheads="1"/>
          </p:cNvSpPr>
          <p:nvPr/>
        </p:nvSpPr>
        <p:spPr bwMode="auto">
          <a:xfrm>
            <a:off x="1570038" y="4143375"/>
            <a:ext cx="5965825"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AU" sz="3200" dirty="0">
                <a:latin typeface="Arial"/>
                <a:cs typeface="Arial"/>
              </a:rPr>
              <a:t>The </a:t>
            </a:r>
            <a:r>
              <a:rPr lang="en-AU" sz="3200" b="1" dirty="0">
                <a:solidFill>
                  <a:srgbClr val="BF0922"/>
                </a:solidFill>
                <a:latin typeface="Arial"/>
                <a:cs typeface="Arial"/>
              </a:rPr>
              <a:t>Strategy</a:t>
            </a:r>
            <a:r>
              <a:rPr lang="en-AU" sz="3200" dirty="0">
                <a:solidFill>
                  <a:schemeClr val="hlink"/>
                </a:solidFill>
                <a:latin typeface="Arial"/>
                <a:cs typeface="Arial"/>
              </a:rPr>
              <a:t> </a:t>
            </a:r>
            <a:r>
              <a:rPr lang="en-AU" sz="3200" dirty="0">
                <a:latin typeface="Arial"/>
                <a:cs typeface="Arial"/>
              </a:rPr>
              <a:t>tells the organization how to get there</a:t>
            </a:r>
          </a:p>
        </p:txBody>
      </p:sp>
    </p:spTree>
    <p:extLst>
      <p:ext uri="{BB962C8B-B14F-4D97-AF65-F5344CB8AC3E}">
        <p14:creationId xmlns:p14="http://schemas.microsoft.com/office/powerpoint/2010/main" val="14690592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22211"/>
                                        </p:tgtEl>
                                        <p:attrNameLst>
                                          <p:attrName>style.visibility</p:attrName>
                                        </p:attrNameLst>
                                      </p:cBhvr>
                                      <p:to>
                                        <p:strVal val="visible"/>
                                      </p:to>
                                    </p:set>
                                    <p:animEffect transition="in" filter="strips(downRight)">
                                      <p:cBhvr>
                                        <p:cTn id="7" dur="1000"/>
                                        <p:tgtEl>
                                          <p:spTgt spid="222211"/>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222212"/>
                                        </p:tgtEl>
                                        <p:attrNameLst>
                                          <p:attrName>style.visibility</p:attrName>
                                        </p:attrNameLst>
                                      </p:cBhvr>
                                      <p:to>
                                        <p:strVal val="visible"/>
                                      </p:to>
                                    </p:set>
                                    <p:animEffect transition="in" filter="strips(downRight)">
                                      <p:cBhvr>
                                        <p:cTn id="11" dur="1000"/>
                                        <p:tgtEl>
                                          <p:spTgt spid="22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p:bldP spid="2222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title"/>
          </p:nvPr>
        </p:nvSpPr>
        <p:spPr>
          <a:xfrm>
            <a:off x="685800" y="434975"/>
            <a:ext cx="7772400" cy="825500"/>
          </a:xfrm>
        </p:spPr>
        <p:txBody>
          <a:bodyPr/>
          <a:lstStyle/>
          <a:p>
            <a:r>
              <a:rPr lang="en-US" dirty="0">
                <a:latin typeface="Arial" charset="0"/>
                <a:cs typeface="Arial" charset="0"/>
              </a:rPr>
              <a:t>Mission</a:t>
            </a:r>
          </a:p>
        </p:txBody>
      </p:sp>
      <p:sp>
        <p:nvSpPr>
          <p:cNvPr id="224260" name="Rectangle 4"/>
          <p:cNvSpPr>
            <a:spLocks noChangeArrowheads="1"/>
          </p:cNvSpPr>
          <p:nvPr/>
        </p:nvSpPr>
        <p:spPr bwMode="auto">
          <a:xfrm>
            <a:off x="842963" y="1689100"/>
            <a:ext cx="7458075" cy="407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8967" tIns="48615" rIns="98967" bIns="48615"/>
          <a:lstStyle/>
          <a:p>
            <a:pPr marL="533400" indent="-533400">
              <a:lnSpc>
                <a:spcPct val="90000"/>
              </a:lnSpc>
              <a:spcAft>
                <a:spcPts val="1200"/>
              </a:spcAft>
              <a:buClr>
                <a:srgbClr val="BF0922"/>
              </a:buClr>
              <a:buSzPct val="60000"/>
              <a:buFont typeface="Lucida Grande" charset="0"/>
              <a:buChar char="►"/>
            </a:pPr>
            <a:r>
              <a:rPr lang="en-US" sz="3200" b="1" dirty="0">
                <a:solidFill>
                  <a:srgbClr val="255898"/>
                </a:solidFill>
              </a:rPr>
              <a:t>Mission</a:t>
            </a:r>
            <a:r>
              <a:rPr lang="en-US" sz="3200" dirty="0"/>
              <a:t> - where is the organization going?</a:t>
            </a:r>
          </a:p>
          <a:p>
            <a:pPr marL="1168400" lvl="1" indent="-457200">
              <a:lnSpc>
                <a:spcPct val="90000"/>
              </a:lnSpc>
              <a:spcAft>
                <a:spcPts val="1200"/>
              </a:spcAft>
              <a:buClr>
                <a:srgbClr val="BF0922"/>
              </a:buClr>
              <a:buSzPct val="60000"/>
              <a:buFont typeface="Lucida Grande" charset="0"/>
              <a:buChar char="►"/>
            </a:pPr>
            <a:r>
              <a:rPr lang="en-US" sz="2800" dirty="0"/>
              <a:t>Organization’s purpose for being</a:t>
            </a:r>
          </a:p>
          <a:p>
            <a:pPr marL="1168400" lvl="1" indent="-457200">
              <a:lnSpc>
                <a:spcPct val="90000"/>
              </a:lnSpc>
              <a:spcAft>
                <a:spcPts val="1200"/>
              </a:spcAft>
              <a:buClr>
                <a:srgbClr val="BF0922"/>
              </a:buClr>
              <a:buSzPct val="60000"/>
              <a:buFont typeface="Lucida Grande" charset="0"/>
              <a:buChar char="►"/>
            </a:pPr>
            <a:r>
              <a:rPr lang="en-US" sz="2800" dirty="0"/>
              <a:t>Answers “What do we contribute to society?”</a:t>
            </a:r>
          </a:p>
          <a:p>
            <a:pPr marL="1168400" lvl="1" indent="-457200">
              <a:lnSpc>
                <a:spcPct val="90000"/>
              </a:lnSpc>
              <a:spcAft>
                <a:spcPts val="1200"/>
              </a:spcAft>
              <a:buClr>
                <a:srgbClr val="BF0922"/>
              </a:buClr>
              <a:buSzPct val="60000"/>
              <a:buFont typeface="Lucida Grande" charset="0"/>
              <a:buChar char="►"/>
            </a:pPr>
            <a:r>
              <a:rPr lang="en-US" sz="2800" dirty="0"/>
              <a:t>Provides boundaries and focus</a:t>
            </a:r>
          </a:p>
        </p:txBody>
      </p:sp>
    </p:spTree>
    <p:extLst>
      <p:ext uri="{BB962C8B-B14F-4D97-AF65-F5344CB8AC3E}">
        <p14:creationId xmlns:p14="http://schemas.microsoft.com/office/powerpoint/2010/main" val="269361414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24260"/>
                                        </p:tgtEl>
                                        <p:attrNameLst>
                                          <p:attrName>style.visibility</p:attrName>
                                        </p:attrNameLst>
                                      </p:cBhvr>
                                      <p:to>
                                        <p:strVal val="visible"/>
                                      </p:to>
                                    </p:set>
                                    <p:animEffect transition="in" filter="strips(downRight)">
                                      <p:cBhvr>
                                        <p:cTn id="7" dur="10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7324725" y="5915025"/>
            <a:ext cx="11080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2.2</a:t>
            </a:r>
          </a:p>
        </p:txBody>
      </p:sp>
      <p:graphicFrame>
        <p:nvGraphicFramePr>
          <p:cNvPr id="3" name="Table 2"/>
          <p:cNvGraphicFramePr>
            <a:graphicFrameLocks noGrp="1"/>
          </p:cNvGraphicFramePr>
          <p:nvPr/>
        </p:nvGraphicFramePr>
        <p:xfrm>
          <a:off x="685800" y="914400"/>
          <a:ext cx="7793038" cy="4597920"/>
        </p:xfrm>
        <a:graphic>
          <a:graphicData uri="http://schemas.openxmlformats.org/drawingml/2006/table">
            <a:tbl>
              <a:tblPr/>
              <a:tblGrid>
                <a:gridCol w="7793038">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ea typeface="ＭＳ Ｐゴシック" charset="0"/>
                          <a:cs typeface="Arial" charset="0"/>
                        </a:rPr>
                        <a:t>Merck</a:t>
                      </a:r>
                    </a:p>
                  </a:txBody>
                  <a:tcPr marL="360000" marR="360000" marT="280800" marB="280800" horzOverflow="overflow">
                    <a:lnL>
                      <a:noFill/>
                    </a:lnL>
                    <a:lnR>
                      <a:noFill/>
                    </a:lnR>
                    <a:lnT>
                      <a:noFill/>
                    </a:lnT>
                    <a:lnB>
                      <a:noFill/>
                    </a:lnB>
                    <a:lnTlToBr>
                      <a:noFill/>
                    </a:lnTlToBr>
                    <a:lnBlToTr>
                      <a:noFill/>
                    </a:lnBlToTr>
                    <a:solidFill>
                      <a:srgbClr val="89B56E"/>
                    </a:solidFill>
                  </a:tcPr>
                </a:tc>
                <a:extLst>
                  <a:ext uri="{0D108BD9-81ED-4DB2-BD59-A6C34878D82A}">
                    <a16:rowId xmlns:a16="http://schemas.microsoft.com/office/drawing/2014/main" val="10000"/>
                  </a:ext>
                </a:extLst>
              </a:tr>
              <a:tr h="0">
                <a:tc>
                  <a:txBody>
                    <a:bodyPr/>
                    <a:lstStyle/>
                    <a:p>
                      <a:pPr marL="0" marR="0" lvl="0" indent="0" algn="l" defTabSz="457200" rtl="0" eaLnBrk="1" fontAlgn="base" latinLnBrk="0" hangingPunct="1">
                        <a:lnSpc>
                          <a:spcPct val="100000"/>
                        </a:lnSpc>
                        <a:spcBef>
                          <a:spcPts val="6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ＭＳ Ｐゴシック" charset="0"/>
                          <a:cs typeface="Arial" charset="0"/>
                        </a:rPr>
                        <a:t>The mission of Merck is to provide society with superior products and services—innovations and solutions that improve the quality of life and satisfy customer needs—to provide employees with meaningful work and advancement opportunities and investors with a superior rate of return.</a:t>
                      </a:r>
                    </a:p>
                  </a:txBody>
                  <a:tcPr marL="360000" marR="360000" marT="280800" marB="280800" horzOverflow="overflow">
                    <a:lnL>
                      <a:noFill/>
                    </a:lnL>
                    <a:lnR>
                      <a:noFill/>
                    </a:lnR>
                    <a:lnT>
                      <a:noFill/>
                    </a:lnT>
                    <a:lnB>
                      <a:noFill/>
                    </a:lnB>
                    <a:lnTlToBr>
                      <a:noFill/>
                    </a:lnTlToBr>
                    <a:lnBlToTr>
                      <a:noFill/>
                    </a:lnBlToTr>
                    <a:solidFill>
                      <a:srgbClr val="BDD6AE"/>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0967049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2/3*#ppt_w"/>
                                          </p:val>
                                        </p:tav>
                                        <p:tav tm="100000">
                                          <p:val>
                                            <p:strVal val="#ppt_w"/>
                                          </p:val>
                                        </p:tav>
                                      </p:tavLst>
                                    </p:anim>
                                    <p:anim calcmode="lin" valueType="num">
                                      <p:cBhvr>
                                        <p:cTn id="8" dur="1000" fill="hold"/>
                                        <p:tgtEl>
                                          <p:spTgt spid="3"/>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2000"/>
                            </p:stCondLst>
                            <p:childTnLst>
                              <p:par>
                                <p:cTn id="10" presetID="22" presetClass="entr" presetSubtype="8" fill="hold" grpId="0" nodeType="afterEffect">
                                  <p:stCondLst>
                                    <p:cond delay="0"/>
                                  </p:stCondLst>
                                  <p:childTnLst>
                                    <p:set>
                                      <p:cBhvr>
                                        <p:cTn id="11" dur="1" fill="hold">
                                          <p:stCondLst>
                                            <p:cond delay="0"/>
                                          </p:stCondLst>
                                        </p:cTn>
                                        <p:tgtEl>
                                          <p:spTgt spid="228356"/>
                                        </p:tgtEl>
                                        <p:attrNameLst>
                                          <p:attrName>style.visibility</p:attrName>
                                        </p:attrNameLst>
                                      </p:cBhvr>
                                      <p:to>
                                        <p:strVal val="visible"/>
                                      </p:to>
                                    </p:set>
                                    <p:animEffect transition="in" filter="wipe(left)">
                                      <p:cBhvr>
                                        <p:cTn id="12" dur="10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4"/>
          <p:cNvSpPr txBox="1">
            <a:spLocks noChangeArrowheads="1"/>
          </p:cNvSpPr>
          <p:nvPr/>
        </p:nvSpPr>
        <p:spPr bwMode="auto">
          <a:xfrm>
            <a:off x="7324725" y="5915025"/>
            <a:ext cx="11080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2.2</a:t>
            </a:r>
          </a:p>
        </p:txBody>
      </p:sp>
      <p:graphicFrame>
        <p:nvGraphicFramePr>
          <p:cNvPr id="7" name="Table 6"/>
          <p:cNvGraphicFramePr>
            <a:graphicFrameLocks noGrp="1"/>
          </p:cNvGraphicFramePr>
          <p:nvPr>
            <p:extLst>
              <p:ext uri="{D42A27DB-BD31-4B8C-83A1-F6EECF244321}">
                <p14:modId xmlns:p14="http://schemas.microsoft.com/office/powerpoint/2010/main" val="1686723897"/>
              </p:ext>
            </p:extLst>
          </p:nvPr>
        </p:nvGraphicFramePr>
        <p:xfrm>
          <a:off x="685800" y="465974"/>
          <a:ext cx="7793038" cy="5451360"/>
        </p:xfrm>
        <a:graphic>
          <a:graphicData uri="http://schemas.openxmlformats.org/drawingml/2006/table">
            <a:tbl>
              <a:tblPr/>
              <a:tblGrid>
                <a:gridCol w="7793038">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ea typeface="ＭＳ Ｐゴシック" charset="0"/>
                          <a:cs typeface="Arial" charset="0"/>
                        </a:rPr>
                        <a:t>PespsiCo</a:t>
                      </a:r>
                    </a:p>
                  </a:txBody>
                  <a:tcPr marL="360000" marR="360000" marT="280800" marB="280800" horzOverflow="overflow">
                    <a:lnL>
                      <a:noFill/>
                    </a:lnL>
                    <a:lnR>
                      <a:noFill/>
                    </a:lnR>
                    <a:lnT>
                      <a:noFill/>
                    </a:lnT>
                    <a:lnB>
                      <a:noFill/>
                    </a:lnB>
                    <a:lnTlToBr>
                      <a:noFill/>
                    </a:lnTlToBr>
                    <a:lnBlToTr>
                      <a:noFill/>
                    </a:lnBlToTr>
                    <a:solidFill>
                      <a:srgbClr val="89B56E"/>
                    </a:solidFill>
                  </a:tcPr>
                </a:tc>
                <a:extLst>
                  <a:ext uri="{0D108BD9-81ED-4DB2-BD59-A6C34878D82A}">
                    <a16:rowId xmlns:a16="http://schemas.microsoft.com/office/drawing/2014/main" val="10000"/>
                  </a:ext>
                </a:extLst>
              </a:tr>
              <a:tr h="0">
                <a:tc>
                  <a:txBody>
                    <a:bodyPr/>
                    <a:lstStyle/>
                    <a:p>
                      <a:pPr marL="0" marR="0" lvl="0" indent="0" algn="l" defTabSz="836613" rtl="0" eaLnBrk="1" fontAlgn="base" latinLnBrk="0" hangingPunct="1">
                        <a:lnSpc>
                          <a:spcPct val="100000"/>
                        </a:lnSpc>
                        <a:spcBef>
                          <a:spcPct val="0"/>
                        </a:spcBef>
                        <a:spcAft>
                          <a:spcPct val="0"/>
                        </a:spcAft>
                        <a:buClrTx/>
                        <a:buSzTx/>
                        <a:buFont typeface="Wingdings" charset="0"/>
                        <a:buNone/>
                        <a:tabLst/>
                      </a:pPr>
                      <a:r>
                        <a:rPr kumimoji="0" lang="en-US" sz="2800" b="0" i="0" u="none" strike="noStrike" cap="none" normalizeH="0" baseline="0" dirty="0">
                          <a:ln>
                            <a:noFill/>
                          </a:ln>
                          <a:solidFill>
                            <a:schemeClr val="tx1"/>
                          </a:solidFill>
                          <a:effectLst/>
                          <a:latin typeface="Arial" charset="0"/>
                          <a:ea typeface="ＭＳ Ｐゴシック" charset="0"/>
                          <a:cs typeface="Arial" charset="0"/>
                        </a:rPr>
                        <a:t>Our mission is to be the world's premier consumer products company focused on convenient foods and beverages. We seek to produce financial rewards to investors as we provide opportunities for growth and enrichment to our employees, our business partners and the communities in which we operate. And in everything we do, we strive for honesty, fairness and integrity. </a:t>
                      </a:r>
                    </a:p>
                  </a:txBody>
                  <a:tcPr marL="360000" marR="360000" marT="280800" marB="280800" horzOverflow="overflow">
                    <a:lnL>
                      <a:noFill/>
                    </a:lnL>
                    <a:lnR>
                      <a:noFill/>
                    </a:lnR>
                    <a:lnT>
                      <a:noFill/>
                    </a:lnT>
                    <a:lnB>
                      <a:noFill/>
                    </a:lnB>
                    <a:lnTlToBr>
                      <a:noFill/>
                    </a:lnTlToBr>
                    <a:lnBlToTr>
                      <a:noFill/>
                    </a:lnBlToTr>
                    <a:solidFill>
                      <a:srgbClr val="BDD6AE"/>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0346904"/>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2/3*#ppt_w"/>
                                          </p:val>
                                        </p:tav>
                                        <p:tav tm="100000">
                                          <p:val>
                                            <p:strVal val="#ppt_w"/>
                                          </p:val>
                                        </p:tav>
                                      </p:tavLst>
                                    </p:anim>
                                    <p:anim calcmode="lin" valueType="num">
                                      <p:cBhvr>
                                        <p:cTn id="8" dur="1000" fill="hold"/>
                                        <p:tgtEl>
                                          <p:spTgt spid="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4"/>
          <p:cNvSpPr txBox="1">
            <a:spLocks noChangeArrowheads="1"/>
          </p:cNvSpPr>
          <p:nvPr/>
        </p:nvSpPr>
        <p:spPr bwMode="auto">
          <a:xfrm>
            <a:off x="7324725" y="5915025"/>
            <a:ext cx="11080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2.2</a:t>
            </a:r>
          </a:p>
        </p:txBody>
      </p:sp>
      <p:graphicFrame>
        <p:nvGraphicFramePr>
          <p:cNvPr id="7" name="Table 6"/>
          <p:cNvGraphicFramePr>
            <a:graphicFrameLocks noGrp="1"/>
          </p:cNvGraphicFramePr>
          <p:nvPr/>
        </p:nvGraphicFramePr>
        <p:xfrm>
          <a:off x="685800" y="914400"/>
          <a:ext cx="7793038" cy="3530956"/>
        </p:xfrm>
        <a:graphic>
          <a:graphicData uri="http://schemas.openxmlformats.org/drawingml/2006/table">
            <a:tbl>
              <a:tblPr firstRow="1" bandRow="1">
                <a:tableStyleId>{2D5ABB26-0587-4C30-8999-92F81FD0307C}</a:tableStyleId>
              </a:tblPr>
              <a:tblGrid>
                <a:gridCol w="7793038">
                  <a:extLst>
                    <a:ext uri="{9D8B030D-6E8A-4147-A177-3AD203B41FA5}">
                      <a16:colId xmlns:a16="http://schemas.microsoft.com/office/drawing/2014/main" val="20000"/>
                    </a:ext>
                  </a:extLst>
                </a:gridCol>
              </a:tblGrid>
              <a:tr h="1049125">
                <a:tc>
                  <a:txBody>
                    <a:bodyPr/>
                    <a:lstStyle/>
                    <a:p>
                      <a:pPr algn="ctr">
                        <a:spcBef>
                          <a:spcPts val="600"/>
                        </a:spcBef>
                      </a:pPr>
                      <a:r>
                        <a:rPr lang="en-AU" sz="3200" dirty="0">
                          <a:latin typeface="Arial"/>
                          <a:cs typeface="Arial"/>
                        </a:rPr>
                        <a:t>Arnold Palmer Hospital</a:t>
                      </a:r>
                      <a:endParaRPr lang="en-US" sz="3200" dirty="0">
                        <a:latin typeface="Arial"/>
                        <a:cs typeface="Arial"/>
                      </a:endParaRPr>
                    </a:p>
                  </a:txBody>
                  <a:tcPr marL="360011" marR="360011" marT="280759" marB="280759">
                    <a:solidFill>
                      <a:schemeClr val="accent4">
                        <a:lumMod val="75000"/>
                      </a:schemeClr>
                    </a:solidFill>
                  </a:tcPr>
                </a:tc>
                <a:extLst>
                  <a:ext uri="{0D108BD9-81ED-4DB2-BD59-A6C34878D82A}">
                    <a16:rowId xmlns:a16="http://schemas.microsoft.com/office/drawing/2014/main" val="10000"/>
                  </a:ext>
                </a:extLst>
              </a:tr>
              <a:tr h="2481475">
                <a:tc>
                  <a:txBody>
                    <a:bodyPr/>
                    <a:lstStyle/>
                    <a:p>
                      <a:pPr>
                        <a:lnSpc>
                          <a:spcPct val="90000"/>
                        </a:lnSpc>
                      </a:pPr>
                      <a:r>
                        <a:rPr lang="en-AU" sz="2800" dirty="0">
                          <a:latin typeface="Arial"/>
                          <a:cs typeface="Arial"/>
                        </a:rPr>
                        <a:t>Arnold Palmer Hospital for Children provides state of the art, family-centered healthcare focused on restoring the joy of childhood in an environment of compassion, healing, and hope.</a:t>
                      </a:r>
                    </a:p>
                  </a:txBody>
                  <a:tcPr marL="360011" marR="360011" marT="280759" marB="280759">
                    <a:solidFill>
                      <a:schemeClr val="accent4"/>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6460878"/>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2/3*#ppt_w"/>
                                          </p:val>
                                        </p:tav>
                                        <p:tav tm="100000">
                                          <p:val>
                                            <p:strVal val="#ppt_w"/>
                                          </p:val>
                                        </p:tav>
                                      </p:tavLst>
                                    </p:anim>
                                    <p:anim calcmode="lin" valueType="num">
                                      <p:cBhvr>
                                        <p:cTn id="8" dur="1000" fill="hold"/>
                                        <p:tgtEl>
                                          <p:spTgt spid="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498" name="Group 2"/>
          <p:cNvGrpSpPr>
            <a:grpSpLocks/>
          </p:cNvGrpSpPr>
          <p:nvPr/>
        </p:nvGrpSpPr>
        <p:grpSpPr bwMode="auto">
          <a:xfrm>
            <a:off x="3697288" y="4076700"/>
            <a:ext cx="1760537" cy="1841500"/>
            <a:chOff x="2321" y="2800"/>
            <a:chExt cx="1109" cy="1160"/>
          </a:xfrm>
        </p:grpSpPr>
        <p:sp>
          <p:nvSpPr>
            <p:cNvPr id="234499" name="Rectangle 3"/>
            <p:cNvSpPr>
              <a:spLocks noChangeArrowheads="1"/>
            </p:cNvSpPr>
            <p:nvPr/>
          </p:nvSpPr>
          <p:spPr bwMode="auto">
            <a:xfrm>
              <a:off x="2321" y="3382"/>
              <a:ext cx="1109" cy="578"/>
            </a:xfrm>
            <a:prstGeom prst="rect">
              <a:avLst/>
            </a:prstGeom>
            <a:solidFill>
              <a:schemeClr val="accent4"/>
            </a:solidFill>
            <a:ln w="9525">
              <a:solidFill>
                <a:schemeClr val="tx1"/>
              </a:solidFill>
              <a:miter lim="800000"/>
              <a:headEnd/>
              <a:tailEnd/>
            </a:ln>
          </p:spPr>
          <p:txBody>
            <a:bodyPr lIns="144000" tIns="180000" rIns="144000" bIns="180000">
              <a:spAutoFit/>
            </a:bodyPr>
            <a:lstStyle/>
            <a:p>
              <a:pPr algn="ctr" defTabSz="1000125" fontAlgn="auto">
                <a:spcBef>
                  <a:spcPct val="40000"/>
                </a:spcBef>
                <a:spcAft>
                  <a:spcPts val="0"/>
                </a:spcAft>
                <a:defRPr/>
              </a:pPr>
              <a:r>
                <a:rPr lang="en-US" b="1" dirty="0">
                  <a:latin typeface="Arial"/>
                  <a:ea typeface="+mn-ea"/>
                  <a:cs typeface="Arial"/>
                </a:rPr>
                <a:t>Benefit to Society</a:t>
              </a:r>
            </a:p>
          </p:txBody>
        </p:sp>
        <p:sp>
          <p:nvSpPr>
            <p:cNvPr id="72721" name="Line 4"/>
            <p:cNvSpPr>
              <a:spLocks noChangeShapeType="1"/>
            </p:cNvSpPr>
            <p:nvPr/>
          </p:nvSpPr>
          <p:spPr bwMode="auto">
            <a:xfrm>
              <a:off x="2872" y="2800"/>
              <a:ext cx="0" cy="576"/>
            </a:xfrm>
            <a:prstGeom prst="line">
              <a:avLst/>
            </a:prstGeom>
            <a:noFill/>
            <a:ln w="101600">
              <a:solidFill>
                <a:srgbClr val="D3332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grpSp>
        <p:nvGrpSpPr>
          <p:cNvPr id="234501" name="Group 5"/>
          <p:cNvGrpSpPr>
            <a:grpSpLocks/>
          </p:cNvGrpSpPr>
          <p:nvPr/>
        </p:nvGrpSpPr>
        <p:grpSpPr bwMode="auto">
          <a:xfrm>
            <a:off x="2698750" y="2514600"/>
            <a:ext cx="3473450" cy="1949450"/>
            <a:chOff x="1700" y="1792"/>
            <a:chExt cx="2188" cy="1228"/>
          </a:xfrm>
        </p:grpSpPr>
        <p:sp>
          <p:nvSpPr>
            <p:cNvPr id="72714" name="Rectangle 6"/>
            <p:cNvSpPr>
              <a:spLocks noChangeArrowheads="1"/>
            </p:cNvSpPr>
            <p:nvPr/>
          </p:nvSpPr>
          <p:spPr bwMode="auto">
            <a:xfrm>
              <a:off x="2444" y="2376"/>
              <a:ext cx="862" cy="403"/>
            </a:xfrm>
            <a:prstGeom prst="rect">
              <a:avLst/>
            </a:prstGeom>
            <a:solidFill>
              <a:schemeClr val="tx2"/>
            </a:solidFill>
            <a:ln w="9525">
              <a:solidFill>
                <a:schemeClr val="tx1"/>
              </a:solidFill>
              <a:miter lim="800000"/>
              <a:headEnd/>
              <a:tailEnd/>
            </a:ln>
          </p:spPr>
          <p:txBody>
            <a:bodyPr wrap="none" lIns="252000" tIns="180000" rIns="252000" bIns="180000">
              <a:spAutoFit/>
            </a:bodyPr>
            <a:lstStyle/>
            <a:p>
              <a:pPr algn="ctr" defTabSz="1000125">
                <a:spcBef>
                  <a:spcPct val="40000"/>
                </a:spcBef>
              </a:pPr>
              <a:r>
                <a:rPr lang="en-US" b="1" dirty="0">
                  <a:solidFill>
                    <a:schemeClr val="bg1"/>
                  </a:solidFill>
                </a:rPr>
                <a:t>Mission</a:t>
              </a:r>
            </a:p>
          </p:txBody>
        </p:sp>
        <p:sp>
          <p:nvSpPr>
            <p:cNvPr id="72715" name="Line 7"/>
            <p:cNvSpPr>
              <a:spLocks noChangeShapeType="1"/>
            </p:cNvSpPr>
            <p:nvPr/>
          </p:nvSpPr>
          <p:spPr bwMode="auto">
            <a:xfrm>
              <a:off x="2880" y="1792"/>
              <a:ext cx="0" cy="576"/>
            </a:xfrm>
            <a:prstGeom prst="line">
              <a:avLst/>
            </a:prstGeom>
            <a:noFill/>
            <a:ln w="1016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72716" name="Line 8"/>
            <p:cNvSpPr>
              <a:spLocks noChangeShapeType="1"/>
            </p:cNvSpPr>
            <p:nvPr/>
          </p:nvSpPr>
          <p:spPr bwMode="auto">
            <a:xfrm>
              <a:off x="1768" y="2160"/>
              <a:ext cx="648" cy="320"/>
            </a:xfrm>
            <a:prstGeom prst="line">
              <a:avLst/>
            </a:prstGeom>
            <a:noFill/>
            <a:ln w="1016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72717" name="Line 9"/>
            <p:cNvSpPr>
              <a:spLocks noChangeShapeType="1"/>
            </p:cNvSpPr>
            <p:nvPr/>
          </p:nvSpPr>
          <p:spPr bwMode="auto">
            <a:xfrm flipH="1">
              <a:off x="3328" y="2176"/>
              <a:ext cx="560" cy="296"/>
            </a:xfrm>
            <a:prstGeom prst="line">
              <a:avLst/>
            </a:prstGeom>
            <a:noFill/>
            <a:ln w="1016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72718" name="Line 10"/>
            <p:cNvSpPr>
              <a:spLocks noChangeShapeType="1"/>
            </p:cNvSpPr>
            <p:nvPr/>
          </p:nvSpPr>
          <p:spPr bwMode="auto">
            <a:xfrm rot="-5400000">
              <a:off x="1908" y="2500"/>
              <a:ext cx="312" cy="728"/>
            </a:xfrm>
            <a:prstGeom prst="line">
              <a:avLst/>
            </a:prstGeom>
            <a:noFill/>
            <a:ln w="1016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72719" name="Line 11"/>
            <p:cNvSpPr>
              <a:spLocks noChangeShapeType="1"/>
            </p:cNvSpPr>
            <p:nvPr/>
          </p:nvSpPr>
          <p:spPr bwMode="auto">
            <a:xfrm rot="5400000" flipH="1">
              <a:off x="3440" y="2584"/>
              <a:ext cx="288" cy="536"/>
            </a:xfrm>
            <a:prstGeom prst="line">
              <a:avLst/>
            </a:prstGeom>
            <a:noFill/>
            <a:ln w="1016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sp>
        <p:nvSpPr>
          <p:cNvPr id="72707" name="Rectangle 12"/>
          <p:cNvSpPr>
            <a:spLocks noGrp="1" noChangeArrowheads="1"/>
          </p:cNvSpPr>
          <p:nvPr>
            <p:ph type="title"/>
          </p:nvPr>
        </p:nvSpPr>
        <p:spPr>
          <a:xfrm>
            <a:off x="685800" y="434975"/>
            <a:ext cx="7772400" cy="889000"/>
          </a:xfrm>
        </p:spPr>
        <p:txBody>
          <a:bodyPr/>
          <a:lstStyle/>
          <a:p>
            <a:r>
              <a:rPr lang="en-US" dirty="0">
                <a:latin typeface="Arial" charset="0"/>
                <a:cs typeface="Arial" charset="0"/>
              </a:rPr>
              <a:t>Factors Affecting Mission</a:t>
            </a:r>
          </a:p>
        </p:txBody>
      </p:sp>
      <p:grpSp>
        <p:nvGrpSpPr>
          <p:cNvPr id="234509" name="Group 13"/>
          <p:cNvGrpSpPr>
            <a:grpSpLocks/>
          </p:cNvGrpSpPr>
          <p:nvPr/>
        </p:nvGrpSpPr>
        <p:grpSpPr bwMode="auto">
          <a:xfrm>
            <a:off x="1143000" y="1598613"/>
            <a:ext cx="7038975" cy="3136900"/>
            <a:chOff x="720" y="1215"/>
            <a:chExt cx="4434" cy="1976"/>
          </a:xfrm>
        </p:grpSpPr>
        <p:sp>
          <p:nvSpPr>
            <p:cNvPr id="72709" name="Rectangle 14"/>
            <p:cNvSpPr>
              <a:spLocks noChangeArrowheads="1"/>
            </p:cNvSpPr>
            <p:nvPr/>
          </p:nvSpPr>
          <p:spPr bwMode="auto">
            <a:xfrm>
              <a:off x="2257" y="1215"/>
              <a:ext cx="1235" cy="578"/>
            </a:xfrm>
            <a:prstGeom prst="rect">
              <a:avLst/>
            </a:prstGeom>
            <a:solidFill>
              <a:schemeClr val="accent2"/>
            </a:solidFill>
            <a:ln w="9525">
              <a:solidFill>
                <a:schemeClr val="tx1"/>
              </a:solidFill>
              <a:miter lim="800000"/>
              <a:headEnd/>
              <a:tailEnd/>
            </a:ln>
          </p:spPr>
          <p:txBody>
            <a:bodyPr lIns="144000" tIns="180000" rIns="144000" bIns="180000">
              <a:spAutoFit/>
            </a:bodyPr>
            <a:lstStyle/>
            <a:p>
              <a:pPr algn="ctr" defTabSz="1000125">
                <a:spcBef>
                  <a:spcPct val="40000"/>
                </a:spcBef>
              </a:pPr>
              <a:r>
                <a:rPr lang="en-US" b="1" dirty="0">
                  <a:solidFill>
                    <a:srgbClr val="000000"/>
                  </a:solidFill>
                </a:rPr>
                <a:t>Philosophy and Values</a:t>
              </a:r>
              <a:endParaRPr lang="en-US" b="1" dirty="0"/>
            </a:p>
          </p:txBody>
        </p:sp>
        <p:sp>
          <p:nvSpPr>
            <p:cNvPr id="72710" name="Rectangle 15"/>
            <p:cNvSpPr>
              <a:spLocks noChangeArrowheads="1"/>
            </p:cNvSpPr>
            <p:nvPr/>
          </p:nvSpPr>
          <p:spPr bwMode="auto">
            <a:xfrm>
              <a:off x="3845" y="1832"/>
              <a:ext cx="1309" cy="578"/>
            </a:xfrm>
            <a:prstGeom prst="rect">
              <a:avLst/>
            </a:prstGeom>
            <a:solidFill>
              <a:schemeClr val="accent2"/>
            </a:solidFill>
            <a:ln w="9525">
              <a:solidFill>
                <a:schemeClr val="tx1"/>
              </a:solidFill>
              <a:miter lim="800000"/>
              <a:headEnd/>
              <a:tailEnd/>
            </a:ln>
          </p:spPr>
          <p:txBody>
            <a:bodyPr lIns="144000" tIns="180000" rIns="144000" bIns="180000">
              <a:spAutoFit/>
            </a:bodyPr>
            <a:lstStyle/>
            <a:p>
              <a:pPr algn="ctr" defTabSz="1000125">
                <a:spcBef>
                  <a:spcPct val="40000"/>
                </a:spcBef>
              </a:pPr>
              <a:r>
                <a:rPr lang="en-US" b="1" dirty="0">
                  <a:solidFill>
                    <a:srgbClr val="000000"/>
                  </a:solidFill>
                </a:rPr>
                <a:t>Profitability and Growth</a:t>
              </a:r>
              <a:endParaRPr lang="en-US" b="1" dirty="0"/>
            </a:p>
          </p:txBody>
        </p:sp>
        <p:sp>
          <p:nvSpPr>
            <p:cNvPr id="72711" name="Rectangle 16"/>
            <p:cNvSpPr>
              <a:spLocks noChangeArrowheads="1"/>
            </p:cNvSpPr>
            <p:nvPr/>
          </p:nvSpPr>
          <p:spPr bwMode="auto">
            <a:xfrm>
              <a:off x="720" y="1935"/>
              <a:ext cx="1072" cy="403"/>
            </a:xfrm>
            <a:prstGeom prst="rect">
              <a:avLst/>
            </a:prstGeom>
            <a:solidFill>
              <a:schemeClr val="accent2"/>
            </a:solidFill>
            <a:ln w="9525">
              <a:solidFill>
                <a:schemeClr val="tx1"/>
              </a:solidFill>
              <a:miter lim="800000"/>
              <a:headEnd/>
              <a:tailEnd/>
            </a:ln>
          </p:spPr>
          <p:txBody>
            <a:bodyPr wrap="none" lIns="144000" tIns="180000" rIns="144000" bIns="180000">
              <a:spAutoFit/>
            </a:bodyPr>
            <a:lstStyle/>
            <a:p>
              <a:pPr algn="ctr" defTabSz="1000125">
                <a:spcBef>
                  <a:spcPct val="40000"/>
                </a:spcBef>
              </a:pPr>
              <a:r>
                <a:rPr lang="en-US" b="1" dirty="0">
                  <a:solidFill>
                    <a:srgbClr val="000000"/>
                  </a:solidFill>
                </a:rPr>
                <a:t>Environment</a:t>
              </a:r>
              <a:endParaRPr lang="en-US" b="1" dirty="0"/>
            </a:p>
          </p:txBody>
        </p:sp>
        <p:sp>
          <p:nvSpPr>
            <p:cNvPr id="72712" name="Rectangle 17"/>
            <p:cNvSpPr>
              <a:spLocks noChangeArrowheads="1"/>
            </p:cNvSpPr>
            <p:nvPr/>
          </p:nvSpPr>
          <p:spPr bwMode="auto">
            <a:xfrm>
              <a:off x="769" y="2788"/>
              <a:ext cx="943" cy="403"/>
            </a:xfrm>
            <a:prstGeom prst="rect">
              <a:avLst/>
            </a:prstGeom>
            <a:solidFill>
              <a:schemeClr val="accent2"/>
            </a:solidFill>
            <a:ln w="9525">
              <a:solidFill>
                <a:schemeClr val="tx1"/>
              </a:solidFill>
              <a:miter lim="800000"/>
              <a:headEnd/>
              <a:tailEnd/>
            </a:ln>
          </p:spPr>
          <p:txBody>
            <a:bodyPr wrap="none" lIns="144000" tIns="180000" rIns="144000" bIns="180000">
              <a:spAutoFit/>
            </a:bodyPr>
            <a:lstStyle/>
            <a:p>
              <a:pPr algn="ctr" defTabSz="1000125">
                <a:spcBef>
                  <a:spcPct val="40000"/>
                </a:spcBef>
              </a:pPr>
              <a:r>
                <a:rPr lang="en-US" b="1" dirty="0">
                  <a:solidFill>
                    <a:srgbClr val="000000"/>
                  </a:solidFill>
                </a:rPr>
                <a:t>Customers</a:t>
              </a:r>
              <a:endParaRPr lang="en-US" b="1" dirty="0"/>
            </a:p>
          </p:txBody>
        </p:sp>
        <p:sp>
          <p:nvSpPr>
            <p:cNvPr id="72713" name="Rectangle 18"/>
            <p:cNvSpPr>
              <a:spLocks noChangeArrowheads="1"/>
            </p:cNvSpPr>
            <p:nvPr/>
          </p:nvSpPr>
          <p:spPr bwMode="auto">
            <a:xfrm>
              <a:off x="3839" y="2788"/>
              <a:ext cx="1080" cy="403"/>
            </a:xfrm>
            <a:prstGeom prst="rect">
              <a:avLst/>
            </a:prstGeom>
            <a:solidFill>
              <a:schemeClr val="accent2"/>
            </a:solidFill>
            <a:ln w="9525">
              <a:solidFill>
                <a:schemeClr val="tx1"/>
              </a:solidFill>
              <a:miter lim="800000"/>
              <a:headEnd/>
              <a:tailEnd/>
            </a:ln>
          </p:spPr>
          <p:txBody>
            <a:bodyPr wrap="none" lIns="144000" tIns="180000" rIns="144000" bIns="180000">
              <a:spAutoFit/>
            </a:bodyPr>
            <a:lstStyle/>
            <a:p>
              <a:pPr algn="ctr" defTabSz="1000125">
                <a:spcBef>
                  <a:spcPct val="40000"/>
                </a:spcBef>
              </a:pPr>
              <a:r>
                <a:rPr lang="en-US" b="1" dirty="0">
                  <a:solidFill>
                    <a:srgbClr val="000000"/>
                  </a:solidFill>
                </a:rPr>
                <a:t>Public Image</a:t>
              </a:r>
              <a:endParaRPr lang="en-US" b="1" dirty="0"/>
            </a:p>
          </p:txBody>
        </p:sp>
      </p:grpSp>
    </p:spTree>
    <p:extLst>
      <p:ext uri="{BB962C8B-B14F-4D97-AF65-F5344CB8AC3E}">
        <p14:creationId xmlns:p14="http://schemas.microsoft.com/office/powerpoint/2010/main" val="57317980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1000"/>
                                  </p:stCondLst>
                                  <p:childTnLst>
                                    <p:set>
                                      <p:cBhvr>
                                        <p:cTn id="6" dur="1" fill="hold">
                                          <p:stCondLst>
                                            <p:cond delay="0"/>
                                          </p:stCondLst>
                                        </p:cTn>
                                        <p:tgtEl>
                                          <p:spTgt spid="234509"/>
                                        </p:tgtEl>
                                        <p:attrNameLst>
                                          <p:attrName>style.visibility</p:attrName>
                                        </p:attrNameLst>
                                      </p:cBhvr>
                                      <p:to>
                                        <p:strVal val="visible"/>
                                      </p:to>
                                    </p:set>
                                    <p:animEffect transition="in" filter="dissolve">
                                      <p:cBhvr>
                                        <p:cTn id="7" dur="1000"/>
                                        <p:tgtEl>
                                          <p:spTgt spid="234509"/>
                                        </p:tgtEl>
                                      </p:cBhvr>
                                    </p:animEffect>
                                  </p:childTnLst>
                                </p:cTn>
                              </p:par>
                            </p:childTnLst>
                          </p:cTn>
                        </p:par>
                        <p:par>
                          <p:cTn id="8" fill="hold" nodeType="afterGroup">
                            <p:stCondLst>
                              <p:cond delay="2000"/>
                            </p:stCondLst>
                            <p:childTnLst>
                              <p:par>
                                <p:cTn id="9" presetID="4" presetClass="entr" presetSubtype="16" fill="hold" nodeType="afterEffect">
                                  <p:stCondLst>
                                    <p:cond delay="1000"/>
                                  </p:stCondLst>
                                  <p:childTnLst>
                                    <p:set>
                                      <p:cBhvr>
                                        <p:cTn id="10" dur="1" fill="hold">
                                          <p:stCondLst>
                                            <p:cond delay="0"/>
                                          </p:stCondLst>
                                        </p:cTn>
                                        <p:tgtEl>
                                          <p:spTgt spid="234501"/>
                                        </p:tgtEl>
                                        <p:attrNameLst>
                                          <p:attrName>style.visibility</p:attrName>
                                        </p:attrNameLst>
                                      </p:cBhvr>
                                      <p:to>
                                        <p:strVal val="visible"/>
                                      </p:to>
                                    </p:set>
                                    <p:animEffect transition="in" filter="box(in)">
                                      <p:cBhvr>
                                        <p:cTn id="11" dur="1000"/>
                                        <p:tgtEl>
                                          <p:spTgt spid="234501"/>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234498"/>
                                        </p:tgtEl>
                                        <p:attrNameLst>
                                          <p:attrName>style.visibility</p:attrName>
                                        </p:attrNameLst>
                                      </p:cBhvr>
                                      <p:to>
                                        <p:strVal val="visible"/>
                                      </p:to>
                                    </p:set>
                                    <p:animEffect transition="in" filter="wipe(up)">
                                      <p:cBhvr>
                                        <p:cTn id="15" dur="1000"/>
                                        <p:tgtEl>
                                          <p:spTgt spid="234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685800" y="434975"/>
            <a:ext cx="7772400" cy="838200"/>
          </a:xfrm>
        </p:spPr>
        <p:txBody>
          <a:bodyPr/>
          <a:lstStyle/>
          <a:p>
            <a:r>
              <a:rPr lang="en-US" dirty="0">
                <a:latin typeface="Arial" charset="0"/>
                <a:cs typeface="Arial" charset="0"/>
              </a:rPr>
              <a:t>Strategic Process</a:t>
            </a:r>
          </a:p>
        </p:txBody>
      </p:sp>
      <p:grpSp>
        <p:nvGrpSpPr>
          <p:cNvPr id="240643" name="Group 3"/>
          <p:cNvGrpSpPr>
            <a:grpSpLocks/>
          </p:cNvGrpSpPr>
          <p:nvPr/>
        </p:nvGrpSpPr>
        <p:grpSpPr bwMode="auto">
          <a:xfrm>
            <a:off x="1017588" y="3975100"/>
            <a:ext cx="7556500" cy="1774825"/>
            <a:chOff x="641" y="2808"/>
            <a:chExt cx="4760" cy="1118"/>
          </a:xfrm>
        </p:grpSpPr>
        <p:grpSp>
          <p:nvGrpSpPr>
            <p:cNvPr id="74759" name="Group 4"/>
            <p:cNvGrpSpPr>
              <a:grpSpLocks/>
            </p:cNvGrpSpPr>
            <p:nvPr/>
          </p:nvGrpSpPr>
          <p:grpSpPr bwMode="auto">
            <a:xfrm>
              <a:off x="1063" y="2808"/>
              <a:ext cx="3733" cy="664"/>
              <a:chOff x="1063" y="2808"/>
              <a:chExt cx="3733" cy="664"/>
            </a:xfrm>
          </p:grpSpPr>
          <p:sp>
            <p:nvSpPr>
              <p:cNvPr id="74764" name="Freeform 5"/>
              <p:cNvSpPr>
                <a:spLocks/>
              </p:cNvSpPr>
              <p:nvPr/>
            </p:nvSpPr>
            <p:spPr bwMode="auto">
              <a:xfrm>
                <a:off x="2872" y="2808"/>
                <a:ext cx="8" cy="664"/>
              </a:xfrm>
              <a:custGeom>
                <a:avLst/>
                <a:gdLst>
                  <a:gd name="T0" fmla="*/ 8 w 8"/>
                  <a:gd name="T1" fmla="*/ 0 h 664"/>
                  <a:gd name="T2" fmla="*/ 0 w 8"/>
                  <a:gd name="T3" fmla="*/ 664 h 664"/>
                  <a:gd name="T4" fmla="*/ 0 60000 65536"/>
                  <a:gd name="T5" fmla="*/ 0 60000 65536"/>
                  <a:gd name="T6" fmla="*/ 0 w 8"/>
                  <a:gd name="T7" fmla="*/ 0 h 664"/>
                  <a:gd name="T8" fmla="*/ 8 w 8"/>
                  <a:gd name="T9" fmla="*/ 664 h 664"/>
                </a:gdLst>
                <a:ahLst/>
                <a:cxnLst>
                  <a:cxn ang="T4">
                    <a:pos x="T0" y="T1"/>
                  </a:cxn>
                  <a:cxn ang="T5">
                    <a:pos x="T2" y="T3"/>
                  </a:cxn>
                </a:cxnLst>
                <a:rect l="T6" t="T7" r="T8" b="T9"/>
                <a:pathLst>
                  <a:path w="8" h="664">
                    <a:moveTo>
                      <a:pt x="8" y="0"/>
                    </a:moveTo>
                    <a:lnTo>
                      <a:pt x="0" y="664"/>
                    </a:lnTo>
                  </a:path>
                </a:pathLst>
              </a:custGeom>
              <a:noFill/>
              <a:ln w="101600">
                <a:solidFill>
                  <a:schemeClr val="tx1"/>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74765" name="Freeform 6"/>
              <p:cNvSpPr>
                <a:spLocks/>
              </p:cNvSpPr>
              <p:nvPr/>
            </p:nvSpPr>
            <p:spPr bwMode="auto">
              <a:xfrm>
                <a:off x="1063" y="3056"/>
                <a:ext cx="3733" cy="416"/>
              </a:xfrm>
              <a:custGeom>
                <a:avLst/>
                <a:gdLst>
                  <a:gd name="T0" fmla="*/ 0 w 3733"/>
                  <a:gd name="T1" fmla="*/ 416 h 416"/>
                  <a:gd name="T2" fmla="*/ 9 w 3733"/>
                  <a:gd name="T3" fmla="*/ 0 h 416"/>
                  <a:gd name="T4" fmla="*/ 3721 w 3733"/>
                  <a:gd name="T5" fmla="*/ 0 h 416"/>
                  <a:gd name="T6" fmla="*/ 3733 w 3733"/>
                  <a:gd name="T7" fmla="*/ 320 h 416"/>
                  <a:gd name="T8" fmla="*/ 0 60000 65536"/>
                  <a:gd name="T9" fmla="*/ 0 60000 65536"/>
                  <a:gd name="T10" fmla="*/ 0 60000 65536"/>
                  <a:gd name="T11" fmla="*/ 0 60000 65536"/>
                  <a:gd name="T12" fmla="*/ 0 w 3733"/>
                  <a:gd name="T13" fmla="*/ 0 h 416"/>
                  <a:gd name="T14" fmla="*/ 3733 w 3733"/>
                  <a:gd name="T15" fmla="*/ 416 h 416"/>
                </a:gdLst>
                <a:ahLst/>
                <a:cxnLst>
                  <a:cxn ang="T8">
                    <a:pos x="T0" y="T1"/>
                  </a:cxn>
                  <a:cxn ang="T9">
                    <a:pos x="T2" y="T3"/>
                  </a:cxn>
                  <a:cxn ang="T10">
                    <a:pos x="T4" y="T5"/>
                  </a:cxn>
                  <a:cxn ang="T11">
                    <a:pos x="T6" y="T7"/>
                  </a:cxn>
                </a:cxnLst>
                <a:rect l="T12" t="T13" r="T14" b="T15"/>
                <a:pathLst>
                  <a:path w="3733" h="416">
                    <a:moveTo>
                      <a:pt x="0" y="416"/>
                    </a:moveTo>
                    <a:lnTo>
                      <a:pt x="9" y="0"/>
                    </a:lnTo>
                    <a:lnTo>
                      <a:pt x="3721" y="0"/>
                    </a:lnTo>
                    <a:lnTo>
                      <a:pt x="3733" y="320"/>
                    </a:lnTo>
                  </a:path>
                </a:pathLst>
              </a:custGeom>
              <a:noFill/>
              <a:ln w="10160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grpSp>
        <p:grpSp>
          <p:nvGrpSpPr>
            <p:cNvPr id="74760" name="Group 7"/>
            <p:cNvGrpSpPr>
              <a:grpSpLocks/>
            </p:cNvGrpSpPr>
            <p:nvPr/>
          </p:nvGrpSpPr>
          <p:grpSpPr bwMode="auto">
            <a:xfrm>
              <a:off x="641" y="3380"/>
              <a:ext cx="4760" cy="546"/>
              <a:chOff x="665" y="3204"/>
              <a:chExt cx="4760" cy="546"/>
            </a:xfrm>
          </p:grpSpPr>
          <p:sp>
            <p:nvSpPr>
              <p:cNvPr id="240648" name="Rectangle 8"/>
              <p:cNvSpPr>
                <a:spLocks noChangeArrowheads="1"/>
              </p:cNvSpPr>
              <p:nvPr/>
            </p:nvSpPr>
            <p:spPr bwMode="auto">
              <a:xfrm>
                <a:off x="665" y="3307"/>
                <a:ext cx="870" cy="389"/>
              </a:xfrm>
              <a:prstGeom prst="rect">
                <a:avLst/>
              </a:prstGeom>
              <a:solidFill>
                <a:schemeClr val="accent4"/>
              </a:solidFill>
              <a:ln w="9525">
                <a:solidFill>
                  <a:schemeClr val="tx1"/>
                </a:solidFill>
                <a:miter lim="800000"/>
                <a:headEnd/>
                <a:tailEnd/>
              </a:ln>
            </p:spPr>
            <p:txBody>
              <a:bodyPr wrap="none" lIns="144000" tIns="180000" rIns="144000" bIns="180000">
                <a:spAutoFit/>
              </a:bodyPr>
              <a:lstStyle/>
              <a:p>
                <a:pPr algn="ctr" defTabSz="1000125" fontAlgn="auto">
                  <a:lnSpc>
                    <a:spcPct val="90000"/>
                  </a:lnSpc>
                  <a:spcBef>
                    <a:spcPct val="40000"/>
                  </a:spcBef>
                  <a:spcAft>
                    <a:spcPts val="0"/>
                  </a:spcAft>
                  <a:defRPr/>
                </a:pPr>
                <a:r>
                  <a:rPr lang="en-US" b="1" dirty="0">
                    <a:solidFill>
                      <a:srgbClr val="000000"/>
                    </a:solidFill>
                    <a:latin typeface="Arial"/>
                    <a:ea typeface="+mn-ea"/>
                    <a:cs typeface="Arial"/>
                  </a:rPr>
                  <a:t>Marketing</a:t>
                </a:r>
                <a:endParaRPr lang="en-US" sz="2600" b="1" dirty="0">
                  <a:latin typeface="Arial"/>
                  <a:ea typeface="+mn-ea"/>
                  <a:cs typeface="Arial"/>
                </a:endParaRPr>
              </a:p>
            </p:txBody>
          </p:sp>
          <p:sp>
            <p:nvSpPr>
              <p:cNvPr id="240649" name="Rectangle 9"/>
              <p:cNvSpPr>
                <a:spLocks noChangeArrowheads="1"/>
              </p:cNvSpPr>
              <p:nvPr/>
            </p:nvSpPr>
            <p:spPr bwMode="auto">
              <a:xfrm>
                <a:off x="2284" y="3307"/>
                <a:ext cx="1227" cy="389"/>
              </a:xfrm>
              <a:prstGeom prst="rect">
                <a:avLst/>
              </a:prstGeom>
              <a:solidFill>
                <a:schemeClr val="accent4"/>
              </a:solidFill>
              <a:ln w="9525">
                <a:solidFill>
                  <a:schemeClr val="tx1"/>
                </a:solidFill>
                <a:miter lim="800000"/>
                <a:headEnd/>
                <a:tailEnd/>
              </a:ln>
            </p:spPr>
            <p:txBody>
              <a:bodyPr lIns="144000" tIns="180000" rIns="144000" bIns="180000">
                <a:spAutoFit/>
              </a:bodyPr>
              <a:lstStyle/>
              <a:p>
                <a:pPr algn="ctr" defTabSz="1000125" fontAlgn="auto">
                  <a:lnSpc>
                    <a:spcPct val="90000"/>
                  </a:lnSpc>
                  <a:spcBef>
                    <a:spcPct val="40000"/>
                  </a:spcBef>
                  <a:spcAft>
                    <a:spcPts val="0"/>
                  </a:spcAft>
                  <a:defRPr/>
                </a:pPr>
                <a:r>
                  <a:rPr lang="en-US" b="1" dirty="0">
                    <a:solidFill>
                      <a:srgbClr val="000000"/>
                    </a:solidFill>
                    <a:latin typeface="Arial"/>
                    <a:ea typeface="+mn-ea"/>
                    <a:cs typeface="Arial"/>
                  </a:rPr>
                  <a:t>Operations</a:t>
                </a:r>
                <a:endParaRPr lang="en-US" sz="2600" b="1" dirty="0">
                  <a:latin typeface="Arial"/>
                  <a:ea typeface="+mn-ea"/>
                  <a:cs typeface="Arial"/>
                </a:endParaRPr>
              </a:p>
            </p:txBody>
          </p:sp>
          <p:sp>
            <p:nvSpPr>
              <p:cNvPr id="240650" name="Rectangle 10"/>
              <p:cNvSpPr>
                <a:spLocks noChangeArrowheads="1"/>
              </p:cNvSpPr>
              <p:nvPr/>
            </p:nvSpPr>
            <p:spPr bwMode="auto">
              <a:xfrm>
                <a:off x="4148" y="3204"/>
                <a:ext cx="1277" cy="546"/>
              </a:xfrm>
              <a:prstGeom prst="rect">
                <a:avLst/>
              </a:prstGeom>
              <a:solidFill>
                <a:schemeClr val="accent4"/>
              </a:solidFill>
              <a:ln w="9525">
                <a:solidFill>
                  <a:schemeClr val="tx1"/>
                </a:solidFill>
                <a:miter lim="800000"/>
                <a:headEnd/>
                <a:tailEnd/>
              </a:ln>
            </p:spPr>
            <p:txBody>
              <a:bodyPr lIns="144000" tIns="180000" rIns="144000" bIns="180000">
                <a:spAutoFit/>
              </a:bodyPr>
              <a:lstStyle/>
              <a:p>
                <a:pPr algn="ctr" defTabSz="1000125" fontAlgn="auto">
                  <a:lnSpc>
                    <a:spcPct val="90000"/>
                  </a:lnSpc>
                  <a:spcBef>
                    <a:spcPct val="40000"/>
                  </a:spcBef>
                  <a:spcAft>
                    <a:spcPts val="0"/>
                  </a:spcAft>
                  <a:defRPr/>
                </a:pPr>
                <a:r>
                  <a:rPr lang="en-US" b="1" dirty="0">
                    <a:solidFill>
                      <a:srgbClr val="000000"/>
                    </a:solidFill>
                    <a:latin typeface="Arial"/>
                    <a:ea typeface="+mn-ea"/>
                    <a:cs typeface="Arial"/>
                  </a:rPr>
                  <a:t>Finance/ Accounting</a:t>
                </a:r>
                <a:endParaRPr lang="en-US" sz="2600" b="1" dirty="0">
                  <a:latin typeface="Arial"/>
                  <a:ea typeface="+mn-ea"/>
                  <a:cs typeface="Arial"/>
                </a:endParaRPr>
              </a:p>
            </p:txBody>
          </p:sp>
        </p:grpSp>
      </p:grpSp>
      <p:grpSp>
        <p:nvGrpSpPr>
          <p:cNvPr id="240651" name="Group 11"/>
          <p:cNvGrpSpPr>
            <a:grpSpLocks/>
          </p:cNvGrpSpPr>
          <p:nvPr/>
        </p:nvGrpSpPr>
        <p:grpSpPr bwMode="auto">
          <a:xfrm>
            <a:off x="3319463" y="2311400"/>
            <a:ext cx="2479675" cy="1668463"/>
            <a:chOff x="2091" y="1728"/>
            <a:chExt cx="1562" cy="1051"/>
          </a:xfrm>
        </p:grpSpPr>
        <p:sp>
          <p:nvSpPr>
            <p:cNvPr id="74757" name="Line 12"/>
            <p:cNvSpPr>
              <a:spLocks noChangeShapeType="1"/>
            </p:cNvSpPr>
            <p:nvPr/>
          </p:nvSpPr>
          <p:spPr bwMode="auto">
            <a:xfrm>
              <a:off x="2880" y="1728"/>
              <a:ext cx="0" cy="520"/>
            </a:xfrm>
            <a:prstGeom prst="line">
              <a:avLst/>
            </a:prstGeom>
            <a:noFill/>
            <a:ln w="1016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74758" name="Rectangle 13"/>
            <p:cNvSpPr>
              <a:spLocks noChangeArrowheads="1"/>
            </p:cNvSpPr>
            <p:nvPr/>
          </p:nvSpPr>
          <p:spPr bwMode="auto">
            <a:xfrm>
              <a:off x="2091" y="2233"/>
              <a:ext cx="1562" cy="546"/>
            </a:xfrm>
            <a:prstGeom prst="rect">
              <a:avLst/>
            </a:prstGeom>
            <a:solidFill>
              <a:schemeClr val="tx2"/>
            </a:solidFill>
            <a:ln w="9525">
              <a:solidFill>
                <a:schemeClr val="tx1"/>
              </a:solidFill>
              <a:miter lim="800000"/>
              <a:headEnd/>
              <a:tailEnd/>
            </a:ln>
          </p:spPr>
          <p:txBody>
            <a:bodyPr lIns="144000" tIns="180000" rIns="144000" bIns="180000">
              <a:spAutoFit/>
            </a:bodyPr>
            <a:lstStyle/>
            <a:p>
              <a:pPr algn="ctr" defTabSz="1000125">
                <a:lnSpc>
                  <a:spcPct val="90000"/>
                </a:lnSpc>
                <a:spcBef>
                  <a:spcPct val="40000"/>
                </a:spcBef>
              </a:pPr>
              <a:r>
                <a:rPr lang="en-US" b="1" dirty="0">
                  <a:solidFill>
                    <a:srgbClr val="FFFFFF"/>
                  </a:solidFill>
                  <a:latin typeface="Arial"/>
                  <a:cs typeface="Arial"/>
                </a:rPr>
                <a:t>Functional Area Missions</a:t>
              </a:r>
              <a:endParaRPr lang="en-US" sz="2600" b="1" dirty="0">
                <a:solidFill>
                  <a:srgbClr val="FFFFFF"/>
                </a:solidFill>
                <a:latin typeface="Arial"/>
                <a:cs typeface="Arial"/>
              </a:endParaRPr>
            </a:p>
          </p:txBody>
        </p:sp>
      </p:grpSp>
      <p:sp>
        <p:nvSpPr>
          <p:cNvPr id="240654" name="Rectangle 14"/>
          <p:cNvSpPr>
            <a:spLocks noChangeArrowheads="1"/>
          </p:cNvSpPr>
          <p:nvPr/>
        </p:nvSpPr>
        <p:spPr bwMode="auto">
          <a:xfrm>
            <a:off x="3294063" y="1506538"/>
            <a:ext cx="2532062" cy="866775"/>
          </a:xfrm>
          <a:prstGeom prst="rect">
            <a:avLst/>
          </a:prstGeom>
          <a:solidFill>
            <a:schemeClr val="accent1"/>
          </a:solidFill>
          <a:ln w="9525">
            <a:solidFill>
              <a:schemeClr val="tx1"/>
            </a:solidFill>
            <a:miter lim="800000"/>
            <a:headEnd/>
            <a:tailEnd/>
          </a:ln>
        </p:spPr>
        <p:txBody>
          <a:bodyPr lIns="144000" tIns="180000" rIns="144000" bIns="180000">
            <a:spAutoFit/>
          </a:bodyPr>
          <a:lstStyle/>
          <a:p>
            <a:pPr algn="ctr" defTabSz="1000125">
              <a:lnSpc>
                <a:spcPct val="90000"/>
              </a:lnSpc>
              <a:spcBef>
                <a:spcPct val="40000"/>
              </a:spcBef>
            </a:pPr>
            <a:r>
              <a:rPr lang="en-US" b="1" dirty="0">
                <a:solidFill>
                  <a:schemeClr val="bg1"/>
                </a:solidFill>
                <a:latin typeface="Arial"/>
                <a:cs typeface="Arial"/>
              </a:rPr>
              <a:t>Organization’s Mission</a:t>
            </a:r>
          </a:p>
        </p:txBody>
      </p:sp>
    </p:spTree>
    <p:extLst>
      <p:ext uri="{BB962C8B-B14F-4D97-AF65-F5344CB8AC3E}">
        <p14:creationId xmlns:p14="http://schemas.microsoft.com/office/powerpoint/2010/main" val="266198636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240654"/>
                                        </p:tgtEl>
                                        <p:attrNameLst>
                                          <p:attrName>style.visibility</p:attrName>
                                        </p:attrNameLst>
                                      </p:cBhvr>
                                      <p:to>
                                        <p:strVal val="visible"/>
                                      </p:to>
                                    </p:set>
                                    <p:animEffect transition="in" filter="wipe(up)">
                                      <p:cBhvr>
                                        <p:cTn id="7" dur="1000"/>
                                        <p:tgtEl>
                                          <p:spTgt spid="240654"/>
                                        </p:tgtEl>
                                      </p:cBhvr>
                                    </p:animEffect>
                                  </p:childTnLst>
                                </p:cTn>
                              </p:par>
                            </p:childTnLst>
                          </p:cTn>
                        </p:par>
                        <p:par>
                          <p:cTn id="8" fill="hold" nodeType="afterGroup">
                            <p:stCondLst>
                              <p:cond delay="2000"/>
                            </p:stCondLst>
                            <p:childTnLst>
                              <p:par>
                                <p:cTn id="9" presetID="22" presetClass="entr" presetSubtype="1" fill="hold" nodeType="afterEffect">
                                  <p:stCondLst>
                                    <p:cond delay="2000"/>
                                  </p:stCondLst>
                                  <p:childTnLst>
                                    <p:set>
                                      <p:cBhvr>
                                        <p:cTn id="10" dur="1" fill="hold">
                                          <p:stCondLst>
                                            <p:cond delay="0"/>
                                          </p:stCondLst>
                                        </p:cTn>
                                        <p:tgtEl>
                                          <p:spTgt spid="240651"/>
                                        </p:tgtEl>
                                        <p:attrNameLst>
                                          <p:attrName>style.visibility</p:attrName>
                                        </p:attrNameLst>
                                      </p:cBhvr>
                                      <p:to>
                                        <p:strVal val="visible"/>
                                      </p:to>
                                    </p:set>
                                    <p:animEffect transition="in" filter="wipe(up)">
                                      <p:cBhvr>
                                        <p:cTn id="11" dur="1000"/>
                                        <p:tgtEl>
                                          <p:spTgt spid="240651"/>
                                        </p:tgtEl>
                                      </p:cBhvr>
                                    </p:animEffect>
                                  </p:childTnLst>
                                </p:cTn>
                              </p:par>
                            </p:childTnLst>
                          </p:cTn>
                        </p:par>
                        <p:par>
                          <p:cTn id="12" fill="hold" nodeType="afterGroup">
                            <p:stCondLst>
                              <p:cond delay="5000"/>
                            </p:stCondLst>
                            <p:childTnLst>
                              <p:par>
                                <p:cTn id="13" presetID="22" presetClass="entr" presetSubtype="1" fill="hold" nodeType="afterEffect">
                                  <p:stCondLst>
                                    <p:cond delay="2000"/>
                                  </p:stCondLst>
                                  <p:childTnLst>
                                    <p:set>
                                      <p:cBhvr>
                                        <p:cTn id="14" dur="1" fill="hold">
                                          <p:stCondLst>
                                            <p:cond delay="0"/>
                                          </p:stCondLst>
                                        </p:cTn>
                                        <p:tgtEl>
                                          <p:spTgt spid="240643"/>
                                        </p:tgtEl>
                                        <p:attrNameLst>
                                          <p:attrName>style.visibility</p:attrName>
                                        </p:attrNameLst>
                                      </p:cBhvr>
                                      <p:to>
                                        <p:strVal val="visible"/>
                                      </p:to>
                                    </p:set>
                                    <p:animEffect transition="in" filter="wipe(up)">
                                      <p:cBhvr>
                                        <p:cTn id="15" dur="1000"/>
                                        <p:tgtEl>
                                          <p:spTgt spid="240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85800" y="434975"/>
            <a:ext cx="7772400" cy="731838"/>
          </a:xfrm>
        </p:spPr>
        <p:txBody>
          <a:bodyPr>
            <a:normAutofit/>
          </a:bodyPr>
          <a:lstStyle/>
          <a:p>
            <a:r>
              <a:rPr lang="en-US" sz="4000" dirty="0">
                <a:latin typeface="Arial" charset="0"/>
                <a:cs typeface="Arial" charset="0"/>
              </a:rPr>
              <a:t>Outline – Continued</a:t>
            </a:r>
          </a:p>
        </p:txBody>
      </p:sp>
      <p:sp>
        <p:nvSpPr>
          <p:cNvPr id="171011" name="Text Box 3"/>
          <p:cNvSpPr txBox="1">
            <a:spLocks noChangeArrowheads="1"/>
          </p:cNvSpPr>
          <p:nvPr/>
        </p:nvSpPr>
        <p:spPr bwMode="auto">
          <a:xfrm>
            <a:off x="1017588" y="2095500"/>
            <a:ext cx="7161212" cy="270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533400" indent="-5334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spcAft>
                <a:spcPct val="40000"/>
              </a:spcAft>
              <a:buClr>
                <a:srgbClr val="BF0922"/>
              </a:buClr>
              <a:buSzPct val="60000"/>
              <a:buFont typeface="Lucida Grande" charset="0"/>
              <a:buChar char="►"/>
            </a:pPr>
            <a:r>
              <a:rPr lang="en-AU" sz="3200" dirty="0">
                <a:latin typeface="Arial" charset="0"/>
                <a:ea typeface="MS PGothic" charset="0"/>
                <a:cs typeface="MS PGothic" charset="0"/>
              </a:rPr>
              <a:t>Strategy Development and Implementation</a:t>
            </a:r>
          </a:p>
          <a:p>
            <a:pPr>
              <a:lnSpc>
                <a:spcPct val="90000"/>
              </a:lnSpc>
              <a:spcAft>
                <a:spcPct val="40000"/>
              </a:spcAft>
              <a:buClr>
                <a:srgbClr val="BF0922"/>
              </a:buClr>
              <a:buSzPct val="60000"/>
              <a:buFont typeface="Lucida Grande" charset="0"/>
              <a:buChar char="►"/>
            </a:pPr>
            <a:r>
              <a:rPr lang="en-AU" sz="3200" dirty="0">
                <a:latin typeface="Arial" charset="0"/>
                <a:ea typeface="MS PGothic" charset="0"/>
                <a:cs typeface="MS PGothic" charset="0"/>
              </a:rPr>
              <a:t>Strategic Planning, Core Competencies, and Outsourcing</a:t>
            </a:r>
          </a:p>
          <a:p>
            <a:pPr>
              <a:lnSpc>
                <a:spcPct val="90000"/>
              </a:lnSpc>
              <a:spcAft>
                <a:spcPct val="40000"/>
              </a:spcAft>
              <a:buClr>
                <a:srgbClr val="BF0922"/>
              </a:buClr>
              <a:buSzPct val="60000"/>
              <a:buFont typeface="Lucida Grande" charset="0"/>
              <a:buChar char="►"/>
            </a:pPr>
            <a:r>
              <a:rPr lang="en-AU" sz="3200" dirty="0">
                <a:latin typeface="Arial" charset="0"/>
                <a:ea typeface="MS PGothic" charset="0"/>
                <a:cs typeface="MS PGothic" charset="0"/>
              </a:rPr>
              <a:t>Global Operations Strategy Options</a:t>
            </a:r>
          </a:p>
        </p:txBody>
      </p:sp>
    </p:spTree>
    <p:extLst>
      <p:ext uri="{BB962C8B-B14F-4D97-AF65-F5344CB8AC3E}">
        <p14:creationId xmlns:p14="http://schemas.microsoft.com/office/powerpoint/2010/main" val="1996771872"/>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71011"/>
                                        </p:tgtEl>
                                        <p:attrNameLst>
                                          <p:attrName>style.visibility</p:attrName>
                                        </p:attrNameLst>
                                      </p:cBhvr>
                                      <p:to>
                                        <p:strVal val="visible"/>
                                      </p:to>
                                    </p:set>
                                    <p:animEffect transition="in" filter="strips(downRight)">
                                      <p:cBhvr>
                                        <p:cTn id="7" dur="1000"/>
                                        <p:tgtEl>
                                          <p:spTgt spid="17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685800" y="434975"/>
            <a:ext cx="7772400" cy="866775"/>
          </a:xfrm>
        </p:spPr>
        <p:txBody>
          <a:bodyPr/>
          <a:lstStyle/>
          <a:p>
            <a:r>
              <a:rPr lang="en-US" dirty="0">
                <a:latin typeface="Arial" charset="0"/>
                <a:cs typeface="Arial" charset="0"/>
              </a:rPr>
              <a:t>Sample Missions</a:t>
            </a:r>
          </a:p>
        </p:txBody>
      </p:sp>
      <p:graphicFrame>
        <p:nvGraphicFramePr>
          <p:cNvPr id="236563" name="Group 19"/>
          <p:cNvGraphicFramePr>
            <a:graphicFrameLocks noGrp="1"/>
          </p:cNvGraphicFramePr>
          <p:nvPr>
            <p:extLst>
              <p:ext uri="{D42A27DB-BD31-4B8C-83A1-F6EECF244321}">
                <p14:modId xmlns:p14="http://schemas.microsoft.com/office/powerpoint/2010/main" val="441735073"/>
              </p:ext>
            </p:extLst>
          </p:nvPr>
        </p:nvGraphicFramePr>
        <p:xfrm>
          <a:off x="681038" y="1871663"/>
          <a:ext cx="7766050" cy="3378968"/>
        </p:xfrm>
        <a:graphic>
          <a:graphicData uri="http://schemas.openxmlformats.org/drawingml/2006/table">
            <a:tbl>
              <a:tblPr/>
              <a:tblGrid>
                <a:gridCol w="7766050">
                  <a:extLst>
                    <a:ext uri="{9D8B030D-6E8A-4147-A177-3AD203B41FA5}">
                      <a16:colId xmlns:a16="http://schemas.microsoft.com/office/drawing/2014/main" val="20000"/>
                    </a:ext>
                  </a:extLst>
                </a:gridCol>
              </a:tblGrid>
              <a:tr h="566738">
                <a:tc>
                  <a:txBody>
                    <a:bodyPr/>
                    <a:lstStyle/>
                    <a:p>
                      <a:pPr marL="0" marR="0" lvl="0" indent="0" algn="ctr" defTabSz="914400" rtl="0" eaLnBrk="0" fontAlgn="base" latinLnBrk="0" hangingPunct="0">
                        <a:lnSpc>
                          <a:spcPct val="90000"/>
                        </a:lnSpc>
                        <a:spcBef>
                          <a:spcPct val="0"/>
                        </a:spcBef>
                        <a:spcAft>
                          <a:spcPct val="40000"/>
                        </a:spcAft>
                        <a:buClr>
                          <a:srgbClr val="BF0922"/>
                        </a:buClr>
                        <a:buSzTx/>
                        <a:buFont typeface="Wingdings" charset="0"/>
                        <a:buNone/>
                        <a:tabLst/>
                      </a:pPr>
                      <a:r>
                        <a:rPr kumimoji="0" lang="en-US" sz="2400" b="1" i="0" u="none" strike="noStrike" cap="none" normalizeH="0" baseline="0" dirty="0">
                          <a:ln>
                            <a:noFill/>
                          </a:ln>
                          <a:solidFill>
                            <a:schemeClr val="bg1"/>
                          </a:solidFill>
                          <a:effectLst/>
                          <a:latin typeface="Arial" charset="0"/>
                          <a:ea typeface="MS PGothic" charset="0"/>
                          <a:cs typeface="MS PGothic" charset="0"/>
                        </a:rPr>
                        <a:t>Sample Company Mission</a:t>
                      </a:r>
                    </a:p>
                  </a:txBody>
                  <a:tcPr marL="180000" marR="180000" marT="140400" marB="1404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1430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2000" b="1" i="0" u="none" strike="noStrike" cap="none" normalizeH="0" baseline="0" dirty="0">
                          <a:ln>
                            <a:noFill/>
                          </a:ln>
                          <a:solidFill>
                            <a:schemeClr val="tx1"/>
                          </a:solidFill>
                          <a:effectLst/>
                          <a:latin typeface="Arial" charset="0"/>
                          <a:ea typeface="MS PGothic" charset="0"/>
                          <a:cs typeface="MS PGothic" charset="0"/>
                        </a:rPr>
                        <a:t>To manufacture and service an innovative, growing, and profitable worldwide microwave communications business that exceeds our customers</a:t>
                      </a:r>
                      <a:r>
                        <a:rPr kumimoji="0" lang="en-NZ" sz="2000" b="1" i="0" u="none" strike="noStrike" cap="none" normalizeH="0" baseline="0" dirty="0">
                          <a:ln>
                            <a:noFill/>
                          </a:ln>
                          <a:solidFill>
                            <a:schemeClr val="tx1"/>
                          </a:solidFill>
                          <a:effectLst/>
                          <a:latin typeface="Arial" charset="0"/>
                          <a:ea typeface="MS PGothic" charset="0"/>
                          <a:cs typeface="MS PGothic" charset="0"/>
                        </a:rPr>
                        <a:t>’ </a:t>
                      </a:r>
                      <a:r>
                        <a:rPr kumimoji="0" lang="en-US" sz="2000" b="1" i="0" u="none" strike="noStrike" cap="none" normalizeH="0" baseline="0" dirty="0">
                          <a:ln>
                            <a:noFill/>
                          </a:ln>
                          <a:solidFill>
                            <a:schemeClr val="tx1"/>
                          </a:solidFill>
                          <a:effectLst/>
                          <a:latin typeface="Arial" charset="0"/>
                          <a:ea typeface="MS PGothic" charset="0"/>
                          <a:cs typeface="MS PGothic" charset="0"/>
                        </a:rPr>
                        <a:t>expectations.</a:t>
                      </a:r>
                    </a:p>
                  </a:txBody>
                  <a:tcPr marL="180000" marR="180000" marT="140400" marB="1404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DD6AE"/>
                    </a:solidFill>
                  </a:tcPr>
                </a:tc>
                <a:extLst>
                  <a:ext uri="{0D108BD9-81ED-4DB2-BD59-A6C34878D82A}">
                    <a16:rowId xmlns:a16="http://schemas.microsoft.com/office/drawing/2014/main" val="10001"/>
                  </a:ext>
                </a:extLst>
              </a:tr>
              <a:tr h="584200">
                <a:tc>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2400" b="1" i="0" u="none" strike="noStrike" cap="none" normalizeH="0" baseline="0" dirty="0">
                          <a:ln>
                            <a:noFill/>
                          </a:ln>
                          <a:solidFill>
                            <a:schemeClr val="bg1"/>
                          </a:solidFill>
                          <a:effectLst/>
                          <a:latin typeface="Arial" charset="0"/>
                          <a:ea typeface="MS PGothic" charset="0"/>
                          <a:cs typeface="MS PGothic" charset="0"/>
                        </a:rPr>
                        <a:t>Sample Operations Management Mission</a:t>
                      </a:r>
                    </a:p>
                  </a:txBody>
                  <a:tcPr marL="180000" marR="180000" marT="140400" marB="1404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2"/>
                  </a:ext>
                </a:extLst>
              </a:tr>
              <a:tr h="10160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2000" b="1" i="0" u="none" strike="noStrike" cap="none" normalizeH="0" baseline="0" dirty="0">
                          <a:ln>
                            <a:noFill/>
                          </a:ln>
                          <a:solidFill>
                            <a:schemeClr val="tx1"/>
                          </a:solidFill>
                          <a:effectLst/>
                          <a:latin typeface="Arial" charset="0"/>
                          <a:ea typeface="MS PGothic" charset="0"/>
                          <a:cs typeface="MS PGothic" charset="0"/>
                        </a:rPr>
                        <a:t>To produce products consistent with the company</a:t>
                      </a:r>
                      <a:r>
                        <a:rPr kumimoji="0" lang="en-NZ" sz="2000" b="1" i="0" u="none" strike="noStrike" cap="none" normalizeH="0" baseline="0" dirty="0">
                          <a:ln>
                            <a:noFill/>
                          </a:ln>
                          <a:solidFill>
                            <a:schemeClr val="tx1"/>
                          </a:solidFill>
                          <a:effectLst/>
                          <a:latin typeface="Arial" charset="0"/>
                          <a:ea typeface="MS PGothic" charset="0"/>
                          <a:cs typeface="MS PGothic" charset="0"/>
                        </a:rPr>
                        <a:t>’</a:t>
                      </a:r>
                      <a:r>
                        <a:rPr kumimoji="0" lang="en-US" sz="2000" b="1" i="0" u="none" strike="noStrike" cap="none" normalizeH="0" baseline="0" dirty="0">
                          <a:ln>
                            <a:noFill/>
                          </a:ln>
                          <a:solidFill>
                            <a:schemeClr val="tx1"/>
                          </a:solidFill>
                          <a:effectLst/>
                          <a:latin typeface="Arial" charset="0"/>
                          <a:ea typeface="MS PGothic" charset="0"/>
                          <a:cs typeface="MS PGothic" charset="0"/>
                        </a:rPr>
                        <a:t>s mission as the worldwide low-cost manufacturer.</a:t>
                      </a:r>
                    </a:p>
                  </a:txBody>
                  <a:tcPr marL="180000" marR="180000" marT="140400" marB="1404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DD6AE"/>
                    </a:solidFill>
                  </a:tcPr>
                </a:tc>
                <a:extLst>
                  <a:ext uri="{0D108BD9-81ED-4DB2-BD59-A6C34878D82A}">
                    <a16:rowId xmlns:a16="http://schemas.microsoft.com/office/drawing/2014/main" val="10003"/>
                  </a:ext>
                </a:extLst>
              </a:tr>
            </a:tbl>
          </a:graphicData>
        </a:graphic>
      </p:graphicFrame>
      <p:sp>
        <p:nvSpPr>
          <p:cNvPr id="236559" name="Text Box 15"/>
          <p:cNvSpPr txBox="1">
            <a:spLocks noChangeArrowheads="1"/>
          </p:cNvSpPr>
          <p:nvPr/>
        </p:nvSpPr>
        <p:spPr bwMode="auto">
          <a:xfrm>
            <a:off x="7464425" y="5991225"/>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2.3</a:t>
            </a:r>
          </a:p>
        </p:txBody>
      </p:sp>
    </p:spTree>
    <p:extLst>
      <p:ext uri="{BB962C8B-B14F-4D97-AF65-F5344CB8AC3E}">
        <p14:creationId xmlns:p14="http://schemas.microsoft.com/office/powerpoint/2010/main" val="19104052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236563"/>
                                        </p:tgtEl>
                                        <p:attrNameLst>
                                          <p:attrName>style.visibility</p:attrName>
                                        </p:attrNameLst>
                                      </p:cBhvr>
                                      <p:to>
                                        <p:strVal val="visible"/>
                                      </p:to>
                                    </p:set>
                                    <p:anim calcmode="lin" valueType="num">
                                      <p:cBhvr>
                                        <p:cTn id="7" dur="1000" fill="hold"/>
                                        <p:tgtEl>
                                          <p:spTgt spid="236563"/>
                                        </p:tgtEl>
                                        <p:attrNameLst>
                                          <p:attrName>ppt_w</p:attrName>
                                        </p:attrNameLst>
                                      </p:cBhvr>
                                      <p:tavLst>
                                        <p:tav tm="0">
                                          <p:val>
                                            <p:strVal val="2/3*#ppt_w"/>
                                          </p:val>
                                        </p:tav>
                                        <p:tav tm="100000">
                                          <p:val>
                                            <p:strVal val="#ppt_w"/>
                                          </p:val>
                                        </p:tav>
                                      </p:tavLst>
                                    </p:anim>
                                    <p:anim calcmode="lin" valueType="num">
                                      <p:cBhvr>
                                        <p:cTn id="8" dur="1000" fill="hold"/>
                                        <p:tgtEl>
                                          <p:spTgt spid="236563"/>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2000"/>
                            </p:stCondLst>
                            <p:childTnLst>
                              <p:par>
                                <p:cTn id="10" presetID="22" presetClass="entr" presetSubtype="8" fill="hold" grpId="0" nodeType="afterEffect">
                                  <p:stCondLst>
                                    <p:cond delay="1000"/>
                                  </p:stCondLst>
                                  <p:childTnLst>
                                    <p:set>
                                      <p:cBhvr>
                                        <p:cTn id="11" dur="1" fill="hold">
                                          <p:stCondLst>
                                            <p:cond delay="0"/>
                                          </p:stCondLst>
                                        </p:cTn>
                                        <p:tgtEl>
                                          <p:spTgt spid="236559"/>
                                        </p:tgtEl>
                                        <p:attrNameLst>
                                          <p:attrName>style.visibility</p:attrName>
                                        </p:attrNameLst>
                                      </p:cBhvr>
                                      <p:to>
                                        <p:strVal val="visible"/>
                                      </p:to>
                                    </p:set>
                                    <p:animEffect transition="in" filter="wipe(left)">
                                      <p:cBhvr>
                                        <p:cTn id="12" dur="1000"/>
                                        <p:tgtEl>
                                          <p:spTgt spid="236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85800" y="434975"/>
            <a:ext cx="7772400" cy="866775"/>
          </a:xfrm>
        </p:spPr>
        <p:txBody>
          <a:bodyPr/>
          <a:lstStyle/>
          <a:p>
            <a:r>
              <a:rPr lang="en-US" dirty="0">
                <a:latin typeface="Arial" charset="0"/>
                <a:cs typeface="Arial" charset="0"/>
              </a:rPr>
              <a:t>Sample Missions</a:t>
            </a:r>
          </a:p>
        </p:txBody>
      </p:sp>
      <p:graphicFrame>
        <p:nvGraphicFramePr>
          <p:cNvPr id="237588" name="Group 20"/>
          <p:cNvGraphicFramePr>
            <a:graphicFrameLocks noGrp="1"/>
          </p:cNvGraphicFramePr>
          <p:nvPr>
            <p:extLst>
              <p:ext uri="{D42A27DB-BD31-4B8C-83A1-F6EECF244321}">
                <p14:modId xmlns:p14="http://schemas.microsoft.com/office/powerpoint/2010/main" val="3386984395"/>
              </p:ext>
            </p:extLst>
          </p:nvPr>
        </p:nvGraphicFramePr>
        <p:xfrm>
          <a:off x="685800" y="1536700"/>
          <a:ext cx="7772400" cy="4165600"/>
        </p:xfrm>
        <a:graphic>
          <a:graphicData uri="http://schemas.openxmlformats.org/drawingml/2006/table">
            <a:tbl>
              <a:tblPr/>
              <a:tblGrid>
                <a:gridCol w="26670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609600">
                <a:tc gridSpan="2">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2400" b="1" i="0" u="none" strike="noStrike" cap="none" normalizeH="0" baseline="0" dirty="0">
                          <a:ln>
                            <a:noFill/>
                          </a:ln>
                          <a:solidFill>
                            <a:schemeClr val="bg1"/>
                          </a:solidFill>
                          <a:effectLst/>
                          <a:latin typeface="Arial" charset="0"/>
                          <a:ea typeface="ＭＳ Ｐゴシック" charset="0"/>
                          <a:cs typeface="ＭＳ Ｐゴシック" charset="0"/>
                        </a:rPr>
                        <a:t>Sample OM Department Missions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en-US"/>
                    </a:p>
                  </a:txBody>
                  <a:tcPr/>
                </a:tc>
                <a:extLst>
                  <a:ext uri="{0D108BD9-81ED-4DB2-BD59-A6C34878D82A}">
                    <a16:rowId xmlns:a16="http://schemas.microsoft.com/office/drawing/2014/main" val="10000"/>
                  </a:ext>
                </a:extLst>
              </a:tr>
              <a:tr h="9144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Product design</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To design and produce products and services with outstanding quality and inherent customer value.</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14478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Quality management</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To attain the exceptional value that is consistent with our company mission and marketing objectives by close attention to design, supply chain, production, and field service opportunities</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11938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Process design</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To determine, design, and develop the production process and equipment that will be compatible with low-cost product, high quality, and good quality of work life.</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bl>
          </a:graphicData>
        </a:graphic>
      </p:graphicFrame>
      <p:sp>
        <p:nvSpPr>
          <p:cNvPr id="77841" name="Text Box 15"/>
          <p:cNvSpPr txBox="1">
            <a:spLocks noChangeArrowheads="1"/>
          </p:cNvSpPr>
          <p:nvPr/>
        </p:nvSpPr>
        <p:spPr bwMode="auto">
          <a:xfrm>
            <a:off x="7464425" y="5991225"/>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2.3</a:t>
            </a:r>
          </a:p>
        </p:txBody>
      </p:sp>
    </p:spTree>
    <p:extLst>
      <p:ext uri="{BB962C8B-B14F-4D97-AF65-F5344CB8AC3E}">
        <p14:creationId xmlns:p14="http://schemas.microsoft.com/office/powerpoint/2010/main" val="1854719800"/>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237588"/>
                                        </p:tgtEl>
                                        <p:attrNameLst>
                                          <p:attrName>style.visibility</p:attrName>
                                        </p:attrNameLst>
                                      </p:cBhvr>
                                      <p:to>
                                        <p:strVal val="visible"/>
                                      </p:to>
                                    </p:set>
                                    <p:anim calcmode="lin" valueType="num">
                                      <p:cBhvr>
                                        <p:cTn id="7" dur="1000" fill="hold"/>
                                        <p:tgtEl>
                                          <p:spTgt spid="237588"/>
                                        </p:tgtEl>
                                        <p:attrNameLst>
                                          <p:attrName>ppt_w</p:attrName>
                                        </p:attrNameLst>
                                      </p:cBhvr>
                                      <p:tavLst>
                                        <p:tav tm="0">
                                          <p:val>
                                            <p:strVal val="2/3*#ppt_w"/>
                                          </p:val>
                                        </p:tav>
                                        <p:tav tm="100000">
                                          <p:val>
                                            <p:strVal val="#ppt_w"/>
                                          </p:val>
                                        </p:tav>
                                      </p:tavLst>
                                    </p:anim>
                                    <p:anim calcmode="lin" valueType="num">
                                      <p:cBhvr>
                                        <p:cTn id="8" dur="1000" fill="hold"/>
                                        <p:tgtEl>
                                          <p:spTgt spid="23758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685800" y="434975"/>
            <a:ext cx="7772400" cy="866775"/>
          </a:xfrm>
        </p:spPr>
        <p:txBody>
          <a:bodyPr/>
          <a:lstStyle/>
          <a:p>
            <a:r>
              <a:rPr lang="en-US" dirty="0">
                <a:latin typeface="Arial" charset="0"/>
                <a:cs typeface="Arial" charset="0"/>
              </a:rPr>
              <a:t>Sample Missions</a:t>
            </a:r>
          </a:p>
        </p:txBody>
      </p:sp>
      <p:graphicFrame>
        <p:nvGraphicFramePr>
          <p:cNvPr id="238612" name="Group 20"/>
          <p:cNvGraphicFramePr>
            <a:graphicFrameLocks noGrp="1"/>
          </p:cNvGraphicFramePr>
          <p:nvPr/>
        </p:nvGraphicFramePr>
        <p:xfrm>
          <a:off x="685800" y="1447800"/>
          <a:ext cx="7772400" cy="4419600"/>
        </p:xfrm>
        <a:graphic>
          <a:graphicData uri="http://schemas.openxmlformats.org/drawingml/2006/table">
            <a:tbl>
              <a:tblPr/>
              <a:tblGrid>
                <a:gridCol w="26670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609600">
                <a:tc gridSpan="2">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2400" b="1" i="0" u="none" strike="noStrike" cap="none" normalizeH="0" baseline="0" dirty="0">
                          <a:ln>
                            <a:noFill/>
                          </a:ln>
                          <a:solidFill>
                            <a:schemeClr val="bg1"/>
                          </a:solidFill>
                          <a:effectLst/>
                          <a:latin typeface="Arial" charset="0"/>
                          <a:ea typeface="ＭＳ Ｐゴシック" charset="0"/>
                          <a:cs typeface="ＭＳ Ｐゴシック" charset="0"/>
                        </a:rPr>
                        <a:t>Sample OM Department Missions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en-US"/>
                    </a:p>
                  </a:txBody>
                  <a:tcPr/>
                </a:tc>
                <a:extLst>
                  <a:ext uri="{0D108BD9-81ED-4DB2-BD59-A6C34878D82A}">
                    <a16:rowId xmlns:a16="http://schemas.microsoft.com/office/drawing/2014/main" val="10000"/>
                  </a:ext>
                </a:extLst>
              </a:tr>
              <a:tr h="11430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Location</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To locate, design, and build efficient and economical facilities that will yield high value to the company, its employees, and the community.</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extLst>
                  <a:ext uri="{0D108BD9-81ED-4DB2-BD59-A6C34878D82A}">
                    <a16:rowId xmlns:a16="http://schemas.microsoft.com/office/drawing/2014/main" val="10001"/>
                  </a:ext>
                </a:extLst>
              </a:tr>
              <a:tr h="12192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Layout design</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To achieve, through skill, imagination, and resourcefulness in layout and work methods, production effectiveness and efficiency while supporting a high quality of work life.</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extLst>
                  <a:ext uri="{0D108BD9-81ED-4DB2-BD59-A6C34878D82A}">
                    <a16:rowId xmlns:a16="http://schemas.microsoft.com/office/drawing/2014/main" val="10002"/>
                  </a:ext>
                </a:extLst>
              </a:tr>
              <a:tr h="14478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Human resources</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To provide a good quality of work life, with well-designed, safe, rewarding jobs, stable employment, and equitable pay, in exchange for outstanding individual contribution from employees at all levels.</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extLst>
                  <a:ext uri="{0D108BD9-81ED-4DB2-BD59-A6C34878D82A}">
                    <a16:rowId xmlns:a16="http://schemas.microsoft.com/office/drawing/2014/main" val="10003"/>
                  </a:ext>
                </a:extLst>
              </a:tr>
            </a:tbl>
          </a:graphicData>
        </a:graphic>
      </p:graphicFrame>
      <p:sp>
        <p:nvSpPr>
          <p:cNvPr id="78865" name="Text Box 15"/>
          <p:cNvSpPr txBox="1">
            <a:spLocks noChangeArrowheads="1"/>
          </p:cNvSpPr>
          <p:nvPr/>
        </p:nvSpPr>
        <p:spPr bwMode="auto">
          <a:xfrm>
            <a:off x="7464425" y="5991225"/>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2.3</a:t>
            </a:r>
          </a:p>
        </p:txBody>
      </p:sp>
    </p:spTree>
    <p:extLst>
      <p:ext uri="{BB962C8B-B14F-4D97-AF65-F5344CB8AC3E}">
        <p14:creationId xmlns:p14="http://schemas.microsoft.com/office/powerpoint/2010/main" val="2794528740"/>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238612"/>
                                        </p:tgtEl>
                                        <p:attrNameLst>
                                          <p:attrName>style.visibility</p:attrName>
                                        </p:attrNameLst>
                                      </p:cBhvr>
                                      <p:to>
                                        <p:strVal val="visible"/>
                                      </p:to>
                                    </p:set>
                                    <p:anim calcmode="lin" valueType="num">
                                      <p:cBhvr>
                                        <p:cTn id="7" dur="1000" fill="hold"/>
                                        <p:tgtEl>
                                          <p:spTgt spid="238612"/>
                                        </p:tgtEl>
                                        <p:attrNameLst>
                                          <p:attrName>ppt_w</p:attrName>
                                        </p:attrNameLst>
                                      </p:cBhvr>
                                      <p:tavLst>
                                        <p:tav tm="0">
                                          <p:val>
                                            <p:strVal val="2/3*#ppt_w"/>
                                          </p:val>
                                        </p:tav>
                                        <p:tav tm="100000">
                                          <p:val>
                                            <p:strVal val="#ppt_w"/>
                                          </p:val>
                                        </p:tav>
                                      </p:tavLst>
                                    </p:anim>
                                    <p:anim calcmode="lin" valueType="num">
                                      <p:cBhvr>
                                        <p:cTn id="8" dur="1000" fill="hold"/>
                                        <p:tgtEl>
                                          <p:spTgt spid="23861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685800" y="434975"/>
            <a:ext cx="7772400" cy="866775"/>
          </a:xfrm>
        </p:spPr>
        <p:txBody>
          <a:bodyPr/>
          <a:lstStyle/>
          <a:p>
            <a:r>
              <a:rPr lang="en-US" dirty="0">
                <a:latin typeface="Arial" charset="0"/>
                <a:cs typeface="Arial" charset="0"/>
              </a:rPr>
              <a:t>Sample Missions</a:t>
            </a:r>
          </a:p>
        </p:txBody>
      </p:sp>
      <p:graphicFrame>
        <p:nvGraphicFramePr>
          <p:cNvPr id="239639" name="Group 23"/>
          <p:cNvGraphicFramePr>
            <a:graphicFrameLocks noGrp="1"/>
          </p:cNvGraphicFramePr>
          <p:nvPr/>
        </p:nvGraphicFramePr>
        <p:xfrm>
          <a:off x="685800" y="1397000"/>
          <a:ext cx="7772400" cy="4495800"/>
        </p:xfrm>
        <a:graphic>
          <a:graphicData uri="http://schemas.openxmlformats.org/drawingml/2006/table">
            <a:tbl>
              <a:tblPr/>
              <a:tblGrid>
                <a:gridCol w="26670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609600">
                <a:tc gridSpan="2">
                  <a:txBody>
                    <a:bodyPr/>
                    <a:lstStyle/>
                    <a:p>
                      <a:pPr marL="0" marR="0" lvl="0" indent="0" algn="ctr"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2400" b="1" i="0" u="none" strike="noStrike" cap="none" normalizeH="0" baseline="0" dirty="0">
                          <a:ln>
                            <a:noFill/>
                          </a:ln>
                          <a:solidFill>
                            <a:schemeClr val="bg1"/>
                          </a:solidFill>
                          <a:effectLst/>
                          <a:latin typeface="Arial" charset="0"/>
                          <a:ea typeface="ＭＳ Ｐゴシック" charset="0"/>
                          <a:cs typeface="ＭＳ Ｐゴシック" charset="0"/>
                        </a:rPr>
                        <a:t>Sample OM Department Missions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en-US"/>
                    </a:p>
                  </a:txBody>
                  <a:tcPr/>
                </a:tc>
                <a:extLst>
                  <a:ext uri="{0D108BD9-81ED-4DB2-BD59-A6C34878D82A}">
                    <a16:rowId xmlns:a16="http://schemas.microsoft.com/office/drawing/2014/main" val="10000"/>
                  </a:ext>
                </a:extLst>
              </a:tr>
              <a:tr h="9144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Supply-chain</a:t>
                      </a:r>
                      <a:b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b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  management</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To collaborate with suppliers to develop innovative products from stable, effective, and efficient sources of supply.</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extLst>
                  <a:ext uri="{0D108BD9-81ED-4DB2-BD59-A6C34878D82A}">
                    <a16:rowId xmlns:a16="http://schemas.microsoft.com/office/drawing/2014/main" val="10001"/>
                  </a:ext>
                </a:extLst>
              </a:tr>
              <a:tr h="9144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Inventory</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To achieve low investment in inventory consistent with high customer service levels and high facility utilization.</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extLst>
                  <a:ext uri="{0D108BD9-81ED-4DB2-BD59-A6C34878D82A}">
                    <a16:rowId xmlns:a16="http://schemas.microsoft.com/office/drawing/2014/main" val="10002"/>
                  </a:ext>
                </a:extLst>
              </a:tr>
              <a:tr h="9144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Scheduling</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To achieve high levels of throughput and timely customer delivery through effective scheduling.</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extLst>
                  <a:ext uri="{0D108BD9-81ED-4DB2-BD59-A6C34878D82A}">
                    <a16:rowId xmlns:a16="http://schemas.microsoft.com/office/drawing/2014/main" val="10003"/>
                  </a:ext>
                </a:extLst>
              </a:tr>
              <a:tr h="1143000">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Maintenance</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tc>
                  <a:txBody>
                    <a:bodyPr/>
                    <a:lstStyle/>
                    <a:p>
                      <a:pPr marL="0" marR="0" lvl="0" indent="0" algn="l" defTabSz="914400" rtl="0" eaLnBrk="1" fontAlgn="base" latinLnBrk="0" hangingPunct="1">
                        <a:lnSpc>
                          <a:spcPct val="90000"/>
                        </a:lnSpc>
                        <a:spcBef>
                          <a:spcPct val="0"/>
                        </a:spcBef>
                        <a:spcAft>
                          <a:spcPct val="40000"/>
                        </a:spcAft>
                        <a:buClr>
                          <a:srgbClr val="BF0922"/>
                        </a:buClr>
                        <a:buSzTx/>
                        <a:buFont typeface="Wingdings" charset="0"/>
                        <a:buNone/>
                        <a:tabLst/>
                      </a:pPr>
                      <a:r>
                        <a:rPr kumimoji="0" lang="en-US" sz="1800" b="1" i="0" u="none" strike="noStrike" cap="none" normalizeH="0" baseline="0" dirty="0">
                          <a:ln>
                            <a:noFill/>
                          </a:ln>
                          <a:solidFill>
                            <a:schemeClr val="tx1"/>
                          </a:solidFill>
                          <a:effectLst/>
                          <a:latin typeface="Arial" charset="0"/>
                          <a:ea typeface="ＭＳ Ｐゴシック" charset="0"/>
                          <a:cs typeface="ＭＳ Ｐゴシック" charset="0"/>
                        </a:rPr>
                        <a:t>To achieve high utilization of facilities and equipment by effective preventive maintenance and prompt repair of facilities and equipment.</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FACC7"/>
                    </a:solidFill>
                  </a:tcPr>
                </a:tc>
                <a:extLst>
                  <a:ext uri="{0D108BD9-81ED-4DB2-BD59-A6C34878D82A}">
                    <a16:rowId xmlns:a16="http://schemas.microsoft.com/office/drawing/2014/main" val="10004"/>
                  </a:ext>
                </a:extLst>
              </a:tr>
            </a:tbl>
          </a:graphicData>
        </a:graphic>
      </p:graphicFrame>
      <p:sp>
        <p:nvSpPr>
          <p:cNvPr id="79892" name="Text Box 15"/>
          <p:cNvSpPr txBox="1">
            <a:spLocks noChangeArrowheads="1"/>
          </p:cNvSpPr>
          <p:nvPr/>
        </p:nvSpPr>
        <p:spPr bwMode="auto">
          <a:xfrm>
            <a:off x="7464425" y="5991225"/>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2.3</a:t>
            </a:r>
          </a:p>
        </p:txBody>
      </p:sp>
    </p:spTree>
    <p:extLst>
      <p:ext uri="{BB962C8B-B14F-4D97-AF65-F5344CB8AC3E}">
        <p14:creationId xmlns:p14="http://schemas.microsoft.com/office/powerpoint/2010/main" val="722592289"/>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239639"/>
                                        </p:tgtEl>
                                        <p:attrNameLst>
                                          <p:attrName>style.visibility</p:attrName>
                                        </p:attrNameLst>
                                      </p:cBhvr>
                                      <p:to>
                                        <p:strVal val="visible"/>
                                      </p:to>
                                    </p:set>
                                    <p:anim calcmode="lin" valueType="num">
                                      <p:cBhvr>
                                        <p:cTn id="7" dur="1000" fill="hold"/>
                                        <p:tgtEl>
                                          <p:spTgt spid="239639"/>
                                        </p:tgtEl>
                                        <p:attrNameLst>
                                          <p:attrName>ppt_w</p:attrName>
                                        </p:attrNameLst>
                                      </p:cBhvr>
                                      <p:tavLst>
                                        <p:tav tm="0">
                                          <p:val>
                                            <p:strVal val="2/3*#ppt_w"/>
                                          </p:val>
                                        </p:tav>
                                        <p:tav tm="100000">
                                          <p:val>
                                            <p:strVal val="#ppt_w"/>
                                          </p:val>
                                        </p:tav>
                                      </p:tavLst>
                                    </p:anim>
                                    <p:anim calcmode="lin" valueType="num">
                                      <p:cBhvr>
                                        <p:cTn id="8" dur="1000" fill="hold"/>
                                        <p:tgtEl>
                                          <p:spTgt spid="239639"/>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a:xfrm>
            <a:off x="685800" y="434975"/>
            <a:ext cx="7772400" cy="876300"/>
          </a:xfrm>
        </p:spPr>
        <p:txBody>
          <a:bodyPr/>
          <a:lstStyle/>
          <a:p>
            <a:r>
              <a:rPr lang="en-US" dirty="0">
                <a:latin typeface="Arial" charset="0"/>
                <a:cs typeface="Arial" charset="0"/>
              </a:rPr>
              <a:t>Strategy</a:t>
            </a:r>
          </a:p>
        </p:txBody>
      </p:sp>
      <p:sp>
        <p:nvSpPr>
          <p:cNvPr id="242692" name="Rectangle 4"/>
          <p:cNvSpPr>
            <a:spLocks noChangeArrowheads="1"/>
          </p:cNvSpPr>
          <p:nvPr/>
        </p:nvSpPr>
        <p:spPr bwMode="auto">
          <a:xfrm>
            <a:off x="528638" y="1727200"/>
            <a:ext cx="7573962" cy="435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8967" tIns="48615" rIns="98967" bIns="48615"/>
          <a:lstStyle/>
          <a:p>
            <a:pPr>
              <a:lnSpc>
                <a:spcPct val="90000"/>
              </a:lnSpc>
              <a:spcAft>
                <a:spcPts val="1200"/>
              </a:spcAft>
              <a:buClr>
                <a:srgbClr val="BF0922"/>
              </a:buClr>
              <a:buSzPct val="60000"/>
            </a:pPr>
            <a:r>
              <a:rPr lang="en-US" sz="3200" dirty="0"/>
              <a:t>Strategies require managers to </a:t>
            </a:r>
          </a:p>
          <a:p>
            <a:pPr marL="723900" indent="-457200">
              <a:lnSpc>
                <a:spcPct val="90000"/>
              </a:lnSpc>
              <a:spcAft>
                <a:spcPts val="1200"/>
              </a:spcAft>
              <a:buClr>
                <a:srgbClr val="BF0922"/>
              </a:buClr>
              <a:buSzPct val="60000"/>
              <a:buFont typeface="Lucida Grande" charset="0"/>
              <a:buChar char="►"/>
            </a:pPr>
            <a:r>
              <a:rPr lang="en-US" sz="3200" dirty="0"/>
              <a:t>Develop action plan to achieve mission</a:t>
            </a:r>
          </a:p>
          <a:p>
            <a:pPr marL="723900" indent="-457200">
              <a:lnSpc>
                <a:spcPct val="90000"/>
              </a:lnSpc>
              <a:spcAft>
                <a:spcPts val="1200"/>
              </a:spcAft>
              <a:buClr>
                <a:srgbClr val="BF0922"/>
              </a:buClr>
              <a:buSzPct val="60000"/>
              <a:buFont typeface="Lucida Grande" charset="0"/>
              <a:buChar char="►"/>
            </a:pPr>
            <a:r>
              <a:rPr lang="en-US" sz="3200" dirty="0"/>
              <a:t>Ensure functional areas have supporting strategies</a:t>
            </a:r>
          </a:p>
          <a:p>
            <a:pPr marL="723900" indent="-457200">
              <a:lnSpc>
                <a:spcPct val="90000"/>
              </a:lnSpc>
              <a:spcAft>
                <a:spcPts val="1200"/>
              </a:spcAft>
              <a:buClr>
                <a:srgbClr val="BF0922"/>
              </a:buClr>
              <a:buSzPct val="60000"/>
              <a:buFont typeface="Lucida Grande" charset="0"/>
              <a:buChar char="►"/>
            </a:pPr>
            <a:r>
              <a:rPr lang="en-US" sz="3200" dirty="0"/>
              <a:t>Exploit opportunities and strengths, neutralize threats, and avoid weaknesses</a:t>
            </a:r>
          </a:p>
        </p:txBody>
      </p:sp>
    </p:spTree>
    <p:extLst>
      <p:ext uri="{BB962C8B-B14F-4D97-AF65-F5344CB8AC3E}">
        <p14:creationId xmlns:p14="http://schemas.microsoft.com/office/powerpoint/2010/main" val="230553546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42692"/>
                                        </p:tgtEl>
                                        <p:attrNameLst>
                                          <p:attrName>style.visibility</p:attrName>
                                        </p:attrNameLst>
                                      </p:cBhvr>
                                      <p:to>
                                        <p:strVal val="visible"/>
                                      </p:to>
                                    </p:set>
                                    <p:animEffect transition="in" filter="strips(downRight)">
                                      <p:cBhvr>
                                        <p:cTn id="7" dur="1000"/>
                                        <p:tgtEl>
                                          <p:spTgt spid="242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6B2B-701B-4033-87E5-16528B5D227E}"/>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2DC7BE2-5AC0-4D08-957E-8B2E0D88495D}"/>
              </a:ext>
            </a:extLst>
          </p:cNvPr>
          <p:cNvSpPr>
            <a:spLocks noGrp="1"/>
          </p:cNvSpPr>
          <p:nvPr>
            <p:ph idx="1"/>
          </p:nvPr>
        </p:nvSpPr>
        <p:spPr/>
        <p:txBody>
          <a:bodyPr/>
          <a:lstStyle/>
          <a:p>
            <a:endParaRPr lang="en-ID"/>
          </a:p>
        </p:txBody>
      </p:sp>
      <p:pic>
        <p:nvPicPr>
          <p:cNvPr id="1026" name="Picture 2" descr="Infografik_Persaingan bisnis pesan makanan makin sengit">
            <a:extLst>
              <a:ext uri="{FF2B5EF4-FFF2-40B4-BE49-F238E27FC236}">
                <a16:creationId xmlns:a16="http://schemas.microsoft.com/office/drawing/2014/main" id="{1ACF2245-8705-4EE6-BE95-B7C465A0D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190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08000" y="490538"/>
            <a:ext cx="8043863" cy="1371600"/>
          </a:xfrm>
        </p:spPr>
        <p:txBody>
          <a:bodyPr rtlCol="0">
            <a:normAutofit fontScale="90000"/>
          </a:bodyPr>
          <a:lstStyle/>
          <a:p>
            <a:pPr fontAlgn="auto">
              <a:spcAft>
                <a:spcPts val="0"/>
              </a:spcAft>
              <a:defRPr/>
            </a:pPr>
            <a:r>
              <a:rPr lang="en-US" dirty="0">
                <a:ea typeface="+mj-ea"/>
              </a:rPr>
              <a:t>Strategies for Competitive Advantage</a:t>
            </a:r>
            <a:endParaRPr lang="en-US" dirty="0">
              <a:solidFill>
                <a:srgbClr val="6600FF"/>
              </a:solidFill>
              <a:ea typeface="+mj-ea"/>
            </a:endParaRPr>
          </a:p>
        </p:txBody>
      </p:sp>
      <p:sp>
        <p:nvSpPr>
          <p:cNvPr id="82946" name="Rectangle 3"/>
          <p:cNvSpPr>
            <a:spLocks noGrp="1" noChangeArrowheads="1"/>
          </p:cNvSpPr>
          <p:nvPr>
            <p:ph type="body" idx="1"/>
          </p:nvPr>
        </p:nvSpPr>
        <p:spPr>
          <a:xfrm>
            <a:off x="990600" y="2398713"/>
            <a:ext cx="7137400" cy="2913062"/>
          </a:xfrm>
        </p:spPr>
        <p:txBody>
          <a:bodyPr/>
          <a:lstStyle/>
          <a:p>
            <a:pPr marL="533400" indent="-533400" defTabSz="836613">
              <a:buClr>
                <a:schemeClr val="tx1"/>
              </a:buClr>
              <a:buFont typeface="Calibri" charset="0"/>
              <a:buAutoNum type="arabicPeriod"/>
            </a:pPr>
            <a:r>
              <a:rPr lang="en-US" dirty="0">
                <a:latin typeface="Arial" charset="0"/>
                <a:cs typeface="Arial" charset="0"/>
              </a:rPr>
              <a:t>Differentiation – </a:t>
            </a:r>
            <a:r>
              <a:rPr lang="en-US" i="1" dirty="0">
                <a:latin typeface="Arial" charset="0"/>
                <a:cs typeface="Arial" charset="0"/>
              </a:rPr>
              <a:t>better</a:t>
            </a:r>
            <a:r>
              <a:rPr lang="en-US" dirty="0">
                <a:latin typeface="Arial" charset="0"/>
                <a:cs typeface="Arial" charset="0"/>
              </a:rPr>
              <a:t>, or at least different</a:t>
            </a:r>
          </a:p>
          <a:p>
            <a:pPr marL="533400" indent="-533400" defTabSz="836613">
              <a:buClr>
                <a:schemeClr val="tx1"/>
              </a:buClr>
              <a:buFont typeface="Calibri" charset="0"/>
              <a:buAutoNum type="arabicPeriod"/>
            </a:pPr>
            <a:r>
              <a:rPr lang="en-US" dirty="0">
                <a:latin typeface="Arial" charset="0"/>
                <a:cs typeface="Arial" charset="0"/>
              </a:rPr>
              <a:t>Cost leadership – </a:t>
            </a:r>
            <a:r>
              <a:rPr lang="en-US" i="1" dirty="0">
                <a:latin typeface="Arial" charset="0"/>
                <a:cs typeface="Arial" charset="0"/>
              </a:rPr>
              <a:t>cheaper</a:t>
            </a:r>
          </a:p>
          <a:p>
            <a:pPr marL="533400" indent="-533400" defTabSz="836613">
              <a:buClr>
                <a:schemeClr val="tx1"/>
              </a:buClr>
              <a:buFont typeface="Calibri" charset="0"/>
              <a:buAutoNum type="arabicPeriod"/>
            </a:pPr>
            <a:r>
              <a:rPr lang="en-US" dirty="0">
                <a:latin typeface="Arial" charset="0"/>
                <a:cs typeface="Arial" charset="0"/>
              </a:rPr>
              <a:t>Response – more </a:t>
            </a:r>
            <a:r>
              <a:rPr lang="en-US" i="1" dirty="0">
                <a:latin typeface="Arial" charset="0"/>
                <a:cs typeface="Arial" charset="0"/>
              </a:rPr>
              <a:t>responsive</a:t>
            </a:r>
          </a:p>
        </p:txBody>
      </p:sp>
    </p:spTree>
    <p:extLst>
      <p:ext uri="{BB962C8B-B14F-4D97-AF65-F5344CB8AC3E}">
        <p14:creationId xmlns:p14="http://schemas.microsoft.com/office/powerpoint/2010/main" val="2915132470"/>
      </p:ext>
    </p:extLst>
  </p:cSld>
  <p:clrMapOvr>
    <a:masterClrMapping/>
  </p:clrMapOvr>
  <p:transition>
    <p:pull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381000"/>
            <a:ext cx="7772400" cy="1346200"/>
          </a:xfrm>
        </p:spPr>
        <p:txBody>
          <a:bodyPr rtlCol="0">
            <a:normAutofit fontScale="90000"/>
          </a:bodyPr>
          <a:lstStyle/>
          <a:p>
            <a:pPr fontAlgn="auto">
              <a:spcAft>
                <a:spcPts val="0"/>
              </a:spcAft>
              <a:defRPr/>
            </a:pPr>
            <a:r>
              <a:rPr lang="en-US" dirty="0">
                <a:ea typeface="+mj-ea"/>
              </a:rPr>
              <a:t>Competing on Differentiation</a:t>
            </a:r>
          </a:p>
        </p:txBody>
      </p:sp>
      <p:sp>
        <p:nvSpPr>
          <p:cNvPr id="84994" name="Rectangle 3"/>
          <p:cNvSpPr>
            <a:spLocks noGrp="1" noChangeArrowheads="1"/>
          </p:cNvSpPr>
          <p:nvPr>
            <p:ph type="body" idx="1"/>
          </p:nvPr>
        </p:nvSpPr>
        <p:spPr>
          <a:xfrm>
            <a:off x="914400" y="1816100"/>
            <a:ext cx="7340600" cy="2374900"/>
          </a:xfrm>
        </p:spPr>
        <p:txBody>
          <a:bodyPr/>
          <a:lstStyle/>
          <a:p>
            <a:pPr marL="0" indent="0" algn="ctr">
              <a:buFont typeface="Wingdings" charset="0"/>
              <a:buNone/>
            </a:pPr>
            <a:r>
              <a:rPr lang="en-US" dirty="0">
                <a:latin typeface="Arial" charset="0"/>
                <a:cs typeface="Arial" charset="0"/>
              </a:rPr>
              <a:t>Uniqueness can go beyond both the physical characteristics and service attributes to encompass everything that impacts customer</a:t>
            </a:r>
            <a:r>
              <a:rPr lang="en-AU" dirty="0">
                <a:latin typeface="Arial" charset="0"/>
                <a:cs typeface="Arial" charset="0"/>
              </a:rPr>
              <a:t>'</a:t>
            </a:r>
            <a:r>
              <a:rPr lang="en-US" dirty="0">
                <a:latin typeface="Arial" charset="0"/>
                <a:cs typeface="Arial" charset="0"/>
              </a:rPr>
              <a:t>s perception of value</a:t>
            </a:r>
          </a:p>
        </p:txBody>
      </p:sp>
      <p:sp>
        <p:nvSpPr>
          <p:cNvPr id="246788" name="Text Box 4"/>
          <p:cNvSpPr txBox="1">
            <a:spLocks noChangeArrowheads="1"/>
          </p:cNvSpPr>
          <p:nvPr/>
        </p:nvSpPr>
        <p:spPr bwMode="auto">
          <a:xfrm>
            <a:off x="982663" y="3989388"/>
            <a:ext cx="7196137" cy="195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spcAft>
                <a:spcPts val="1200"/>
              </a:spcAft>
              <a:buClr>
                <a:srgbClr val="BF0922"/>
              </a:buClr>
              <a:buSzPct val="60000"/>
              <a:buFont typeface="Lucida Grande" charset="0"/>
              <a:buChar char="►"/>
            </a:pPr>
            <a:r>
              <a:rPr lang="en-AU" sz="2800" dirty="0">
                <a:latin typeface="Arial" charset="0"/>
                <a:ea typeface="MS PGothic" charset="0"/>
                <a:cs typeface="MS PGothic" charset="0"/>
              </a:rPr>
              <a:t>Safeskin gloves – leading edge products</a:t>
            </a:r>
          </a:p>
          <a:p>
            <a:pPr>
              <a:lnSpc>
                <a:spcPct val="90000"/>
              </a:lnSpc>
              <a:spcAft>
                <a:spcPts val="1200"/>
              </a:spcAft>
              <a:buClr>
                <a:srgbClr val="BF0922"/>
              </a:buClr>
              <a:buSzPct val="60000"/>
              <a:buFont typeface="Lucida Grande" charset="0"/>
              <a:buChar char="►"/>
            </a:pPr>
            <a:r>
              <a:rPr lang="en-AU" sz="2800" dirty="0">
                <a:latin typeface="Arial" charset="0"/>
                <a:ea typeface="MS PGothic" charset="0"/>
                <a:cs typeface="MS PGothic" charset="0"/>
              </a:rPr>
              <a:t>Walt Disney Magic Kingdom – experience differentiation</a:t>
            </a:r>
          </a:p>
          <a:p>
            <a:pPr>
              <a:lnSpc>
                <a:spcPct val="90000"/>
              </a:lnSpc>
              <a:spcAft>
                <a:spcPts val="1200"/>
              </a:spcAft>
              <a:buClr>
                <a:srgbClr val="BF0922"/>
              </a:buClr>
              <a:buSzPct val="60000"/>
              <a:buFont typeface="Lucida Grande" charset="0"/>
              <a:buChar char="►"/>
            </a:pPr>
            <a:r>
              <a:rPr lang="en-AU" sz="2800" dirty="0">
                <a:latin typeface="Arial" charset="0"/>
                <a:ea typeface="MS PGothic" charset="0"/>
                <a:cs typeface="MS PGothic" charset="0"/>
              </a:rPr>
              <a:t>Hard Rock Cafe – dining experience</a:t>
            </a:r>
          </a:p>
        </p:txBody>
      </p:sp>
    </p:spTree>
    <p:extLst>
      <p:ext uri="{BB962C8B-B14F-4D97-AF65-F5344CB8AC3E}">
        <p14:creationId xmlns:p14="http://schemas.microsoft.com/office/powerpoint/2010/main" val="407802057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46788"/>
                                        </p:tgtEl>
                                        <p:attrNameLst>
                                          <p:attrName>style.visibility</p:attrName>
                                        </p:attrNameLst>
                                      </p:cBhvr>
                                      <p:to>
                                        <p:strVal val="visible"/>
                                      </p:to>
                                    </p:set>
                                    <p:animEffect transition="in" filter="strips(downRight)">
                                      <p:cBhvr>
                                        <p:cTn id="7" dur="1000"/>
                                        <p:tgtEl>
                                          <p:spTgt spid="246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 Differentiation</a:t>
            </a:r>
          </a:p>
        </p:txBody>
      </p:sp>
      <p:sp>
        <p:nvSpPr>
          <p:cNvPr id="3" name="Content Placeholder 2"/>
          <p:cNvSpPr>
            <a:spLocks noGrp="1"/>
          </p:cNvSpPr>
          <p:nvPr>
            <p:ph idx="1"/>
          </p:nvPr>
        </p:nvSpPr>
        <p:spPr>
          <a:xfrm>
            <a:off x="711200" y="1562101"/>
            <a:ext cx="7721600" cy="1828800"/>
          </a:xfrm>
        </p:spPr>
        <p:txBody>
          <a:bodyPr/>
          <a:lstStyle/>
          <a:p>
            <a:pPr marL="0" indent="0" algn="ctr">
              <a:buNone/>
            </a:pPr>
            <a:r>
              <a:rPr lang="en-US" dirty="0"/>
              <a:t>Engaging a customer with a product through imaginative use of the five senses, so the customer “experiences” the product</a:t>
            </a:r>
          </a:p>
        </p:txBody>
      </p:sp>
      <p:sp>
        <p:nvSpPr>
          <p:cNvPr id="4" name="Text Box 4"/>
          <p:cNvSpPr txBox="1">
            <a:spLocks noChangeArrowheads="1"/>
          </p:cNvSpPr>
          <p:nvPr/>
        </p:nvSpPr>
        <p:spPr bwMode="auto">
          <a:xfrm>
            <a:off x="982663" y="3570288"/>
            <a:ext cx="7196137" cy="2734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4500" indent="-4445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spcAft>
                <a:spcPts val="1200"/>
              </a:spcAft>
              <a:buClr>
                <a:srgbClr val="BF0922"/>
              </a:buClr>
              <a:buSzPct val="60000"/>
              <a:buFont typeface="Lucida Grande" charset="0"/>
              <a:buChar char="►"/>
            </a:pPr>
            <a:r>
              <a:rPr lang="en-AU" sz="2800" dirty="0">
                <a:latin typeface="Arial" charset="0"/>
                <a:ea typeface="MS PGothic" charset="0"/>
                <a:cs typeface="MS PGothic" charset="0"/>
              </a:rPr>
              <a:t>Theme parks use sight, sound, smell, and participation</a:t>
            </a:r>
          </a:p>
          <a:p>
            <a:pPr>
              <a:lnSpc>
                <a:spcPct val="90000"/>
              </a:lnSpc>
              <a:spcAft>
                <a:spcPts val="1200"/>
              </a:spcAft>
              <a:buClr>
                <a:srgbClr val="BF0922"/>
              </a:buClr>
              <a:buSzPct val="60000"/>
              <a:buFont typeface="Lucida Grande" charset="0"/>
              <a:buChar char="►"/>
            </a:pPr>
            <a:r>
              <a:rPr lang="en-AU" sz="2800" dirty="0">
                <a:latin typeface="Arial" charset="0"/>
                <a:ea typeface="MS PGothic" charset="0"/>
                <a:cs typeface="MS PGothic" charset="0"/>
              </a:rPr>
              <a:t>Movie theatres use sight, sound, moving seats, smells, and mists of rain</a:t>
            </a:r>
          </a:p>
          <a:p>
            <a:pPr>
              <a:lnSpc>
                <a:spcPct val="90000"/>
              </a:lnSpc>
              <a:spcAft>
                <a:spcPts val="1200"/>
              </a:spcAft>
              <a:buClr>
                <a:srgbClr val="BF0922"/>
              </a:buClr>
              <a:buSzPct val="60000"/>
              <a:buFont typeface="Lucida Grande" charset="0"/>
              <a:buChar char="►"/>
            </a:pPr>
            <a:r>
              <a:rPr lang="en-AU" sz="2800" dirty="0">
                <a:latin typeface="Arial" charset="0"/>
                <a:ea typeface="MS PGothic" charset="0"/>
                <a:cs typeface="MS PGothic" charset="0"/>
              </a:rPr>
              <a:t>Restaurants use music, smell, and open kitchens</a:t>
            </a:r>
          </a:p>
        </p:txBody>
      </p:sp>
    </p:spTree>
    <p:extLst>
      <p:ext uri="{BB962C8B-B14F-4D97-AF65-F5344CB8AC3E}">
        <p14:creationId xmlns:p14="http://schemas.microsoft.com/office/powerpoint/2010/main" val="3673583144"/>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685800" y="434975"/>
            <a:ext cx="7772400" cy="1016000"/>
          </a:xfrm>
        </p:spPr>
        <p:txBody>
          <a:bodyPr/>
          <a:lstStyle/>
          <a:p>
            <a:r>
              <a:rPr lang="en-US" dirty="0">
                <a:latin typeface="Arial" charset="0"/>
                <a:cs typeface="Arial" charset="0"/>
              </a:rPr>
              <a:t>Competing on Cost</a:t>
            </a:r>
          </a:p>
        </p:txBody>
      </p:sp>
      <p:sp>
        <p:nvSpPr>
          <p:cNvPr id="87042" name="Rectangle 3"/>
          <p:cNvSpPr>
            <a:spLocks noGrp="1" noChangeArrowheads="1"/>
          </p:cNvSpPr>
          <p:nvPr>
            <p:ph type="body" idx="1"/>
          </p:nvPr>
        </p:nvSpPr>
        <p:spPr>
          <a:xfrm>
            <a:off x="787400" y="1606550"/>
            <a:ext cx="7696200" cy="1447800"/>
          </a:xfrm>
        </p:spPr>
        <p:txBody>
          <a:bodyPr/>
          <a:lstStyle/>
          <a:p>
            <a:pPr marL="0" indent="0" algn="ctr">
              <a:buFont typeface="Wingdings" charset="0"/>
              <a:buNone/>
            </a:pPr>
            <a:r>
              <a:rPr lang="en-US" dirty="0">
                <a:latin typeface="Arial" charset="0"/>
                <a:cs typeface="Arial" charset="0"/>
              </a:rPr>
              <a:t>Provide the maximum value as perceived by customer. Does not imply low quality.</a:t>
            </a:r>
          </a:p>
        </p:txBody>
      </p:sp>
      <p:sp>
        <p:nvSpPr>
          <p:cNvPr id="248836" name="Text Box 4"/>
          <p:cNvSpPr txBox="1">
            <a:spLocks noChangeArrowheads="1"/>
          </p:cNvSpPr>
          <p:nvPr/>
        </p:nvSpPr>
        <p:spPr bwMode="auto">
          <a:xfrm>
            <a:off x="850900" y="2882900"/>
            <a:ext cx="7443787" cy="3122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spcAft>
                <a:spcPts val="1200"/>
              </a:spcAft>
              <a:buClr>
                <a:srgbClr val="BF0922"/>
              </a:buClr>
              <a:buSzPct val="60000"/>
              <a:buFont typeface="Lucida Grande" charset="0"/>
              <a:buChar char="►"/>
            </a:pPr>
            <a:r>
              <a:rPr lang="en-AU" sz="2800" dirty="0">
                <a:latin typeface="Arial" charset="0"/>
                <a:ea typeface="MS PGothic" charset="0"/>
                <a:cs typeface="MS PGothic" charset="0"/>
              </a:rPr>
              <a:t>Southwest Airlines – secondary airports, no frills service, efficient utilization of equipment</a:t>
            </a:r>
          </a:p>
          <a:p>
            <a:pPr>
              <a:lnSpc>
                <a:spcPct val="90000"/>
              </a:lnSpc>
              <a:spcAft>
                <a:spcPts val="1200"/>
              </a:spcAft>
              <a:buClr>
                <a:srgbClr val="BF0922"/>
              </a:buClr>
              <a:buSzPct val="60000"/>
              <a:buFont typeface="Lucida Grande" charset="0"/>
              <a:buChar char="►"/>
            </a:pPr>
            <a:r>
              <a:rPr lang="en-AU" sz="2800" dirty="0">
                <a:latin typeface="Arial" charset="0"/>
                <a:ea typeface="MS PGothic" charset="0"/>
                <a:cs typeface="MS PGothic" charset="0"/>
              </a:rPr>
              <a:t>Walmart – small overhead, shrinkage, and distribution costs</a:t>
            </a:r>
          </a:p>
          <a:p>
            <a:pPr>
              <a:lnSpc>
                <a:spcPct val="90000"/>
              </a:lnSpc>
              <a:spcAft>
                <a:spcPts val="1200"/>
              </a:spcAft>
              <a:buClr>
                <a:srgbClr val="BF0922"/>
              </a:buClr>
              <a:buSzPct val="60000"/>
              <a:buFont typeface="Lucida Grande" charset="0"/>
              <a:buChar char="►"/>
            </a:pPr>
            <a:r>
              <a:rPr lang="en-AU" sz="2800" dirty="0">
                <a:latin typeface="Arial" charset="0"/>
                <a:ea typeface="MS PGothic" charset="0"/>
                <a:cs typeface="MS PGothic" charset="0"/>
              </a:rPr>
              <a:t>Franz Colruyt – no bags, no bright lights, no music</a:t>
            </a:r>
          </a:p>
        </p:txBody>
      </p:sp>
    </p:spTree>
    <p:extLst>
      <p:ext uri="{BB962C8B-B14F-4D97-AF65-F5344CB8AC3E}">
        <p14:creationId xmlns:p14="http://schemas.microsoft.com/office/powerpoint/2010/main" val="212012042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48836"/>
                                        </p:tgtEl>
                                        <p:attrNameLst>
                                          <p:attrName>style.visibility</p:attrName>
                                        </p:attrNameLst>
                                      </p:cBhvr>
                                      <p:to>
                                        <p:strVal val="visible"/>
                                      </p:to>
                                    </p:set>
                                    <p:animEffect transition="in" filter="strips(downRight)">
                                      <p:cBhvr>
                                        <p:cTn id="7" dur="1000"/>
                                        <p:tgtEl>
                                          <p:spTgt spid="248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2 boeing.jpg"/>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 y="0"/>
            <a:ext cx="9158033" cy="6858000"/>
          </a:xfrm>
          <a:prstGeom prst="rect">
            <a:avLst/>
          </a:prstGeom>
        </p:spPr>
      </p:pic>
      <p:grpSp>
        <p:nvGrpSpPr>
          <p:cNvPr id="24578" name="Group 2"/>
          <p:cNvGrpSpPr>
            <a:grpSpLocks/>
          </p:cNvGrpSpPr>
          <p:nvPr/>
        </p:nvGrpSpPr>
        <p:grpSpPr bwMode="auto">
          <a:xfrm>
            <a:off x="657225" y="276225"/>
            <a:ext cx="7518400" cy="1670050"/>
            <a:chOff x="657227" y="276334"/>
            <a:chExt cx="7518927" cy="1670578"/>
          </a:xfrm>
        </p:grpSpPr>
        <p:sp>
          <p:nvSpPr>
            <p:cNvPr id="9" name="Rectangle 4"/>
            <p:cNvSpPr/>
            <p:nvPr/>
          </p:nvSpPr>
          <p:spPr>
            <a:xfrm flipH="1">
              <a:off x="657227" y="462131"/>
              <a:ext cx="442944" cy="1475253"/>
            </a:xfrm>
            <a:custGeom>
              <a:avLst/>
              <a:gdLst>
                <a:gd name="connsiteX0" fmla="*/ 0 w 443441"/>
                <a:gd name="connsiteY0" fmla="*/ 0 h 1159933"/>
                <a:gd name="connsiteX1" fmla="*/ 443441 w 443441"/>
                <a:gd name="connsiteY1" fmla="*/ 0 h 1159933"/>
                <a:gd name="connsiteX2" fmla="*/ 443441 w 443441"/>
                <a:gd name="connsiteY2" fmla="*/ 1159933 h 1159933"/>
                <a:gd name="connsiteX3" fmla="*/ 0 w 443441"/>
                <a:gd name="connsiteY3" fmla="*/ 1159933 h 1159933"/>
                <a:gd name="connsiteX4" fmla="*/ 0 w 443441"/>
                <a:gd name="connsiteY4"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83670 h 1159933"/>
                <a:gd name="connsiteX3" fmla="*/ 443441 w 443441"/>
                <a:gd name="connsiteY3" fmla="*/ 1159933 h 1159933"/>
                <a:gd name="connsiteX4" fmla="*/ 0 w 443441"/>
                <a:gd name="connsiteY4" fmla="*/ 1159933 h 1159933"/>
                <a:gd name="connsiteX5" fmla="*/ 0 w 443441"/>
                <a:gd name="connsiteY5" fmla="*/ 0 h 11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41" h="1159933">
                  <a:moveTo>
                    <a:pt x="0" y="0"/>
                  </a:moveTo>
                  <a:lnTo>
                    <a:pt x="443441" y="0"/>
                  </a:lnTo>
                  <a:lnTo>
                    <a:pt x="262467" y="583670"/>
                  </a:lnTo>
                  <a:lnTo>
                    <a:pt x="443441" y="1159933"/>
                  </a:lnTo>
                  <a:lnTo>
                    <a:pt x="0" y="1159933"/>
                  </a:lnTo>
                  <a:lnTo>
                    <a:pt x="0" y="0"/>
                  </a:lnTo>
                  <a:close/>
                </a:path>
              </a:pathLst>
            </a:custGeom>
            <a:solidFill>
              <a:srgbClr val="D33320"/>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10" name="Rectangle 9"/>
            <p:cNvSpPr/>
            <p:nvPr/>
          </p:nvSpPr>
          <p:spPr>
            <a:xfrm>
              <a:off x="968399" y="276334"/>
              <a:ext cx="7207755" cy="1475254"/>
            </a:xfrm>
            <a:prstGeom prst="rect">
              <a:avLst/>
            </a:prstGeom>
            <a:solidFill>
              <a:schemeClr val="accent1"/>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11" name="Freeform 10"/>
            <p:cNvSpPr>
              <a:spLocks/>
            </p:cNvSpPr>
            <p:nvPr/>
          </p:nvSpPr>
          <p:spPr bwMode="auto">
            <a:xfrm flipH="1">
              <a:off x="965749" y="1765108"/>
              <a:ext cx="149225" cy="181804"/>
            </a:xfrm>
            <a:custGeom>
              <a:avLst/>
              <a:gdLst>
                <a:gd name="T0" fmla="*/ 149225 w 149225"/>
                <a:gd name="T1" fmla="*/ 0 h 142875"/>
                <a:gd name="T2" fmla="*/ 0 w 149225"/>
                <a:gd name="T3" fmla="*/ 181804 h 142875"/>
                <a:gd name="T4" fmla="*/ 6350 w 149225"/>
                <a:gd name="T5" fmla="*/ 0 h 142875"/>
                <a:gd name="T6" fmla="*/ 149225 w 149225"/>
                <a:gd name="T7" fmla="*/ 0 h 142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2875">
                  <a:moveTo>
                    <a:pt x="149225" y="0"/>
                  </a:moveTo>
                  <a:lnTo>
                    <a:pt x="0" y="142875"/>
                  </a:lnTo>
                  <a:lnTo>
                    <a:pt x="6350" y="0"/>
                  </a:lnTo>
                  <a:lnTo>
                    <a:pt x="149225" y="0"/>
                  </a:lnTo>
                  <a:close/>
                </a:path>
              </a:pathLst>
            </a:custGeom>
            <a:solidFill>
              <a:srgbClr val="7F7F7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nchor="ctr"/>
            <a:lstStyle/>
            <a:p>
              <a:endParaRPr lang="en-US" dirty="0"/>
            </a:p>
          </p:txBody>
        </p:sp>
      </p:grpSp>
      <p:sp>
        <p:nvSpPr>
          <p:cNvPr id="187395" name="Rectangle 3"/>
          <p:cNvSpPr>
            <a:spLocks noGrp="1" noChangeArrowheads="1"/>
          </p:cNvSpPr>
          <p:nvPr>
            <p:ph type="title"/>
          </p:nvPr>
        </p:nvSpPr>
        <p:spPr>
          <a:xfrm>
            <a:off x="1460500" y="423863"/>
            <a:ext cx="6223000" cy="1149350"/>
          </a:xfrm>
        </p:spPr>
        <p:txBody>
          <a:bodyPr>
            <a:normAutofit fontScale="90000"/>
          </a:bodyPr>
          <a:lstStyle/>
          <a:p>
            <a:r>
              <a:rPr lang="en-US" sz="3600" dirty="0">
                <a:solidFill>
                  <a:schemeClr val="bg1"/>
                </a:solidFill>
                <a:latin typeface="Arial" charset="0"/>
                <a:cs typeface="Arial" charset="0"/>
              </a:rPr>
              <a:t>Boeing</a:t>
            </a:r>
            <a:r>
              <a:rPr lang="ja-JP" altLang="en-US" sz="3600">
                <a:solidFill>
                  <a:schemeClr val="bg1"/>
                </a:solidFill>
                <a:latin typeface="Arial" charset="0"/>
                <a:cs typeface="Arial" charset="0"/>
              </a:rPr>
              <a:t>’</a:t>
            </a:r>
            <a:r>
              <a:rPr lang="en-US" sz="3600" dirty="0">
                <a:solidFill>
                  <a:schemeClr val="bg1"/>
                </a:solidFill>
                <a:latin typeface="Arial" charset="0"/>
                <a:cs typeface="Arial" charset="0"/>
              </a:rPr>
              <a:t>s Global Supply-Chain Strategy</a:t>
            </a:r>
          </a:p>
        </p:txBody>
      </p:sp>
      <p:graphicFrame>
        <p:nvGraphicFramePr>
          <p:cNvPr id="4" name="Table 3"/>
          <p:cNvGraphicFramePr>
            <a:graphicFrameLocks noGrp="1"/>
          </p:cNvGraphicFramePr>
          <p:nvPr>
            <p:extLst>
              <p:ext uri="{D42A27DB-BD31-4B8C-83A1-F6EECF244321}">
                <p14:modId xmlns:p14="http://schemas.microsoft.com/office/powerpoint/2010/main" val="3144865000"/>
              </p:ext>
            </p:extLst>
          </p:nvPr>
        </p:nvGraphicFramePr>
        <p:xfrm>
          <a:off x="684213" y="2130425"/>
          <a:ext cx="7775576" cy="3792737"/>
        </p:xfrm>
        <a:graphic>
          <a:graphicData uri="http://schemas.openxmlformats.org/drawingml/2006/table">
            <a:tbl>
              <a:tblPr firstRow="1" bandRow="1">
                <a:tableStyleId>{2D5ABB26-0587-4C30-8999-92F81FD0307C}</a:tableStyleId>
              </a:tblPr>
              <a:tblGrid>
                <a:gridCol w="1295930">
                  <a:extLst>
                    <a:ext uri="{9D8B030D-6E8A-4147-A177-3AD203B41FA5}">
                      <a16:colId xmlns:a16="http://schemas.microsoft.com/office/drawing/2014/main" val="20000"/>
                    </a:ext>
                  </a:extLst>
                </a:gridCol>
                <a:gridCol w="1295930">
                  <a:extLst>
                    <a:ext uri="{9D8B030D-6E8A-4147-A177-3AD203B41FA5}">
                      <a16:colId xmlns:a16="http://schemas.microsoft.com/office/drawing/2014/main" val="20001"/>
                    </a:ext>
                  </a:extLst>
                </a:gridCol>
                <a:gridCol w="2184929">
                  <a:extLst>
                    <a:ext uri="{9D8B030D-6E8A-4147-A177-3AD203B41FA5}">
                      <a16:colId xmlns:a16="http://schemas.microsoft.com/office/drawing/2014/main" val="20002"/>
                    </a:ext>
                  </a:extLst>
                </a:gridCol>
                <a:gridCol w="2998787">
                  <a:extLst>
                    <a:ext uri="{9D8B030D-6E8A-4147-A177-3AD203B41FA5}">
                      <a16:colId xmlns:a16="http://schemas.microsoft.com/office/drawing/2014/main" val="20003"/>
                    </a:ext>
                  </a:extLst>
                </a:gridCol>
              </a:tblGrid>
              <a:tr h="370781">
                <a:tc>
                  <a:txBody>
                    <a:bodyPr/>
                    <a:lstStyle/>
                    <a:p>
                      <a:endParaRPr lang="en-US" sz="1600" b="1" dirty="0">
                        <a:solidFill>
                          <a:srgbClr val="FFFFFF"/>
                        </a:solidFill>
                        <a:latin typeface="Arial"/>
                        <a:cs typeface="Arial"/>
                      </a:endParaRPr>
                    </a:p>
                  </a:txBody>
                  <a:tcPr marT="45713" marB="45713">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gridSpan="3">
                  <a:txBody>
                    <a:bodyPr/>
                    <a:lstStyle/>
                    <a:p>
                      <a:r>
                        <a:rPr lang="en-US" sz="1600" b="1" dirty="0">
                          <a:solidFill>
                            <a:schemeClr val="tx1"/>
                          </a:solidFill>
                          <a:latin typeface="Arial"/>
                          <a:cs typeface="Arial"/>
                        </a:rPr>
                        <a:t>Some of the International Suppliers of Boeing 787 Components</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bg1"/>
                    </a:solidFill>
                  </a:tcPr>
                </a:tc>
                <a:tc hMerge="1">
                  <a:txBody>
                    <a:bodyPr/>
                    <a:lstStyle/>
                    <a:p>
                      <a:endParaRPr lang="en-US" sz="1800" b="1" dirty="0">
                        <a:solidFill>
                          <a:srgbClr val="FFFFFF"/>
                        </a:solidFill>
                        <a:latin typeface="Arial"/>
                        <a:cs typeface="Arial"/>
                      </a:endParaRPr>
                    </a:p>
                  </a:txBody>
                  <a:tcPr>
                    <a:solidFill>
                      <a:schemeClr val="bg1"/>
                    </a:solidFill>
                  </a:tcPr>
                </a:tc>
                <a:tc hMerge="1">
                  <a:txBody>
                    <a:bodyPr/>
                    <a:lstStyle/>
                    <a:p>
                      <a:endParaRPr lang="en-US" sz="1800" b="1" dirty="0">
                        <a:solidFill>
                          <a:srgbClr val="FFFFFF"/>
                        </a:solidFill>
                        <a:latin typeface="Arial"/>
                        <a:cs typeface="Arial"/>
                      </a:endParaRPr>
                    </a:p>
                  </a:txBody>
                  <a:tcPr>
                    <a:solidFill>
                      <a:schemeClr val="bg1"/>
                    </a:solidFill>
                  </a:tcPr>
                </a:tc>
                <a:extLst>
                  <a:ext uri="{0D108BD9-81ED-4DB2-BD59-A6C34878D82A}">
                    <a16:rowId xmlns:a16="http://schemas.microsoft.com/office/drawing/2014/main" val="10000"/>
                  </a:ext>
                </a:extLst>
              </a:tr>
              <a:tr h="579028">
                <a:tc gridSpan="2">
                  <a:txBody>
                    <a:bodyPr/>
                    <a:lstStyle/>
                    <a:p>
                      <a:r>
                        <a:rPr lang="en-US" sz="1600" b="1" dirty="0">
                          <a:solidFill>
                            <a:srgbClr val="FFFFFF"/>
                          </a:solidFill>
                          <a:latin typeface="Arial"/>
                          <a:cs typeface="Arial"/>
                        </a:rPr>
                        <a:t>SUPPLIER</a:t>
                      </a:r>
                    </a:p>
                  </a:txBody>
                  <a:tcPr marT="45713" marB="4571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a:p>
                  </a:txBody>
                  <a:tcPr/>
                </a:tc>
                <a:tc>
                  <a:txBody>
                    <a:bodyPr/>
                    <a:lstStyle/>
                    <a:p>
                      <a:r>
                        <a:rPr lang="en-US" sz="1600" b="1" dirty="0">
                          <a:solidFill>
                            <a:srgbClr val="FFFFFF"/>
                          </a:solidFill>
                          <a:latin typeface="Arial"/>
                          <a:cs typeface="Arial"/>
                        </a:rPr>
                        <a:t>HEADQUARTERS</a:t>
                      </a:r>
                      <a:r>
                        <a:rPr lang="en-US" sz="1600" b="1" baseline="0" dirty="0">
                          <a:solidFill>
                            <a:srgbClr val="FFFFFF"/>
                          </a:solidFill>
                          <a:latin typeface="Arial"/>
                          <a:cs typeface="Arial"/>
                        </a:rPr>
                        <a:t> COUNTRY</a:t>
                      </a:r>
                      <a:endParaRPr lang="en-US" sz="1600" b="1" dirty="0">
                        <a:solidFill>
                          <a:srgbClr val="FFFFFF"/>
                        </a:solidFill>
                        <a:latin typeface="Arial"/>
                        <a:cs typeface="Arial"/>
                      </a:endParaRPr>
                    </a:p>
                  </a:txBody>
                  <a:tcPr marT="45713" marB="4571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r>
                        <a:rPr lang="en-US" sz="1600" b="1" dirty="0">
                          <a:solidFill>
                            <a:srgbClr val="FFFFFF"/>
                          </a:solidFill>
                          <a:latin typeface="Arial"/>
                          <a:cs typeface="Arial"/>
                        </a:rPr>
                        <a:t>COMPONENT</a:t>
                      </a:r>
                    </a:p>
                  </a:txBody>
                  <a:tcPr marT="45713" marB="4571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370781">
                <a:tc gridSpan="2">
                  <a:txBody>
                    <a:bodyPr/>
                    <a:lstStyle/>
                    <a:p>
                      <a:r>
                        <a:rPr lang="en-US" sz="1600" b="1" dirty="0">
                          <a:latin typeface="Arial"/>
                          <a:cs typeface="Arial"/>
                        </a:rPr>
                        <a:t>Latecoere</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France</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Passenger doors</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781">
                <a:tc gridSpan="2">
                  <a:txBody>
                    <a:bodyPr/>
                    <a:lstStyle/>
                    <a:p>
                      <a:r>
                        <a:rPr lang="en-US" sz="1600" b="1" dirty="0">
                          <a:latin typeface="Arial"/>
                          <a:cs typeface="Arial"/>
                        </a:rPr>
                        <a:t>Labinel</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France</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Wiring</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781">
                <a:tc gridSpan="2">
                  <a:txBody>
                    <a:bodyPr/>
                    <a:lstStyle/>
                    <a:p>
                      <a:r>
                        <a:rPr lang="en-US" sz="1600" b="1" dirty="0">
                          <a:latin typeface="Arial"/>
                          <a:cs typeface="Arial"/>
                        </a:rPr>
                        <a:t>Dassault</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France</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Design and PLM software</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781">
                <a:tc gridSpan="2">
                  <a:txBody>
                    <a:bodyPr/>
                    <a:lstStyle/>
                    <a:p>
                      <a:r>
                        <a:rPr lang="en-US" sz="1600" b="1" dirty="0">
                          <a:latin typeface="Arial"/>
                          <a:cs typeface="Arial"/>
                        </a:rPr>
                        <a:t>Messier-Bugatti</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France</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Electric brakes</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18164">
                <a:tc gridSpan="2">
                  <a:txBody>
                    <a:bodyPr/>
                    <a:lstStyle/>
                    <a:p>
                      <a:pPr>
                        <a:lnSpc>
                          <a:spcPct val="90000"/>
                        </a:lnSpc>
                      </a:pPr>
                      <a:r>
                        <a:rPr lang="en-US" sz="1600" b="1" dirty="0">
                          <a:latin typeface="Arial"/>
                          <a:cs typeface="Arial"/>
                        </a:rPr>
                        <a:t>Thales</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France</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Electrical power conversion system</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781">
                <a:tc gridSpan="2">
                  <a:txBody>
                    <a:bodyPr/>
                    <a:lstStyle/>
                    <a:p>
                      <a:r>
                        <a:rPr lang="en-US" sz="1600" b="1" dirty="0">
                          <a:latin typeface="Arial"/>
                          <a:cs typeface="Arial"/>
                        </a:rPr>
                        <a:t>Messier-Dowty</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France</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Landing gear structure</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0781">
                <a:tc gridSpan="2">
                  <a:txBody>
                    <a:bodyPr/>
                    <a:lstStyle/>
                    <a:p>
                      <a:r>
                        <a:rPr lang="en-US" sz="1600" b="1" dirty="0">
                          <a:latin typeface="Arial"/>
                          <a:cs typeface="Arial"/>
                        </a:rPr>
                        <a:t>Diehl</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Germany</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Interior lighting</a:t>
                      </a:r>
                    </a:p>
                  </a:txBody>
                  <a:tcPr marT="45713" marB="4571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3342723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2/3*#ppt_w"/>
                                          </p:val>
                                        </p:tav>
                                        <p:tav tm="100000">
                                          <p:val>
                                            <p:strVal val="#ppt_w"/>
                                          </p:val>
                                        </p:tav>
                                      </p:tavLst>
                                    </p:anim>
                                    <p:anim calcmode="lin" valueType="num">
                                      <p:cBhvr>
                                        <p:cTn id="8" dur="1000" fill="hold"/>
                                        <p:tgtEl>
                                          <p:spTgt spid="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685800" y="434975"/>
            <a:ext cx="7772400" cy="939800"/>
          </a:xfrm>
        </p:spPr>
        <p:txBody>
          <a:bodyPr/>
          <a:lstStyle/>
          <a:p>
            <a:r>
              <a:rPr lang="en-US" dirty="0">
                <a:latin typeface="Arial" charset="0"/>
                <a:cs typeface="Arial" charset="0"/>
              </a:rPr>
              <a:t>Competing on Response</a:t>
            </a:r>
          </a:p>
        </p:txBody>
      </p:sp>
      <p:sp>
        <p:nvSpPr>
          <p:cNvPr id="89090" name="Rectangle 3"/>
          <p:cNvSpPr>
            <a:spLocks noGrp="1" noChangeArrowheads="1"/>
          </p:cNvSpPr>
          <p:nvPr>
            <p:ph type="body" idx="1"/>
          </p:nvPr>
        </p:nvSpPr>
        <p:spPr>
          <a:xfrm>
            <a:off x="685800" y="1549400"/>
            <a:ext cx="7772400" cy="4787900"/>
          </a:xfrm>
        </p:spPr>
        <p:txBody>
          <a:bodyPr/>
          <a:lstStyle/>
          <a:p>
            <a:pPr marL="444500" indent="-444500">
              <a:buFont typeface="Arial Unicode MS" charset="0"/>
              <a:buChar char="▶"/>
            </a:pPr>
            <a:r>
              <a:rPr lang="en-US" sz="2800" dirty="0">
                <a:latin typeface="Arial" charset="0"/>
                <a:cs typeface="Arial" charset="0"/>
              </a:rPr>
              <a:t>Flexibility is matching market changes in design innovation and volumes</a:t>
            </a:r>
          </a:p>
          <a:p>
            <a:pPr marL="990600" lvl="1" indent="-366713">
              <a:buFont typeface="Arial Unicode MS" charset="0"/>
              <a:buChar char="▶"/>
            </a:pPr>
            <a:r>
              <a:rPr lang="en-US" sz="2400" dirty="0">
                <a:latin typeface="Arial" charset="0"/>
                <a:cs typeface="Arial" charset="0"/>
              </a:rPr>
              <a:t>A way of life at Hewlett-Packard</a:t>
            </a:r>
          </a:p>
          <a:p>
            <a:pPr marL="444500" indent="-444500">
              <a:buFont typeface="Arial Unicode MS" charset="0"/>
              <a:buChar char="▶"/>
            </a:pPr>
            <a:r>
              <a:rPr lang="en-US" sz="2800" dirty="0">
                <a:latin typeface="Arial" charset="0"/>
                <a:cs typeface="Arial" charset="0"/>
              </a:rPr>
              <a:t>Reliability is meeting schedules</a:t>
            </a:r>
          </a:p>
          <a:p>
            <a:pPr marL="990600" lvl="1" indent="-366713">
              <a:buFont typeface="Arial Unicode MS" charset="0"/>
              <a:buChar char="▶"/>
            </a:pPr>
            <a:r>
              <a:rPr lang="en-US" sz="2400" dirty="0">
                <a:latin typeface="Arial" charset="0"/>
                <a:cs typeface="Arial" charset="0"/>
              </a:rPr>
              <a:t>German machine industry</a:t>
            </a:r>
          </a:p>
          <a:p>
            <a:pPr marL="444500" indent="-444500">
              <a:buFont typeface="Arial Unicode MS" charset="0"/>
              <a:buChar char="▶"/>
            </a:pPr>
            <a:r>
              <a:rPr lang="en-US" sz="2800" dirty="0">
                <a:latin typeface="Arial" charset="0"/>
                <a:cs typeface="Arial" charset="0"/>
              </a:rPr>
              <a:t>Quickness in design, </a:t>
            </a:r>
            <a:br>
              <a:rPr lang="en-US" sz="2800" dirty="0">
                <a:latin typeface="Arial" charset="0"/>
                <a:cs typeface="Arial" charset="0"/>
              </a:rPr>
            </a:br>
            <a:r>
              <a:rPr lang="en-US" sz="2800" dirty="0">
                <a:latin typeface="Arial" charset="0"/>
                <a:cs typeface="Arial" charset="0"/>
              </a:rPr>
              <a:t>production, and delivery</a:t>
            </a:r>
          </a:p>
          <a:p>
            <a:pPr marL="990600" lvl="1" indent="-366713">
              <a:buFont typeface="Arial Unicode MS" charset="0"/>
              <a:buChar char="▶"/>
            </a:pPr>
            <a:r>
              <a:rPr lang="en-US" sz="2400" dirty="0">
                <a:latin typeface="Arial" charset="0"/>
                <a:cs typeface="Arial" charset="0"/>
              </a:rPr>
              <a:t>Johnson Electric, </a:t>
            </a:r>
            <a:br>
              <a:rPr lang="en-US" sz="2400" dirty="0">
                <a:latin typeface="Arial" charset="0"/>
                <a:cs typeface="Arial" charset="0"/>
              </a:rPr>
            </a:br>
            <a:r>
              <a:rPr lang="en-US" sz="2400" dirty="0">
                <a:latin typeface="Arial" charset="0"/>
                <a:cs typeface="Arial" charset="0"/>
              </a:rPr>
              <a:t>Pizza Hut</a:t>
            </a:r>
          </a:p>
        </p:txBody>
      </p:sp>
      <p:pic>
        <p:nvPicPr>
          <p:cNvPr id="250884" name="Picture 4" descr="pizz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025900"/>
            <a:ext cx="3124200" cy="208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7958247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0"/>
                                  </p:stCondLst>
                                  <p:childTnLst>
                                    <p:set>
                                      <p:cBhvr>
                                        <p:cTn id="6" dur="1" fill="hold">
                                          <p:stCondLst>
                                            <p:cond delay="0"/>
                                          </p:stCondLst>
                                        </p:cTn>
                                        <p:tgtEl>
                                          <p:spTgt spid="250884"/>
                                        </p:tgtEl>
                                        <p:attrNameLst>
                                          <p:attrName>style.visibility</p:attrName>
                                        </p:attrNameLst>
                                      </p:cBhvr>
                                      <p:to>
                                        <p:strVal val="visible"/>
                                      </p:to>
                                    </p:set>
                                    <p:anim calcmode="lin" valueType="num">
                                      <p:cBhvr>
                                        <p:cTn id="7" dur="1000" fill="hold"/>
                                        <p:tgtEl>
                                          <p:spTgt spid="250884"/>
                                        </p:tgtEl>
                                        <p:attrNameLst>
                                          <p:attrName>ppt_w</p:attrName>
                                        </p:attrNameLst>
                                      </p:cBhvr>
                                      <p:tavLst>
                                        <p:tav tm="0">
                                          <p:val>
                                            <p:strVal val="2/3*#ppt_w"/>
                                          </p:val>
                                        </p:tav>
                                        <p:tav tm="100000">
                                          <p:val>
                                            <p:strVal val="#ppt_w"/>
                                          </p:val>
                                        </p:tav>
                                      </p:tavLst>
                                    </p:anim>
                                    <p:anim calcmode="lin" valueType="num">
                                      <p:cBhvr>
                                        <p:cTn id="8" dur="1000" fill="hold"/>
                                        <p:tgtEl>
                                          <p:spTgt spid="25088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584200" y="317500"/>
            <a:ext cx="7937500" cy="647700"/>
          </a:xfrm>
        </p:spPr>
        <p:txBody>
          <a:bodyPr/>
          <a:lstStyle/>
          <a:p>
            <a:pPr>
              <a:lnSpc>
                <a:spcPct val="80000"/>
              </a:lnSpc>
            </a:pPr>
            <a:r>
              <a:rPr lang="en-US" sz="4000" dirty="0">
                <a:latin typeface="Arial" charset="0"/>
                <a:cs typeface="Arial" charset="0"/>
              </a:rPr>
              <a:t>OM</a:t>
            </a:r>
            <a:r>
              <a:rPr lang="en-NZ" sz="4000" dirty="0">
                <a:latin typeface="Arial" charset="0"/>
                <a:cs typeface="Arial" charset="0"/>
              </a:rPr>
              <a:t>’</a:t>
            </a:r>
            <a:r>
              <a:rPr lang="en-US" sz="4000" dirty="0">
                <a:latin typeface="Arial" charset="0"/>
                <a:cs typeface="Arial" charset="0"/>
              </a:rPr>
              <a:t>s Contribution to Strategy</a:t>
            </a:r>
            <a:endParaRPr lang="en-US" sz="2800" dirty="0">
              <a:solidFill>
                <a:srgbClr val="33CC33"/>
              </a:solidFill>
              <a:latin typeface="Arial" charset="0"/>
              <a:cs typeface="Arial" charset="0"/>
            </a:endParaRPr>
          </a:p>
        </p:txBody>
      </p:sp>
      <p:grpSp>
        <p:nvGrpSpPr>
          <p:cNvPr id="252931" name="Group 3"/>
          <p:cNvGrpSpPr>
            <a:grpSpLocks/>
          </p:cNvGrpSpPr>
          <p:nvPr/>
        </p:nvGrpSpPr>
        <p:grpSpPr bwMode="auto">
          <a:xfrm>
            <a:off x="228600" y="1477963"/>
            <a:ext cx="1646238" cy="4835525"/>
            <a:chOff x="160" y="1075"/>
            <a:chExt cx="1037" cy="3046"/>
          </a:xfrm>
        </p:grpSpPr>
        <p:sp>
          <p:nvSpPr>
            <p:cNvPr id="252932" name="AutoShape 4"/>
            <p:cNvSpPr>
              <a:spLocks noChangeArrowheads="1"/>
            </p:cNvSpPr>
            <p:nvPr/>
          </p:nvSpPr>
          <p:spPr bwMode="auto">
            <a:xfrm>
              <a:off x="160" y="1075"/>
              <a:ext cx="1037" cy="3046"/>
            </a:xfrm>
            <a:prstGeom prst="homePlate">
              <a:avLst>
                <a:gd name="adj" fmla="val 25000"/>
              </a:avLst>
            </a:prstGeom>
            <a:solidFill>
              <a:schemeClr val="accent4"/>
            </a:solidFill>
            <a:ln w="9525">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91152" name="Text Box 5"/>
            <p:cNvSpPr txBox="1">
              <a:spLocks noChangeArrowheads="1"/>
            </p:cNvSpPr>
            <p:nvPr/>
          </p:nvSpPr>
          <p:spPr bwMode="auto">
            <a:xfrm>
              <a:off x="168" y="1148"/>
              <a:ext cx="973" cy="2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0000"/>
                </a:lnSpc>
                <a:spcBef>
                  <a:spcPct val="140000"/>
                </a:spcBef>
              </a:pPr>
              <a:r>
                <a:rPr lang="en-AU" sz="1400" b="1" dirty="0">
                  <a:latin typeface="Arial" charset="0"/>
                </a:rPr>
                <a:t>Product</a:t>
              </a:r>
            </a:p>
            <a:p>
              <a:pPr>
                <a:lnSpc>
                  <a:spcPct val="80000"/>
                </a:lnSpc>
                <a:spcBef>
                  <a:spcPct val="140000"/>
                </a:spcBef>
              </a:pPr>
              <a:r>
                <a:rPr lang="en-AU" sz="1400" b="1" dirty="0">
                  <a:latin typeface="Arial" charset="0"/>
                </a:rPr>
                <a:t>Quality</a:t>
              </a:r>
            </a:p>
            <a:p>
              <a:pPr>
                <a:lnSpc>
                  <a:spcPct val="80000"/>
                </a:lnSpc>
                <a:spcBef>
                  <a:spcPct val="140000"/>
                </a:spcBef>
              </a:pPr>
              <a:r>
                <a:rPr lang="en-AU" sz="1400" b="1" dirty="0">
                  <a:latin typeface="Arial" charset="0"/>
                </a:rPr>
                <a:t>Process</a:t>
              </a:r>
            </a:p>
            <a:p>
              <a:pPr>
                <a:lnSpc>
                  <a:spcPct val="80000"/>
                </a:lnSpc>
                <a:spcBef>
                  <a:spcPct val="140000"/>
                </a:spcBef>
              </a:pPr>
              <a:r>
                <a:rPr lang="en-AU" sz="1400" b="1" dirty="0">
                  <a:latin typeface="Arial" charset="0"/>
                </a:rPr>
                <a:t>Location</a:t>
              </a:r>
            </a:p>
            <a:p>
              <a:pPr>
                <a:lnSpc>
                  <a:spcPct val="80000"/>
                </a:lnSpc>
                <a:spcBef>
                  <a:spcPct val="140000"/>
                </a:spcBef>
              </a:pPr>
              <a:r>
                <a:rPr lang="en-AU" sz="1400" b="1" dirty="0">
                  <a:latin typeface="Arial" charset="0"/>
                </a:rPr>
                <a:t>Layout</a:t>
              </a:r>
            </a:p>
            <a:p>
              <a:pPr>
                <a:lnSpc>
                  <a:spcPct val="80000"/>
                </a:lnSpc>
                <a:spcBef>
                  <a:spcPct val="140000"/>
                </a:spcBef>
              </a:pPr>
              <a:r>
                <a:rPr lang="en-AU" sz="1400" b="1" dirty="0">
                  <a:latin typeface="Arial" charset="0"/>
                </a:rPr>
                <a:t>Human</a:t>
              </a:r>
              <a:br>
                <a:rPr lang="en-AU" sz="1400" b="1" dirty="0">
                  <a:latin typeface="Arial" charset="0"/>
                </a:rPr>
              </a:br>
              <a:r>
                <a:rPr lang="en-AU" sz="1400" b="1" dirty="0">
                  <a:latin typeface="Arial" charset="0"/>
                </a:rPr>
                <a:t>  resource</a:t>
              </a:r>
            </a:p>
            <a:p>
              <a:pPr>
                <a:lnSpc>
                  <a:spcPct val="80000"/>
                </a:lnSpc>
                <a:spcBef>
                  <a:spcPct val="140000"/>
                </a:spcBef>
              </a:pPr>
              <a:r>
                <a:rPr lang="en-AU" sz="1400" b="1" dirty="0">
                  <a:latin typeface="Arial" charset="0"/>
                </a:rPr>
                <a:t>Supply chain</a:t>
              </a:r>
            </a:p>
            <a:p>
              <a:pPr>
                <a:lnSpc>
                  <a:spcPct val="80000"/>
                </a:lnSpc>
                <a:spcBef>
                  <a:spcPct val="140000"/>
                </a:spcBef>
              </a:pPr>
              <a:r>
                <a:rPr lang="en-AU" sz="1400" b="1" dirty="0">
                  <a:latin typeface="Arial" charset="0"/>
                </a:rPr>
                <a:t>Inventory</a:t>
              </a:r>
            </a:p>
            <a:p>
              <a:pPr>
                <a:lnSpc>
                  <a:spcPct val="80000"/>
                </a:lnSpc>
                <a:spcBef>
                  <a:spcPct val="140000"/>
                </a:spcBef>
              </a:pPr>
              <a:r>
                <a:rPr lang="en-AU" sz="1400" b="1" dirty="0">
                  <a:latin typeface="Arial" charset="0"/>
                </a:rPr>
                <a:t>Scheduling</a:t>
              </a:r>
            </a:p>
            <a:p>
              <a:pPr>
                <a:lnSpc>
                  <a:spcPct val="80000"/>
                </a:lnSpc>
                <a:spcBef>
                  <a:spcPct val="140000"/>
                </a:spcBef>
              </a:pPr>
              <a:r>
                <a:rPr lang="en-AU" sz="1400" b="1" dirty="0">
                  <a:latin typeface="Arial" charset="0"/>
                </a:rPr>
                <a:t>Maintenance</a:t>
              </a:r>
            </a:p>
          </p:txBody>
        </p:sp>
      </p:grpSp>
      <p:grpSp>
        <p:nvGrpSpPr>
          <p:cNvPr id="252945" name="Group 17"/>
          <p:cNvGrpSpPr>
            <a:grpSpLocks/>
          </p:cNvGrpSpPr>
          <p:nvPr/>
        </p:nvGrpSpPr>
        <p:grpSpPr bwMode="auto">
          <a:xfrm>
            <a:off x="1549400" y="1477963"/>
            <a:ext cx="5791200" cy="4916488"/>
            <a:chOff x="976" y="931"/>
            <a:chExt cx="3648" cy="3097"/>
          </a:xfrm>
        </p:grpSpPr>
        <p:sp>
          <p:nvSpPr>
            <p:cNvPr id="91149" name="Freeform 6"/>
            <p:cNvSpPr>
              <a:spLocks/>
            </p:cNvSpPr>
            <p:nvPr/>
          </p:nvSpPr>
          <p:spPr bwMode="auto">
            <a:xfrm>
              <a:off x="976" y="931"/>
              <a:ext cx="3648" cy="3046"/>
            </a:xfrm>
            <a:custGeom>
              <a:avLst/>
              <a:gdLst>
                <a:gd name="T0" fmla="*/ 0 w 3197"/>
                <a:gd name="T1" fmla="*/ 3046 h 2592"/>
                <a:gd name="T2" fmla="*/ 254 w 3197"/>
                <a:gd name="T3" fmla="*/ 1536 h 2592"/>
                <a:gd name="T4" fmla="*/ 0 w 3197"/>
                <a:gd name="T5" fmla="*/ 0 h 2592"/>
                <a:gd name="T6" fmla="*/ 3157 w 3197"/>
                <a:gd name="T7" fmla="*/ 0 h 2592"/>
                <a:gd name="T8" fmla="*/ 3648 w 3197"/>
                <a:gd name="T9" fmla="*/ 1523 h 2592"/>
                <a:gd name="T10" fmla="*/ 3157 w 3197"/>
                <a:gd name="T11" fmla="*/ 3046 h 2592"/>
                <a:gd name="T12" fmla="*/ 0 w 3197"/>
                <a:gd name="T13" fmla="*/ 3046 h 2592"/>
                <a:gd name="T14" fmla="*/ 0 60000 65536"/>
                <a:gd name="T15" fmla="*/ 0 60000 65536"/>
                <a:gd name="T16" fmla="*/ 0 60000 65536"/>
                <a:gd name="T17" fmla="*/ 0 60000 65536"/>
                <a:gd name="T18" fmla="*/ 0 60000 65536"/>
                <a:gd name="T19" fmla="*/ 0 60000 65536"/>
                <a:gd name="T20" fmla="*/ 0 60000 65536"/>
                <a:gd name="T21" fmla="*/ 0 w 3197"/>
                <a:gd name="T22" fmla="*/ 0 h 2592"/>
                <a:gd name="T23" fmla="*/ 3197 w 3197"/>
                <a:gd name="T24" fmla="*/ 2592 h 25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97" h="2592">
                  <a:moveTo>
                    <a:pt x="0" y="2592"/>
                  </a:moveTo>
                  <a:lnTo>
                    <a:pt x="223" y="1307"/>
                  </a:lnTo>
                  <a:lnTo>
                    <a:pt x="0" y="0"/>
                  </a:lnTo>
                  <a:lnTo>
                    <a:pt x="2767" y="0"/>
                  </a:lnTo>
                  <a:lnTo>
                    <a:pt x="3197" y="1296"/>
                  </a:lnTo>
                  <a:lnTo>
                    <a:pt x="2767" y="2592"/>
                  </a:lnTo>
                  <a:lnTo>
                    <a:pt x="0" y="2592"/>
                  </a:lnTo>
                  <a:close/>
                </a:path>
              </a:pathLst>
            </a:custGeom>
            <a:solidFill>
              <a:schemeClr val="accent2"/>
            </a:solidFill>
            <a:ln w="9525">
              <a:solidFill>
                <a:schemeClr val="tx1"/>
              </a:solidFill>
              <a:round/>
              <a:headEnd/>
              <a:tailEnd/>
            </a:ln>
          </p:spPr>
          <p:txBody>
            <a:bodyPr wrap="none" anchor="ctr"/>
            <a:lstStyle/>
            <a:p>
              <a:endParaRPr lang="en-US" dirty="0"/>
            </a:p>
          </p:txBody>
        </p:sp>
        <p:sp>
          <p:nvSpPr>
            <p:cNvPr id="91150" name="Text Box 7"/>
            <p:cNvSpPr txBox="1">
              <a:spLocks noChangeArrowheads="1"/>
            </p:cNvSpPr>
            <p:nvPr/>
          </p:nvSpPr>
          <p:spPr bwMode="auto">
            <a:xfrm>
              <a:off x="1016" y="962"/>
              <a:ext cx="3317" cy="30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marL="2425700" indent="-2425700" defTabSz="1000125">
                <a:tabLst>
                  <a:tab pos="2247900" algn="l"/>
                </a:tabLst>
                <a:defRPr>
                  <a:solidFill>
                    <a:schemeClr val="tx1"/>
                  </a:solidFill>
                  <a:latin typeface="Calibri" charset="0"/>
                  <a:ea typeface="ＭＳ Ｐゴシック" charset="0"/>
                  <a:cs typeface="Arial" charset="0"/>
                </a:defRPr>
              </a:lvl1pPr>
              <a:lvl2pPr marL="742950" indent="-285750" defTabSz="1000125">
                <a:tabLst>
                  <a:tab pos="2247900" algn="l"/>
                </a:tabLst>
                <a:defRPr>
                  <a:solidFill>
                    <a:schemeClr val="tx1"/>
                  </a:solidFill>
                  <a:latin typeface="Calibri" charset="0"/>
                  <a:ea typeface="Arial" charset="0"/>
                  <a:cs typeface="Arial" charset="0"/>
                </a:defRPr>
              </a:lvl2pPr>
              <a:lvl3pPr marL="1143000" indent="-228600" defTabSz="1000125">
                <a:tabLst>
                  <a:tab pos="2247900" algn="l"/>
                </a:tabLst>
                <a:defRPr>
                  <a:solidFill>
                    <a:schemeClr val="tx1"/>
                  </a:solidFill>
                  <a:latin typeface="Calibri" charset="0"/>
                  <a:ea typeface="Arial" charset="0"/>
                  <a:cs typeface="Arial" charset="0"/>
                </a:defRPr>
              </a:lvl3pPr>
              <a:lvl4pPr marL="1600200" indent="-228600" defTabSz="1000125">
                <a:tabLst>
                  <a:tab pos="2247900" algn="l"/>
                </a:tabLst>
                <a:defRPr>
                  <a:solidFill>
                    <a:schemeClr val="tx1"/>
                  </a:solidFill>
                  <a:latin typeface="Calibri" charset="0"/>
                  <a:ea typeface="Arial" charset="0"/>
                  <a:cs typeface="Arial" charset="0"/>
                </a:defRPr>
              </a:lvl4pPr>
              <a:lvl5pPr marL="2057400" indent="-228600" defTabSz="1000125">
                <a:tabLst>
                  <a:tab pos="2247900" algn="l"/>
                </a:tabLst>
                <a:defRPr>
                  <a:solidFill>
                    <a:schemeClr val="tx1"/>
                  </a:solidFill>
                  <a:latin typeface="Calibri" charset="0"/>
                  <a:ea typeface="Arial" charset="0"/>
                  <a:cs typeface="Arial" charset="0"/>
                </a:defRPr>
              </a:lvl5pPr>
              <a:lvl6pPr marL="2514600" indent="-228600" defTabSz="1000125" fontAlgn="base">
                <a:spcBef>
                  <a:spcPct val="0"/>
                </a:spcBef>
                <a:spcAft>
                  <a:spcPct val="0"/>
                </a:spcAft>
                <a:tabLst>
                  <a:tab pos="2247900" algn="l"/>
                </a:tabLst>
                <a:defRPr>
                  <a:solidFill>
                    <a:schemeClr val="tx1"/>
                  </a:solidFill>
                  <a:latin typeface="Calibri" charset="0"/>
                  <a:ea typeface="Arial" charset="0"/>
                  <a:cs typeface="Arial" charset="0"/>
                </a:defRPr>
              </a:lvl6pPr>
              <a:lvl7pPr marL="2971800" indent="-228600" defTabSz="1000125" fontAlgn="base">
                <a:spcBef>
                  <a:spcPct val="0"/>
                </a:spcBef>
                <a:spcAft>
                  <a:spcPct val="0"/>
                </a:spcAft>
                <a:tabLst>
                  <a:tab pos="2247900" algn="l"/>
                </a:tabLst>
                <a:defRPr>
                  <a:solidFill>
                    <a:schemeClr val="tx1"/>
                  </a:solidFill>
                  <a:latin typeface="Calibri" charset="0"/>
                  <a:ea typeface="Arial" charset="0"/>
                  <a:cs typeface="Arial" charset="0"/>
                </a:defRPr>
              </a:lvl7pPr>
              <a:lvl8pPr marL="3429000" indent="-228600" defTabSz="1000125" fontAlgn="base">
                <a:spcBef>
                  <a:spcPct val="0"/>
                </a:spcBef>
                <a:spcAft>
                  <a:spcPct val="0"/>
                </a:spcAft>
                <a:tabLst>
                  <a:tab pos="2247900" algn="l"/>
                </a:tabLst>
                <a:defRPr>
                  <a:solidFill>
                    <a:schemeClr val="tx1"/>
                  </a:solidFill>
                  <a:latin typeface="Calibri" charset="0"/>
                  <a:ea typeface="Arial" charset="0"/>
                  <a:cs typeface="Arial" charset="0"/>
                </a:defRPr>
              </a:lvl8pPr>
              <a:lvl9pPr marL="3886200" indent="-228600" defTabSz="1000125" fontAlgn="base">
                <a:spcBef>
                  <a:spcPct val="0"/>
                </a:spcBef>
                <a:spcAft>
                  <a:spcPct val="0"/>
                </a:spcAft>
                <a:tabLst>
                  <a:tab pos="2247900" algn="l"/>
                </a:tabLst>
                <a:defRPr>
                  <a:solidFill>
                    <a:schemeClr val="tx1"/>
                  </a:solidFill>
                  <a:latin typeface="Calibri" charset="0"/>
                  <a:ea typeface="Arial" charset="0"/>
                  <a:cs typeface="Arial" charset="0"/>
                </a:defRPr>
              </a:lvl9pPr>
            </a:lstStyle>
            <a:p>
              <a:pPr>
                <a:lnSpc>
                  <a:spcPct val="85000"/>
                </a:lnSpc>
              </a:pPr>
              <a:r>
                <a:rPr lang="en-US" sz="1400" b="1" dirty="0">
                  <a:solidFill>
                    <a:schemeClr val="bg1"/>
                  </a:solidFill>
                  <a:latin typeface="Arial" charset="0"/>
                  <a:ea typeface="MS PGothic" charset="0"/>
                  <a:cs typeface="MS PGothic" charset="0"/>
                </a:rPr>
                <a:t>DIFFERENTIATION:</a:t>
              </a:r>
            </a:p>
            <a:p>
              <a:pPr>
                <a:lnSpc>
                  <a:spcPct val="85000"/>
                </a:lnSpc>
              </a:pPr>
              <a:r>
                <a:rPr lang="en-US" sz="1400" b="1" dirty="0">
                  <a:solidFill>
                    <a:srgbClr val="FFFFFF"/>
                  </a:solidFill>
                  <a:latin typeface="Arial" charset="0"/>
                  <a:ea typeface="MS PGothic" charset="0"/>
                  <a:cs typeface="MS PGothic" charset="0"/>
                </a:rPr>
                <a:t>Innovative design </a:t>
              </a:r>
              <a:r>
                <a:rPr lang="en-US" sz="1400" b="1" dirty="0">
                  <a:latin typeface="Arial" charset="0"/>
                  <a:ea typeface="MS PGothic" charset="0"/>
                  <a:cs typeface="MS PGothic" charset="0"/>
                </a:rPr>
                <a:t>………...	</a:t>
              </a:r>
              <a:r>
                <a:rPr lang="en-US" sz="1400" b="1" dirty="0" err="1">
                  <a:latin typeface="Arial" charset="0"/>
                  <a:ea typeface="MS PGothic" charset="0"/>
                  <a:cs typeface="MS PGothic" charset="0"/>
                </a:rPr>
                <a:t>Safeskin’s</a:t>
              </a:r>
              <a:r>
                <a:rPr lang="en-US" sz="1400" b="1" dirty="0">
                  <a:latin typeface="Arial" charset="0"/>
                  <a:ea typeface="MS PGothic" charset="0"/>
                  <a:cs typeface="MS PGothic" charset="0"/>
                </a:rPr>
                <a:t> innovative gloves</a:t>
              </a:r>
            </a:p>
            <a:p>
              <a:pPr>
                <a:lnSpc>
                  <a:spcPct val="85000"/>
                </a:lnSpc>
              </a:pPr>
              <a:r>
                <a:rPr lang="en-US" sz="1400" b="1" dirty="0">
                  <a:latin typeface="Arial" charset="0"/>
                  <a:ea typeface="MS PGothic" charset="0"/>
                  <a:cs typeface="MS PGothic" charset="0"/>
                </a:rPr>
                <a:t> </a:t>
              </a:r>
              <a:r>
                <a:rPr lang="en-US" sz="1400" b="1" dirty="0">
                  <a:solidFill>
                    <a:srgbClr val="FFFFFF"/>
                  </a:solidFill>
                  <a:latin typeface="Arial" charset="0"/>
                  <a:ea typeface="MS PGothic" charset="0"/>
                  <a:cs typeface="MS PGothic" charset="0"/>
                </a:rPr>
                <a:t>Broad product line</a:t>
              </a:r>
              <a:r>
                <a:rPr lang="en-US" sz="1400" b="1" dirty="0">
                  <a:solidFill>
                    <a:srgbClr val="000000"/>
                  </a:solidFill>
                  <a:latin typeface="Arial" charset="0"/>
                  <a:ea typeface="MS PGothic" charset="0"/>
                  <a:cs typeface="MS PGothic" charset="0"/>
                </a:rPr>
                <a:t> ………</a:t>
              </a:r>
              <a:r>
                <a:rPr lang="en-US" sz="1400" b="1" dirty="0">
                  <a:latin typeface="Arial" charset="0"/>
                  <a:ea typeface="MS PGothic" charset="0"/>
                  <a:cs typeface="MS PGothic" charset="0"/>
                </a:rPr>
                <a:t>	Fidelity Security’s mutual funds</a:t>
              </a:r>
            </a:p>
            <a:p>
              <a:pPr>
                <a:lnSpc>
                  <a:spcPct val="85000"/>
                </a:lnSpc>
              </a:pPr>
              <a:r>
                <a:rPr lang="en-US" sz="1400" b="1" dirty="0">
                  <a:latin typeface="Arial" charset="0"/>
                  <a:ea typeface="MS PGothic" charset="0"/>
                  <a:cs typeface="MS PGothic" charset="0"/>
                </a:rPr>
                <a:t>   </a:t>
              </a:r>
              <a:r>
                <a:rPr lang="en-US" sz="1400" b="1" dirty="0">
                  <a:solidFill>
                    <a:srgbClr val="FFFFFF"/>
                  </a:solidFill>
                  <a:latin typeface="Arial" charset="0"/>
                  <a:ea typeface="MS PGothic" charset="0"/>
                  <a:cs typeface="MS PGothic" charset="0"/>
                </a:rPr>
                <a:t>After-sales service </a:t>
              </a:r>
              <a:r>
                <a:rPr lang="en-US" sz="1400" b="1" dirty="0">
                  <a:solidFill>
                    <a:srgbClr val="000000"/>
                  </a:solidFill>
                  <a:latin typeface="Arial" charset="0"/>
                  <a:ea typeface="MS PGothic" charset="0"/>
                  <a:cs typeface="MS PGothic" charset="0"/>
                </a:rPr>
                <a:t>……..</a:t>
              </a:r>
              <a:r>
                <a:rPr lang="en-US" sz="1400" b="1" dirty="0">
                  <a:latin typeface="Arial" charset="0"/>
                  <a:ea typeface="MS PGothic" charset="0"/>
                  <a:cs typeface="MS PGothic" charset="0"/>
                </a:rPr>
                <a:t>	Caterpillar’s heavy equipment service</a:t>
              </a:r>
            </a:p>
            <a:p>
              <a:pPr>
                <a:lnSpc>
                  <a:spcPct val="85000"/>
                </a:lnSpc>
              </a:pPr>
              <a:r>
                <a:rPr lang="en-US" sz="1400" b="1" dirty="0">
                  <a:latin typeface="Arial" charset="0"/>
                  <a:ea typeface="MS PGothic" charset="0"/>
                  <a:cs typeface="MS PGothic" charset="0"/>
                </a:rPr>
                <a:t>     </a:t>
              </a:r>
              <a:r>
                <a:rPr lang="en-US" sz="1400" b="1" dirty="0">
                  <a:solidFill>
                    <a:srgbClr val="FFFFFF"/>
                  </a:solidFill>
                  <a:latin typeface="Arial" charset="0"/>
                  <a:ea typeface="MS PGothic" charset="0"/>
                  <a:cs typeface="MS PGothic" charset="0"/>
                </a:rPr>
                <a:t>Experience </a:t>
              </a:r>
              <a:r>
                <a:rPr lang="en-US" sz="1400" b="1" dirty="0">
                  <a:solidFill>
                    <a:srgbClr val="000000"/>
                  </a:solidFill>
                  <a:latin typeface="Arial" charset="0"/>
                  <a:ea typeface="MS PGothic" charset="0"/>
                  <a:cs typeface="MS PGothic" charset="0"/>
                </a:rPr>
                <a:t>……………..</a:t>
              </a:r>
              <a:r>
                <a:rPr lang="en-US" sz="1400" b="1" dirty="0">
                  <a:latin typeface="Arial" charset="0"/>
                  <a:ea typeface="MS PGothic" charset="0"/>
                  <a:cs typeface="MS PGothic" charset="0"/>
                </a:rPr>
                <a:t>	Hard Rock Café’s dining experience</a:t>
              </a:r>
            </a:p>
            <a:p>
              <a:pPr>
                <a:lnSpc>
                  <a:spcPct val="85000"/>
                </a:lnSpc>
              </a:pPr>
              <a:endParaRPr lang="en-US" sz="1400" b="1" dirty="0">
                <a:latin typeface="Arial" charset="0"/>
                <a:ea typeface="MS PGothic" charset="0"/>
                <a:cs typeface="MS PGothic" charset="0"/>
              </a:endParaRPr>
            </a:p>
            <a:p>
              <a:pPr>
                <a:lnSpc>
                  <a:spcPct val="85000"/>
                </a:lnSpc>
              </a:pPr>
              <a:r>
                <a:rPr lang="en-US" sz="1400" b="1" dirty="0">
                  <a:latin typeface="Arial" charset="0"/>
                  <a:ea typeface="MS PGothic" charset="0"/>
                  <a:cs typeface="MS PGothic" charset="0"/>
                </a:rPr>
                <a:t>       </a:t>
              </a:r>
              <a:r>
                <a:rPr lang="en-US" sz="1400" b="1" dirty="0">
                  <a:solidFill>
                    <a:srgbClr val="FFFFFF"/>
                  </a:solidFill>
                  <a:latin typeface="Arial" charset="0"/>
                  <a:ea typeface="MS PGothic" charset="0"/>
                  <a:cs typeface="MS PGothic" charset="0"/>
                </a:rPr>
                <a:t>COST LEADERSHIP:</a:t>
              </a:r>
            </a:p>
            <a:p>
              <a:pPr>
                <a:lnSpc>
                  <a:spcPct val="85000"/>
                </a:lnSpc>
              </a:pPr>
              <a:r>
                <a:rPr lang="en-US" sz="1400" b="1" dirty="0">
                  <a:latin typeface="Arial" charset="0"/>
                  <a:ea typeface="MS PGothic" charset="0"/>
                  <a:cs typeface="MS PGothic" charset="0"/>
                </a:rPr>
                <a:t>         </a:t>
              </a:r>
              <a:r>
                <a:rPr lang="en-US" sz="1400" b="1" dirty="0">
                  <a:solidFill>
                    <a:srgbClr val="FFFFFF"/>
                  </a:solidFill>
                  <a:latin typeface="Arial" charset="0"/>
                  <a:ea typeface="MS PGothic" charset="0"/>
                  <a:cs typeface="MS PGothic" charset="0"/>
                </a:rPr>
                <a:t>Low overhead </a:t>
              </a:r>
              <a:r>
                <a:rPr lang="en-US" sz="1400" b="1" dirty="0">
                  <a:solidFill>
                    <a:srgbClr val="000000"/>
                  </a:solidFill>
                  <a:latin typeface="Arial" charset="0"/>
                  <a:ea typeface="MS PGothic" charset="0"/>
                  <a:cs typeface="MS PGothic" charset="0"/>
                </a:rPr>
                <a:t>………</a:t>
              </a:r>
              <a:r>
                <a:rPr lang="en-US" sz="1400" b="1" dirty="0">
                  <a:latin typeface="Arial" charset="0"/>
                  <a:ea typeface="MS PGothic" charset="0"/>
                  <a:cs typeface="MS PGothic" charset="0"/>
                </a:rPr>
                <a:t>	Franz-</a:t>
              </a:r>
              <a:r>
                <a:rPr lang="en-US" sz="1400" b="1" dirty="0" err="1">
                  <a:latin typeface="Arial" charset="0"/>
                  <a:ea typeface="MS PGothic" charset="0"/>
                  <a:cs typeface="MS PGothic" charset="0"/>
                </a:rPr>
                <a:t>Colruyt’s</a:t>
              </a:r>
              <a:r>
                <a:rPr lang="en-US" sz="1400" b="1" dirty="0">
                  <a:latin typeface="Arial" charset="0"/>
                  <a:ea typeface="MS PGothic" charset="0"/>
                  <a:cs typeface="MS PGothic" charset="0"/>
                </a:rPr>
                <a:t> warehouse-type stores</a:t>
              </a:r>
            </a:p>
            <a:p>
              <a:pPr>
                <a:lnSpc>
                  <a:spcPct val="85000"/>
                </a:lnSpc>
              </a:pPr>
              <a:r>
                <a:rPr lang="en-US" sz="1400" b="1" dirty="0">
                  <a:latin typeface="Arial" charset="0"/>
                  <a:ea typeface="MS PGothic" charset="0"/>
                  <a:cs typeface="MS PGothic" charset="0"/>
                </a:rPr>
                <a:t>          </a:t>
              </a:r>
              <a:r>
                <a:rPr lang="en-US" sz="1400" b="1" dirty="0">
                  <a:solidFill>
                    <a:srgbClr val="FFFFFF"/>
                  </a:solidFill>
                  <a:latin typeface="Arial" charset="0"/>
                  <a:ea typeface="MS PGothic" charset="0"/>
                  <a:cs typeface="MS PGothic" charset="0"/>
                </a:rPr>
                <a:t>Effective capacity </a:t>
              </a:r>
              <a:r>
                <a:rPr lang="en-US" sz="1400" b="1" dirty="0">
                  <a:solidFill>
                    <a:srgbClr val="000000"/>
                  </a:solidFill>
                  <a:latin typeface="Arial" charset="0"/>
                  <a:ea typeface="MS PGothic" charset="0"/>
                  <a:cs typeface="MS PGothic" charset="0"/>
                </a:rPr>
                <a:t>…</a:t>
              </a:r>
              <a:r>
                <a:rPr lang="en-US" sz="1400" b="1" dirty="0">
                  <a:solidFill>
                    <a:srgbClr val="FFFFFF"/>
                  </a:solidFill>
                  <a:latin typeface="Arial" charset="0"/>
                  <a:ea typeface="MS PGothic" charset="0"/>
                  <a:cs typeface="MS PGothic" charset="0"/>
                </a:rPr>
                <a:t>	</a:t>
              </a:r>
              <a:r>
                <a:rPr lang="en-US" sz="1400" b="1" dirty="0">
                  <a:latin typeface="Arial" charset="0"/>
                  <a:ea typeface="MS PGothic" charset="0"/>
                  <a:cs typeface="MS PGothic" charset="0"/>
                </a:rPr>
                <a:t>Southwest Airline’s</a:t>
              </a:r>
              <a:endParaRPr lang="en-US" sz="1400" b="1" dirty="0">
                <a:solidFill>
                  <a:srgbClr val="FFFFFF"/>
                </a:solidFill>
                <a:latin typeface="Arial" charset="0"/>
                <a:ea typeface="MS PGothic" charset="0"/>
                <a:cs typeface="MS PGothic" charset="0"/>
              </a:endParaRPr>
            </a:p>
            <a:p>
              <a:pPr>
                <a:lnSpc>
                  <a:spcPct val="85000"/>
                </a:lnSpc>
              </a:pPr>
              <a:r>
                <a:rPr lang="en-US" sz="1400" b="1" dirty="0">
                  <a:solidFill>
                    <a:srgbClr val="FFFFFF"/>
                  </a:solidFill>
                  <a:latin typeface="Arial" charset="0"/>
                  <a:ea typeface="MS PGothic" charset="0"/>
                  <a:cs typeface="MS PGothic" charset="0"/>
                </a:rPr>
                <a:t>            use</a:t>
              </a:r>
              <a:r>
                <a:rPr lang="en-US" sz="1400" b="1" dirty="0">
                  <a:latin typeface="Arial" charset="0"/>
                  <a:ea typeface="MS PGothic" charset="0"/>
                  <a:cs typeface="MS PGothic" charset="0"/>
                </a:rPr>
                <a:t>		aircraft utilization</a:t>
              </a:r>
            </a:p>
            <a:p>
              <a:pPr>
                <a:lnSpc>
                  <a:spcPct val="85000"/>
                </a:lnSpc>
              </a:pPr>
              <a:r>
                <a:rPr lang="en-US" sz="1400" b="1" dirty="0">
                  <a:latin typeface="Arial" charset="0"/>
                  <a:ea typeface="MS PGothic" charset="0"/>
                  <a:cs typeface="MS PGothic" charset="0"/>
                </a:rPr>
                <a:t>		</a:t>
              </a:r>
            </a:p>
            <a:p>
              <a:pPr>
                <a:lnSpc>
                  <a:spcPct val="85000"/>
                </a:lnSpc>
              </a:pPr>
              <a:r>
                <a:rPr lang="en-US" sz="1400" b="1" dirty="0">
                  <a:solidFill>
                    <a:srgbClr val="FFFFFF"/>
                  </a:solidFill>
                  <a:latin typeface="Arial" charset="0"/>
                  <a:ea typeface="MS PGothic" charset="0"/>
                  <a:cs typeface="MS PGothic" charset="0"/>
                </a:rPr>
                <a:t>         Inventory </a:t>
              </a:r>
              <a:r>
                <a:rPr lang="en-US" sz="1400" b="1" dirty="0">
                  <a:solidFill>
                    <a:srgbClr val="000000"/>
                  </a:solidFill>
                  <a:latin typeface="Arial" charset="0"/>
                  <a:ea typeface="MS PGothic" charset="0"/>
                  <a:cs typeface="MS PGothic" charset="0"/>
                </a:rPr>
                <a:t>…………….</a:t>
              </a:r>
              <a:r>
                <a:rPr lang="en-US" sz="1400" b="1" dirty="0">
                  <a:latin typeface="Arial" charset="0"/>
                  <a:ea typeface="MS PGothic" charset="0"/>
                  <a:cs typeface="MS PGothic" charset="0"/>
                </a:rPr>
                <a:t>	</a:t>
              </a:r>
              <a:r>
                <a:rPr lang="en-US" sz="1400" b="1" dirty="0" err="1">
                  <a:latin typeface="Arial" charset="0"/>
                  <a:ea typeface="MS PGothic" charset="0"/>
                  <a:cs typeface="MS PGothic" charset="0"/>
                </a:rPr>
                <a:t>Walmart’s</a:t>
              </a:r>
              <a:r>
                <a:rPr lang="en-US" sz="1400" b="1" dirty="0">
                  <a:latin typeface="Arial" charset="0"/>
                  <a:ea typeface="MS PGothic" charset="0"/>
                  <a:cs typeface="MS PGothic" charset="0"/>
                </a:rPr>
                <a:t> sophisticated</a:t>
              </a:r>
            </a:p>
            <a:p>
              <a:pPr>
                <a:lnSpc>
                  <a:spcPct val="85000"/>
                </a:lnSpc>
              </a:pPr>
              <a:r>
                <a:rPr lang="en-US" sz="1400" b="1" dirty="0">
                  <a:latin typeface="Arial" charset="0"/>
                  <a:ea typeface="MS PGothic" charset="0"/>
                  <a:cs typeface="MS PGothic" charset="0"/>
                </a:rPr>
                <a:t>           </a:t>
              </a:r>
              <a:r>
                <a:rPr lang="en-US" sz="1400" b="1" dirty="0">
                  <a:solidFill>
                    <a:schemeClr val="bg1"/>
                  </a:solidFill>
                  <a:latin typeface="Arial" charset="0"/>
                  <a:ea typeface="MS PGothic" charset="0"/>
                  <a:cs typeface="MS PGothic" charset="0"/>
                </a:rPr>
                <a:t>management</a:t>
              </a:r>
              <a:r>
                <a:rPr lang="en-US" sz="1400" b="1" dirty="0">
                  <a:latin typeface="Arial" charset="0"/>
                  <a:ea typeface="MS PGothic" charset="0"/>
                  <a:cs typeface="MS PGothic" charset="0"/>
                </a:rPr>
                <a:t>		distribution system</a:t>
              </a:r>
            </a:p>
            <a:p>
              <a:pPr>
                <a:lnSpc>
                  <a:spcPct val="85000"/>
                </a:lnSpc>
              </a:pPr>
              <a:r>
                <a:rPr lang="en-US" sz="1400" b="1" dirty="0">
                  <a:latin typeface="Arial" charset="0"/>
                  <a:ea typeface="MS PGothic" charset="0"/>
                  <a:cs typeface="MS PGothic" charset="0"/>
                </a:rPr>
                <a:t>		</a:t>
              </a:r>
            </a:p>
            <a:p>
              <a:pPr>
                <a:lnSpc>
                  <a:spcPct val="85000"/>
                </a:lnSpc>
              </a:pPr>
              <a:endParaRPr lang="en-US" sz="1400" b="1" dirty="0">
                <a:latin typeface="Arial" charset="0"/>
                <a:ea typeface="MS PGothic" charset="0"/>
                <a:cs typeface="MS PGothic" charset="0"/>
              </a:endParaRPr>
            </a:p>
            <a:p>
              <a:pPr>
                <a:lnSpc>
                  <a:spcPct val="85000"/>
                </a:lnSpc>
              </a:pPr>
              <a:r>
                <a:rPr lang="en-US" sz="1400" b="1" dirty="0">
                  <a:latin typeface="Arial" charset="0"/>
                  <a:ea typeface="MS PGothic" charset="0"/>
                  <a:cs typeface="MS PGothic" charset="0"/>
                </a:rPr>
                <a:t>       </a:t>
              </a:r>
              <a:r>
                <a:rPr lang="en-US" sz="1400" b="1" dirty="0">
                  <a:solidFill>
                    <a:srgbClr val="FFFFFF"/>
                  </a:solidFill>
                  <a:latin typeface="Arial" charset="0"/>
                  <a:ea typeface="MS PGothic" charset="0"/>
                  <a:cs typeface="MS PGothic" charset="0"/>
                </a:rPr>
                <a:t>RESPONSE:</a:t>
              </a:r>
            </a:p>
            <a:p>
              <a:pPr>
                <a:lnSpc>
                  <a:spcPct val="85000"/>
                </a:lnSpc>
              </a:pPr>
              <a:r>
                <a:rPr lang="en-US" sz="1400" b="1" dirty="0">
                  <a:latin typeface="Arial" charset="0"/>
                  <a:ea typeface="MS PGothic" charset="0"/>
                  <a:cs typeface="MS PGothic" charset="0"/>
                </a:rPr>
                <a:t>       </a:t>
              </a:r>
              <a:r>
                <a:rPr lang="en-US" sz="1400" b="1" dirty="0">
                  <a:solidFill>
                    <a:srgbClr val="FFFFFF"/>
                  </a:solidFill>
                  <a:latin typeface="Arial" charset="0"/>
                  <a:ea typeface="MS PGothic" charset="0"/>
                  <a:cs typeface="MS PGothic" charset="0"/>
                </a:rPr>
                <a:t>Flexibility </a:t>
              </a:r>
              <a:r>
                <a:rPr lang="en-US" sz="1400" b="1" dirty="0">
                  <a:solidFill>
                    <a:srgbClr val="000000"/>
                  </a:solidFill>
                  <a:latin typeface="Arial" charset="0"/>
                  <a:ea typeface="MS PGothic" charset="0"/>
                  <a:cs typeface="MS PGothic" charset="0"/>
                </a:rPr>
                <a:t>……………..</a:t>
              </a:r>
              <a:r>
                <a:rPr lang="en-US" sz="1400" b="1" dirty="0">
                  <a:latin typeface="Arial" charset="0"/>
                  <a:ea typeface="MS PGothic" charset="0"/>
                  <a:cs typeface="MS PGothic" charset="0"/>
                </a:rPr>
                <a:t>	Hewlett-Packard’s response to volatile world market</a:t>
              </a:r>
            </a:p>
            <a:p>
              <a:pPr>
                <a:lnSpc>
                  <a:spcPct val="85000"/>
                </a:lnSpc>
              </a:pPr>
              <a:r>
                <a:rPr lang="en-US" sz="1400" b="1" dirty="0">
                  <a:latin typeface="Arial" charset="0"/>
                  <a:ea typeface="MS PGothic" charset="0"/>
                  <a:cs typeface="MS PGothic" charset="0"/>
                </a:rPr>
                <a:t>     </a:t>
              </a:r>
              <a:r>
                <a:rPr lang="en-US" sz="1400" b="1" dirty="0">
                  <a:solidFill>
                    <a:srgbClr val="FFFFFF"/>
                  </a:solidFill>
                  <a:latin typeface="Arial" charset="0"/>
                  <a:ea typeface="MS PGothic" charset="0"/>
                  <a:cs typeface="MS PGothic" charset="0"/>
                </a:rPr>
                <a:t>Reliability </a:t>
              </a:r>
              <a:r>
                <a:rPr lang="en-US" sz="1400" b="1" dirty="0">
                  <a:solidFill>
                    <a:srgbClr val="000000"/>
                  </a:solidFill>
                  <a:latin typeface="Arial" charset="0"/>
                  <a:ea typeface="MS PGothic" charset="0"/>
                  <a:cs typeface="MS PGothic" charset="0"/>
                </a:rPr>
                <a:t>………………</a:t>
              </a:r>
              <a:r>
                <a:rPr lang="en-US" sz="1400" b="1" dirty="0">
                  <a:latin typeface="Arial" charset="0"/>
                  <a:ea typeface="MS PGothic" charset="0"/>
                  <a:cs typeface="MS PGothic" charset="0"/>
                </a:rPr>
                <a:t>	FedEx’s “absolutely, positively, on time”</a:t>
              </a:r>
            </a:p>
            <a:p>
              <a:pPr>
                <a:lnSpc>
                  <a:spcPct val="85000"/>
                </a:lnSpc>
              </a:pPr>
              <a:r>
                <a:rPr lang="en-US" sz="1400" b="1" dirty="0">
                  <a:latin typeface="Arial" charset="0"/>
                  <a:ea typeface="MS PGothic" charset="0"/>
                  <a:cs typeface="MS PGothic" charset="0"/>
                </a:rPr>
                <a:t>   </a:t>
              </a:r>
              <a:r>
                <a:rPr lang="en-US" sz="1400" b="1" dirty="0">
                  <a:solidFill>
                    <a:srgbClr val="FFFFFF"/>
                  </a:solidFill>
                  <a:latin typeface="Arial" charset="0"/>
                  <a:ea typeface="MS PGothic" charset="0"/>
                  <a:cs typeface="MS PGothic" charset="0"/>
                </a:rPr>
                <a:t>Quickness </a:t>
              </a:r>
              <a:r>
                <a:rPr lang="en-US" sz="1400" b="1" dirty="0">
                  <a:solidFill>
                    <a:srgbClr val="000000"/>
                  </a:solidFill>
                  <a:latin typeface="Arial" charset="0"/>
                  <a:ea typeface="MS PGothic" charset="0"/>
                  <a:cs typeface="MS PGothic" charset="0"/>
                </a:rPr>
                <a:t>……………….</a:t>
              </a:r>
              <a:r>
                <a:rPr lang="en-US" sz="1400" b="1" dirty="0">
                  <a:latin typeface="Arial" charset="0"/>
                  <a:ea typeface="MS PGothic" charset="0"/>
                  <a:cs typeface="MS PGothic" charset="0"/>
                </a:rPr>
                <a:t>	Pizza Hut’s 5-minute guarantee </a:t>
              </a:r>
              <a:br>
                <a:rPr lang="en-US" sz="1400" b="1" dirty="0">
                  <a:latin typeface="Arial" charset="0"/>
                  <a:ea typeface="MS PGothic" charset="0"/>
                  <a:cs typeface="MS PGothic" charset="0"/>
                </a:rPr>
              </a:br>
              <a:r>
                <a:rPr lang="en-US" sz="1400" b="1" dirty="0">
                  <a:latin typeface="Arial" charset="0"/>
                  <a:ea typeface="MS PGothic" charset="0"/>
                  <a:cs typeface="MS PGothic" charset="0"/>
                </a:rPr>
                <a:t>at lunchtime</a:t>
              </a:r>
            </a:p>
          </p:txBody>
        </p:sp>
      </p:grpSp>
      <p:sp>
        <p:nvSpPr>
          <p:cNvPr id="252936" name="Text Box 8"/>
          <p:cNvSpPr txBox="1">
            <a:spLocks noChangeArrowheads="1"/>
          </p:cNvSpPr>
          <p:nvPr/>
        </p:nvSpPr>
        <p:spPr bwMode="auto">
          <a:xfrm>
            <a:off x="7299325" y="5953125"/>
            <a:ext cx="11080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2.4</a:t>
            </a:r>
          </a:p>
        </p:txBody>
      </p:sp>
      <p:sp>
        <p:nvSpPr>
          <p:cNvPr id="252937" name="Text Box 9"/>
          <p:cNvSpPr txBox="1">
            <a:spLocks noChangeArrowheads="1"/>
          </p:cNvSpPr>
          <p:nvPr/>
        </p:nvSpPr>
        <p:spPr bwMode="auto">
          <a:xfrm>
            <a:off x="225425" y="1014413"/>
            <a:ext cx="8613775" cy="463550"/>
          </a:xfrm>
          <a:prstGeom prst="rect">
            <a:avLst/>
          </a:prstGeom>
          <a:solidFill>
            <a:srgbClr val="175097"/>
          </a:solidFill>
          <a:ln w="9525">
            <a:solidFill>
              <a:schemeClr val="tx1"/>
            </a:solidFill>
            <a:miter lim="800000"/>
            <a:headEnd/>
            <a:tailEnd/>
          </a:ln>
        </p:spPr>
        <p:txBody>
          <a:bodyPr>
            <a:spAutoFit/>
          </a:bodyPr>
          <a:lstStyle>
            <a:lvl1pPr>
              <a:tabLst>
                <a:tab pos="533400" algn="ctr"/>
                <a:tab pos="2057400" algn="ctr"/>
                <a:tab pos="4927600" algn="ctr"/>
                <a:tab pos="7531100" algn="ctr"/>
              </a:tabLst>
              <a:defRPr>
                <a:solidFill>
                  <a:schemeClr val="tx1"/>
                </a:solidFill>
                <a:latin typeface="Calibri" charset="0"/>
                <a:ea typeface="ＭＳ Ｐゴシック" charset="0"/>
                <a:cs typeface="Arial" charset="0"/>
              </a:defRPr>
            </a:lvl1pPr>
            <a:lvl2pPr marL="742950" indent="-285750">
              <a:tabLst>
                <a:tab pos="533400" algn="ctr"/>
                <a:tab pos="2057400" algn="ctr"/>
                <a:tab pos="4927600" algn="ctr"/>
                <a:tab pos="7531100" algn="ctr"/>
              </a:tabLst>
              <a:defRPr>
                <a:solidFill>
                  <a:schemeClr val="tx1"/>
                </a:solidFill>
                <a:latin typeface="Calibri" charset="0"/>
                <a:ea typeface="Arial" charset="0"/>
                <a:cs typeface="Arial" charset="0"/>
              </a:defRPr>
            </a:lvl2pPr>
            <a:lvl3pPr marL="1143000" indent="-228600">
              <a:tabLst>
                <a:tab pos="533400" algn="ctr"/>
                <a:tab pos="2057400" algn="ctr"/>
                <a:tab pos="4927600" algn="ctr"/>
                <a:tab pos="7531100" algn="ctr"/>
              </a:tabLst>
              <a:defRPr>
                <a:solidFill>
                  <a:schemeClr val="tx1"/>
                </a:solidFill>
                <a:latin typeface="Calibri" charset="0"/>
                <a:ea typeface="Arial" charset="0"/>
                <a:cs typeface="Arial" charset="0"/>
              </a:defRPr>
            </a:lvl3pPr>
            <a:lvl4pPr marL="1600200" indent="-228600">
              <a:tabLst>
                <a:tab pos="533400" algn="ctr"/>
                <a:tab pos="2057400" algn="ctr"/>
                <a:tab pos="4927600" algn="ctr"/>
                <a:tab pos="7531100" algn="ctr"/>
              </a:tabLst>
              <a:defRPr>
                <a:solidFill>
                  <a:schemeClr val="tx1"/>
                </a:solidFill>
                <a:latin typeface="Calibri" charset="0"/>
                <a:ea typeface="Arial" charset="0"/>
                <a:cs typeface="Arial" charset="0"/>
              </a:defRPr>
            </a:lvl4pPr>
            <a:lvl5pPr marL="2057400" indent="-228600">
              <a:tabLst>
                <a:tab pos="533400" algn="ctr"/>
                <a:tab pos="2057400" algn="ctr"/>
                <a:tab pos="4927600" algn="ctr"/>
                <a:tab pos="7531100" algn="ctr"/>
              </a:tabLst>
              <a:defRPr>
                <a:solidFill>
                  <a:schemeClr val="tx1"/>
                </a:solidFill>
                <a:latin typeface="Calibri" charset="0"/>
                <a:ea typeface="Arial" charset="0"/>
                <a:cs typeface="Arial" charset="0"/>
              </a:defRPr>
            </a:lvl5pPr>
            <a:lvl6pPr marL="2514600" indent="-228600" fontAlgn="base">
              <a:spcBef>
                <a:spcPct val="0"/>
              </a:spcBef>
              <a:spcAft>
                <a:spcPct val="0"/>
              </a:spcAft>
              <a:tabLst>
                <a:tab pos="533400" algn="ctr"/>
                <a:tab pos="2057400" algn="ctr"/>
                <a:tab pos="4927600" algn="ctr"/>
                <a:tab pos="7531100" algn="ctr"/>
              </a:tabLst>
              <a:defRPr>
                <a:solidFill>
                  <a:schemeClr val="tx1"/>
                </a:solidFill>
                <a:latin typeface="Calibri" charset="0"/>
                <a:ea typeface="Arial" charset="0"/>
                <a:cs typeface="Arial" charset="0"/>
              </a:defRPr>
            </a:lvl6pPr>
            <a:lvl7pPr marL="2971800" indent="-228600" fontAlgn="base">
              <a:spcBef>
                <a:spcPct val="0"/>
              </a:spcBef>
              <a:spcAft>
                <a:spcPct val="0"/>
              </a:spcAft>
              <a:tabLst>
                <a:tab pos="533400" algn="ctr"/>
                <a:tab pos="2057400" algn="ctr"/>
                <a:tab pos="4927600" algn="ctr"/>
                <a:tab pos="7531100" algn="ctr"/>
              </a:tabLst>
              <a:defRPr>
                <a:solidFill>
                  <a:schemeClr val="tx1"/>
                </a:solidFill>
                <a:latin typeface="Calibri" charset="0"/>
                <a:ea typeface="Arial" charset="0"/>
                <a:cs typeface="Arial" charset="0"/>
              </a:defRPr>
            </a:lvl7pPr>
            <a:lvl8pPr marL="3429000" indent="-228600" fontAlgn="base">
              <a:spcBef>
                <a:spcPct val="0"/>
              </a:spcBef>
              <a:spcAft>
                <a:spcPct val="0"/>
              </a:spcAft>
              <a:tabLst>
                <a:tab pos="533400" algn="ctr"/>
                <a:tab pos="2057400" algn="ctr"/>
                <a:tab pos="4927600" algn="ctr"/>
                <a:tab pos="7531100" algn="ctr"/>
              </a:tabLst>
              <a:defRPr>
                <a:solidFill>
                  <a:schemeClr val="tx1"/>
                </a:solidFill>
                <a:latin typeface="Calibri" charset="0"/>
                <a:ea typeface="Arial" charset="0"/>
                <a:cs typeface="Arial" charset="0"/>
              </a:defRPr>
            </a:lvl8pPr>
            <a:lvl9pPr marL="3886200" indent="-228600" fontAlgn="base">
              <a:spcBef>
                <a:spcPct val="0"/>
              </a:spcBef>
              <a:spcAft>
                <a:spcPct val="0"/>
              </a:spcAft>
              <a:tabLst>
                <a:tab pos="533400" algn="ctr"/>
                <a:tab pos="2057400" algn="ctr"/>
                <a:tab pos="4927600" algn="ctr"/>
                <a:tab pos="7531100" algn="ctr"/>
              </a:tabLst>
              <a:defRPr>
                <a:solidFill>
                  <a:schemeClr val="tx1"/>
                </a:solidFill>
                <a:latin typeface="Calibri" charset="0"/>
                <a:ea typeface="Arial" charset="0"/>
                <a:cs typeface="Arial" charset="0"/>
              </a:defRPr>
            </a:lvl9pPr>
          </a:lstStyle>
          <a:p>
            <a:pPr>
              <a:lnSpc>
                <a:spcPct val="85000"/>
              </a:lnSpc>
            </a:pPr>
            <a:r>
              <a:rPr lang="en-AU" sz="1400" b="1" dirty="0">
                <a:solidFill>
                  <a:srgbClr val="F9F9F9"/>
                </a:solidFill>
                <a:latin typeface="Arial" charset="0"/>
                <a:ea typeface="MS PGothic" charset="0"/>
                <a:cs typeface="MS PGothic" charset="0"/>
              </a:rPr>
              <a:t>	10 Operations			Competitive</a:t>
            </a:r>
          </a:p>
          <a:p>
            <a:pPr>
              <a:lnSpc>
                <a:spcPct val="85000"/>
              </a:lnSpc>
            </a:pPr>
            <a:r>
              <a:rPr lang="en-AU" sz="1400" b="1" dirty="0">
                <a:solidFill>
                  <a:srgbClr val="F9F9F9"/>
                </a:solidFill>
                <a:latin typeface="Arial" charset="0"/>
                <a:ea typeface="MS PGothic" charset="0"/>
                <a:cs typeface="MS PGothic" charset="0"/>
              </a:rPr>
              <a:t>	Decisions	Strategy	Example	Advantage</a:t>
            </a:r>
          </a:p>
        </p:txBody>
      </p:sp>
      <p:grpSp>
        <p:nvGrpSpPr>
          <p:cNvPr id="252938" name="Group 10"/>
          <p:cNvGrpSpPr>
            <a:grpSpLocks/>
          </p:cNvGrpSpPr>
          <p:nvPr/>
        </p:nvGrpSpPr>
        <p:grpSpPr bwMode="auto">
          <a:xfrm>
            <a:off x="6781800" y="2730500"/>
            <a:ext cx="2235200" cy="2654300"/>
            <a:chOff x="4288" y="1864"/>
            <a:chExt cx="1408" cy="1672"/>
          </a:xfrm>
        </p:grpSpPr>
        <p:sp>
          <p:nvSpPr>
            <p:cNvPr id="252939" name="Oval 11"/>
            <p:cNvSpPr>
              <a:spLocks noChangeArrowheads="1"/>
            </p:cNvSpPr>
            <p:nvPr/>
          </p:nvSpPr>
          <p:spPr bwMode="auto">
            <a:xfrm>
              <a:off x="4288" y="2632"/>
              <a:ext cx="904" cy="904"/>
            </a:xfrm>
            <a:prstGeom prst="ellipse">
              <a:avLst/>
            </a:prstGeom>
            <a:solidFill>
              <a:schemeClr val="accent3"/>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252940" name="Oval 12"/>
            <p:cNvSpPr>
              <a:spLocks noChangeArrowheads="1"/>
            </p:cNvSpPr>
            <p:nvPr/>
          </p:nvSpPr>
          <p:spPr bwMode="auto">
            <a:xfrm>
              <a:off x="4792" y="2324"/>
              <a:ext cx="904" cy="904"/>
            </a:xfrm>
            <a:prstGeom prst="ellipse">
              <a:avLst/>
            </a:prstGeom>
            <a:solidFill>
              <a:schemeClr val="accent4">
                <a:lumMod val="75000"/>
              </a:schemeClr>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91145" name="Oval 13"/>
            <p:cNvSpPr>
              <a:spLocks noChangeArrowheads="1"/>
            </p:cNvSpPr>
            <p:nvPr/>
          </p:nvSpPr>
          <p:spPr bwMode="auto">
            <a:xfrm>
              <a:off x="4368" y="1864"/>
              <a:ext cx="904" cy="904"/>
            </a:xfrm>
            <a:prstGeom prst="ellipse">
              <a:avLst/>
            </a:prstGeom>
            <a:solidFill>
              <a:srgbClr val="92D2CA"/>
            </a:solidFill>
            <a:ln w="9525">
              <a:solidFill>
                <a:schemeClr val="tx1"/>
              </a:solidFill>
              <a:round/>
              <a:headEnd/>
              <a:tailEnd/>
            </a:ln>
          </p:spPr>
          <p:txBody>
            <a:bodyPr wrap="none" anchor="ctr"/>
            <a:lstStyle/>
            <a:p>
              <a:endParaRPr lang="en-US" dirty="0"/>
            </a:p>
          </p:txBody>
        </p:sp>
        <p:sp>
          <p:nvSpPr>
            <p:cNvPr id="91146" name="Text Box 14"/>
            <p:cNvSpPr txBox="1">
              <a:spLocks noChangeArrowheads="1"/>
            </p:cNvSpPr>
            <p:nvPr/>
          </p:nvSpPr>
          <p:spPr bwMode="auto">
            <a:xfrm>
              <a:off x="4923" y="2712"/>
              <a:ext cx="679"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r>
                <a:rPr lang="en-US" sz="1300" b="1" dirty="0">
                  <a:latin typeface="Arial" charset="0"/>
                  <a:ea typeface="MS PGothic" charset="0"/>
                  <a:cs typeface="MS PGothic" charset="0"/>
                </a:rPr>
                <a:t>Response</a:t>
              </a:r>
            </a:p>
            <a:p>
              <a:pPr algn="ctr"/>
              <a:r>
                <a:rPr lang="en-US" sz="1300" b="1" dirty="0">
                  <a:latin typeface="Arial" charset="0"/>
                  <a:ea typeface="MS PGothic" charset="0"/>
                  <a:cs typeface="MS PGothic" charset="0"/>
                </a:rPr>
                <a:t>(faster)</a:t>
              </a:r>
            </a:p>
          </p:txBody>
        </p:sp>
        <p:sp>
          <p:nvSpPr>
            <p:cNvPr id="91147" name="Text Box 15"/>
            <p:cNvSpPr txBox="1">
              <a:spLocks noChangeArrowheads="1"/>
            </p:cNvSpPr>
            <p:nvPr/>
          </p:nvSpPr>
          <p:spPr bwMode="auto">
            <a:xfrm>
              <a:off x="4332" y="2992"/>
              <a:ext cx="768"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r>
                <a:rPr lang="en-US" sz="1300" b="1" dirty="0">
                  <a:latin typeface="Arial" charset="0"/>
                  <a:ea typeface="MS PGothic" charset="0"/>
                  <a:cs typeface="MS PGothic" charset="0"/>
                </a:rPr>
                <a:t>Cost leadership</a:t>
              </a:r>
            </a:p>
            <a:p>
              <a:pPr algn="ctr"/>
              <a:r>
                <a:rPr lang="en-US" sz="1300" b="1" dirty="0">
                  <a:latin typeface="Arial" charset="0"/>
                  <a:ea typeface="MS PGothic" charset="0"/>
                  <a:cs typeface="MS PGothic" charset="0"/>
                </a:rPr>
                <a:t>(cheaper)</a:t>
              </a:r>
            </a:p>
          </p:txBody>
        </p:sp>
        <p:sp>
          <p:nvSpPr>
            <p:cNvPr id="91148" name="Text Box 16"/>
            <p:cNvSpPr txBox="1">
              <a:spLocks noChangeArrowheads="1"/>
            </p:cNvSpPr>
            <p:nvPr/>
          </p:nvSpPr>
          <p:spPr bwMode="auto">
            <a:xfrm>
              <a:off x="4400" y="2172"/>
              <a:ext cx="854" cy="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r>
                <a:rPr lang="en-US" sz="1300" b="1" dirty="0">
                  <a:latin typeface="Arial" charset="0"/>
                  <a:ea typeface="MS PGothic" charset="0"/>
                  <a:cs typeface="MS PGothic" charset="0"/>
                </a:rPr>
                <a:t>Differentiation</a:t>
              </a:r>
            </a:p>
            <a:p>
              <a:pPr algn="ctr"/>
              <a:r>
                <a:rPr lang="en-US" sz="1300" b="1" dirty="0">
                  <a:latin typeface="Arial" charset="0"/>
                  <a:ea typeface="MS PGothic" charset="0"/>
                  <a:cs typeface="MS PGothic" charset="0"/>
                </a:rPr>
                <a:t>(better)</a:t>
              </a:r>
            </a:p>
          </p:txBody>
        </p:sp>
      </p:grpSp>
    </p:spTree>
    <p:extLst>
      <p:ext uri="{BB962C8B-B14F-4D97-AF65-F5344CB8AC3E}">
        <p14:creationId xmlns:p14="http://schemas.microsoft.com/office/powerpoint/2010/main" val="150960960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252937"/>
                                        </p:tgtEl>
                                        <p:attrNameLst>
                                          <p:attrName>style.visibility</p:attrName>
                                        </p:attrNameLst>
                                      </p:cBhvr>
                                      <p:to>
                                        <p:strVal val="visible"/>
                                      </p:to>
                                    </p:set>
                                    <p:animEffect transition="in" filter="wipe(left)">
                                      <p:cBhvr>
                                        <p:cTn id="7" dur="1000"/>
                                        <p:tgtEl>
                                          <p:spTgt spid="252937"/>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252931"/>
                                        </p:tgtEl>
                                        <p:attrNameLst>
                                          <p:attrName>style.visibility</p:attrName>
                                        </p:attrNameLst>
                                      </p:cBhvr>
                                      <p:to>
                                        <p:strVal val="visible"/>
                                      </p:to>
                                    </p:set>
                                    <p:animEffect transition="in" filter="wipe(left)">
                                      <p:cBhvr>
                                        <p:cTn id="11" dur="1000"/>
                                        <p:tgtEl>
                                          <p:spTgt spid="252931"/>
                                        </p:tgtEl>
                                      </p:cBhvr>
                                    </p:animEffect>
                                  </p:childTnLst>
                                </p:cTn>
                              </p:par>
                            </p:childTnLst>
                          </p:cTn>
                        </p:par>
                        <p:par>
                          <p:cTn id="12" fill="hold" nodeType="withGroup">
                            <p:stCondLst>
                              <p:cond delay="4000"/>
                            </p:stCondLst>
                            <p:childTnLst>
                              <p:par>
                                <p:cTn id="13" presetID="22" presetClass="entr" presetSubtype="8" fill="hold" nodeType="afterEffect">
                                  <p:stCondLst>
                                    <p:cond delay="2000"/>
                                  </p:stCondLst>
                                  <p:childTnLst>
                                    <p:set>
                                      <p:cBhvr>
                                        <p:cTn id="14" dur="1" fill="hold">
                                          <p:stCondLst>
                                            <p:cond delay="0"/>
                                          </p:stCondLst>
                                        </p:cTn>
                                        <p:tgtEl>
                                          <p:spTgt spid="252945"/>
                                        </p:tgtEl>
                                        <p:attrNameLst>
                                          <p:attrName>style.visibility</p:attrName>
                                        </p:attrNameLst>
                                      </p:cBhvr>
                                      <p:to>
                                        <p:strVal val="visible"/>
                                      </p:to>
                                    </p:set>
                                    <p:animEffect transition="in" filter="wipe(left)">
                                      <p:cBhvr>
                                        <p:cTn id="15" dur="1000"/>
                                        <p:tgtEl>
                                          <p:spTgt spid="252945"/>
                                        </p:tgtEl>
                                      </p:cBhvr>
                                    </p:animEffect>
                                  </p:childTnLst>
                                </p:cTn>
                              </p:par>
                            </p:childTnLst>
                          </p:cTn>
                        </p:par>
                        <p:par>
                          <p:cTn id="16" fill="hold" nodeType="afterGroup">
                            <p:stCondLst>
                              <p:cond delay="7000"/>
                            </p:stCondLst>
                            <p:childTnLst>
                              <p:par>
                                <p:cTn id="17" presetID="22" presetClass="entr" presetSubtype="8" fill="hold" nodeType="afterEffect">
                                  <p:stCondLst>
                                    <p:cond delay="1000"/>
                                  </p:stCondLst>
                                  <p:childTnLst>
                                    <p:set>
                                      <p:cBhvr>
                                        <p:cTn id="18" dur="1" fill="hold">
                                          <p:stCondLst>
                                            <p:cond delay="0"/>
                                          </p:stCondLst>
                                        </p:cTn>
                                        <p:tgtEl>
                                          <p:spTgt spid="252938"/>
                                        </p:tgtEl>
                                        <p:attrNameLst>
                                          <p:attrName>style.visibility</p:attrName>
                                        </p:attrNameLst>
                                      </p:cBhvr>
                                      <p:to>
                                        <p:strVal val="visible"/>
                                      </p:to>
                                    </p:set>
                                    <p:animEffect transition="in" filter="wipe(left)">
                                      <p:cBhvr>
                                        <p:cTn id="19" dur="1000"/>
                                        <p:tgtEl>
                                          <p:spTgt spid="252938"/>
                                        </p:tgtEl>
                                      </p:cBhvr>
                                    </p:animEffect>
                                  </p:childTnLst>
                                </p:cTn>
                              </p:par>
                            </p:childTnLst>
                          </p:cTn>
                        </p:par>
                        <p:par>
                          <p:cTn id="20" fill="hold" nodeType="afterGroup">
                            <p:stCondLst>
                              <p:cond delay="9000"/>
                            </p:stCondLst>
                            <p:childTnLst>
                              <p:par>
                                <p:cTn id="21" presetID="22" presetClass="entr" presetSubtype="8" fill="hold" grpId="0" nodeType="afterEffect">
                                  <p:stCondLst>
                                    <p:cond delay="0"/>
                                  </p:stCondLst>
                                  <p:childTnLst>
                                    <p:set>
                                      <p:cBhvr>
                                        <p:cTn id="22" dur="1" fill="hold">
                                          <p:stCondLst>
                                            <p:cond delay="0"/>
                                          </p:stCondLst>
                                        </p:cTn>
                                        <p:tgtEl>
                                          <p:spTgt spid="252936"/>
                                        </p:tgtEl>
                                        <p:attrNameLst>
                                          <p:attrName>style.visibility</p:attrName>
                                        </p:attrNameLst>
                                      </p:cBhvr>
                                      <p:to>
                                        <p:strVal val="visible"/>
                                      </p:to>
                                    </p:set>
                                    <p:animEffect transition="in" filter="wipe(left)">
                                      <p:cBhvr>
                                        <p:cTn id="23" dur="1000"/>
                                        <p:tgtEl>
                                          <p:spTgt spid="252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6" grpId="0" autoUpdateAnimBg="0"/>
      <p:bldP spid="252937"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685800" y="434975"/>
            <a:ext cx="7772400" cy="838200"/>
          </a:xfrm>
        </p:spPr>
        <p:txBody>
          <a:bodyPr/>
          <a:lstStyle/>
          <a:p>
            <a:r>
              <a:rPr lang="en-US" sz="4000" dirty="0">
                <a:latin typeface="Arial" charset="0"/>
                <a:cs typeface="Arial" charset="0"/>
              </a:rPr>
              <a:t>Issues In Operations Strategy</a:t>
            </a:r>
          </a:p>
        </p:txBody>
      </p:sp>
      <p:sp>
        <p:nvSpPr>
          <p:cNvPr id="93186" name="Rectangle 3"/>
          <p:cNvSpPr>
            <a:spLocks noGrp="1" noChangeArrowheads="1"/>
          </p:cNvSpPr>
          <p:nvPr>
            <p:ph type="body" idx="1"/>
          </p:nvPr>
        </p:nvSpPr>
        <p:spPr>
          <a:xfrm>
            <a:off x="1219200" y="1917700"/>
            <a:ext cx="7086600" cy="4114800"/>
          </a:xfrm>
        </p:spPr>
        <p:txBody>
          <a:bodyPr/>
          <a:lstStyle/>
          <a:p>
            <a:pPr marL="536575" indent="-536575">
              <a:buFont typeface="Arial Unicode MS" charset="0"/>
              <a:buChar char="▶"/>
            </a:pPr>
            <a:r>
              <a:rPr lang="en-US" dirty="0">
                <a:latin typeface="Arial" charset="0"/>
                <a:cs typeface="Arial" charset="0"/>
              </a:rPr>
              <a:t>Resources view</a:t>
            </a:r>
          </a:p>
          <a:p>
            <a:pPr marL="536575" indent="-536575">
              <a:buFont typeface="Arial Unicode MS" charset="0"/>
              <a:buChar char="▶"/>
            </a:pPr>
            <a:r>
              <a:rPr lang="en-US" dirty="0">
                <a:latin typeface="Arial" charset="0"/>
                <a:cs typeface="Arial" charset="0"/>
              </a:rPr>
              <a:t>Value-chain analysis</a:t>
            </a:r>
          </a:p>
          <a:p>
            <a:pPr marL="536575" indent="-536575">
              <a:buFont typeface="Arial Unicode MS" charset="0"/>
              <a:buChar char="▶"/>
            </a:pPr>
            <a:r>
              <a:rPr lang="en-US" dirty="0">
                <a:latin typeface="Arial" charset="0"/>
                <a:cs typeface="Arial" charset="0"/>
              </a:rPr>
              <a:t>Porter’s Five Forces model</a:t>
            </a:r>
          </a:p>
          <a:p>
            <a:pPr marL="536575" indent="-536575">
              <a:buFont typeface="Arial Unicode MS" charset="0"/>
              <a:buChar char="▶"/>
            </a:pPr>
            <a:r>
              <a:rPr lang="en-US" dirty="0">
                <a:latin typeface="Arial" charset="0"/>
                <a:cs typeface="Arial" charset="0"/>
              </a:rPr>
              <a:t>Operating in a system with many external factors</a:t>
            </a:r>
          </a:p>
          <a:p>
            <a:pPr marL="536575" indent="-536575">
              <a:buFont typeface="Arial Unicode MS" charset="0"/>
              <a:buChar char="▶"/>
            </a:pPr>
            <a:r>
              <a:rPr lang="en-US" dirty="0">
                <a:latin typeface="Arial" charset="0"/>
                <a:cs typeface="Arial" charset="0"/>
              </a:rPr>
              <a:t>Constant change</a:t>
            </a:r>
          </a:p>
        </p:txBody>
      </p:sp>
    </p:spTree>
    <p:extLst>
      <p:ext uri="{BB962C8B-B14F-4D97-AF65-F5344CB8AC3E}">
        <p14:creationId xmlns:p14="http://schemas.microsoft.com/office/powerpoint/2010/main" val="3889265498"/>
      </p:ext>
    </p:extLst>
  </p:cSld>
  <p:clrMapOvr>
    <a:masterClrMapping/>
  </p:clrMapOvr>
  <p:transition>
    <p:pull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85800" y="393700"/>
            <a:ext cx="7772400" cy="901700"/>
          </a:xfrm>
        </p:spPr>
        <p:txBody>
          <a:bodyPr/>
          <a:lstStyle/>
          <a:p>
            <a:r>
              <a:rPr lang="en-US" dirty="0">
                <a:latin typeface="Arial" charset="0"/>
                <a:cs typeface="Arial" charset="0"/>
              </a:rPr>
              <a:t>Product Life Cycle</a:t>
            </a:r>
          </a:p>
        </p:txBody>
      </p:sp>
      <p:grpSp>
        <p:nvGrpSpPr>
          <p:cNvPr id="280579" name="Group 3"/>
          <p:cNvGrpSpPr>
            <a:grpSpLocks/>
          </p:cNvGrpSpPr>
          <p:nvPr/>
        </p:nvGrpSpPr>
        <p:grpSpPr bwMode="auto">
          <a:xfrm>
            <a:off x="1177925" y="1749427"/>
            <a:ext cx="7239000" cy="1908176"/>
            <a:chOff x="742" y="1358"/>
            <a:chExt cx="4560" cy="1202"/>
          </a:xfrm>
        </p:grpSpPr>
        <p:sp>
          <p:nvSpPr>
            <p:cNvPr id="94256" name="Text Box 4"/>
            <p:cNvSpPr txBox="1">
              <a:spLocks noChangeArrowheads="1"/>
            </p:cNvSpPr>
            <p:nvPr/>
          </p:nvSpPr>
          <p:spPr bwMode="auto">
            <a:xfrm>
              <a:off x="742" y="1358"/>
              <a:ext cx="1157" cy="8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spcAft>
                  <a:spcPts val="1200"/>
                </a:spcAft>
              </a:pPr>
              <a:r>
                <a:rPr lang="en-AU" sz="1400" b="1" dirty="0">
                  <a:latin typeface="Arial" charset="0"/>
                </a:rPr>
                <a:t>Best period to increase market share</a:t>
              </a:r>
            </a:p>
            <a:p>
              <a:pPr>
                <a:spcAft>
                  <a:spcPts val="1200"/>
                </a:spcAft>
              </a:pPr>
              <a:r>
                <a:rPr lang="en-AU" sz="1400" b="1" dirty="0">
                  <a:latin typeface="Arial" charset="0"/>
                </a:rPr>
                <a:t>R&amp;D engineering is critical</a:t>
              </a:r>
            </a:p>
          </p:txBody>
        </p:sp>
        <p:sp>
          <p:nvSpPr>
            <p:cNvPr id="94257" name="Text Box 5"/>
            <p:cNvSpPr txBox="1">
              <a:spLocks noChangeArrowheads="1"/>
            </p:cNvSpPr>
            <p:nvPr/>
          </p:nvSpPr>
          <p:spPr bwMode="auto">
            <a:xfrm>
              <a:off x="1926" y="1358"/>
              <a:ext cx="1171" cy="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spcAft>
                  <a:spcPts val="1200"/>
                </a:spcAft>
              </a:pPr>
              <a:r>
                <a:rPr lang="en-AU" sz="1400" b="1" dirty="0">
                  <a:latin typeface="Arial" charset="0"/>
                </a:rPr>
                <a:t>Practical to change price or quality image</a:t>
              </a:r>
            </a:p>
            <a:p>
              <a:pPr>
                <a:spcAft>
                  <a:spcPts val="1200"/>
                </a:spcAft>
              </a:pPr>
              <a:r>
                <a:rPr lang="en-AU" sz="1400" b="1" dirty="0">
                  <a:latin typeface="Arial" charset="0"/>
                </a:rPr>
                <a:t>Strengthen niche</a:t>
              </a:r>
            </a:p>
          </p:txBody>
        </p:sp>
        <p:sp>
          <p:nvSpPr>
            <p:cNvPr id="94258" name="Text Box 6"/>
            <p:cNvSpPr txBox="1">
              <a:spLocks noChangeArrowheads="1"/>
            </p:cNvSpPr>
            <p:nvPr/>
          </p:nvSpPr>
          <p:spPr bwMode="auto">
            <a:xfrm>
              <a:off x="3110" y="1358"/>
              <a:ext cx="1180" cy="1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spcAft>
                  <a:spcPts val="1200"/>
                </a:spcAft>
              </a:pPr>
              <a:r>
                <a:rPr lang="en-AU" sz="1400" b="1" dirty="0">
                  <a:latin typeface="Arial" charset="0"/>
                </a:rPr>
                <a:t>Poor time to change image, price, or quality</a:t>
              </a:r>
            </a:p>
            <a:p>
              <a:pPr>
                <a:spcAft>
                  <a:spcPts val="1200"/>
                </a:spcAft>
              </a:pPr>
              <a:r>
                <a:rPr lang="en-AU" sz="1400" b="1" dirty="0">
                  <a:latin typeface="Arial" charset="0"/>
                </a:rPr>
                <a:t>Competitive costs become critical</a:t>
              </a:r>
            </a:p>
            <a:p>
              <a:pPr>
                <a:spcAft>
                  <a:spcPts val="1200"/>
                </a:spcAft>
              </a:pPr>
              <a:r>
                <a:rPr lang="en-AU" sz="1400" b="1" dirty="0">
                  <a:latin typeface="Arial" charset="0"/>
                </a:rPr>
                <a:t>Defend market position</a:t>
              </a:r>
            </a:p>
          </p:txBody>
        </p:sp>
        <p:sp>
          <p:nvSpPr>
            <p:cNvPr id="94259" name="Text Box 7"/>
            <p:cNvSpPr txBox="1">
              <a:spLocks noChangeArrowheads="1"/>
            </p:cNvSpPr>
            <p:nvPr/>
          </p:nvSpPr>
          <p:spPr bwMode="auto">
            <a:xfrm>
              <a:off x="4294" y="1358"/>
              <a:ext cx="1008"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400" b="1" dirty="0">
                  <a:latin typeface="Arial" charset="0"/>
                </a:rPr>
                <a:t>Cost control critical</a:t>
              </a:r>
            </a:p>
          </p:txBody>
        </p:sp>
      </p:grpSp>
      <p:grpSp>
        <p:nvGrpSpPr>
          <p:cNvPr id="280584" name="Group 8"/>
          <p:cNvGrpSpPr>
            <a:grpSpLocks/>
          </p:cNvGrpSpPr>
          <p:nvPr/>
        </p:nvGrpSpPr>
        <p:grpSpPr bwMode="auto">
          <a:xfrm>
            <a:off x="709613" y="1271588"/>
            <a:ext cx="7710487" cy="4849812"/>
            <a:chOff x="447" y="1057"/>
            <a:chExt cx="4857" cy="2903"/>
          </a:xfrm>
        </p:grpSpPr>
        <p:grpSp>
          <p:nvGrpSpPr>
            <p:cNvPr id="94241" name="Group 9"/>
            <p:cNvGrpSpPr>
              <a:grpSpLocks/>
            </p:cNvGrpSpPr>
            <p:nvPr/>
          </p:nvGrpSpPr>
          <p:grpSpPr bwMode="auto">
            <a:xfrm>
              <a:off x="447" y="1057"/>
              <a:ext cx="4857" cy="2903"/>
              <a:chOff x="447" y="1057"/>
              <a:chExt cx="4857" cy="2903"/>
            </a:xfrm>
          </p:grpSpPr>
          <p:grpSp>
            <p:nvGrpSpPr>
              <p:cNvPr id="94243" name="Group 10"/>
              <p:cNvGrpSpPr>
                <a:grpSpLocks/>
              </p:cNvGrpSpPr>
              <p:nvPr/>
            </p:nvGrpSpPr>
            <p:grpSpPr bwMode="auto">
              <a:xfrm>
                <a:off x="728" y="1360"/>
                <a:ext cx="4576" cy="2593"/>
                <a:chOff x="576" y="1728"/>
                <a:chExt cx="4576" cy="2176"/>
              </a:xfrm>
            </p:grpSpPr>
            <p:sp>
              <p:nvSpPr>
                <p:cNvPr id="94251" name="Line 11"/>
                <p:cNvSpPr>
                  <a:spLocks noChangeShapeType="1"/>
                </p:cNvSpPr>
                <p:nvPr/>
              </p:nvSpPr>
              <p:spPr bwMode="auto">
                <a:xfrm>
                  <a:off x="576"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4252" name="Line 12"/>
                <p:cNvSpPr>
                  <a:spLocks noChangeShapeType="1"/>
                </p:cNvSpPr>
                <p:nvPr/>
              </p:nvSpPr>
              <p:spPr bwMode="auto">
                <a:xfrm>
                  <a:off x="1762"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4253" name="Line 13"/>
                <p:cNvSpPr>
                  <a:spLocks noChangeShapeType="1"/>
                </p:cNvSpPr>
                <p:nvPr/>
              </p:nvSpPr>
              <p:spPr bwMode="auto">
                <a:xfrm>
                  <a:off x="2949"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4254" name="Line 14"/>
                <p:cNvSpPr>
                  <a:spLocks noChangeShapeType="1"/>
                </p:cNvSpPr>
                <p:nvPr/>
              </p:nvSpPr>
              <p:spPr bwMode="auto">
                <a:xfrm>
                  <a:off x="4136"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4255" name="Line 15"/>
                <p:cNvSpPr>
                  <a:spLocks noChangeShapeType="1"/>
                </p:cNvSpPr>
                <p:nvPr/>
              </p:nvSpPr>
              <p:spPr bwMode="auto">
                <a:xfrm>
                  <a:off x="5152"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4244" name="Group 16"/>
              <p:cNvGrpSpPr>
                <a:grpSpLocks/>
              </p:cNvGrpSpPr>
              <p:nvPr/>
            </p:nvGrpSpPr>
            <p:grpSpPr bwMode="auto">
              <a:xfrm>
                <a:off x="728" y="1059"/>
                <a:ext cx="4568" cy="300"/>
                <a:chOff x="576" y="1235"/>
                <a:chExt cx="4568" cy="300"/>
              </a:xfrm>
            </p:grpSpPr>
            <p:sp>
              <p:nvSpPr>
                <p:cNvPr id="94246" name="Rectangle 17"/>
                <p:cNvSpPr>
                  <a:spLocks noChangeArrowheads="1"/>
                </p:cNvSpPr>
                <p:nvPr/>
              </p:nvSpPr>
              <p:spPr bwMode="auto">
                <a:xfrm>
                  <a:off x="576" y="1239"/>
                  <a:ext cx="4568" cy="296"/>
                </a:xfrm>
                <a:prstGeom prst="rect">
                  <a:avLst/>
                </a:prstGeom>
                <a:solidFill>
                  <a:schemeClr val="tx2"/>
                </a:solidFill>
                <a:ln w="9525">
                  <a:solidFill>
                    <a:schemeClr val="tx1"/>
                  </a:solidFill>
                  <a:miter lim="800000"/>
                  <a:headEnd/>
                  <a:tailEnd/>
                </a:ln>
              </p:spPr>
              <p:txBody>
                <a:bodyPr wrap="none" anchor="ctr"/>
                <a:lstStyle/>
                <a:p>
                  <a:endParaRPr lang="en-US" sz="1600" dirty="0"/>
                </a:p>
              </p:txBody>
            </p:sp>
            <p:sp>
              <p:nvSpPr>
                <p:cNvPr id="94247" name="Text Box 18"/>
                <p:cNvSpPr txBox="1">
                  <a:spLocks noChangeArrowheads="1"/>
                </p:cNvSpPr>
                <p:nvPr/>
              </p:nvSpPr>
              <p:spPr bwMode="auto">
                <a:xfrm>
                  <a:off x="638" y="1254"/>
                  <a:ext cx="433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tabLst>
                      <a:tab pos="2603500" algn="ctr"/>
                      <a:tab pos="4572000" algn="ctr"/>
                      <a:tab pos="6273800" algn="ctr"/>
                    </a:tabLst>
                    <a:defRPr>
                      <a:solidFill>
                        <a:schemeClr val="tx1"/>
                      </a:solidFill>
                      <a:latin typeface="Calibri" charset="0"/>
                      <a:ea typeface="ＭＳ Ｐゴシック" charset="0"/>
                      <a:cs typeface="Arial" charset="0"/>
                    </a:defRPr>
                  </a:lvl1pPr>
                  <a:lvl2pPr marL="742950" indent="-285750">
                    <a:tabLst>
                      <a:tab pos="2603500" algn="ctr"/>
                      <a:tab pos="4572000" algn="ctr"/>
                      <a:tab pos="6273800" algn="ctr"/>
                    </a:tabLst>
                    <a:defRPr>
                      <a:solidFill>
                        <a:schemeClr val="tx1"/>
                      </a:solidFill>
                      <a:latin typeface="Calibri" charset="0"/>
                      <a:ea typeface="Arial" charset="0"/>
                      <a:cs typeface="Arial" charset="0"/>
                    </a:defRPr>
                  </a:lvl2pPr>
                  <a:lvl3pPr marL="1143000" indent="-228600">
                    <a:tabLst>
                      <a:tab pos="2603500" algn="ctr"/>
                      <a:tab pos="4572000" algn="ctr"/>
                      <a:tab pos="6273800" algn="ctr"/>
                    </a:tabLst>
                    <a:defRPr>
                      <a:solidFill>
                        <a:schemeClr val="tx1"/>
                      </a:solidFill>
                      <a:latin typeface="Calibri" charset="0"/>
                      <a:ea typeface="Arial" charset="0"/>
                      <a:cs typeface="Arial" charset="0"/>
                    </a:defRPr>
                  </a:lvl3pPr>
                  <a:lvl4pPr marL="1600200" indent="-228600">
                    <a:tabLst>
                      <a:tab pos="2603500" algn="ctr"/>
                      <a:tab pos="4572000" algn="ctr"/>
                      <a:tab pos="6273800" algn="ctr"/>
                    </a:tabLst>
                    <a:defRPr>
                      <a:solidFill>
                        <a:schemeClr val="tx1"/>
                      </a:solidFill>
                      <a:latin typeface="Calibri" charset="0"/>
                      <a:ea typeface="Arial" charset="0"/>
                      <a:cs typeface="Arial" charset="0"/>
                    </a:defRPr>
                  </a:lvl4pPr>
                  <a:lvl5pPr marL="2057400" indent="-228600">
                    <a:tabLst>
                      <a:tab pos="2603500" algn="ctr"/>
                      <a:tab pos="4572000" algn="ctr"/>
                      <a:tab pos="6273800" algn="ctr"/>
                    </a:tabLst>
                    <a:defRPr>
                      <a:solidFill>
                        <a:schemeClr val="tx1"/>
                      </a:solidFill>
                      <a:latin typeface="Calibri" charset="0"/>
                      <a:ea typeface="Arial" charset="0"/>
                      <a:cs typeface="Arial" charset="0"/>
                    </a:defRPr>
                  </a:lvl5pPr>
                  <a:lvl6pPr marL="25146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6pPr>
                  <a:lvl7pPr marL="29718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7pPr>
                  <a:lvl8pPr marL="34290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8pPr>
                  <a:lvl9pPr marL="38862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9pPr>
                </a:lstStyle>
                <a:p>
                  <a:r>
                    <a:rPr lang="en-AU" sz="1600" b="1" dirty="0">
                      <a:solidFill>
                        <a:schemeClr val="bg1"/>
                      </a:solidFill>
                      <a:latin typeface="Arial" charset="0"/>
                      <a:ea typeface="MS PGothic" charset="0"/>
                      <a:cs typeface="MS PGothic" charset="0"/>
                    </a:rPr>
                    <a:t>Introduction	Growth	Maturity	Decline</a:t>
                  </a:r>
                </a:p>
              </p:txBody>
            </p:sp>
            <p:sp>
              <p:nvSpPr>
                <p:cNvPr id="94248" name="Line 19"/>
                <p:cNvSpPr>
                  <a:spLocks noChangeShapeType="1"/>
                </p:cNvSpPr>
                <p:nvPr/>
              </p:nvSpPr>
              <p:spPr bwMode="auto">
                <a:xfrm>
                  <a:off x="1764" y="1235"/>
                  <a:ext cx="0" cy="3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4249" name="Line 20"/>
                <p:cNvSpPr>
                  <a:spLocks noChangeShapeType="1"/>
                </p:cNvSpPr>
                <p:nvPr/>
              </p:nvSpPr>
              <p:spPr bwMode="auto">
                <a:xfrm>
                  <a:off x="4135" y="1235"/>
                  <a:ext cx="0" cy="3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4250" name="Line 21"/>
                <p:cNvSpPr>
                  <a:spLocks noChangeShapeType="1"/>
                </p:cNvSpPr>
                <p:nvPr/>
              </p:nvSpPr>
              <p:spPr bwMode="auto">
                <a:xfrm>
                  <a:off x="2948" y="1235"/>
                  <a:ext cx="0" cy="3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94245" name="Text Box 22"/>
              <p:cNvSpPr txBox="1">
                <a:spLocks noChangeArrowheads="1"/>
              </p:cNvSpPr>
              <p:nvPr/>
            </p:nvSpPr>
            <p:spPr bwMode="auto">
              <a:xfrm rot="-5400000">
                <a:off x="-875" y="2379"/>
                <a:ext cx="2903" cy="260"/>
              </a:xfrm>
              <a:prstGeom prst="rect">
                <a:avLst/>
              </a:prstGeom>
              <a:solidFill>
                <a:schemeClr val="tx2"/>
              </a:solidFill>
              <a:ln w="9525">
                <a:solidFill>
                  <a:schemeClr val="tx1"/>
                </a:solidFill>
                <a:miter lim="800000"/>
                <a:headEnd/>
                <a:tailEnd/>
              </a:ln>
            </p:spPr>
            <p:txBody>
              <a:bodyPr tIns="82800" bIns="82800">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solidFill>
                      <a:schemeClr val="bg1"/>
                    </a:solidFill>
                    <a:latin typeface="Arial" charset="0"/>
                  </a:rPr>
                  <a:t>Company Strategy/Issues</a:t>
                </a:r>
              </a:p>
            </p:txBody>
          </p:sp>
        </p:grpSp>
        <p:sp>
          <p:nvSpPr>
            <p:cNvPr id="94242" name="Line 23"/>
            <p:cNvSpPr>
              <a:spLocks noChangeShapeType="1"/>
            </p:cNvSpPr>
            <p:nvPr/>
          </p:nvSpPr>
          <p:spPr bwMode="auto">
            <a:xfrm>
              <a:off x="728" y="3952"/>
              <a:ext cx="457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280600" name="Text Box 24"/>
          <p:cNvSpPr txBox="1">
            <a:spLocks noChangeArrowheads="1"/>
          </p:cNvSpPr>
          <p:nvPr/>
        </p:nvSpPr>
        <p:spPr bwMode="auto">
          <a:xfrm>
            <a:off x="6880225" y="6067425"/>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2.5</a:t>
            </a:r>
          </a:p>
        </p:txBody>
      </p:sp>
      <p:grpSp>
        <p:nvGrpSpPr>
          <p:cNvPr id="2" name="Group 1"/>
          <p:cNvGrpSpPr/>
          <p:nvPr/>
        </p:nvGrpSpPr>
        <p:grpSpPr>
          <a:xfrm>
            <a:off x="1117600" y="4800600"/>
            <a:ext cx="1749425" cy="754062"/>
            <a:chOff x="1117600" y="4800600"/>
            <a:chExt cx="1749425" cy="754062"/>
          </a:xfrm>
        </p:grpSpPr>
        <p:sp>
          <p:nvSpPr>
            <p:cNvPr id="94217" name="Text Box 27"/>
            <p:cNvSpPr txBox="1">
              <a:spLocks noChangeArrowheads="1"/>
            </p:cNvSpPr>
            <p:nvPr/>
          </p:nvSpPr>
          <p:spPr bwMode="auto">
            <a:xfrm>
              <a:off x="1117600" y="4800600"/>
              <a:ext cx="1749425" cy="28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pPr>
              <a:r>
                <a:rPr lang="en-AU" sz="1400" b="1" dirty="0">
                  <a:solidFill>
                    <a:schemeClr val="accent1"/>
                  </a:solidFill>
                  <a:latin typeface="Arial" charset="0"/>
                </a:rPr>
                <a:t>Life Cycle Curve</a:t>
              </a:r>
            </a:p>
          </p:txBody>
        </p:sp>
        <p:sp>
          <p:nvSpPr>
            <p:cNvPr id="94221" name="Line 32"/>
            <p:cNvSpPr>
              <a:spLocks noChangeShapeType="1"/>
            </p:cNvSpPr>
            <p:nvPr/>
          </p:nvSpPr>
          <p:spPr bwMode="auto">
            <a:xfrm>
              <a:off x="1943100" y="5081587"/>
              <a:ext cx="862013" cy="473075"/>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grpSp>
        <p:nvGrpSpPr>
          <p:cNvPr id="4" name="Group 3"/>
          <p:cNvGrpSpPr/>
          <p:nvPr/>
        </p:nvGrpSpPr>
        <p:grpSpPr>
          <a:xfrm>
            <a:off x="971550" y="3581400"/>
            <a:ext cx="7664450" cy="2509838"/>
            <a:chOff x="971550" y="3581400"/>
            <a:chExt cx="7664450" cy="2509838"/>
          </a:xfrm>
        </p:grpSpPr>
        <p:grpSp>
          <p:nvGrpSpPr>
            <p:cNvPr id="3" name="Group 2"/>
            <p:cNvGrpSpPr/>
            <p:nvPr/>
          </p:nvGrpSpPr>
          <p:grpSpPr>
            <a:xfrm>
              <a:off x="971550" y="3581400"/>
              <a:ext cx="7448550" cy="2509838"/>
              <a:chOff x="971550" y="3581400"/>
              <a:chExt cx="7448550" cy="2509838"/>
            </a:xfrm>
          </p:grpSpPr>
          <p:sp>
            <p:nvSpPr>
              <p:cNvPr id="94239" name="Text Box 50"/>
              <p:cNvSpPr txBox="1">
                <a:spLocks noChangeArrowheads="1"/>
              </p:cNvSpPr>
              <p:nvPr/>
            </p:nvSpPr>
            <p:spPr bwMode="auto">
              <a:xfrm>
                <a:off x="3578225" y="3822700"/>
                <a:ext cx="1142485" cy="30777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400" b="1" dirty="0">
                    <a:latin typeface="Arial" charset="0"/>
                  </a:rPr>
                  <a:t>Boeing 787</a:t>
                </a:r>
              </a:p>
            </p:txBody>
          </p:sp>
          <p:sp>
            <p:nvSpPr>
              <p:cNvPr id="280601" name="Freeform 25"/>
              <p:cNvSpPr>
                <a:spLocks/>
              </p:cNvSpPr>
              <p:nvPr/>
            </p:nvSpPr>
            <p:spPr bwMode="auto">
              <a:xfrm>
                <a:off x="1085850" y="3848100"/>
                <a:ext cx="7334250" cy="2243138"/>
              </a:xfrm>
              <a:custGeom>
                <a:avLst/>
                <a:gdLst>
                  <a:gd name="T0" fmla="*/ 0 w 4620"/>
                  <a:gd name="T1" fmla="*/ 1413 h 1413"/>
                  <a:gd name="T2" fmla="*/ 27 w 4620"/>
                  <a:gd name="T3" fmla="*/ 1377 h 1413"/>
                  <a:gd name="T4" fmla="*/ 471 w 4620"/>
                  <a:gd name="T5" fmla="*/ 1335 h 1413"/>
                  <a:gd name="T6" fmla="*/ 660 w 4620"/>
                  <a:gd name="T7" fmla="*/ 1302 h 1413"/>
                  <a:gd name="T8" fmla="*/ 984 w 4620"/>
                  <a:gd name="T9" fmla="*/ 1167 h 1413"/>
                  <a:gd name="T10" fmla="*/ 1311 w 4620"/>
                  <a:gd name="T11" fmla="*/ 972 h 1413"/>
                  <a:gd name="T12" fmla="*/ 1614 w 4620"/>
                  <a:gd name="T13" fmla="*/ 723 h 1413"/>
                  <a:gd name="T14" fmla="*/ 1902 w 4620"/>
                  <a:gd name="T15" fmla="*/ 477 h 1413"/>
                  <a:gd name="T16" fmla="*/ 2145 w 4620"/>
                  <a:gd name="T17" fmla="*/ 279 h 1413"/>
                  <a:gd name="T18" fmla="*/ 2346 w 4620"/>
                  <a:gd name="T19" fmla="*/ 141 h 1413"/>
                  <a:gd name="T20" fmla="*/ 2754 w 4620"/>
                  <a:gd name="T21" fmla="*/ 12 h 1413"/>
                  <a:gd name="T22" fmla="*/ 3066 w 4620"/>
                  <a:gd name="T23" fmla="*/ 0 h 1413"/>
                  <a:gd name="T24" fmla="*/ 3390 w 4620"/>
                  <a:gd name="T25" fmla="*/ 60 h 1413"/>
                  <a:gd name="T26" fmla="*/ 3723 w 4620"/>
                  <a:gd name="T27" fmla="*/ 225 h 1413"/>
                  <a:gd name="T28" fmla="*/ 3978 w 4620"/>
                  <a:gd name="T29" fmla="*/ 468 h 1413"/>
                  <a:gd name="T30" fmla="*/ 4149 w 4620"/>
                  <a:gd name="T31" fmla="*/ 708 h 1413"/>
                  <a:gd name="T32" fmla="*/ 4311 w 4620"/>
                  <a:gd name="T33" fmla="*/ 1017 h 1413"/>
                  <a:gd name="T34" fmla="*/ 4452 w 4620"/>
                  <a:gd name="T35" fmla="*/ 1209 h 1413"/>
                  <a:gd name="T36" fmla="*/ 4548 w 4620"/>
                  <a:gd name="T37" fmla="*/ 1254 h 1413"/>
                  <a:gd name="T38" fmla="*/ 4620 w 4620"/>
                  <a:gd name="T39" fmla="*/ 1269 h 1413"/>
                  <a:gd name="T40" fmla="*/ 4620 w 4620"/>
                  <a:gd name="T41" fmla="*/ 1404 h 1413"/>
                  <a:gd name="T42" fmla="*/ 0 w 4620"/>
                  <a:gd name="T43" fmla="*/ 1413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20" h="1413">
                    <a:moveTo>
                      <a:pt x="0" y="1413"/>
                    </a:moveTo>
                    <a:lnTo>
                      <a:pt x="27" y="1377"/>
                    </a:lnTo>
                    <a:lnTo>
                      <a:pt x="471" y="1335"/>
                    </a:lnTo>
                    <a:lnTo>
                      <a:pt x="660" y="1302"/>
                    </a:lnTo>
                    <a:lnTo>
                      <a:pt x="984" y="1167"/>
                    </a:lnTo>
                    <a:lnTo>
                      <a:pt x="1311" y="972"/>
                    </a:lnTo>
                    <a:lnTo>
                      <a:pt x="1614" y="723"/>
                    </a:lnTo>
                    <a:lnTo>
                      <a:pt x="1902" y="477"/>
                    </a:lnTo>
                    <a:lnTo>
                      <a:pt x="2145" y="279"/>
                    </a:lnTo>
                    <a:lnTo>
                      <a:pt x="2346" y="141"/>
                    </a:lnTo>
                    <a:lnTo>
                      <a:pt x="2754" y="12"/>
                    </a:lnTo>
                    <a:lnTo>
                      <a:pt x="3066" y="0"/>
                    </a:lnTo>
                    <a:lnTo>
                      <a:pt x="3390" y="60"/>
                    </a:lnTo>
                    <a:lnTo>
                      <a:pt x="3723" y="225"/>
                    </a:lnTo>
                    <a:lnTo>
                      <a:pt x="3978" y="468"/>
                    </a:lnTo>
                    <a:lnTo>
                      <a:pt x="4149" y="708"/>
                    </a:lnTo>
                    <a:lnTo>
                      <a:pt x="4311" y="1017"/>
                    </a:lnTo>
                    <a:lnTo>
                      <a:pt x="4452" y="1209"/>
                    </a:lnTo>
                    <a:lnTo>
                      <a:pt x="4548" y="1254"/>
                    </a:lnTo>
                    <a:lnTo>
                      <a:pt x="4620" y="1269"/>
                    </a:lnTo>
                    <a:lnTo>
                      <a:pt x="4620" y="1404"/>
                    </a:lnTo>
                    <a:lnTo>
                      <a:pt x="0" y="1413"/>
                    </a:lnTo>
                    <a:close/>
                  </a:path>
                </a:pathLst>
              </a:custGeom>
              <a:solidFill>
                <a:schemeClr val="accent4"/>
              </a:solidFill>
              <a:ln>
                <a:noFill/>
              </a:ln>
              <a:effectLst/>
            </p:spPr>
            <p:txBody>
              <a:bodyPr/>
              <a:lstStyle/>
              <a:p>
                <a:pPr fontAlgn="auto">
                  <a:spcBef>
                    <a:spcPts val="0"/>
                  </a:spcBef>
                  <a:spcAft>
                    <a:spcPts val="0"/>
                  </a:spcAft>
                  <a:defRPr/>
                </a:pPr>
                <a:endParaRPr lang="en-US" sz="1400" dirty="0">
                  <a:latin typeface="Arial"/>
                  <a:ea typeface="+mn-ea"/>
                  <a:cs typeface="Arial"/>
                </a:endParaRPr>
              </a:p>
            </p:txBody>
          </p:sp>
          <p:sp>
            <p:nvSpPr>
              <p:cNvPr id="94215" name="Line 41"/>
              <p:cNvSpPr>
                <a:spLocks noChangeShapeType="1"/>
              </p:cNvSpPr>
              <p:nvPr/>
            </p:nvSpPr>
            <p:spPr bwMode="auto">
              <a:xfrm>
                <a:off x="3038475" y="5548313"/>
                <a:ext cx="0" cy="538163"/>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4216" name="Text Box 26"/>
              <p:cNvSpPr txBox="1">
                <a:spLocks noChangeArrowheads="1"/>
              </p:cNvSpPr>
              <p:nvPr/>
            </p:nvSpPr>
            <p:spPr bwMode="auto">
              <a:xfrm>
                <a:off x="3136900" y="3582988"/>
                <a:ext cx="2235200" cy="28084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r">
                  <a:lnSpc>
                    <a:spcPct val="85000"/>
                  </a:lnSpc>
                </a:pPr>
                <a:r>
                  <a:rPr lang="en-AU" sz="1400" b="1" dirty="0">
                    <a:latin typeface="Arial" charset="0"/>
                  </a:rPr>
                  <a:t>Hybrid engine vehicles</a:t>
                </a:r>
              </a:p>
            </p:txBody>
          </p:sp>
          <p:sp>
            <p:nvSpPr>
              <p:cNvPr id="94218" name="Text Box 29"/>
              <p:cNvSpPr txBox="1">
                <a:spLocks noChangeArrowheads="1"/>
              </p:cNvSpPr>
              <p:nvPr/>
            </p:nvSpPr>
            <p:spPr bwMode="auto">
              <a:xfrm>
                <a:off x="6456362" y="3581400"/>
                <a:ext cx="1873251" cy="28084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pPr>
                <a:r>
                  <a:rPr lang="en-AU" sz="1400" b="1" dirty="0">
                    <a:latin typeface="Arial" charset="0"/>
                  </a:rPr>
                  <a:t>Xbox One</a:t>
                </a:r>
              </a:p>
            </p:txBody>
          </p:sp>
          <p:sp>
            <p:nvSpPr>
              <p:cNvPr id="94219" name="Text Box 30"/>
              <p:cNvSpPr txBox="1">
                <a:spLocks noChangeArrowheads="1"/>
              </p:cNvSpPr>
              <p:nvPr/>
            </p:nvSpPr>
            <p:spPr bwMode="auto">
              <a:xfrm>
                <a:off x="7019925" y="5007769"/>
                <a:ext cx="892175" cy="280988"/>
              </a:xfrm>
              <a:prstGeom prst="rect">
                <a:avLst/>
              </a:prstGeom>
              <a:noFill/>
              <a:ln>
                <a:noFill/>
              </a:ln>
            </p:spPr>
            <p:txBody>
              <a:bodyPr wrap="squar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pPr>
                <a:r>
                  <a:rPr lang="en-AU" sz="1400" b="1" dirty="0">
                    <a:latin typeface="Arial" charset="0"/>
                  </a:rPr>
                  <a:t>DVDs</a:t>
                </a:r>
              </a:p>
            </p:txBody>
          </p:sp>
          <p:sp>
            <p:nvSpPr>
              <p:cNvPr id="94220" name="Text Box 31"/>
              <p:cNvSpPr txBox="1">
                <a:spLocks noChangeArrowheads="1"/>
              </p:cNvSpPr>
              <p:nvPr/>
            </p:nvSpPr>
            <p:spPr bwMode="auto">
              <a:xfrm>
                <a:off x="6962775" y="5359400"/>
                <a:ext cx="9906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AU" sz="1400" b="1" dirty="0">
                    <a:latin typeface="Arial" charset="0"/>
                  </a:rPr>
                  <a:t>Video physical rentals</a:t>
                </a:r>
              </a:p>
            </p:txBody>
          </p:sp>
          <p:sp>
            <p:nvSpPr>
              <p:cNvPr id="94222" name="Oval 35"/>
              <p:cNvSpPr>
                <a:spLocks noChangeArrowheads="1"/>
              </p:cNvSpPr>
              <p:nvPr/>
            </p:nvSpPr>
            <p:spPr bwMode="auto">
              <a:xfrm>
                <a:off x="2435225" y="5649913"/>
                <a:ext cx="203200" cy="203200"/>
              </a:xfrm>
              <a:prstGeom prst="ellipse">
                <a:avLst/>
              </a:prstGeom>
              <a:solidFill>
                <a:srgbClr val="175097"/>
              </a:solidFill>
              <a:ln w="9525">
                <a:solidFill>
                  <a:srgbClr val="175097"/>
                </a:solidFill>
                <a:round/>
                <a:headEnd/>
                <a:tailEnd/>
              </a:ln>
            </p:spPr>
            <p:txBody>
              <a:bodyPr wrap="none" anchor="ctr"/>
              <a:lstStyle/>
              <a:p>
                <a:endParaRPr lang="en-US" sz="1400" dirty="0"/>
              </a:p>
            </p:txBody>
          </p:sp>
          <p:sp>
            <p:nvSpPr>
              <p:cNvPr id="94223" name="Oval 36"/>
              <p:cNvSpPr>
                <a:spLocks noChangeArrowheads="1"/>
              </p:cNvSpPr>
              <p:nvPr/>
            </p:nvSpPr>
            <p:spPr bwMode="auto">
              <a:xfrm>
                <a:off x="2957513" y="5399088"/>
                <a:ext cx="203200" cy="203200"/>
              </a:xfrm>
              <a:prstGeom prst="ellipse">
                <a:avLst/>
              </a:prstGeom>
              <a:solidFill>
                <a:srgbClr val="175097"/>
              </a:solidFill>
              <a:ln w="9525">
                <a:solidFill>
                  <a:srgbClr val="175097"/>
                </a:solidFill>
                <a:round/>
                <a:headEnd/>
                <a:tailEnd/>
              </a:ln>
            </p:spPr>
            <p:txBody>
              <a:bodyPr wrap="none" anchor="ctr"/>
              <a:lstStyle/>
              <a:p>
                <a:endParaRPr lang="en-US" sz="1400" dirty="0"/>
              </a:p>
            </p:txBody>
          </p:sp>
          <p:sp>
            <p:nvSpPr>
              <p:cNvPr id="94224" name="Oval 37"/>
              <p:cNvSpPr>
                <a:spLocks noChangeArrowheads="1"/>
              </p:cNvSpPr>
              <p:nvPr/>
            </p:nvSpPr>
            <p:spPr bwMode="auto">
              <a:xfrm>
                <a:off x="4384675" y="4184650"/>
                <a:ext cx="203200" cy="203200"/>
              </a:xfrm>
              <a:prstGeom prst="ellipse">
                <a:avLst/>
              </a:prstGeom>
              <a:solidFill>
                <a:srgbClr val="175097"/>
              </a:solidFill>
              <a:ln w="9525">
                <a:solidFill>
                  <a:srgbClr val="175097"/>
                </a:solidFill>
                <a:round/>
                <a:headEnd/>
                <a:tailEnd/>
              </a:ln>
            </p:spPr>
            <p:txBody>
              <a:bodyPr wrap="none" anchor="ctr"/>
              <a:lstStyle/>
              <a:p>
                <a:endParaRPr lang="en-US" sz="1400" dirty="0"/>
              </a:p>
            </p:txBody>
          </p:sp>
          <p:sp>
            <p:nvSpPr>
              <p:cNvPr id="94225" name="Oval 38"/>
              <p:cNvSpPr>
                <a:spLocks noChangeArrowheads="1"/>
              </p:cNvSpPr>
              <p:nvPr/>
            </p:nvSpPr>
            <p:spPr bwMode="auto">
              <a:xfrm>
                <a:off x="5334000" y="3784600"/>
                <a:ext cx="203200" cy="203200"/>
              </a:xfrm>
              <a:prstGeom prst="ellipse">
                <a:avLst/>
              </a:prstGeom>
              <a:solidFill>
                <a:srgbClr val="175097"/>
              </a:solidFill>
              <a:ln w="9525">
                <a:solidFill>
                  <a:srgbClr val="175097"/>
                </a:solidFill>
                <a:round/>
                <a:headEnd/>
                <a:tailEnd/>
              </a:ln>
            </p:spPr>
            <p:txBody>
              <a:bodyPr wrap="none" anchor="ctr"/>
              <a:lstStyle/>
              <a:p>
                <a:endParaRPr lang="en-US" sz="1400" dirty="0"/>
              </a:p>
            </p:txBody>
          </p:sp>
          <p:sp>
            <p:nvSpPr>
              <p:cNvPr id="94226" name="Oval 39"/>
              <p:cNvSpPr>
                <a:spLocks noChangeArrowheads="1"/>
              </p:cNvSpPr>
              <p:nvPr/>
            </p:nvSpPr>
            <p:spPr bwMode="auto">
              <a:xfrm>
                <a:off x="6375400" y="3848100"/>
                <a:ext cx="203200" cy="203200"/>
              </a:xfrm>
              <a:prstGeom prst="ellipse">
                <a:avLst/>
              </a:prstGeom>
              <a:solidFill>
                <a:srgbClr val="175097"/>
              </a:solidFill>
              <a:ln w="9525">
                <a:solidFill>
                  <a:srgbClr val="175097"/>
                </a:solidFill>
                <a:round/>
                <a:headEnd/>
                <a:tailEnd/>
              </a:ln>
            </p:spPr>
            <p:txBody>
              <a:bodyPr wrap="none" anchor="ctr"/>
              <a:lstStyle/>
              <a:p>
                <a:endParaRPr lang="en-US" sz="1400" dirty="0"/>
              </a:p>
            </p:txBody>
          </p:sp>
          <p:sp>
            <p:nvSpPr>
              <p:cNvPr id="94227" name="Oval 40"/>
              <p:cNvSpPr>
                <a:spLocks noChangeArrowheads="1"/>
              </p:cNvSpPr>
              <p:nvPr/>
            </p:nvSpPr>
            <p:spPr bwMode="auto">
              <a:xfrm>
                <a:off x="7918450" y="5513388"/>
                <a:ext cx="203200" cy="203200"/>
              </a:xfrm>
              <a:prstGeom prst="ellipse">
                <a:avLst/>
              </a:prstGeom>
              <a:solidFill>
                <a:srgbClr val="175097"/>
              </a:solidFill>
              <a:ln w="9525">
                <a:solidFill>
                  <a:srgbClr val="175097"/>
                </a:solidFill>
                <a:round/>
                <a:headEnd/>
                <a:tailEnd/>
              </a:ln>
            </p:spPr>
            <p:txBody>
              <a:bodyPr wrap="none" anchor="ctr"/>
              <a:lstStyle/>
              <a:p>
                <a:endParaRPr lang="en-US" sz="1400" dirty="0"/>
              </a:p>
            </p:txBody>
          </p:sp>
          <p:sp>
            <p:nvSpPr>
              <p:cNvPr id="94228" name="Line 42"/>
              <p:cNvSpPr>
                <a:spLocks noChangeShapeType="1"/>
              </p:cNvSpPr>
              <p:nvPr/>
            </p:nvSpPr>
            <p:spPr bwMode="auto">
              <a:xfrm>
                <a:off x="4918075" y="4083050"/>
                <a:ext cx="17463" cy="2000250"/>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4229" name="Line 43"/>
              <p:cNvSpPr>
                <a:spLocks noChangeShapeType="1"/>
              </p:cNvSpPr>
              <p:nvPr/>
            </p:nvSpPr>
            <p:spPr bwMode="auto">
              <a:xfrm>
                <a:off x="6808788" y="4137025"/>
                <a:ext cx="0" cy="1938338"/>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4230" name="Oval 44"/>
              <p:cNvSpPr>
                <a:spLocks noChangeArrowheads="1"/>
              </p:cNvSpPr>
              <p:nvPr/>
            </p:nvSpPr>
            <p:spPr bwMode="auto">
              <a:xfrm>
                <a:off x="7670800" y="5033963"/>
                <a:ext cx="203200" cy="203200"/>
              </a:xfrm>
              <a:prstGeom prst="ellipse">
                <a:avLst/>
              </a:prstGeom>
              <a:solidFill>
                <a:srgbClr val="175097"/>
              </a:solidFill>
              <a:ln w="9525">
                <a:solidFill>
                  <a:srgbClr val="175097"/>
                </a:solidFill>
                <a:round/>
                <a:headEnd/>
                <a:tailEnd/>
              </a:ln>
            </p:spPr>
            <p:txBody>
              <a:bodyPr wrap="none" anchor="ctr"/>
              <a:lstStyle/>
              <a:p>
                <a:endParaRPr lang="en-US" sz="1400" dirty="0"/>
              </a:p>
            </p:txBody>
          </p:sp>
          <p:sp>
            <p:nvSpPr>
              <p:cNvPr id="94232" name="Text Box 46"/>
              <p:cNvSpPr txBox="1">
                <a:spLocks noChangeArrowheads="1"/>
              </p:cNvSpPr>
              <p:nvPr/>
            </p:nvSpPr>
            <p:spPr bwMode="auto">
              <a:xfrm>
                <a:off x="3224213" y="4119563"/>
                <a:ext cx="1131888" cy="2809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pPr>
                <a:r>
                  <a:rPr lang="en-AU" sz="1400" b="1" dirty="0">
                    <a:latin typeface="Arial" charset="0"/>
                  </a:rPr>
                  <a:t>3D printers</a:t>
                </a:r>
              </a:p>
            </p:txBody>
          </p:sp>
          <p:sp>
            <p:nvSpPr>
              <p:cNvPr id="94233" name="Text Box 47"/>
              <p:cNvSpPr txBox="1">
                <a:spLocks noChangeArrowheads="1"/>
              </p:cNvSpPr>
              <p:nvPr/>
            </p:nvSpPr>
            <p:spPr bwMode="auto">
              <a:xfrm>
                <a:off x="3152775" y="5472113"/>
                <a:ext cx="1600200" cy="280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pPr>
                <a:r>
                  <a:rPr lang="en-AU" sz="1400" b="1" dirty="0">
                    <a:latin typeface="Arial" charset="0"/>
                  </a:rPr>
                  <a:t>Virtual reality</a:t>
                </a:r>
              </a:p>
            </p:txBody>
          </p:sp>
          <p:sp>
            <p:nvSpPr>
              <p:cNvPr id="94234" name="Oval 48"/>
              <p:cNvSpPr>
                <a:spLocks noChangeArrowheads="1"/>
              </p:cNvSpPr>
              <p:nvPr/>
            </p:nvSpPr>
            <p:spPr bwMode="auto">
              <a:xfrm>
                <a:off x="4740275" y="3968750"/>
                <a:ext cx="203200" cy="203200"/>
              </a:xfrm>
              <a:prstGeom prst="ellipse">
                <a:avLst/>
              </a:prstGeom>
              <a:solidFill>
                <a:srgbClr val="175097"/>
              </a:solidFill>
              <a:ln w="9525">
                <a:solidFill>
                  <a:srgbClr val="175097"/>
                </a:solidFill>
                <a:round/>
                <a:headEnd/>
                <a:tailEnd/>
              </a:ln>
            </p:spPr>
            <p:txBody>
              <a:bodyPr wrap="none" anchor="ctr"/>
              <a:lstStyle/>
              <a:p>
                <a:endParaRPr lang="en-US" sz="1400" dirty="0"/>
              </a:p>
            </p:txBody>
          </p:sp>
          <p:sp>
            <p:nvSpPr>
              <p:cNvPr id="94236" name="Text Box 28"/>
              <p:cNvSpPr txBox="1">
                <a:spLocks noChangeArrowheads="1"/>
              </p:cNvSpPr>
              <p:nvPr/>
            </p:nvSpPr>
            <p:spPr bwMode="auto">
              <a:xfrm>
                <a:off x="971550" y="5337175"/>
                <a:ext cx="1452563" cy="463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r">
                  <a:lnSpc>
                    <a:spcPct val="85000"/>
                  </a:lnSpc>
                </a:pPr>
                <a:r>
                  <a:rPr lang="en-AU" sz="1400" b="1" dirty="0">
                    <a:latin typeface="Arial" charset="0"/>
                  </a:rPr>
                  <a:t>Autonomous vehicles</a:t>
                </a:r>
              </a:p>
            </p:txBody>
          </p:sp>
          <p:sp>
            <p:nvSpPr>
              <p:cNvPr id="94237" name="Text Box 49"/>
              <p:cNvSpPr txBox="1">
                <a:spLocks noChangeArrowheads="1"/>
              </p:cNvSpPr>
              <p:nvPr/>
            </p:nvSpPr>
            <p:spPr bwMode="auto">
              <a:xfrm>
                <a:off x="3990975" y="4722813"/>
                <a:ext cx="1660525" cy="280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pPr>
                <a:r>
                  <a:rPr lang="en-AU" sz="1400" b="1" dirty="0">
                    <a:latin typeface="Arial" charset="0"/>
                  </a:rPr>
                  <a:t>Electric vehicles</a:t>
                </a:r>
              </a:p>
            </p:txBody>
          </p:sp>
          <p:sp>
            <p:nvSpPr>
              <p:cNvPr id="94238" name="Freeform 34"/>
              <p:cNvSpPr>
                <a:spLocks/>
              </p:cNvSpPr>
              <p:nvPr/>
            </p:nvSpPr>
            <p:spPr bwMode="auto">
              <a:xfrm>
                <a:off x="1143000" y="3848100"/>
                <a:ext cx="7277100" cy="2184400"/>
              </a:xfrm>
              <a:custGeom>
                <a:avLst/>
                <a:gdLst>
                  <a:gd name="T0" fmla="*/ 0 w 4584"/>
                  <a:gd name="T1" fmla="*/ 1376 h 1376"/>
                  <a:gd name="T2" fmla="*/ 688 w 4584"/>
                  <a:gd name="T3" fmla="*/ 1280 h 1376"/>
                  <a:gd name="T4" fmla="*/ 1320 w 4584"/>
                  <a:gd name="T5" fmla="*/ 952 h 1376"/>
                  <a:gd name="T6" fmla="*/ 1972 w 4584"/>
                  <a:gd name="T7" fmla="*/ 384 h 1376"/>
                  <a:gd name="T8" fmla="*/ 2372 w 4584"/>
                  <a:gd name="T9" fmla="*/ 124 h 1376"/>
                  <a:gd name="T10" fmla="*/ 2968 w 4584"/>
                  <a:gd name="T11" fmla="*/ 0 h 1376"/>
                  <a:gd name="T12" fmla="*/ 3560 w 4584"/>
                  <a:gd name="T13" fmla="*/ 144 h 1376"/>
                  <a:gd name="T14" fmla="*/ 3928 w 4584"/>
                  <a:gd name="T15" fmla="*/ 440 h 1376"/>
                  <a:gd name="T16" fmla="*/ 4148 w 4584"/>
                  <a:gd name="T17" fmla="*/ 780 h 1376"/>
                  <a:gd name="T18" fmla="*/ 4420 w 4584"/>
                  <a:gd name="T19" fmla="*/ 1208 h 1376"/>
                  <a:gd name="T20" fmla="*/ 4584 w 4584"/>
                  <a:gd name="T21" fmla="*/ 1264 h 1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84"/>
                  <a:gd name="T34" fmla="*/ 0 h 1376"/>
                  <a:gd name="T35" fmla="*/ 4584 w 4584"/>
                  <a:gd name="T36" fmla="*/ 1376 h 13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84" h="1376">
                    <a:moveTo>
                      <a:pt x="0" y="1376"/>
                    </a:moveTo>
                    <a:cubicBezTo>
                      <a:pt x="115" y="1360"/>
                      <a:pt x="468" y="1351"/>
                      <a:pt x="688" y="1280"/>
                    </a:cubicBezTo>
                    <a:cubicBezTo>
                      <a:pt x="908" y="1209"/>
                      <a:pt x="1106" y="1101"/>
                      <a:pt x="1320" y="952"/>
                    </a:cubicBezTo>
                    <a:cubicBezTo>
                      <a:pt x="1534" y="803"/>
                      <a:pt x="1797" y="522"/>
                      <a:pt x="1972" y="384"/>
                    </a:cubicBezTo>
                    <a:cubicBezTo>
                      <a:pt x="2147" y="246"/>
                      <a:pt x="2228" y="192"/>
                      <a:pt x="2372" y="124"/>
                    </a:cubicBezTo>
                    <a:cubicBezTo>
                      <a:pt x="2516" y="56"/>
                      <a:pt x="2748" y="0"/>
                      <a:pt x="2968" y="0"/>
                    </a:cubicBezTo>
                    <a:cubicBezTo>
                      <a:pt x="3188" y="0"/>
                      <a:pt x="3416" y="68"/>
                      <a:pt x="3560" y="144"/>
                    </a:cubicBezTo>
                    <a:cubicBezTo>
                      <a:pt x="3714" y="221"/>
                      <a:pt x="3864" y="368"/>
                      <a:pt x="3928" y="440"/>
                    </a:cubicBezTo>
                    <a:cubicBezTo>
                      <a:pt x="3992" y="512"/>
                      <a:pt x="4088" y="672"/>
                      <a:pt x="4148" y="780"/>
                    </a:cubicBezTo>
                    <a:cubicBezTo>
                      <a:pt x="4208" y="888"/>
                      <a:pt x="4348" y="1148"/>
                      <a:pt x="4420" y="1208"/>
                    </a:cubicBezTo>
                    <a:cubicBezTo>
                      <a:pt x="4492" y="1268"/>
                      <a:pt x="4550" y="1252"/>
                      <a:pt x="4584" y="1264"/>
                    </a:cubicBezTo>
                  </a:path>
                </a:pathLst>
              </a:custGeom>
              <a:noFill/>
              <a:ln w="101600">
                <a:solidFill>
                  <a:srgbClr val="175097"/>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94240" name="Oval 51"/>
              <p:cNvSpPr>
                <a:spLocks noChangeArrowheads="1"/>
              </p:cNvSpPr>
              <p:nvPr/>
            </p:nvSpPr>
            <p:spPr bwMode="auto">
              <a:xfrm>
                <a:off x="4002088" y="4502150"/>
                <a:ext cx="203200" cy="203200"/>
              </a:xfrm>
              <a:prstGeom prst="ellipse">
                <a:avLst/>
              </a:prstGeom>
              <a:solidFill>
                <a:srgbClr val="175097"/>
              </a:solidFill>
              <a:ln w="9525">
                <a:solidFill>
                  <a:srgbClr val="175097"/>
                </a:solidFill>
                <a:round/>
                <a:headEnd/>
                <a:tailEnd/>
              </a:ln>
            </p:spPr>
            <p:txBody>
              <a:bodyPr wrap="none" anchor="ctr"/>
              <a:lstStyle/>
              <a:p>
                <a:endParaRPr lang="en-US" sz="1400" dirty="0"/>
              </a:p>
            </p:txBody>
          </p:sp>
        </p:grpSp>
        <p:sp>
          <p:nvSpPr>
            <p:cNvPr id="55" name="Text Box 29"/>
            <p:cNvSpPr txBox="1">
              <a:spLocks noChangeArrowheads="1"/>
            </p:cNvSpPr>
            <p:nvPr/>
          </p:nvSpPr>
          <p:spPr bwMode="auto">
            <a:xfrm>
              <a:off x="7467601" y="4373704"/>
              <a:ext cx="1168399" cy="28084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pPr>
              <a:r>
                <a:rPr lang="en-AU" sz="1400" b="1" dirty="0">
                  <a:latin typeface="Arial" charset="0"/>
                </a:rPr>
                <a:t>Boeing 747</a:t>
              </a:r>
            </a:p>
          </p:txBody>
        </p:sp>
        <p:sp>
          <p:nvSpPr>
            <p:cNvPr id="54" name="Oval 44"/>
            <p:cNvSpPr>
              <a:spLocks noChangeArrowheads="1"/>
            </p:cNvSpPr>
            <p:nvPr/>
          </p:nvSpPr>
          <p:spPr bwMode="auto">
            <a:xfrm>
              <a:off x="7366000" y="4578351"/>
              <a:ext cx="203200" cy="203200"/>
            </a:xfrm>
            <a:prstGeom prst="ellipse">
              <a:avLst/>
            </a:prstGeom>
            <a:solidFill>
              <a:srgbClr val="175097"/>
            </a:solidFill>
            <a:ln w="9525">
              <a:solidFill>
                <a:srgbClr val="175097"/>
              </a:solidFill>
              <a:round/>
              <a:headEnd/>
              <a:tailEnd/>
            </a:ln>
          </p:spPr>
          <p:txBody>
            <a:bodyPr wrap="none" anchor="ctr"/>
            <a:lstStyle/>
            <a:p>
              <a:endParaRPr lang="en-US" sz="1400" dirty="0"/>
            </a:p>
          </p:txBody>
        </p:sp>
      </p:grpSp>
    </p:spTree>
    <p:extLst>
      <p:ext uri="{BB962C8B-B14F-4D97-AF65-F5344CB8AC3E}">
        <p14:creationId xmlns:p14="http://schemas.microsoft.com/office/powerpoint/2010/main" val="207947620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280584"/>
                                        </p:tgtEl>
                                        <p:attrNameLst>
                                          <p:attrName>style.visibility</p:attrName>
                                        </p:attrNameLst>
                                      </p:cBhvr>
                                      <p:to>
                                        <p:strVal val="visible"/>
                                      </p:to>
                                    </p:set>
                                    <p:animEffect transition="in" filter="strips(downRight)">
                                      <p:cBhvr>
                                        <p:cTn id="7" dur="1000"/>
                                        <p:tgtEl>
                                          <p:spTgt spid="280584"/>
                                        </p:tgtEl>
                                      </p:cBhvr>
                                    </p:animEffect>
                                  </p:childTnLst>
                                </p:cTn>
                              </p:par>
                            </p:childTnLst>
                          </p:cTn>
                        </p:par>
                        <p:par>
                          <p:cTn id="8" fill="hold">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childTnLst>
                          </p:cTn>
                        </p:par>
                        <p:par>
                          <p:cTn id="12" fill="hold">
                            <p:stCondLst>
                              <p:cond delay="4000"/>
                            </p:stCondLst>
                            <p:childTnLst>
                              <p:par>
                                <p:cTn id="13" presetID="18" presetClass="entr" presetSubtype="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1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280579"/>
                                        </p:tgtEl>
                                        <p:attrNameLst>
                                          <p:attrName>style.visibility</p:attrName>
                                        </p:attrNameLst>
                                      </p:cBhvr>
                                      <p:to>
                                        <p:strVal val="visible"/>
                                      </p:to>
                                    </p:set>
                                    <p:animEffect transition="in" filter="strips(downRight)">
                                      <p:cBhvr>
                                        <p:cTn id="20" dur="1000"/>
                                        <p:tgtEl>
                                          <p:spTgt spid="280579"/>
                                        </p:tgtEl>
                                      </p:cBhvr>
                                    </p:animEffect>
                                  </p:childTnLst>
                                </p:cTn>
                              </p:par>
                            </p:childTnLst>
                          </p:cTn>
                        </p:par>
                        <p:par>
                          <p:cTn id="21" fill="hold">
                            <p:stCondLst>
                              <p:cond delay="1000"/>
                            </p:stCondLst>
                            <p:childTnLst>
                              <p:par>
                                <p:cTn id="22" presetID="22" presetClass="entr" presetSubtype="8" fill="hold" grpId="0" nodeType="afterEffect">
                                  <p:stCondLst>
                                    <p:cond delay="1000"/>
                                  </p:stCondLst>
                                  <p:childTnLst>
                                    <p:set>
                                      <p:cBhvr>
                                        <p:cTn id="23" dur="1" fill="hold">
                                          <p:stCondLst>
                                            <p:cond delay="0"/>
                                          </p:stCondLst>
                                        </p:cTn>
                                        <p:tgtEl>
                                          <p:spTgt spid="280600"/>
                                        </p:tgtEl>
                                        <p:attrNameLst>
                                          <p:attrName>style.visibility</p:attrName>
                                        </p:attrNameLst>
                                      </p:cBhvr>
                                      <p:to>
                                        <p:strVal val="visible"/>
                                      </p:to>
                                    </p:set>
                                    <p:animEffect transition="in" filter="wipe(left)">
                                      <p:cBhvr>
                                        <p:cTn id="24" dur="1000"/>
                                        <p:tgtEl>
                                          <p:spTgt spid="280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60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25"/>
          <p:cNvSpPr>
            <a:spLocks/>
          </p:cNvSpPr>
          <p:nvPr/>
        </p:nvSpPr>
        <p:spPr bwMode="auto">
          <a:xfrm>
            <a:off x="1085850" y="3848100"/>
            <a:ext cx="7334250" cy="2243138"/>
          </a:xfrm>
          <a:custGeom>
            <a:avLst/>
            <a:gdLst>
              <a:gd name="T0" fmla="*/ 0 w 4620"/>
              <a:gd name="T1" fmla="*/ 1413 h 1413"/>
              <a:gd name="T2" fmla="*/ 27 w 4620"/>
              <a:gd name="T3" fmla="*/ 1377 h 1413"/>
              <a:gd name="T4" fmla="*/ 471 w 4620"/>
              <a:gd name="T5" fmla="*/ 1335 h 1413"/>
              <a:gd name="T6" fmla="*/ 660 w 4620"/>
              <a:gd name="T7" fmla="*/ 1302 h 1413"/>
              <a:gd name="T8" fmla="*/ 984 w 4620"/>
              <a:gd name="T9" fmla="*/ 1167 h 1413"/>
              <a:gd name="T10" fmla="*/ 1311 w 4620"/>
              <a:gd name="T11" fmla="*/ 972 h 1413"/>
              <a:gd name="T12" fmla="*/ 1614 w 4620"/>
              <a:gd name="T13" fmla="*/ 723 h 1413"/>
              <a:gd name="T14" fmla="*/ 1902 w 4620"/>
              <a:gd name="T15" fmla="*/ 477 h 1413"/>
              <a:gd name="T16" fmla="*/ 2145 w 4620"/>
              <a:gd name="T17" fmla="*/ 279 h 1413"/>
              <a:gd name="T18" fmla="*/ 2346 w 4620"/>
              <a:gd name="T19" fmla="*/ 141 h 1413"/>
              <a:gd name="T20" fmla="*/ 2754 w 4620"/>
              <a:gd name="T21" fmla="*/ 12 h 1413"/>
              <a:gd name="T22" fmla="*/ 3066 w 4620"/>
              <a:gd name="T23" fmla="*/ 0 h 1413"/>
              <a:gd name="T24" fmla="*/ 3390 w 4620"/>
              <a:gd name="T25" fmla="*/ 60 h 1413"/>
              <a:gd name="T26" fmla="*/ 3723 w 4620"/>
              <a:gd name="T27" fmla="*/ 225 h 1413"/>
              <a:gd name="T28" fmla="*/ 3978 w 4620"/>
              <a:gd name="T29" fmla="*/ 468 h 1413"/>
              <a:gd name="T30" fmla="*/ 4149 w 4620"/>
              <a:gd name="T31" fmla="*/ 708 h 1413"/>
              <a:gd name="T32" fmla="*/ 4311 w 4620"/>
              <a:gd name="T33" fmla="*/ 1017 h 1413"/>
              <a:gd name="T34" fmla="*/ 4452 w 4620"/>
              <a:gd name="T35" fmla="*/ 1209 h 1413"/>
              <a:gd name="T36" fmla="*/ 4548 w 4620"/>
              <a:gd name="T37" fmla="*/ 1254 h 1413"/>
              <a:gd name="T38" fmla="*/ 4620 w 4620"/>
              <a:gd name="T39" fmla="*/ 1269 h 1413"/>
              <a:gd name="T40" fmla="*/ 4620 w 4620"/>
              <a:gd name="T41" fmla="*/ 1404 h 1413"/>
              <a:gd name="T42" fmla="*/ 0 w 4620"/>
              <a:gd name="T43" fmla="*/ 1413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20" h="1413">
                <a:moveTo>
                  <a:pt x="0" y="1413"/>
                </a:moveTo>
                <a:lnTo>
                  <a:pt x="27" y="1377"/>
                </a:lnTo>
                <a:lnTo>
                  <a:pt x="471" y="1335"/>
                </a:lnTo>
                <a:lnTo>
                  <a:pt x="660" y="1302"/>
                </a:lnTo>
                <a:lnTo>
                  <a:pt x="984" y="1167"/>
                </a:lnTo>
                <a:lnTo>
                  <a:pt x="1311" y="972"/>
                </a:lnTo>
                <a:lnTo>
                  <a:pt x="1614" y="723"/>
                </a:lnTo>
                <a:lnTo>
                  <a:pt x="1902" y="477"/>
                </a:lnTo>
                <a:lnTo>
                  <a:pt x="2145" y="279"/>
                </a:lnTo>
                <a:lnTo>
                  <a:pt x="2346" y="141"/>
                </a:lnTo>
                <a:lnTo>
                  <a:pt x="2754" y="12"/>
                </a:lnTo>
                <a:lnTo>
                  <a:pt x="3066" y="0"/>
                </a:lnTo>
                <a:lnTo>
                  <a:pt x="3390" y="60"/>
                </a:lnTo>
                <a:lnTo>
                  <a:pt x="3723" y="225"/>
                </a:lnTo>
                <a:lnTo>
                  <a:pt x="3978" y="468"/>
                </a:lnTo>
                <a:lnTo>
                  <a:pt x="4149" y="708"/>
                </a:lnTo>
                <a:lnTo>
                  <a:pt x="4311" y="1017"/>
                </a:lnTo>
                <a:lnTo>
                  <a:pt x="4452" y="1209"/>
                </a:lnTo>
                <a:lnTo>
                  <a:pt x="4548" y="1254"/>
                </a:lnTo>
                <a:lnTo>
                  <a:pt x="4620" y="1269"/>
                </a:lnTo>
                <a:lnTo>
                  <a:pt x="4620" y="1404"/>
                </a:lnTo>
                <a:lnTo>
                  <a:pt x="0" y="1413"/>
                </a:lnTo>
                <a:close/>
              </a:path>
            </a:pathLst>
          </a:custGeom>
          <a:solidFill>
            <a:schemeClr val="accent4"/>
          </a:solidFill>
          <a:ln>
            <a:noFill/>
          </a:ln>
          <a:effectLst/>
        </p:spPr>
        <p:txBody>
          <a:bodyPr/>
          <a:lstStyle/>
          <a:p>
            <a:pPr fontAlgn="auto">
              <a:spcBef>
                <a:spcPts val="0"/>
              </a:spcBef>
              <a:spcAft>
                <a:spcPts val="0"/>
              </a:spcAft>
              <a:defRPr/>
            </a:pPr>
            <a:endParaRPr lang="en-US" sz="1400" dirty="0">
              <a:latin typeface="Arial"/>
              <a:ea typeface="+mn-ea"/>
              <a:cs typeface="Arial"/>
            </a:endParaRPr>
          </a:p>
        </p:txBody>
      </p:sp>
      <p:sp>
        <p:nvSpPr>
          <p:cNvPr id="96257" name="Rectangle 2"/>
          <p:cNvSpPr>
            <a:spLocks noGrp="1" noChangeArrowheads="1"/>
          </p:cNvSpPr>
          <p:nvPr>
            <p:ph type="title"/>
          </p:nvPr>
        </p:nvSpPr>
        <p:spPr>
          <a:xfrm>
            <a:off x="685800" y="393700"/>
            <a:ext cx="7772400" cy="901700"/>
          </a:xfrm>
        </p:spPr>
        <p:txBody>
          <a:bodyPr/>
          <a:lstStyle/>
          <a:p>
            <a:r>
              <a:rPr lang="en-US" dirty="0">
                <a:latin typeface="Arial" charset="0"/>
                <a:cs typeface="Arial" charset="0"/>
              </a:rPr>
              <a:t>Product Life Cycle</a:t>
            </a:r>
          </a:p>
        </p:txBody>
      </p:sp>
      <p:sp>
        <p:nvSpPr>
          <p:cNvPr id="96258" name="Text Box 3"/>
          <p:cNvSpPr txBox="1">
            <a:spLocks noChangeArrowheads="1"/>
          </p:cNvSpPr>
          <p:nvPr/>
        </p:nvSpPr>
        <p:spPr bwMode="auto">
          <a:xfrm>
            <a:off x="1152525" y="1766888"/>
            <a:ext cx="1839913" cy="272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spcBef>
                <a:spcPct val="40000"/>
              </a:spcBef>
            </a:pPr>
            <a:r>
              <a:rPr lang="en-US" sz="1400" b="1" dirty="0">
                <a:latin typeface="Arial" charset="0"/>
              </a:rPr>
              <a:t>Product design and development critical</a:t>
            </a:r>
          </a:p>
          <a:p>
            <a:pPr>
              <a:lnSpc>
                <a:spcPct val="85000"/>
              </a:lnSpc>
              <a:spcBef>
                <a:spcPct val="40000"/>
              </a:spcBef>
            </a:pPr>
            <a:r>
              <a:rPr lang="en-US" sz="1400" b="1" dirty="0">
                <a:latin typeface="Arial" charset="0"/>
              </a:rPr>
              <a:t>Frequent product and process design changes</a:t>
            </a:r>
          </a:p>
          <a:p>
            <a:pPr>
              <a:lnSpc>
                <a:spcPct val="85000"/>
              </a:lnSpc>
              <a:spcBef>
                <a:spcPct val="40000"/>
              </a:spcBef>
            </a:pPr>
            <a:r>
              <a:rPr lang="en-US" sz="1400" b="1" dirty="0">
                <a:latin typeface="Arial" charset="0"/>
              </a:rPr>
              <a:t>Short production runs</a:t>
            </a:r>
          </a:p>
          <a:p>
            <a:pPr>
              <a:lnSpc>
                <a:spcPct val="85000"/>
              </a:lnSpc>
              <a:spcBef>
                <a:spcPct val="40000"/>
              </a:spcBef>
            </a:pPr>
            <a:r>
              <a:rPr lang="en-US" sz="1400" b="1" dirty="0">
                <a:latin typeface="Arial" charset="0"/>
              </a:rPr>
              <a:t>High production costs</a:t>
            </a:r>
          </a:p>
          <a:p>
            <a:pPr>
              <a:lnSpc>
                <a:spcPct val="85000"/>
              </a:lnSpc>
              <a:spcBef>
                <a:spcPct val="40000"/>
              </a:spcBef>
            </a:pPr>
            <a:r>
              <a:rPr lang="en-US" sz="1400" b="1" dirty="0">
                <a:latin typeface="Arial" charset="0"/>
              </a:rPr>
              <a:t>Limited models</a:t>
            </a:r>
          </a:p>
          <a:p>
            <a:pPr>
              <a:lnSpc>
                <a:spcPct val="85000"/>
              </a:lnSpc>
              <a:spcBef>
                <a:spcPct val="40000"/>
              </a:spcBef>
            </a:pPr>
            <a:r>
              <a:rPr lang="en-US" sz="1400" b="1" dirty="0">
                <a:latin typeface="Arial" charset="0"/>
              </a:rPr>
              <a:t>Attention to quality</a:t>
            </a:r>
            <a:endParaRPr lang="en-AU" sz="1400" b="1" dirty="0">
              <a:latin typeface="Arial" charset="0"/>
            </a:endParaRPr>
          </a:p>
        </p:txBody>
      </p:sp>
      <p:grpSp>
        <p:nvGrpSpPr>
          <p:cNvPr id="96260" name="Group 8"/>
          <p:cNvGrpSpPr>
            <a:grpSpLocks/>
          </p:cNvGrpSpPr>
          <p:nvPr/>
        </p:nvGrpSpPr>
        <p:grpSpPr bwMode="auto">
          <a:xfrm>
            <a:off x="709613" y="1271588"/>
            <a:ext cx="7710487" cy="4608512"/>
            <a:chOff x="447" y="1057"/>
            <a:chExt cx="4857" cy="2903"/>
          </a:xfrm>
        </p:grpSpPr>
        <p:grpSp>
          <p:nvGrpSpPr>
            <p:cNvPr id="96265" name="Group 9"/>
            <p:cNvGrpSpPr>
              <a:grpSpLocks/>
            </p:cNvGrpSpPr>
            <p:nvPr/>
          </p:nvGrpSpPr>
          <p:grpSpPr bwMode="auto">
            <a:xfrm>
              <a:off x="728" y="1360"/>
              <a:ext cx="4576" cy="2593"/>
              <a:chOff x="576" y="1728"/>
              <a:chExt cx="4576" cy="2176"/>
            </a:xfrm>
          </p:grpSpPr>
          <p:sp>
            <p:nvSpPr>
              <p:cNvPr id="96273" name="Line 10"/>
              <p:cNvSpPr>
                <a:spLocks noChangeShapeType="1"/>
              </p:cNvSpPr>
              <p:nvPr/>
            </p:nvSpPr>
            <p:spPr bwMode="auto">
              <a:xfrm>
                <a:off x="576"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6274" name="Line 11"/>
              <p:cNvSpPr>
                <a:spLocks noChangeShapeType="1"/>
              </p:cNvSpPr>
              <p:nvPr/>
            </p:nvSpPr>
            <p:spPr bwMode="auto">
              <a:xfrm>
                <a:off x="1762"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6275" name="Line 12"/>
              <p:cNvSpPr>
                <a:spLocks noChangeShapeType="1"/>
              </p:cNvSpPr>
              <p:nvPr/>
            </p:nvSpPr>
            <p:spPr bwMode="auto">
              <a:xfrm>
                <a:off x="2949"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6276" name="Line 13"/>
              <p:cNvSpPr>
                <a:spLocks noChangeShapeType="1"/>
              </p:cNvSpPr>
              <p:nvPr/>
            </p:nvSpPr>
            <p:spPr bwMode="auto">
              <a:xfrm>
                <a:off x="4136"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6277" name="Line 14"/>
              <p:cNvSpPr>
                <a:spLocks noChangeShapeType="1"/>
              </p:cNvSpPr>
              <p:nvPr/>
            </p:nvSpPr>
            <p:spPr bwMode="auto">
              <a:xfrm>
                <a:off x="5152"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6266" name="Group 15"/>
            <p:cNvGrpSpPr>
              <a:grpSpLocks/>
            </p:cNvGrpSpPr>
            <p:nvPr/>
          </p:nvGrpSpPr>
          <p:grpSpPr bwMode="auto">
            <a:xfrm>
              <a:off x="728" y="1059"/>
              <a:ext cx="4568" cy="300"/>
              <a:chOff x="576" y="1235"/>
              <a:chExt cx="4568" cy="300"/>
            </a:xfrm>
          </p:grpSpPr>
          <p:sp>
            <p:nvSpPr>
              <p:cNvPr id="96268" name="Rectangle 16"/>
              <p:cNvSpPr>
                <a:spLocks noChangeArrowheads="1"/>
              </p:cNvSpPr>
              <p:nvPr/>
            </p:nvSpPr>
            <p:spPr bwMode="auto">
              <a:xfrm>
                <a:off x="576" y="1239"/>
                <a:ext cx="4568" cy="296"/>
              </a:xfrm>
              <a:prstGeom prst="rect">
                <a:avLst/>
              </a:prstGeom>
              <a:solidFill>
                <a:schemeClr val="tx2"/>
              </a:solidFill>
              <a:ln w="9525">
                <a:solidFill>
                  <a:schemeClr val="tx1"/>
                </a:solidFill>
                <a:miter lim="800000"/>
                <a:headEnd/>
                <a:tailEnd/>
              </a:ln>
            </p:spPr>
            <p:txBody>
              <a:bodyPr wrap="none" anchor="ctr"/>
              <a:lstStyle/>
              <a:p>
                <a:endParaRPr lang="en-US" dirty="0"/>
              </a:p>
            </p:txBody>
          </p:sp>
          <p:sp>
            <p:nvSpPr>
              <p:cNvPr id="96269" name="Text Box 17"/>
              <p:cNvSpPr txBox="1">
                <a:spLocks noChangeArrowheads="1"/>
              </p:cNvSpPr>
              <p:nvPr/>
            </p:nvSpPr>
            <p:spPr bwMode="auto">
              <a:xfrm>
                <a:off x="638" y="1254"/>
                <a:ext cx="4337" cy="213"/>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tabLst>
                    <a:tab pos="2603500" algn="ctr"/>
                    <a:tab pos="4572000" algn="ctr"/>
                    <a:tab pos="6273800" algn="ctr"/>
                  </a:tabLst>
                  <a:defRPr>
                    <a:solidFill>
                      <a:schemeClr val="tx1"/>
                    </a:solidFill>
                    <a:latin typeface="Calibri" charset="0"/>
                    <a:ea typeface="ＭＳ Ｐゴシック" charset="0"/>
                    <a:cs typeface="Arial" charset="0"/>
                  </a:defRPr>
                </a:lvl1pPr>
                <a:lvl2pPr marL="742950" indent="-285750">
                  <a:tabLst>
                    <a:tab pos="2603500" algn="ctr"/>
                    <a:tab pos="4572000" algn="ctr"/>
                    <a:tab pos="6273800" algn="ctr"/>
                  </a:tabLst>
                  <a:defRPr>
                    <a:solidFill>
                      <a:schemeClr val="tx1"/>
                    </a:solidFill>
                    <a:latin typeface="Calibri" charset="0"/>
                    <a:ea typeface="Arial" charset="0"/>
                    <a:cs typeface="Arial" charset="0"/>
                  </a:defRPr>
                </a:lvl2pPr>
                <a:lvl3pPr marL="1143000" indent="-228600">
                  <a:tabLst>
                    <a:tab pos="2603500" algn="ctr"/>
                    <a:tab pos="4572000" algn="ctr"/>
                    <a:tab pos="6273800" algn="ctr"/>
                  </a:tabLst>
                  <a:defRPr>
                    <a:solidFill>
                      <a:schemeClr val="tx1"/>
                    </a:solidFill>
                    <a:latin typeface="Calibri" charset="0"/>
                    <a:ea typeface="Arial" charset="0"/>
                    <a:cs typeface="Arial" charset="0"/>
                  </a:defRPr>
                </a:lvl3pPr>
                <a:lvl4pPr marL="1600200" indent="-228600">
                  <a:tabLst>
                    <a:tab pos="2603500" algn="ctr"/>
                    <a:tab pos="4572000" algn="ctr"/>
                    <a:tab pos="6273800" algn="ctr"/>
                  </a:tabLst>
                  <a:defRPr>
                    <a:solidFill>
                      <a:schemeClr val="tx1"/>
                    </a:solidFill>
                    <a:latin typeface="Calibri" charset="0"/>
                    <a:ea typeface="Arial" charset="0"/>
                    <a:cs typeface="Arial" charset="0"/>
                  </a:defRPr>
                </a:lvl4pPr>
                <a:lvl5pPr marL="2057400" indent="-228600">
                  <a:tabLst>
                    <a:tab pos="2603500" algn="ctr"/>
                    <a:tab pos="4572000" algn="ctr"/>
                    <a:tab pos="6273800" algn="ctr"/>
                  </a:tabLst>
                  <a:defRPr>
                    <a:solidFill>
                      <a:schemeClr val="tx1"/>
                    </a:solidFill>
                    <a:latin typeface="Calibri" charset="0"/>
                    <a:ea typeface="Arial" charset="0"/>
                    <a:cs typeface="Arial" charset="0"/>
                  </a:defRPr>
                </a:lvl5pPr>
                <a:lvl6pPr marL="25146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6pPr>
                <a:lvl7pPr marL="29718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7pPr>
                <a:lvl8pPr marL="34290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8pPr>
                <a:lvl9pPr marL="38862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9pPr>
              </a:lstStyle>
              <a:p>
                <a:r>
                  <a:rPr lang="en-AU" sz="1600" b="1" dirty="0">
                    <a:solidFill>
                      <a:schemeClr val="bg1"/>
                    </a:solidFill>
                    <a:latin typeface="Arial" charset="0"/>
                    <a:ea typeface="MS PGothic" charset="0"/>
                    <a:cs typeface="MS PGothic" charset="0"/>
                  </a:rPr>
                  <a:t>Introduction	Growth	Maturity	Decline</a:t>
                </a:r>
              </a:p>
            </p:txBody>
          </p:sp>
          <p:sp>
            <p:nvSpPr>
              <p:cNvPr id="96270" name="Line 18"/>
              <p:cNvSpPr>
                <a:spLocks noChangeShapeType="1"/>
              </p:cNvSpPr>
              <p:nvPr/>
            </p:nvSpPr>
            <p:spPr bwMode="auto">
              <a:xfrm>
                <a:off x="1764" y="1235"/>
                <a:ext cx="0" cy="3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6271" name="Line 19"/>
              <p:cNvSpPr>
                <a:spLocks noChangeShapeType="1"/>
              </p:cNvSpPr>
              <p:nvPr/>
            </p:nvSpPr>
            <p:spPr bwMode="auto">
              <a:xfrm>
                <a:off x="4135" y="1235"/>
                <a:ext cx="0" cy="3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6272" name="Line 20"/>
              <p:cNvSpPr>
                <a:spLocks noChangeShapeType="1"/>
              </p:cNvSpPr>
              <p:nvPr/>
            </p:nvSpPr>
            <p:spPr bwMode="auto">
              <a:xfrm>
                <a:off x="2948" y="1235"/>
                <a:ext cx="0" cy="3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96267" name="Text Box 21"/>
            <p:cNvSpPr txBox="1">
              <a:spLocks noChangeArrowheads="1"/>
            </p:cNvSpPr>
            <p:nvPr/>
          </p:nvSpPr>
          <p:spPr bwMode="auto">
            <a:xfrm rot="-5400000">
              <a:off x="-875" y="2379"/>
              <a:ext cx="2903" cy="260"/>
            </a:xfrm>
            <a:prstGeom prst="rect">
              <a:avLst/>
            </a:prstGeom>
            <a:solidFill>
              <a:schemeClr val="tx2"/>
            </a:solidFill>
            <a:ln w="9525">
              <a:solidFill>
                <a:schemeClr val="tx1"/>
              </a:solidFill>
              <a:miter lim="800000"/>
              <a:headEnd/>
              <a:tailEnd/>
            </a:ln>
          </p:spPr>
          <p:txBody>
            <a:bodyPr tIns="82800" bIns="82800">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solidFill>
                    <a:schemeClr val="bg1"/>
                  </a:solidFill>
                  <a:latin typeface="Arial" charset="0"/>
                </a:rPr>
                <a:t>OM Strategy/Issues</a:t>
              </a:r>
            </a:p>
          </p:txBody>
        </p:sp>
      </p:grpSp>
      <p:sp>
        <p:nvSpPr>
          <p:cNvPr id="96261" name="Text Box 22"/>
          <p:cNvSpPr txBox="1">
            <a:spLocks noChangeArrowheads="1"/>
          </p:cNvSpPr>
          <p:nvPr/>
        </p:nvSpPr>
        <p:spPr bwMode="auto">
          <a:xfrm>
            <a:off x="3032125" y="1766888"/>
            <a:ext cx="1893888" cy="272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spcBef>
                <a:spcPct val="40000"/>
              </a:spcBef>
            </a:pPr>
            <a:r>
              <a:rPr lang="en-US" sz="1400" b="1" dirty="0">
                <a:latin typeface="Arial" charset="0"/>
              </a:rPr>
              <a:t>Forecasting critical</a:t>
            </a:r>
          </a:p>
          <a:p>
            <a:pPr>
              <a:lnSpc>
                <a:spcPct val="85000"/>
              </a:lnSpc>
              <a:spcBef>
                <a:spcPct val="40000"/>
              </a:spcBef>
            </a:pPr>
            <a:r>
              <a:rPr lang="en-US" sz="1400" b="1" dirty="0">
                <a:latin typeface="Arial" charset="0"/>
              </a:rPr>
              <a:t>Product and process reliability</a:t>
            </a:r>
          </a:p>
          <a:p>
            <a:pPr>
              <a:lnSpc>
                <a:spcPct val="85000"/>
              </a:lnSpc>
              <a:spcBef>
                <a:spcPct val="40000"/>
              </a:spcBef>
            </a:pPr>
            <a:r>
              <a:rPr lang="en-US" sz="1400" b="1" dirty="0">
                <a:latin typeface="Arial" charset="0"/>
              </a:rPr>
              <a:t>Competitive product improvements and options</a:t>
            </a:r>
          </a:p>
          <a:p>
            <a:pPr>
              <a:lnSpc>
                <a:spcPct val="85000"/>
              </a:lnSpc>
              <a:spcBef>
                <a:spcPct val="40000"/>
              </a:spcBef>
            </a:pPr>
            <a:r>
              <a:rPr lang="en-US" sz="1400" b="1" dirty="0">
                <a:latin typeface="Arial" charset="0"/>
              </a:rPr>
              <a:t>Increase capacity</a:t>
            </a:r>
          </a:p>
          <a:p>
            <a:pPr>
              <a:lnSpc>
                <a:spcPct val="85000"/>
              </a:lnSpc>
              <a:spcBef>
                <a:spcPct val="40000"/>
              </a:spcBef>
            </a:pPr>
            <a:r>
              <a:rPr lang="en-US" sz="1400" b="1" dirty="0">
                <a:latin typeface="Arial" charset="0"/>
              </a:rPr>
              <a:t>Shift toward product focus</a:t>
            </a:r>
          </a:p>
          <a:p>
            <a:pPr>
              <a:lnSpc>
                <a:spcPct val="85000"/>
              </a:lnSpc>
              <a:spcBef>
                <a:spcPct val="40000"/>
              </a:spcBef>
            </a:pPr>
            <a:r>
              <a:rPr lang="en-US" sz="1400" b="1" dirty="0">
                <a:latin typeface="Arial" charset="0"/>
              </a:rPr>
              <a:t>Enhance distribution</a:t>
            </a:r>
            <a:endParaRPr lang="en-AU" sz="1400" b="1" dirty="0">
              <a:latin typeface="Arial" charset="0"/>
            </a:endParaRPr>
          </a:p>
        </p:txBody>
      </p:sp>
      <p:sp>
        <p:nvSpPr>
          <p:cNvPr id="96263" name="Text Box 24"/>
          <p:cNvSpPr txBox="1">
            <a:spLocks noChangeArrowheads="1"/>
          </p:cNvSpPr>
          <p:nvPr/>
        </p:nvSpPr>
        <p:spPr bwMode="auto">
          <a:xfrm>
            <a:off x="6804025" y="1766888"/>
            <a:ext cx="1541463" cy="2726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spcBef>
                <a:spcPct val="40000"/>
              </a:spcBef>
            </a:pPr>
            <a:r>
              <a:rPr lang="en-US" sz="1400" b="1" dirty="0">
                <a:latin typeface="Arial" charset="0"/>
              </a:rPr>
              <a:t>Little product differentiation</a:t>
            </a:r>
          </a:p>
          <a:p>
            <a:pPr>
              <a:lnSpc>
                <a:spcPct val="85000"/>
              </a:lnSpc>
              <a:spcBef>
                <a:spcPct val="40000"/>
              </a:spcBef>
            </a:pPr>
            <a:r>
              <a:rPr lang="en-US" sz="1400" b="1" dirty="0">
                <a:latin typeface="Arial" charset="0"/>
              </a:rPr>
              <a:t>Cost minimization</a:t>
            </a:r>
          </a:p>
          <a:p>
            <a:pPr>
              <a:lnSpc>
                <a:spcPct val="85000"/>
              </a:lnSpc>
              <a:spcBef>
                <a:spcPct val="40000"/>
              </a:spcBef>
            </a:pPr>
            <a:r>
              <a:rPr lang="en-US" sz="1400" b="1" dirty="0">
                <a:latin typeface="Arial" charset="0"/>
              </a:rPr>
              <a:t>Overcapacity in the industry</a:t>
            </a:r>
          </a:p>
          <a:p>
            <a:pPr>
              <a:lnSpc>
                <a:spcPct val="85000"/>
              </a:lnSpc>
              <a:spcBef>
                <a:spcPct val="40000"/>
              </a:spcBef>
            </a:pPr>
            <a:r>
              <a:rPr lang="en-US" sz="1400" b="1" dirty="0">
                <a:latin typeface="Arial" charset="0"/>
              </a:rPr>
              <a:t>Prune line to eliminate items not returning good margin</a:t>
            </a:r>
          </a:p>
          <a:p>
            <a:pPr>
              <a:lnSpc>
                <a:spcPct val="85000"/>
              </a:lnSpc>
              <a:spcBef>
                <a:spcPct val="40000"/>
              </a:spcBef>
            </a:pPr>
            <a:r>
              <a:rPr lang="en-US" sz="1400" b="1" dirty="0">
                <a:latin typeface="Arial" charset="0"/>
              </a:rPr>
              <a:t> Reduce</a:t>
            </a:r>
            <a:br>
              <a:rPr lang="en-US" sz="1400" b="1" dirty="0">
                <a:latin typeface="Arial" charset="0"/>
              </a:rPr>
            </a:br>
            <a:r>
              <a:rPr lang="en-US" sz="1400" b="1" dirty="0">
                <a:latin typeface="Arial" charset="0"/>
              </a:rPr>
              <a:t>       capacity</a:t>
            </a:r>
            <a:endParaRPr lang="en-AU" sz="1400" b="1" dirty="0">
              <a:latin typeface="Arial" charset="0"/>
            </a:endParaRPr>
          </a:p>
        </p:txBody>
      </p:sp>
      <p:grpSp>
        <p:nvGrpSpPr>
          <p:cNvPr id="26" name="Group 8"/>
          <p:cNvGrpSpPr>
            <a:grpSpLocks/>
          </p:cNvGrpSpPr>
          <p:nvPr/>
        </p:nvGrpSpPr>
        <p:grpSpPr bwMode="auto">
          <a:xfrm>
            <a:off x="709613" y="1271588"/>
            <a:ext cx="7710487" cy="4849812"/>
            <a:chOff x="447" y="1057"/>
            <a:chExt cx="4857" cy="2903"/>
          </a:xfrm>
        </p:grpSpPr>
        <p:grpSp>
          <p:nvGrpSpPr>
            <p:cNvPr id="27" name="Group 9"/>
            <p:cNvGrpSpPr>
              <a:grpSpLocks/>
            </p:cNvGrpSpPr>
            <p:nvPr/>
          </p:nvGrpSpPr>
          <p:grpSpPr bwMode="auto">
            <a:xfrm>
              <a:off x="447" y="1057"/>
              <a:ext cx="4857" cy="2903"/>
              <a:chOff x="447" y="1057"/>
              <a:chExt cx="4857" cy="2903"/>
            </a:xfrm>
          </p:grpSpPr>
          <p:grpSp>
            <p:nvGrpSpPr>
              <p:cNvPr id="29" name="Group 10"/>
              <p:cNvGrpSpPr>
                <a:grpSpLocks/>
              </p:cNvGrpSpPr>
              <p:nvPr/>
            </p:nvGrpSpPr>
            <p:grpSpPr bwMode="auto">
              <a:xfrm>
                <a:off x="728" y="1360"/>
                <a:ext cx="4576" cy="2593"/>
                <a:chOff x="576" y="1728"/>
                <a:chExt cx="4576" cy="2176"/>
              </a:xfrm>
            </p:grpSpPr>
            <p:sp>
              <p:nvSpPr>
                <p:cNvPr id="37" name="Line 11"/>
                <p:cNvSpPr>
                  <a:spLocks noChangeShapeType="1"/>
                </p:cNvSpPr>
                <p:nvPr/>
              </p:nvSpPr>
              <p:spPr bwMode="auto">
                <a:xfrm>
                  <a:off x="576"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8" name="Line 12"/>
                <p:cNvSpPr>
                  <a:spLocks noChangeShapeType="1"/>
                </p:cNvSpPr>
                <p:nvPr/>
              </p:nvSpPr>
              <p:spPr bwMode="auto">
                <a:xfrm>
                  <a:off x="1762"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9" name="Line 13"/>
                <p:cNvSpPr>
                  <a:spLocks noChangeShapeType="1"/>
                </p:cNvSpPr>
                <p:nvPr/>
              </p:nvSpPr>
              <p:spPr bwMode="auto">
                <a:xfrm>
                  <a:off x="2949"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0" name="Line 14"/>
                <p:cNvSpPr>
                  <a:spLocks noChangeShapeType="1"/>
                </p:cNvSpPr>
                <p:nvPr/>
              </p:nvSpPr>
              <p:spPr bwMode="auto">
                <a:xfrm>
                  <a:off x="4136"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1" name="Line 15"/>
                <p:cNvSpPr>
                  <a:spLocks noChangeShapeType="1"/>
                </p:cNvSpPr>
                <p:nvPr/>
              </p:nvSpPr>
              <p:spPr bwMode="auto">
                <a:xfrm>
                  <a:off x="5152" y="1728"/>
                  <a:ext cx="0" cy="21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30" name="Group 16"/>
              <p:cNvGrpSpPr>
                <a:grpSpLocks/>
              </p:cNvGrpSpPr>
              <p:nvPr/>
            </p:nvGrpSpPr>
            <p:grpSpPr bwMode="auto">
              <a:xfrm>
                <a:off x="728" y="1059"/>
                <a:ext cx="4568" cy="300"/>
                <a:chOff x="576" y="1235"/>
                <a:chExt cx="4568" cy="300"/>
              </a:xfrm>
            </p:grpSpPr>
            <p:sp>
              <p:nvSpPr>
                <p:cNvPr id="32" name="Rectangle 17"/>
                <p:cNvSpPr>
                  <a:spLocks noChangeArrowheads="1"/>
                </p:cNvSpPr>
                <p:nvPr/>
              </p:nvSpPr>
              <p:spPr bwMode="auto">
                <a:xfrm>
                  <a:off x="576" y="1239"/>
                  <a:ext cx="4568" cy="296"/>
                </a:xfrm>
                <a:prstGeom prst="rect">
                  <a:avLst/>
                </a:prstGeom>
                <a:solidFill>
                  <a:schemeClr val="tx2"/>
                </a:solidFill>
                <a:ln w="9525">
                  <a:solidFill>
                    <a:schemeClr val="tx1"/>
                  </a:solidFill>
                  <a:miter lim="800000"/>
                  <a:headEnd/>
                  <a:tailEnd/>
                </a:ln>
              </p:spPr>
              <p:txBody>
                <a:bodyPr wrap="none" anchor="ctr"/>
                <a:lstStyle/>
                <a:p>
                  <a:endParaRPr lang="en-US" sz="1600" dirty="0"/>
                </a:p>
              </p:txBody>
            </p:sp>
            <p:sp>
              <p:nvSpPr>
                <p:cNvPr id="33" name="Text Box 18"/>
                <p:cNvSpPr txBox="1">
                  <a:spLocks noChangeArrowheads="1"/>
                </p:cNvSpPr>
                <p:nvPr/>
              </p:nvSpPr>
              <p:spPr bwMode="auto">
                <a:xfrm>
                  <a:off x="638" y="1254"/>
                  <a:ext cx="4337"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tabLst>
                      <a:tab pos="2603500" algn="ctr"/>
                      <a:tab pos="4572000" algn="ctr"/>
                      <a:tab pos="6273800" algn="ctr"/>
                    </a:tabLst>
                    <a:defRPr>
                      <a:solidFill>
                        <a:schemeClr val="tx1"/>
                      </a:solidFill>
                      <a:latin typeface="Calibri" charset="0"/>
                      <a:ea typeface="ＭＳ Ｐゴシック" charset="0"/>
                      <a:cs typeface="Arial" charset="0"/>
                    </a:defRPr>
                  </a:lvl1pPr>
                  <a:lvl2pPr marL="742950" indent="-285750">
                    <a:tabLst>
                      <a:tab pos="2603500" algn="ctr"/>
                      <a:tab pos="4572000" algn="ctr"/>
                      <a:tab pos="6273800" algn="ctr"/>
                    </a:tabLst>
                    <a:defRPr>
                      <a:solidFill>
                        <a:schemeClr val="tx1"/>
                      </a:solidFill>
                      <a:latin typeface="Calibri" charset="0"/>
                      <a:ea typeface="Arial" charset="0"/>
                      <a:cs typeface="Arial" charset="0"/>
                    </a:defRPr>
                  </a:lvl2pPr>
                  <a:lvl3pPr marL="1143000" indent="-228600">
                    <a:tabLst>
                      <a:tab pos="2603500" algn="ctr"/>
                      <a:tab pos="4572000" algn="ctr"/>
                      <a:tab pos="6273800" algn="ctr"/>
                    </a:tabLst>
                    <a:defRPr>
                      <a:solidFill>
                        <a:schemeClr val="tx1"/>
                      </a:solidFill>
                      <a:latin typeface="Calibri" charset="0"/>
                      <a:ea typeface="Arial" charset="0"/>
                      <a:cs typeface="Arial" charset="0"/>
                    </a:defRPr>
                  </a:lvl3pPr>
                  <a:lvl4pPr marL="1600200" indent="-228600">
                    <a:tabLst>
                      <a:tab pos="2603500" algn="ctr"/>
                      <a:tab pos="4572000" algn="ctr"/>
                      <a:tab pos="6273800" algn="ctr"/>
                    </a:tabLst>
                    <a:defRPr>
                      <a:solidFill>
                        <a:schemeClr val="tx1"/>
                      </a:solidFill>
                      <a:latin typeface="Calibri" charset="0"/>
                      <a:ea typeface="Arial" charset="0"/>
                      <a:cs typeface="Arial" charset="0"/>
                    </a:defRPr>
                  </a:lvl4pPr>
                  <a:lvl5pPr marL="2057400" indent="-228600">
                    <a:tabLst>
                      <a:tab pos="2603500" algn="ctr"/>
                      <a:tab pos="4572000" algn="ctr"/>
                      <a:tab pos="6273800" algn="ctr"/>
                    </a:tabLst>
                    <a:defRPr>
                      <a:solidFill>
                        <a:schemeClr val="tx1"/>
                      </a:solidFill>
                      <a:latin typeface="Calibri" charset="0"/>
                      <a:ea typeface="Arial" charset="0"/>
                      <a:cs typeface="Arial" charset="0"/>
                    </a:defRPr>
                  </a:lvl5pPr>
                  <a:lvl6pPr marL="25146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6pPr>
                  <a:lvl7pPr marL="29718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7pPr>
                  <a:lvl8pPr marL="34290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8pPr>
                  <a:lvl9pPr marL="3886200" indent="-228600" fontAlgn="base">
                    <a:spcBef>
                      <a:spcPct val="0"/>
                    </a:spcBef>
                    <a:spcAft>
                      <a:spcPct val="0"/>
                    </a:spcAft>
                    <a:tabLst>
                      <a:tab pos="2603500" algn="ctr"/>
                      <a:tab pos="4572000" algn="ctr"/>
                      <a:tab pos="6273800" algn="ctr"/>
                    </a:tabLst>
                    <a:defRPr>
                      <a:solidFill>
                        <a:schemeClr val="tx1"/>
                      </a:solidFill>
                      <a:latin typeface="Calibri" charset="0"/>
                      <a:ea typeface="Arial" charset="0"/>
                      <a:cs typeface="Arial" charset="0"/>
                    </a:defRPr>
                  </a:lvl9pPr>
                </a:lstStyle>
                <a:p>
                  <a:r>
                    <a:rPr lang="en-AU" sz="1600" b="1" dirty="0">
                      <a:solidFill>
                        <a:schemeClr val="bg1"/>
                      </a:solidFill>
                      <a:latin typeface="Arial" charset="0"/>
                      <a:ea typeface="MS PGothic" charset="0"/>
                      <a:cs typeface="MS PGothic" charset="0"/>
                    </a:rPr>
                    <a:t>Introduction	Growth	Maturity	Decline</a:t>
                  </a:r>
                </a:p>
              </p:txBody>
            </p:sp>
            <p:sp>
              <p:nvSpPr>
                <p:cNvPr id="34" name="Line 19"/>
                <p:cNvSpPr>
                  <a:spLocks noChangeShapeType="1"/>
                </p:cNvSpPr>
                <p:nvPr/>
              </p:nvSpPr>
              <p:spPr bwMode="auto">
                <a:xfrm>
                  <a:off x="1764" y="1235"/>
                  <a:ext cx="0" cy="3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5" name="Line 20"/>
                <p:cNvSpPr>
                  <a:spLocks noChangeShapeType="1"/>
                </p:cNvSpPr>
                <p:nvPr/>
              </p:nvSpPr>
              <p:spPr bwMode="auto">
                <a:xfrm>
                  <a:off x="4135" y="1235"/>
                  <a:ext cx="0" cy="3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6" name="Line 21"/>
                <p:cNvSpPr>
                  <a:spLocks noChangeShapeType="1"/>
                </p:cNvSpPr>
                <p:nvPr/>
              </p:nvSpPr>
              <p:spPr bwMode="auto">
                <a:xfrm>
                  <a:off x="2948" y="1235"/>
                  <a:ext cx="0" cy="30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31" name="Text Box 22"/>
              <p:cNvSpPr txBox="1">
                <a:spLocks noChangeArrowheads="1"/>
              </p:cNvSpPr>
              <p:nvPr/>
            </p:nvSpPr>
            <p:spPr bwMode="auto">
              <a:xfrm rot="-5400000">
                <a:off x="-875" y="2379"/>
                <a:ext cx="2903" cy="260"/>
              </a:xfrm>
              <a:prstGeom prst="rect">
                <a:avLst/>
              </a:prstGeom>
              <a:solidFill>
                <a:schemeClr val="tx2"/>
              </a:solidFill>
              <a:ln w="9525">
                <a:solidFill>
                  <a:schemeClr val="tx1"/>
                </a:solidFill>
                <a:miter lim="800000"/>
                <a:headEnd/>
                <a:tailEnd/>
              </a:ln>
            </p:spPr>
            <p:txBody>
              <a:bodyPr tIns="82800" bIns="82800">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solidFill>
                      <a:schemeClr val="bg1"/>
                    </a:solidFill>
                    <a:latin typeface="Arial" charset="0"/>
                  </a:rPr>
                  <a:t>OM Strategy/Issues</a:t>
                </a:r>
              </a:p>
            </p:txBody>
          </p:sp>
        </p:grpSp>
        <p:sp>
          <p:nvSpPr>
            <p:cNvPr id="28" name="Line 23"/>
            <p:cNvSpPr>
              <a:spLocks noChangeShapeType="1"/>
            </p:cNvSpPr>
            <p:nvPr/>
          </p:nvSpPr>
          <p:spPr bwMode="auto">
            <a:xfrm>
              <a:off x="728" y="3952"/>
              <a:ext cx="457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42" name="Freeform 34"/>
          <p:cNvSpPr>
            <a:spLocks/>
          </p:cNvSpPr>
          <p:nvPr/>
        </p:nvSpPr>
        <p:spPr bwMode="auto">
          <a:xfrm>
            <a:off x="1143000" y="3848100"/>
            <a:ext cx="7277100" cy="2184400"/>
          </a:xfrm>
          <a:custGeom>
            <a:avLst/>
            <a:gdLst>
              <a:gd name="T0" fmla="*/ 0 w 4584"/>
              <a:gd name="T1" fmla="*/ 1376 h 1376"/>
              <a:gd name="T2" fmla="*/ 688 w 4584"/>
              <a:gd name="T3" fmla="*/ 1280 h 1376"/>
              <a:gd name="T4" fmla="*/ 1320 w 4584"/>
              <a:gd name="T5" fmla="*/ 952 h 1376"/>
              <a:gd name="T6" fmla="*/ 1972 w 4584"/>
              <a:gd name="T7" fmla="*/ 384 h 1376"/>
              <a:gd name="T8" fmla="*/ 2372 w 4584"/>
              <a:gd name="T9" fmla="*/ 124 h 1376"/>
              <a:gd name="T10" fmla="*/ 2968 w 4584"/>
              <a:gd name="T11" fmla="*/ 0 h 1376"/>
              <a:gd name="T12" fmla="*/ 3560 w 4584"/>
              <a:gd name="T13" fmla="*/ 144 h 1376"/>
              <a:gd name="T14" fmla="*/ 3928 w 4584"/>
              <a:gd name="T15" fmla="*/ 440 h 1376"/>
              <a:gd name="T16" fmla="*/ 4148 w 4584"/>
              <a:gd name="T17" fmla="*/ 780 h 1376"/>
              <a:gd name="T18" fmla="*/ 4420 w 4584"/>
              <a:gd name="T19" fmla="*/ 1208 h 1376"/>
              <a:gd name="T20" fmla="*/ 4584 w 4584"/>
              <a:gd name="T21" fmla="*/ 1264 h 1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84"/>
              <a:gd name="T34" fmla="*/ 0 h 1376"/>
              <a:gd name="T35" fmla="*/ 4584 w 4584"/>
              <a:gd name="T36" fmla="*/ 1376 h 13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84" h="1376">
                <a:moveTo>
                  <a:pt x="0" y="1376"/>
                </a:moveTo>
                <a:cubicBezTo>
                  <a:pt x="115" y="1360"/>
                  <a:pt x="468" y="1351"/>
                  <a:pt x="688" y="1280"/>
                </a:cubicBezTo>
                <a:cubicBezTo>
                  <a:pt x="908" y="1209"/>
                  <a:pt x="1106" y="1101"/>
                  <a:pt x="1320" y="952"/>
                </a:cubicBezTo>
                <a:cubicBezTo>
                  <a:pt x="1534" y="803"/>
                  <a:pt x="1797" y="522"/>
                  <a:pt x="1972" y="384"/>
                </a:cubicBezTo>
                <a:cubicBezTo>
                  <a:pt x="2147" y="246"/>
                  <a:pt x="2228" y="192"/>
                  <a:pt x="2372" y="124"/>
                </a:cubicBezTo>
                <a:cubicBezTo>
                  <a:pt x="2516" y="56"/>
                  <a:pt x="2748" y="0"/>
                  <a:pt x="2968" y="0"/>
                </a:cubicBezTo>
                <a:cubicBezTo>
                  <a:pt x="3188" y="0"/>
                  <a:pt x="3416" y="68"/>
                  <a:pt x="3560" y="144"/>
                </a:cubicBezTo>
                <a:cubicBezTo>
                  <a:pt x="3714" y="221"/>
                  <a:pt x="3864" y="368"/>
                  <a:pt x="3928" y="440"/>
                </a:cubicBezTo>
                <a:cubicBezTo>
                  <a:pt x="3992" y="512"/>
                  <a:pt x="4088" y="672"/>
                  <a:pt x="4148" y="780"/>
                </a:cubicBezTo>
                <a:cubicBezTo>
                  <a:pt x="4208" y="888"/>
                  <a:pt x="4348" y="1148"/>
                  <a:pt x="4420" y="1208"/>
                </a:cubicBezTo>
                <a:cubicBezTo>
                  <a:pt x="4492" y="1268"/>
                  <a:pt x="4550" y="1252"/>
                  <a:pt x="4584" y="1264"/>
                </a:cubicBezTo>
              </a:path>
            </a:pathLst>
          </a:custGeom>
          <a:noFill/>
          <a:ln w="101600">
            <a:solidFill>
              <a:srgbClr val="175097"/>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44" name="Text Box 24"/>
          <p:cNvSpPr txBox="1">
            <a:spLocks noChangeArrowheads="1"/>
          </p:cNvSpPr>
          <p:nvPr/>
        </p:nvSpPr>
        <p:spPr bwMode="auto">
          <a:xfrm>
            <a:off x="6880225" y="6067425"/>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2.5</a:t>
            </a:r>
          </a:p>
        </p:txBody>
      </p:sp>
      <p:sp>
        <p:nvSpPr>
          <p:cNvPr id="96262" name="Text Box 23"/>
          <p:cNvSpPr txBox="1">
            <a:spLocks noChangeArrowheads="1"/>
          </p:cNvSpPr>
          <p:nvPr/>
        </p:nvSpPr>
        <p:spPr bwMode="auto">
          <a:xfrm>
            <a:off x="4924425" y="1766888"/>
            <a:ext cx="1866900" cy="3447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spcBef>
                <a:spcPct val="40000"/>
              </a:spcBef>
            </a:pPr>
            <a:r>
              <a:rPr lang="en-US" sz="1400" b="1" dirty="0">
                <a:latin typeface="Arial" charset="0"/>
              </a:rPr>
              <a:t>Standardization</a:t>
            </a:r>
          </a:p>
          <a:p>
            <a:pPr>
              <a:lnSpc>
                <a:spcPct val="85000"/>
              </a:lnSpc>
              <a:spcBef>
                <a:spcPct val="40000"/>
              </a:spcBef>
            </a:pPr>
            <a:r>
              <a:rPr lang="en-US" sz="1400" b="1" dirty="0">
                <a:latin typeface="Arial" charset="0"/>
              </a:rPr>
              <a:t>Fewer rapid product changes, more minor changes</a:t>
            </a:r>
          </a:p>
          <a:p>
            <a:pPr>
              <a:lnSpc>
                <a:spcPct val="85000"/>
              </a:lnSpc>
              <a:spcBef>
                <a:spcPct val="40000"/>
              </a:spcBef>
            </a:pPr>
            <a:r>
              <a:rPr lang="en-US" sz="1400" b="1" dirty="0">
                <a:latin typeface="Arial" charset="0"/>
              </a:rPr>
              <a:t>Optimum capacity</a:t>
            </a:r>
          </a:p>
          <a:p>
            <a:pPr>
              <a:lnSpc>
                <a:spcPct val="85000"/>
              </a:lnSpc>
              <a:spcBef>
                <a:spcPct val="40000"/>
              </a:spcBef>
            </a:pPr>
            <a:r>
              <a:rPr lang="en-US" sz="1400" b="1" dirty="0">
                <a:latin typeface="Arial" charset="0"/>
              </a:rPr>
              <a:t>Increasing stability of process</a:t>
            </a:r>
          </a:p>
          <a:p>
            <a:pPr>
              <a:lnSpc>
                <a:spcPct val="85000"/>
              </a:lnSpc>
              <a:spcBef>
                <a:spcPct val="40000"/>
              </a:spcBef>
            </a:pPr>
            <a:endParaRPr lang="en-US" sz="1400" b="1" dirty="0">
              <a:latin typeface="Arial" charset="0"/>
            </a:endParaRPr>
          </a:p>
          <a:p>
            <a:pPr>
              <a:lnSpc>
                <a:spcPct val="85000"/>
              </a:lnSpc>
              <a:spcBef>
                <a:spcPct val="40000"/>
              </a:spcBef>
            </a:pPr>
            <a:endParaRPr lang="en-US" sz="1400" b="1" dirty="0">
              <a:latin typeface="Arial" charset="0"/>
            </a:endParaRPr>
          </a:p>
          <a:p>
            <a:pPr>
              <a:lnSpc>
                <a:spcPct val="85000"/>
              </a:lnSpc>
              <a:spcBef>
                <a:spcPct val="40000"/>
              </a:spcBef>
            </a:pPr>
            <a:r>
              <a:rPr lang="en-US" sz="1400" b="1" dirty="0">
                <a:latin typeface="Arial" charset="0"/>
              </a:rPr>
              <a:t>Long production runs</a:t>
            </a:r>
          </a:p>
          <a:p>
            <a:pPr>
              <a:lnSpc>
                <a:spcPct val="85000"/>
              </a:lnSpc>
              <a:spcBef>
                <a:spcPct val="40000"/>
              </a:spcBef>
            </a:pPr>
            <a:r>
              <a:rPr lang="en-US" sz="1400" b="1" dirty="0">
                <a:latin typeface="Arial" charset="0"/>
              </a:rPr>
              <a:t>Product improvement and cost cutting</a:t>
            </a:r>
            <a:endParaRPr lang="en-AU" sz="1400" b="1" dirty="0">
              <a:latin typeface="Arial" charset="0"/>
            </a:endParaRPr>
          </a:p>
        </p:txBody>
      </p:sp>
    </p:spTree>
    <p:extLst>
      <p:ext uri="{BB962C8B-B14F-4D97-AF65-F5344CB8AC3E}">
        <p14:creationId xmlns:p14="http://schemas.microsoft.com/office/powerpoint/2010/main" val="2264092442"/>
      </p:ext>
    </p:extLst>
  </p:cSld>
  <p:clrMapOvr>
    <a:masterClrMapping/>
  </p:clrMapOvr>
  <p:transition spd="med">
    <p:strips dir="rd"/>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3614-4F69-4CE1-9066-0C1601579BF5}"/>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33387DC8-F8EB-4175-A7D1-6C1FC09B04AB}"/>
              </a:ext>
            </a:extLst>
          </p:cNvPr>
          <p:cNvSpPr>
            <a:spLocks noGrp="1"/>
          </p:cNvSpPr>
          <p:nvPr>
            <p:ph idx="1"/>
          </p:nvPr>
        </p:nvSpPr>
        <p:spPr/>
        <p:txBody>
          <a:bodyPr/>
          <a:lstStyle/>
          <a:p>
            <a:endParaRPr lang="en-ID"/>
          </a:p>
        </p:txBody>
      </p:sp>
      <p:pic>
        <p:nvPicPr>
          <p:cNvPr id="3074" name="Picture 2" descr="Infografis Nasib Dunia Usaha Diterpa Corona">
            <a:extLst>
              <a:ext uri="{FF2B5EF4-FFF2-40B4-BE49-F238E27FC236}">
                <a16:creationId xmlns:a16="http://schemas.microsoft.com/office/drawing/2014/main" id="{60AE008F-348D-4A2E-918E-7FA7D4291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156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4674" name="Group 2"/>
          <p:cNvGrpSpPr>
            <a:grpSpLocks/>
          </p:cNvGrpSpPr>
          <p:nvPr/>
        </p:nvGrpSpPr>
        <p:grpSpPr bwMode="auto">
          <a:xfrm>
            <a:off x="3660775" y="4038600"/>
            <a:ext cx="1820863" cy="1592263"/>
            <a:chOff x="2306" y="2744"/>
            <a:chExt cx="1147" cy="1003"/>
          </a:xfrm>
        </p:grpSpPr>
        <p:sp>
          <p:nvSpPr>
            <p:cNvPr id="98332" name="Line 3"/>
            <p:cNvSpPr>
              <a:spLocks noChangeShapeType="1"/>
            </p:cNvSpPr>
            <p:nvPr/>
          </p:nvSpPr>
          <p:spPr bwMode="auto">
            <a:xfrm>
              <a:off x="2880" y="2744"/>
              <a:ext cx="0" cy="560"/>
            </a:xfrm>
            <a:prstGeom prst="line">
              <a:avLst/>
            </a:prstGeom>
            <a:noFill/>
            <a:ln w="1016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nvGrpSpPr>
            <p:cNvPr id="98333" name="Group 4"/>
            <p:cNvGrpSpPr>
              <a:grpSpLocks/>
            </p:cNvGrpSpPr>
            <p:nvPr/>
          </p:nvGrpSpPr>
          <p:grpSpPr bwMode="auto">
            <a:xfrm>
              <a:off x="2306" y="3304"/>
              <a:ext cx="1147" cy="443"/>
              <a:chOff x="2306" y="3304"/>
              <a:chExt cx="1147" cy="443"/>
            </a:xfrm>
          </p:grpSpPr>
          <p:sp>
            <p:nvSpPr>
              <p:cNvPr id="284677" name="Rectangle 5"/>
              <p:cNvSpPr>
                <a:spLocks noChangeArrowheads="1"/>
              </p:cNvSpPr>
              <p:nvPr/>
            </p:nvSpPr>
            <p:spPr bwMode="auto">
              <a:xfrm>
                <a:off x="2306" y="3304"/>
                <a:ext cx="1147" cy="443"/>
              </a:xfrm>
              <a:prstGeom prst="rect">
                <a:avLst/>
              </a:prstGeom>
              <a:solidFill>
                <a:schemeClr val="accent4"/>
              </a:solidFill>
              <a:ln w="23813">
                <a:solidFill>
                  <a:srgbClr val="000000"/>
                </a:solidFill>
                <a:miter lim="800000"/>
                <a:headEnd/>
                <a:tailEnd/>
              </a:ln>
            </p:spPr>
            <p:txBody>
              <a:bodyPr/>
              <a:lstStyle/>
              <a:p>
                <a:pPr fontAlgn="auto">
                  <a:spcBef>
                    <a:spcPts val="0"/>
                  </a:spcBef>
                  <a:spcAft>
                    <a:spcPts val="0"/>
                  </a:spcAft>
                  <a:defRPr/>
                </a:pPr>
                <a:endParaRPr lang="en-US" dirty="0">
                  <a:latin typeface="Arial"/>
                  <a:ea typeface="+mn-ea"/>
                  <a:cs typeface="Arial"/>
                </a:endParaRPr>
              </a:p>
            </p:txBody>
          </p:sp>
          <p:sp>
            <p:nvSpPr>
              <p:cNvPr id="98335" name="Rectangle 6"/>
              <p:cNvSpPr>
                <a:spLocks noChangeArrowheads="1"/>
              </p:cNvSpPr>
              <p:nvPr/>
            </p:nvSpPr>
            <p:spPr bwMode="auto">
              <a:xfrm>
                <a:off x="2581" y="3410"/>
                <a:ext cx="598"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defTabSz="1000125"/>
                <a:r>
                  <a:rPr lang="en-US" b="1" dirty="0"/>
                  <a:t>Strategy</a:t>
                </a:r>
                <a:endParaRPr lang="en-US" sz="2600" b="1" dirty="0"/>
              </a:p>
            </p:txBody>
          </p:sp>
        </p:grpSp>
      </p:grpSp>
      <p:grpSp>
        <p:nvGrpSpPr>
          <p:cNvPr id="284679" name="Group 7"/>
          <p:cNvGrpSpPr>
            <a:grpSpLocks/>
          </p:cNvGrpSpPr>
          <p:nvPr/>
        </p:nvGrpSpPr>
        <p:grpSpPr bwMode="auto">
          <a:xfrm>
            <a:off x="2870200" y="2476500"/>
            <a:ext cx="3390900" cy="2057400"/>
            <a:chOff x="1808" y="1760"/>
            <a:chExt cx="2136" cy="1296"/>
          </a:xfrm>
        </p:grpSpPr>
        <p:sp>
          <p:nvSpPr>
            <p:cNvPr id="98324" name="Line 8"/>
            <p:cNvSpPr>
              <a:spLocks noChangeShapeType="1"/>
            </p:cNvSpPr>
            <p:nvPr/>
          </p:nvSpPr>
          <p:spPr bwMode="auto">
            <a:xfrm flipV="1">
              <a:off x="1808" y="2656"/>
              <a:ext cx="480" cy="400"/>
            </a:xfrm>
            <a:prstGeom prst="line">
              <a:avLst/>
            </a:prstGeom>
            <a:noFill/>
            <a:ln w="1016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98325" name="Line 9"/>
            <p:cNvSpPr>
              <a:spLocks noChangeShapeType="1"/>
            </p:cNvSpPr>
            <p:nvPr/>
          </p:nvSpPr>
          <p:spPr bwMode="auto">
            <a:xfrm>
              <a:off x="1808" y="2056"/>
              <a:ext cx="480" cy="400"/>
            </a:xfrm>
            <a:prstGeom prst="line">
              <a:avLst/>
            </a:prstGeom>
            <a:noFill/>
            <a:ln w="1016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98326" name="Line 10"/>
            <p:cNvSpPr>
              <a:spLocks noChangeShapeType="1"/>
            </p:cNvSpPr>
            <p:nvPr/>
          </p:nvSpPr>
          <p:spPr bwMode="auto">
            <a:xfrm flipH="1" flipV="1">
              <a:off x="3464" y="2656"/>
              <a:ext cx="480" cy="400"/>
            </a:xfrm>
            <a:prstGeom prst="line">
              <a:avLst/>
            </a:prstGeom>
            <a:noFill/>
            <a:ln w="1016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98327" name="Line 11"/>
            <p:cNvSpPr>
              <a:spLocks noChangeShapeType="1"/>
            </p:cNvSpPr>
            <p:nvPr/>
          </p:nvSpPr>
          <p:spPr bwMode="auto">
            <a:xfrm flipH="1">
              <a:off x="3464" y="2072"/>
              <a:ext cx="480" cy="400"/>
            </a:xfrm>
            <a:prstGeom prst="line">
              <a:avLst/>
            </a:prstGeom>
            <a:noFill/>
            <a:ln w="1016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98328" name="Line 12"/>
            <p:cNvSpPr>
              <a:spLocks noChangeShapeType="1"/>
            </p:cNvSpPr>
            <p:nvPr/>
          </p:nvSpPr>
          <p:spPr bwMode="auto">
            <a:xfrm>
              <a:off x="2880" y="1760"/>
              <a:ext cx="0" cy="560"/>
            </a:xfrm>
            <a:prstGeom prst="line">
              <a:avLst/>
            </a:prstGeom>
            <a:noFill/>
            <a:ln w="1016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nvGrpSpPr>
            <p:cNvPr id="98329" name="Group 13"/>
            <p:cNvGrpSpPr>
              <a:grpSpLocks/>
            </p:cNvGrpSpPr>
            <p:nvPr/>
          </p:nvGrpSpPr>
          <p:grpSpPr bwMode="auto">
            <a:xfrm>
              <a:off x="2306" y="2335"/>
              <a:ext cx="1147" cy="443"/>
              <a:chOff x="2306" y="2408"/>
              <a:chExt cx="1147" cy="443"/>
            </a:xfrm>
          </p:grpSpPr>
          <p:sp>
            <p:nvSpPr>
              <p:cNvPr id="98330" name="Rectangle 14"/>
              <p:cNvSpPr>
                <a:spLocks noChangeArrowheads="1"/>
              </p:cNvSpPr>
              <p:nvPr/>
            </p:nvSpPr>
            <p:spPr bwMode="auto">
              <a:xfrm>
                <a:off x="2306" y="2408"/>
                <a:ext cx="1147" cy="443"/>
              </a:xfrm>
              <a:prstGeom prst="rect">
                <a:avLst/>
              </a:prstGeom>
              <a:solidFill>
                <a:schemeClr val="tx2"/>
              </a:solidFill>
              <a:ln w="23813">
                <a:solidFill>
                  <a:srgbClr val="000000"/>
                </a:solidFill>
                <a:miter lim="800000"/>
                <a:headEnd/>
                <a:tailEnd/>
              </a:ln>
            </p:spPr>
            <p:txBody>
              <a:bodyPr/>
              <a:lstStyle/>
              <a:p>
                <a:endParaRPr lang="en-US" b="1" dirty="0">
                  <a:solidFill>
                    <a:schemeClr val="bg1"/>
                  </a:solidFill>
                </a:endParaRPr>
              </a:p>
            </p:txBody>
          </p:sp>
          <p:sp>
            <p:nvSpPr>
              <p:cNvPr id="98331" name="Text Box 15"/>
              <p:cNvSpPr txBox="1">
                <a:spLocks noChangeArrowheads="1"/>
              </p:cNvSpPr>
              <p:nvPr/>
            </p:nvSpPr>
            <p:spPr bwMode="auto">
              <a:xfrm>
                <a:off x="2523" y="2485"/>
                <a:ext cx="71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b="1" dirty="0">
                    <a:solidFill>
                      <a:schemeClr val="bg1"/>
                    </a:solidFill>
                    <a:latin typeface="Arial" charset="0"/>
                  </a:rPr>
                  <a:t>Analysis</a:t>
                </a:r>
              </a:p>
            </p:txBody>
          </p:sp>
        </p:grpSp>
      </p:grpSp>
      <p:sp>
        <p:nvSpPr>
          <p:cNvPr id="98307" name="Rectangle 16"/>
          <p:cNvSpPr>
            <a:spLocks noGrp="1" noChangeArrowheads="1"/>
          </p:cNvSpPr>
          <p:nvPr>
            <p:ph type="title"/>
          </p:nvPr>
        </p:nvSpPr>
        <p:spPr>
          <a:xfrm>
            <a:off x="685800" y="434975"/>
            <a:ext cx="7772400" cy="927100"/>
          </a:xfrm>
        </p:spPr>
        <p:txBody>
          <a:bodyPr/>
          <a:lstStyle/>
          <a:p>
            <a:pPr>
              <a:lnSpc>
                <a:spcPct val="80000"/>
              </a:lnSpc>
            </a:pPr>
            <a:r>
              <a:rPr lang="en-US" dirty="0">
                <a:latin typeface="Arial" charset="0"/>
                <a:cs typeface="Arial" charset="0"/>
              </a:rPr>
              <a:t>SWOT Analysis </a:t>
            </a:r>
          </a:p>
        </p:txBody>
      </p:sp>
      <p:grpSp>
        <p:nvGrpSpPr>
          <p:cNvPr id="284689" name="Group 17"/>
          <p:cNvGrpSpPr>
            <a:grpSpLocks/>
          </p:cNvGrpSpPr>
          <p:nvPr/>
        </p:nvGrpSpPr>
        <p:grpSpPr bwMode="auto">
          <a:xfrm>
            <a:off x="758825" y="1851025"/>
            <a:ext cx="7670800" cy="3206750"/>
            <a:chOff x="478" y="1366"/>
            <a:chExt cx="4832" cy="2020"/>
          </a:xfrm>
        </p:grpSpPr>
        <p:grpSp>
          <p:nvGrpSpPr>
            <p:cNvPr id="98309" name="Group 18"/>
            <p:cNvGrpSpPr>
              <a:grpSpLocks/>
            </p:cNvGrpSpPr>
            <p:nvPr/>
          </p:nvGrpSpPr>
          <p:grpSpPr bwMode="auto">
            <a:xfrm>
              <a:off x="478" y="1867"/>
              <a:ext cx="1436" cy="553"/>
              <a:chOff x="512" y="1635"/>
              <a:chExt cx="1436" cy="553"/>
            </a:xfrm>
          </p:grpSpPr>
          <p:sp>
            <p:nvSpPr>
              <p:cNvPr id="98322" name="Rectangle 19"/>
              <p:cNvSpPr>
                <a:spLocks noChangeArrowheads="1"/>
              </p:cNvSpPr>
              <p:nvPr/>
            </p:nvSpPr>
            <p:spPr bwMode="auto">
              <a:xfrm>
                <a:off x="512" y="1635"/>
                <a:ext cx="1436" cy="553"/>
              </a:xfrm>
              <a:prstGeom prst="rect">
                <a:avLst/>
              </a:prstGeom>
              <a:solidFill>
                <a:schemeClr val="accent1"/>
              </a:solidFill>
              <a:ln w="23813">
                <a:solidFill>
                  <a:srgbClr val="000000"/>
                </a:solidFill>
                <a:miter lim="800000"/>
                <a:headEnd/>
                <a:tailEnd/>
              </a:ln>
            </p:spPr>
            <p:txBody>
              <a:bodyPr/>
              <a:lstStyle/>
              <a:p>
                <a:endParaRPr lang="en-US" dirty="0">
                  <a:solidFill>
                    <a:schemeClr val="bg1"/>
                  </a:solidFill>
                </a:endParaRPr>
              </a:p>
            </p:txBody>
          </p:sp>
          <p:sp>
            <p:nvSpPr>
              <p:cNvPr id="98323" name="Rectangle 20"/>
              <p:cNvSpPr>
                <a:spLocks noChangeArrowheads="1"/>
              </p:cNvSpPr>
              <p:nvPr/>
            </p:nvSpPr>
            <p:spPr bwMode="auto">
              <a:xfrm>
                <a:off x="728" y="1729"/>
                <a:ext cx="1004"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defTabSz="1000125"/>
                <a:r>
                  <a:rPr lang="en-US" b="1" dirty="0">
                    <a:solidFill>
                      <a:schemeClr val="bg1"/>
                    </a:solidFill>
                  </a:rPr>
                  <a:t>Internal Strengths</a:t>
                </a:r>
                <a:endParaRPr lang="en-US" sz="2600" b="1" dirty="0">
                  <a:solidFill>
                    <a:schemeClr val="bg1"/>
                  </a:solidFill>
                </a:endParaRPr>
              </a:p>
            </p:txBody>
          </p:sp>
        </p:grpSp>
        <p:grpSp>
          <p:nvGrpSpPr>
            <p:cNvPr id="98310" name="Group 21"/>
            <p:cNvGrpSpPr>
              <a:grpSpLocks/>
            </p:cNvGrpSpPr>
            <p:nvPr/>
          </p:nvGrpSpPr>
          <p:grpSpPr bwMode="auto">
            <a:xfrm>
              <a:off x="478" y="2833"/>
              <a:ext cx="1436" cy="553"/>
              <a:chOff x="564" y="2929"/>
              <a:chExt cx="1436" cy="553"/>
            </a:xfrm>
          </p:grpSpPr>
          <p:sp>
            <p:nvSpPr>
              <p:cNvPr id="98320" name="Rectangle 22"/>
              <p:cNvSpPr>
                <a:spLocks noChangeArrowheads="1"/>
              </p:cNvSpPr>
              <p:nvPr/>
            </p:nvSpPr>
            <p:spPr bwMode="auto">
              <a:xfrm>
                <a:off x="564" y="2929"/>
                <a:ext cx="1436" cy="553"/>
              </a:xfrm>
              <a:prstGeom prst="rect">
                <a:avLst/>
              </a:prstGeom>
              <a:solidFill>
                <a:schemeClr val="accent1"/>
              </a:solidFill>
              <a:ln w="23813">
                <a:solidFill>
                  <a:srgbClr val="000000"/>
                </a:solidFill>
                <a:miter lim="800000"/>
                <a:headEnd/>
                <a:tailEnd/>
              </a:ln>
            </p:spPr>
            <p:txBody>
              <a:bodyPr/>
              <a:lstStyle/>
              <a:p>
                <a:endParaRPr lang="en-US" dirty="0">
                  <a:solidFill>
                    <a:schemeClr val="bg1"/>
                  </a:solidFill>
                </a:endParaRPr>
              </a:p>
            </p:txBody>
          </p:sp>
          <p:sp>
            <p:nvSpPr>
              <p:cNvPr id="98321" name="Rectangle 23"/>
              <p:cNvSpPr>
                <a:spLocks noChangeArrowheads="1"/>
              </p:cNvSpPr>
              <p:nvPr/>
            </p:nvSpPr>
            <p:spPr bwMode="auto">
              <a:xfrm>
                <a:off x="698" y="3016"/>
                <a:ext cx="1170"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defTabSz="1000125"/>
                <a:r>
                  <a:rPr lang="en-US" b="1" dirty="0">
                    <a:solidFill>
                      <a:schemeClr val="bg1"/>
                    </a:solidFill>
                  </a:rPr>
                  <a:t>Internal Weaknesses</a:t>
                </a:r>
                <a:endParaRPr lang="en-US" sz="2600" b="1" dirty="0">
                  <a:solidFill>
                    <a:schemeClr val="bg1"/>
                  </a:solidFill>
                </a:endParaRPr>
              </a:p>
            </p:txBody>
          </p:sp>
        </p:grpSp>
        <p:grpSp>
          <p:nvGrpSpPr>
            <p:cNvPr id="98311" name="Group 24"/>
            <p:cNvGrpSpPr>
              <a:grpSpLocks/>
            </p:cNvGrpSpPr>
            <p:nvPr/>
          </p:nvGrpSpPr>
          <p:grpSpPr bwMode="auto">
            <a:xfrm>
              <a:off x="3874" y="1867"/>
              <a:ext cx="1436" cy="553"/>
              <a:chOff x="3960" y="1906"/>
              <a:chExt cx="1436" cy="553"/>
            </a:xfrm>
          </p:grpSpPr>
          <p:sp>
            <p:nvSpPr>
              <p:cNvPr id="98318" name="Rectangle 25"/>
              <p:cNvSpPr>
                <a:spLocks noChangeArrowheads="1"/>
              </p:cNvSpPr>
              <p:nvPr/>
            </p:nvSpPr>
            <p:spPr bwMode="auto">
              <a:xfrm>
                <a:off x="3960" y="1906"/>
                <a:ext cx="1436" cy="553"/>
              </a:xfrm>
              <a:prstGeom prst="rect">
                <a:avLst/>
              </a:prstGeom>
              <a:solidFill>
                <a:schemeClr val="accent1"/>
              </a:solidFill>
              <a:ln w="23813">
                <a:solidFill>
                  <a:srgbClr val="000000"/>
                </a:solidFill>
                <a:miter lim="800000"/>
                <a:headEnd/>
                <a:tailEnd/>
              </a:ln>
            </p:spPr>
            <p:txBody>
              <a:bodyPr/>
              <a:lstStyle/>
              <a:p>
                <a:endParaRPr lang="en-US" dirty="0">
                  <a:solidFill>
                    <a:schemeClr val="bg1"/>
                  </a:solidFill>
                </a:endParaRPr>
              </a:p>
            </p:txBody>
          </p:sp>
          <p:sp>
            <p:nvSpPr>
              <p:cNvPr id="98319" name="Rectangle 26"/>
              <p:cNvSpPr>
                <a:spLocks noChangeArrowheads="1"/>
              </p:cNvSpPr>
              <p:nvPr/>
            </p:nvSpPr>
            <p:spPr bwMode="auto">
              <a:xfrm>
                <a:off x="3982" y="2001"/>
                <a:ext cx="1393"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defTabSz="1000125"/>
                <a:r>
                  <a:rPr lang="en-US" b="1" dirty="0">
                    <a:solidFill>
                      <a:schemeClr val="bg1"/>
                    </a:solidFill>
                  </a:rPr>
                  <a:t>External Opportunities</a:t>
                </a:r>
                <a:endParaRPr lang="en-US" sz="2600" b="1" dirty="0">
                  <a:solidFill>
                    <a:schemeClr val="bg1"/>
                  </a:solidFill>
                </a:endParaRPr>
              </a:p>
            </p:txBody>
          </p:sp>
        </p:grpSp>
        <p:grpSp>
          <p:nvGrpSpPr>
            <p:cNvPr id="98312" name="Group 27"/>
            <p:cNvGrpSpPr>
              <a:grpSpLocks/>
            </p:cNvGrpSpPr>
            <p:nvPr/>
          </p:nvGrpSpPr>
          <p:grpSpPr bwMode="auto">
            <a:xfrm>
              <a:off x="3874" y="2833"/>
              <a:ext cx="1436" cy="553"/>
              <a:chOff x="3812" y="2929"/>
              <a:chExt cx="1436" cy="553"/>
            </a:xfrm>
          </p:grpSpPr>
          <p:sp>
            <p:nvSpPr>
              <p:cNvPr id="98316" name="Rectangle 28"/>
              <p:cNvSpPr>
                <a:spLocks noChangeArrowheads="1"/>
              </p:cNvSpPr>
              <p:nvPr/>
            </p:nvSpPr>
            <p:spPr bwMode="auto">
              <a:xfrm>
                <a:off x="3812" y="2929"/>
                <a:ext cx="1436" cy="553"/>
              </a:xfrm>
              <a:prstGeom prst="rect">
                <a:avLst/>
              </a:prstGeom>
              <a:solidFill>
                <a:schemeClr val="accent1"/>
              </a:solidFill>
              <a:ln w="23813">
                <a:solidFill>
                  <a:srgbClr val="000000"/>
                </a:solidFill>
                <a:miter lim="800000"/>
                <a:headEnd/>
                <a:tailEnd/>
              </a:ln>
            </p:spPr>
            <p:txBody>
              <a:bodyPr/>
              <a:lstStyle/>
              <a:p>
                <a:endParaRPr lang="en-US" dirty="0">
                  <a:solidFill>
                    <a:schemeClr val="bg1"/>
                  </a:solidFill>
                </a:endParaRPr>
              </a:p>
            </p:txBody>
          </p:sp>
          <p:sp>
            <p:nvSpPr>
              <p:cNvPr id="98317" name="Rectangle 29"/>
              <p:cNvSpPr>
                <a:spLocks noChangeArrowheads="1"/>
              </p:cNvSpPr>
              <p:nvPr/>
            </p:nvSpPr>
            <p:spPr bwMode="auto">
              <a:xfrm>
                <a:off x="4046" y="3024"/>
                <a:ext cx="969"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defTabSz="1000125"/>
                <a:r>
                  <a:rPr lang="en-US" b="1" dirty="0">
                    <a:solidFill>
                      <a:schemeClr val="bg1"/>
                    </a:solidFill>
                  </a:rPr>
                  <a:t>External Threats</a:t>
                </a:r>
                <a:endParaRPr lang="en-US" sz="2600" b="1" dirty="0">
                  <a:solidFill>
                    <a:schemeClr val="bg1"/>
                  </a:solidFill>
                </a:endParaRPr>
              </a:p>
            </p:txBody>
          </p:sp>
        </p:grpSp>
        <p:grpSp>
          <p:nvGrpSpPr>
            <p:cNvPr id="98313" name="Group 30"/>
            <p:cNvGrpSpPr>
              <a:grpSpLocks/>
            </p:cNvGrpSpPr>
            <p:nvPr/>
          </p:nvGrpSpPr>
          <p:grpSpPr bwMode="auto">
            <a:xfrm>
              <a:off x="2307" y="1366"/>
              <a:ext cx="1147" cy="443"/>
              <a:chOff x="2307" y="1366"/>
              <a:chExt cx="1147" cy="443"/>
            </a:xfrm>
          </p:grpSpPr>
          <p:sp>
            <p:nvSpPr>
              <p:cNvPr id="98314" name="Rectangle 31"/>
              <p:cNvSpPr>
                <a:spLocks noChangeArrowheads="1"/>
              </p:cNvSpPr>
              <p:nvPr/>
            </p:nvSpPr>
            <p:spPr bwMode="auto">
              <a:xfrm>
                <a:off x="2307" y="1366"/>
                <a:ext cx="1147" cy="443"/>
              </a:xfrm>
              <a:prstGeom prst="rect">
                <a:avLst/>
              </a:prstGeom>
              <a:solidFill>
                <a:schemeClr val="accent1"/>
              </a:solidFill>
              <a:ln w="23813">
                <a:solidFill>
                  <a:srgbClr val="000000"/>
                </a:solidFill>
                <a:miter lim="800000"/>
                <a:headEnd/>
                <a:tailEnd/>
              </a:ln>
            </p:spPr>
            <p:txBody>
              <a:bodyPr/>
              <a:lstStyle/>
              <a:p>
                <a:endParaRPr lang="en-US" dirty="0">
                  <a:solidFill>
                    <a:schemeClr val="bg1"/>
                  </a:solidFill>
                </a:endParaRPr>
              </a:p>
            </p:txBody>
          </p:sp>
          <p:sp>
            <p:nvSpPr>
              <p:cNvPr id="98315" name="Rectangle 32"/>
              <p:cNvSpPr>
                <a:spLocks noChangeArrowheads="1"/>
              </p:cNvSpPr>
              <p:nvPr/>
            </p:nvSpPr>
            <p:spPr bwMode="auto">
              <a:xfrm>
                <a:off x="2610" y="1504"/>
                <a:ext cx="541"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defTabSz="1000125"/>
                <a:r>
                  <a:rPr lang="en-US" b="1" dirty="0">
                    <a:solidFill>
                      <a:schemeClr val="bg1"/>
                    </a:solidFill>
                  </a:rPr>
                  <a:t>Mission</a:t>
                </a:r>
                <a:endParaRPr lang="en-US" sz="2600" b="1" dirty="0">
                  <a:solidFill>
                    <a:schemeClr val="bg1"/>
                  </a:solidFill>
                </a:endParaRPr>
              </a:p>
            </p:txBody>
          </p:sp>
        </p:grpSp>
      </p:grpSp>
    </p:spTree>
    <p:extLst>
      <p:ext uri="{BB962C8B-B14F-4D97-AF65-F5344CB8AC3E}">
        <p14:creationId xmlns:p14="http://schemas.microsoft.com/office/powerpoint/2010/main" val="92867313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284689"/>
                                        </p:tgtEl>
                                        <p:attrNameLst>
                                          <p:attrName>style.visibility</p:attrName>
                                        </p:attrNameLst>
                                      </p:cBhvr>
                                      <p:to>
                                        <p:strVal val="visible"/>
                                      </p:to>
                                    </p:set>
                                    <p:animEffect transition="in" filter="dissolve">
                                      <p:cBhvr>
                                        <p:cTn id="7" dur="1000"/>
                                        <p:tgtEl>
                                          <p:spTgt spid="284689"/>
                                        </p:tgtEl>
                                      </p:cBhvr>
                                    </p:animEffect>
                                  </p:childTnLst>
                                </p:cTn>
                              </p:par>
                            </p:childTnLst>
                          </p:cTn>
                        </p:par>
                        <p:par>
                          <p:cTn id="8" fill="hold" nodeType="afterGroup">
                            <p:stCondLst>
                              <p:cond delay="2000"/>
                            </p:stCondLst>
                            <p:childTnLst>
                              <p:par>
                                <p:cTn id="9" presetID="4" presetClass="entr" presetSubtype="16" fill="hold" nodeType="afterEffect">
                                  <p:stCondLst>
                                    <p:cond delay="2000"/>
                                  </p:stCondLst>
                                  <p:childTnLst>
                                    <p:set>
                                      <p:cBhvr>
                                        <p:cTn id="10" dur="1" fill="hold">
                                          <p:stCondLst>
                                            <p:cond delay="0"/>
                                          </p:stCondLst>
                                        </p:cTn>
                                        <p:tgtEl>
                                          <p:spTgt spid="284679"/>
                                        </p:tgtEl>
                                        <p:attrNameLst>
                                          <p:attrName>style.visibility</p:attrName>
                                        </p:attrNameLst>
                                      </p:cBhvr>
                                      <p:to>
                                        <p:strVal val="visible"/>
                                      </p:to>
                                    </p:set>
                                    <p:animEffect transition="in" filter="box(in)">
                                      <p:cBhvr>
                                        <p:cTn id="11" dur="1000"/>
                                        <p:tgtEl>
                                          <p:spTgt spid="284679"/>
                                        </p:tgtEl>
                                      </p:cBhvr>
                                    </p:animEffect>
                                  </p:childTnLst>
                                </p:cTn>
                              </p:par>
                            </p:childTnLst>
                          </p:cTn>
                        </p:par>
                        <p:par>
                          <p:cTn id="12" fill="hold" nodeType="afterGroup">
                            <p:stCondLst>
                              <p:cond delay="5000"/>
                            </p:stCondLst>
                            <p:childTnLst>
                              <p:par>
                                <p:cTn id="13" presetID="22" presetClass="entr" presetSubtype="1" fill="hold" nodeType="afterEffect">
                                  <p:stCondLst>
                                    <p:cond delay="2000"/>
                                  </p:stCondLst>
                                  <p:childTnLst>
                                    <p:set>
                                      <p:cBhvr>
                                        <p:cTn id="14" dur="1" fill="hold">
                                          <p:stCondLst>
                                            <p:cond delay="0"/>
                                          </p:stCondLst>
                                        </p:cTn>
                                        <p:tgtEl>
                                          <p:spTgt spid="284674"/>
                                        </p:tgtEl>
                                        <p:attrNameLst>
                                          <p:attrName>style.visibility</p:attrName>
                                        </p:attrNameLst>
                                      </p:cBhvr>
                                      <p:to>
                                        <p:strVal val="visible"/>
                                      </p:to>
                                    </p:set>
                                    <p:animEffect transition="in" filter="wipe(up)">
                                      <p:cBhvr>
                                        <p:cTn id="15" dur="1000"/>
                                        <p:tgtEl>
                                          <p:spTgt spid="284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a:xfrm>
            <a:off x="685800" y="431800"/>
            <a:ext cx="7772400" cy="812800"/>
          </a:xfrm>
        </p:spPr>
        <p:txBody>
          <a:bodyPr/>
          <a:lstStyle/>
          <a:p>
            <a:r>
              <a:rPr lang="en-US" sz="4000" dirty="0">
                <a:latin typeface="Arial" charset="0"/>
                <a:cs typeface="Arial" charset="0"/>
              </a:rPr>
              <a:t>Strategy Development Process</a:t>
            </a:r>
          </a:p>
        </p:txBody>
      </p:sp>
      <p:grpSp>
        <p:nvGrpSpPr>
          <p:cNvPr id="286723" name="Group 3"/>
          <p:cNvGrpSpPr>
            <a:grpSpLocks/>
          </p:cNvGrpSpPr>
          <p:nvPr/>
        </p:nvGrpSpPr>
        <p:grpSpPr bwMode="auto">
          <a:xfrm>
            <a:off x="677863" y="2508250"/>
            <a:ext cx="7788275" cy="1704975"/>
            <a:chOff x="427" y="1844"/>
            <a:chExt cx="4906" cy="1074"/>
          </a:xfrm>
        </p:grpSpPr>
        <p:sp>
          <p:nvSpPr>
            <p:cNvPr id="100364" name="AutoShape 4"/>
            <p:cNvSpPr>
              <a:spLocks noChangeArrowheads="1"/>
            </p:cNvSpPr>
            <p:nvPr/>
          </p:nvSpPr>
          <p:spPr bwMode="auto">
            <a:xfrm rot="5400000">
              <a:off x="2700" y="1531"/>
              <a:ext cx="360" cy="986"/>
            </a:xfrm>
            <a:prstGeom prst="rightArrow">
              <a:avLst>
                <a:gd name="adj1" fmla="val 48278"/>
                <a:gd name="adj2" fmla="val 62778"/>
              </a:avLst>
            </a:prstGeom>
            <a:solidFill>
              <a:schemeClr val="tx2"/>
            </a:solidFill>
            <a:ln w="9525">
              <a:solidFill>
                <a:srgbClr val="000000"/>
              </a:solidFill>
              <a:miter lim="800000"/>
              <a:headEnd/>
              <a:tailEnd/>
            </a:ln>
          </p:spPr>
          <p:txBody>
            <a:bodyPr wrap="none" anchor="ctr"/>
            <a:lstStyle/>
            <a:p>
              <a:endParaRPr lang="en-US" dirty="0"/>
            </a:p>
          </p:txBody>
        </p:sp>
        <p:grpSp>
          <p:nvGrpSpPr>
            <p:cNvPr id="100365" name="Group 5"/>
            <p:cNvGrpSpPr>
              <a:grpSpLocks/>
            </p:cNvGrpSpPr>
            <p:nvPr/>
          </p:nvGrpSpPr>
          <p:grpSpPr bwMode="auto">
            <a:xfrm>
              <a:off x="427" y="2213"/>
              <a:ext cx="4906" cy="705"/>
              <a:chOff x="427" y="2168"/>
              <a:chExt cx="4906" cy="705"/>
            </a:xfrm>
          </p:grpSpPr>
          <p:sp>
            <p:nvSpPr>
              <p:cNvPr id="100366" name="Rectangle 6"/>
              <p:cNvSpPr>
                <a:spLocks noChangeArrowheads="1"/>
              </p:cNvSpPr>
              <p:nvPr/>
            </p:nvSpPr>
            <p:spPr bwMode="auto">
              <a:xfrm>
                <a:off x="427" y="2168"/>
                <a:ext cx="4906" cy="705"/>
              </a:xfrm>
              <a:prstGeom prst="rect">
                <a:avLst/>
              </a:prstGeom>
              <a:solidFill>
                <a:srgbClr val="FFDF76"/>
              </a:solidFill>
              <a:ln w="38100">
                <a:solidFill>
                  <a:srgbClr val="000000"/>
                </a:solidFill>
                <a:miter lim="800000"/>
                <a:headEnd/>
                <a:tailEnd/>
              </a:ln>
            </p:spPr>
            <p:txBody>
              <a:bodyPr wrap="none" lIns="100008" tIns="50004" rIns="100008" bIns="50004" anchor="ctr"/>
              <a:lstStyle/>
              <a:p>
                <a:pPr algn="ctr" defTabSz="1000125"/>
                <a:endParaRPr lang="en-US" sz="2600" dirty="0">
                  <a:solidFill>
                    <a:srgbClr val="003300"/>
                  </a:solidFill>
                </a:endParaRPr>
              </a:p>
            </p:txBody>
          </p:sp>
          <p:sp>
            <p:nvSpPr>
              <p:cNvPr id="100367" name="Rectangle 7"/>
              <p:cNvSpPr>
                <a:spLocks noChangeArrowheads="1"/>
              </p:cNvSpPr>
              <p:nvPr/>
            </p:nvSpPr>
            <p:spPr bwMode="auto">
              <a:xfrm>
                <a:off x="988" y="2249"/>
                <a:ext cx="3784" cy="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lstStyle/>
              <a:p>
                <a:pPr marL="342900" indent="-342900" algn="ctr">
                  <a:lnSpc>
                    <a:spcPct val="90000"/>
                  </a:lnSpc>
                  <a:spcBef>
                    <a:spcPts val="0"/>
                  </a:spcBef>
                  <a:spcAft>
                    <a:spcPts val="600"/>
                  </a:spcAft>
                  <a:buClr>
                    <a:srgbClr val="BF0922"/>
                  </a:buClr>
                  <a:buFont typeface="Wingdings" charset="0"/>
                  <a:buNone/>
                </a:pPr>
                <a:r>
                  <a:rPr lang="en-US" b="1" dirty="0"/>
                  <a:t>Determine the Corporate Mission</a:t>
                </a:r>
              </a:p>
              <a:p>
                <a:pPr>
                  <a:lnSpc>
                    <a:spcPct val="90000"/>
                  </a:lnSpc>
                  <a:spcBef>
                    <a:spcPts val="0"/>
                  </a:spcBef>
                  <a:spcAft>
                    <a:spcPts val="600"/>
                  </a:spcAft>
                  <a:buClr>
                    <a:srgbClr val="BF0922"/>
                  </a:buClr>
                  <a:buFont typeface="Wingdings" charset="0"/>
                  <a:buNone/>
                </a:pPr>
                <a:r>
                  <a:rPr lang="en-US" sz="1600" dirty="0"/>
                  <a:t>State the reason for the firm</a:t>
                </a:r>
                <a:r>
                  <a:rPr lang="ja-JP" altLang="en-US" sz="1600" dirty="0"/>
                  <a:t>’</a:t>
                </a:r>
                <a:r>
                  <a:rPr lang="en-US" sz="1600" dirty="0"/>
                  <a:t>s existence and identify the value it wishes to create.</a:t>
                </a:r>
              </a:p>
            </p:txBody>
          </p:sp>
        </p:grpSp>
      </p:grpSp>
      <p:grpSp>
        <p:nvGrpSpPr>
          <p:cNvPr id="286728" name="Group 8"/>
          <p:cNvGrpSpPr>
            <a:grpSpLocks/>
          </p:cNvGrpSpPr>
          <p:nvPr/>
        </p:nvGrpSpPr>
        <p:grpSpPr bwMode="auto">
          <a:xfrm>
            <a:off x="677863" y="4202113"/>
            <a:ext cx="7788275" cy="1844675"/>
            <a:chOff x="427" y="2911"/>
            <a:chExt cx="4906" cy="1162"/>
          </a:xfrm>
        </p:grpSpPr>
        <p:sp>
          <p:nvSpPr>
            <p:cNvPr id="100360" name="AutoShape 9"/>
            <p:cNvSpPr>
              <a:spLocks noChangeArrowheads="1"/>
            </p:cNvSpPr>
            <p:nvPr/>
          </p:nvSpPr>
          <p:spPr bwMode="auto">
            <a:xfrm rot="5400000">
              <a:off x="2700" y="2598"/>
              <a:ext cx="360" cy="986"/>
            </a:xfrm>
            <a:prstGeom prst="rightArrow">
              <a:avLst>
                <a:gd name="adj1" fmla="val 48278"/>
                <a:gd name="adj2" fmla="val 62778"/>
              </a:avLst>
            </a:prstGeom>
            <a:solidFill>
              <a:srgbClr val="255898"/>
            </a:solidFill>
            <a:ln w="9525">
              <a:solidFill>
                <a:srgbClr val="000000"/>
              </a:solidFill>
              <a:miter lim="800000"/>
              <a:headEnd/>
              <a:tailEnd/>
            </a:ln>
          </p:spPr>
          <p:txBody>
            <a:bodyPr wrap="none" anchor="ctr"/>
            <a:lstStyle/>
            <a:p>
              <a:endParaRPr lang="en-US" dirty="0"/>
            </a:p>
          </p:txBody>
        </p:sp>
        <p:grpSp>
          <p:nvGrpSpPr>
            <p:cNvPr id="100361" name="Group 10"/>
            <p:cNvGrpSpPr>
              <a:grpSpLocks/>
            </p:cNvGrpSpPr>
            <p:nvPr/>
          </p:nvGrpSpPr>
          <p:grpSpPr bwMode="auto">
            <a:xfrm>
              <a:off x="427" y="3280"/>
              <a:ext cx="4906" cy="793"/>
              <a:chOff x="427" y="3280"/>
              <a:chExt cx="4906" cy="793"/>
            </a:xfrm>
          </p:grpSpPr>
          <p:sp>
            <p:nvSpPr>
              <p:cNvPr id="100362" name="Rectangle 11"/>
              <p:cNvSpPr>
                <a:spLocks noChangeArrowheads="1"/>
              </p:cNvSpPr>
              <p:nvPr/>
            </p:nvSpPr>
            <p:spPr bwMode="auto">
              <a:xfrm>
                <a:off x="427" y="3280"/>
                <a:ext cx="4906" cy="793"/>
              </a:xfrm>
              <a:prstGeom prst="rect">
                <a:avLst/>
              </a:prstGeom>
              <a:solidFill>
                <a:srgbClr val="FFDF76"/>
              </a:solidFill>
              <a:ln w="38100">
                <a:solidFill>
                  <a:srgbClr val="000000"/>
                </a:solidFill>
                <a:miter lim="800000"/>
                <a:headEnd/>
                <a:tailEnd/>
              </a:ln>
            </p:spPr>
            <p:txBody>
              <a:bodyPr wrap="none" anchor="ctr"/>
              <a:lstStyle/>
              <a:p>
                <a:endParaRPr lang="en-US" dirty="0"/>
              </a:p>
            </p:txBody>
          </p:sp>
          <p:sp>
            <p:nvSpPr>
              <p:cNvPr id="100363" name="Rectangle 12"/>
              <p:cNvSpPr>
                <a:spLocks noChangeArrowheads="1"/>
              </p:cNvSpPr>
              <p:nvPr/>
            </p:nvSpPr>
            <p:spPr bwMode="auto">
              <a:xfrm>
                <a:off x="828" y="3317"/>
                <a:ext cx="4104" cy="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7" tIns="45713" rIns="91427" bIns="45713"/>
              <a:lstStyle/>
              <a:p>
                <a:pPr marL="342900" indent="-342900" algn="ctr">
                  <a:lnSpc>
                    <a:spcPct val="90000"/>
                  </a:lnSpc>
                  <a:spcBef>
                    <a:spcPts val="0"/>
                  </a:spcBef>
                  <a:spcAft>
                    <a:spcPts val="600"/>
                  </a:spcAft>
                  <a:buClr>
                    <a:srgbClr val="BF0922"/>
                  </a:buClr>
                  <a:buFont typeface="Wingdings" charset="0"/>
                  <a:buNone/>
                </a:pPr>
                <a:r>
                  <a:rPr lang="en-US" b="1" dirty="0"/>
                  <a:t>Form a Strategy</a:t>
                </a:r>
              </a:p>
              <a:p>
                <a:pPr>
                  <a:lnSpc>
                    <a:spcPct val="90000"/>
                  </a:lnSpc>
                  <a:spcBef>
                    <a:spcPts val="0"/>
                  </a:spcBef>
                  <a:spcAft>
                    <a:spcPts val="600"/>
                  </a:spcAft>
                  <a:buClr>
                    <a:srgbClr val="BF0922"/>
                  </a:buClr>
                  <a:buFont typeface="Wingdings" charset="0"/>
                  <a:buNone/>
                </a:pPr>
                <a:r>
                  <a:rPr lang="en-US" sz="1600" dirty="0"/>
                  <a:t>Build a competitive advantage, such as low price, design, or volume flexibility, quality, quick delivery, dependability, after-sale service, broad product lines.</a:t>
                </a:r>
              </a:p>
            </p:txBody>
          </p:sp>
        </p:grpSp>
      </p:grpSp>
      <p:grpSp>
        <p:nvGrpSpPr>
          <p:cNvPr id="286733" name="Group 13"/>
          <p:cNvGrpSpPr>
            <a:grpSpLocks/>
          </p:cNvGrpSpPr>
          <p:nvPr/>
        </p:nvGrpSpPr>
        <p:grpSpPr bwMode="auto">
          <a:xfrm>
            <a:off x="677863" y="1400175"/>
            <a:ext cx="7788275" cy="1119188"/>
            <a:chOff x="427" y="1146"/>
            <a:chExt cx="4906" cy="705"/>
          </a:xfrm>
        </p:grpSpPr>
        <p:sp>
          <p:nvSpPr>
            <p:cNvPr id="286734" name="Rectangle 14"/>
            <p:cNvSpPr>
              <a:spLocks noChangeArrowheads="1"/>
            </p:cNvSpPr>
            <p:nvPr/>
          </p:nvSpPr>
          <p:spPr bwMode="auto">
            <a:xfrm>
              <a:off x="427" y="1146"/>
              <a:ext cx="4906" cy="705"/>
            </a:xfrm>
            <a:prstGeom prst="rect">
              <a:avLst/>
            </a:prstGeom>
            <a:solidFill>
              <a:schemeClr val="bg2">
                <a:lumMod val="75000"/>
              </a:schemeClr>
            </a:solidFill>
            <a:ln w="38100">
              <a:solidFill>
                <a:schemeClr val="tx1"/>
              </a:solidFill>
              <a:miter lim="800000"/>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00359" name="Text Box 15"/>
            <p:cNvSpPr txBox="1">
              <a:spLocks noChangeArrowheads="1"/>
            </p:cNvSpPr>
            <p:nvPr/>
          </p:nvSpPr>
          <p:spPr bwMode="auto">
            <a:xfrm>
              <a:off x="746" y="1199"/>
              <a:ext cx="4268" cy="5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spcBef>
                  <a:spcPct val="25000"/>
                </a:spcBef>
                <a:spcAft>
                  <a:spcPts val="600"/>
                </a:spcAft>
              </a:pPr>
              <a:r>
                <a:rPr lang="en-US" b="1" dirty="0">
                  <a:latin typeface="Arial" charset="0"/>
                </a:rPr>
                <a:t>Analyze the Environment</a:t>
              </a:r>
            </a:p>
            <a:p>
              <a:pPr>
                <a:lnSpc>
                  <a:spcPct val="90000"/>
                </a:lnSpc>
                <a:spcBef>
                  <a:spcPct val="25000"/>
                </a:spcBef>
                <a:spcAft>
                  <a:spcPts val="600"/>
                </a:spcAft>
              </a:pPr>
              <a:r>
                <a:rPr lang="en-US" sz="1600" dirty="0">
                  <a:latin typeface="Arial" charset="0"/>
                </a:rPr>
                <a:t>Identify the strengths, weaknesses, opportunities, and threats. Understand the environment, customers, industry, and competitors.</a:t>
              </a:r>
              <a:endParaRPr lang="en-AU" sz="1600" dirty="0">
                <a:latin typeface="Arial" charset="0"/>
              </a:endParaRPr>
            </a:p>
          </p:txBody>
        </p:sp>
      </p:grpSp>
      <p:sp>
        <p:nvSpPr>
          <p:cNvPr id="286736" name="Text Box 16"/>
          <p:cNvSpPr txBox="1">
            <a:spLocks noChangeArrowheads="1"/>
          </p:cNvSpPr>
          <p:nvPr/>
        </p:nvSpPr>
        <p:spPr bwMode="auto">
          <a:xfrm>
            <a:off x="7439025" y="60769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2.6</a:t>
            </a:r>
          </a:p>
        </p:txBody>
      </p:sp>
    </p:spTree>
    <p:extLst>
      <p:ext uri="{BB962C8B-B14F-4D97-AF65-F5344CB8AC3E}">
        <p14:creationId xmlns:p14="http://schemas.microsoft.com/office/powerpoint/2010/main" val="191736257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1000"/>
                                  </p:stCondLst>
                                  <p:childTnLst>
                                    <p:set>
                                      <p:cBhvr>
                                        <p:cTn id="6" dur="1" fill="hold">
                                          <p:stCondLst>
                                            <p:cond delay="0"/>
                                          </p:stCondLst>
                                        </p:cTn>
                                        <p:tgtEl>
                                          <p:spTgt spid="286733"/>
                                        </p:tgtEl>
                                        <p:attrNameLst>
                                          <p:attrName>style.visibility</p:attrName>
                                        </p:attrNameLst>
                                      </p:cBhvr>
                                      <p:to>
                                        <p:strVal val="visible"/>
                                      </p:to>
                                    </p:set>
                                    <p:animEffect transition="in" filter="wipe(up)">
                                      <p:cBhvr>
                                        <p:cTn id="7" dur="1000"/>
                                        <p:tgtEl>
                                          <p:spTgt spid="286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6723"/>
                                        </p:tgtEl>
                                        <p:attrNameLst>
                                          <p:attrName>style.visibility</p:attrName>
                                        </p:attrNameLst>
                                      </p:cBhvr>
                                      <p:to>
                                        <p:strVal val="visible"/>
                                      </p:to>
                                    </p:set>
                                    <p:animEffect transition="in" filter="wipe(up)">
                                      <p:cBhvr>
                                        <p:cTn id="12" dur="1000"/>
                                        <p:tgtEl>
                                          <p:spTgt spid="2867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86728"/>
                                        </p:tgtEl>
                                        <p:attrNameLst>
                                          <p:attrName>style.visibility</p:attrName>
                                        </p:attrNameLst>
                                      </p:cBhvr>
                                      <p:to>
                                        <p:strVal val="visible"/>
                                      </p:to>
                                    </p:set>
                                    <p:animEffect transition="in" filter="wipe(up)">
                                      <p:cBhvr>
                                        <p:cTn id="17" dur="1000"/>
                                        <p:tgtEl>
                                          <p:spTgt spid="286728"/>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86736"/>
                                        </p:tgtEl>
                                        <p:attrNameLst>
                                          <p:attrName>style.visibility</p:attrName>
                                        </p:attrNameLst>
                                      </p:cBhvr>
                                      <p:to>
                                        <p:strVal val="visible"/>
                                      </p:to>
                                    </p:set>
                                    <p:animEffect transition="in" filter="wipe(left)">
                                      <p:cBhvr>
                                        <p:cTn id="21" dur="1000"/>
                                        <p:tgtEl>
                                          <p:spTgt spid="286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85800" y="609600"/>
            <a:ext cx="7772400" cy="1270000"/>
          </a:xfrm>
        </p:spPr>
        <p:txBody>
          <a:bodyPr rtlCol="0">
            <a:normAutofit fontScale="90000"/>
          </a:bodyPr>
          <a:lstStyle/>
          <a:p>
            <a:pPr fontAlgn="auto">
              <a:spcAft>
                <a:spcPts val="0"/>
              </a:spcAft>
              <a:defRPr/>
            </a:pPr>
            <a:r>
              <a:rPr lang="en-US" dirty="0">
                <a:ea typeface="+mj-ea"/>
              </a:rPr>
              <a:t>Strategy Development and Implementation</a:t>
            </a:r>
          </a:p>
        </p:txBody>
      </p:sp>
      <p:sp>
        <p:nvSpPr>
          <p:cNvPr id="102402" name="Rectangle 3"/>
          <p:cNvSpPr>
            <a:spLocks noGrp="1" noChangeArrowheads="1"/>
          </p:cNvSpPr>
          <p:nvPr>
            <p:ph type="body" idx="1"/>
          </p:nvPr>
        </p:nvSpPr>
        <p:spPr>
          <a:xfrm>
            <a:off x="965200" y="2228850"/>
            <a:ext cx="7213600" cy="2019300"/>
          </a:xfrm>
        </p:spPr>
        <p:txBody>
          <a:bodyPr/>
          <a:lstStyle/>
          <a:p>
            <a:pPr marL="533400" indent="-533400">
              <a:buFont typeface="Arial Unicode MS" charset="0"/>
              <a:buChar char="▶"/>
            </a:pPr>
            <a:r>
              <a:rPr lang="en-US" dirty="0">
                <a:latin typeface="Arial" charset="0"/>
                <a:cs typeface="Arial" charset="0"/>
              </a:rPr>
              <a:t>Identify key success factors</a:t>
            </a:r>
          </a:p>
          <a:p>
            <a:pPr marL="533400" indent="-533400">
              <a:buFont typeface="Arial Unicode MS" charset="0"/>
              <a:buChar char="▶"/>
            </a:pPr>
            <a:r>
              <a:rPr lang="en-US" dirty="0">
                <a:latin typeface="Arial" charset="0"/>
                <a:cs typeface="Arial" charset="0"/>
              </a:rPr>
              <a:t>Integrate OM with other activities</a:t>
            </a:r>
          </a:p>
          <a:p>
            <a:pPr marL="533400" indent="-533400">
              <a:buFont typeface="Arial Unicode MS" charset="0"/>
              <a:buChar char="▶"/>
            </a:pPr>
            <a:r>
              <a:rPr lang="en-US" dirty="0">
                <a:latin typeface="Arial" charset="0"/>
                <a:cs typeface="Arial" charset="0"/>
              </a:rPr>
              <a:t>Build and staff the organization</a:t>
            </a:r>
          </a:p>
        </p:txBody>
      </p:sp>
      <p:sp>
        <p:nvSpPr>
          <p:cNvPr id="288772" name="Text Box 4"/>
          <p:cNvSpPr txBox="1">
            <a:spLocks noChangeArrowheads="1"/>
          </p:cNvSpPr>
          <p:nvPr/>
        </p:nvSpPr>
        <p:spPr bwMode="auto">
          <a:xfrm>
            <a:off x="477838" y="4294188"/>
            <a:ext cx="8161337" cy="1482725"/>
          </a:xfrm>
          <a:prstGeom prst="rect">
            <a:avLst/>
          </a:prstGeom>
          <a:solidFill>
            <a:schemeClr val="accent2"/>
          </a:solidFill>
          <a:ln w="9525">
            <a:solidFill>
              <a:schemeClr val="tx1"/>
            </a:solidFill>
            <a:miter lim="800000"/>
            <a:headEnd/>
            <a:tailEnd/>
          </a:ln>
        </p:spPr>
        <p:txBody>
          <a:bodyPr lIns="360000" tIns="154800" rIns="360000" bIns="154800">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AU" sz="2800" i="1" dirty="0">
                <a:latin typeface="Arial" charset="0"/>
              </a:rPr>
              <a:t>The operations manager</a:t>
            </a:r>
            <a:r>
              <a:rPr lang="en-US" sz="2800" i="1" dirty="0">
                <a:latin typeface="Arial" charset="0"/>
                <a:ea typeface="MS PGothic" charset="0"/>
                <a:cs typeface="MS PGothic" charset="0"/>
              </a:rPr>
              <a:t>’</a:t>
            </a:r>
            <a:r>
              <a:rPr lang="en-AU" sz="2800" i="1" dirty="0">
                <a:latin typeface="Arial" charset="0"/>
              </a:rPr>
              <a:t>s job is to implement an OM strategy, provide competitive advantage, and increase productivity</a:t>
            </a:r>
          </a:p>
        </p:txBody>
      </p:sp>
    </p:spTree>
    <p:extLst>
      <p:ext uri="{BB962C8B-B14F-4D97-AF65-F5344CB8AC3E}">
        <p14:creationId xmlns:p14="http://schemas.microsoft.com/office/powerpoint/2010/main" val="218371569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88772"/>
                                        </p:tgtEl>
                                        <p:attrNameLst>
                                          <p:attrName>style.visibility</p:attrName>
                                        </p:attrNameLst>
                                      </p:cBhvr>
                                      <p:to>
                                        <p:strVal val="visible"/>
                                      </p:to>
                                    </p:set>
                                    <p:animEffect transition="in" filter="strips(downRight)">
                                      <p:cBhvr>
                                        <p:cTn id="7" dur="1000"/>
                                        <p:tgtEl>
                                          <p:spTgt spid="288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0955" name="Group 139"/>
          <p:cNvGrpSpPr>
            <a:grpSpLocks/>
          </p:cNvGrpSpPr>
          <p:nvPr/>
        </p:nvGrpSpPr>
        <p:grpSpPr bwMode="auto">
          <a:xfrm>
            <a:off x="1625600" y="1600200"/>
            <a:ext cx="5638800" cy="469900"/>
            <a:chOff x="1024" y="1008"/>
            <a:chExt cx="3552" cy="296"/>
          </a:xfrm>
        </p:grpSpPr>
        <p:sp>
          <p:nvSpPr>
            <p:cNvPr id="104486" name="Freeform 137"/>
            <p:cNvSpPr>
              <a:spLocks/>
            </p:cNvSpPr>
            <p:nvPr/>
          </p:nvSpPr>
          <p:spPr bwMode="auto">
            <a:xfrm>
              <a:off x="1024" y="1160"/>
              <a:ext cx="3552" cy="144"/>
            </a:xfrm>
            <a:custGeom>
              <a:avLst/>
              <a:gdLst>
                <a:gd name="T0" fmla="*/ 0 w 3552"/>
                <a:gd name="T1" fmla="*/ 144 h 144"/>
                <a:gd name="T2" fmla="*/ 0 w 3552"/>
                <a:gd name="T3" fmla="*/ 0 h 144"/>
                <a:gd name="T4" fmla="*/ 3552 w 3552"/>
                <a:gd name="T5" fmla="*/ 0 h 144"/>
                <a:gd name="T6" fmla="*/ 3552 w 3552"/>
                <a:gd name="T7" fmla="*/ 128 h 144"/>
                <a:gd name="T8" fmla="*/ 0 60000 65536"/>
                <a:gd name="T9" fmla="*/ 0 60000 65536"/>
                <a:gd name="T10" fmla="*/ 0 60000 65536"/>
                <a:gd name="T11" fmla="*/ 0 60000 65536"/>
                <a:gd name="T12" fmla="*/ 0 w 3552"/>
                <a:gd name="T13" fmla="*/ 0 h 144"/>
                <a:gd name="T14" fmla="*/ 3552 w 3552"/>
                <a:gd name="T15" fmla="*/ 144 h 144"/>
              </a:gdLst>
              <a:ahLst/>
              <a:cxnLst>
                <a:cxn ang="T8">
                  <a:pos x="T0" y="T1"/>
                </a:cxn>
                <a:cxn ang="T9">
                  <a:pos x="T2" y="T3"/>
                </a:cxn>
                <a:cxn ang="T10">
                  <a:pos x="T4" y="T5"/>
                </a:cxn>
                <a:cxn ang="T11">
                  <a:pos x="T6" y="T7"/>
                </a:cxn>
              </a:cxnLst>
              <a:rect l="T12" t="T13" r="T14" b="T15"/>
              <a:pathLst>
                <a:path w="3552" h="144">
                  <a:moveTo>
                    <a:pt x="0" y="144"/>
                  </a:moveTo>
                  <a:lnTo>
                    <a:pt x="0" y="0"/>
                  </a:lnTo>
                  <a:lnTo>
                    <a:pt x="3552" y="0"/>
                  </a:lnTo>
                  <a:lnTo>
                    <a:pt x="3552" y="128"/>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04487" name="Line 138"/>
            <p:cNvSpPr>
              <a:spLocks noChangeShapeType="1"/>
            </p:cNvSpPr>
            <p:nvPr/>
          </p:nvSpPr>
          <p:spPr bwMode="auto">
            <a:xfrm>
              <a:off x="2800" y="1008"/>
              <a:ext cx="0"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4450" name="Rectangle 2"/>
          <p:cNvSpPr>
            <a:spLocks noGrp="1" noChangeArrowheads="1"/>
          </p:cNvSpPr>
          <p:nvPr>
            <p:ph type="title"/>
          </p:nvPr>
        </p:nvSpPr>
        <p:spPr>
          <a:xfrm>
            <a:off x="685800" y="393700"/>
            <a:ext cx="7772400" cy="800100"/>
          </a:xfrm>
        </p:spPr>
        <p:txBody>
          <a:bodyPr/>
          <a:lstStyle/>
          <a:p>
            <a:pPr>
              <a:lnSpc>
                <a:spcPct val="80000"/>
              </a:lnSpc>
            </a:pPr>
            <a:r>
              <a:rPr lang="en-US" dirty="0">
                <a:latin typeface="Arial" charset="0"/>
                <a:cs typeface="Arial" charset="0"/>
              </a:rPr>
              <a:t>Key Success Factors</a:t>
            </a:r>
          </a:p>
        </p:txBody>
      </p:sp>
      <p:grpSp>
        <p:nvGrpSpPr>
          <p:cNvPr id="2" name="Group 1"/>
          <p:cNvGrpSpPr/>
          <p:nvPr/>
        </p:nvGrpSpPr>
        <p:grpSpPr>
          <a:xfrm>
            <a:off x="4075113" y="2014538"/>
            <a:ext cx="4510087" cy="4278311"/>
            <a:chOff x="4075113" y="2014538"/>
            <a:chExt cx="4510087" cy="4278311"/>
          </a:xfrm>
        </p:grpSpPr>
        <p:sp>
          <p:nvSpPr>
            <p:cNvPr id="290820" name="Freeform 4"/>
            <p:cNvSpPr>
              <a:spLocks/>
            </p:cNvSpPr>
            <p:nvPr/>
          </p:nvSpPr>
          <p:spPr bwMode="auto">
            <a:xfrm>
              <a:off x="8240713" y="2209800"/>
              <a:ext cx="342900" cy="4083049"/>
            </a:xfrm>
            <a:custGeom>
              <a:avLst/>
              <a:gdLst>
                <a:gd name="T0" fmla="*/ 213 w 216"/>
                <a:gd name="T1" fmla="*/ 0 h 2854"/>
                <a:gd name="T2" fmla="*/ 198 w 216"/>
                <a:gd name="T3" fmla="*/ 1015 h 2854"/>
                <a:gd name="T4" fmla="*/ 162 w 216"/>
                <a:gd name="T5" fmla="*/ 2302 h 2854"/>
                <a:gd name="T6" fmla="*/ 12 w 216"/>
                <a:gd name="T7" fmla="*/ 2854 h 2854"/>
                <a:gd name="T8" fmla="*/ 33 w 216"/>
                <a:gd name="T9" fmla="*/ 811 h 2854"/>
                <a:gd name="T10" fmla="*/ 213 w 216"/>
                <a:gd name="T11" fmla="*/ 0 h 2854"/>
              </a:gdLst>
              <a:ahLst/>
              <a:cxnLst>
                <a:cxn ang="0">
                  <a:pos x="T0" y="T1"/>
                </a:cxn>
                <a:cxn ang="0">
                  <a:pos x="T2" y="T3"/>
                </a:cxn>
                <a:cxn ang="0">
                  <a:pos x="T4" y="T5"/>
                </a:cxn>
                <a:cxn ang="0">
                  <a:pos x="T6" y="T7"/>
                </a:cxn>
                <a:cxn ang="0">
                  <a:pos x="T8" y="T9"/>
                </a:cxn>
                <a:cxn ang="0">
                  <a:pos x="T10" y="T11"/>
                </a:cxn>
              </a:cxnLst>
              <a:rect l="0" t="0" r="r" b="b"/>
              <a:pathLst>
                <a:path w="216" h="2854">
                  <a:moveTo>
                    <a:pt x="213" y="0"/>
                  </a:moveTo>
                  <a:cubicBezTo>
                    <a:pt x="216" y="580"/>
                    <a:pt x="203" y="640"/>
                    <a:pt x="198" y="1015"/>
                  </a:cubicBezTo>
                  <a:cubicBezTo>
                    <a:pt x="189" y="1399"/>
                    <a:pt x="193" y="1996"/>
                    <a:pt x="162" y="2302"/>
                  </a:cubicBezTo>
                  <a:cubicBezTo>
                    <a:pt x="131" y="2608"/>
                    <a:pt x="78" y="2842"/>
                    <a:pt x="12" y="2854"/>
                  </a:cubicBezTo>
                  <a:cubicBezTo>
                    <a:pt x="15" y="2578"/>
                    <a:pt x="0" y="1287"/>
                    <a:pt x="33" y="811"/>
                  </a:cubicBezTo>
                  <a:cubicBezTo>
                    <a:pt x="66" y="335"/>
                    <a:pt x="175" y="169"/>
                    <a:pt x="213" y="0"/>
                  </a:cubicBezTo>
                  <a:close/>
                </a:path>
              </a:pathLst>
            </a:custGeom>
            <a:solidFill>
              <a:schemeClr val="accent4">
                <a:lumMod val="50000"/>
              </a:schemeClr>
            </a:solidFill>
            <a:ln w="9525">
              <a:solidFill>
                <a:schemeClr val="tx1"/>
              </a:solidFill>
              <a:round/>
              <a:headEnd/>
              <a:tailEnd/>
            </a:ln>
            <a:effectLst/>
          </p:spPr>
          <p:txBody>
            <a:bodyPr/>
            <a:lstStyle/>
            <a:p>
              <a:pPr fontAlgn="auto">
                <a:spcBef>
                  <a:spcPts val="0"/>
                </a:spcBef>
                <a:spcAft>
                  <a:spcPts val="0"/>
                </a:spcAft>
                <a:defRPr/>
              </a:pPr>
              <a:endParaRPr lang="en-US" dirty="0">
                <a:latin typeface="Arial"/>
                <a:ea typeface="+mn-ea"/>
                <a:cs typeface="Arial"/>
              </a:endParaRPr>
            </a:p>
          </p:txBody>
        </p:sp>
        <p:grpSp>
          <p:nvGrpSpPr>
            <p:cNvPr id="104483" name="Group 141"/>
            <p:cNvGrpSpPr>
              <a:grpSpLocks/>
            </p:cNvGrpSpPr>
            <p:nvPr/>
          </p:nvGrpSpPr>
          <p:grpSpPr bwMode="auto">
            <a:xfrm>
              <a:off x="4075113" y="2014538"/>
              <a:ext cx="4510087" cy="1998662"/>
              <a:chOff x="2567" y="1269"/>
              <a:chExt cx="2841" cy="1291"/>
            </a:xfrm>
          </p:grpSpPr>
          <p:sp>
            <p:nvSpPr>
              <p:cNvPr id="290821" name="Freeform 5"/>
              <p:cNvSpPr>
                <a:spLocks/>
              </p:cNvSpPr>
              <p:nvPr/>
            </p:nvSpPr>
            <p:spPr bwMode="auto">
              <a:xfrm>
                <a:off x="2567" y="1351"/>
                <a:ext cx="2841" cy="1209"/>
              </a:xfrm>
              <a:custGeom>
                <a:avLst/>
                <a:gdLst>
                  <a:gd name="T0" fmla="*/ 1184 w 2851"/>
                  <a:gd name="T1" fmla="*/ 17 h 1209"/>
                  <a:gd name="T2" fmla="*/ 1185 w 2851"/>
                  <a:gd name="T3" fmla="*/ 960 h 1209"/>
                  <a:gd name="T4" fmla="*/ 1040 w 2851"/>
                  <a:gd name="T5" fmla="*/ 1097 h 1209"/>
                  <a:gd name="T6" fmla="*/ 0 w 2851"/>
                  <a:gd name="T7" fmla="*/ 1209 h 1209"/>
                  <a:gd name="T8" fmla="*/ 2640 w 2851"/>
                  <a:gd name="T9" fmla="*/ 1185 h 1209"/>
                  <a:gd name="T10" fmla="*/ 2817 w 2851"/>
                  <a:gd name="T11" fmla="*/ 852 h 1209"/>
                  <a:gd name="T12" fmla="*/ 2844 w 2851"/>
                  <a:gd name="T13" fmla="*/ 0 h 1209"/>
                  <a:gd name="T14" fmla="*/ 1184 w 2851"/>
                  <a:gd name="T15" fmla="*/ 17 h 1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1" h="1209">
                    <a:moveTo>
                      <a:pt x="1184" y="17"/>
                    </a:moveTo>
                    <a:cubicBezTo>
                      <a:pt x="1188" y="261"/>
                      <a:pt x="1185" y="933"/>
                      <a:pt x="1185" y="960"/>
                    </a:cubicBezTo>
                    <a:cubicBezTo>
                      <a:pt x="1185" y="987"/>
                      <a:pt x="1152" y="1086"/>
                      <a:pt x="1040" y="1097"/>
                    </a:cubicBezTo>
                    <a:cubicBezTo>
                      <a:pt x="928" y="1108"/>
                      <a:pt x="207" y="1176"/>
                      <a:pt x="0" y="1209"/>
                    </a:cubicBezTo>
                    <a:cubicBezTo>
                      <a:pt x="282" y="1203"/>
                      <a:pt x="2196" y="1182"/>
                      <a:pt x="2640" y="1185"/>
                    </a:cubicBezTo>
                    <a:cubicBezTo>
                      <a:pt x="2661" y="1167"/>
                      <a:pt x="2783" y="1049"/>
                      <a:pt x="2817" y="852"/>
                    </a:cubicBezTo>
                    <a:cubicBezTo>
                      <a:pt x="2851" y="655"/>
                      <a:pt x="2841" y="489"/>
                      <a:pt x="2844" y="0"/>
                    </a:cubicBezTo>
                    <a:cubicBezTo>
                      <a:pt x="2583" y="0"/>
                      <a:pt x="1530" y="14"/>
                      <a:pt x="1184" y="17"/>
                    </a:cubicBezTo>
                    <a:close/>
                  </a:path>
                </a:pathLst>
              </a:custGeom>
              <a:solidFill>
                <a:schemeClr val="accent4"/>
              </a:solidFill>
              <a:ln w="9525">
                <a:solidFill>
                  <a:schemeClr val="tx1"/>
                </a:solidFill>
                <a:round/>
                <a:headEnd/>
                <a:tailEnd/>
              </a:ln>
              <a:effectLst/>
            </p:spPr>
            <p:txBody>
              <a:bodyPr/>
              <a:lstStyle/>
              <a:p>
                <a:pPr fontAlgn="auto">
                  <a:spcBef>
                    <a:spcPts val="0"/>
                  </a:spcBef>
                  <a:spcAft>
                    <a:spcPts val="0"/>
                  </a:spcAft>
                  <a:defRPr/>
                </a:pPr>
                <a:endParaRPr lang="en-US" dirty="0">
                  <a:latin typeface="Arial"/>
                  <a:ea typeface="+mn-ea"/>
                  <a:cs typeface="Arial"/>
                </a:endParaRPr>
              </a:p>
            </p:txBody>
          </p:sp>
          <p:sp>
            <p:nvSpPr>
              <p:cNvPr id="290831" name="Text Box 15"/>
              <p:cNvSpPr txBox="1">
                <a:spLocks noChangeArrowheads="1"/>
              </p:cNvSpPr>
              <p:nvPr/>
            </p:nvSpPr>
            <p:spPr bwMode="auto">
              <a:xfrm>
                <a:off x="3744" y="1269"/>
                <a:ext cx="1660" cy="252"/>
              </a:xfrm>
              <a:prstGeom prst="rect">
                <a:avLst/>
              </a:prstGeom>
              <a:solidFill>
                <a:schemeClr val="accent4">
                  <a:lumMod val="75000"/>
                </a:schemeClr>
              </a:solidFill>
              <a:ln w="19050">
                <a:solidFill>
                  <a:schemeClr val="tx1"/>
                </a:solidFill>
                <a:miter lim="800000"/>
                <a:headEnd/>
                <a:tailEnd/>
              </a:ln>
              <a:effectLst/>
            </p:spPr>
            <p:txBody>
              <a:bodyPr lIns="100008" tIns="108000" rIns="100008" bIns="108000">
                <a:spAutoFit/>
              </a:bodyPr>
              <a:lstStyle>
                <a:lvl1pPr defTabSz="1000125">
                  <a:defRPr sz="2400">
                    <a:solidFill>
                      <a:schemeClr val="tx1"/>
                    </a:solidFill>
                    <a:latin typeface="Arial" charset="0"/>
                    <a:ea typeface="ＭＳ Ｐゴシック" charset="0"/>
                    <a:cs typeface="ＭＳ Ｐゴシック" charset="0"/>
                  </a:defRPr>
                </a:lvl1pPr>
                <a:lvl2pPr marL="500063" defTabSz="1000125">
                  <a:defRPr sz="2400">
                    <a:solidFill>
                      <a:schemeClr val="tx1"/>
                    </a:solidFill>
                    <a:latin typeface="Arial" charset="0"/>
                    <a:ea typeface="ＭＳ Ｐゴシック" charset="0"/>
                  </a:defRPr>
                </a:lvl2pPr>
                <a:lvl3pPr marL="1000125" defTabSz="1000125">
                  <a:defRPr sz="2400">
                    <a:solidFill>
                      <a:schemeClr val="tx1"/>
                    </a:solidFill>
                    <a:latin typeface="Arial" charset="0"/>
                    <a:ea typeface="ＭＳ Ｐゴシック" charset="0"/>
                  </a:defRPr>
                </a:lvl3pPr>
                <a:lvl4pPr marL="1500188" defTabSz="1000125">
                  <a:defRPr sz="2400">
                    <a:solidFill>
                      <a:schemeClr val="tx1"/>
                    </a:solidFill>
                    <a:latin typeface="Arial" charset="0"/>
                    <a:ea typeface="ＭＳ Ｐゴシック" charset="0"/>
                  </a:defRPr>
                </a:lvl4pPr>
                <a:lvl5pPr marL="2000250" defTabSz="1000125">
                  <a:defRPr sz="2400">
                    <a:solidFill>
                      <a:schemeClr val="tx1"/>
                    </a:solidFill>
                    <a:latin typeface="Arial" charset="0"/>
                    <a:ea typeface="ＭＳ Ｐゴシック" charset="0"/>
                  </a:defRPr>
                </a:lvl5pPr>
                <a:lvl6pPr marL="2457450" defTabSz="1000125" eaLnBrk="0" fontAlgn="base" hangingPunct="0">
                  <a:spcBef>
                    <a:spcPct val="0"/>
                  </a:spcBef>
                  <a:spcAft>
                    <a:spcPct val="0"/>
                  </a:spcAft>
                  <a:defRPr sz="2400">
                    <a:solidFill>
                      <a:schemeClr val="tx1"/>
                    </a:solidFill>
                    <a:latin typeface="Arial" charset="0"/>
                    <a:ea typeface="ＭＳ Ｐゴシック" charset="0"/>
                  </a:defRPr>
                </a:lvl6pPr>
                <a:lvl7pPr marL="2914650" defTabSz="1000125" eaLnBrk="0" fontAlgn="base" hangingPunct="0">
                  <a:spcBef>
                    <a:spcPct val="0"/>
                  </a:spcBef>
                  <a:spcAft>
                    <a:spcPct val="0"/>
                  </a:spcAft>
                  <a:defRPr sz="2400">
                    <a:solidFill>
                      <a:schemeClr val="tx1"/>
                    </a:solidFill>
                    <a:latin typeface="Arial" charset="0"/>
                    <a:ea typeface="ＭＳ Ｐゴシック" charset="0"/>
                  </a:defRPr>
                </a:lvl7pPr>
                <a:lvl8pPr marL="3371850" defTabSz="1000125" eaLnBrk="0" fontAlgn="base" hangingPunct="0">
                  <a:spcBef>
                    <a:spcPct val="0"/>
                  </a:spcBef>
                  <a:spcAft>
                    <a:spcPct val="0"/>
                  </a:spcAft>
                  <a:defRPr sz="2400">
                    <a:solidFill>
                      <a:schemeClr val="tx1"/>
                    </a:solidFill>
                    <a:latin typeface="Arial" charset="0"/>
                    <a:ea typeface="ＭＳ Ｐゴシック" charset="0"/>
                  </a:defRPr>
                </a:lvl8pPr>
                <a:lvl9pPr marL="3829050" defTabSz="1000125" eaLnBrk="0" fontAlgn="base" hangingPunct="0">
                  <a:spcBef>
                    <a:spcPct val="0"/>
                  </a:spcBef>
                  <a:spcAft>
                    <a:spcPct val="0"/>
                  </a:spcAft>
                  <a:defRPr sz="2400">
                    <a:solidFill>
                      <a:schemeClr val="tx1"/>
                    </a:solidFill>
                    <a:latin typeface="Arial" charset="0"/>
                    <a:ea typeface="ＭＳ Ｐゴシック" charset="0"/>
                  </a:defRPr>
                </a:lvl9pPr>
              </a:lstStyle>
              <a:p>
                <a:pPr algn="ctr" fontAlgn="auto">
                  <a:lnSpc>
                    <a:spcPct val="90000"/>
                  </a:lnSpc>
                  <a:spcBef>
                    <a:spcPts val="0"/>
                  </a:spcBef>
                  <a:spcAft>
                    <a:spcPts val="0"/>
                  </a:spcAft>
                  <a:defRPr/>
                </a:pPr>
                <a:r>
                  <a:rPr lang="en-US" sz="1200" b="1" dirty="0">
                    <a:solidFill>
                      <a:schemeClr val="bg1"/>
                    </a:solidFill>
                    <a:latin typeface="Arial"/>
                    <a:cs typeface="Arial"/>
                  </a:rPr>
                  <a:t>Production/Operations</a:t>
                </a:r>
              </a:p>
            </p:txBody>
          </p:sp>
        </p:grpSp>
      </p:grpSp>
      <p:sp>
        <p:nvSpPr>
          <p:cNvPr id="290832" name="Text Box 16"/>
          <p:cNvSpPr txBox="1">
            <a:spLocks noChangeArrowheads="1"/>
          </p:cNvSpPr>
          <p:nvPr/>
        </p:nvSpPr>
        <p:spPr bwMode="auto">
          <a:xfrm>
            <a:off x="6869113" y="6369050"/>
            <a:ext cx="11445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rgbClr val="255898"/>
                </a:solidFill>
                <a:latin typeface="Arial" charset="0"/>
              </a:rPr>
              <a:t>2.7</a:t>
            </a:r>
          </a:p>
        </p:txBody>
      </p:sp>
      <p:graphicFrame>
        <p:nvGraphicFramePr>
          <p:cNvPr id="290951" name="Group 135"/>
          <p:cNvGraphicFramePr>
            <a:graphicFrameLocks noGrp="1"/>
          </p:cNvGraphicFramePr>
          <p:nvPr>
            <p:extLst>
              <p:ext uri="{D42A27DB-BD31-4B8C-83A1-F6EECF244321}">
                <p14:modId xmlns:p14="http://schemas.microsoft.com/office/powerpoint/2010/main" val="1471969121"/>
              </p:ext>
            </p:extLst>
          </p:nvPr>
        </p:nvGraphicFramePr>
        <p:xfrm>
          <a:off x="622300" y="2006600"/>
          <a:ext cx="2057400" cy="1663700"/>
        </p:xfrm>
        <a:graphic>
          <a:graphicData uri="http://schemas.openxmlformats.org/drawingml/2006/table">
            <a:tbl>
              <a:tblPr/>
              <a:tblGrid>
                <a:gridCol w="2057400">
                  <a:extLst>
                    <a:ext uri="{9D8B030D-6E8A-4147-A177-3AD203B41FA5}">
                      <a16:colId xmlns:a16="http://schemas.microsoft.com/office/drawing/2014/main" val="20000"/>
                    </a:ext>
                  </a:extLst>
                </a:gridCol>
              </a:tblGrid>
              <a:tr h="393700">
                <a:tc>
                  <a:txBody>
                    <a:bodyPr/>
                    <a:lstStyle/>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bg1"/>
                          </a:solidFill>
                          <a:effectLst/>
                          <a:latin typeface="Arial" charset="0"/>
                          <a:ea typeface="ＭＳ Ｐゴシック" charset="0"/>
                          <a:cs typeface="ＭＳ Ｐゴシック" charset="0"/>
                        </a:rPr>
                        <a:t>Marketing</a:t>
                      </a:r>
                    </a:p>
                  </a:txBody>
                  <a:tcPr marL="90000" marR="90000" marT="46800" marB="468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75000"/>
                      </a:schemeClr>
                    </a:solidFill>
                  </a:tcPr>
                </a:tc>
                <a:extLst>
                  <a:ext uri="{0D108BD9-81ED-4DB2-BD59-A6C34878D82A}">
                    <a16:rowId xmlns:a16="http://schemas.microsoft.com/office/drawing/2014/main" val="10000"/>
                  </a:ext>
                </a:extLst>
              </a:tr>
              <a:tr h="1270000">
                <a:tc>
                  <a:txBody>
                    <a:bodyPr/>
                    <a:lstStyle/>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Service</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Distribution</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Promotion</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Channels of distribution</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Product positioning</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 (image, functions)</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10001"/>
                  </a:ext>
                </a:extLst>
              </a:tr>
            </a:tbl>
          </a:graphicData>
        </a:graphic>
      </p:graphicFrame>
      <p:graphicFrame>
        <p:nvGraphicFramePr>
          <p:cNvPr id="290956" name="Group 140"/>
          <p:cNvGraphicFramePr>
            <a:graphicFrameLocks noGrp="1"/>
          </p:cNvGraphicFramePr>
          <p:nvPr>
            <p:extLst>
              <p:ext uri="{D42A27DB-BD31-4B8C-83A1-F6EECF244321}">
                <p14:modId xmlns:p14="http://schemas.microsoft.com/office/powerpoint/2010/main" val="1325198718"/>
              </p:ext>
            </p:extLst>
          </p:nvPr>
        </p:nvGraphicFramePr>
        <p:xfrm>
          <a:off x="3403600" y="2006600"/>
          <a:ext cx="2058988" cy="1651000"/>
        </p:xfrm>
        <a:graphic>
          <a:graphicData uri="http://schemas.openxmlformats.org/drawingml/2006/table">
            <a:tbl>
              <a:tblPr/>
              <a:tblGrid>
                <a:gridCol w="2058988">
                  <a:extLst>
                    <a:ext uri="{9D8B030D-6E8A-4147-A177-3AD203B41FA5}">
                      <a16:colId xmlns:a16="http://schemas.microsoft.com/office/drawing/2014/main" val="20000"/>
                    </a:ext>
                  </a:extLst>
                </a:gridCol>
              </a:tblGrid>
              <a:tr h="393700">
                <a:tc>
                  <a:txBody>
                    <a:bodyPr/>
                    <a:lstStyle/>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bg1"/>
                          </a:solidFill>
                          <a:effectLst/>
                          <a:latin typeface="Arial" charset="0"/>
                          <a:ea typeface="ＭＳ Ｐゴシック" charset="0"/>
                          <a:cs typeface="ＭＳ Ｐゴシック" charset="0"/>
                        </a:rPr>
                        <a:t>Finance/Accounting</a:t>
                      </a:r>
                    </a:p>
                  </a:txBody>
                  <a:tcPr marL="90000" marR="90000" marT="46800" marB="468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75000"/>
                      </a:schemeClr>
                    </a:solidFill>
                  </a:tcPr>
                </a:tc>
                <a:extLst>
                  <a:ext uri="{0D108BD9-81ED-4DB2-BD59-A6C34878D82A}">
                    <a16:rowId xmlns:a16="http://schemas.microsoft.com/office/drawing/2014/main" val="10000"/>
                  </a:ext>
                </a:extLst>
              </a:tr>
              <a:tr h="1257300">
                <a:tc>
                  <a:txBody>
                    <a:bodyPr/>
                    <a:lstStyle/>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Leverage</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Cost of capital</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Working capital</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Receivables</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Payables</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Financial control</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Lines of credit</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10001"/>
                  </a:ext>
                </a:extLst>
              </a:tr>
            </a:tbl>
          </a:graphicData>
        </a:graphic>
      </p:graphicFrame>
      <p:graphicFrame>
        <p:nvGraphicFramePr>
          <p:cNvPr id="290949" name="Group 133"/>
          <p:cNvGraphicFramePr>
            <a:graphicFrameLocks noGrp="1"/>
          </p:cNvGraphicFramePr>
          <p:nvPr>
            <p:extLst>
              <p:ext uri="{D42A27DB-BD31-4B8C-83A1-F6EECF244321}">
                <p14:modId xmlns:p14="http://schemas.microsoft.com/office/powerpoint/2010/main" val="1529202616"/>
              </p:ext>
            </p:extLst>
          </p:nvPr>
        </p:nvGraphicFramePr>
        <p:xfrm>
          <a:off x="622300" y="3962400"/>
          <a:ext cx="7645400" cy="2346452"/>
        </p:xfrm>
        <a:graphic>
          <a:graphicData uri="http://schemas.openxmlformats.org/drawingml/2006/table">
            <a:tbl>
              <a:tblPr/>
              <a:tblGrid>
                <a:gridCol w="1997075">
                  <a:extLst>
                    <a:ext uri="{9D8B030D-6E8A-4147-A177-3AD203B41FA5}">
                      <a16:colId xmlns:a16="http://schemas.microsoft.com/office/drawing/2014/main" val="20000"/>
                    </a:ext>
                  </a:extLst>
                </a:gridCol>
                <a:gridCol w="4643438">
                  <a:extLst>
                    <a:ext uri="{9D8B030D-6E8A-4147-A177-3AD203B41FA5}">
                      <a16:colId xmlns:a16="http://schemas.microsoft.com/office/drawing/2014/main" val="20001"/>
                    </a:ext>
                  </a:extLst>
                </a:gridCol>
                <a:gridCol w="1004887">
                  <a:extLst>
                    <a:ext uri="{9D8B030D-6E8A-4147-A177-3AD203B41FA5}">
                      <a16:colId xmlns:a16="http://schemas.microsoft.com/office/drawing/2014/main" val="20002"/>
                    </a:ext>
                  </a:extLst>
                </a:gridCol>
              </a:tblGrid>
              <a:tr h="444500">
                <a:tc>
                  <a:txBody>
                    <a:bodyPr/>
                    <a:lstStyle/>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bg1"/>
                          </a:solidFill>
                          <a:effectLst/>
                          <a:latin typeface="Arial" charset="0"/>
                          <a:ea typeface="ＭＳ Ｐゴシック" charset="0"/>
                          <a:cs typeface="ＭＳ Ｐゴシック" charset="0"/>
                        </a:rPr>
                        <a:t>10 OM Decisions</a:t>
                      </a:r>
                    </a:p>
                  </a:txBody>
                  <a:tcPr marL="90000" marR="90000" marT="46800" marB="46800" anchor="ct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75000"/>
                      </a:schemeClr>
                    </a:solidFill>
                  </a:tcPr>
                </a:tc>
                <a:tc>
                  <a:txBody>
                    <a:bodyPr/>
                    <a:lstStyle/>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bg1"/>
                          </a:solidFill>
                          <a:effectLst/>
                          <a:latin typeface="Arial" charset="0"/>
                          <a:ea typeface="ＭＳ Ｐゴシック" charset="0"/>
                          <a:cs typeface="ＭＳ Ｐゴシック" charset="0"/>
                        </a:rPr>
                        <a:t>Sample Options</a:t>
                      </a:r>
                    </a:p>
                  </a:txBody>
                  <a:tcPr marL="90000" marR="90000" marT="46800" marB="46800" anchor="ctr" horzOverflow="overflow">
                    <a:lnL>
                      <a:noFill/>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75000"/>
                      </a:schemeClr>
                    </a:solidFill>
                  </a:tcPr>
                </a:tc>
                <a:tc>
                  <a:txBody>
                    <a:bodyPr/>
                    <a:lstStyle/>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bg1"/>
                          </a:solidFill>
                          <a:effectLst/>
                          <a:latin typeface="Arial" charset="0"/>
                          <a:ea typeface="ＭＳ Ｐゴシック" charset="0"/>
                          <a:cs typeface="ＭＳ Ｐゴシック" charset="0"/>
                        </a:rPr>
                        <a:t>Chapter</a:t>
                      </a:r>
                    </a:p>
                  </a:txBody>
                  <a:tcPr marL="90000" marR="90000" marT="46800" marB="46800" anchor="ct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75000"/>
                      </a:schemeClr>
                    </a:solidFill>
                  </a:tcPr>
                </a:tc>
                <a:extLst>
                  <a:ext uri="{0D108BD9-81ED-4DB2-BD59-A6C34878D82A}">
                    <a16:rowId xmlns:a16="http://schemas.microsoft.com/office/drawing/2014/main" val="10000"/>
                  </a:ext>
                </a:extLst>
              </a:tr>
              <a:tr h="1828800">
                <a:tc>
                  <a:txBody>
                    <a:bodyPr/>
                    <a:lstStyle/>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Product</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Quality</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endPar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endParaRP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Process</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Location</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Layout</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Human resource</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Supply chain</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Inventory</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Schedule</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Maintenance</a:t>
                      </a:r>
                    </a:p>
                  </a:txBody>
                  <a:tcPr horzOverflow="overflow">
                    <a:lnL w="190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Customized, or standardized; sustainability	</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Define customer quality expectations and </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    how to achieve them</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Facility size, capacity, how much automation</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Near supplier or near customer	</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Work cells or assembly line	</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Specialized or enriched jobs	</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Single or multiple suppliers	</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When to reorder, how much to keep on hand	</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Stable or fluctuating production rate	</a:t>
                      </a:r>
                    </a:p>
                    <a:p>
                      <a:pPr marL="0" marR="0" lvl="0" indent="0" algn="l"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Repair as required or preventive maintenance</a:t>
                      </a:r>
                    </a:p>
                  </a:txBody>
                  <a:tcPr horzOverflow="overflow">
                    <a:lnL>
                      <a:noFill/>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5, S5</a:t>
                      </a:r>
                    </a:p>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6, S6</a:t>
                      </a:r>
                    </a:p>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endPar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endParaRPr>
                    </a:p>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7, S7</a:t>
                      </a:r>
                    </a:p>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8</a:t>
                      </a:r>
                    </a:p>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9</a:t>
                      </a:r>
                    </a:p>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10</a:t>
                      </a:r>
                    </a:p>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11, S11</a:t>
                      </a:r>
                    </a:p>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12, 14, 16</a:t>
                      </a:r>
                    </a:p>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13, 15</a:t>
                      </a:r>
                    </a:p>
                    <a:p>
                      <a:pPr marL="0" marR="0" lvl="0" indent="0" algn="ctr" defTabSz="914400" rtl="0" eaLnBrk="1" fontAlgn="base" latinLnBrk="0" hangingPunct="1">
                        <a:lnSpc>
                          <a:spcPct val="90000"/>
                        </a:lnSpc>
                        <a:spcBef>
                          <a:spcPct val="0"/>
                        </a:spcBef>
                        <a:spcAft>
                          <a:spcPct val="0"/>
                        </a:spcAft>
                        <a:buClr>
                          <a:srgbClr val="BF0922"/>
                        </a:buClr>
                        <a:buSzTx/>
                        <a:buFont typeface="Wingdings" charset="0"/>
                        <a:buNone/>
                        <a:tabLst/>
                      </a:pPr>
                      <a:r>
                        <a:rPr kumimoji="0" lang="en-US" sz="1200" b="1" i="0" u="none" strike="noStrike" cap="none" normalizeH="0" baseline="0" dirty="0">
                          <a:ln>
                            <a:noFill/>
                          </a:ln>
                          <a:solidFill>
                            <a:schemeClr val="tx1"/>
                          </a:solidFill>
                          <a:effectLst/>
                          <a:latin typeface="Arial" charset="0"/>
                          <a:ea typeface="ＭＳ Ｐゴシック" charset="0"/>
                          <a:cs typeface="ＭＳ Ｐゴシック" charset="0"/>
                        </a:rPr>
                        <a:t>17</a:t>
                      </a:r>
                    </a:p>
                  </a:txBody>
                  <a:tcPr horzOverflow="overflow">
                    <a:lnL>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10001"/>
                  </a:ext>
                </a:extLst>
              </a:tr>
            </a:tbl>
          </a:graphicData>
        </a:graphic>
      </p:graphicFrame>
      <p:sp>
        <p:nvSpPr>
          <p:cNvPr id="290952" name="Text Box 136"/>
          <p:cNvSpPr txBox="1">
            <a:spLocks noChangeArrowheads="1"/>
          </p:cNvSpPr>
          <p:nvPr/>
        </p:nvSpPr>
        <p:spPr bwMode="auto">
          <a:xfrm>
            <a:off x="622300" y="1127125"/>
            <a:ext cx="7954963" cy="514350"/>
          </a:xfrm>
          <a:prstGeom prst="rect">
            <a:avLst/>
          </a:prstGeom>
          <a:solidFill>
            <a:schemeClr val="accent3"/>
          </a:solidFill>
          <a:ln w="19050">
            <a:solidFill>
              <a:schemeClr val="tx1"/>
            </a:solidFill>
            <a:miter lim="800000"/>
            <a:headEnd/>
            <a:tailEnd/>
          </a:ln>
          <a:effectLst/>
        </p:spPr>
        <p:txBody>
          <a:bodyPr tIns="82800" bIns="82800">
            <a:spAutoFit/>
          </a:bodyPr>
          <a:lstStyle/>
          <a:p>
            <a:pPr algn="ctr" fontAlgn="auto">
              <a:lnSpc>
                <a:spcPct val="90000"/>
              </a:lnSpc>
              <a:spcBef>
                <a:spcPts val="0"/>
              </a:spcBef>
              <a:spcAft>
                <a:spcPts val="0"/>
              </a:spcAft>
              <a:defRPr/>
            </a:pPr>
            <a:r>
              <a:rPr lang="en-US" sz="1200" b="1" dirty="0">
                <a:latin typeface="Arial"/>
                <a:ea typeface="+mn-ea"/>
                <a:cs typeface="Arial"/>
              </a:rPr>
              <a:t>Support a Core Competence and Implement Strategy by</a:t>
            </a:r>
          </a:p>
          <a:p>
            <a:pPr algn="ctr" fontAlgn="auto">
              <a:lnSpc>
                <a:spcPct val="90000"/>
              </a:lnSpc>
              <a:spcBef>
                <a:spcPts val="0"/>
              </a:spcBef>
              <a:spcAft>
                <a:spcPts val="0"/>
              </a:spcAft>
              <a:defRPr/>
            </a:pPr>
            <a:r>
              <a:rPr lang="en-US" sz="1200" b="1" dirty="0">
                <a:latin typeface="Arial"/>
                <a:ea typeface="+mn-ea"/>
                <a:cs typeface="Arial"/>
              </a:rPr>
              <a:t> Identifying and Executing the Key Success Factors in the Functional Areas</a:t>
            </a:r>
            <a:endParaRPr lang="en-US" sz="1200" dirty="0">
              <a:latin typeface="Arial"/>
              <a:ea typeface="+mn-ea"/>
              <a:cs typeface="Arial"/>
            </a:endParaRPr>
          </a:p>
        </p:txBody>
      </p:sp>
    </p:spTree>
    <p:extLst>
      <p:ext uri="{BB962C8B-B14F-4D97-AF65-F5344CB8AC3E}">
        <p14:creationId xmlns:p14="http://schemas.microsoft.com/office/powerpoint/2010/main" val="266090689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90952"/>
                                        </p:tgtEl>
                                        <p:attrNameLst>
                                          <p:attrName>style.visibility</p:attrName>
                                        </p:attrNameLst>
                                      </p:cBhvr>
                                      <p:to>
                                        <p:strVal val="visible"/>
                                      </p:to>
                                    </p:set>
                                    <p:animEffect transition="in" filter="strips(downRight)">
                                      <p:cBhvr>
                                        <p:cTn id="7" dur="1000"/>
                                        <p:tgtEl>
                                          <p:spTgt spid="290952"/>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290955"/>
                                        </p:tgtEl>
                                        <p:attrNameLst>
                                          <p:attrName>style.visibility</p:attrName>
                                        </p:attrNameLst>
                                      </p:cBhvr>
                                      <p:to>
                                        <p:strVal val="visible"/>
                                      </p:to>
                                    </p:set>
                                    <p:animEffect transition="in" filter="wipe(up)">
                                      <p:cBhvr>
                                        <p:cTn id="11" dur="1000"/>
                                        <p:tgtEl>
                                          <p:spTgt spid="290955"/>
                                        </p:tgtEl>
                                      </p:cBhvr>
                                    </p:animEffect>
                                  </p:childTnLst>
                                </p:cTn>
                              </p:par>
                            </p:childTnLst>
                          </p:cTn>
                        </p:par>
                        <p:par>
                          <p:cTn id="12" fill="hold" nodeType="afterGroup">
                            <p:stCondLst>
                              <p:cond delay="4000"/>
                            </p:stCondLst>
                            <p:childTnLst>
                              <p:par>
                                <p:cTn id="13" presetID="18" presetClass="entr" presetSubtype="6" fill="hold" nodeType="afterEffect">
                                  <p:stCondLst>
                                    <p:cond delay="0"/>
                                  </p:stCondLst>
                                  <p:childTnLst>
                                    <p:set>
                                      <p:cBhvr>
                                        <p:cTn id="14" dur="1" fill="hold">
                                          <p:stCondLst>
                                            <p:cond delay="0"/>
                                          </p:stCondLst>
                                        </p:cTn>
                                        <p:tgtEl>
                                          <p:spTgt spid="290951"/>
                                        </p:tgtEl>
                                        <p:attrNameLst>
                                          <p:attrName>style.visibility</p:attrName>
                                        </p:attrNameLst>
                                      </p:cBhvr>
                                      <p:to>
                                        <p:strVal val="visible"/>
                                      </p:to>
                                    </p:set>
                                    <p:animEffect transition="in" filter="strips(downRight)">
                                      <p:cBhvr>
                                        <p:cTn id="15" dur="1000"/>
                                        <p:tgtEl>
                                          <p:spTgt spid="290951"/>
                                        </p:tgtEl>
                                      </p:cBhvr>
                                    </p:animEffect>
                                  </p:childTnLst>
                                </p:cTn>
                              </p:par>
                              <p:par>
                                <p:cTn id="16" presetID="18" presetClass="entr" presetSubtype="6" fill="hold" nodeType="withEffect">
                                  <p:stCondLst>
                                    <p:cond delay="0"/>
                                  </p:stCondLst>
                                  <p:childTnLst>
                                    <p:set>
                                      <p:cBhvr>
                                        <p:cTn id="17" dur="1" fill="hold">
                                          <p:stCondLst>
                                            <p:cond delay="0"/>
                                          </p:stCondLst>
                                        </p:cTn>
                                        <p:tgtEl>
                                          <p:spTgt spid="290956"/>
                                        </p:tgtEl>
                                        <p:attrNameLst>
                                          <p:attrName>style.visibility</p:attrName>
                                        </p:attrNameLst>
                                      </p:cBhvr>
                                      <p:to>
                                        <p:strVal val="visible"/>
                                      </p:to>
                                    </p:set>
                                    <p:animEffect transition="in" filter="strips(downRight)">
                                      <p:cBhvr>
                                        <p:cTn id="18" dur="1000"/>
                                        <p:tgtEl>
                                          <p:spTgt spid="290956"/>
                                        </p:tgtEl>
                                      </p:cBhvr>
                                    </p:animEffect>
                                  </p:childTnLst>
                                </p:cTn>
                              </p:par>
                              <p:par>
                                <p:cTn id="19" presetID="18" presetClass="entr" presetSubtype="12" fill="hold" nodeType="withEffect">
                                  <p:stCondLst>
                                    <p:cond delay="0"/>
                                  </p:stCondLst>
                                  <p:childTnLst>
                                    <p:set>
                                      <p:cBhvr>
                                        <p:cTn id="20" dur="1" fill="hold">
                                          <p:stCondLst>
                                            <p:cond delay="0"/>
                                          </p:stCondLst>
                                        </p:cTn>
                                        <p:tgtEl>
                                          <p:spTgt spid="290949"/>
                                        </p:tgtEl>
                                        <p:attrNameLst>
                                          <p:attrName>style.visibility</p:attrName>
                                        </p:attrNameLst>
                                      </p:cBhvr>
                                      <p:to>
                                        <p:strVal val="visible"/>
                                      </p:to>
                                    </p:set>
                                    <p:animEffect transition="in" filter="strips(downLeft)">
                                      <p:cBhvr>
                                        <p:cTn id="21" dur="1000"/>
                                        <p:tgtEl>
                                          <p:spTgt spid="290949"/>
                                        </p:tgtEl>
                                      </p:cBhvr>
                                    </p:animEffect>
                                  </p:childTnLst>
                                </p:cTn>
                              </p:par>
                              <p:par>
                                <p:cTn id="22" presetID="18" presetClass="entr" presetSubtype="12"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strips(downLeft)">
                                      <p:cBhvr>
                                        <p:cTn id="24" dur="1000"/>
                                        <p:tgtEl>
                                          <p:spTgt spid="2"/>
                                        </p:tgtEl>
                                      </p:cBhvr>
                                    </p:animEffect>
                                  </p:childTnLst>
                                </p:cTn>
                              </p:par>
                            </p:childTnLst>
                          </p:cTn>
                        </p:par>
                        <p:par>
                          <p:cTn id="25" fill="hold">
                            <p:stCondLst>
                              <p:cond delay="5000"/>
                            </p:stCondLst>
                            <p:childTnLst>
                              <p:par>
                                <p:cTn id="26" presetID="22" presetClass="entr" presetSubtype="8" fill="hold" grpId="0" nodeType="afterEffect">
                                  <p:stCondLst>
                                    <p:cond delay="0"/>
                                  </p:stCondLst>
                                  <p:childTnLst>
                                    <p:set>
                                      <p:cBhvr>
                                        <p:cTn id="27" dur="1" fill="hold">
                                          <p:stCondLst>
                                            <p:cond delay="0"/>
                                          </p:stCondLst>
                                        </p:cTn>
                                        <p:tgtEl>
                                          <p:spTgt spid="290832"/>
                                        </p:tgtEl>
                                        <p:attrNameLst>
                                          <p:attrName>style.visibility</p:attrName>
                                        </p:attrNameLst>
                                      </p:cBhvr>
                                      <p:to>
                                        <p:strVal val="visible"/>
                                      </p:to>
                                    </p:set>
                                    <p:animEffect transition="in" filter="wipe(left)">
                                      <p:cBhvr>
                                        <p:cTn id="28" dur="1000"/>
                                        <p:tgtEl>
                                          <p:spTgt spid="290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32" grpId="0"/>
      <p:bldP spid="2909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2 boeing.jpg"/>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 y="0"/>
            <a:ext cx="9158033" cy="6858000"/>
          </a:xfrm>
          <a:prstGeom prst="rect">
            <a:avLst/>
          </a:prstGeom>
        </p:spPr>
      </p:pic>
      <p:grpSp>
        <p:nvGrpSpPr>
          <p:cNvPr id="26626" name="Group 2"/>
          <p:cNvGrpSpPr>
            <a:grpSpLocks/>
          </p:cNvGrpSpPr>
          <p:nvPr/>
        </p:nvGrpSpPr>
        <p:grpSpPr bwMode="auto">
          <a:xfrm>
            <a:off x="657225" y="276225"/>
            <a:ext cx="7518400" cy="1670050"/>
            <a:chOff x="657227" y="276334"/>
            <a:chExt cx="7518927" cy="1670578"/>
          </a:xfrm>
        </p:grpSpPr>
        <p:sp>
          <p:nvSpPr>
            <p:cNvPr id="9" name="Rectangle 4"/>
            <p:cNvSpPr/>
            <p:nvPr/>
          </p:nvSpPr>
          <p:spPr>
            <a:xfrm flipH="1">
              <a:off x="657227" y="462131"/>
              <a:ext cx="442944" cy="1475253"/>
            </a:xfrm>
            <a:custGeom>
              <a:avLst/>
              <a:gdLst>
                <a:gd name="connsiteX0" fmla="*/ 0 w 443441"/>
                <a:gd name="connsiteY0" fmla="*/ 0 h 1159933"/>
                <a:gd name="connsiteX1" fmla="*/ 443441 w 443441"/>
                <a:gd name="connsiteY1" fmla="*/ 0 h 1159933"/>
                <a:gd name="connsiteX2" fmla="*/ 443441 w 443441"/>
                <a:gd name="connsiteY2" fmla="*/ 1159933 h 1159933"/>
                <a:gd name="connsiteX3" fmla="*/ 0 w 443441"/>
                <a:gd name="connsiteY3" fmla="*/ 1159933 h 1159933"/>
                <a:gd name="connsiteX4" fmla="*/ 0 w 443441"/>
                <a:gd name="connsiteY4"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83670 h 1159933"/>
                <a:gd name="connsiteX3" fmla="*/ 443441 w 443441"/>
                <a:gd name="connsiteY3" fmla="*/ 1159933 h 1159933"/>
                <a:gd name="connsiteX4" fmla="*/ 0 w 443441"/>
                <a:gd name="connsiteY4" fmla="*/ 1159933 h 1159933"/>
                <a:gd name="connsiteX5" fmla="*/ 0 w 443441"/>
                <a:gd name="connsiteY5" fmla="*/ 0 h 11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41" h="1159933">
                  <a:moveTo>
                    <a:pt x="0" y="0"/>
                  </a:moveTo>
                  <a:lnTo>
                    <a:pt x="443441" y="0"/>
                  </a:lnTo>
                  <a:lnTo>
                    <a:pt x="262467" y="583670"/>
                  </a:lnTo>
                  <a:lnTo>
                    <a:pt x="443441" y="1159933"/>
                  </a:lnTo>
                  <a:lnTo>
                    <a:pt x="0" y="1159933"/>
                  </a:lnTo>
                  <a:lnTo>
                    <a:pt x="0" y="0"/>
                  </a:lnTo>
                  <a:close/>
                </a:path>
              </a:pathLst>
            </a:custGeom>
            <a:solidFill>
              <a:srgbClr val="D33320"/>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10" name="Rectangle 9"/>
            <p:cNvSpPr/>
            <p:nvPr/>
          </p:nvSpPr>
          <p:spPr>
            <a:xfrm>
              <a:off x="968399" y="276334"/>
              <a:ext cx="7207755" cy="1475254"/>
            </a:xfrm>
            <a:prstGeom prst="rect">
              <a:avLst/>
            </a:prstGeom>
            <a:solidFill>
              <a:schemeClr val="accent1"/>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11" name="Freeform 10"/>
            <p:cNvSpPr>
              <a:spLocks/>
            </p:cNvSpPr>
            <p:nvPr/>
          </p:nvSpPr>
          <p:spPr bwMode="auto">
            <a:xfrm flipH="1">
              <a:off x="965749" y="1765108"/>
              <a:ext cx="149225" cy="181804"/>
            </a:xfrm>
            <a:custGeom>
              <a:avLst/>
              <a:gdLst>
                <a:gd name="T0" fmla="*/ 149225 w 149225"/>
                <a:gd name="T1" fmla="*/ 0 h 142875"/>
                <a:gd name="T2" fmla="*/ 0 w 149225"/>
                <a:gd name="T3" fmla="*/ 181804 h 142875"/>
                <a:gd name="T4" fmla="*/ 6350 w 149225"/>
                <a:gd name="T5" fmla="*/ 0 h 142875"/>
                <a:gd name="T6" fmla="*/ 149225 w 149225"/>
                <a:gd name="T7" fmla="*/ 0 h 142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2875">
                  <a:moveTo>
                    <a:pt x="149225" y="0"/>
                  </a:moveTo>
                  <a:lnTo>
                    <a:pt x="0" y="142875"/>
                  </a:lnTo>
                  <a:lnTo>
                    <a:pt x="6350" y="0"/>
                  </a:lnTo>
                  <a:lnTo>
                    <a:pt x="149225" y="0"/>
                  </a:lnTo>
                  <a:close/>
                </a:path>
              </a:pathLst>
            </a:custGeom>
            <a:solidFill>
              <a:srgbClr val="7F7F7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nchor="ctr"/>
            <a:lstStyle/>
            <a:p>
              <a:endParaRPr lang="en-US" dirty="0"/>
            </a:p>
          </p:txBody>
        </p:sp>
      </p:grpSp>
      <p:sp>
        <p:nvSpPr>
          <p:cNvPr id="187395" name="Rectangle 3"/>
          <p:cNvSpPr>
            <a:spLocks noGrp="1" noChangeArrowheads="1"/>
          </p:cNvSpPr>
          <p:nvPr>
            <p:ph type="title"/>
          </p:nvPr>
        </p:nvSpPr>
        <p:spPr>
          <a:xfrm>
            <a:off x="1460500" y="423863"/>
            <a:ext cx="6223000" cy="1149350"/>
          </a:xfrm>
        </p:spPr>
        <p:txBody>
          <a:bodyPr>
            <a:normAutofit fontScale="90000"/>
          </a:bodyPr>
          <a:lstStyle/>
          <a:p>
            <a:r>
              <a:rPr lang="en-US" sz="3600" dirty="0">
                <a:solidFill>
                  <a:schemeClr val="bg1"/>
                </a:solidFill>
                <a:latin typeface="Arial" charset="0"/>
                <a:cs typeface="Arial" charset="0"/>
              </a:rPr>
              <a:t>Boeing</a:t>
            </a:r>
            <a:r>
              <a:rPr lang="ja-JP" altLang="en-US" sz="3600">
                <a:solidFill>
                  <a:schemeClr val="bg1"/>
                </a:solidFill>
                <a:latin typeface="Arial" charset="0"/>
                <a:cs typeface="Arial" charset="0"/>
              </a:rPr>
              <a:t>’</a:t>
            </a:r>
            <a:r>
              <a:rPr lang="en-US" sz="3600" dirty="0">
                <a:solidFill>
                  <a:schemeClr val="bg1"/>
                </a:solidFill>
                <a:latin typeface="Arial" charset="0"/>
                <a:cs typeface="Arial" charset="0"/>
              </a:rPr>
              <a:t>s Global Supply-Chain Strategy</a:t>
            </a:r>
          </a:p>
        </p:txBody>
      </p:sp>
      <p:graphicFrame>
        <p:nvGraphicFramePr>
          <p:cNvPr id="4" name="Table 3"/>
          <p:cNvGraphicFramePr>
            <a:graphicFrameLocks noGrp="1"/>
          </p:cNvGraphicFramePr>
          <p:nvPr>
            <p:extLst>
              <p:ext uri="{D42A27DB-BD31-4B8C-83A1-F6EECF244321}">
                <p14:modId xmlns:p14="http://schemas.microsoft.com/office/powerpoint/2010/main" val="242424670"/>
              </p:ext>
            </p:extLst>
          </p:nvPr>
        </p:nvGraphicFramePr>
        <p:xfrm>
          <a:off x="684213" y="2130425"/>
          <a:ext cx="7775576" cy="3747135"/>
        </p:xfrm>
        <a:graphic>
          <a:graphicData uri="http://schemas.openxmlformats.org/drawingml/2006/table">
            <a:tbl>
              <a:tblPr firstRow="1" bandRow="1">
                <a:tableStyleId>{2D5ABB26-0587-4C30-8999-92F81FD0307C}</a:tableStyleId>
              </a:tblPr>
              <a:tblGrid>
                <a:gridCol w="1295930">
                  <a:extLst>
                    <a:ext uri="{9D8B030D-6E8A-4147-A177-3AD203B41FA5}">
                      <a16:colId xmlns:a16="http://schemas.microsoft.com/office/drawing/2014/main" val="20000"/>
                    </a:ext>
                  </a:extLst>
                </a:gridCol>
                <a:gridCol w="1295930">
                  <a:extLst>
                    <a:ext uri="{9D8B030D-6E8A-4147-A177-3AD203B41FA5}">
                      <a16:colId xmlns:a16="http://schemas.microsoft.com/office/drawing/2014/main" val="20001"/>
                    </a:ext>
                  </a:extLst>
                </a:gridCol>
                <a:gridCol w="2184929">
                  <a:extLst>
                    <a:ext uri="{9D8B030D-6E8A-4147-A177-3AD203B41FA5}">
                      <a16:colId xmlns:a16="http://schemas.microsoft.com/office/drawing/2014/main" val="20002"/>
                    </a:ext>
                  </a:extLst>
                </a:gridCol>
                <a:gridCol w="2998787">
                  <a:extLst>
                    <a:ext uri="{9D8B030D-6E8A-4147-A177-3AD203B41FA5}">
                      <a16:colId xmlns:a16="http://schemas.microsoft.com/office/drawing/2014/main" val="20003"/>
                    </a:ext>
                  </a:extLst>
                </a:gridCol>
              </a:tblGrid>
              <a:tr h="370840">
                <a:tc>
                  <a:txBody>
                    <a:bodyPr/>
                    <a:lstStyle/>
                    <a:p>
                      <a:endParaRPr lang="en-US" sz="1600" b="1" dirty="0">
                        <a:solidFill>
                          <a:srgbClr val="FFFFFF"/>
                        </a:solidFill>
                        <a:latin typeface="Arial"/>
                        <a:cs typeface="Arial"/>
                      </a:endParaRPr>
                    </a:p>
                  </a:txBody>
                  <a:tcP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gridSpan="3">
                  <a:txBody>
                    <a:bodyPr/>
                    <a:lstStyle/>
                    <a:p>
                      <a:r>
                        <a:rPr lang="en-US" sz="1600" b="1" dirty="0">
                          <a:solidFill>
                            <a:schemeClr val="tx1"/>
                          </a:solidFill>
                          <a:latin typeface="Arial"/>
                          <a:cs typeface="Arial"/>
                        </a:rPr>
                        <a:t>Some of the International Suppliers of Boeing 787 Components</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bg1"/>
                    </a:solidFill>
                  </a:tcPr>
                </a:tc>
                <a:tc hMerge="1">
                  <a:txBody>
                    <a:bodyPr/>
                    <a:lstStyle/>
                    <a:p>
                      <a:endParaRPr lang="en-US" sz="1800" b="1" dirty="0">
                        <a:solidFill>
                          <a:srgbClr val="FFFFFF"/>
                        </a:solidFill>
                        <a:latin typeface="Arial"/>
                        <a:cs typeface="Arial"/>
                      </a:endParaRPr>
                    </a:p>
                  </a:txBody>
                  <a:tcPr>
                    <a:solidFill>
                      <a:schemeClr val="bg1"/>
                    </a:solidFill>
                  </a:tcPr>
                </a:tc>
                <a:tc hMerge="1">
                  <a:txBody>
                    <a:bodyPr/>
                    <a:lstStyle/>
                    <a:p>
                      <a:endParaRPr lang="en-US" sz="1800" b="1" dirty="0">
                        <a:solidFill>
                          <a:srgbClr val="FFFFFF"/>
                        </a:solidFill>
                        <a:latin typeface="Arial"/>
                        <a:cs typeface="Arial"/>
                      </a:endParaRPr>
                    </a:p>
                  </a:txBody>
                  <a:tcPr>
                    <a:solidFill>
                      <a:schemeClr val="bg1"/>
                    </a:solidFill>
                  </a:tcPr>
                </a:tc>
                <a:extLst>
                  <a:ext uri="{0D108BD9-81ED-4DB2-BD59-A6C34878D82A}">
                    <a16:rowId xmlns:a16="http://schemas.microsoft.com/office/drawing/2014/main" val="10000"/>
                  </a:ext>
                </a:extLst>
              </a:tr>
              <a:tr h="579120">
                <a:tc gridSpan="2">
                  <a:txBody>
                    <a:bodyPr/>
                    <a:lstStyle/>
                    <a:p>
                      <a:r>
                        <a:rPr lang="en-US" sz="1600" b="1" dirty="0">
                          <a:solidFill>
                            <a:srgbClr val="FFFFFF"/>
                          </a:solidFill>
                          <a:latin typeface="Arial"/>
                          <a:cs typeface="Arial"/>
                        </a:rPr>
                        <a:t>SUPPLIER</a:t>
                      </a:r>
                    </a:p>
                  </a:txBody>
                  <a:tcPr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a:p>
                  </a:txBody>
                  <a:tcPr/>
                </a:tc>
                <a:tc>
                  <a:txBody>
                    <a:bodyPr/>
                    <a:lstStyle/>
                    <a:p>
                      <a:r>
                        <a:rPr lang="en-US" sz="1600" b="1" dirty="0">
                          <a:solidFill>
                            <a:srgbClr val="FFFFFF"/>
                          </a:solidFill>
                          <a:latin typeface="Arial"/>
                          <a:cs typeface="Arial"/>
                        </a:rPr>
                        <a:t>HEADQUARTERS</a:t>
                      </a:r>
                      <a:r>
                        <a:rPr lang="en-US" sz="1600" b="1" baseline="0" dirty="0">
                          <a:solidFill>
                            <a:srgbClr val="FFFFFF"/>
                          </a:solidFill>
                          <a:latin typeface="Arial"/>
                          <a:cs typeface="Arial"/>
                        </a:rPr>
                        <a:t> COUNTRY</a:t>
                      </a:r>
                      <a:endParaRPr lang="en-US" sz="1600" b="1" dirty="0">
                        <a:solidFill>
                          <a:srgbClr val="FFFFFF"/>
                        </a:solidFill>
                        <a:latin typeface="Arial"/>
                        <a:cs typeface="Arial"/>
                      </a:endParaRPr>
                    </a:p>
                  </a:txBody>
                  <a:tcPr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r>
                        <a:rPr lang="en-US" sz="1600" b="1" dirty="0">
                          <a:solidFill>
                            <a:srgbClr val="FFFFFF"/>
                          </a:solidFill>
                          <a:latin typeface="Arial"/>
                          <a:cs typeface="Arial"/>
                        </a:rPr>
                        <a:t>COMPONENT</a:t>
                      </a:r>
                    </a:p>
                  </a:txBody>
                  <a:tcPr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370840">
                <a:tc gridSpan="2">
                  <a:txBody>
                    <a:bodyPr/>
                    <a:lstStyle/>
                    <a:p>
                      <a:r>
                        <a:rPr lang="en-US" sz="1600" b="1" dirty="0">
                          <a:latin typeface="Arial"/>
                          <a:cs typeface="Arial"/>
                        </a:rPr>
                        <a:t>Cobham</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UK</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Fuel pumps and valves</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gridSpan="2">
                  <a:txBody>
                    <a:bodyPr/>
                    <a:lstStyle/>
                    <a:p>
                      <a:r>
                        <a:rPr lang="en-US" sz="1600" b="1" dirty="0">
                          <a:latin typeface="Arial"/>
                          <a:cs typeface="Arial"/>
                        </a:rPr>
                        <a:t>Rolls-Royce</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UK</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Engines </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gridSpan="2">
                  <a:txBody>
                    <a:bodyPr/>
                    <a:lstStyle/>
                    <a:p>
                      <a:r>
                        <a:rPr lang="en-US" sz="1600" b="1" dirty="0">
                          <a:latin typeface="Arial"/>
                          <a:cs typeface="Arial"/>
                        </a:rPr>
                        <a:t>Smiths Aerospace</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UK</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Central computer system</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gridSpan="2">
                  <a:txBody>
                    <a:bodyPr/>
                    <a:lstStyle/>
                    <a:p>
                      <a:r>
                        <a:rPr lang="en-US" sz="1600" b="1" dirty="0">
                          <a:latin typeface="Arial"/>
                          <a:cs typeface="Arial"/>
                        </a:rPr>
                        <a:t>BAE Systems</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UK</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Electronics </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3855">
                <a:tc gridSpan="2">
                  <a:txBody>
                    <a:bodyPr/>
                    <a:lstStyle/>
                    <a:p>
                      <a:pPr>
                        <a:lnSpc>
                          <a:spcPct val="90000"/>
                        </a:lnSpc>
                      </a:pPr>
                      <a:r>
                        <a:rPr lang="en-US" sz="1600" b="1" dirty="0">
                          <a:latin typeface="Arial"/>
                          <a:cs typeface="Arial"/>
                        </a:rPr>
                        <a:t>Alenia Aeronautica</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Italy </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Upper center fuselage</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79120">
                <a:tc gridSpan="2">
                  <a:txBody>
                    <a:bodyPr/>
                    <a:lstStyle/>
                    <a:p>
                      <a:r>
                        <a:rPr lang="en-US" sz="1600" b="1" dirty="0">
                          <a:latin typeface="Arial"/>
                          <a:cs typeface="Arial"/>
                        </a:rPr>
                        <a:t>Toray Industries</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Japan</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Carbon fiber for wing and tail units</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0840">
                <a:tc gridSpan="2">
                  <a:txBody>
                    <a:bodyPr/>
                    <a:lstStyle/>
                    <a:p>
                      <a:r>
                        <a:rPr lang="en-US" sz="1600" b="1" dirty="0">
                          <a:latin typeface="Arial"/>
                          <a:cs typeface="Arial"/>
                        </a:rPr>
                        <a:t>Fuji Heavy Industries</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Japan</a:t>
                      </a:r>
                      <a:r>
                        <a:rPr lang="en-US" sz="1600" b="1" baseline="0" dirty="0">
                          <a:latin typeface="Arial"/>
                          <a:cs typeface="Arial"/>
                        </a:rPr>
                        <a:t> </a:t>
                      </a:r>
                      <a:endParaRPr lang="en-US" sz="1600" b="1" dirty="0">
                        <a:latin typeface="Arial"/>
                        <a:cs typeface="Arial"/>
                      </a:endParaRP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Center wing box</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97562073"/>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2/3*#ppt_w"/>
                                          </p:val>
                                        </p:tav>
                                        <p:tav tm="100000">
                                          <p:val>
                                            <p:strVal val="#ppt_w"/>
                                          </p:val>
                                        </p:tav>
                                      </p:tavLst>
                                    </p:anim>
                                    <p:anim calcmode="lin" valueType="num">
                                      <p:cBhvr>
                                        <p:cTn id="8" dur="1000" fill="hold"/>
                                        <p:tgtEl>
                                          <p:spTgt spid="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2867" name="Group 3"/>
          <p:cNvGrpSpPr>
            <a:grpSpLocks/>
          </p:cNvGrpSpPr>
          <p:nvPr/>
        </p:nvGrpSpPr>
        <p:grpSpPr bwMode="auto">
          <a:xfrm>
            <a:off x="431800" y="1387475"/>
            <a:ext cx="8323263" cy="5026025"/>
            <a:chOff x="256" y="874"/>
            <a:chExt cx="5243" cy="3166"/>
          </a:xfrm>
        </p:grpSpPr>
        <p:sp>
          <p:nvSpPr>
            <p:cNvPr id="106500" name="Freeform 4"/>
            <p:cNvSpPr>
              <a:spLocks/>
            </p:cNvSpPr>
            <p:nvPr/>
          </p:nvSpPr>
          <p:spPr bwMode="auto">
            <a:xfrm>
              <a:off x="873" y="1353"/>
              <a:ext cx="3657" cy="2154"/>
            </a:xfrm>
            <a:custGeom>
              <a:avLst/>
              <a:gdLst>
                <a:gd name="T0" fmla="*/ 981 w 3657"/>
                <a:gd name="T1" fmla="*/ 81 h 2154"/>
                <a:gd name="T2" fmla="*/ 2592 w 3657"/>
                <a:gd name="T3" fmla="*/ 0 h 2154"/>
                <a:gd name="T4" fmla="*/ 3072 w 3657"/>
                <a:gd name="T5" fmla="*/ 276 h 2154"/>
                <a:gd name="T6" fmla="*/ 3657 w 3657"/>
                <a:gd name="T7" fmla="*/ 1098 h 2154"/>
                <a:gd name="T8" fmla="*/ 3654 w 3657"/>
                <a:gd name="T9" fmla="*/ 1482 h 2154"/>
                <a:gd name="T10" fmla="*/ 2988 w 3657"/>
                <a:gd name="T11" fmla="*/ 1986 h 2154"/>
                <a:gd name="T12" fmla="*/ 2625 w 3657"/>
                <a:gd name="T13" fmla="*/ 2151 h 2154"/>
                <a:gd name="T14" fmla="*/ 1014 w 3657"/>
                <a:gd name="T15" fmla="*/ 2154 h 2154"/>
                <a:gd name="T16" fmla="*/ 525 w 3657"/>
                <a:gd name="T17" fmla="*/ 1980 h 2154"/>
                <a:gd name="T18" fmla="*/ 3 w 3657"/>
                <a:gd name="T19" fmla="*/ 1476 h 2154"/>
                <a:gd name="T20" fmla="*/ 0 w 3657"/>
                <a:gd name="T21" fmla="*/ 1095 h 2154"/>
                <a:gd name="T22" fmla="*/ 486 w 3657"/>
                <a:gd name="T23" fmla="*/ 378 h 2154"/>
                <a:gd name="T24" fmla="*/ 981 w 3657"/>
                <a:gd name="T25" fmla="*/ 81 h 2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57"/>
                <a:gd name="T40" fmla="*/ 0 h 2154"/>
                <a:gd name="T41" fmla="*/ 3657 w 3657"/>
                <a:gd name="T42" fmla="*/ 2154 h 2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57" h="2154">
                  <a:moveTo>
                    <a:pt x="981" y="81"/>
                  </a:moveTo>
                  <a:lnTo>
                    <a:pt x="2592" y="0"/>
                  </a:lnTo>
                  <a:lnTo>
                    <a:pt x="3072" y="276"/>
                  </a:lnTo>
                  <a:lnTo>
                    <a:pt x="3657" y="1098"/>
                  </a:lnTo>
                  <a:lnTo>
                    <a:pt x="3654" y="1482"/>
                  </a:lnTo>
                  <a:lnTo>
                    <a:pt x="2988" y="1986"/>
                  </a:lnTo>
                  <a:lnTo>
                    <a:pt x="2625" y="2151"/>
                  </a:lnTo>
                  <a:lnTo>
                    <a:pt x="1014" y="2154"/>
                  </a:lnTo>
                  <a:lnTo>
                    <a:pt x="525" y="1980"/>
                  </a:lnTo>
                  <a:lnTo>
                    <a:pt x="3" y="1476"/>
                  </a:lnTo>
                  <a:lnTo>
                    <a:pt x="0" y="1095"/>
                  </a:lnTo>
                  <a:lnTo>
                    <a:pt x="486" y="378"/>
                  </a:lnTo>
                  <a:lnTo>
                    <a:pt x="981" y="81"/>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nvGrpSpPr>
            <p:cNvPr id="106501" name="Group 5"/>
            <p:cNvGrpSpPr>
              <a:grpSpLocks/>
            </p:cNvGrpSpPr>
            <p:nvPr/>
          </p:nvGrpSpPr>
          <p:grpSpPr bwMode="auto">
            <a:xfrm>
              <a:off x="1814" y="874"/>
              <a:ext cx="1653" cy="874"/>
              <a:chOff x="2134" y="874"/>
              <a:chExt cx="1653" cy="874"/>
            </a:xfrm>
          </p:grpSpPr>
          <p:sp>
            <p:nvSpPr>
              <p:cNvPr id="106525" name="Oval 6"/>
              <p:cNvSpPr>
                <a:spLocks noChangeArrowheads="1"/>
              </p:cNvSpPr>
              <p:nvPr/>
            </p:nvSpPr>
            <p:spPr bwMode="auto">
              <a:xfrm>
                <a:off x="2134" y="874"/>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6526" name="Text Box 7"/>
              <p:cNvSpPr txBox="1">
                <a:spLocks noChangeArrowheads="1"/>
              </p:cNvSpPr>
              <p:nvPr/>
            </p:nvSpPr>
            <p:spPr bwMode="auto">
              <a:xfrm>
                <a:off x="2155" y="1052"/>
                <a:ext cx="161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Courteous, but Limited Passenger Service</a:t>
                </a:r>
              </a:p>
            </p:txBody>
          </p:sp>
        </p:grpSp>
        <p:grpSp>
          <p:nvGrpSpPr>
            <p:cNvPr id="106502" name="Group 8"/>
            <p:cNvGrpSpPr>
              <a:grpSpLocks/>
            </p:cNvGrpSpPr>
            <p:nvPr/>
          </p:nvGrpSpPr>
          <p:grpSpPr bwMode="auto">
            <a:xfrm>
              <a:off x="1870" y="3166"/>
              <a:ext cx="1653" cy="874"/>
              <a:chOff x="2134" y="3086"/>
              <a:chExt cx="1653" cy="874"/>
            </a:xfrm>
          </p:grpSpPr>
          <p:sp>
            <p:nvSpPr>
              <p:cNvPr id="106523" name="Oval 9"/>
              <p:cNvSpPr>
                <a:spLocks noChangeArrowheads="1"/>
              </p:cNvSpPr>
              <p:nvPr/>
            </p:nvSpPr>
            <p:spPr bwMode="auto">
              <a:xfrm>
                <a:off x="2134" y="3086"/>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6524" name="Text Box 10"/>
              <p:cNvSpPr txBox="1">
                <a:spLocks noChangeArrowheads="1"/>
              </p:cNvSpPr>
              <p:nvPr/>
            </p:nvSpPr>
            <p:spPr bwMode="auto">
              <a:xfrm>
                <a:off x="2208" y="3255"/>
                <a:ext cx="1504"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Standardized Fleet of Boeing 737 Aircraft</a:t>
                </a:r>
              </a:p>
            </p:txBody>
          </p:sp>
        </p:grpSp>
        <p:sp>
          <p:nvSpPr>
            <p:cNvPr id="106503" name="Text Box 11"/>
            <p:cNvSpPr txBox="1">
              <a:spLocks noChangeArrowheads="1"/>
            </p:cNvSpPr>
            <p:nvPr/>
          </p:nvSpPr>
          <p:spPr bwMode="auto">
            <a:xfrm>
              <a:off x="1432" y="2351"/>
              <a:ext cx="2374" cy="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400" b="1" dirty="0">
                  <a:latin typeface="Arial" charset="0"/>
                  <a:ea typeface="MS PGothic" charset="0"/>
                  <a:cs typeface="MS PGothic" charset="0"/>
                </a:rPr>
                <a:t>Competitive Advantage:</a:t>
              </a:r>
            </a:p>
            <a:p>
              <a:pPr algn="ctr">
                <a:lnSpc>
                  <a:spcPct val="85000"/>
                </a:lnSpc>
              </a:pPr>
              <a:r>
                <a:rPr lang="en-US" sz="2400" b="1" dirty="0">
                  <a:latin typeface="Arial" charset="0"/>
                  <a:ea typeface="MS PGothic" charset="0"/>
                  <a:cs typeface="MS PGothic" charset="0"/>
                </a:rPr>
                <a:t>Low Cost</a:t>
              </a:r>
            </a:p>
          </p:txBody>
        </p:sp>
        <p:sp>
          <p:nvSpPr>
            <p:cNvPr id="106504" name="Line 12"/>
            <p:cNvSpPr>
              <a:spLocks noChangeShapeType="1"/>
            </p:cNvSpPr>
            <p:nvPr/>
          </p:nvSpPr>
          <p:spPr bwMode="auto">
            <a:xfrm>
              <a:off x="3454" y="1345"/>
              <a:ext cx="472" cy="272"/>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05" name="Freeform 13"/>
            <p:cNvSpPr>
              <a:spLocks/>
            </p:cNvSpPr>
            <p:nvPr/>
          </p:nvSpPr>
          <p:spPr bwMode="auto">
            <a:xfrm>
              <a:off x="1427" y="3347"/>
              <a:ext cx="443" cy="153"/>
            </a:xfrm>
            <a:custGeom>
              <a:avLst/>
              <a:gdLst>
                <a:gd name="T0" fmla="*/ 443 w 1064"/>
                <a:gd name="T1" fmla="*/ 153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06" name="Line 14"/>
            <p:cNvSpPr>
              <a:spLocks noChangeShapeType="1"/>
            </p:cNvSpPr>
            <p:nvPr/>
          </p:nvSpPr>
          <p:spPr bwMode="auto">
            <a:xfrm flipH="1">
              <a:off x="1350" y="1440"/>
              <a:ext cx="493" cy="291"/>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106507" name="Group 15"/>
            <p:cNvGrpSpPr>
              <a:grpSpLocks/>
            </p:cNvGrpSpPr>
            <p:nvPr/>
          </p:nvGrpSpPr>
          <p:grpSpPr bwMode="auto">
            <a:xfrm>
              <a:off x="256" y="1529"/>
              <a:ext cx="5243" cy="2110"/>
              <a:chOff x="256" y="1529"/>
              <a:chExt cx="5243" cy="2110"/>
            </a:xfrm>
          </p:grpSpPr>
          <p:grpSp>
            <p:nvGrpSpPr>
              <p:cNvPr id="106509" name="Group 16"/>
              <p:cNvGrpSpPr>
                <a:grpSpLocks/>
              </p:cNvGrpSpPr>
              <p:nvPr/>
            </p:nvGrpSpPr>
            <p:grpSpPr bwMode="auto">
              <a:xfrm>
                <a:off x="256" y="1529"/>
                <a:ext cx="1238" cy="926"/>
                <a:chOff x="256" y="1594"/>
                <a:chExt cx="1238" cy="926"/>
              </a:xfrm>
            </p:grpSpPr>
            <p:sp>
              <p:nvSpPr>
                <p:cNvPr id="106521" name="Oval 17"/>
                <p:cNvSpPr>
                  <a:spLocks noChangeArrowheads="1"/>
                </p:cNvSpPr>
                <p:nvPr/>
              </p:nvSpPr>
              <p:spPr bwMode="auto">
                <a:xfrm>
                  <a:off x="288" y="1594"/>
                  <a:ext cx="1174" cy="926"/>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6522" name="Text Box 18"/>
                <p:cNvSpPr txBox="1">
                  <a:spLocks noChangeArrowheads="1"/>
                </p:cNvSpPr>
                <p:nvPr/>
              </p:nvSpPr>
              <p:spPr bwMode="auto">
                <a:xfrm>
                  <a:off x="256" y="1782"/>
                  <a:ext cx="123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Lean, Productive Employees</a:t>
                  </a:r>
                </a:p>
              </p:txBody>
            </p:sp>
          </p:grpSp>
          <p:grpSp>
            <p:nvGrpSpPr>
              <p:cNvPr id="106510" name="Group 19"/>
              <p:cNvGrpSpPr>
                <a:grpSpLocks/>
              </p:cNvGrpSpPr>
              <p:nvPr/>
            </p:nvGrpSpPr>
            <p:grpSpPr bwMode="auto">
              <a:xfrm>
                <a:off x="3555" y="1533"/>
                <a:ext cx="1944" cy="919"/>
                <a:chOff x="3763" y="1658"/>
                <a:chExt cx="1944" cy="919"/>
              </a:xfrm>
            </p:grpSpPr>
            <p:sp>
              <p:nvSpPr>
                <p:cNvPr id="106519" name="Oval 20"/>
                <p:cNvSpPr>
                  <a:spLocks noChangeArrowheads="1"/>
                </p:cNvSpPr>
                <p:nvPr/>
              </p:nvSpPr>
              <p:spPr bwMode="auto">
                <a:xfrm>
                  <a:off x="3763" y="1658"/>
                  <a:ext cx="1944" cy="919"/>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6520" name="Text Box 21"/>
                <p:cNvSpPr txBox="1">
                  <a:spLocks noChangeArrowheads="1"/>
                </p:cNvSpPr>
                <p:nvPr/>
              </p:nvSpPr>
              <p:spPr bwMode="auto">
                <a:xfrm>
                  <a:off x="3823" y="1850"/>
                  <a:ext cx="1825"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Short Haul, Point-to-Point Routes, Often to Secondary Airports</a:t>
                  </a:r>
                </a:p>
              </p:txBody>
            </p:sp>
          </p:grpSp>
          <p:grpSp>
            <p:nvGrpSpPr>
              <p:cNvPr id="106511" name="Group 22"/>
              <p:cNvGrpSpPr>
                <a:grpSpLocks/>
              </p:cNvGrpSpPr>
              <p:nvPr/>
            </p:nvGrpSpPr>
            <p:grpSpPr bwMode="auto">
              <a:xfrm>
                <a:off x="315" y="2816"/>
                <a:ext cx="1120" cy="823"/>
                <a:chOff x="267" y="2726"/>
                <a:chExt cx="1120" cy="823"/>
              </a:xfrm>
            </p:grpSpPr>
            <p:sp>
              <p:nvSpPr>
                <p:cNvPr id="106517" name="Oval 23"/>
                <p:cNvSpPr>
                  <a:spLocks noChangeArrowheads="1"/>
                </p:cNvSpPr>
                <p:nvPr/>
              </p:nvSpPr>
              <p:spPr bwMode="auto">
                <a:xfrm>
                  <a:off x="267" y="2726"/>
                  <a:ext cx="1120" cy="823"/>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6518" name="Text Box 24"/>
                <p:cNvSpPr txBox="1">
                  <a:spLocks noChangeArrowheads="1"/>
                </p:cNvSpPr>
                <p:nvPr/>
              </p:nvSpPr>
              <p:spPr bwMode="auto">
                <a:xfrm>
                  <a:off x="368" y="2862"/>
                  <a:ext cx="91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High Aircraft Utilization</a:t>
                  </a:r>
                </a:p>
              </p:txBody>
            </p:sp>
          </p:grpSp>
          <p:grpSp>
            <p:nvGrpSpPr>
              <p:cNvPr id="106512" name="Group 25"/>
              <p:cNvGrpSpPr>
                <a:grpSpLocks/>
              </p:cNvGrpSpPr>
              <p:nvPr/>
            </p:nvGrpSpPr>
            <p:grpSpPr bwMode="auto">
              <a:xfrm>
                <a:off x="3841" y="2832"/>
                <a:ext cx="1373" cy="792"/>
                <a:chOff x="4054" y="2777"/>
                <a:chExt cx="1373" cy="792"/>
              </a:xfrm>
            </p:grpSpPr>
            <p:sp>
              <p:nvSpPr>
                <p:cNvPr id="106515" name="Oval 26"/>
                <p:cNvSpPr>
                  <a:spLocks noChangeArrowheads="1"/>
                </p:cNvSpPr>
                <p:nvPr/>
              </p:nvSpPr>
              <p:spPr bwMode="auto">
                <a:xfrm>
                  <a:off x="4054" y="2777"/>
                  <a:ext cx="1373" cy="792"/>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6516" name="Text Box 27"/>
                <p:cNvSpPr txBox="1">
                  <a:spLocks noChangeArrowheads="1"/>
                </p:cNvSpPr>
                <p:nvPr/>
              </p:nvSpPr>
              <p:spPr bwMode="auto">
                <a:xfrm>
                  <a:off x="4095" y="2897"/>
                  <a:ext cx="129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Frequent, Reliable Schedules</a:t>
                  </a:r>
                </a:p>
              </p:txBody>
            </p:sp>
          </p:grpSp>
          <p:sp>
            <p:nvSpPr>
              <p:cNvPr id="106513" name="Line 28"/>
              <p:cNvSpPr>
                <a:spLocks noChangeShapeType="1"/>
              </p:cNvSpPr>
              <p:nvPr/>
            </p:nvSpPr>
            <p:spPr bwMode="auto">
              <a:xfrm>
                <a:off x="875"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14" name="Line 29"/>
              <p:cNvSpPr>
                <a:spLocks noChangeShapeType="1"/>
              </p:cNvSpPr>
              <p:nvPr/>
            </p:nvSpPr>
            <p:spPr bwMode="auto">
              <a:xfrm>
                <a:off x="4527"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06508" name="Freeform 30"/>
            <p:cNvSpPr>
              <a:spLocks/>
            </p:cNvSpPr>
            <p:nvPr/>
          </p:nvSpPr>
          <p:spPr bwMode="auto">
            <a:xfrm flipH="1">
              <a:off x="3499" y="3339"/>
              <a:ext cx="363" cy="169"/>
            </a:xfrm>
            <a:custGeom>
              <a:avLst/>
              <a:gdLst>
                <a:gd name="T0" fmla="*/ 363 w 1064"/>
                <a:gd name="T1" fmla="*/ 169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sp>
        <p:nvSpPr>
          <p:cNvPr id="292895" name="Text Box 31"/>
          <p:cNvSpPr txBox="1">
            <a:spLocks noChangeArrowheads="1"/>
          </p:cNvSpPr>
          <p:nvPr/>
        </p:nvSpPr>
        <p:spPr bwMode="auto">
          <a:xfrm>
            <a:off x="7388225" y="61023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2.8</a:t>
            </a:r>
          </a:p>
        </p:txBody>
      </p:sp>
      <p:sp>
        <p:nvSpPr>
          <p:cNvPr id="292897" name="Rectangle 33"/>
          <p:cNvSpPr>
            <a:spLocks noGrp="1" noChangeArrowheads="1"/>
          </p:cNvSpPr>
          <p:nvPr>
            <p:ph type="title"/>
          </p:nvPr>
        </p:nvSpPr>
        <p:spPr>
          <a:xfrm>
            <a:off x="673100" y="155575"/>
            <a:ext cx="7772400" cy="1143000"/>
          </a:xfrm>
        </p:spPr>
        <p:txBody>
          <a:bodyPr rtlCol="0">
            <a:normAutofit fontScale="90000"/>
          </a:bodyPr>
          <a:lstStyle/>
          <a:p>
            <a:pPr fontAlgn="auto">
              <a:spcAft>
                <a:spcPts val="0"/>
              </a:spcAft>
              <a:defRPr/>
            </a:pPr>
            <a:r>
              <a:rPr lang="en-US" sz="4000" dirty="0">
                <a:ea typeface="+mj-ea"/>
              </a:rPr>
              <a:t>Activity Mapping at</a:t>
            </a:r>
            <a:br>
              <a:rPr lang="en-US" sz="4000" dirty="0">
                <a:ea typeface="+mj-ea"/>
              </a:rPr>
            </a:br>
            <a:r>
              <a:rPr lang="en-US" sz="4000" dirty="0">
                <a:ea typeface="+mj-ea"/>
              </a:rPr>
              <a:t>Southwest Airlines</a:t>
            </a:r>
          </a:p>
        </p:txBody>
      </p:sp>
    </p:spTree>
    <p:extLst>
      <p:ext uri="{BB962C8B-B14F-4D97-AF65-F5344CB8AC3E}">
        <p14:creationId xmlns:p14="http://schemas.microsoft.com/office/powerpoint/2010/main" val="34905070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afterEffect">
                                  <p:stCondLst>
                                    <p:cond delay="1000"/>
                                  </p:stCondLst>
                                  <p:childTnLst>
                                    <p:set>
                                      <p:cBhvr>
                                        <p:cTn id="6" dur="1" fill="hold">
                                          <p:stCondLst>
                                            <p:cond delay="0"/>
                                          </p:stCondLst>
                                        </p:cTn>
                                        <p:tgtEl>
                                          <p:spTgt spid="292867"/>
                                        </p:tgtEl>
                                        <p:attrNameLst>
                                          <p:attrName>style.visibility</p:attrName>
                                        </p:attrNameLst>
                                      </p:cBhvr>
                                      <p:to>
                                        <p:strVal val="visible"/>
                                      </p:to>
                                    </p:set>
                                    <p:animEffect transition="in" filter="circle(in)">
                                      <p:cBhvr>
                                        <p:cTn id="7" dur="1000"/>
                                        <p:tgtEl>
                                          <p:spTgt spid="292867"/>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2895"/>
                                        </p:tgtEl>
                                        <p:attrNameLst>
                                          <p:attrName>style.visibility</p:attrName>
                                        </p:attrNameLst>
                                      </p:cBhvr>
                                      <p:to>
                                        <p:strVal val="visible"/>
                                      </p:to>
                                    </p:set>
                                    <p:animEffect transition="in" filter="wipe(left)">
                                      <p:cBhvr>
                                        <p:cTn id="11" dur="1000"/>
                                        <p:tgtEl>
                                          <p:spTgt spid="292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95"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9695" name="Rectangle 31"/>
          <p:cNvSpPr>
            <a:spLocks noGrp="1" noChangeArrowheads="1"/>
          </p:cNvSpPr>
          <p:nvPr>
            <p:ph type="title"/>
          </p:nvPr>
        </p:nvSpPr>
        <p:spPr>
          <a:xfrm>
            <a:off x="673100" y="155575"/>
            <a:ext cx="7772400" cy="1143000"/>
          </a:xfrm>
        </p:spPr>
        <p:txBody>
          <a:bodyPr rtlCol="0">
            <a:normAutofit fontScale="90000"/>
          </a:bodyPr>
          <a:lstStyle/>
          <a:p>
            <a:pPr fontAlgn="auto">
              <a:spcAft>
                <a:spcPts val="0"/>
              </a:spcAft>
              <a:defRPr/>
            </a:pPr>
            <a:r>
              <a:rPr lang="en-US" sz="4000" dirty="0">
                <a:ea typeface="+mj-ea"/>
              </a:rPr>
              <a:t>Activity Mapping at</a:t>
            </a:r>
            <a:br>
              <a:rPr lang="en-US" sz="4000" dirty="0">
                <a:ea typeface="+mj-ea"/>
              </a:rPr>
            </a:br>
            <a:r>
              <a:rPr lang="en-US" sz="4000" dirty="0">
                <a:ea typeface="+mj-ea"/>
              </a:rPr>
              <a:t>Southwest Airlines</a:t>
            </a:r>
          </a:p>
        </p:txBody>
      </p:sp>
      <p:grpSp>
        <p:nvGrpSpPr>
          <p:cNvPr id="108546" name="Group 32"/>
          <p:cNvGrpSpPr>
            <a:grpSpLocks/>
          </p:cNvGrpSpPr>
          <p:nvPr/>
        </p:nvGrpSpPr>
        <p:grpSpPr bwMode="auto">
          <a:xfrm>
            <a:off x="431800" y="1387475"/>
            <a:ext cx="8323263" cy="5026025"/>
            <a:chOff x="256" y="874"/>
            <a:chExt cx="5243" cy="3166"/>
          </a:xfrm>
        </p:grpSpPr>
        <p:sp>
          <p:nvSpPr>
            <p:cNvPr id="108551" name="Freeform 33"/>
            <p:cNvSpPr>
              <a:spLocks/>
            </p:cNvSpPr>
            <p:nvPr/>
          </p:nvSpPr>
          <p:spPr bwMode="auto">
            <a:xfrm>
              <a:off x="873" y="1353"/>
              <a:ext cx="3657" cy="2154"/>
            </a:xfrm>
            <a:custGeom>
              <a:avLst/>
              <a:gdLst>
                <a:gd name="T0" fmla="*/ 981 w 3657"/>
                <a:gd name="T1" fmla="*/ 81 h 2154"/>
                <a:gd name="T2" fmla="*/ 2592 w 3657"/>
                <a:gd name="T3" fmla="*/ 0 h 2154"/>
                <a:gd name="T4" fmla="*/ 3072 w 3657"/>
                <a:gd name="T5" fmla="*/ 276 h 2154"/>
                <a:gd name="T6" fmla="*/ 3657 w 3657"/>
                <a:gd name="T7" fmla="*/ 1098 h 2154"/>
                <a:gd name="T8" fmla="*/ 3654 w 3657"/>
                <a:gd name="T9" fmla="*/ 1482 h 2154"/>
                <a:gd name="T10" fmla="*/ 2988 w 3657"/>
                <a:gd name="T11" fmla="*/ 1986 h 2154"/>
                <a:gd name="T12" fmla="*/ 2625 w 3657"/>
                <a:gd name="T13" fmla="*/ 2151 h 2154"/>
                <a:gd name="T14" fmla="*/ 1014 w 3657"/>
                <a:gd name="T15" fmla="*/ 2154 h 2154"/>
                <a:gd name="T16" fmla="*/ 525 w 3657"/>
                <a:gd name="T17" fmla="*/ 1980 h 2154"/>
                <a:gd name="T18" fmla="*/ 3 w 3657"/>
                <a:gd name="T19" fmla="*/ 1476 h 2154"/>
                <a:gd name="T20" fmla="*/ 0 w 3657"/>
                <a:gd name="T21" fmla="*/ 1095 h 2154"/>
                <a:gd name="T22" fmla="*/ 486 w 3657"/>
                <a:gd name="T23" fmla="*/ 378 h 2154"/>
                <a:gd name="T24" fmla="*/ 981 w 3657"/>
                <a:gd name="T25" fmla="*/ 81 h 2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57"/>
                <a:gd name="T40" fmla="*/ 0 h 2154"/>
                <a:gd name="T41" fmla="*/ 3657 w 3657"/>
                <a:gd name="T42" fmla="*/ 2154 h 2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57" h="2154">
                  <a:moveTo>
                    <a:pt x="981" y="81"/>
                  </a:moveTo>
                  <a:lnTo>
                    <a:pt x="2592" y="0"/>
                  </a:lnTo>
                  <a:lnTo>
                    <a:pt x="3072" y="276"/>
                  </a:lnTo>
                  <a:lnTo>
                    <a:pt x="3657" y="1098"/>
                  </a:lnTo>
                  <a:lnTo>
                    <a:pt x="3654" y="1482"/>
                  </a:lnTo>
                  <a:lnTo>
                    <a:pt x="2988" y="1986"/>
                  </a:lnTo>
                  <a:lnTo>
                    <a:pt x="2625" y="2151"/>
                  </a:lnTo>
                  <a:lnTo>
                    <a:pt x="1014" y="2154"/>
                  </a:lnTo>
                  <a:lnTo>
                    <a:pt x="525" y="1980"/>
                  </a:lnTo>
                  <a:lnTo>
                    <a:pt x="3" y="1476"/>
                  </a:lnTo>
                  <a:lnTo>
                    <a:pt x="0" y="1095"/>
                  </a:lnTo>
                  <a:lnTo>
                    <a:pt x="486" y="378"/>
                  </a:lnTo>
                  <a:lnTo>
                    <a:pt x="981" y="81"/>
                  </a:lnTo>
                  <a:close/>
                </a:path>
              </a:pathLst>
            </a:custGeom>
            <a:solidFill>
              <a:srgbClr val="9FAC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nvGrpSpPr>
            <p:cNvPr id="108552" name="Group 34"/>
            <p:cNvGrpSpPr>
              <a:grpSpLocks/>
            </p:cNvGrpSpPr>
            <p:nvPr/>
          </p:nvGrpSpPr>
          <p:grpSpPr bwMode="auto">
            <a:xfrm>
              <a:off x="1814" y="874"/>
              <a:ext cx="1653" cy="874"/>
              <a:chOff x="2134" y="874"/>
              <a:chExt cx="1653" cy="874"/>
            </a:xfrm>
          </p:grpSpPr>
          <p:sp>
            <p:nvSpPr>
              <p:cNvPr id="108576" name="Oval 35"/>
              <p:cNvSpPr>
                <a:spLocks noChangeArrowheads="1"/>
              </p:cNvSpPr>
              <p:nvPr/>
            </p:nvSpPr>
            <p:spPr bwMode="auto">
              <a:xfrm>
                <a:off x="2134" y="874"/>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8577" name="Text Box 36"/>
              <p:cNvSpPr txBox="1">
                <a:spLocks noChangeArrowheads="1"/>
              </p:cNvSpPr>
              <p:nvPr/>
            </p:nvSpPr>
            <p:spPr bwMode="auto">
              <a:xfrm>
                <a:off x="2155" y="1052"/>
                <a:ext cx="161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Courteous, but Limited Passenger Service</a:t>
                </a:r>
              </a:p>
            </p:txBody>
          </p:sp>
        </p:grpSp>
        <p:grpSp>
          <p:nvGrpSpPr>
            <p:cNvPr id="108553" name="Group 37"/>
            <p:cNvGrpSpPr>
              <a:grpSpLocks/>
            </p:cNvGrpSpPr>
            <p:nvPr/>
          </p:nvGrpSpPr>
          <p:grpSpPr bwMode="auto">
            <a:xfrm>
              <a:off x="1870" y="3166"/>
              <a:ext cx="1653" cy="874"/>
              <a:chOff x="2134" y="3086"/>
              <a:chExt cx="1653" cy="874"/>
            </a:xfrm>
          </p:grpSpPr>
          <p:sp>
            <p:nvSpPr>
              <p:cNvPr id="108574" name="Oval 38"/>
              <p:cNvSpPr>
                <a:spLocks noChangeArrowheads="1"/>
              </p:cNvSpPr>
              <p:nvPr/>
            </p:nvSpPr>
            <p:spPr bwMode="auto">
              <a:xfrm>
                <a:off x="2134" y="3086"/>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8575" name="Text Box 39"/>
              <p:cNvSpPr txBox="1">
                <a:spLocks noChangeArrowheads="1"/>
              </p:cNvSpPr>
              <p:nvPr/>
            </p:nvSpPr>
            <p:spPr bwMode="auto">
              <a:xfrm>
                <a:off x="2208" y="3255"/>
                <a:ext cx="1504"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Standardized Fleet of Boeing 737 Aircraft</a:t>
                </a:r>
              </a:p>
            </p:txBody>
          </p:sp>
        </p:grpSp>
        <p:sp>
          <p:nvSpPr>
            <p:cNvPr id="108554" name="Text Box 40"/>
            <p:cNvSpPr txBox="1">
              <a:spLocks noChangeArrowheads="1"/>
            </p:cNvSpPr>
            <p:nvPr/>
          </p:nvSpPr>
          <p:spPr bwMode="auto">
            <a:xfrm>
              <a:off x="1432" y="2351"/>
              <a:ext cx="2374" cy="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400" b="1" dirty="0">
                  <a:latin typeface="Arial" charset="0"/>
                  <a:ea typeface="MS PGothic" charset="0"/>
                  <a:cs typeface="MS PGothic" charset="0"/>
                </a:rPr>
                <a:t>Competitive Advantage:</a:t>
              </a:r>
            </a:p>
            <a:p>
              <a:pPr algn="ctr">
                <a:lnSpc>
                  <a:spcPct val="85000"/>
                </a:lnSpc>
              </a:pPr>
              <a:r>
                <a:rPr lang="en-US" sz="2400" b="1" dirty="0">
                  <a:latin typeface="Arial" charset="0"/>
                  <a:ea typeface="MS PGothic" charset="0"/>
                  <a:cs typeface="MS PGothic" charset="0"/>
                </a:rPr>
                <a:t>Low Cost</a:t>
              </a:r>
            </a:p>
          </p:txBody>
        </p:sp>
        <p:sp>
          <p:nvSpPr>
            <p:cNvPr id="108555" name="Line 41"/>
            <p:cNvSpPr>
              <a:spLocks noChangeShapeType="1"/>
            </p:cNvSpPr>
            <p:nvPr/>
          </p:nvSpPr>
          <p:spPr bwMode="auto">
            <a:xfrm>
              <a:off x="3454" y="1345"/>
              <a:ext cx="472" cy="272"/>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8556" name="Freeform 42"/>
            <p:cNvSpPr>
              <a:spLocks/>
            </p:cNvSpPr>
            <p:nvPr/>
          </p:nvSpPr>
          <p:spPr bwMode="auto">
            <a:xfrm>
              <a:off x="1427" y="3347"/>
              <a:ext cx="443" cy="153"/>
            </a:xfrm>
            <a:custGeom>
              <a:avLst/>
              <a:gdLst>
                <a:gd name="T0" fmla="*/ 443 w 1064"/>
                <a:gd name="T1" fmla="*/ 153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8557" name="Line 43"/>
            <p:cNvSpPr>
              <a:spLocks noChangeShapeType="1"/>
            </p:cNvSpPr>
            <p:nvPr/>
          </p:nvSpPr>
          <p:spPr bwMode="auto">
            <a:xfrm flipH="1">
              <a:off x="1350" y="1440"/>
              <a:ext cx="493" cy="291"/>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108558" name="Group 44"/>
            <p:cNvGrpSpPr>
              <a:grpSpLocks/>
            </p:cNvGrpSpPr>
            <p:nvPr/>
          </p:nvGrpSpPr>
          <p:grpSpPr bwMode="auto">
            <a:xfrm>
              <a:off x="256" y="1529"/>
              <a:ext cx="5243" cy="2110"/>
              <a:chOff x="256" y="1529"/>
              <a:chExt cx="5243" cy="2110"/>
            </a:xfrm>
          </p:grpSpPr>
          <p:grpSp>
            <p:nvGrpSpPr>
              <p:cNvPr id="108560" name="Group 45"/>
              <p:cNvGrpSpPr>
                <a:grpSpLocks/>
              </p:cNvGrpSpPr>
              <p:nvPr/>
            </p:nvGrpSpPr>
            <p:grpSpPr bwMode="auto">
              <a:xfrm>
                <a:off x="256" y="1529"/>
                <a:ext cx="1238" cy="926"/>
                <a:chOff x="256" y="1594"/>
                <a:chExt cx="1238" cy="926"/>
              </a:xfrm>
            </p:grpSpPr>
            <p:sp>
              <p:nvSpPr>
                <p:cNvPr id="108572" name="Oval 46"/>
                <p:cNvSpPr>
                  <a:spLocks noChangeArrowheads="1"/>
                </p:cNvSpPr>
                <p:nvPr/>
              </p:nvSpPr>
              <p:spPr bwMode="auto">
                <a:xfrm>
                  <a:off x="288" y="1594"/>
                  <a:ext cx="1174" cy="926"/>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8573" name="Text Box 47"/>
                <p:cNvSpPr txBox="1">
                  <a:spLocks noChangeArrowheads="1"/>
                </p:cNvSpPr>
                <p:nvPr/>
              </p:nvSpPr>
              <p:spPr bwMode="auto">
                <a:xfrm>
                  <a:off x="256" y="1782"/>
                  <a:ext cx="123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Lean, Productive Employees</a:t>
                  </a:r>
                </a:p>
              </p:txBody>
            </p:sp>
          </p:grpSp>
          <p:grpSp>
            <p:nvGrpSpPr>
              <p:cNvPr id="108561" name="Group 48"/>
              <p:cNvGrpSpPr>
                <a:grpSpLocks/>
              </p:cNvGrpSpPr>
              <p:nvPr/>
            </p:nvGrpSpPr>
            <p:grpSpPr bwMode="auto">
              <a:xfrm>
                <a:off x="3555" y="1533"/>
                <a:ext cx="1944" cy="919"/>
                <a:chOff x="3763" y="1658"/>
                <a:chExt cx="1944" cy="919"/>
              </a:xfrm>
            </p:grpSpPr>
            <p:sp>
              <p:nvSpPr>
                <p:cNvPr id="108570" name="Oval 49"/>
                <p:cNvSpPr>
                  <a:spLocks noChangeArrowheads="1"/>
                </p:cNvSpPr>
                <p:nvPr/>
              </p:nvSpPr>
              <p:spPr bwMode="auto">
                <a:xfrm>
                  <a:off x="3763" y="1658"/>
                  <a:ext cx="1944" cy="919"/>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8571" name="Text Box 50"/>
                <p:cNvSpPr txBox="1">
                  <a:spLocks noChangeArrowheads="1"/>
                </p:cNvSpPr>
                <p:nvPr/>
              </p:nvSpPr>
              <p:spPr bwMode="auto">
                <a:xfrm>
                  <a:off x="3895" y="1850"/>
                  <a:ext cx="1689" cy="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Point-to-Point Routes, Often to Secondary Airports</a:t>
                  </a:r>
                </a:p>
              </p:txBody>
            </p:sp>
          </p:grpSp>
          <p:grpSp>
            <p:nvGrpSpPr>
              <p:cNvPr id="108562" name="Group 51"/>
              <p:cNvGrpSpPr>
                <a:grpSpLocks/>
              </p:cNvGrpSpPr>
              <p:nvPr/>
            </p:nvGrpSpPr>
            <p:grpSpPr bwMode="auto">
              <a:xfrm>
                <a:off x="315" y="2816"/>
                <a:ext cx="1120" cy="823"/>
                <a:chOff x="267" y="2726"/>
                <a:chExt cx="1120" cy="823"/>
              </a:xfrm>
            </p:grpSpPr>
            <p:sp>
              <p:nvSpPr>
                <p:cNvPr id="108568" name="Oval 52"/>
                <p:cNvSpPr>
                  <a:spLocks noChangeArrowheads="1"/>
                </p:cNvSpPr>
                <p:nvPr/>
              </p:nvSpPr>
              <p:spPr bwMode="auto">
                <a:xfrm>
                  <a:off x="267" y="2726"/>
                  <a:ext cx="1120" cy="823"/>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8569" name="Text Box 53"/>
                <p:cNvSpPr txBox="1">
                  <a:spLocks noChangeArrowheads="1"/>
                </p:cNvSpPr>
                <p:nvPr/>
              </p:nvSpPr>
              <p:spPr bwMode="auto">
                <a:xfrm>
                  <a:off x="368" y="2862"/>
                  <a:ext cx="91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High Aircraft Utilization</a:t>
                  </a:r>
                </a:p>
              </p:txBody>
            </p:sp>
          </p:grpSp>
          <p:grpSp>
            <p:nvGrpSpPr>
              <p:cNvPr id="108563" name="Group 54"/>
              <p:cNvGrpSpPr>
                <a:grpSpLocks/>
              </p:cNvGrpSpPr>
              <p:nvPr/>
            </p:nvGrpSpPr>
            <p:grpSpPr bwMode="auto">
              <a:xfrm>
                <a:off x="3841" y="2832"/>
                <a:ext cx="1373" cy="792"/>
                <a:chOff x="4054" y="2777"/>
                <a:chExt cx="1373" cy="792"/>
              </a:xfrm>
            </p:grpSpPr>
            <p:sp>
              <p:nvSpPr>
                <p:cNvPr id="108566" name="Oval 55"/>
                <p:cNvSpPr>
                  <a:spLocks noChangeArrowheads="1"/>
                </p:cNvSpPr>
                <p:nvPr/>
              </p:nvSpPr>
              <p:spPr bwMode="auto">
                <a:xfrm>
                  <a:off x="4054" y="2777"/>
                  <a:ext cx="1373" cy="792"/>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08567" name="Text Box 56"/>
                <p:cNvSpPr txBox="1">
                  <a:spLocks noChangeArrowheads="1"/>
                </p:cNvSpPr>
                <p:nvPr/>
              </p:nvSpPr>
              <p:spPr bwMode="auto">
                <a:xfrm>
                  <a:off x="4095" y="2897"/>
                  <a:ext cx="129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Frequent, Reliable Schedules</a:t>
                  </a:r>
                </a:p>
              </p:txBody>
            </p:sp>
          </p:grpSp>
          <p:sp>
            <p:nvSpPr>
              <p:cNvPr id="108564" name="Line 57"/>
              <p:cNvSpPr>
                <a:spLocks noChangeShapeType="1"/>
              </p:cNvSpPr>
              <p:nvPr/>
            </p:nvSpPr>
            <p:spPr bwMode="auto">
              <a:xfrm>
                <a:off x="875"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8565" name="Line 58"/>
              <p:cNvSpPr>
                <a:spLocks noChangeShapeType="1"/>
              </p:cNvSpPr>
              <p:nvPr/>
            </p:nvSpPr>
            <p:spPr bwMode="auto">
              <a:xfrm>
                <a:off x="4527"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08559" name="Freeform 59"/>
            <p:cNvSpPr>
              <a:spLocks/>
            </p:cNvSpPr>
            <p:nvPr/>
          </p:nvSpPr>
          <p:spPr bwMode="auto">
            <a:xfrm flipH="1">
              <a:off x="3499" y="3339"/>
              <a:ext cx="363" cy="169"/>
            </a:xfrm>
            <a:custGeom>
              <a:avLst/>
              <a:gdLst>
                <a:gd name="T0" fmla="*/ 363 w 1064"/>
                <a:gd name="T1" fmla="*/ 169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108547" name="Group 61"/>
          <p:cNvGrpSpPr>
            <a:grpSpLocks/>
          </p:cNvGrpSpPr>
          <p:nvPr/>
        </p:nvGrpSpPr>
        <p:grpSpPr bwMode="auto">
          <a:xfrm>
            <a:off x="2852738" y="2781301"/>
            <a:ext cx="2674936" cy="2371726"/>
            <a:chOff x="1829" y="1752"/>
            <a:chExt cx="1685" cy="1494"/>
          </a:xfrm>
        </p:grpSpPr>
        <p:sp>
          <p:nvSpPr>
            <p:cNvPr id="108549" name="AutoShape 62"/>
            <p:cNvSpPr>
              <a:spLocks noChangeArrowheads="1"/>
            </p:cNvSpPr>
            <p:nvPr/>
          </p:nvSpPr>
          <p:spPr bwMode="auto">
            <a:xfrm>
              <a:off x="2424" y="1752"/>
              <a:ext cx="504" cy="336"/>
            </a:xfrm>
            <a:prstGeom prst="upArrow">
              <a:avLst>
                <a:gd name="adj1" fmla="val 37306"/>
                <a:gd name="adj2" fmla="val 51190"/>
              </a:avLst>
            </a:prstGeom>
            <a:solidFill>
              <a:srgbClr val="255898"/>
            </a:solidFill>
            <a:ln w="9525">
              <a:solidFill>
                <a:schemeClr val="tx1"/>
              </a:solidFill>
              <a:miter lim="800000"/>
              <a:headEnd/>
              <a:tailEnd/>
            </a:ln>
          </p:spPr>
          <p:txBody>
            <a:bodyPr vert="eaVert" wrap="none" anchor="ctr"/>
            <a:lstStyle/>
            <a:p>
              <a:endParaRPr lang="en-US" dirty="0">
                <a:latin typeface="Calibri" charset="0"/>
              </a:endParaRPr>
            </a:p>
          </p:txBody>
        </p:sp>
        <p:sp>
          <p:nvSpPr>
            <p:cNvPr id="108550" name="Text Box 63"/>
            <p:cNvSpPr txBox="1">
              <a:spLocks noChangeArrowheads="1"/>
            </p:cNvSpPr>
            <p:nvPr/>
          </p:nvSpPr>
          <p:spPr bwMode="auto">
            <a:xfrm>
              <a:off x="1829" y="2052"/>
              <a:ext cx="1685" cy="1194"/>
            </a:xfrm>
            <a:prstGeom prst="rect">
              <a:avLst/>
            </a:prstGeom>
            <a:solidFill>
              <a:srgbClr val="255898"/>
            </a:solidFill>
            <a:ln w="9525">
              <a:solidFill>
                <a:schemeClr val="tx1"/>
              </a:solidFill>
              <a:miter lim="800000"/>
              <a:headEnd/>
              <a:tailEnd/>
            </a:ln>
          </p:spPr>
          <p:txBody>
            <a:bodyPr wrap="none" lIns="162000" tIns="154800" rIns="162000" bIns="154800">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spcBef>
                  <a:spcPct val="40000"/>
                </a:spcBef>
              </a:pPr>
              <a:r>
                <a:rPr lang="en-AU" b="1" dirty="0">
                  <a:solidFill>
                    <a:srgbClr val="FFFFFF"/>
                  </a:solidFill>
                  <a:latin typeface="Arial"/>
                  <a:cs typeface="Arial"/>
                </a:rPr>
                <a:t>Automated ticketing</a:t>
              </a:r>
            </a:p>
            <a:p>
              <a:pPr algn="ctr">
                <a:lnSpc>
                  <a:spcPct val="90000"/>
                </a:lnSpc>
                <a:spcBef>
                  <a:spcPct val="40000"/>
                </a:spcBef>
              </a:pPr>
              <a:r>
                <a:rPr lang="en-AU" b="1" dirty="0">
                  <a:solidFill>
                    <a:srgbClr val="FFFFFF"/>
                  </a:solidFill>
                  <a:latin typeface="Arial"/>
                  <a:cs typeface="Arial"/>
                </a:rPr>
                <a:t>No seat assignments</a:t>
              </a:r>
            </a:p>
            <a:p>
              <a:pPr algn="ctr">
                <a:lnSpc>
                  <a:spcPct val="90000"/>
                </a:lnSpc>
                <a:spcBef>
                  <a:spcPct val="40000"/>
                </a:spcBef>
              </a:pPr>
              <a:r>
                <a:rPr lang="en-AU" b="1" dirty="0">
                  <a:solidFill>
                    <a:srgbClr val="FFFFFF"/>
                  </a:solidFill>
                  <a:latin typeface="Arial"/>
                  <a:cs typeface="Arial"/>
                </a:rPr>
                <a:t>“Bags fly free” and </a:t>
              </a:r>
              <a:br>
                <a:rPr lang="en-AU" b="1" dirty="0">
                  <a:solidFill>
                    <a:srgbClr val="FFFFFF"/>
                  </a:solidFill>
                  <a:latin typeface="Arial"/>
                  <a:cs typeface="Arial"/>
                </a:rPr>
              </a:br>
              <a:r>
                <a:rPr lang="en-AU" b="1" dirty="0">
                  <a:solidFill>
                    <a:srgbClr val="FFFFFF"/>
                  </a:solidFill>
                  <a:latin typeface="Arial"/>
                  <a:cs typeface="Arial"/>
                </a:rPr>
                <a:t>no baggage transfers</a:t>
              </a:r>
            </a:p>
            <a:p>
              <a:pPr algn="ctr">
                <a:lnSpc>
                  <a:spcPct val="90000"/>
                </a:lnSpc>
                <a:spcBef>
                  <a:spcPct val="40000"/>
                </a:spcBef>
              </a:pPr>
              <a:r>
                <a:rPr lang="en-AU" b="1" dirty="0">
                  <a:solidFill>
                    <a:srgbClr val="FFFFFF"/>
                  </a:solidFill>
                  <a:latin typeface="Arial"/>
                  <a:cs typeface="Arial"/>
                </a:rPr>
                <a:t>No meals</a:t>
              </a:r>
            </a:p>
          </p:txBody>
        </p:sp>
      </p:grpSp>
      <p:sp>
        <p:nvSpPr>
          <p:cNvPr id="108548" name="Text Box 31"/>
          <p:cNvSpPr txBox="1">
            <a:spLocks noChangeArrowheads="1"/>
          </p:cNvSpPr>
          <p:nvPr/>
        </p:nvSpPr>
        <p:spPr bwMode="auto">
          <a:xfrm>
            <a:off x="7388225" y="61023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2.8</a:t>
            </a:r>
          </a:p>
        </p:txBody>
      </p:sp>
    </p:spTree>
    <p:extLst>
      <p:ext uri="{BB962C8B-B14F-4D97-AF65-F5344CB8AC3E}">
        <p14:creationId xmlns:p14="http://schemas.microsoft.com/office/powerpoint/2010/main" val="3599551349"/>
      </p:ext>
    </p:extLst>
  </p:cSld>
  <p:clrMapOvr>
    <a:masterClrMapping/>
  </p:clrMapOvr>
  <p:transition>
    <p:wipe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673100" y="155575"/>
            <a:ext cx="7772400" cy="1143000"/>
          </a:xfrm>
        </p:spPr>
        <p:txBody>
          <a:bodyPr rtlCol="0">
            <a:normAutofit fontScale="90000"/>
          </a:bodyPr>
          <a:lstStyle/>
          <a:p>
            <a:pPr fontAlgn="auto">
              <a:spcAft>
                <a:spcPts val="0"/>
              </a:spcAft>
              <a:defRPr/>
            </a:pPr>
            <a:r>
              <a:rPr lang="en-US" sz="4000" dirty="0">
                <a:ea typeface="+mj-ea"/>
              </a:rPr>
              <a:t>Activity Mapping at</a:t>
            </a:r>
            <a:br>
              <a:rPr lang="en-US" sz="4000" dirty="0">
                <a:ea typeface="+mj-ea"/>
              </a:rPr>
            </a:br>
            <a:r>
              <a:rPr lang="en-US" sz="4000" dirty="0">
                <a:ea typeface="+mj-ea"/>
              </a:rPr>
              <a:t>Southwest Airlines</a:t>
            </a:r>
          </a:p>
        </p:txBody>
      </p:sp>
      <p:grpSp>
        <p:nvGrpSpPr>
          <p:cNvPr id="110594" name="Group 3"/>
          <p:cNvGrpSpPr>
            <a:grpSpLocks/>
          </p:cNvGrpSpPr>
          <p:nvPr/>
        </p:nvGrpSpPr>
        <p:grpSpPr bwMode="auto">
          <a:xfrm>
            <a:off x="431800" y="1387475"/>
            <a:ext cx="8323263" cy="5026025"/>
            <a:chOff x="256" y="874"/>
            <a:chExt cx="5243" cy="3166"/>
          </a:xfrm>
        </p:grpSpPr>
        <p:sp>
          <p:nvSpPr>
            <p:cNvPr id="110599" name="Freeform 4"/>
            <p:cNvSpPr>
              <a:spLocks/>
            </p:cNvSpPr>
            <p:nvPr/>
          </p:nvSpPr>
          <p:spPr bwMode="auto">
            <a:xfrm>
              <a:off x="873" y="1353"/>
              <a:ext cx="3657" cy="2154"/>
            </a:xfrm>
            <a:custGeom>
              <a:avLst/>
              <a:gdLst>
                <a:gd name="T0" fmla="*/ 981 w 3657"/>
                <a:gd name="T1" fmla="*/ 81 h 2154"/>
                <a:gd name="T2" fmla="*/ 2592 w 3657"/>
                <a:gd name="T3" fmla="*/ 0 h 2154"/>
                <a:gd name="T4" fmla="*/ 3072 w 3657"/>
                <a:gd name="T5" fmla="*/ 276 h 2154"/>
                <a:gd name="T6" fmla="*/ 3657 w 3657"/>
                <a:gd name="T7" fmla="*/ 1098 h 2154"/>
                <a:gd name="T8" fmla="*/ 3654 w 3657"/>
                <a:gd name="T9" fmla="*/ 1482 h 2154"/>
                <a:gd name="T10" fmla="*/ 2988 w 3657"/>
                <a:gd name="T11" fmla="*/ 1986 h 2154"/>
                <a:gd name="T12" fmla="*/ 2625 w 3657"/>
                <a:gd name="T13" fmla="*/ 2151 h 2154"/>
                <a:gd name="T14" fmla="*/ 1014 w 3657"/>
                <a:gd name="T15" fmla="*/ 2154 h 2154"/>
                <a:gd name="T16" fmla="*/ 525 w 3657"/>
                <a:gd name="T17" fmla="*/ 1980 h 2154"/>
                <a:gd name="T18" fmla="*/ 3 w 3657"/>
                <a:gd name="T19" fmla="*/ 1476 h 2154"/>
                <a:gd name="T20" fmla="*/ 0 w 3657"/>
                <a:gd name="T21" fmla="*/ 1095 h 2154"/>
                <a:gd name="T22" fmla="*/ 486 w 3657"/>
                <a:gd name="T23" fmla="*/ 378 h 2154"/>
                <a:gd name="T24" fmla="*/ 981 w 3657"/>
                <a:gd name="T25" fmla="*/ 81 h 2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57"/>
                <a:gd name="T40" fmla="*/ 0 h 2154"/>
                <a:gd name="T41" fmla="*/ 3657 w 3657"/>
                <a:gd name="T42" fmla="*/ 2154 h 2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57" h="2154">
                  <a:moveTo>
                    <a:pt x="981" y="81"/>
                  </a:moveTo>
                  <a:lnTo>
                    <a:pt x="2592" y="0"/>
                  </a:lnTo>
                  <a:lnTo>
                    <a:pt x="3072" y="276"/>
                  </a:lnTo>
                  <a:lnTo>
                    <a:pt x="3657" y="1098"/>
                  </a:lnTo>
                  <a:lnTo>
                    <a:pt x="3654" y="1482"/>
                  </a:lnTo>
                  <a:lnTo>
                    <a:pt x="2988" y="1986"/>
                  </a:lnTo>
                  <a:lnTo>
                    <a:pt x="2625" y="2151"/>
                  </a:lnTo>
                  <a:lnTo>
                    <a:pt x="1014" y="2154"/>
                  </a:lnTo>
                  <a:lnTo>
                    <a:pt x="525" y="1980"/>
                  </a:lnTo>
                  <a:lnTo>
                    <a:pt x="3" y="1476"/>
                  </a:lnTo>
                  <a:lnTo>
                    <a:pt x="0" y="1095"/>
                  </a:lnTo>
                  <a:lnTo>
                    <a:pt x="486" y="378"/>
                  </a:lnTo>
                  <a:lnTo>
                    <a:pt x="981" y="81"/>
                  </a:lnTo>
                  <a:close/>
                </a:path>
              </a:pathLst>
            </a:custGeom>
            <a:solidFill>
              <a:srgbClr val="9FAC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nvGrpSpPr>
            <p:cNvPr id="110600" name="Group 5"/>
            <p:cNvGrpSpPr>
              <a:grpSpLocks/>
            </p:cNvGrpSpPr>
            <p:nvPr/>
          </p:nvGrpSpPr>
          <p:grpSpPr bwMode="auto">
            <a:xfrm>
              <a:off x="1814" y="874"/>
              <a:ext cx="1653" cy="874"/>
              <a:chOff x="2134" y="874"/>
              <a:chExt cx="1653" cy="874"/>
            </a:xfrm>
          </p:grpSpPr>
          <p:sp>
            <p:nvSpPr>
              <p:cNvPr id="110624" name="Oval 6"/>
              <p:cNvSpPr>
                <a:spLocks noChangeArrowheads="1"/>
              </p:cNvSpPr>
              <p:nvPr/>
            </p:nvSpPr>
            <p:spPr bwMode="auto">
              <a:xfrm>
                <a:off x="2134" y="874"/>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0625" name="Text Box 7"/>
              <p:cNvSpPr txBox="1">
                <a:spLocks noChangeArrowheads="1"/>
              </p:cNvSpPr>
              <p:nvPr/>
            </p:nvSpPr>
            <p:spPr bwMode="auto">
              <a:xfrm>
                <a:off x="2155" y="1052"/>
                <a:ext cx="161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Courteous, but Limited Passenger Service</a:t>
                </a:r>
              </a:p>
            </p:txBody>
          </p:sp>
        </p:grpSp>
        <p:grpSp>
          <p:nvGrpSpPr>
            <p:cNvPr id="110601" name="Group 8"/>
            <p:cNvGrpSpPr>
              <a:grpSpLocks/>
            </p:cNvGrpSpPr>
            <p:nvPr/>
          </p:nvGrpSpPr>
          <p:grpSpPr bwMode="auto">
            <a:xfrm>
              <a:off x="1870" y="3166"/>
              <a:ext cx="1653" cy="874"/>
              <a:chOff x="2134" y="3086"/>
              <a:chExt cx="1653" cy="874"/>
            </a:xfrm>
          </p:grpSpPr>
          <p:sp>
            <p:nvSpPr>
              <p:cNvPr id="110622" name="Oval 9"/>
              <p:cNvSpPr>
                <a:spLocks noChangeArrowheads="1"/>
              </p:cNvSpPr>
              <p:nvPr/>
            </p:nvSpPr>
            <p:spPr bwMode="auto">
              <a:xfrm>
                <a:off x="2134" y="3086"/>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0623" name="Text Box 10"/>
              <p:cNvSpPr txBox="1">
                <a:spLocks noChangeArrowheads="1"/>
              </p:cNvSpPr>
              <p:nvPr/>
            </p:nvSpPr>
            <p:spPr bwMode="auto">
              <a:xfrm>
                <a:off x="2208" y="3255"/>
                <a:ext cx="1504"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Standardized Fleet of Boeing 737 Aircraft</a:t>
                </a:r>
              </a:p>
            </p:txBody>
          </p:sp>
        </p:grpSp>
        <p:sp>
          <p:nvSpPr>
            <p:cNvPr id="110602" name="Text Box 11"/>
            <p:cNvSpPr txBox="1">
              <a:spLocks noChangeArrowheads="1"/>
            </p:cNvSpPr>
            <p:nvPr/>
          </p:nvSpPr>
          <p:spPr bwMode="auto">
            <a:xfrm>
              <a:off x="1432" y="2351"/>
              <a:ext cx="2374" cy="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400" b="1" dirty="0">
                  <a:latin typeface="Arial" charset="0"/>
                  <a:ea typeface="MS PGothic" charset="0"/>
                  <a:cs typeface="MS PGothic" charset="0"/>
                </a:rPr>
                <a:t>Competitive Advantage:</a:t>
              </a:r>
            </a:p>
            <a:p>
              <a:pPr algn="ctr">
                <a:lnSpc>
                  <a:spcPct val="85000"/>
                </a:lnSpc>
              </a:pPr>
              <a:r>
                <a:rPr lang="en-US" sz="2400" b="1" dirty="0">
                  <a:latin typeface="Arial" charset="0"/>
                  <a:ea typeface="MS PGothic" charset="0"/>
                  <a:cs typeface="MS PGothic" charset="0"/>
                </a:rPr>
                <a:t>Low Cost</a:t>
              </a:r>
            </a:p>
          </p:txBody>
        </p:sp>
        <p:sp>
          <p:nvSpPr>
            <p:cNvPr id="110603" name="Line 12"/>
            <p:cNvSpPr>
              <a:spLocks noChangeShapeType="1"/>
            </p:cNvSpPr>
            <p:nvPr/>
          </p:nvSpPr>
          <p:spPr bwMode="auto">
            <a:xfrm>
              <a:off x="3454" y="1345"/>
              <a:ext cx="472" cy="272"/>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0604" name="Freeform 13"/>
            <p:cNvSpPr>
              <a:spLocks/>
            </p:cNvSpPr>
            <p:nvPr/>
          </p:nvSpPr>
          <p:spPr bwMode="auto">
            <a:xfrm>
              <a:off x="1427" y="3347"/>
              <a:ext cx="443" cy="153"/>
            </a:xfrm>
            <a:custGeom>
              <a:avLst/>
              <a:gdLst>
                <a:gd name="T0" fmla="*/ 443 w 1064"/>
                <a:gd name="T1" fmla="*/ 153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0605" name="Line 14"/>
            <p:cNvSpPr>
              <a:spLocks noChangeShapeType="1"/>
            </p:cNvSpPr>
            <p:nvPr/>
          </p:nvSpPr>
          <p:spPr bwMode="auto">
            <a:xfrm flipH="1">
              <a:off x="1350" y="1440"/>
              <a:ext cx="493" cy="291"/>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110606" name="Group 15"/>
            <p:cNvGrpSpPr>
              <a:grpSpLocks/>
            </p:cNvGrpSpPr>
            <p:nvPr/>
          </p:nvGrpSpPr>
          <p:grpSpPr bwMode="auto">
            <a:xfrm>
              <a:off x="256" y="1529"/>
              <a:ext cx="5243" cy="2110"/>
              <a:chOff x="256" y="1529"/>
              <a:chExt cx="5243" cy="2110"/>
            </a:xfrm>
          </p:grpSpPr>
          <p:grpSp>
            <p:nvGrpSpPr>
              <p:cNvPr id="110608" name="Group 16"/>
              <p:cNvGrpSpPr>
                <a:grpSpLocks/>
              </p:cNvGrpSpPr>
              <p:nvPr/>
            </p:nvGrpSpPr>
            <p:grpSpPr bwMode="auto">
              <a:xfrm>
                <a:off x="256" y="1529"/>
                <a:ext cx="1238" cy="926"/>
                <a:chOff x="256" y="1594"/>
                <a:chExt cx="1238" cy="926"/>
              </a:xfrm>
            </p:grpSpPr>
            <p:sp>
              <p:nvSpPr>
                <p:cNvPr id="110620" name="Oval 17"/>
                <p:cNvSpPr>
                  <a:spLocks noChangeArrowheads="1"/>
                </p:cNvSpPr>
                <p:nvPr/>
              </p:nvSpPr>
              <p:spPr bwMode="auto">
                <a:xfrm>
                  <a:off x="288" y="1594"/>
                  <a:ext cx="1174" cy="926"/>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0621" name="Text Box 18"/>
                <p:cNvSpPr txBox="1">
                  <a:spLocks noChangeArrowheads="1"/>
                </p:cNvSpPr>
                <p:nvPr/>
              </p:nvSpPr>
              <p:spPr bwMode="auto">
                <a:xfrm>
                  <a:off x="256" y="1782"/>
                  <a:ext cx="123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Lean, Productive Employees</a:t>
                  </a:r>
                </a:p>
              </p:txBody>
            </p:sp>
          </p:grpSp>
          <p:grpSp>
            <p:nvGrpSpPr>
              <p:cNvPr id="110609" name="Group 19"/>
              <p:cNvGrpSpPr>
                <a:grpSpLocks/>
              </p:cNvGrpSpPr>
              <p:nvPr/>
            </p:nvGrpSpPr>
            <p:grpSpPr bwMode="auto">
              <a:xfrm>
                <a:off x="3555" y="1533"/>
                <a:ext cx="1944" cy="919"/>
                <a:chOff x="3763" y="1658"/>
                <a:chExt cx="1944" cy="919"/>
              </a:xfrm>
            </p:grpSpPr>
            <p:sp>
              <p:nvSpPr>
                <p:cNvPr id="110618" name="Oval 20"/>
                <p:cNvSpPr>
                  <a:spLocks noChangeArrowheads="1"/>
                </p:cNvSpPr>
                <p:nvPr/>
              </p:nvSpPr>
              <p:spPr bwMode="auto">
                <a:xfrm>
                  <a:off x="3763" y="1658"/>
                  <a:ext cx="1944" cy="919"/>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0619" name="Text Box 21"/>
                <p:cNvSpPr txBox="1">
                  <a:spLocks noChangeArrowheads="1"/>
                </p:cNvSpPr>
                <p:nvPr/>
              </p:nvSpPr>
              <p:spPr bwMode="auto">
                <a:xfrm>
                  <a:off x="3895" y="1850"/>
                  <a:ext cx="1689" cy="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Point-to-Point Routes, Often to Secondary Airports</a:t>
                  </a:r>
                </a:p>
              </p:txBody>
            </p:sp>
          </p:grpSp>
          <p:grpSp>
            <p:nvGrpSpPr>
              <p:cNvPr id="110610" name="Group 22"/>
              <p:cNvGrpSpPr>
                <a:grpSpLocks/>
              </p:cNvGrpSpPr>
              <p:nvPr/>
            </p:nvGrpSpPr>
            <p:grpSpPr bwMode="auto">
              <a:xfrm>
                <a:off x="315" y="2816"/>
                <a:ext cx="1120" cy="823"/>
                <a:chOff x="267" y="2726"/>
                <a:chExt cx="1120" cy="823"/>
              </a:xfrm>
            </p:grpSpPr>
            <p:sp>
              <p:nvSpPr>
                <p:cNvPr id="110616" name="Oval 23"/>
                <p:cNvSpPr>
                  <a:spLocks noChangeArrowheads="1"/>
                </p:cNvSpPr>
                <p:nvPr/>
              </p:nvSpPr>
              <p:spPr bwMode="auto">
                <a:xfrm>
                  <a:off x="267" y="2726"/>
                  <a:ext cx="1120" cy="823"/>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0617" name="Text Box 24"/>
                <p:cNvSpPr txBox="1">
                  <a:spLocks noChangeArrowheads="1"/>
                </p:cNvSpPr>
                <p:nvPr/>
              </p:nvSpPr>
              <p:spPr bwMode="auto">
                <a:xfrm>
                  <a:off x="368" y="2862"/>
                  <a:ext cx="91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High Aircraft Utilization</a:t>
                  </a:r>
                </a:p>
              </p:txBody>
            </p:sp>
          </p:grpSp>
          <p:grpSp>
            <p:nvGrpSpPr>
              <p:cNvPr id="110611" name="Group 25"/>
              <p:cNvGrpSpPr>
                <a:grpSpLocks/>
              </p:cNvGrpSpPr>
              <p:nvPr/>
            </p:nvGrpSpPr>
            <p:grpSpPr bwMode="auto">
              <a:xfrm>
                <a:off x="3841" y="2832"/>
                <a:ext cx="1373" cy="792"/>
                <a:chOff x="4054" y="2777"/>
                <a:chExt cx="1373" cy="792"/>
              </a:xfrm>
            </p:grpSpPr>
            <p:sp>
              <p:nvSpPr>
                <p:cNvPr id="110614" name="Oval 26"/>
                <p:cNvSpPr>
                  <a:spLocks noChangeArrowheads="1"/>
                </p:cNvSpPr>
                <p:nvPr/>
              </p:nvSpPr>
              <p:spPr bwMode="auto">
                <a:xfrm>
                  <a:off x="4054" y="2777"/>
                  <a:ext cx="1373" cy="792"/>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0615" name="Text Box 27"/>
                <p:cNvSpPr txBox="1">
                  <a:spLocks noChangeArrowheads="1"/>
                </p:cNvSpPr>
                <p:nvPr/>
              </p:nvSpPr>
              <p:spPr bwMode="auto">
                <a:xfrm>
                  <a:off x="4095" y="2897"/>
                  <a:ext cx="129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Frequent, Reliable Schedules</a:t>
                  </a:r>
                </a:p>
              </p:txBody>
            </p:sp>
          </p:grpSp>
          <p:sp>
            <p:nvSpPr>
              <p:cNvPr id="110612" name="Line 28"/>
              <p:cNvSpPr>
                <a:spLocks noChangeShapeType="1"/>
              </p:cNvSpPr>
              <p:nvPr/>
            </p:nvSpPr>
            <p:spPr bwMode="auto">
              <a:xfrm>
                <a:off x="875"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0613" name="Line 29"/>
              <p:cNvSpPr>
                <a:spLocks noChangeShapeType="1"/>
              </p:cNvSpPr>
              <p:nvPr/>
            </p:nvSpPr>
            <p:spPr bwMode="auto">
              <a:xfrm>
                <a:off x="4527"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10607" name="Freeform 30"/>
            <p:cNvSpPr>
              <a:spLocks/>
            </p:cNvSpPr>
            <p:nvPr/>
          </p:nvSpPr>
          <p:spPr bwMode="auto">
            <a:xfrm flipH="1">
              <a:off x="3499" y="3339"/>
              <a:ext cx="363" cy="169"/>
            </a:xfrm>
            <a:custGeom>
              <a:avLst/>
              <a:gdLst>
                <a:gd name="T0" fmla="*/ 363 w 1064"/>
                <a:gd name="T1" fmla="*/ 169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110595" name="Group 32"/>
          <p:cNvGrpSpPr>
            <a:grpSpLocks/>
          </p:cNvGrpSpPr>
          <p:nvPr/>
        </p:nvGrpSpPr>
        <p:grpSpPr bwMode="auto">
          <a:xfrm>
            <a:off x="785813" y="2389189"/>
            <a:ext cx="4872037" cy="1785938"/>
            <a:chOff x="495" y="1505"/>
            <a:chExt cx="3069" cy="1125"/>
          </a:xfrm>
        </p:grpSpPr>
        <p:sp>
          <p:nvSpPr>
            <p:cNvPr id="110597" name="AutoShape 33"/>
            <p:cNvSpPr>
              <a:spLocks noChangeArrowheads="1"/>
            </p:cNvSpPr>
            <p:nvPr/>
          </p:nvSpPr>
          <p:spPr bwMode="auto">
            <a:xfrm rot="5400000">
              <a:off x="3144" y="1824"/>
              <a:ext cx="504" cy="336"/>
            </a:xfrm>
            <a:prstGeom prst="upArrow">
              <a:avLst>
                <a:gd name="adj1" fmla="val 37306"/>
                <a:gd name="adj2" fmla="val 51190"/>
              </a:avLst>
            </a:prstGeom>
            <a:solidFill>
              <a:srgbClr val="255898"/>
            </a:solidFill>
            <a:ln w="9525">
              <a:solidFill>
                <a:schemeClr val="tx1"/>
              </a:solidFill>
              <a:miter lim="800000"/>
              <a:headEnd/>
              <a:tailEnd/>
            </a:ln>
          </p:spPr>
          <p:txBody>
            <a:bodyPr vert="eaVert" wrap="none" anchor="ctr"/>
            <a:lstStyle/>
            <a:p>
              <a:endParaRPr lang="en-US" dirty="0">
                <a:latin typeface="Calibri" charset="0"/>
              </a:endParaRPr>
            </a:p>
          </p:txBody>
        </p:sp>
        <p:sp>
          <p:nvSpPr>
            <p:cNvPr id="110598" name="Text Box 34"/>
            <p:cNvSpPr txBox="1">
              <a:spLocks noChangeArrowheads="1"/>
            </p:cNvSpPr>
            <p:nvPr/>
          </p:nvSpPr>
          <p:spPr bwMode="auto">
            <a:xfrm>
              <a:off x="495" y="1505"/>
              <a:ext cx="2821" cy="1125"/>
            </a:xfrm>
            <a:prstGeom prst="rect">
              <a:avLst/>
            </a:prstGeom>
            <a:solidFill>
              <a:srgbClr val="255898"/>
            </a:solidFill>
            <a:ln w="9525">
              <a:solidFill>
                <a:schemeClr val="tx1"/>
              </a:solidFill>
              <a:miter lim="800000"/>
              <a:headEnd/>
              <a:tailEnd/>
            </a:ln>
          </p:spPr>
          <p:txBody>
            <a:bodyPr lIns="162000" tIns="154800" rIns="162000" bIns="154800">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spcBef>
                  <a:spcPct val="40000"/>
                </a:spcBef>
              </a:pPr>
              <a:r>
                <a:rPr lang="en-AU" b="1" dirty="0">
                  <a:solidFill>
                    <a:srgbClr val="FFFFFF"/>
                  </a:solidFill>
                  <a:latin typeface="Arial"/>
                  <a:cs typeface="Arial"/>
                </a:rPr>
                <a:t>No meals</a:t>
              </a:r>
            </a:p>
            <a:p>
              <a:pPr algn="ctr">
                <a:lnSpc>
                  <a:spcPct val="90000"/>
                </a:lnSpc>
                <a:spcBef>
                  <a:spcPct val="40000"/>
                </a:spcBef>
              </a:pPr>
              <a:r>
                <a:rPr lang="en-AU" b="1" dirty="0">
                  <a:solidFill>
                    <a:srgbClr val="FFFFFF"/>
                  </a:solidFill>
                  <a:latin typeface="Arial"/>
                  <a:cs typeface="Arial"/>
                </a:rPr>
                <a:t>Lower gate costs at secondary airports</a:t>
              </a:r>
            </a:p>
            <a:p>
              <a:pPr algn="ctr">
                <a:lnSpc>
                  <a:spcPct val="90000"/>
                </a:lnSpc>
                <a:spcBef>
                  <a:spcPct val="40000"/>
                </a:spcBef>
              </a:pPr>
              <a:r>
                <a:rPr lang="en-AU" b="1" dirty="0">
                  <a:solidFill>
                    <a:srgbClr val="FFFFFF"/>
                  </a:solidFill>
                  <a:latin typeface="Arial"/>
                  <a:cs typeface="Arial"/>
                </a:rPr>
                <a:t>High number of flights reduces employee idle time between flights</a:t>
              </a:r>
            </a:p>
          </p:txBody>
        </p:sp>
      </p:grpSp>
      <p:sp>
        <p:nvSpPr>
          <p:cNvPr id="110596" name="Text Box 31"/>
          <p:cNvSpPr txBox="1">
            <a:spLocks noChangeArrowheads="1"/>
          </p:cNvSpPr>
          <p:nvPr/>
        </p:nvSpPr>
        <p:spPr bwMode="auto">
          <a:xfrm>
            <a:off x="7388225" y="61023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2.8</a:t>
            </a:r>
          </a:p>
        </p:txBody>
      </p:sp>
    </p:spTree>
    <p:extLst>
      <p:ext uri="{BB962C8B-B14F-4D97-AF65-F5344CB8AC3E}">
        <p14:creationId xmlns:p14="http://schemas.microsoft.com/office/powerpoint/2010/main" val="1134528467"/>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673100" y="155575"/>
            <a:ext cx="7772400" cy="1143000"/>
          </a:xfrm>
        </p:spPr>
        <p:txBody>
          <a:bodyPr rtlCol="0">
            <a:normAutofit fontScale="90000"/>
          </a:bodyPr>
          <a:lstStyle/>
          <a:p>
            <a:pPr fontAlgn="auto">
              <a:spcAft>
                <a:spcPts val="0"/>
              </a:spcAft>
              <a:defRPr/>
            </a:pPr>
            <a:r>
              <a:rPr lang="en-US" sz="4000" dirty="0">
                <a:ea typeface="+mj-ea"/>
              </a:rPr>
              <a:t>Activity Mapping at</a:t>
            </a:r>
            <a:br>
              <a:rPr lang="en-US" sz="4000" dirty="0">
                <a:ea typeface="+mj-ea"/>
              </a:rPr>
            </a:br>
            <a:r>
              <a:rPr lang="en-US" sz="4000" dirty="0">
                <a:ea typeface="+mj-ea"/>
              </a:rPr>
              <a:t>Southwest Airlines</a:t>
            </a:r>
          </a:p>
        </p:txBody>
      </p:sp>
      <p:grpSp>
        <p:nvGrpSpPr>
          <p:cNvPr id="112642" name="Group 3"/>
          <p:cNvGrpSpPr>
            <a:grpSpLocks/>
          </p:cNvGrpSpPr>
          <p:nvPr/>
        </p:nvGrpSpPr>
        <p:grpSpPr bwMode="auto">
          <a:xfrm>
            <a:off x="431800" y="1387475"/>
            <a:ext cx="8323263" cy="5026025"/>
            <a:chOff x="256" y="874"/>
            <a:chExt cx="5243" cy="3166"/>
          </a:xfrm>
        </p:grpSpPr>
        <p:sp>
          <p:nvSpPr>
            <p:cNvPr id="112647" name="Freeform 4"/>
            <p:cNvSpPr>
              <a:spLocks/>
            </p:cNvSpPr>
            <p:nvPr/>
          </p:nvSpPr>
          <p:spPr bwMode="auto">
            <a:xfrm>
              <a:off x="873" y="1353"/>
              <a:ext cx="3657" cy="2154"/>
            </a:xfrm>
            <a:custGeom>
              <a:avLst/>
              <a:gdLst>
                <a:gd name="T0" fmla="*/ 981 w 3657"/>
                <a:gd name="T1" fmla="*/ 81 h 2154"/>
                <a:gd name="T2" fmla="*/ 2592 w 3657"/>
                <a:gd name="T3" fmla="*/ 0 h 2154"/>
                <a:gd name="T4" fmla="*/ 3072 w 3657"/>
                <a:gd name="T5" fmla="*/ 276 h 2154"/>
                <a:gd name="T6" fmla="*/ 3657 w 3657"/>
                <a:gd name="T7" fmla="*/ 1098 h 2154"/>
                <a:gd name="T8" fmla="*/ 3654 w 3657"/>
                <a:gd name="T9" fmla="*/ 1482 h 2154"/>
                <a:gd name="T10" fmla="*/ 2988 w 3657"/>
                <a:gd name="T11" fmla="*/ 1986 h 2154"/>
                <a:gd name="T12" fmla="*/ 2625 w 3657"/>
                <a:gd name="T13" fmla="*/ 2151 h 2154"/>
                <a:gd name="T14" fmla="*/ 1014 w 3657"/>
                <a:gd name="T15" fmla="*/ 2154 h 2154"/>
                <a:gd name="T16" fmla="*/ 525 w 3657"/>
                <a:gd name="T17" fmla="*/ 1980 h 2154"/>
                <a:gd name="T18" fmla="*/ 3 w 3657"/>
                <a:gd name="T19" fmla="*/ 1476 h 2154"/>
                <a:gd name="T20" fmla="*/ 0 w 3657"/>
                <a:gd name="T21" fmla="*/ 1095 h 2154"/>
                <a:gd name="T22" fmla="*/ 486 w 3657"/>
                <a:gd name="T23" fmla="*/ 378 h 2154"/>
                <a:gd name="T24" fmla="*/ 981 w 3657"/>
                <a:gd name="T25" fmla="*/ 81 h 2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57"/>
                <a:gd name="T40" fmla="*/ 0 h 2154"/>
                <a:gd name="T41" fmla="*/ 3657 w 3657"/>
                <a:gd name="T42" fmla="*/ 2154 h 2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57" h="2154">
                  <a:moveTo>
                    <a:pt x="981" y="81"/>
                  </a:moveTo>
                  <a:lnTo>
                    <a:pt x="2592" y="0"/>
                  </a:lnTo>
                  <a:lnTo>
                    <a:pt x="3072" y="276"/>
                  </a:lnTo>
                  <a:lnTo>
                    <a:pt x="3657" y="1098"/>
                  </a:lnTo>
                  <a:lnTo>
                    <a:pt x="3654" y="1482"/>
                  </a:lnTo>
                  <a:lnTo>
                    <a:pt x="2988" y="1986"/>
                  </a:lnTo>
                  <a:lnTo>
                    <a:pt x="2625" y="2151"/>
                  </a:lnTo>
                  <a:lnTo>
                    <a:pt x="1014" y="2154"/>
                  </a:lnTo>
                  <a:lnTo>
                    <a:pt x="525" y="1980"/>
                  </a:lnTo>
                  <a:lnTo>
                    <a:pt x="3" y="1476"/>
                  </a:lnTo>
                  <a:lnTo>
                    <a:pt x="0" y="1095"/>
                  </a:lnTo>
                  <a:lnTo>
                    <a:pt x="486" y="378"/>
                  </a:lnTo>
                  <a:lnTo>
                    <a:pt x="981" y="81"/>
                  </a:lnTo>
                  <a:close/>
                </a:path>
              </a:pathLst>
            </a:custGeom>
            <a:solidFill>
              <a:srgbClr val="9FAC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nvGrpSpPr>
            <p:cNvPr id="112648" name="Group 5"/>
            <p:cNvGrpSpPr>
              <a:grpSpLocks/>
            </p:cNvGrpSpPr>
            <p:nvPr/>
          </p:nvGrpSpPr>
          <p:grpSpPr bwMode="auto">
            <a:xfrm>
              <a:off x="1814" y="874"/>
              <a:ext cx="1653" cy="874"/>
              <a:chOff x="2134" y="874"/>
              <a:chExt cx="1653" cy="874"/>
            </a:xfrm>
          </p:grpSpPr>
          <p:sp>
            <p:nvSpPr>
              <p:cNvPr id="112672" name="Oval 6"/>
              <p:cNvSpPr>
                <a:spLocks noChangeArrowheads="1"/>
              </p:cNvSpPr>
              <p:nvPr/>
            </p:nvSpPr>
            <p:spPr bwMode="auto">
              <a:xfrm>
                <a:off x="2134" y="874"/>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2673" name="Text Box 7"/>
              <p:cNvSpPr txBox="1">
                <a:spLocks noChangeArrowheads="1"/>
              </p:cNvSpPr>
              <p:nvPr/>
            </p:nvSpPr>
            <p:spPr bwMode="auto">
              <a:xfrm>
                <a:off x="2155" y="1052"/>
                <a:ext cx="161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Courteous, but Limited Passenger Service</a:t>
                </a:r>
              </a:p>
            </p:txBody>
          </p:sp>
        </p:grpSp>
        <p:grpSp>
          <p:nvGrpSpPr>
            <p:cNvPr id="112649" name="Group 8"/>
            <p:cNvGrpSpPr>
              <a:grpSpLocks/>
            </p:cNvGrpSpPr>
            <p:nvPr/>
          </p:nvGrpSpPr>
          <p:grpSpPr bwMode="auto">
            <a:xfrm>
              <a:off x="1870" y="3166"/>
              <a:ext cx="1653" cy="874"/>
              <a:chOff x="2134" y="3086"/>
              <a:chExt cx="1653" cy="874"/>
            </a:xfrm>
          </p:grpSpPr>
          <p:sp>
            <p:nvSpPr>
              <p:cNvPr id="112670" name="Oval 9"/>
              <p:cNvSpPr>
                <a:spLocks noChangeArrowheads="1"/>
              </p:cNvSpPr>
              <p:nvPr/>
            </p:nvSpPr>
            <p:spPr bwMode="auto">
              <a:xfrm>
                <a:off x="2134" y="3086"/>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2671" name="Text Box 10"/>
              <p:cNvSpPr txBox="1">
                <a:spLocks noChangeArrowheads="1"/>
              </p:cNvSpPr>
              <p:nvPr/>
            </p:nvSpPr>
            <p:spPr bwMode="auto">
              <a:xfrm>
                <a:off x="2208" y="3255"/>
                <a:ext cx="1504"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Standardized Fleet of Boeing 737 Aircraft</a:t>
                </a:r>
              </a:p>
            </p:txBody>
          </p:sp>
        </p:grpSp>
        <p:sp>
          <p:nvSpPr>
            <p:cNvPr id="112650" name="Text Box 11"/>
            <p:cNvSpPr txBox="1">
              <a:spLocks noChangeArrowheads="1"/>
            </p:cNvSpPr>
            <p:nvPr/>
          </p:nvSpPr>
          <p:spPr bwMode="auto">
            <a:xfrm>
              <a:off x="1432" y="2351"/>
              <a:ext cx="2374" cy="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400" b="1" dirty="0">
                  <a:latin typeface="Arial" charset="0"/>
                  <a:ea typeface="MS PGothic" charset="0"/>
                  <a:cs typeface="MS PGothic" charset="0"/>
                </a:rPr>
                <a:t>Competitive Advantage:</a:t>
              </a:r>
            </a:p>
            <a:p>
              <a:pPr algn="ctr">
                <a:lnSpc>
                  <a:spcPct val="85000"/>
                </a:lnSpc>
              </a:pPr>
              <a:r>
                <a:rPr lang="en-US" sz="2400" b="1" dirty="0">
                  <a:latin typeface="Arial" charset="0"/>
                  <a:ea typeface="MS PGothic" charset="0"/>
                  <a:cs typeface="MS PGothic" charset="0"/>
                </a:rPr>
                <a:t>Low Cost</a:t>
              </a:r>
            </a:p>
          </p:txBody>
        </p:sp>
        <p:sp>
          <p:nvSpPr>
            <p:cNvPr id="112651" name="Line 12"/>
            <p:cNvSpPr>
              <a:spLocks noChangeShapeType="1"/>
            </p:cNvSpPr>
            <p:nvPr/>
          </p:nvSpPr>
          <p:spPr bwMode="auto">
            <a:xfrm>
              <a:off x="3454" y="1345"/>
              <a:ext cx="472" cy="272"/>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2652" name="Freeform 13"/>
            <p:cNvSpPr>
              <a:spLocks/>
            </p:cNvSpPr>
            <p:nvPr/>
          </p:nvSpPr>
          <p:spPr bwMode="auto">
            <a:xfrm>
              <a:off x="1427" y="3347"/>
              <a:ext cx="443" cy="153"/>
            </a:xfrm>
            <a:custGeom>
              <a:avLst/>
              <a:gdLst>
                <a:gd name="T0" fmla="*/ 443 w 1064"/>
                <a:gd name="T1" fmla="*/ 153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2653" name="Line 14"/>
            <p:cNvSpPr>
              <a:spLocks noChangeShapeType="1"/>
            </p:cNvSpPr>
            <p:nvPr/>
          </p:nvSpPr>
          <p:spPr bwMode="auto">
            <a:xfrm flipH="1">
              <a:off x="1350" y="1440"/>
              <a:ext cx="493" cy="291"/>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112654" name="Group 15"/>
            <p:cNvGrpSpPr>
              <a:grpSpLocks/>
            </p:cNvGrpSpPr>
            <p:nvPr/>
          </p:nvGrpSpPr>
          <p:grpSpPr bwMode="auto">
            <a:xfrm>
              <a:off x="256" y="1529"/>
              <a:ext cx="5243" cy="2110"/>
              <a:chOff x="256" y="1529"/>
              <a:chExt cx="5243" cy="2110"/>
            </a:xfrm>
          </p:grpSpPr>
          <p:grpSp>
            <p:nvGrpSpPr>
              <p:cNvPr id="112656" name="Group 16"/>
              <p:cNvGrpSpPr>
                <a:grpSpLocks/>
              </p:cNvGrpSpPr>
              <p:nvPr/>
            </p:nvGrpSpPr>
            <p:grpSpPr bwMode="auto">
              <a:xfrm>
                <a:off x="256" y="1529"/>
                <a:ext cx="1238" cy="926"/>
                <a:chOff x="256" y="1594"/>
                <a:chExt cx="1238" cy="926"/>
              </a:xfrm>
            </p:grpSpPr>
            <p:sp>
              <p:nvSpPr>
                <p:cNvPr id="112668" name="Oval 17"/>
                <p:cNvSpPr>
                  <a:spLocks noChangeArrowheads="1"/>
                </p:cNvSpPr>
                <p:nvPr/>
              </p:nvSpPr>
              <p:spPr bwMode="auto">
                <a:xfrm>
                  <a:off x="288" y="1594"/>
                  <a:ext cx="1174" cy="926"/>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2669" name="Text Box 18"/>
                <p:cNvSpPr txBox="1">
                  <a:spLocks noChangeArrowheads="1"/>
                </p:cNvSpPr>
                <p:nvPr/>
              </p:nvSpPr>
              <p:spPr bwMode="auto">
                <a:xfrm>
                  <a:off x="256" y="1782"/>
                  <a:ext cx="123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Lean, Productive Employees</a:t>
                  </a:r>
                </a:p>
              </p:txBody>
            </p:sp>
          </p:grpSp>
          <p:grpSp>
            <p:nvGrpSpPr>
              <p:cNvPr id="112657" name="Group 19"/>
              <p:cNvGrpSpPr>
                <a:grpSpLocks/>
              </p:cNvGrpSpPr>
              <p:nvPr/>
            </p:nvGrpSpPr>
            <p:grpSpPr bwMode="auto">
              <a:xfrm>
                <a:off x="3555" y="1533"/>
                <a:ext cx="1944" cy="919"/>
                <a:chOff x="3763" y="1658"/>
                <a:chExt cx="1944" cy="919"/>
              </a:xfrm>
            </p:grpSpPr>
            <p:sp>
              <p:nvSpPr>
                <p:cNvPr id="112666" name="Oval 20"/>
                <p:cNvSpPr>
                  <a:spLocks noChangeArrowheads="1"/>
                </p:cNvSpPr>
                <p:nvPr/>
              </p:nvSpPr>
              <p:spPr bwMode="auto">
                <a:xfrm>
                  <a:off x="3763" y="1658"/>
                  <a:ext cx="1944" cy="919"/>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2667" name="Text Box 21"/>
                <p:cNvSpPr txBox="1">
                  <a:spLocks noChangeArrowheads="1"/>
                </p:cNvSpPr>
                <p:nvPr/>
              </p:nvSpPr>
              <p:spPr bwMode="auto">
                <a:xfrm>
                  <a:off x="3871" y="1850"/>
                  <a:ext cx="1744" cy="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Point-to-Point Routes, Often to Secondary Airports</a:t>
                  </a:r>
                </a:p>
              </p:txBody>
            </p:sp>
          </p:grpSp>
          <p:grpSp>
            <p:nvGrpSpPr>
              <p:cNvPr id="112658" name="Group 22"/>
              <p:cNvGrpSpPr>
                <a:grpSpLocks/>
              </p:cNvGrpSpPr>
              <p:nvPr/>
            </p:nvGrpSpPr>
            <p:grpSpPr bwMode="auto">
              <a:xfrm>
                <a:off x="315" y="2816"/>
                <a:ext cx="1120" cy="823"/>
                <a:chOff x="267" y="2726"/>
                <a:chExt cx="1120" cy="823"/>
              </a:xfrm>
            </p:grpSpPr>
            <p:sp>
              <p:nvSpPr>
                <p:cNvPr id="112664" name="Oval 23"/>
                <p:cNvSpPr>
                  <a:spLocks noChangeArrowheads="1"/>
                </p:cNvSpPr>
                <p:nvPr/>
              </p:nvSpPr>
              <p:spPr bwMode="auto">
                <a:xfrm>
                  <a:off x="267" y="2726"/>
                  <a:ext cx="1120" cy="823"/>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2665" name="Text Box 24"/>
                <p:cNvSpPr txBox="1">
                  <a:spLocks noChangeArrowheads="1"/>
                </p:cNvSpPr>
                <p:nvPr/>
              </p:nvSpPr>
              <p:spPr bwMode="auto">
                <a:xfrm>
                  <a:off x="368" y="2862"/>
                  <a:ext cx="91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High Aircraft Utilization</a:t>
                  </a:r>
                </a:p>
              </p:txBody>
            </p:sp>
          </p:grpSp>
          <p:grpSp>
            <p:nvGrpSpPr>
              <p:cNvPr id="112659" name="Group 25"/>
              <p:cNvGrpSpPr>
                <a:grpSpLocks/>
              </p:cNvGrpSpPr>
              <p:nvPr/>
            </p:nvGrpSpPr>
            <p:grpSpPr bwMode="auto">
              <a:xfrm>
                <a:off x="3841" y="2832"/>
                <a:ext cx="1373" cy="792"/>
                <a:chOff x="4054" y="2777"/>
                <a:chExt cx="1373" cy="792"/>
              </a:xfrm>
            </p:grpSpPr>
            <p:sp>
              <p:nvSpPr>
                <p:cNvPr id="112662" name="Oval 26"/>
                <p:cNvSpPr>
                  <a:spLocks noChangeArrowheads="1"/>
                </p:cNvSpPr>
                <p:nvPr/>
              </p:nvSpPr>
              <p:spPr bwMode="auto">
                <a:xfrm>
                  <a:off x="4054" y="2777"/>
                  <a:ext cx="1373" cy="792"/>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2663" name="Text Box 27"/>
                <p:cNvSpPr txBox="1">
                  <a:spLocks noChangeArrowheads="1"/>
                </p:cNvSpPr>
                <p:nvPr/>
              </p:nvSpPr>
              <p:spPr bwMode="auto">
                <a:xfrm>
                  <a:off x="4095" y="2897"/>
                  <a:ext cx="129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Frequent, Reliable Schedules</a:t>
                  </a:r>
                </a:p>
              </p:txBody>
            </p:sp>
          </p:grpSp>
          <p:sp>
            <p:nvSpPr>
              <p:cNvPr id="112660" name="Line 28"/>
              <p:cNvSpPr>
                <a:spLocks noChangeShapeType="1"/>
              </p:cNvSpPr>
              <p:nvPr/>
            </p:nvSpPr>
            <p:spPr bwMode="auto">
              <a:xfrm>
                <a:off x="875"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2661" name="Line 29"/>
              <p:cNvSpPr>
                <a:spLocks noChangeShapeType="1"/>
              </p:cNvSpPr>
              <p:nvPr/>
            </p:nvSpPr>
            <p:spPr bwMode="auto">
              <a:xfrm>
                <a:off x="4527"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12655" name="Freeform 30"/>
            <p:cNvSpPr>
              <a:spLocks/>
            </p:cNvSpPr>
            <p:nvPr/>
          </p:nvSpPr>
          <p:spPr bwMode="auto">
            <a:xfrm flipH="1">
              <a:off x="3499" y="3339"/>
              <a:ext cx="363" cy="169"/>
            </a:xfrm>
            <a:custGeom>
              <a:avLst/>
              <a:gdLst>
                <a:gd name="T0" fmla="*/ 363 w 1064"/>
                <a:gd name="T1" fmla="*/ 169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112643" name="Group 32"/>
          <p:cNvGrpSpPr>
            <a:grpSpLocks/>
          </p:cNvGrpSpPr>
          <p:nvPr/>
        </p:nvGrpSpPr>
        <p:grpSpPr bwMode="auto">
          <a:xfrm>
            <a:off x="1103313" y="3481387"/>
            <a:ext cx="4999037" cy="3143249"/>
            <a:chOff x="695" y="2193"/>
            <a:chExt cx="3149" cy="1980"/>
          </a:xfrm>
        </p:grpSpPr>
        <p:sp>
          <p:nvSpPr>
            <p:cNvPr id="112645" name="AutoShape 33"/>
            <p:cNvSpPr>
              <a:spLocks noChangeArrowheads="1"/>
            </p:cNvSpPr>
            <p:nvPr/>
          </p:nvSpPr>
          <p:spPr bwMode="auto">
            <a:xfrm rot="5400000">
              <a:off x="3424" y="3056"/>
              <a:ext cx="504" cy="336"/>
            </a:xfrm>
            <a:prstGeom prst="upArrow">
              <a:avLst>
                <a:gd name="adj1" fmla="val 37306"/>
                <a:gd name="adj2" fmla="val 51190"/>
              </a:avLst>
            </a:prstGeom>
            <a:solidFill>
              <a:srgbClr val="255898"/>
            </a:solidFill>
            <a:ln w="9525">
              <a:solidFill>
                <a:schemeClr val="tx1"/>
              </a:solidFill>
              <a:miter lim="800000"/>
              <a:headEnd/>
              <a:tailEnd/>
            </a:ln>
          </p:spPr>
          <p:txBody>
            <a:bodyPr vert="eaVert" wrap="none" anchor="ctr"/>
            <a:lstStyle/>
            <a:p>
              <a:endParaRPr lang="en-US" dirty="0">
                <a:latin typeface="Calibri" charset="0"/>
              </a:endParaRPr>
            </a:p>
          </p:txBody>
        </p:sp>
        <p:sp>
          <p:nvSpPr>
            <p:cNvPr id="112646" name="Text Box 34"/>
            <p:cNvSpPr txBox="1">
              <a:spLocks noChangeArrowheads="1"/>
            </p:cNvSpPr>
            <p:nvPr/>
          </p:nvSpPr>
          <p:spPr bwMode="auto">
            <a:xfrm>
              <a:off x="695" y="2193"/>
              <a:ext cx="2821" cy="1980"/>
            </a:xfrm>
            <a:prstGeom prst="rect">
              <a:avLst/>
            </a:prstGeom>
            <a:solidFill>
              <a:srgbClr val="255898"/>
            </a:solidFill>
            <a:ln w="9525">
              <a:solidFill>
                <a:schemeClr val="tx1"/>
              </a:solidFill>
              <a:miter lim="800000"/>
              <a:headEnd/>
              <a:tailEnd/>
            </a:ln>
          </p:spPr>
          <p:txBody>
            <a:bodyPr lIns="162000" tIns="154800" rIns="162000" bIns="154800">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spcBef>
                  <a:spcPct val="40000"/>
                </a:spcBef>
              </a:pPr>
              <a:r>
                <a:rPr lang="en-AU" b="1" dirty="0">
                  <a:solidFill>
                    <a:srgbClr val="FFFFFF"/>
                  </a:solidFill>
                  <a:latin typeface="Arial"/>
                  <a:cs typeface="Arial"/>
                </a:rPr>
                <a:t>High number of flights reduces employee idle time between flights</a:t>
              </a:r>
            </a:p>
            <a:p>
              <a:pPr algn="ctr">
                <a:lnSpc>
                  <a:spcPct val="90000"/>
                </a:lnSpc>
                <a:spcBef>
                  <a:spcPct val="40000"/>
                </a:spcBef>
              </a:pPr>
              <a:r>
                <a:rPr lang="en-AU" b="1" dirty="0">
                  <a:solidFill>
                    <a:srgbClr val="FFFFFF"/>
                  </a:solidFill>
                  <a:latin typeface="Arial"/>
                  <a:cs typeface="Arial"/>
                </a:rPr>
                <a:t>Saturate a city with flights, lowering administrative costs per passenger </a:t>
              </a:r>
              <a:br>
                <a:rPr lang="en-AU" b="1" dirty="0">
                  <a:solidFill>
                    <a:srgbClr val="FFFFFF"/>
                  </a:solidFill>
                  <a:latin typeface="Arial"/>
                  <a:cs typeface="Arial"/>
                </a:rPr>
              </a:br>
              <a:r>
                <a:rPr lang="en-AU" b="1" dirty="0">
                  <a:solidFill>
                    <a:srgbClr val="FFFFFF"/>
                  </a:solidFill>
                  <a:latin typeface="Arial"/>
                  <a:cs typeface="Arial"/>
                </a:rPr>
                <a:t>for that city</a:t>
              </a:r>
            </a:p>
            <a:p>
              <a:pPr algn="ctr">
                <a:lnSpc>
                  <a:spcPct val="90000"/>
                </a:lnSpc>
                <a:spcBef>
                  <a:spcPct val="40000"/>
                </a:spcBef>
              </a:pPr>
              <a:r>
                <a:rPr lang="en-AU" b="1" dirty="0">
                  <a:solidFill>
                    <a:srgbClr val="FFFFFF"/>
                  </a:solidFill>
                  <a:latin typeface="Arial"/>
                  <a:cs typeface="Arial"/>
                </a:rPr>
                <a:t>Pilot training required on only </a:t>
              </a:r>
              <a:br>
                <a:rPr lang="en-AU" b="1" dirty="0">
                  <a:solidFill>
                    <a:srgbClr val="FFFFFF"/>
                  </a:solidFill>
                  <a:latin typeface="Arial"/>
                  <a:cs typeface="Arial"/>
                </a:rPr>
              </a:br>
              <a:r>
                <a:rPr lang="en-AU" b="1" dirty="0">
                  <a:solidFill>
                    <a:srgbClr val="FFFFFF"/>
                  </a:solidFill>
                  <a:latin typeface="Arial"/>
                  <a:cs typeface="Arial"/>
                </a:rPr>
                <a:t>one type of aircraft</a:t>
              </a:r>
            </a:p>
            <a:p>
              <a:pPr algn="ctr">
                <a:lnSpc>
                  <a:spcPct val="90000"/>
                </a:lnSpc>
                <a:spcBef>
                  <a:spcPct val="40000"/>
                </a:spcBef>
              </a:pPr>
              <a:r>
                <a:rPr lang="en-AU" b="1" dirty="0">
                  <a:solidFill>
                    <a:srgbClr val="FFFFFF"/>
                  </a:solidFill>
                  <a:latin typeface="Arial"/>
                  <a:cs typeface="Arial"/>
                </a:rPr>
                <a:t>Reduced maintenance inventory required because of only one type of aircraft</a:t>
              </a:r>
            </a:p>
          </p:txBody>
        </p:sp>
      </p:grpSp>
      <p:sp>
        <p:nvSpPr>
          <p:cNvPr id="112644" name="Text Box 31"/>
          <p:cNvSpPr txBox="1">
            <a:spLocks noChangeArrowheads="1"/>
          </p:cNvSpPr>
          <p:nvPr/>
        </p:nvSpPr>
        <p:spPr bwMode="auto">
          <a:xfrm>
            <a:off x="7388225" y="61023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2.8</a:t>
            </a:r>
          </a:p>
        </p:txBody>
      </p:sp>
    </p:spTree>
    <p:extLst>
      <p:ext uri="{BB962C8B-B14F-4D97-AF65-F5344CB8AC3E}">
        <p14:creationId xmlns:p14="http://schemas.microsoft.com/office/powerpoint/2010/main" val="3500091685"/>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673100" y="155575"/>
            <a:ext cx="7772400" cy="1143000"/>
          </a:xfrm>
        </p:spPr>
        <p:txBody>
          <a:bodyPr rtlCol="0">
            <a:normAutofit fontScale="90000"/>
          </a:bodyPr>
          <a:lstStyle/>
          <a:p>
            <a:pPr fontAlgn="auto">
              <a:spcAft>
                <a:spcPts val="0"/>
              </a:spcAft>
              <a:defRPr/>
            </a:pPr>
            <a:r>
              <a:rPr lang="en-US" sz="4000" dirty="0">
                <a:ea typeface="+mj-ea"/>
              </a:rPr>
              <a:t>Activity Mapping at</a:t>
            </a:r>
            <a:br>
              <a:rPr lang="en-US" sz="4000" dirty="0">
                <a:ea typeface="+mj-ea"/>
              </a:rPr>
            </a:br>
            <a:r>
              <a:rPr lang="en-US" sz="4000" dirty="0">
                <a:ea typeface="+mj-ea"/>
              </a:rPr>
              <a:t>Southwest Airlines</a:t>
            </a:r>
          </a:p>
        </p:txBody>
      </p:sp>
      <p:grpSp>
        <p:nvGrpSpPr>
          <p:cNvPr id="114690" name="Group 3"/>
          <p:cNvGrpSpPr>
            <a:grpSpLocks/>
          </p:cNvGrpSpPr>
          <p:nvPr/>
        </p:nvGrpSpPr>
        <p:grpSpPr bwMode="auto">
          <a:xfrm>
            <a:off x="431800" y="1387475"/>
            <a:ext cx="8323263" cy="5026025"/>
            <a:chOff x="256" y="874"/>
            <a:chExt cx="5243" cy="3166"/>
          </a:xfrm>
        </p:grpSpPr>
        <p:sp>
          <p:nvSpPr>
            <p:cNvPr id="114695" name="Freeform 4"/>
            <p:cNvSpPr>
              <a:spLocks/>
            </p:cNvSpPr>
            <p:nvPr/>
          </p:nvSpPr>
          <p:spPr bwMode="auto">
            <a:xfrm>
              <a:off x="873" y="1353"/>
              <a:ext cx="3657" cy="2154"/>
            </a:xfrm>
            <a:custGeom>
              <a:avLst/>
              <a:gdLst>
                <a:gd name="T0" fmla="*/ 981 w 3657"/>
                <a:gd name="T1" fmla="*/ 81 h 2154"/>
                <a:gd name="T2" fmla="*/ 2592 w 3657"/>
                <a:gd name="T3" fmla="*/ 0 h 2154"/>
                <a:gd name="T4" fmla="*/ 3072 w 3657"/>
                <a:gd name="T5" fmla="*/ 276 h 2154"/>
                <a:gd name="T6" fmla="*/ 3657 w 3657"/>
                <a:gd name="T7" fmla="*/ 1098 h 2154"/>
                <a:gd name="T8" fmla="*/ 3654 w 3657"/>
                <a:gd name="T9" fmla="*/ 1482 h 2154"/>
                <a:gd name="T10" fmla="*/ 2988 w 3657"/>
                <a:gd name="T11" fmla="*/ 1986 h 2154"/>
                <a:gd name="T12" fmla="*/ 2625 w 3657"/>
                <a:gd name="T13" fmla="*/ 2151 h 2154"/>
                <a:gd name="T14" fmla="*/ 1014 w 3657"/>
                <a:gd name="T15" fmla="*/ 2154 h 2154"/>
                <a:gd name="T16" fmla="*/ 525 w 3657"/>
                <a:gd name="T17" fmla="*/ 1980 h 2154"/>
                <a:gd name="T18" fmla="*/ 3 w 3657"/>
                <a:gd name="T19" fmla="*/ 1476 h 2154"/>
                <a:gd name="T20" fmla="*/ 0 w 3657"/>
                <a:gd name="T21" fmla="*/ 1095 h 2154"/>
                <a:gd name="T22" fmla="*/ 486 w 3657"/>
                <a:gd name="T23" fmla="*/ 378 h 2154"/>
                <a:gd name="T24" fmla="*/ 981 w 3657"/>
                <a:gd name="T25" fmla="*/ 81 h 2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57"/>
                <a:gd name="T40" fmla="*/ 0 h 2154"/>
                <a:gd name="T41" fmla="*/ 3657 w 3657"/>
                <a:gd name="T42" fmla="*/ 2154 h 2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57" h="2154">
                  <a:moveTo>
                    <a:pt x="981" y="81"/>
                  </a:moveTo>
                  <a:lnTo>
                    <a:pt x="2592" y="0"/>
                  </a:lnTo>
                  <a:lnTo>
                    <a:pt x="3072" y="276"/>
                  </a:lnTo>
                  <a:lnTo>
                    <a:pt x="3657" y="1098"/>
                  </a:lnTo>
                  <a:lnTo>
                    <a:pt x="3654" y="1482"/>
                  </a:lnTo>
                  <a:lnTo>
                    <a:pt x="2988" y="1986"/>
                  </a:lnTo>
                  <a:lnTo>
                    <a:pt x="2625" y="2151"/>
                  </a:lnTo>
                  <a:lnTo>
                    <a:pt x="1014" y="2154"/>
                  </a:lnTo>
                  <a:lnTo>
                    <a:pt x="525" y="1980"/>
                  </a:lnTo>
                  <a:lnTo>
                    <a:pt x="3" y="1476"/>
                  </a:lnTo>
                  <a:lnTo>
                    <a:pt x="0" y="1095"/>
                  </a:lnTo>
                  <a:lnTo>
                    <a:pt x="486" y="378"/>
                  </a:lnTo>
                  <a:lnTo>
                    <a:pt x="981" y="81"/>
                  </a:lnTo>
                  <a:close/>
                </a:path>
              </a:pathLst>
            </a:custGeom>
            <a:solidFill>
              <a:srgbClr val="9FAC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nvGrpSpPr>
            <p:cNvPr id="114696" name="Group 5"/>
            <p:cNvGrpSpPr>
              <a:grpSpLocks/>
            </p:cNvGrpSpPr>
            <p:nvPr/>
          </p:nvGrpSpPr>
          <p:grpSpPr bwMode="auto">
            <a:xfrm>
              <a:off x="1814" y="874"/>
              <a:ext cx="1653" cy="874"/>
              <a:chOff x="2134" y="874"/>
              <a:chExt cx="1653" cy="874"/>
            </a:xfrm>
          </p:grpSpPr>
          <p:sp>
            <p:nvSpPr>
              <p:cNvPr id="114720" name="Oval 6"/>
              <p:cNvSpPr>
                <a:spLocks noChangeArrowheads="1"/>
              </p:cNvSpPr>
              <p:nvPr/>
            </p:nvSpPr>
            <p:spPr bwMode="auto">
              <a:xfrm>
                <a:off x="2134" y="874"/>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4721" name="Text Box 7"/>
              <p:cNvSpPr txBox="1">
                <a:spLocks noChangeArrowheads="1"/>
              </p:cNvSpPr>
              <p:nvPr/>
            </p:nvSpPr>
            <p:spPr bwMode="auto">
              <a:xfrm>
                <a:off x="2155" y="1052"/>
                <a:ext cx="161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Courteous, but Limited Passenger Service</a:t>
                </a:r>
              </a:p>
            </p:txBody>
          </p:sp>
        </p:grpSp>
        <p:grpSp>
          <p:nvGrpSpPr>
            <p:cNvPr id="114697" name="Group 8"/>
            <p:cNvGrpSpPr>
              <a:grpSpLocks/>
            </p:cNvGrpSpPr>
            <p:nvPr/>
          </p:nvGrpSpPr>
          <p:grpSpPr bwMode="auto">
            <a:xfrm>
              <a:off x="1870" y="3166"/>
              <a:ext cx="1653" cy="874"/>
              <a:chOff x="2134" y="3086"/>
              <a:chExt cx="1653" cy="874"/>
            </a:xfrm>
          </p:grpSpPr>
          <p:sp>
            <p:nvSpPr>
              <p:cNvPr id="114718" name="Oval 9"/>
              <p:cNvSpPr>
                <a:spLocks noChangeArrowheads="1"/>
              </p:cNvSpPr>
              <p:nvPr/>
            </p:nvSpPr>
            <p:spPr bwMode="auto">
              <a:xfrm>
                <a:off x="2134" y="3086"/>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4719" name="Text Box 10"/>
              <p:cNvSpPr txBox="1">
                <a:spLocks noChangeArrowheads="1"/>
              </p:cNvSpPr>
              <p:nvPr/>
            </p:nvSpPr>
            <p:spPr bwMode="auto">
              <a:xfrm>
                <a:off x="2208" y="3255"/>
                <a:ext cx="1504"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Standardized Fleet of Boeing 737 Aircraft</a:t>
                </a:r>
              </a:p>
            </p:txBody>
          </p:sp>
        </p:grpSp>
        <p:sp>
          <p:nvSpPr>
            <p:cNvPr id="114698" name="Text Box 11"/>
            <p:cNvSpPr txBox="1">
              <a:spLocks noChangeArrowheads="1"/>
            </p:cNvSpPr>
            <p:nvPr/>
          </p:nvSpPr>
          <p:spPr bwMode="auto">
            <a:xfrm>
              <a:off x="1432" y="2351"/>
              <a:ext cx="2374" cy="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400" b="1" dirty="0">
                  <a:latin typeface="Arial" charset="0"/>
                  <a:ea typeface="MS PGothic" charset="0"/>
                  <a:cs typeface="MS PGothic" charset="0"/>
                </a:rPr>
                <a:t>Competitive Advantage:</a:t>
              </a:r>
            </a:p>
            <a:p>
              <a:pPr algn="ctr">
                <a:lnSpc>
                  <a:spcPct val="85000"/>
                </a:lnSpc>
              </a:pPr>
              <a:r>
                <a:rPr lang="en-US" sz="2400" b="1" dirty="0">
                  <a:latin typeface="Arial" charset="0"/>
                  <a:ea typeface="MS PGothic" charset="0"/>
                  <a:cs typeface="MS PGothic" charset="0"/>
                </a:rPr>
                <a:t>Low Cost</a:t>
              </a:r>
            </a:p>
          </p:txBody>
        </p:sp>
        <p:sp>
          <p:nvSpPr>
            <p:cNvPr id="114699" name="Line 12"/>
            <p:cNvSpPr>
              <a:spLocks noChangeShapeType="1"/>
            </p:cNvSpPr>
            <p:nvPr/>
          </p:nvSpPr>
          <p:spPr bwMode="auto">
            <a:xfrm>
              <a:off x="3454" y="1345"/>
              <a:ext cx="472" cy="272"/>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4700" name="Freeform 13"/>
            <p:cNvSpPr>
              <a:spLocks/>
            </p:cNvSpPr>
            <p:nvPr/>
          </p:nvSpPr>
          <p:spPr bwMode="auto">
            <a:xfrm>
              <a:off x="1427" y="3347"/>
              <a:ext cx="443" cy="153"/>
            </a:xfrm>
            <a:custGeom>
              <a:avLst/>
              <a:gdLst>
                <a:gd name="T0" fmla="*/ 443 w 1064"/>
                <a:gd name="T1" fmla="*/ 153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4701" name="Line 14"/>
            <p:cNvSpPr>
              <a:spLocks noChangeShapeType="1"/>
            </p:cNvSpPr>
            <p:nvPr/>
          </p:nvSpPr>
          <p:spPr bwMode="auto">
            <a:xfrm flipH="1">
              <a:off x="1350" y="1440"/>
              <a:ext cx="493" cy="291"/>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114702" name="Group 15"/>
            <p:cNvGrpSpPr>
              <a:grpSpLocks/>
            </p:cNvGrpSpPr>
            <p:nvPr/>
          </p:nvGrpSpPr>
          <p:grpSpPr bwMode="auto">
            <a:xfrm>
              <a:off x="256" y="1529"/>
              <a:ext cx="5243" cy="2110"/>
              <a:chOff x="256" y="1529"/>
              <a:chExt cx="5243" cy="2110"/>
            </a:xfrm>
          </p:grpSpPr>
          <p:grpSp>
            <p:nvGrpSpPr>
              <p:cNvPr id="114704" name="Group 16"/>
              <p:cNvGrpSpPr>
                <a:grpSpLocks/>
              </p:cNvGrpSpPr>
              <p:nvPr/>
            </p:nvGrpSpPr>
            <p:grpSpPr bwMode="auto">
              <a:xfrm>
                <a:off x="256" y="1529"/>
                <a:ext cx="1238" cy="926"/>
                <a:chOff x="256" y="1594"/>
                <a:chExt cx="1238" cy="926"/>
              </a:xfrm>
            </p:grpSpPr>
            <p:sp>
              <p:nvSpPr>
                <p:cNvPr id="114716" name="Oval 17"/>
                <p:cNvSpPr>
                  <a:spLocks noChangeArrowheads="1"/>
                </p:cNvSpPr>
                <p:nvPr/>
              </p:nvSpPr>
              <p:spPr bwMode="auto">
                <a:xfrm>
                  <a:off x="288" y="1594"/>
                  <a:ext cx="1174" cy="926"/>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4717" name="Text Box 18"/>
                <p:cNvSpPr txBox="1">
                  <a:spLocks noChangeArrowheads="1"/>
                </p:cNvSpPr>
                <p:nvPr/>
              </p:nvSpPr>
              <p:spPr bwMode="auto">
                <a:xfrm>
                  <a:off x="256" y="1782"/>
                  <a:ext cx="123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Lean, Productive Employees</a:t>
                  </a:r>
                </a:p>
              </p:txBody>
            </p:sp>
          </p:grpSp>
          <p:grpSp>
            <p:nvGrpSpPr>
              <p:cNvPr id="114705" name="Group 19"/>
              <p:cNvGrpSpPr>
                <a:grpSpLocks/>
              </p:cNvGrpSpPr>
              <p:nvPr/>
            </p:nvGrpSpPr>
            <p:grpSpPr bwMode="auto">
              <a:xfrm>
                <a:off x="3555" y="1533"/>
                <a:ext cx="1944" cy="919"/>
                <a:chOff x="3763" y="1658"/>
                <a:chExt cx="1944" cy="919"/>
              </a:xfrm>
            </p:grpSpPr>
            <p:sp>
              <p:nvSpPr>
                <p:cNvPr id="114714" name="Oval 20"/>
                <p:cNvSpPr>
                  <a:spLocks noChangeArrowheads="1"/>
                </p:cNvSpPr>
                <p:nvPr/>
              </p:nvSpPr>
              <p:spPr bwMode="auto">
                <a:xfrm>
                  <a:off x="3763" y="1658"/>
                  <a:ext cx="1944" cy="919"/>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4715" name="Text Box 21"/>
                <p:cNvSpPr txBox="1">
                  <a:spLocks noChangeArrowheads="1"/>
                </p:cNvSpPr>
                <p:nvPr/>
              </p:nvSpPr>
              <p:spPr bwMode="auto">
                <a:xfrm>
                  <a:off x="3895" y="1850"/>
                  <a:ext cx="1689" cy="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Point-to-Point Routes, Often to Secondary Airports</a:t>
                  </a:r>
                </a:p>
              </p:txBody>
            </p:sp>
          </p:grpSp>
          <p:grpSp>
            <p:nvGrpSpPr>
              <p:cNvPr id="114706" name="Group 22"/>
              <p:cNvGrpSpPr>
                <a:grpSpLocks/>
              </p:cNvGrpSpPr>
              <p:nvPr/>
            </p:nvGrpSpPr>
            <p:grpSpPr bwMode="auto">
              <a:xfrm>
                <a:off x="315" y="2816"/>
                <a:ext cx="1120" cy="823"/>
                <a:chOff x="267" y="2726"/>
                <a:chExt cx="1120" cy="823"/>
              </a:xfrm>
            </p:grpSpPr>
            <p:sp>
              <p:nvSpPr>
                <p:cNvPr id="114712" name="Oval 23"/>
                <p:cNvSpPr>
                  <a:spLocks noChangeArrowheads="1"/>
                </p:cNvSpPr>
                <p:nvPr/>
              </p:nvSpPr>
              <p:spPr bwMode="auto">
                <a:xfrm>
                  <a:off x="267" y="2726"/>
                  <a:ext cx="1120" cy="823"/>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4713" name="Text Box 24"/>
                <p:cNvSpPr txBox="1">
                  <a:spLocks noChangeArrowheads="1"/>
                </p:cNvSpPr>
                <p:nvPr/>
              </p:nvSpPr>
              <p:spPr bwMode="auto">
                <a:xfrm>
                  <a:off x="368" y="2862"/>
                  <a:ext cx="91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High Aircraft Utilization</a:t>
                  </a:r>
                </a:p>
              </p:txBody>
            </p:sp>
          </p:grpSp>
          <p:grpSp>
            <p:nvGrpSpPr>
              <p:cNvPr id="114707" name="Group 25"/>
              <p:cNvGrpSpPr>
                <a:grpSpLocks/>
              </p:cNvGrpSpPr>
              <p:nvPr/>
            </p:nvGrpSpPr>
            <p:grpSpPr bwMode="auto">
              <a:xfrm>
                <a:off x="3841" y="2832"/>
                <a:ext cx="1373" cy="792"/>
                <a:chOff x="4054" y="2777"/>
                <a:chExt cx="1373" cy="792"/>
              </a:xfrm>
            </p:grpSpPr>
            <p:sp>
              <p:nvSpPr>
                <p:cNvPr id="114710" name="Oval 26"/>
                <p:cNvSpPr>
                  <a:spLocks noChangeArrowheads="1"/>
                </p:cNvSpPr>
                <p:nvPr/>
              </p:nvSpPr>
              <p:spPr bwMode="auto">
                <a:xfrm>
                  <a:off x="4054" y="2777"/>
                  <a:ext cx="1373" cy="792"/>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4711" name="Text Box 27"/>
                <p:cNvSpPr txBox="1">
                  <a:spLocks noChangeArrowheads="1"/>
                </p:cNvSpPr>
                <p:nvPr/>
              </p:nvSpPr>
              <p:spPr bwMode="auto">
                <a:xfrm>
                  <a:off x="4095" y="2897"/>
                  <a:ext cx="129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Frequent, Reliable Schedules</a:t>
                  </a:r>
                </a:p>
              </p:txBody>
            </p:sp>
          </p:grpSp>
          <p:sp>
            <p:nvSpPr>
              <p:cNvPr id="114708" name="Line 28"/>
              <p:cNvSpPr>
                <a:spLocks noChangeShapeType="1"/>
              </p:cNvSpPr>
              <p:nvPr/>
            </p:nvSpPr>
            <p:spPr bwMode="auto">
              <a:xfrm>
                <a:off x="875"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4709" name="Line 29"/>
              <p:cNvSpPr>
                <a:spLocks noChangeShapeType="1"/>
              </p:cNvSpPr>
              <p:nvPr/>
            </p:nvSpPr>
            <p:spPr bwMode="auto">
              <a:xfrm>
                <a:off x="4527"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14703" name="Freeform 30"/>
            <p:cNvSpPr>
              <a:spLocks/>
            </p:cNvSpPr>
            <p:nvPr/>
          </p:nvSpPr>
          <p:spPr bwMode="auto">
            <a:xfrm flipH="1">
              <a:off x="3499" y="3339"/>
              <a:ext cx="363" cy="169"/>
            </a:xfrm>
            <a:custGeom>
              <a:avLst/>
              <a:gdLst>
                <a:gd name="T0" fmla="*/ 363 w 1064"/>
                <a:gd name="T1" fmla="*/ 169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114691" name="Group 32"/>
          <p:cNvGrpSpPr>
            <a:grpSpLocks/>
          </p:cNvGrpSpPr>
          <p:nvPr/>
        </p:nvGrpSpPr>
        <p:grpSpPr bwMode="auto">
          <a:xfrm>
            <a:off x="2065338" y="2252663"/>
            <a:ext cx="4478337" cy="2754312"/>
            <a:chOff x="1301" y="1547"/>
            <a:chExt cx="2821" cy="1735"/>
          </a:xfrm>
        </p:grpSpPr>
        <p:sp>
          <p:nvSpPr>
            <p:cNvPr id="114693" name="AutoShape 33"/>
            <p:cNvSpPr>
              <a:spLocks noChangeArrowheads="1"/>
            </p:cNvSpPr>
            <p:nvPr/>
          </p:nvSpPr>
          <p:spPr bwMode="auto">
            <a:xfrm rot="10800000">
              <a:off x="2464" y="2946"/>
              <a:ext cx="504" cy="336"/>
            </a:xfrm>
            <a:prstGeom prst="upArrow">
              <a:avLst>
                <a:gd name="adj1" fmla="val 37306"/>
                <a:gd name="adj2" fmla="val 51190"/>
              </a:avLst>
            </a:prstGeom>
            <a:solidFill>
              <a:srgbClr val="255898"/>
            </a:solidFill>
            <a:ln w="9525">
              <a:solidFill>
                <a:schemeClr val="tx1"/>
              </a:solidFill>
              <a:miter lim="800000"/>
              <a:headEnd/>
              <a:tailEnd/>
            </a:ln>
          </p:spPr>
          <p:txBody>
            <a:bodyPr vert="eaVert" wrap="none" anchor="ctr"/>
            <a:lstStyle/>
            <a:p>
              <a:endParaRPr lang="en-US" dirty="0">
                <a:latin typeface="Calibri" charset="0"/>
              </a:endParaRPr>
            </a:p>
          </p:txBody>
        </p:sp>
        <p:sp>
          <p:nvSpPr>
            <p:cNvPr id="114694" name="Text Box 34"/>
            <p:cNvSpPr txBox="1">
              <a:spLocks noChangeArrowheads="1"/>
            </p:cNvSpPr>
            <p:nvPr/>
          </p:nvSpPr>
          <p:spPr bwMode="auto">
            <a:xfrm>
              <a:off x="1301" y="1547"/>
              <a:ext cx="2821" cy="1439"/>
            </a:xfrm>
            <a:prstGeom prst="rect">
              <a:avLst/>
            </a:prstGeom>
            <a:solidFill>
              <a:srgbClr val="255898"/>
            </a:solidFill>
            <a:ln w="9525">
              <a:solidFill>
                <a:schemeClr val="tx1"/>
              </a:solidFill>
              <a:miter lim="800000"/>
              <a:headEnd/>
              <a:tailEnd/>
            </a:ln>
          </p:spPr>
          <p:txBody>
            <a:bodyPr lIns="162000" tIns="154800" rIns="162000" bIns="154800">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spcBef>
                  <a:spcPct val="40000"/>
                </a:spcBef>
              </a:pPr>
              <a:r>
                <a:rPr lang="en-AU" b="1" dirty="0">
                  <a:solidFill>
                    <a:srgbClr val="FFFFFF"/>
                  </a:solidFill>
                  <a:latin typeface="Arial"/>
                  <a:cs typeface="Arial"/>
                </a:rPr>
                <a:t>Pilot training required on only </a:t>
              </a:r>
              <a:br>
                <a:rPr lang="en-AU" b="1" dirty="0">
                  <a:solidFill>
                    <a:srgbClr val="FFFFFF"/>
                  </a:solidFill>
                  <a:latin typeface="Arial"/>
                  <a:cs typeface="Arial"/>
                </a:rPr>
              </a:br>
              <a:r>
                <a:rPr lang="en-AU" b="1" dirty="0">
                  <a:solidFill>
                    <a:srgbClr val="FFFFFF"/>
                  </a:solidFill>
                  <a:latin typeface="Arial"/>
                  <a:cs typeface="Arial"/>
                </a:rPr>
                <a:t>one type of aircraft</a:t>
              </a:r>
            </a:p>
            <a:p>
              <a:pPr algn="ctr">
                <a:lnSpc>
                  <a:spcPct val="90000"/>
                </a:lnSpc>
                <a:spcBef>
                  <a:spcPct val="40000"/>
                </a:spcBef>
              </a:pPr>
              <a:r>
                <a:rPr lang="en-AU" b="1" dirty="0">
                  <a:solidFill>
                    <a:srgbClr val="FFFFFF"/>
                  </a:solidFill>
                  <a:latin typeface="Arial"/>
                  <a:cs typeface="Arial"/>
                </a:rPr>
                <a:t>Reduced maintenance inventory required because of only one type of aircraft</a:t>
              </a:r>
            </a:p>
            <a:p>
              <a:pPr algn="ctr">
                <a:lnSpc>
                  <a:spcPct val="90000"/>
                </a:lnSpc>
                <a:spcBef>
                  <a:spcPct val="40000"/>
                </a:spcBef>
              </a:pPr>
              <a:r>
                <a:rPr lang="en-AU" b="1" dirty="0">
                  <a:solidFill>
                    <a:srgbClr val="FFFFFF"/>
                  </a:solidFill>
                  <a:latin typeface="Arial"/>
                  <a:cs typeface="Arial"/>
                </a:rPr>
                <a:t>Excellent supplier relations with Boeing have aided financing</a:t>
              </a:r>
            </a:p>
          </p:txBody>
        </p:sp>
      </p:grpSp>
      <p:sp>
        <p:nvSpPr>
          <p:cNvPr id="114692" name="Text Box 31"/>
          <p:cNvSpPr txBox="1">
            <a:spLocks noChangeArrowheads="1"/>
          </p:cNvSpPr>
          <p:nvPr/>
        </p:nvSpPr>
        <p:spPr bwMode="auto">
          <a:xfrm>
            <a:off x="7388225" y="61023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2.8</a:t>
            </a:r>
          </a:p>
        </p:txBody>
      </p:sp>
    </p:spTree>
    <p:extLst>
      <p:ext uri="{BB962C8B-B14F-4D97-AF65-F5344CB8AC3E}">
        <p14:creationId xmlns:p14="http://schemas.microsoft.com/office/powerpoint/2010/main" val="279707153"/>
      </p:ext>
    </p:extLst>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673100" y="155575"/>
            <a:ext cx="7772400" cy="1143000"/>
          </a:xfrm>
        </p:spPr>
        <p:txBody>
          <a:bodyPr rtlCol="0">
            <a:normAutofit fontScale="90000"/>
          </a:bodyPr>
          <a:lstStyle/>
          <a:p>
            <a:pPr fontAlgn="auto">
              <a:spcAft>
                <a:spcPts val="0"/>
              </a:spcAft>
              <a:defRPr/>
            </a:pPr>
            <a:r>
              <a:rPr lang="en-US" sz="4000" dirty="0">
                <a:ea typeface="+mj-ea"/>
              </a:rPr>
              <a:t>Activity Mapping at</a:t>
            </a:r>
            <a:br>
              <a:rPr lang="en-US" sz="4000" dirty="0">
                <a:ea typeface="+mj-ea"/>
              </a:rPr>
            </a:br>
            <a:r>
              <a:rPr lang="en-US" sz="4000" dirty="0">
                <a:ea typeface="+mj-ea"/>
              </a:rPr>
              <a:t>Southwest Airlines</a:t>
            </a:r>
          </a:p>
        </p:txBody>
      </p:sp>
      <p:grpSp>
        <p:nvGrpSpPr>
          <p:cNvPr id="116738" name="Group 3"/>
          <p:cNvGrpSpPr>
            <a:grpSpLocks/>
          </p:cNvGrpSpPr>
          <p:nvPr/>
        </p:nvGrpSpPr>
        <p:grpSpPr bwMode="auto">
          <a:xfrm>
            <a:off x="431800" y="1387475"/>
            <a:ext cx="8323263" cy="5026025"/>
            <a:chOff x="256" y="874"/>
            <a:chExt cx="5243" cy="3166"/>
          </a:xfrm>
        </p:grpSpPr>
        <p:sp>
          <p:nvSpPr>
            <p:cNvPr id="116746" name="Freeform 4"/>
            <p:cNvSpPr>
              <a:spLocks/>
            </p:cNvSpPr>
            <p:nvPr/>
          </p:nvSpPr>
          <p:spPr bwMode="auto">
            <a:xfrm>
              <a:off x="873" y="1353"/>
              <a:ext cx="3657" cy="2154"/>
            </a:xfrm>
            <a:custGeom>
              <a:avLst/>
              <a:gdLst>
                <a:gd name="T0" fmla="*/ 981 w 3657"/>
                <a:gd name="T1" fmla="*/ 81 h 2154"/>
                <a:gd name="T2" fmla="*/ 2592 w 3657"/>
                <a:gd name="T3" fmla="*/ 0 h 2154"/>
                <a:gd name="T4" fmla="*/ 3072 w 3657"/>
                <a:gd name="T5" fmla="*/ 276 h 2154"/>
                <a:gd name="T6" fmla="*/ 3657 w 3657"/>
                <a:gd name="T7" fmla="*/ 1098 h 2154"/>
                <a:gd name="T8" fmla="*/ 3654 w 3657"/>
                <a:gd name="T9" fmla="*/ 1482 h 2154"/>
                <a:gd name="T10" fmla="*/ 2988 w 3657"/>
                <a:gd name="T11" fmla="*/ 1986 h 2154"/>
                <a:gd name="T12" fmla="*/ 2625 w 3657"/>
                <a:gd name="T13" fmla="*/ 2151 h 2154"/>
                <a:gd name="T14" fmla="*/ 1014 w 3657"/>
                <a:gd name="T15" fmla="*/ 2154 h 2154"/>
                <a:gd name="T16" fmla="*/ 525 w 3657"/>
                <a:gd name="T17" fmla="*/ 1980 h 2154"/>
                <a:gd name="T18" fmla="*/ 3 w 3657"/>
                <a:gd name="T19" fmla="*/ 1476 h 2154"/>
                <a:gd name="T20" fmla="*/ 0 w 3657"/>
                <a:gd name="T21" fmla="*/ 1095 h 2154"/>
                <a:gd name="T22" fmla="*/ 486 w 3657"/>
                <a:gd name="T23" fmla="*/ 378 h 2154"/>
                <a:gd name="T24" fmla="*/ 981 w 3657"/>
                <a:gd name="T25" fmla="*/ 81 h 2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57"/>
                <a:gd name="T40" fmla="*/ 0 h 2154"/>
                <a:gd name="T41" fmla="*/ 3657 w 3657"/>
                <a:gd name="T42" fmla="*/ 2154 h 2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57" h="2154">
                  <a:moveTo>
                    <a:pt x="981" y="81"/>
                  </a:moveTo>
                  <a:lnTo>
                    <a:pt x="2592" y="0"/>
                  </a:lnTo>
                  <a:lnTo>
                    <a:pt x="3072" y="276"/>
                  </a:lnTo>
                  <a:lnTo>
                    <a:pt x="3657" y="1098"/>
                  </a:lnTo>
                  <a:lnTo>
                    <a:pt x="3654" y="1482"/>
                  </a:lnTo>
                  <a:lnTo>
                    <a:pt x="2988" y="1986"/>
                  </a:lnTo>
                  <a:lnTo>
                    <a:pt x="2625" y="2151"/>
                  </a:lnTo>
                  <a:lnTo>
                    <a:pt x="1014" y="2154"/>
                  </a:lnTo>
                  <a:lnTo>
                    <a:pt x="525" y="1980"/>
                  </a:lnTo>
                  <a:lnTo>
                    <a:pt x="3" y="1476"/>
                  </a:lnTo>
                  <a:lnTo>
                    <a:pt x="0" y="1095"/>
                  </a:lnTo>
                  <a:lnTo>
                    <a:pt x="486" y="378"/>
                  </a:lnTo>
                  <a:lnTo>
                    <a:pt x="981" y="81"/>
                  </a:lnTo>
                  <a:close/>
                </a:path>
              </a:pathLst>
            </a:custGeom>
            <a:solidFill>
              <a:srgbClr val="9FAC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nvGrpSpPr>
            <p:cNvPr id="116747" name="Group 5"/>
            <p:cNvGrpSpPr>
              <a:grpSpLocks/>
            </p:cNvGrpSpPr>
            <p:nvPr/>
          </p:nvGrpSpPr>
          <p:grpSpPr bwMode="auto">
            <a:xfrm>
              <a:off x="1814" y="874"/>
              <a:ext cx="1653" cy="874"/>
              <a:chOff x="2134" y="874"/>
              <a:chExt cx="1653" cy="874"/>
            </a:xfrm>
          </p:grpSpPr>
          <p:sp>
            <p:nvSpPr>
              <p:cNvPr id="116771" name="Oval 6"/>
              <p:cNvSpPr>
                <a:spLocks noChangeArrowheads="1"/>
              </p:cNvSpPr>
              <p:nvPr/>
            </p:nvSpPr>
            <p:spPr bwMode="auto">
              <a:xfrm>
                <a:off x="2134" y="874"/>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6772" name="Text Box 7"/>
              <p:cNvSpPr txBox="1">
                <a:spLocks noChangeArrowheads="1"/>
              </p:cNvSpPr>
              <p:nvPr/>
            </p:nvSpPr>
            <p:spPr bwMode="auto">
              <a:xfrm>
                <a:off x="2155" y="1052"/>
                <a:ext cx="161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Courteous, but Limited Passenger Service</a:t>
                </a:r>
              </a:p>
            </p:txBody>
          </p:sp>
        </p:grpSp>
        <p:grpSp>
          <p:nvGrpSpPr>
            <p:cNvPr id="116748" name="Group 8"/>
            <p:cNvGrpSpPr>
              <a:grpSpLocks/>
            </p:cNvGrpSpPr>
            <p:nvPr/>
          </p:nvGrpSpPr>
          <p:grpSpPr bwMode="auto">
            <a:xfrm>
              <a:off x="1870" y="3166"/>
              <a:ext cx="1653" cy="874"/>
              <a:chOff x="2134" y="3086"/>
              <a:chExt cx="1653" cy="874"/>
            </a:xfrm>
          </p:grpSpPr>
          <p:sp>
            <p:nvSpPr>
              <p:cNvPr id="116769" name="Oval 9"/>
              <p:cNvSpPr>
                <a:spLocks noChangeArrowheads="1"/>
              </p:cNvSpPr>
              <p:nvPr/>
            </p:nvSpPr>
            <p:spPr bwMode="auto">
              <a:xfrm>
                <a:off x="2134" y="3086"/>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6770" name="Text Box 10"/>
              <p:cNvSpPr txBox="1">
                <a:spLocks noChangeArrowheads="1"/>
              </p:cNvSpPr>
              <p:nvPr/>
            </p:nvSpPr>
            <p:spPr bwMode="auto">
              <a:xfrm>
                <a:off x="2208" y="3255"/>
                <a:ext cx="1504"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Standardized Fleet of Boeing 737 Aircraft</a:t>
                </a:r>
              </a:p>
            </p:txBody>
          </p:sp>
        </p:grpSp>
        <p:sp>
          <p:nvSpPr>
            <p:cNvPr id="116749" name="Text Box 11"/>
            <p:cNvSpPr txBox="1">
              <a:spLocks noChangeArrowheads="1"/>
            </p:cNvSpPr>
            <p:nvPr/>
          </p:nvSpPr>
          <p:spPr bwMode="auto">
            <a:xfrm>
              <a:off x="1432" y="2351"/>
              <a:ext cx="2374" cy="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400" b="1" dirty="0">
                  <a:latin typeface="Arial" charset="0"/>
                  <a:ea typeface="MS PGothic" charset="0"/>
                  <a:cs typeface="MS PGothic" charset="0"/>
                </a:rPr>
                <a:t>Competitive Advantage:</a:t>
              </a:r>
            </a:p>
            <a:p>
              <a:pPr algn="ctr">
                <a:lnSpc>
                  <a:spcPct val="85000"/>
                </a:lnSpc>
              </a:pPr>
              <a:r>
                <a:rPr lang="en-US" sz="2400" b="1" dirty="0">
                  <a:latin typeface="Arial" charset="0"/>
                  <a:ea typeface="MS PGothic" charset="0"/>
                  <a:cs typeface="MS PGothic" charset="0"/>
                </a:rPr>
                <a:t>Low Cost</a:t>
              </a:r>
            </a:p>
          </p:txBody>
        </p:sp>
        <p:sp>
          <p:nvSpPr>
            <p:cNvPr id="116750" name="Line 12"/>
            <p:cNvSpPr>
              <a:spLocks noChangeShapeType="1"/>
            </p:cNvSpPr>
            <p:nvPr/>
          </p:nvSpPr>
          <p:spPr bwMode="auto">
            <a:xfrm>
              <a:off x="3454" y="1345"/>
              <a:ext cx="472" cy="272"/>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6751" name="Freeform 13"/>
            <p:cNvSpPr>
              <a:spLocks/>
            </p:cNvSpPr>
            <p:nvPr/>
          </p:nvSpPr>
          <p:spPr bwMode="auto">
            <a:xfrm>
              <a:off x="1427" y="3347"/>
              <a:ext cx="443" cy="153"/>
            </a:xfrm>
            <a:custGeom>
              <a:avLst/>
              <a:gdLst>
                <a:gd name="T0" fmla="*/ 443 w 1064"/>
                <a:gd name="T1" fmla="*/ 153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6752" name="Line 14"/>
            <p:cNvSpPr>
              <a:spLocks noChangeShapeType="1"/>
            </p:cNvSpPr>
            <p:nvPr/>
          </p:nvSpPr>
          <p:spPr bwMode="auto">
            <a:xfrm flipH="1">
              <a:off x="1350" y="1440"/>
              <a:ext cx="493" cy="291"/>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116753" name="Group 15"/>
            <p:cNvGrpSpPr>
              <a:grpSpLocks/>
            </p:cNvGrpSpPr>
            <p:nvPr/>
          </p:nvGrpSpPr>
          <p:grpSpPr bwMode="auto">
            <a:xfrm>
              <a:off x="256" y="1529"/>
              <a:ext cx="5243" cy="2110"/>
              <a:chOff x="256" y="1529"/>
              <a:chExt cx="5243" cy="2110"/>
            </a:xfrm>
          </p:grpSpPr>
          <p:grpSp>
            <p:nvGrpSpPr>
              <p:cNvPr id="116755" name="Group 16"/>
              <p:cNvGrpSpPr>
                <a:grpSpLocks/>
              </p:cNvGrpSpPr>
              <p:nvPr/>
            </p:nvGrpSpPr>
            <p:grpSpPr bwMode="auto">
              <a:xfrm>
                <a:off x="256" y="1529"/>
                <a:ext cx="1238" cy="926"/>
                <a:chOff x="256" y="1594"/>
                <a:chExt cx="1238" cy="926"/>
              </a:xfrm>
            </p:grpSpPr>
            <p:sp>
              <p:nvSpPr>
                <p:cNvPr id="116767" name="Oval 17"/>
                <p:cNvSpPr>
                  <a:spLocks noChangeArrowheads="1"/>
                </p:cNvSpPr>
                <p:nvPr/>
              </p:nvSpPr>
              <p:spPr bwMode="auto">
                <a:xfrm>
                  <a:off x="288" y="1594"/>
                  <a:ext cx="1174" cy="926"/>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6768" name="Text Box 18"/>
                <p:cNvSpPr txBox="1">
                  <a:spLocks noChangeArrowheads="1"/>
                </p:cNvSpPr>
                <p:nvPr/>
              </p:nvSpPr>
              <p:spPr bwMode="auto">
                <a:xfrm>
                  <a:off x="256" y="1782"/>
                  <a:ext cx="123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Lean, Productive Employees</a:t>
                  </a:r>
                </a:p>
              </p:txBody>
            </p:sp>
          </p:grpSp>
          <p:grpSp>
            <p:nvGrpSpPr>
              <p:cNvPr id="116756" name="Group 19"/>
              <p:cNvGrpSpPr>
                <a:grpSpLocks/>
              </p:cNvGrpSpPr>
              <p:nvPr/>
            </p:nvGrpSpPr>
            <p:grpSpPr bwMode="auto">
              <a:xfrm>
                <a:off x="3555" y="1533"/>
                <a:ext cx="1944" cy="919"/>
                <a:chOff x="3763" y="1658"/>
                <a:chExt cx="1944" cy="919"/>
              </a:xfrm>
            </p:grpSpPr>
            <p:sp>
              <p:nvSpPr>
                <p:cNvPr id="116765" name="Oval 20"/>
                <p:cNvSpPr>
                  <a:spLocks noChangeArrowheads="1"/>
                </p:cNvSpPr>
                <p:nvPr/>
              </p:nvSpPr>
              <p:spPr bwMode="auto">
                <a:xfrm>
                  <a:off x="3763" y="1658"/>
                  <a:ext cx="1944" cy="919"/>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6766" name="Text Box 21"/>
                <p:cNvSpPr txBox="1">
                  <a:spLocks noChangeArrowheads="1"/>
                </p:cNvSpPr>
                <p:nvPr/>
              </p:nvSpPr>
              <p:spPr bwMode="auto">
                <a:xfrm>
                  <a:off x="3895" y="1850"/>
                  <a:ext cx="1689" cy="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Point-to-Point Routes, Often to Secondary Airports</a:t>
                  </a:r>
                </a:p>
              </p:txBody>
            </p:sp>
          </p:grpSp>
          <p:grpSp>
            <p:nvGrpSpPr>
              <p:cNvPr id="116757" name="Group 22"/>
              <p:cNvGrpSpPr>
                <a:grpSpLocks/>
              </p:cNvGrpSpPr>
              <p:nvPr/>
            </p:nvGrpSpPr>
            <p:grpSpPr bwMode="auto">
              <a:xfrm>
                <a:off x="315" y="2816"/>
                <a:ext cx="1120" cy="823"/>
                <a:chOff x="267" y="2726"/>
                <a:chExt cx="1120" cy="823"/>
              </a:xfrm>
            </p:grpSpPr>
            <p:sp>
              <p:nvSpPr>
                <p:cNvPr id="116763" name="Oval 23"/>
                <p:cNvSpPr>
                  <a:spLocks noChangeArrowheads="1"/>
                </p:cNvSpPr>
                <p:nvPr/>
              </p:nvSpPr>
              <p:spPr bwMode="auto">
                <a:xfrm>
                  <a:off x="267" y="2726"/>
                  <a:ext cx="1120" cy="823"/>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6764" name="Text Box 24"/>
                <p:cNvSpPr txBox="1">
                  <a:spLocks noChangeArrowheads="1"/>
                </p:cNvSpPr>
                <p:nvPr/>
              </p:nvSpPr>
              <p:spPr bwMode="auto">
                <a:xfrm>
                  <a:off x="368" y="2862"/>
                  <a:ext cx="91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High Aircraft Utilization</a:t>
                  </a:r>
                </a:p>
              </p:txBody>
            </p:sp>
          </p:grpSp>
          <p:grpSp>
            <p:nvGrpSpPr>
              <p:cNvPr id="116758" name="Group 25"/>
              <p:cNvGrpSpPr>
                <a:grpSpLocks/>
              </p:cNvGrpSpPr>
              <p:nvPr/>
            </p:nvGrpSpPr>
            <p:grpSpPr bwMode="auto">
              <a:xfrm>
                <a:off x="3841" y="2832"/>
                <a:ext cx="1373" cy="792"/>
                <a:chOff x="4054" y="2777"/>
                <a:chExt cx="1373" cy="792"/>
              </a:xfrm>
            </p:grpSpPr>
            <p:sp>
              <p:nvSpPr>
                <p:cNvPr id="116761" name="Oval 26"/>
                <p:cNvSpPr>
                  <a:spLocks noChangeArrowheads="1"/>
                </p:cNvSpPr>
                <p:nvPr/>
              </p:nvSpPr>
              <p:spPr bwMode="auto">
                <a:xfrm>
                  <a:off x="4054" y="2777"/>
                  <a:ext cx="1373" cy="792"/>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6762" name="Text Box 27"/>
                <p:cNvSpPr txBox="1">
                  <a:spLocks noChangeArrowheads="1"/>
                </p:cNvSpPr>
                <p:nvPr/>
              </p:nvSpPr>
              <p:spPr bwMode="auto">
                <a:xfrm>
                  <a:off x="4095" y="2897"/>
                  <a:ext cx="129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Frequent, Reliable Schedules</a:t>
                  </a:r>
                </a:p>
              </p:txBody>
            </p:sp>
          </p:grpSp>
          <p:sp>
            <p:nvSpPr>
              <p:cNvPr id="116759" name="Line 28"/>
              <p:cNvSpPr>
                <a:spLocks noChangeShapeType="1"/>
              </p:cNvSpPr>
              <p:nvPr/>
            </p:nvSpPr>
            <p:spPr bwMode="auto">
              <a:xfrm>
                <a:off x="875"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6760" name="Line 29"/>
              <p:cNvSpPr>
                <a:spLocks noChangeShapeType="1"/>
              </p:cNvSpPr>
              <p:nvPr/>
            </p:nvSpPr>
            <p:spPr bwMode="auto">
              <a:xfrm>
                <a:off x="4527"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16754" name="Freeform 30"/>
            <p:cNvSpPr>
              <a:spLocks/>
            </p:cNvSpPr>
            <p:nvPr/>
          </p:nvSpPr>
          <p:spPr bwMode="auto">
            <a:xfrm flipH="1">
              <a:off x="3499" y="3339"/>
              <a:ext cx="363" cy="169"/>
            </a:xfrm>
            <a:custGeom>
              <a:avLst/>
              <a:gdLst>
                <a:gd name="T0" fmla="*/ 363 w 1064"/>
                <a:gd name="T1" fmla="*/ 169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116739" name="Group 32"/>
          <p:cNvGrpSpPr>
            <a:grpSpLocks/>
          </p:cNvGrpSpPr>
          <p:nvPr/>
        </p:nvGrpSpPr>
        <p:grpSpPr bwMode="auto">
          <a:xfrm>
            <a:off x="2317750" y="3230563"/>
            <a:ext cx="5013325" cy="2644775"/>
            <a:chOff x="1460" y="2035"/>
            <a:chExt cx="3158" cy="1666"/>
          </a:xfrm>
        </p:grpSpPr>
        <p:sp>
          <p:nvSpPr>
            <p:cNvPr id="116744" name="AutoShape 33"/>
            <p:cNvSpPr>
              <a:spLocks noChangeArrowheads="1"/>
            </p:cNvSpPr>
            <p:nvPr/>
          </p:nvSpPr>
          <p:spPr bwMode="auto">
            <a:xfrm rot="-5400000">
              <a:off x="1376" y="3066"/>
              <a:ext cx="504" cy="336"/>
            </a:xfrm>
            <a:prstGeom prst="upArrow">
              <a:avLst>
                <a:gd name="adj1" fmla="val 37306"/>
                <a:gd name="adj2" fmla="val 51190"/>
              </a:avLst>
            </a:prstGeom>
            <a:solidFill>
              <a:srgbClr val="255898"/>
            </a:solidFill>
            <a:ln w="9525">
              <a:solidFill>
                <a:schemeClr val="tx1"/>
              </a:solidFill>
              <a:miter lim="800000"/>
              <a:headEnd/>
              <a:tailEnd/>
            </a:ln>
          </p:spPr>
          <p:txBody>
            <a:bodyPr vert="eaVert" wrap="none" anchor="ctr"/>
            <a:lstStyle/>
            <a:p>
              <a:endParaRPr lang="en-US" dirty="0">
                <a:latin typeface="Calibri" charset="0"/>
              </a:endParaRPr>
            </a:p>
          </p:txBody>
        </p:sp>
        <p:sp>
          <p:nvSpPr>
            <p:cNvPr id="116745" name="Text Box 34"/>
            <p:cNvSpPr txBox="1">
              <a:spLocks noChangeArrowheads="1"/>
            </p:cNvSpPr>
            <p:nvPr/>
          </p:nvSpPr>
          <p:spPr bwMode="auto">
            <a:xfrm>
              <a:off x="1797" y="2035"/>
              <a:ext cx="2821" cy="1666"/>
            </a:xfrm>
            <a:prstGeom prst="rect">
              <a:avLst/>
            </a:prstGeom>
            <a:solidFill>
              <a:srgbClr val="255898"/>
            </a:solidFill>
            <a:ln w="9525">
              <a:solidFill>
                <a:schemeClr val="tx1"/>
              </a:solidFill>
              <a:miter lim="800000"/>
              <a:headEnd/>
              <a:tailEnd/>
            </a:ln>
          </p:spPr>
          <p:txBody>
            <a:bodyPr lIns="162000" tIns="154800" rIns="162000" bIns="154800">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spcBef>
                  <a:spcPct val="40000"/>
                </a:spcBef>
              </a:pPr>
              <a:r>
                <a:rPr lang="en-AU" b="1" dirty="0">
                  <a:solidFill>
                    <a:srgbClr val="FFFFFF"/>
                  </a:solidFill>
                  <a:latin typeface="Arial"/>
                  <a:cs typeface="Arial"/>
                </a:rPr>
                <a:t>Reduced maintenance inventory required because of only one type of aircraft is used</a:t>
              </a:r>
            </a:p>
            <a:p>
              <a:pPr algn="ctr">
                <a:lnSpc>
                  <a:spcPct val="90000"/>
                </a:lnSpc>
                <a:spcBef>
                  <a:spcPct val="40000"/>
                </a:spcBef>
              </a:pPr>
              <a:r>
                <a:rPr lang="en-AU" b="1" dirty="0">
                  <a:solidFill>
                    <a:srgbClr val="FFFFFF"/>
                  </a:solidFill>
                  <a:latin typeface="Arial"/>
                  <a:cs typeface="Arial"/>
                </a:rPr>
                <a:t>Flexible employees/unions and standard planes aid scheduling</a:t>
              </a:r>
            </a:p>
            <a:p>
              <a:pPr algn="ctr">
                <a:lnSpc>
                  <a:spcPct val="90000"/>
                </a:lnSpc>
                <a:spcBef>
                  <a:spcPct val="40000"/>
                </a:spcBef>
              </a:pPr>
              <a:r>
                <a:rPr lang="en-AU" b="1" dirty="0">
                  <a:solidFill>
                    <a:srgbClr val="FFFFFF"/>
                  </a:solidFill>
                  <a:latin typeface="Arial"/>
                  <a:cs typeface="Arial"/>
                </a:rPr>
                <a:t>Maintenance personnel trained on only one type of aircraft</a:t>
              </a:r>
            </a:p>
            <a:p>
              <a:pPr algn="ctr">
                <a:lnSpc>
                  <a:spcPct val="90000"/>
                </a:lnSpc>
                <a:spcBef>
                  <a:spcPct val="40000"/>
                </a:spcBef>
              </a:pPr>
              <a:r>
                <a:rPr lang="en-AU" b="1" dirty="0">
                  <a:solidFill>
                    <a:srgbClr val="FFFFFF"/>
                  </a:solidFill>
                  <a:latin typeface="Arial"/>
                  <a:cs typeface="Arial"/>
                </a:rPr>
                <a:t>20-minute gate turnarounds</a:t>
              </a:r>
            </a:p>
          </p:txBody>
        </p:sp>
      </p:grpSp>
      <p:sp>
        <p:nvSpPr>
          <p:cNvPr id="116741" name="Text Box 31"/>
          <p:cNvSpPr txBox="1">
            <a:spLocks noChangeArrowheads="1"/>
          </p:cNvSpPr>
          <p:nvPr/>
        </p:nvSpPr>
        <p:spPr bwMode="auto">
          <a:xfrm>
            <a:off x="7388225" y="61023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2.8</a:t>
            </a:r>
          </a:p>
        </p:txBody>
      </p:sp>
    </p:spTree>
    <p:extLst>
      <p:ext uri="{BB962C8B-B14F-4D97-AF65-F5344CB8AC3E}">
        <p14:creationId xmlns:p14="http://schemas.microsoft.com/office/powerpoint/2010/main" val="4142805292"/>
      </p:ext>
    </p:extLst>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673100" y="155575"/>
            <a:ext cx="7772400" cy="1143000"/>
          </a:xfrm>
        </p:spPr>
        <p:txBody>
          <a:bodyPr rtlCol="0">
            <a:normAutofit fontScale="90000"/>
          </a:bodyPr>
          <a:lstStyle/>
          <a:p>
            <a:pPr fontAlgn="auto">
              <a:spcAft>
                <a:spcPts val="0"/>
              </a:spcAft>
              <a:defRPr/>
            </a:pPr>
            <a:r>
              <a:rPr lang="en-US" sz="4000" dirty="0">
                <a:ea typeface="+mj-ea"/>
              </a:rPr>
              <a:t>Activity Mapping at</a:t>
            </a:r>
            <a:br>
              <a:rPr lang="en-US" sz="4000" dirty="0">
                <a:ea typeface="+mj-ea"/>
              </a:rPr>
            </a:br>
            <a:r>
              <a:rPr lang="en-US" sz="4000" dirty="0">
                <a:ea typeface="+mj-ea"/>
              </a:rPr>
              <a:t>Southwest Airlines</a:t>
            </a:r>
          </a:p>
        </p:txBody>
      </p:sp>
      <p:grpSp>
        <p:nvGrpSpPr>
          <p:cNvPr id="118786" name="Group 3"/>
          <p:cNvGrpSpPr>
            <a:grpSpLocks/>
          </p:cNvGrpSpPr>
          <p:nvPr/>
        </p:nvGrpSpPr>
        <p:grpSpPr bwMode="auto">
          <a:xfrm>
            <a:off x="431800" y="1387475"/>
            <a:ext cx="8323263" cy="5026025"/>
            <a:chOff x="256" y="874"/>
            <a:chExt cx="5243" cy="3166"/>
          </a:xfrm>
        </p:grpSpPr>
        <p:sp>
          <p:nvSpPr>
            <p:cNvPr id="118791" name="Freeform 4"/>
            <p:cNvSpPr>
              <a:spLocks/>
            </p:cNvSpPr>
            <p:nvPr/>
          </p:nvSpPr>
          <p:spPr bwMode="auto">
            <a:xfrm>
              <a:off x="873" y="1353"/>
              <a:ext cx="3657" cy="2154"/>
            </a:xfrm>
            <a:custGeom>
              <a:avLst/>
              <a:gdLst>
                <a:gd name="T0" fmla="*/ 981 w 3657"/>
                <a:gd name="T1" fmla="*/ 81 h 2154"/>
                <a:gd name="T2" fmla="*/ 2592 w 3657"/>
                <a:gd name="T3" fmla="*/ 0 h 2154"/>
                <a:gd name="T4" fmla="*/ 3072 w 3657"/>
                <a:gd name="T5" fmla="*/ 276 h 2154"/>
                <a:gd name="T6" fmla="*/ 3657 w 3657"/>
                <a:gd name="T7" fmla="*/ 1098 h 2154"/>
                <a:gd name="T8" fmla="*/ 3654 w 3657"/>
                <a:gd name="T9" fmla="*/ 1482 h 2154"/>
                <a:gd name="T10" fmla="*/ 2988 w 3657"/>
                <a:gd name="T11" fmla="*/ 1986 h 2154"/>
                <a:gd name="T12" fmla="*/ 2625 w 3657"/>
                <a:gd name="T13" fmla="*/ 2151 h 2154"/>
                <a:gd name="T14" fmla="*/ 1014 w 3657"/>
                <a:gd name="T15" fmla="*/ 2154 h 2154"/>
                <a:gd name="T16" fmla="*/ 525 w 3657"/>
                <a:gd name="T17" fmla="*/ 1980 h 2154"/>
                <a:gd name="T18" fmla="*/ 3 w 3657"/>
                <a:gd name="T19" fmla="*/ 1476 h 2154"/>
                <a:gd name="T20" fmla="*/ 0 w 3657"/>
                <a:gd name="T21" fmla="*/ 1095 h 2154"/>
                <a:gd name="T22" fmla="*/ 486 w 3657"/>
                <a:gd name="T23" fmla="*/ 378 h 2154"/>
                <a:gd name="T24" fmla="*/ 981 w 3657"/>
                <a:gd name="T25" fmla="*/ 81 h 2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57"/>
                <a:gd name="T40" fmla="*/ 0 h 2154"/>
                <a:gd name="T41" fmla="*/ 3657 w 3657"/>
                <a:gd name="T42" fmla="*/ 2154 h 2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57" h="2154">
                  <a:moveTo>
                    <a:pt x="981" y="81"/>
                  </a:moveTo>
                  <a:lnTo>
                    <a:pt x="2592" y="0"/>
                  </a:lnTo>
                  <a:lnTo>
                    <a:pt x="3072" y="276"/>
                  </a:lnTo>
                  <a:lnTo>
                    <a:pt x="3657" y="1098"/>
                  </a:lnTo>
                  <a:lnTo>
                    <a:pt x="3654" y="1482"/>
                  </a:lnTo>
                  <a:lnTo>
                    <a:pt x="2988" y="1986"/>
                  </a:lnTo>
                  <a:lnTo>
                    <a:pt x="2625" y="2151"/>
                  </a:lnTo>
                  <a:lnTo>
                    <a:pt x="1014" y="2154"/>
                  </a:lnTo>
                  <a:lnTo>
                    <a:pt x="525" y="1980"/>
                  </a:lnTo>
                  <a:lnTo>
                    <a:pt x="3" y="1476"/>
                  </a:lnTo>
                  <a:lnTo>
                    <a:pt x="0" y="1095"/>
                  </a:lnTo>
                  <a:lnTo>
                    <a:pt x="486" y="378"/>
                  </a:lnTo>
                  <a:lnTo>
                    <a:pt x="981" y="81"/>
                  </a:lnTo>
                  <a:close/>
                </a:path>
              </a:pathLst>
            </a:custGeom>
            <a:solidFill>
              <a:srgbClr val="9FACC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nvGrpSpPr>
            <p:cNvPr id="118792" name="Group 5"/>
            <p:cNvGrpSpPr>
              <a:grpSpLocks/>
            </p:cNvGrpSpPr>
            <p:nvPr/>
          </p:nvGrpSpPr>
          <p:grpSpPr bwMode="auto">
            <a:xfrm>
              <a:off x="1814" y="874"/>
              <a:ext cx="1653" cy="874"/>
              <a:chOff x="2134" y="874"/>
              <a:chExt cx="1653" cy="874"/>
            </a:xfrm>
          </p:grpSpPr>
          <p:sp>
            <p:nvSpPr>
              <p:cNvPr id="118816" name="Oval 6"/>
              <p:cNvSpPr>
                <a:spLocks noChangeArrowheads="1"/>
              </p:cNvSpPr>
              <p:nvPr/>
            </p:nvSpPr>
            <p:spPr bwMode="auto">
              <a:xfrm>
                <a:off x="2134" y="874"/>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8817" name="Text Box 7"/>
              <p:cNvSpPr txBox="1">
                <a:spLocks noChangeArrowheads="1"/>
              </p:cNvSpPr>
              <p:nvPr/>
            </p:nvSpPr>
            <p:spPr bwMode="auto">
              <a:xfrm>
                <a:off x="2155" y="1052"/>
                <a:ext cx="161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Courteous, but Limited Passenger Service</a:t>
                </a:r>
              </a:p>
            </p:txBody>
          </p:sp>
        </p:grpSp>
        <p:grpSp>
          <p:nvGrpSpPr>
            <p:cNvPr id="118793" name="Group 8"/>
            <p:cNvGrpSpPr>
              <a:grpSpLocks/>
            </p:cNvGrpSpPr>
            <p:nvPr/>
          </p:nvGrpSpPr>
          <p:grpSpPr bwMode="auto">
            <a:xfrm>
              <a:off x="1870" y="3166"/>
              <a:ext cx="1653" cy="874"/>
              <a:chOff x="2134" y="3086"/>
              <a:chExt cx="1653" cy="874"/>
            </a:xfrm>
          </p:grpSpPr>
          <p:sp>
            <p:nvSpPr>
              <p:cNvPr id="118814" name="Oval 9"/>
              <p:cNvSpPr>
                <a:spLocks noChangeArrowheads="1"/>
              </p:cNvSpPr>
              <p:nvPr/>
            </p:nvSpPr>
            <p:spPr bwMode="auto">
              <a:xfrm>
                <a:off x="2134" y="3086"/>
                <a:ext cx="1653" cy="874"/>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8815" name="Text Box 10"/>
              <p:cNvSpPr txBox="1">
                <a:spLocks noChangeArrowheads="1"/>
              </p:cNvSpPr>
              <p:nvPr/>
            </p:nvSpPr>
            <p:spPr bwMode="auto">
              <a:xfrm>
                <a:off x="2208" y="3255"/>
                <a:ext cx="1504"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Standardized Fleet of Boeing 737 Aircraft</a:t>
                </a:r>
              </a:p>
            </p:txBody>
          </p:sp>
        </p:grpSp>
        <p:sp>
          <p:nvSpPr>
            <p:cNvPr id="118794" name="Text Box 11"/>
            <p:cNvSpPr txBox="1">
              <a:spLocks noChangeArrowheads="1"/>
            </p:cNvSpPr>
            <p:nvPr/>
          </p:nvSpPr>
          <p:spPr bwMode="auto">
            <a:xfrm>
              <a:off x="1432" y="2351"/>
              <a:ext cx="2374" cy="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400" b="1" dirty="0">
                  <a:latin typeface="Arial" charset="0"/>
                  <a:ea typeface="MS PGothic" charset="0"/>
                  <a:cs typeface="MS PGothic" charset="0"/>
                </a:rPr>
                <a:t>Competitive Advantage:</a:t>
              </a:r>
            </a:p>
            <a:p>
              <a:pPr algn="ctr">
                <a:lnSpc>
                  <a:spcPct val="85000"/>
                </a:lnSpc>
              </a:pPr>
              <a:r>
                <a:rPr lang="en-US" sz="2400" b="1" dirty="0">
                  <a:latin typeface="Arial" charset="0"/>
                  <a:ea typeface="MS PGothic" charset="0"/>
                  <a:cs typeface="MS PGothic" charset="0"/>
                </a:rPr>
                <a:t>Low Cost</a:t>
              </a:r>
            </a:p>
          </p:txBody>
        </p:sp>
        <p:sp>
          <p:nvSpPr>
            <p:cNvPr id="118795" name="Line 12"/>
            <p:cNvSpPr>
              <a:spLocks noChangeShapeType="1"/>
            </p:cNvSpPr>
            <p:nvPr/>
          </p:nvSpPr>
          <p:spPr bwMode="auto">
            <a:xfrm>
              <a:off x="3454" y="1345"/>
              <a:ext cx="472" cy="272"/>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8796" name="Freeform 13"/>
            <p:cNvSpPr>
              <a:spLocks/>
            </p:cNvSpPr>
            <p:nvPr/>
          </p:nvSpPr>
          <p:spPr bwMode="auto">
            <a:xfrm>
              <a:off x="1427" y="3347"/>
              <a:ext cx="443" cy="153"/>
            </a:xfrm>
            <a:custGeom>
              <a:avLst/>
              <a:gdLst>
                <a:gd name="T0" fmla="*/ 443 w 1064"/>
                <a:gd name="T1" fmla="*/ 153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8797" name="Line 14"/>
            <p:cNvSpPr>
              <a:spLocks noChangeShapeType="1"/>
            </p:cNvSpPr>
            <p:nvPr/>
          </p:nvSpPr>
          <p:spPr bwMode="auto">
            <a:xfrm flipH="1">
              <a:off x="1350" y="1440"/>
              <a:ext cx="493" cy="291"/>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118798" name="Group 15"/>
            <p:cNvGrpSpPr>
              <a:grpSpLocks/>
            </p:cNvGrpSpPr>
            <p:nvPr/>
          </p:nvGrpSpPr>
          <p:grpSpPr bwMode="auto">
            <a:xfrm>
              <a:off x="256" y="1529"/>
              <a:ext cx="5243" cy="2110"/>
              <a:chOff x="256" y="1529"/>
              <a:chExt cx="5243" cy="2110"/>
            </a:xfrm>
          </p:grpSpPr>
          <p:grpSp>
            <p:nvGrpSpPr>
              <p:cNvPr id="118800" name="Group 16"/>
              <p:cNvGrpSpPr>
                <a:grpSpLocks/>
              </p:cNvGrpSpPr>
              <p:nvPr/>
            </p:nvGrpSpPr>
            <p:grpSpPr bwMode="auto">
              <a:xfrm>
                <a:off x="256" y="1529"/>
                <a:ext cx="1238" cy="926"/>
                <a:chOff x="256" y="1594"/>
                <a:chExt cx="1238" cy="926"/>
              </a:xfrm>
            </p:grpSpPr>
            <p:sp>
              <p:nvSpPr>
                <p:cNvPr id="118812" name="Oval 17"/>
                <p:cNvSpPr>
                  <a:spLocks noChangeArrowheads="1"/>
                </p:cNvSpPr>
                <p:nvPr/>
              </p:nvSpPr>
              <p:spPr bwMode="auto">
                <a:xfrm>
                  <a:off x="288" y="1594"/>
                  <a:ext cx="1174" cy="926"/>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8813" name="Text Box 18"/>
                <p:cNvSpPr txBox="1">
                  <a:spLocks noChangeArrowheads="1"/>
                </p:cNvSpPr>
                <p:nvPr/>
              </p:nvSpPr>
              <p:spPr bwMode="auto">
                <a:xfrm>
                  <a:off x="256" y="1782"/>
                  <a:ext cx="123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Lean, Productive Employees</a:t>
                  </a:r>
                </a:p>
              </p:txBody>
            </p:sp>
          </p:grpSp>
          <p:grpSp>
            <p:nvGrpSpPr>
              <p:cNvPr id="118801" name="Group 19"/>
              <p:cNvGrpSpPr>
                <a:grpSpLocks/>
              </p:cNvGrpSpPr>
              <p:nvPr/>
            </p:nvGrpSpPr>
            <p:grpSpPr bwMode="auto">
              <a:xfrm>
                <a:off x="3555" y="1533"/>
                <a:ext cx="1944" cy="919"/>
                <a:chOff x="3763" y="1658"/>
                <a:chExt cx="1944" cy="919"/>
              </a:xfrm>
            </p:grpSpPr>
            <p:sp>
              <p:nvSpPr>
                <p:cNvPr id="118810" name="Oval 20"/>
                <p:cNvSpPr>
                  <a:spLocks noChangeArrowheads="1"/>
                </p:cNvSpPr>
                <p:nvPr/>
              </p:nvSpPr>
              <p:spPr bwMode="auto">
                <a:xfrm>
                  <a:off x="3763" y="1658"/>
                  <a:ext cx="1944" cy="919"/>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8811" name="Text Box 21"/>
                <p:cNvSpPr txBox="1">
                  <a:spLocks noChangeArrowheads="1"/>
                </p:cNvSpPr>
                <p:nvPr/>
              </p:nvSpPr>
              <p:spPr bwMode="auto">
                <a:xfrm>
                  <a:off x="3895" y="1850"/>
                  <a:ext cx="1689" cy="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Point-to-Point Routes, Often to Secondary Airports</a:t>
                  </a:r>
                </a:p>
              </p:txBody>
            </p:sp>
          </p:grpSp>
          <p:grpSp>
            <p:nvGrpSpPr>
              <p:cNvPr id="118802" name="Group 22"/>
              <p:cNvGrpSpPr>
                <a:grpSpLocks/>
              </p:cNvGrpSpPr>
              <p:nvPr/>
            </p:nvGrpSpPr>
            <p:grpSpPr bwMode="auto">
              <a:xfrm>
                <a:off x="315" y="2816"/>
                <a:ext cx="1120" cy="823"/>
                <a:chOff x="267" y="2726"/>
                <a:chExt cx="1120" cy="823"/>
              </a:xfrm>
            </p:grpSpPr>
            <p:sp>
              <p:nvSpPr>
                <p:cNvPr id="118808" name="Oval 23"/>
                <p:cNvSpPr>
                  <a:spLocks noChangeArrowheads="1"/>
                </p:cNvSpPr>
                <p:nvPr/>
              </p:nvSpPr>
              <p:spPr bwMode="auto">
                <a:xfrm>
                  <a:off x="267" y="2726"/>
                  <a:ext cx="1120" cy="823"/>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8809" name="Text Box 24"/>
                <p:cNvSpPr txBox="1">
                  <a:spLocks noChangeArrowheads="1"/>
                </p:cNvSpPr>
                <p:nvPr/>
              </p:nvSpPr>
              <p:spPr bwMode="auto">
                <a:xfrm>
                  <a:off x="368" y="2862"/>
                  <a:ext cx="918"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High Aircraft Utilization</a:t>
                  </a:r>
                </a:p>
              </p:txBody>
            </p:sp>
          </p:grpSp>
          <p:grpSp>
            <p:nvGrpSpPr>
              <p:cNvPr id="118803" name="Group 25"/>
              <p:cNvGrpSpPr>
                <a:grpSpLocks/>
              </p:cNvGrpSpPr>
              <p:nvPr/>
            </p:nvGrpSpPr>
            <p:grpSpPr bwMode="auto">
              <a:xfrm>
                <a:off x="3841" y="2832"/>
                <a:ext cx="1373" cy="792"/>
                <a:chOff x="4054" y="2777"/>
                <a:chExt cx="1373" cy="792"/>
              </a:xfrm>
            </p:grpSpPr>
            <p:sp>
              <p:nvSpPr>
                <p:cNvPr id="118806" name="Oval 26"/>
                <p:cNvSpPr>
                  <a:spLocks noChangeArrowheads="1"/>
                </p:cNvSpPr>
                <p:nvPr/>
              </p:nvSpPr>
              <p:spPr bwMode="auto">
                <a:xfrm>
                  <a:off x="4054" y="2777"/>
                  <a:ext cx="1373" cy="792"/>
                </a:xfrm>
                <a:prstGeom prst="ellipse">
                  <a:avLst/>
                </a:prstGeom>
                <a:solidFill>
                  <a:srgbClr val="009999"/>
                </a:solidFill>
                <a:ln w="9525">
                  <a:solidFill>
                    <a:schemeClr val="tx1"/>
                  </a:solidFill>
                  <a:round/>
                  <a:headEnd/>
                  <a:tailEnd/>
                </a:ln>
              </p:spPr>
              <p:txBody>
                <a:bodyPr wrap="none" anchor="ctr"/>
                <a:lstStyle/>
                <a:p>
                  <a:endParaRPr lang="en-US" dirty="0">
                    <a:latin typeface="Calibri" charset="0"/>
                  </a:endParaRPr>
                </a:p>
              </p:txBody>
            </p:sp>
            <p:sp>
              <p:nvSpPr>
                <p:cNvPr id="118807" name="Text Box 27"/>
                <p:cNvSpPr txBox="1">
                  <a:spLocks noChangeArrowheads="1"/>
                </p:cNvSpPr>
                <p:nvPr/>
              </p:nvSpPr>
              <p:spPr bwMode="auto">
                <a:xfrm>
                  <a:off x="4095" y="2897"/>
                  <a:ext cx="1291" cy="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0008" tIns="50004" rIns="100008" bIns="50004">
                  <a:spAutoFit/>
                </a:bodyPr>
                <a:lstStyle>
                  <a:lvl1pPr defTabSz="1000125">
                    <a:defRPr>
                      <a:solidFill>
                        <a:schemeClr val="tx1"/>
                      </a:solidFill>
                      <a:latin typeface="Calibri" charset="0"/>
                      <a:ea typeface="ＭＳ Ｐゴシック" charset="0"/>
                      <a:cs typeface="Arial" charset="0"/>
                    </a:defRPr>
                  </a:lvl1pPr>
                  <a:lvl2pPr marL="742950" indent="-285750" defTabSz="1000125">
                    <a:defRPr>
                      <a:solidFill>
                        <a:schemeClr val="tx1"/>
                      </a:solidFill>
                      <a:latin typeface="Calibri" charset="0"/>
                      <a:ea typeface="Arial" charset="0"/>
                      <a:cs typeface="Arial" charset="0"/>
                    </a:defRPr>
                  </a:lvl2pPr>
                  <a:lvl3pPr marL="1143000" indent="-228600" defTabSz="1000125">
                    <a:defRPr>
                      <a:solidFill>
                        <a:schemeClr val="tx1"/>
                      </a:solidFill>
                      <a:latin typeface="Calibri" charset="0"/>
                      <a:ea typeface="Arial" charset="0"/>
                      <a:cs typeface="Arial" charset="0"/>
                    </a:defRPr>
                  </a:lvl3pPr>
                  <a:lvl4pPr marL="1600200" indent="-228600" defTabSz="1000125">
                    <a:defRPr>
                      <a:solidFill>
                        <a:schemeClr val="tx1"/>
                      </a:solidFill>
                      <a:latin typeface="Calibri" charset="0"/>
                      <a:ea typeface="Arial" charset="0"/>
                      <a:cs typeface="Arial" charset="0"/>
                    </a:defRPr>
                  </a:lvl4pPr>
                  <a:lvl5pPr marL="2057400" indent="-228600" defTabSz="1000125">
                    <a:defRPr>
                      <a:solidFill>
                        <a:schemeClr val="tx1"/>
                      </a:solidFill>
                      <a:latin typeface="Calibri" charset="0"/>
                      <a:ea typeface="Arial" charset="0"/>
                      <a:cs typeface="Arial" charset="0"/>
                    </a:defRPr>
                  </a:lvl5pPr>
                  <a:lvl6pPr marL="2514600" indent="-228600" defTabSz="1000125" fontAlgn="base">
                    <a:spcBef>
                      <a:spcPct val="0"/>
                    </a:spcBef>
                    <a:spcAft>
                      <a:spcPct val="0"/>
                    </a:spcAft>
                    <a:defRPr>
                      <a:solidFill>
                        <a:schemeClr val="tx1"/>
                      </a:solidFill>
                      <a:latin typeface="Calibri" charset="0"/>
                      <a:ea typeface="Arial" charset="0"/>
                      <a:cs typeface="Arial" charset="0"/>
                    </a:defRPr>
                  </a:lvl6pPr>
                  <a:lvl7pPr marL="2971800" indent="-228600" defTabSz="1000125" fontAlgn="base">
                    <a:spcBef>
                      <a:spcPct val="0"/>
                    </a:spcBef>
                    <a:spcAft>
                      <a:spcPct val="0"/>
                    </a:spcAft>
                    <a:defRPr>
                      <a:solidFill>
                        <a:schemeClr val="tx1"/>
                      </a:solidFill>
                      <a:latin typeface="Calibri" charset="0"/>
                      <a:ea typeface="Arial" charset="0"/>
                      <a:cs typeface="Arial" charset="0"/>
                    </a:defRPr>
                  </a:lvl7pPr>
                  <a:lvl8pPr marL="3429000" indent="-228600" defTabSz="1000125" fontAlgn="base">
                    <a:spcBef>
                      <a:spcPct val="0"/>
                    </a:spcBef>
                    <a:spcAft>
                      <a:spcPct val="0"/>
                    </a:spcAft>
                    <a:defRPr>
                      <a:solidFill>
                        <a:schemeClr val="tx1"/>
                      </a:solidFill>
                      <a:latin typeface="Calibri" charset="0"/>
                      <a:ea typeface="Arial" charset="0"/>
                      <a:cs typeface="Arial" charset="0"/>
                    </a:defRPr>
                  </a:lvl8pPr>
                  <a:lvl9pPr marL="3886200" indent="-228600" defTabSz="1000125" fontAlgn="base">
                    <a:spcBef>
                      <a:spcPct val="0"/>
                    </a:spcBef>
                    <a:spcAft>
                      <a:spcPct val="0"/>
                    </a:spcAft>
                    <a:defRPr>
                      <a:solidFill>
                        <a:schemeClr val="tx1"/>
                      </a:solidFill>
                      <a:latin typeface="Calibri" charset="0"/>
                      <a:ea typeface="Arial" charset="0"/>
                      <a:cs typeface="Arial" charset="0"/>
                    </a:defRPr>
                  </a:lvl9pPr>
                </a:lstStyle>
                <a:p>
                  <a:pPr algn="ctr">
                    <a:lnSpc>
                      <a:spcPct val="85000"/>
                    </a:lnSpc>
                  </a:pPr>
                  <a:r>
                    <a:rPr lang="en-US" sz="2000" b="1" dirty="0">
                      <a:solidFill>
                        <a:schemeClr val="bg1"/>
                      </a:solidFill>
                      <a:latin typeface="Arial" charset="0"/>
                      <a:ea typeface="MS PGothic" charset="0"/>
                      <a:cs typeface="MS PGothic" charset="0"/>
                    </a:rPr>
                    <a:t>Frequent, Reliable Schedules</a:t>
                  </a:r>
                </a:p>
              </p:txBody>
            </p:sp>
          </p:grpSp>
          <p:sp>
            <p:nvSpPr>
              <p:cNvPr id="118804" name="Line 28"/>
              <p:cNvSpPr>
                <a:spLocks noChangeShapeType="1"/>
              </p:cNvSpPr>
              <p:nvPr/>
            </p:nvSpPr>
            <p:spPr bwMode="auto">
              <a:xfrm>
                <a:off x="875"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8805" name="Line 29"/>
              <p:cNvSpPr>
                <a:spLocks noChangeShapeType="1"/>
              </p:cNvSpPr>
              <p:nvPr/>
            </p:nvSpPr>
            <p:spPr bwMode="auto">
              <a:xfrm>
                <a:off x="4527" y="2436"/>
                <a:ext cx="0" cy="393"/>
              </a:xfrm>
              <a:prstGeom prst="line">
                <a:avLst/>
              </a:prstGeom>
              <a:noFill/>
              <a:ln w="76200">
                <a:solidFill>
                  <a:srgbClr val="BF092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18799" name="Freeform 30"/>
            <p:cNvSpPr>
              <a:spLocks/>
            </p:cNvSpPr>
            <p:nvPr/>
          </p:nvSpPr>
          <p:spPr bwMode="auto">
            <a:xfrm flipH="1">
              <a:off x="3499" y="3339"/>
              <a:ext cx="363" cy="169"/>
            </a:xfrm>
            <a:custGeom>
              <a:avLst/>
              <a:gdLst>
                <a:gd name="T0" fmla="*/ 363 w 1064"/>
                <a:gd name="T1" fmla="*/ 169 h 64"/>
                <a:gd name="T2" fmla="*/ 0 w 1064"/>
                <a:gd name="T3" fmla="*/ 0 h 64"/>
                <a:gd name="T4" fmla="*/ 0 60000 65536"/>
                <a:gd name="T5" fmla="*/ 0 60000 65536"/>
                <a:gd name="T6" fmla="*/ 0 w 1064"/>
                <a:gd name="T7" fmla="*/ 0 h 64"/>
                <a:gd name="T8" fmla="*/ 1064 w 1064"/>
                <a:gd name="T9" fmla="*/ 64 h 64"/>
              </a:gdLst>
              <a:ahLst/>
              <a:cxnLst>
                <a:cxn ang="T4">
                  <a:pos x="T0" y="T1"/>
                </a:cxn>
                <a:cxn ang="T5">
                  <a:pos x="T2" y="T3"/>
                </a:cxn>
              </a:cxnLst>
              <a:rect l="T6" t="T7" r="T8" b="T9"/>
              <a:pathLst>
                <a:path w="1064" h="64">
                  <a:moveTo>
                    <a:pt x="1064" y="64"/>
                  </a:moveTo>
                  <a:lnTo>
                    <a:pt x="0" y="0"/>
                  </a:lnTo>
                </a:path>
              </a:pathLst>
            </a:custGeom>
            <a:noFill/>
            <a:ln w="76200" cmpd="sng">
              <a:solidFill>
                <a:srgbClr val="BF092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118787" name="Group 32"/>
          <p:cNvGrpSpPr>
            <a:grpSpLocks/>
          </p:cNvGrpSpPr>
          <p:nvPr/>
        </p:nvGrpSpPr>
        <p:grpSpPr bwMode="auto">
          <a:xfrm>
            <a:off x="2343150" y="1833563"/>
            <a:ext cx="4987925" cy="2616200"/>
            <a:chOff x="1476" y="1155"/>
            <a:chExt cx="3142" cy="1648"/>
          </a:xfrm>
        </p:grpSpPr>
        <p:sp>
          <p:nvSpPr>
            <p:cNvPr id="118789" name="AutoShape 33"/>
            <p:cNvSpPr>
              <a:spLocks noChangeArrowheads="1"/>
            </p:cNvSpPr>
            <p:nvPr/>
          </p:nvSpPr>
          <p:spPr bwMode="auto">
            <a:xfrm rot="-5400000">
              <a:off x="1392" y="1826"/>
              <a:ext cx="504" cy="336"/>
            </a:xfrm>
            <a:prstGeom prst="upArrow">
              <a:avLst>
                <a:gd name="adj1" fmla="val 37306"/>
                <a:gd name="adj2" fmla="val 51190"/>
              </a:avLst>
            </a:prstGeom>
            <a:solidFill>
              <a:srgbClr val="255898"/>
            </a:solidFill>
            <a:ln w="9525">
              <a:solidFill>
                <a:schemeClr val="tx1"/>
              </a:solidFill>
              <a:miter lim="800000"/>
              <a:headEnd/>
              <a:tailEnd/>
            </a:ln>
          </p:spPr>
          <p:txBody>
            <a:bodyPr vert="eaVert" wrap="none" anchor="ctr"/>
            <a:lstStyle/>
            <a:p>
              <a:endParaRPr lang="en-US" dirty="0">
                <a:latin typeface="Calibri" charset="0"/>
              </a:endParaRPr>
            </a:p>
          </p:txBody>
        </p:sp>
        <p:sp>
          <p:nvSpPr>
            <p:cNvPr id="118790" name="Text Box 34"/>
            <p:cNvSpPr txBox="1">
              <a:spLocks noChangeArrowheads="1"/>
            </p:cNvSpPr>
            <p:nvPr/>
          </p:nvSpPr>
          <p:spPr bwMode="auto">
            <a:xfrm>
              <a:off x="1797" y="1155"/>
              <a:ext cx="2821" cy="1648"/>
            </a:xfrm>
            <a:prstGeom prst="rect">
              <a:avLst/>
            </a:prstGeom>
            <a:solidFill>
              <a:schemeClr val="tx2"/>
            </a:solidFill>
            <a:ln w="9525">
              <a:solidFill>
                <a:schemeClr val="tx1"/>
              </a:solidFill>
              <a:miter lim="800000"/>
              <a:headEnd/>
              <a:tailEnd/>
            </a:ln>
          </p:spPr>
          <p:txBody>
            <a:bodyPr lIns="162000" tIns="154800" rIns="162000" bIns="154800">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spcBef>
                  <a:spcPct val="40000"/>
                </a:spcBef>
              </a:pPr>
              <a:r>
                <a:rPr lang="en-AU" b="1" dirty="0">
                  <a:solidFill>
                    <a:srgbClr val="FFFFFF"/>
                  </a:solidFill>
                  <a:latin typeface="Arial"/>
                  <a:cs typeface="Arial"/>
                </a:rPr>
                <a:t>Automated ticketing</a:t>
              </a:r>
            </a:p>
            <a:p>
              <a:pPr algn="ctr">
                <a:lnSpc>
                  <a:spcPct val="90000"/>
                </a:lnSpc>
                <a:spcBef>
                  <a:spcPct val="40000"/>
                </a:spcBef>
              </a:pPr>
              <a:r>
                <a:rPr lang="en-AU" b="1" dirty="0">
                  <a:solidFill>
                    <a:srgbClr val="FFFFFF"/>
                  </a:solidFill>
                  <a:latin typeface="Arial"/>
                  <a:cs typeface="Arial"/>
                </a:rPr>
                <a:t>Empowered employees</a:t>
              </a:r>
            </a:p>
            <a:p>
              <a:pPr algn="ctr">
                <a:lnSpc>
                  <a:spcPct val="90000"/>
                </a:lnSpc>
                <a:spcBef>
                  <a:spcPct val="40000"/>
                </a:spcBef>
              </a:pPr>
              <a:r>
                <a:rPr lang="en-AU" b="1" dirty="0">
                  <a:solidFill>
                    <a:srgbClr val="FFFFFF"/>
                  </a:solidFill>
                  <a:latin typeface="Arial"/>
                  <a:cs typeface="Arial"/>
                </a:rPr>
                <a:t>High employee compensation</a:t>
              </a:r>
            </a:p>
            <a:p>
              <a:pPr algn="ctr">
                <a:lnSpc>
                  <a:spcPct val="90000"/>
                </a:lnSpc>
                <a:spcBef>
                  <a:spcPct val="40000"/>
                </a:spcBef>
              </a:pPr>
              <a:r>
                <a:rPr lang="en-AU" b="1" dirty="0">
                  <a:solidFill>
                    <a:srgbClr val="FFFFFF"/>
                  </a:solidFill>
                  <a:latin typeface="Arial"/>
                  <a:cs typeface="Arial"/>
                </a:rPr>
                <a:t>Hire for attitude, then train</a:t>
              </a:r>
            </a:p>
            <a:p>
              <a:pPr algn="ctr">
                <a:lnSpc>
                  <a:spcPct val="90000"/>
                </a:lnSpc>
                <a:spcBef>
                  <a:spcPct val="40000"/>
                </a:spcBef>
              </a:pPr>
              <a:r>
                <a:rPr lang="en-AU" b="1" dirty="0">
                  <a:solidFill>
                    <a:srgbClr val="FFFFFF"/>
                  </a:solidFill>
                  <a:latin typeface="Arial"/>
                  <a:cs typeface="Arial"/>
                </a:rPr>
                <a:t>High level of stock ownership</a:t>
              </a:r>
            </a:p>
            <a:p>
              <a:pPr algn="ctr">
                <a:lnSpc>
                  <a:spcPct val="90000"/>
                </a:lnSpc>
                <a:spcBef>
                  <a:spcPct val="40000"/>
                </a:spcBef>
              </a:pPr>
              <a:r>
                <a:rPr lang="en-AU" b="1" dirty="0">
                  <a:solidFill>
                    <a:srgbClr val="FFFFFF"/>
                  </a:solidFill>
                  <a:latin typeface="Arial"/>
                  <a:cs typeface="Arial"/>
                </a:rPr>
                <a:t>High number of flights reduces employee idle time between flights</a:t>
              </a:r>
            </a:p>
          </p:txBody>
        </p:sp>
      </p:grpSp>
      <p:sp>
        <p:nvSpPr>
          <p:cNvPr id="118788" name="Text Box 31"/>
          <p:cNvSpPr txBox="1">
            <a:spLocks noChangeArrowheads="1"/>
          </p:cNvSpPr>
          <p:nvPr/>
        </p:nvSpPr>
        <p:spPr bwMode="auto">
          <a:xfrm>
            <a:off x="7388225" y="61023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2.8</a:t>
            </a:r>
          </a:p>
        </p:txBody>
      </p:sp>
    </p:spTree>
    <p:extLst>
      <p:ext uri="{BB962C8B-B14F-4D97-AF65-F5344CB8AC3E}">
        <p14:creationId xmlns:p14="http://schemas.microsoft.com/office/powerpoint/2010/main" val="3210146246"/>
      </p:ext>
    </p:ext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ea typeface="+mj-ea"/>
              </a:rPr>
              <a:t>Implementing Strategic Decisions</a:t>
            </a:r>
          </a:p>
        </p:txBody>
      </p:sp>
      <p:graphicFrame>
        <p:nvGraphicFramePr>
          <p:cNvPr id="3" name="Table 2"/>
          <p:cNvGraphicFramePr>
            <a:graphicFrameLocks noGrp="1"/>
          </p:cNvGraphicFramePr>
          <p:nvPr>
            <p:extLst>
              <p:ext uri="{D42A27DB-BD31-4B8C-83A1-F6EECF244321}">
                <p14:modId xmlns:p14="http://schemas.microsoft.com/office/powerpoint/2010/main" val="3896241539"/>
              </p:ext>
            </p:extLst>
          </p:nvPr>
        </p:nvGraphicFramePr>
        <p:xfrm>
          <a:off x="457200" y="1608138"/>
          <a:ext cx="8229600" cy="3840480"/>
        </p:xfrm>
        <a:graphic>
          <a:graphicData uri="http://schemas.openxmlformats.org/drawingml/2006/table">
            <a:tbl>
              <a:tblPr/>
              <a:tblGrid>
                <a:gridCol w="15113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365500">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ea typeface="ＭＳ Ｐゴシック" charset="0"/>
                          <a:cs typeface="Arial" charset="0"/>
                        </a:rPr>
                        <a:t>TABLE 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Operations Strategies of Two Drug Companies</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2225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ea typeface="ＭＳ Ｐゴシック" charset="0"/>
                          <a:cs typeface="Arial" charset="0"/>
                        </a:rPr>
                        <a:t>COMPETITIVE ADVANTAGE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ea typeface="ＭＳ Ｐゴシック" charset="0"/>
                          <a:cs typeface="Arial" charset="0"/>
                        </a:rPr>
                        <a:t>BRAND NAME DRUGS, INC.</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ea typeface="ＭＳ Ｐゴシック" charset="0"/>
                          <a:cs typeface="Arial" charset="0"/>
                        </a:rPr>
                        <a:t>GENERIC DRUGS CORP.</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2225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ea typeface="ＭＳ Ｐゴシック" charset="0"/>
                          <a:cs typeface="Arial" charset="0"/>
                        </a:rPr>
                        <a:t>PRODUCT DIFFERENTIATION STRATEGY</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ea typeface="ＭＳ Ｐゴシック" charset="0"/>
                          <a:cs typeface="Arial" charset="0"/>
                        </a:rPr>
                        <a:t>LOW-COST STRATEGY</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Product selection and design</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Heavy R&amp;D investment; extensive labs; focus on development in a broad range of drug categories </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Low R&amp;D investment; focus on development of generic drugs</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Quality </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Quality is major priority, standards exceed regulatory requirements </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Meets regulatory requirements on a country-by-country basis, as necessary </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Process </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Product and modular production process; tries to have long product runs in specialized facilities; builds capacity ahead of demand </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Process focused; general production processes; </a:t>
                      </a:r>
                      <a:r>
                        <a:rPr kumimoji="0" lang="ja-JP" altLang="en-US" sz="1400" b="0" i="0" u="none" strike="noStrike" cap="none" normalizeH="0" baseline="0">
                          <a:ln>
                            <a:noFill/>
                          </a:ln>
                          <a:solidFill>
                            <a:schemeClr val="tx1"/>
                          </a:solidFill>
                          <a:effectLst/>
                          <a:latin typeface="Arial" charset="0"/>
                          <a:ea typeface="ＭＳ Ｐゴシック" charset="0"/>
                          <a:cs typeface="Arial" charset="0"/>
                        </a:rPr>
                        <a:t>“</a:t>
                      </a:r>
                      <a:r>
                        <a:rPr kumimoji="0" lang="en-US" sz="1400" b="0" i="0" u="none" strike="noStrike" cap="none" normalizeH="0" baseline="0" dirty="0">
                          <a:ln>
                            <a:noFill/>
                          </a:ln>
                          <a:solidFill>
                            <a:schemeClr val="tx1"/>
                          </a:solidFill>
                          <a:effectLst/>
                          <a:latin typeface="Arial" charset="0"/>
                          <a:ea typeface="ＭＳ Ｐゴシック" charset="0"/>
                          <a:cs typeface="Arial" charset="0"/>
                        </a:rPr>
                        <a:t>job shop</a:t>
                      </a:r>
                      <a:r>
                        <a:rPr kumimoji="0" lang="ja-JP" altLang="en-US" sz="1400" b="0" i="0" u="none" strike="noStrike" cap="none" normalizeH="0" baseline="0">
                          <a:ln>
                            <a:noFill/>
                          </a:ln>
                          <a:solidFill>
                            <a:schemeClr val="tx1"/>
                          </a:solidFill>
                          <a:effectLst/>
                          <a:latin typeface="Arial" charset="0"/>
                          <a:ea typeface="ＭＳ Ｐゴシック" charset="0"/>
                          <a:cs typeface="Arial" charset="0"/>
                        </a:rPr>
                        <a:t>”</a:t>
                      </a:r>
                      <a:r>
                        <a:rPr kumimoji="0" lang="en-US" sz="1400" b="0" i="0" u="none" strike="noStrike" cap="none" normalizeH="0" baseline="0" dirty="0">
                          <a:ln>
                            <a:noFill/>
                          </a:ln>
                          <a:solidFill>
                            <a:schemeClr val="tx1"/>
                          </a:solidFill>
                          <a:effectLst/>
                          <a:latin typeface="Arial" charset="0"/>
                          <a:ea typeface="ＭＳ Ｐゴシック" charset="0"/>
                          <a:cs typeface="Arial" charset="0"/>
                        </a:rPr>
                        <a:t> approach, short-run production; focus on high utilization </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Location </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Still located in city where it was founded </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Recently moved to low-tax, low-labor-cost environment </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33417158"/>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2/3*#ppt_w"/>
                                          </p:val>
                                        </p:tav>
                                        <p:tav tm="100000">
                                          <p:val>
                                            <p:strVal val="#ppt_w"/>
                                          </p:val>
                                        </p:tav>
                                      </p:tavLst>
                                    </p:anim>
                                    <p:anim calcmode="lin" valueType="num">
                                      <p:cBhvr>
                                        <p:cTn id="8" dur="1000" fill="hold"/>
                                        <p:tgtEl>
                                          <p:spTgt spid="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ea typeface="+mj-ea"/>
              </a:rPr>
              <a:t>Implementing Strategic Decisions</a:t>
            </a:r>
          </a:p>
        </p:txBody>
      </p:sp>
      <p:graphicFrame>
        <p:nvGraphicFramePr>
          <p:cNvPr id="3" name="Table 2"/>
          <p:cNvGraphicFramePr>
            <a:graphicFrameLocks noGrp="1"/>
          </p:cNvGraphicFramePr>
          <p:nvPr>
            <p:extLst>
              <p:ext uri="{D42A27DB-BD31-4B8C-83A1-F6EECF244321}">
                <p14:modId xmlns:p14="http://schemas.microsoft.com/office/powerpoint/2010/main" val="2583398809"/>
              </p:ext>
            </p:extLst>
          </p:nvPr>
        </p:nvGraphicFramePr>
        <p:xfrm>
          <a:off x="457200" y="1608138"/>
          <a:ext cx="8229600" cy="4663440"/>
        </p:xfrm>
        <a:graphic>
          <a:graphicData uri="http://schemas.openxmlformats.org/drawingml/2006/table">
            <a:tbl>
              <a:tblPr/>
              <a:tblGrid>
                <a:gridCol w="15113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365500">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ea typeface="ＭＳ Ｐゴシック" charset="0"/>
                          <a:cs typeface="Arial" charset="0"/>
                        </a:rPr>
                        <a:t>TABLE 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Operations Strategies of Two Drug Companies</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2225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ea typeface="ＭＳ Ｐゴシック" charset="0"/>
                          <a:cs typeface="Arial" charset="0"/>
                        </a:rPr>
                        <a:t>COMPETITIVE ADVANTAGE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D3332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ea typeface="ＭＳ Ｐゴシック" charset="0"/>
                          <a:cs typeface="Arial" charset="0"/>
                        </a:rPr>
                        <a:t>BRAND NAME DRUGS, INC.</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D3332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ea typeface="ＭＳ Ｐゴシック" charset="0"/>
                          <a:cs typeface="Arial" charset="0"/>
                        </a:rPr>
                        <a:t>GENERIC DRUGS CORP.</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D33320"/>
                    </a:solidFill>
                  </a:tcPr>
                </a:tc>
                <a:extLst>
                  <a:ext uri="{0D108BD9-81ED-4DB2-BD59-A6C34878D82A}">
                    <a16:rowId xmlns:a16="http://schemas.microsoft.com/office/drawing/2014/main" val="10001"/>
                  </a:ext>
                </a:extLst>
              </a:tr>
              <a:tr h="22225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ea typeface="ＭＳ Ｐゴシック" charset="0"/>
                          <a:cs typeface="Arial" charset="0"/>
                        </a:rPr>
                        <a:t>PRODUCT DIFFERENTIATION STRATEGY</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D3332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charset="0"/>
                          <a:ea typeface="ＭＳ Ｐゴシック" charset="0"/>
                          <a:cs typeface="Arial" charset="0"/>
                        </a:rPr>
                        <a:t>LOW-COST STRATEGY</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D33320"/>
                    </a:solidFill>
                  </a:tcPr>
                </a:tc>
                <a:extLst>
                  <a:ext uri="{0D108BD9-81ED-4DB2-BD59-A6C34878D82A}">
                    <a16:rowId xmlns:a16="http://schemas.microsoft.com/office/drawing/2014/main" val="10002"/>
                  </a:ext>
                </a:extLst>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Layout </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Layout supports automated product-focused production </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Layout supports process-focused </a:t>
                      </a:r>
                      <a:r>
                        <a:rPr kumimoji="0" lang="ja-JP" altLang="en-US" sz="1400" b="0" i="0" u="none" strike="noStrike" cap="none" normalizeH="0" baseline="0">
                          <a:ln>
                            <a:noFill/>
                          </a:ln>
                          <a:solidFill>
                            <a:schemeClr val="tx1"/>
                          </a:solidFill>
                          <a:effectLst/>
                          <a:latin typeface="Arial" charset="0"/>
                          <a:ea typeface="ＭＳ Ｐゴシック" charset="0"/>
                          <a:cs typeface="Arial" charset="0"/>
                        </a:rPr>
                        <a:t>“</a:t>
                      </a:r>
                      <a:r>
                        <a:rPr kumimoji="0" lang="en-US" sz="1400" b="0" i="0" u="none" strike="noStrike" cap="none" normalizeH="0" baseline="0" dirty="0">
                          <a:ln>
                            <a:noFill/>
                          </a:ln>
                          <a:solidFill>
                            <a:schemeClr val="tx1"/>
                          </a:solidFill>
                          <a:effectLst/>
                          <a:latin typeface="Arial" charset="0"/>
                          <a:ea typeface="ＭＳ Ｐゴシック" charset="0"/>
                          <a:cs typeface="Arial" charset="0"/>
                        </a:rPr>
                        <a:t>job shop</a:t>
                      </a:r>
                      <a:r>
                        <a:rPr kumimoji="0" lang="ja-JP" altLang="en-US" sz="1400" b="0" i="0" u="none" strike="noStrike" cap="none" normalizeH="0" baseline="0">
                          <a:ln>
                            <a:noFill/>
                          </a:ln>
                          <a:solidFill>
                            <a:schemeClr val="tx1"/>
                          </a:solidFill>
                          <a:effectLst/>
                          <a:latin typeface="Arial" charset="0"/>
                          <a:ea typeface="ＭＳ Ｐゴシック" charset="0"/>
                          <a:cs typeface="Arial" charset="0"/>
                        </a:rPr>
                        <a:t>”</a:t>
                      </a:r>
                      <a:r>
                        <a:rPr kumimoji="0" lang="en-US" sz="1400" b="0" i="0" u="none" strike="noStrike" cap="none" normalizeH="0" baseline="0" dirty="0">
                          <a:ln>
                            <a:noFill/>
                          </a:ln>
                          <a:solidFill>
                            <a:schemeClr val="tx1"/>
                          </a:solidFill>
                          <a:effectLst/>
                          <a:latin typeface="Arial" charset="0"/>
                          <a:ea typeface="ＭＳ Ｐゴシック" charset="0"/>
                          <a:cs typeface="Arial" charset="0"/>
                        </a:rPr>
                        <a:t> practices </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Human resources</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Hire the best; nationwide searches </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Very experienced top executives provide direction; other personnel paid below industry average </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Supply chain</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Long-term supplier relationships </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Tends to purchase competitively to find bargains </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Inventory </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Maintains high finished goods inventory primarily to ensure all demands are met </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Process focus drives up work-in-process inventory; finished goods inventory tends to be low </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Scheduling </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Centralized production planning </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Many short-run products complicate scheduling </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ea typeface="ＭＳ Ｐゴシック" charset="0"/>
                          <a:cs typeface="Arial" charset="0"/>
                        </a:rPr>
                        <a:t>Maintenance</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Highly trained staff; extensive parts inventory </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Highly trained staff to meet changing process and equipment demands </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35810535"/>
      </p:ext>
    </p:extLst>
  </p:cSld>
  <p:clrMapOvr>
    <a:masterClrMapping/>
  </p:clrMapOvr>
  <p:transition spd="slow">
    <p:strips/>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ea typeface="+mj-ea"/>
              </a:rPr>
              <a:t>Strategic Planning, Core Competencies, and Outsourcing</a:t>
            </a:r>
          </a:p>
        </p:txBody>
      </p:sp>
      <p:sp>
        <p:nvSpPr>
          <p:cNvPr id="3" name="Content Placeholder 2"/>
          <p:cNvSpPr>
            <a:spLocks noGrp="1"/>
          </p:cNvSpPr>
          <p:nvPr>
            <p:ph idx="1"/>
          </p:nvPr>
        </p:nvSpPr>
        <p:spPr>
          <a:xfrm>
            <a:off x="812800" y="1828800"/>
            <a:ext cx="7518400" cy="4787900"/>
          </a:xfrm>
        </p:spPr>
        <p:txBody>
          <a:bodyPr>
            <a:normAutofit lnSpcReduction="10000"/>
          </a:bodyPr>
          <a:lstStyle/>
          <a:p>
            <a:pPr>
              <a:buFont typeface="Arial Unicode MS" charset="0"/>
              <a:buChar char="▶"/>
            </a:pPr>
            <a:r>
              <a:rPr lang="en-US" b="1" dirty="0">
                <a:solidFill>
                  <a:schemeClr val="tx2"/>
                </a:solidFill>
                <a:latin typeface="Arial" charset="0"/>
                <a:cs typeface="Arial" charset="0"/>
              </a:rPr>
              <a:t>Outsourcing</a:t>
            </a:r>
            <a:r>
              <a:rPr lang="en-US" dirty="0">
                <a:solidFill>
                  <a:schemeClr val="tx2"/>
                </a:solidFill>
                <a:latin typeface="Arial" charset="0"/>
                <a:cs typeface="Arial" charset="0"/>
              </a:rPr>
              <a:t> </a:t>
            </a:r>
            <a:r>
              <a:rPr lang="en-US" dirty="0">
                <a:latin typeface="Arial" charset="0"/>
                <a:cs typeface="Arial" charset="0"/>
              </a:rPr>
              <a:t>– transferring activities that have traditionally been internal to external suppliers</a:t>
            </a:r>
          </a:p>
          <a:p>
            <a:pPr>
              <a:buFont typeface="Arial Unicode MS" charset="0"/>
              <a:buChar char="▶"/>
            </a:pPr>
            <a:r>
              <a:rPr lang="en-US" dirty="0">
                <a:latin typeface="Arial" charset="0"/>
                <a:cs typeface="Arial" charset="0"/>
              </a:rPr>
              <a:t>Accelerating due to</a:t>
            </a:r>
          </a:p>
          <a:p>
            <a:pPr marL="971550" lvl="1" indent="-514350">
              <a:buClr>
                <a:schemeClr val="tx1"/>
              </a:buClr>
              <a:buFont typeface="+mj-lt"/>
              <a:buAutoNum type="arabicParenR"/>
            </a:pPr>
            <a:r>
              <a:rPr lang="en-US" dirty="0">
                <a:latin typeface="Arial" charset="0"/>
                <a:cs typeface="Arial" charset="0"/>
              </a:rPr>
              <a:t>Increased technological expertise</a:t>
            </a:r>
          </a:p>
          <a:p>
            <a:pPr marL="971550" lvl="1" indent="-514350">
              <a:buClr>
                <a:schemeClr val="tx1"/>
              </a:buClr>
              <a:buFont typeface="+mj-lt"/>
              <a:buAutoNum type="arabicParenR"/>
            </a:pPr>
            <a:r>
              <a:rPr lang="en-US" dirty="0">
                <a:latin typeface="Arial" charset="0"/>
                <a:cs typeface="Arial" charset="0"/>
              </a:rPr>
              <a:t>More reliable and cheaper transportation</a:t>
            </a:r>
          </a:p>
          <a:p>
            <a:pPr marL="971550" lvl="1" indent="-514350">
              <a:buClr>
                <a:schemeClr val="tx1"/>
              </a:buClr>
              <a:buFont typeface="+mj-lt"/>
              <a:buAutoNum type="arabicParenR"/>
            </a:pPr>
            <a:r>
              <a:rPr lang="en-US" dirty="0">
                <a:latin typeface="Arial" charset="0"/>
                <a:cs typeface="Arial" charset="0"/>
              </a:rPr>
              <a:t>Rapid development and deployment of advancements in telecommunications and computers</a:t>
            </a:r>
          </a:p>
          <a:p>
            <a:pPr>
              <a:buFont typeface="Arial Unicode MS" charset="0"/>
              <a:buChar char="▶"/>
            </a:pPr>
            <a:endParaRPr lang="en-US" dirty="0">
              <a:latin typeface="Arial" charset="0"/>
              <a:cs typeface="Arial" charset="0"/>
            </a:endParaRPr>
          </a:p>
        </p:txBody>
      </p:sp>
    </p:spTree>
    <p:extLst>
      <p:ext uri="{BB962C8B-B14F-4D97-AF65-F5344CB8AC3E}">
        <p14:creationId xmlns:p14="http://schemas.microsoft.com/office/powerpoint/2010/main" val="321130834"/>
      </p:ext>
    </p:extLst>
  </p:cSld>
  <p:clrMapOvr>
    <a:masterClrMapping/>
  </p:clrMapOvr>
  <p:transition spd="slow">
    <p:pull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2 boeing.jpg"/>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 y="0"/>
            <a:ext cx="9158033" cy="6858000"/>
          </a:xfrm>
          <a:prstGeom prst="rect">
            <a:avLst/>
          </a:prstGeom>
        </p:spPr>
      </p:pic>
      <p:grpSp>
        <p:nvGrpSpPr>
          <p:cNvPr id="28674" name="Group 2"/>
          <p:cNvGrpSpPr>
            <a:grpSpLocks/>
          </p:cNvGrpSpPr>
          <p:nvPr/>
        </p:nvGrpSpPr>
        <p:grpSpPr bwMode="auto">
          <a:xfrm>
            <a:off x="657225" y="276225"/>
            <a:ext cx="7518400" cy="1670050"/>
            <a:chOff x="657227" y="276334"/>
            <a:chExt cx="7518927" cy="1670578"/>
          </a:xfrm>
        </p:grpSpPr>
        <p:sp>
          <p:nvSpPr>
            <p:cNvPr id="9" name="Rectangle 4"/>
            <p:cNvSpPr/>
            <p:nvPr/>
          </p:nvSpPr>
          <p:spPr>
            <a:xfrm flipH="1">
              <a:off x="657227" y="462131"/>
              <a:ext cx="442944" cy="1475253"/>
            </a:xfrm>
            <a:custGeom>
              <a:avLst/>
              <a:gdLst>
                <a:gd name="connsiteX0" fmla="*/ 0 w 443441"/>
                <a:gd name="connsiteY0" fmla="*/ 0 h 1159933"/>
                <a:gd name="connsiteX1" fmla="*/ 443441 w 443441"/>
                <a:gd name="connsiteY1" fmla="*/ 0 h 1159933"/>
                <a:gd name="connsiteX2" fmla="*/ 443441 w 443441"/>
                <a:gd name="connsiteY2" fmla="*/ 1159933 h 1159933"/>
                <a:gd name="connsiteX3" fmla="*/ 0 w 443441"/>
                <a:gd name="connsiteY3" fmla="*/ 1159933 h 1159933"/>
                <a:gd name="connsiteX4" fmla="*/ 0 w 443441"/>
                <a:gd name="connsiteY4"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83670 h 1159933"/>
                <a:gd name="connsiteX3" fmla="*/ 443441 w 443441"/>
                <a:gd name="connsiteY3" fmla="*/ 1159933 h 1159933"/>
                <a:gd name="connsiteX4" fmla="*/ 0 w 443441"/>
                <a:gd name="connsiteY4" fmla="*/ 1159933 h 1159933"/>
                <a:gd name="connsiteX5" fmla="*/ 0 w 443441"/>
                <a:gd name="connsiteY5" fmla="*/ 0 h 11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41" h="1159933">
                  <a:moveTo>
                    <a:pt x="0" y="0"/>
                  </a:moveTo>
                  <a:lnTo>
                    <a:pt x="443441" y="0"/>
                  </a:lnTo>
                  <a:lnTo>
                    <a:pt x="262467" y="583670"/>
                  </a:lnTo>
                  <a:lnTo>
                    <a:pt x="443441" y="1159933"/>
                  </a:lnTo>
                  <a:lnTo>
                    <a:pt x="0" y="1159933"/>
                  </a:lnTo>
                  <a:lnTo>
                    <a:pt x="0" y="0"/>
                  </a:lnTo>
                  <a:close/>
                </a:path>
              </a:pathLst>
            </a:custGeom>
            <a:solidFill>
              <a:srgbClr val="D33320"/>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10" name="Rectangle 9"/>
            <p:cNvSpPr/>
            <p:nvPr/>
          </p:nvSpPr>
          <p:spPr>
            <a:xfrm>
              <a:off x="968399" y="276334"/>
              <a:ext cx="7207755" cy="1475254"/>
            </a:xfrm>
            <a:prstGeom prst="rect">
              <a:avLst/>
            </a:prstGeom>
            <a:solidFill>
              <a:schemeClr val="accent1"/>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11" name="Freeform 10"/>
            <p:cNvSpPr>
              <a:spLocks/>
            </p:cNvSpPr>
            <p:nvPr/>
          </p:nvSpPr>
          <p:spPr bwMode="auto">
            <a:xfrm flipH="1">
              <a:off x="965749" y="1765108"/>
              <a:ext cx="149225" cy="181804"/>
            </a:xfrm>
            <a:custGeom>
              <a:avLst/>
              <a:gdLst>
                <a:gd name="T0" fmla="*/ 149225 w 149225"/>
                <a:gd name="T1" fmla="*/ 0 h 142875"/>
                <a:gd name="T2" fmla="*/ 0 w 149225"/>
                <a:gd name="T3" fmla="*/ 181804 h 142875"/>
                <a:gd name="T4" fmla="*/ 6350 w 149225"/>
                <a:gd name="T5" fmla="*/ 0 h 142875"/>
                <a:gd name="T6" fmla="*/ 149225 w 149225"/>
                <a:gd name="T7" fmla="*/ 0 h 142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2875">
                  <a:moveTo>
                    <a:pt x="149225" y="0"/>
                  </a:moveTo>
                  <a:lnTo>
                    <a:pt x="0" y="142875"/>
                  </a:lnTo>
                  <a:lnTo>
                    <a:pt x="6350" y="0"/>
                  </a:lnTo>
                  <a:lnTo>
                    <a:pt x="149225" y="0"/>
                  </a:lnTo>
                  <a:close/>
                </a:path>
              </a:pathLst>
            </a:custGeom>
            <a:solidFill>
              <a:srgbClr val="7F7F7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nchor="ctr"/>
            <a:lstStyle/>
            <a:p>
              <a:endParaRPr lang="en-US" dirty="0"/>
            </a:p>
          </p:txBody>
        </p:sp>
      </p:grpSp>
      <p:sp>
        <p:nvSpPr>
          <p:cNvPr id="187395" name="Rectangle 3"/>
          <p:cNvSpPr>
            <a:spLocks noGrp="1" noChangeArrowheads="1"/>
          </p:cNvSpPr>
          <p:nvPr>
            <p:ph type="title"/>
          </p:nvPr>
        </p:nvSpPr>
        <p:spPr>
          <a:xfrm>
            <a:off x="1460500" y="423863"/>
            <a:ext cx="6223000" cy="1149350"/>
          </a:xfrm>
        </p:spPr>
        <p:txBody>
          <a:bodyPr>
            <a:normAutofit fontScale="90000"/>
          </a:bodyPr>
          <a:lstStyle/>
          <a:p>
            <a:r>
              <a:rPr lang="en-US" sz="3600" dirty="0">
                <a:solidFill>
                  <a:schemeClr val="bg1"/>
                </a:solidFill>
                <a:latin typeface="Arial" charset="0"/>
                <a:cs typeface="Arial" charset="0"/>
              </a:rPr>
              <a:t>Boeing</a:t>
            </a:r>
            <a:r>
              <a:rPr lang="ja-JP" altLang="en-US" sz="3600">
                <a:solidFill>
                  <a:schemeClr val="bg1"/>
                </a:solidFill>
                <a:latin typeface="Arial" charset="0"/>
                <a:cs typeface="Arial" charset="0"/>
              </a:rPr>
              <a:t>’</a:t>
            </a:r>
            <a:r>
              <a:rPr lang="en-US" sz="3600" dirty="0">
                <a:solidFill>
                  <a:schemeClr val="bg1"/>
                </a:solidFill>
                <a:latin typeface="Arial" charset="0"/>
                <a:cs typeface="Arial" charset="0"/>
              </a:rPr>
              <a:t>s Global Supply-Chain Strategy</a:t>
            </a:r>
          </a:p>
        </p:txBody>
      </p:sp>
      <p:graphicFrame>
        <p:nvGraphicFramePr>
          <p:cNvPr id="4" name="Table 3"/>
          <p:cNvGraphicFramePr>
            <a:graphicFrameLocks noGrp="1"/>
          </p:cNvGraphicFramePr>
          <p:nvPr>
            <p:extLst>
              <p:ext uri="{D42A27DB-BD31-4B8C-83A1-F6EECF244321}">
                <p14:modId xmlns:p14="http://schemas.microsoft.com/office/powerpoint/2010/main" val="2426855603"/>
              </p:ext>
            </p:extLst>
          </p:nvPr>
        </p:nvGraphicFramePr>
        <p:xfrm>
          <a:off x="684213" y="2130425"/>
          <a:ext cx="7775576" cy="3998962"/>
        </p:xfrm>
        <a:graphic>
          <a:graphicData uri="http://schemas.openxmlformats.org/drawingml/2006/table">
            <a:tbl>
              <a:tblPr firstRow="1" bandRow="1">
                <a:tableStyleId>{2D5ABB26-0587-4C30-8999-92F81FD0307C}</a:tableStyleId>
              </a:tblPr>
              <a:tblGrid>
                <a:gridCol w="1295930">
                  <a:extLst>
                    <a:ext uri="{9D8B030D-6E8A-4147-A177-3AD203B41FA5}">
                      <a16:colId xmlns:a16="http://schemas.microsoft.com/office/drawing/2014/main" val="20000"/>
                    </a:ext>
                  </a:extLst>
                </a:gridCol>
                <a:gridCol w="1295930">
                  <a:extLst>
                    <a:ext uri="{9D8B030D-6E8A-4147-A177-3AD203B41FA5}">
                      <a16:colId xmlns:a16="http://schemas.microsoft.com/office/drawing/2014/main" val="20001"/>
                    </a:ext>
                  </a:extLst>
                </a:gridCol>
                <a:gridCol w="2184929">
                  <a:extLst>
                    <a:ext uri="{9D8B030D-6E8A-4147-A177-3AD203B41FA5}">
                      <a16:colId xmlns:a16="http://schemas.microsoft.com/office/drawing/2014/main" val="20002"/>
                    </a:ext>
                  </a:extLst>
                </a:gridCol>
                <a:gridCol w="2998787">
                  <a:extLst>
                    <a:ext uri="{9D8B030D-6E8A-4147-A177-3AD203B41FA5}">
                      <a16:colId xmlns:a16="http://schemas.microsoft.com/office/drawing/2014/main" val="20003"/>
                    </a:ext>
                  </a:extLst>
                </a:gridCol>
              </a:tblGrid>
              <a:tr h="370896">
                <a:tc>
                  <a:txBody>
                    <a:bodyPr/>
                    <a:lstStyle/>
                    <a:p>
                      <a:endParaRPr lang="en-US" sz="1600" b="1" dirty="0">
                        <a:solidFill>
                          <a:srgbClr val="FFFFFF"/>
                        </a:solidFill>
                        <a:latin typeface="Arial"/>
                        <a:cs typeface="Arial"/>
                      </a:endParaRPr>
                    </a:p>
                  </a:txBody>
                  <a:tcPr marT="45727" marB="45727">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gridSpan="3">
                  <a:txBody>
                    <a:bodyPr/>
                    <a:lstStyle/>
                    <a:p>
                      <a:r>
                        <a:rPr lang="en-US" sz="1600" b="1" dirty="0">
                          <a:solidFill>
                            <a:schemeClr val="tx1"/>
                          </a:solidFill>
                          <a:latin typeface="Arial"/>
                          <a:cs typeface="Arial"/>
                        </a:rPr>
                        <a:t>Some of the International Suppliers of Boeing 787 Components</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bg1"/>
                    </a:solidFill>
                  </a:tcPr>
                </a:tc>
                <a:tc hMerge="1">
                  <a:txBody>
                    <a:bodyPr/>
                    <a:lstStyle/>
                    <a:p>
                      <a:endParaRPr lang="en-US" sz="1800" b="1" dirty="0">
                        <a:solidFill>
                          <a:srgbClr val="FFFFFF"/>
                        </a:solidFill>
                        <a:latin typeface="Arial"/>
                        <a:cs typeface="Arial"/>
                      </a:endParaRPr>
                    </a:p>
                  </a:txBody>
                  <a:tcPr>
                    <a:solidFill>
                      <a:schemeClr val="bg1"/>
                    </a:solidFill>
                  </a:tcPr>
                </a:tc>
                <a:tc hMerge="1">
                  <a:txBody>
                    <a:bodyPr/>
                    <a:lstStyle/>
                    <a:p>
                      <a:endParaRPr lang="en-US" sz="1800" b="1" dirty="0">
                        <a:solidFill>
                          <a:srgbClr val="FFFFFF"/>
                        </a:solidFill>
                        <a:latin typeface="Arial"/>
                        <a:cs typeface="Arial"/>
                      </a:endParaRPr>
                    </a:p>
                  </a:txBody>
                  <a:tcPr>
                    <a:solidFill>
                      <a:schemeClr val="bg1"/>
                    </a:solidFill>
                  </a:tcPr>
                </a:tc>
                <a:extLst>
                  <a:ext uri="{0D108BD9-81ED-4DB2-BD59-A6C34878D82A}">
                    <a16:rowId xmlns:a16="http://schemas.microsoft.com/office/drawing/2014/main" val="10000"/>
                  </a:ext>
                </a:extLst>
              </a:tr>
              <a:tr h="579207">
                <a:tc gridSpan="2">
                  <a:txBody>
                    <a:bodyPr/>
                    <a:lstStyle/>
                    <a:p>
                      <a:r>
                        <a:rPr lang="en-US" sz="1600" b="1" dirty="0">
                          <a:solidFill>
                            <a:srgbClr val="FFFFFF"/>
                          </a:solidFill>
                          <a:latin typeface="Arial"/>
                          <a:cs typeface="Arial"/>
                        </a:rPr>
                        <a:t>SUPPLIER</a:t>
                      </a:r>
                    </a:p>
                  </a:txBody>
                  <a:tcPr marT="45727" marB="45727"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a:p>
                  </a:txBody>
                  <a:tcPr/>
                </a:tc>
                <a:tc>
                  <a:txBody>
                    <a:bodyPr/>
                    <a:lstStyle/>
                    <a:p>
                      <a:r>
                        <a:rPr lang="en-US" sz="1600" b="1" dirty="0">
                          <a:solidFill>
                            <a:srgbClr val="FFFFFF"/>
                          </a:solidFill>
                          <a:latin typeface="Arial"/>
                          <a:cs typeface="Arial"/>
                        </a:rPr>
                        <a:t>HEADQUARTERS</a:t>
                      </a:r>
                      <a:r>
                        <a:rPr lang="en-US" sz="1600" b="1" baseline="0" dirty="0">
                          <a:solidFill>
                            <a:srgbClr val="FFFFFF"/>
                          </a:solidFill>
                          <a:latin typeface="Arial"/>
                          <a:cs typeface="Arial"/>
                        </a:rPr>
                        <a:t> COUNTRY</a:t>
                      </a:r>
                      <a:endParaRPr lang="en-US" sz="1600" b="1" dirty="0">
                        <a:solidFill>
                          <a:srgbClr val="FFFFFF"/>
                        </a:solidFill>
                        <a:latin typeface="Arial"/>
                        <a:cs typeface="Arial"/>
                      </a:endParaRPr>
                    </a:p>
                  </a:txBody>
                  <a:tcPr marT="45727" marB="45727"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r>
                        <a:rPr lang="en-US" sz="1600" b="1" dirty="0">
                          <a:solidFill>
                            <a:srgbClr val="FFFFFF"/>
                          </a:solidFill>
                          <a:latin typeface="Arial"/>
                          <a:cs typeface="Arial"/>
                        </a:rPr>
                        <a:t>COMPONENT</a:t>
                      </a:r>
                    </a:p>
                  </a:txBody>
                  <a:tcPr marT="45727" marB="45727"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615172">
                <a:tc gridSpan="2">
                  <a:txBody>
                    <a:bodyPr/>
                    <a:lstStyle/>
                    <a:p>
                      <a:r>
                        <a:rPr lang="en-US" sz="1600" b="1" dirty="0">
                          <a:latin typeface="Arial"/>
                          <a:cs typeface="Arial"/>
                        </a:rPr>
                        <a:t>Kawasaki Heavy Industries</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Japan </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Forward fuselage, fixed sections of wing</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96">
                <a:tc gridSpan="2">
                  <a:txBody>
                    <a:bodyPr/>
                    <a:lstStyle/>
                    <a:p>
                      <a:r>
                        <a:rPr lang="en-US" sz="1600" b="1" dirty="0">
                          <a:latin typeface="Arial"/>
                          <a:cs typeface="Arial"/>
                        </a:rPr>
                        <a:t>Teijin Seiki</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Japan </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latin typeface="Arial"/>
                          <a:cs typeface="Arial"/>
                        </a:rPr>
                        <a:t>Hydraulic actuators </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79207">
                <a:tc gridSpan="2">
                  <a:txBody>
                    <a:bodyPr/>
                    <a:lstStyle/>
                    <a:p>
                      <a:r>
                        <a:rPr lang="en-US" sz="1600" b="1" dirty="0">
                          <a:latin typeface="Arial"/>
                          <a:cs typeface="Arial"/>
                        </a:rPr>
                        <a:t>Mitsubishi Heavy Industries</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Japan </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Wing box</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96">
                <a:tc gridSpan="2">
                  <a:txBody>
                    <a:bodyPr/>
                    <a:lstStyle/>
                    <a:p>
                      <a:r>
                        <a:rPr lang="en-US" sz="1600" b="1" dirty="0">
                          <a:latin typeface="Arial"/>
                          <a:cs typeface="Arial"/>
                        </a:rPr>
                        <a:t>Chengdu Aircraft</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China </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Rudder</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896">
                <a:tc gridSpan="2">
                  <a:txBody>
                    <a:bodyPr/>
                    <a:lstStyle/>
                    <a:p>
                      <a:pPr>
                        <a:lnSpc>
                          <a:spcPct val="90000"/>
                        </a:lnSpc>
                      </a:pPr>
                      <a:r>
                        <a:rPr lang="en-US" sz="1600" b="1" dirty="0">
                          <a:latin typeface="Arial"/>
                          <a:cs typeface="Arial"/>
                        </a:rPr>
                        <a:t>Hafei Aviation</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China </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Parts </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96">
                <a:tc gridSpan="2">
                  <a:txBody>
                    <a:bodyPr/>
                    <a:lstStyle/>
                    <a:p>
                      <a:r>
                        <a:rPr lang="en-US" sz="1600" b="1" dirty="0">
                          <a:latin typeface="Arial"/>
                          <a:cs typeface="Arial"/>
                        </a:rPr>
                        <a:t>Korean</a:t>
                      </a:r>
                      <a:r>
                        <a:rPr lang="en-US" sz="1600" b="1" baseline="0" dirty="0">
                          <a:latin typeface="Arial"/>
                          <a:cs typeface="Arial"/>
                        </a:rPr>
                        <a:t> Airlines</a:t>
                      </a:r>
                      <a:endParaRPr lang="en-US" sz="1600" b="1" dirty="0">
                        <a:latin typeface="Arial"/>
                        <a:cs typeface="Arial"/>
                      </a:endParaRP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South Korea</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Wingtips </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0896">
                <a:tc gridSpan="2">
                  <a:txBody>
                    <a:bodyPr/>
                    <a:lstStyle/>
                    <a:p>
                      <a:r>
                        <a:rPr lang="en-US" sz="1600" b="1" dirty="0">
                          <a:latin typeface="Arial"/>
                          <a:cs typeface="Arial"/>
                        </a:rPr>
                        <a:t>Saab </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hMerge="1">
                  <a:txBody>
                    <a:bodyPr/>
                    <a:lstStyle/>
                    <a:p>
                      <a:endParaRPr lang="en-US"/>
                    </a:p>
                  </a:txBody>
                  <a:tcPr/>
                </a:tc>
                <a:tc>
                  <a:txBody>
                    <a:bodyPr/>
                    <a:lstStyle/>
                    <a:p>
                      <a:r>
                        <a:rPr lang="en-US" sz="1600" b="1" dirty="0">
                          <a:latin typeface="Arial"/>
                          <a:cs typeface="Arial"/>
                        </a:rPr>
                        <a:t>Sweden </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tc>
                  <a:txBody>
                    <a:bodyPr/>
                    <a:lstStyle/>
                    <a:p>
                      <a:r>
                        <a:rPr lang="en-US" sz="1600" b="1" dirty="0">
                          <a:latin typeface="Arial"/>
                          <a:cs typeface="Arial"/>
                        </a:rPr>
                        <a:t>Cargo and access doors</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2688577"/>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2/3*#ppt_w"/>
                                          </p:val>
                                        </p:tav>
                                        <p:tav tm="100000">
                                          <p:val>
                                            <p:strVal val="#ppt_w"/>
                                          </p:val>
                                        </p:tav>
                                      </p:tavLst>
                                    </p:anim>
                                    <p:anim calcmode="lin" valueType="num">
                                      <p:cBhvr>
                                        <p:cTn id="8" dur="1000" fill="hold"/>
                                        <p:tgtEl>
                                          <p:spTgt spid="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ea typeface="+mj-ea"/>
              </a:rPr>
              <a:t>Strategic Planning, Core Competencies, and Outsourcing</a:t>
            </a:r>
          </a:p>
        </p:txBody>
      </p:sp>
      <p:sp>
        <p:nvSpPr>
          <p:cNvPr id="123906" name="Content Placeholder 2"/>
          <p:cNvSpPr>
            <a:spLocks noGrp="1"/>
          </p:cNvSpPr>
          <p:nvPr>
            <p:ph idx="1"/>
          </p:nvPr>
        </p:nvSpPr>
        <p:spPr>
          <a:xfrm>
            <a:off x="812800" y="1828800"/>
            <a:ext cx="7518400" cy="1930400"/>
          </a:xfrm>
        </p:spPr>
        <p:txBody>
          <a:bodyPr/>
          <a:lstStyle/>
          <a:p>
            <a:pPr>
              <a:buFont typeface="Arial Unicode MS" charset="0"/>
              <a:buChar char="▶"/>
            </a:pPr>
            <a:r>
              <a:rPr lang="en-US" dirty="0">
                <a:latin typeface="Arial" charset="0"/>
                <a:cs typeface="Arial" charset="0"/>
              </a:rPr>
              <a:t>Subcontracting - contract manufacturing</a:t>
            </a:r>
          </a:p>
          <a:p>
            <a:pPr>
              <a:buFont typeface="Arial Unicode MS" charset="0"/>
              <a:buChar char="▶"/>
            </a:pPr>
            <a:r>
              <a:rPr lang="en-US" dirty="0">
                <a:latin typeface="Arial" charset="0"/>
                <a:cs typeface="Arial" charset="0"/>
              </a:rPr>
              <a:t>Outsourced activities</a:t>
            </a:r>
          </a:p>
        </p:txBody>
      </p:sp>
      <p:sp>
        <p:nvSpPr>
          <p:cNvPr id="4" name="TextBox 3"/>
          <p:cNvSpPr txBox="1"/>
          <p:nvPr/>
        </p:nvSpPr>
        <p:spPr>
          <a:xfrm>
            <a:off x="1219200" y="3631336"/>
            <a:ext cx="6121400" cy="1958485"/>
          </a:xfrm>
          <a:prstGeom prst="rect">
            <a:avLst/>
          </a:prstGeom>
          <a:noFill/>
        </p:spPr>
        <p:txBody>
          <a:bodyPr numCol="2" spcCol="468000">
            <a:spAutoFit/>
          </a:bodyPr>
          <a:lstStyle/>
          <a:p>
            <a:pPr marL="355600" lvl="1" indent="-355600" fontAlgn="auto">
              <a:lnSpc>
                <a:spcPct val="90000"/>
              </a:lnSpc>
              <a:spcBef>
                <a:spcPts val="0"/>
              </a:spcBef>
              <a:spcAft>
                <a:spcPts val="1200"/>
              </a:spcAft>
              <a:buClr>
                <a:schemeClr val="accent1"/>
              </a:buClr>
              <a:buSzPct val="60000"/>
              <a:buFont typeface="Lucida Grande"/>
              <a:buChar char="►"/>
              <a:defRPr/>
            </a:pPr>
            <a:r>
              <a:rPr lang="en-US" sz="2800" dirty="0">
                <a:latin typeface="Arial"/>
                <a:ea typeface="+mn-ea"/>
                <a:cs typeface="Arial"/>
              </a:rPr>
              <a:t>Legal services</a:t>
            </a:r>
          </a:p>
          <a:p>
            <a:pPr marL="355600" lvl="1" indent="-355600" fontAlgn="auto">
              <a:lnSpc>
                <a:spcPct val="90000"/>
              </a:lnSpc>
              <a:spcBef>
                <a:spcPts val="0"/>
              </a:spcBef>
              <a:spcAft>
                <a:spcPts val="1200"/>
              </a:spcAft>
              <a:buClr>
                <a:schemeClr val="accent1"/>
              </a:buClr>
              <a:buSzPct val="60000"/>
              <a:buFont typeface="Lucida Grande"/>
              <a:buChar char="►"/>
              <a:defRPr/>
            </a:pPr>
            <a:r>
              <a:rPr lang="en-US" sz="2800" dirty="0">
                <a:latin typeface="Arial"/>
                <a:ea typeface="+mn-ea"/>
                <a:cs typeface="Arial"/>
              </a:rPr>
              <a:t>IT services</a:t>
            </a:r>
          </a:p>
          <a:p>
            <a:pPr marL="355600" lvl="1" indent="-355600" fontAlgn="auto">
              <a:lnSpc>
                <a:spcPct val="90000"/>
              </a:lnSpc>
              <a:spcBef>
                <a:spcPts val="0"/>
              </a:spcBef>
              <a:spcAft>
                <a:spcPts val="1200"/>
              </a:spcAft>
              <a:buClr>
                <a:schemeClr val="accent1"/>
              </a:buClr>
              <a:buSzPct val="60000"/>
              <a:buFont typeface="Lucida Grande"/>
              <a:buChar char="►"/>
              <a:defRPr/>
            </a:pPr>
            <a:r>
              <a:rPr lang="en-US" sz="2800" dirty="0">
                <a:latin typeface="Arial"/>
                <a:ea typeface="+mn-ea"/>
                <a:cs typeface="Arial"/>
              </a:rPr>
              <a:t>Travel services</a:t>
            </a:r>
            <a:br>
              <a:rPr lang="en-US" sz="2800" dirty="0">
                <a:latin typeface="Arial"/>
                <a:ea typeface="+mn-ea"/>
                <a:cs typeface="Arial"/>
              </a:rPr>
            </a:br>
            <a:endParaRPr lang="en-US" sz="2800" dirty="0">
              <a:latin typeface="Arial"/>
              <a:ea typeface="+mn-ea"/>
              <a:cs typeface="Arial"/>
            </a:endParaRPr>
          </a:p>
          <a:p>
            <a:pPr marL="355600" lvl="1" indent="-355600" fontAlgn="auto">
              <a:lnSpc>
                <a:spcPct val="90000"/>
              </a:lnSpc>
              <a:spcBef>
                <a:spcPts val="0"/>
              </a:spcBef>
              <a:spcAft>
                <a:spcPts val="1200"/>
              </a:spcAft>
              <a:buClr>
                <a:schemeClr val="accent1"/>
              </a:buClr>
              <a:buSzPct val="60000"/>
              <a:buFont typeface="Lucida Grande"/>
              <a:buChar char="►"/>
              <a:defRPr/>
            </a:pPr>
            <a:r>
              <a:rPr lang="en-US" sz="2800" dirty="0">
                <a:latin typeface="Arial"/>
                <a:ea typeface="+mn-ea"/>
                <a:cs typeface="Arial"/>
              </a:rPr>
              <a:t>Payroll</a:t>
            </a:r>
          </a:p>
          <a:p>
            <a:pPr marL="355600" lvl="1" indent="-355600" fontAlgn="auto">
              <a:lnSpc>
                <a:spcPct val="90000"/>
              </a:lnSpc>
              <a:spcBef>
                <a:spcPts val="0"/>
              </a:spcBef>
              <a:spcAft>
                <a:spcPts val="1200"/>
              </a:spcAft>
              <a:buClr>
                <a:schemeClr val="accent1"/>
              </a:buClr>
              <a:buSzPct val="60000"/>
              <a:buFont typeface="Lucida Grande"/>
              <a:buChar char="►"/>
              <a:defRPr/>
            </a:pPr>
            <a:r>
              <a:rPr lang="en-US" sz="2800" dirty="0">
                <a:latin typeface="Arial"/>
                <a:ea typeface="+mn-ea"/>
                <a:cs typeface="Arial"/>
              </a:rPr>
              <a:t>Production</a:t>
            </a:r>
          </a:p>
          <a:p>
            <a:pPr marL="355600" lvl="1" indent="-355600" fontAlgn="auto">
              <a:lnSpc>
                <a:spcPct val="90000"/>
              </a:lnSpc>
              <a:spcBef>
                <a:spcPts val="0"/>
              </a:spcBef>
              <a:spcAft>
                <a:spcPts val="1200"/>
              </a:spcAft>
              <a:buClr>
                <a:schemeClr val="accent1"/>
              </a:buClr>
              <a:buSzPct val="60000"/>
              <a:buFont typeface="Lucida Grande"/>
              <a:buChar char="►"/>
              <a:defRPr/>
            </a:pPr>
            <a:r>
              <a:rPr lang="en-US" sz="2800" dirty="0">
                <a:latin typeface="Arial"/>
                <a:ea typeface="+mn-ea"/>
                <a:cs typeface="Arial"/>
              </a:rPr>
              <a:t>Surgery</a:t>
            </a:r>
          </a:p>
        </p:txBody>
      </p:sp>
    </p:spTree>
    <p:extLst>
      <p:ext uri="{BB962C8B-B14F-4D97-AF65-F5344CB8AC3E}">
        <p14:creationId xmlns:p14="http://schemas.microsoft.com/office/powerpoint/2010/main" val="1701488590"/>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838"/>
            <a:ext cx="8229600" cy="1143000"/>
          </a:xfrm>
        </p:spPr>
        <p:txBody>
          <a:bodyPr rtlCol="0">
            <a:normAutofit fontScale="90000"/>
          </a:bodyPr>
          <a:lstStyle/>
          <a:p>
            <a:pPr fontAlgn="auto">
              <a:spcAft>
                <a:spcPts val="0"/>
              </a:spcAft>
              <a:defRPr/>
            </a:pPr>
            <a:r>
              <a:rPr lang="en-US" dirty="0">
                <a:ea typeface="+mj-ea"/>
              </a:rPr>
              <a:t>Theory of Comparative Advantage </a:t>
            </a:r>
          </a:p>
        </p:txBody>
      </p:sp>
      <p:sp>
        <p:nvSpPr>
          <p:cNvPr id="124930" name="Content Placeholder 2"/>
          <p:cNvSpPr>
            <a:spLocks noGrp="1"/>
          </p:cNvSpPr>
          <p:nvPr>
            <p:ph idx="1"/>
          </p:nvPr>
        </p:nvSpPr>
        <p:spPr>
          <a:xfrm>
            <a:off x="920750" y="1905000"/>
            <a:ext cx="7302500" cy="3873500"/>
          </a:xfrm>
        </p:spPr>
        <p:txBody>
          <a:bodyPr/>
          <a:lstStyle/>
          <a:p>
            <a:pPr>
              <a:buFont typeface="Arial Unicode MS" charset="0"/>
              <a:buChar char="▶"/>
            </a:pPr>
            <a:r>
              <a:rPr lang="en-US" dirty="0">
                <a:latin typeface="Arial" charset="0"/>
                <a:cs typeface="Arial" charset="0"/>
              </a:rPr>
              <a:t>If an external provider can perform activities more productively than the purchasing firm, then the external provider should do the work</a:t>
            </a:r>
          </a:p>
          <a:p>
            <a:pPr>
              <a:buFont typeface="Arial Unicode MS" charset="0"/>
              <a:buChar char="▶"/>
            </a:pPr>
            <a:r>
              <a:rPr lang="en-US" dirty="0">
                <a:latin typeface="Arial" charset="0"/>
                <a:cs typeface="Arial" charset="0"/>
              </a:rPr>
              <a:t>Purchasing firm focuses on core competencies</a:t>
            </a:r>
          </a:p>
          <a:p>
            <a:pPr>
              <a:buFont typeface="Arial Unicode MS" charset="0"/>
              <a:buChar char="▶"/>
            </a:pPr>
            <a:r>
              <a:rPr lang="en-US" dirty="0">
                <a:latin typeface="Arial" charset="0"/>
                <a:cs typeface="Arial" charset="0"/>
              </a:rPr>
              <a:t>Drives outsourcing</a:t>
            </a:r>
          </a:p>
        </p:txBody>
      </p:sp>
    </p:spTree>
    <p:extLst>
      <p:ext uri="{BB962C8B-B14F-4D97-AF65-F5344CB8AC3E}">
        <p14:creationId xmlns:p14="http://schemas.microsoft.com/office/powerpoint/2010/main" val="3656676758"/>
      </p:ext>
    </p:extLst>
  </p:cSld>
  <p:clrMapOvr>
    <a:masterClrMapping/>
  </p:clrMapOvr>
  <p:transition spd="slow">
    <p:pull dir="l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dirty="0">
                <a:latin typeface="Arial" charset="0"/>
                <a:cs typeface="Arial" charset="0"/>
              </a:rPr>
              <a:t>Risks of Outsourcing</a:t>
            </a:r>
          </a:p>
        </p:txBody>
      </p:sp>
      <p:graphicFrame>
        <p:nvGraphicFramePr>
          <p:cNvPr id="5" name="Table 4"/>
          <p:cNvGraphicFramePr>
            <a:graphicFrameLocks noGrp="1"/>
          </p:cNvGraphicFramePr>
          <p:nvPr>
            <p:extLst>
              <p:ext uri="{D42A27DB-BD31-4B8C-83A1-F6EECF244321}">
                <p14:modId xmlns:p14="http://schemas.microsoft.com/office/powerpoint/2010/main" val="3031368005"/>
              </p:ext>
            </p:extLst>
          </p:nvPr>
        </p:nvGraphicFramePr>
        <p:xfrm>
          <a:off x="647700" y="1836738"/>
          <a:ext cx="7810500" cy="3403246"/>
        </p:xfrm>
        <a:graphic>
          <a:graphicData uri="http://schemas.openxmlformats.org/drawingml/2006/table">
            <a:tbl>
              <a:tblPr firstRow="1" bandRow="1">
                <a:tableStyleId>{2D5ABB26-0587-4C30-8999-92F81FD0307C}</a:tableStyleId>
              </a:tblPr>
              <a:tblGrid>
                <a:gridCol w="1435100">
                  <a:extLst>
                    <a:ext uri="{9D8B030D-6E8A-4147-A177-3AD203B41FA5}">
                      <a16:colId xmlns:a16="http://schemas.microsoft.com/office/drawing/2014/main" val="20000"/>
                    </a:ext>
                  </a:extLst>
                </a:gridCol>
                <a:gridCol w="2470150">
                  <a:extLst>
                    <a:ext uri="{9D8B030D-6E8A-4147-A177-3AD203B41FA5}">
                      <a16:colId xmlns:a16="http://schemas.microsoft.com/office/drawing/2014/main" val="20001"/>
                    </a:ext>
                  </a:extLst>
                </a:gridCol>
                <a:gridCol w="3905250">
                  <a:extLst>
                    <a:ext uri="{9D8B030D-6E8A-4147-A177-3AD203B41FA5}">
                      <a16:colId xmlns:a16="http://schemas.microsoft.com/office/drawing/2014/main" val="20002"/>
                    </a:ext>
                  </a:extLst>
                </a:gridCol>
              </a:tblGrid>
              <a:tr h="370765">
                <a:tc>
                  <a:txBody>
                    <a:bodyPr/>
                    <a:lstStyle/>
                    <a:p>
                      <a:pPr algn="ctr"/>
                      <a:r>
                        <a:rPr lang="en-US" sz="1800" b="1" dirty="0">
                          <a:solidFill>
                            <a:srgbClr val="FFFFFF"/>
                          </a:solidFill>
                        </a:rPr>
                        <a:t>TABLE 2.2</a:t>
                      </a:r>
                    </a:p>
                  </a:txBody>
                  <a:tcPr marT="45711" marB="457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gridSpan="2">
                  <a:txBody>
                    <a:bodyPr/>
                    <a:lstStyle/>
                    <a:p>
                      <a:r>
                        <a:rPr lang="en-US" sz="1800" b="1" kern="1200" dirty="0">
                          <a:solidFill>
                            <a:schemeClr val="tx1"/>
                          </a:solidFill>
                          <a:effectLst/>
                          <a:latin typeface="+mn-lt"/>
                          <a:ea typeface="+mn-ea"/>
                          <a:cs typeface="+mn-cs"/>
                        </a:rPr>
                        <a:t>Potential Advantages and Disadvantages of Outsourcing </a:t>
                      </a:r>
                      <a:endParaRPr lang="en-US" sz="1800" dirty="0"/>
                    </a:p>
                  </a:txBody>
                  <a:tcPr marT="45711" marB="45711">
                    <a:lnL w="12700" cap="flat" cmpd="sng" algn="ctr">
                      <a:solidFill>
                        <a:srgbClr val="000000"/>
                      </a:solidFill>
                      <a:prstDash val="solid"/>
                      <a:round/>
                      <a:headEnd type="none" w="med" len="med"/>
                      <a:tailEnd type="none" w="med" len="med"/>
                    </a:lnL>
                    <a:lnB w="12700" cap="flat" cmpd="sng" algn="ctr">
                      <a:solidFill>
                        <a:srgbClr val="000000"/>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0"/>
                  </a:ext>
                </a:extLst>
              </a:tr>
              <a:tr h="370765">
                <a:tc gridSpan="2">
                  <a:txBody>
                    <a:bodyPr/>
                    <a:lstStyle/>
                    <a:p>
                      <a:r>
                        <a:rPr lang="en-US" sz="1800" b="1" dirty="0">
                          <a:solidFill>
                            <a:srgbClr val="FFFFFF"/>
                          </a:solidFill>
                        </a:rPr>
                        <a:t>ADVANTAGES</a:t>
                      </a:r>
                    </a:p>
                  </a:txBody>
                  <a:tcPr marT="45711" marB="45711">
                    <a:lnL w="12700" cap="flat" cmpd="sng" algn="ctr">
                      <a:solidFill>
                        <a:srgbClr val="000000"/>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dirty="0"/>
                    </a:p>
                  </a:txBody>
                  <a:tcPr/>
                </a:tc>
                <a:tc>
                  <a:txBody>
                    <a:bodyPr/>
                    <a:lstStyle/>
                    <a:p>
                      <a:r>
                        <a:rPr lang="en-US" sz="1800" b="1" dirty="0">
                          <a:solidFill>
                            <a:srgbClr val="FFFFFF"/>
                          </a:solidFill>
                        </a:rPr>
                        <a:t>DISADVANTAGES</a:t>
                      </a: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370765">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Cost savings </a:t>
                      </a:r>
                      <a:endParaRPr lang="en-US" sz="1800" dirty="0"/>
                    </a:p>
                  </a:txBody>
                  <a:tcPr marT="45711" marB="45711">
                    <a:lnL w="12700" cap="flat" cmpd="sng" algn="ctr">
                      <a:solidFill>
                        <a:srgbClr val="000000"/>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tc>
                  <a:txBody>
                    <a:bodyPr/>
                    <a:lstStyle/>
                    <a:p>
                      <a:r>
                        <a:rPr lang="en-US" sz="1800" b="0" kern="1200" dirty="0">
                          <a:solidFill>
                            <a:schemeClr val="tx1"/>
                          </a:solidFill>
                          <a:effectLst/>
                          <a:latin typeface="+mn-lt"/>
                          <a:ea typeface="+mn-ea"/>
                          <a:cs typeface="+mn-cs"/>
                        </a:rPr>
                        <a:t>Increased logistics and inventory costs </a:t>
                      </a:r>
                      <a:endParaRPr lang="en-US" sz="1800" dirty="0"/>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2"/>
                  </a:ext>
                </a:extLst>
              </a:tr>
              <a:tr h="370765">
                <a:tc gridSpan="2">
                  <a:txBody>
                    <a:bodyPr/>
                    <a:lstStyle/>
                    <a:p>
                      <a:r>
                        <a:rPr lang="en-US" sz="1800" b="0" kern="1200" dirty="0">
                          <a:solidFill>
                            <a:schemeClr val="tx1"/>
                          </a:solidFill>
                          <a:effectLst/>
                          <a:latin typeface="+mn-lt"/>
                          <a:ea typeface="+mn-ea"/>
                          <a:cs typeface="+mn-cs"/>
                        </a:rPr>
                        <a:t>Gaining outside expertise that comes with specialization</a:t>
                      </a:r>
                      <a:endParaRPr lang="en-US" sz="1800" dirty="0"/>
                    </a:p>
                  </a:txBody>
                  <a:tcPr marT="45711" marB="45711">
                    <a:lnL w="12700" cap="flat" cmpd="sng" algn="ctr">
                      <a:solidFill>
                        <a:srgbClr val="000000"/>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tc>
                  <a:txBody>
                    <a:bodyPr/>
                    <a:lstStyle/>
                    <a:p>
                      <a:r>
                        <a:rPr lang="en-US" sz="1800" b="0" kern="1200" dirty="0">
                          <a:solidFill>
                            <a:schemeClr val="tx1"/>
                          </a:solidFill>
                          <a:effectLst/>
                          <a:latin typeface="+mn-lt"/>
                          <a:ea typeface="+mn-ea"/>
                          <a:cs typeface="+mn-cs"/>
                        </a:rPr>
                        <a:t>Loss of control (quality, delivery, etc.) </a:t>
                      </a:r>
                      <a:endParaRPr lang="en-US" sz="1800" dirty="0"/>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3"/>
                  </a:ext>
                </a:extLst>
              </a:tr>
              <a:tr h="370765">
                <a:tc gridSpan="2">
                  <a:txBody>
                    <a:bodyPr/>
                    <a:lstStyle/>
                    <a:p>
                      <a:r>
                        <a:rPr lang="en-US" sz="1800" b="0" kern="1200" dirty="0">
                          <a:solidFill>
                            <a:schemeClr val="tx1"/>
                          </a:solidFill>
                          <a:effectLst/>
                          <a:latin typeface="+mn-lt"/>
                          <a:ea typeface="+mn-ea"/>
                          <a:cs typeface="+mn-cs"/>
                        </a:rPr>
                        <a:t>Improving operations and service </a:t>
                      </a:r>
                      <a:endParaRPr lang="en-US" sz="1800" dirty="0"/>
                    </a:p>
                  </a:txBody>
                  <a:tcPr marT="45711" marB="45711">
                    <a:lnL w="12700" cap="flat" cmpd="sng" algn="ctr">
                      <a:solidFill>
                        <a:srgbClr val="000000"/>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tc>
                  <a:txBody>
                    <a:bodyPr/>
                    <a:lstStyle/>
                    <a:p>
                      <a:r>
                        <a:rPr lang="en-US" sz="1800" b="0" kern="1200" dirty="0">
                          <a:solidFill>
                            <a:schemeClr val="tx1"/>
                          </a:solidFill>
                          <a:effectLst/>
                          <a:latin typeface="+mn-lt"/>
                          <a:ea typeface="+mn-ea"/>
                          <a:cs typeface="+mn-cs"/>
                        </a:rPr>
                        <a:t>Potential creation of future competition </a:t>
                      </a:r>
                      <a:endParaRPr lang="en-US" sz="1800" dirty="0"/>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4"/>
                  </a:ext>
                </a:extLst>
              </a:tr>
              <a:tr h="639950">
                <a:tc gridSpan="2">
                  <a:txBody>
                    <a:bodyPr/>
                    <a:lstStyle/>
                    <a:p>
                      <a:r>
                        <a:rPr lang="en-US" sz="1800" b="0" kern="1200" dirty="0">
                          <a:solidFill>
                            <a:schemeClr val="tx1"/>
                          </a:solidFill>
                          <a:effectLst/>
                          <a:latin typeface="+mn-lt"/>
                          <a:ea typeface="+mn-ea"/>
                          <a:cs typeface="+mn-cs"/>
                        </a:rPr>
                        <a:t>Maintaining a focus on core competencies </a:t>
                      </a:r>
                      <a:endParaRPr lang="en-US" sz="1800" dirty="0"/>
                    </a:p>
                  </a:txBody>
                  <a:tcPr marT="45711" marB="45711">
                    <a:lnL w="12700" cap="flat" cmpd="sng" algn="ctr">
                      <a:solidFill>
                        <a:srgbClr val="000000"/>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tc>
                  <a:txBody>
                    <a:bodyPr/>
                    <a:lstStyle/>
                    <a:p>
                      <a:r>
                        <a:rPr lang="en-US" sz="1800" b="0" kern="1200" dirty="0">
                          <a:solidFill>
                            <a:schemeClr val="tx1"/>
                          </a:solidFill>
                          <a:effectLst/>
                          <a:latin typeface="+mn-lt"/>
                          <a:ea typeface="+mn-ea"/>
                          <a:cs typeface="+mn-cs"/>
                        </a:rPr>
                        <a:t>Negative impact on employees </a:t>
                      </a:r>
                      <a:endParaRPr lang="en-US" sz="1800" dirty="0"/>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5"/>
                  </a:ext>
                </a:extLst>
              </a:tr>
              <a:tr h="639950">
                <a:tc gridSpan="2">
                  <a:txBody>
                    <a:bodyPr/>
                    <a:lstStyle/>
                    <a:p>
                      <a:r>
                        <a:rPr lang="en-US" sz="1800" b="0" kern="1200" dirty="0">
                          <a:solidFill>
                            <a:schemeClr val="tx1"/>
                          </a:solidFill>
                          <a:effectLst/>
                          <a:latin typeface="+mn-lt"/>
                          <a:ea typeface="+mn-ea"/>
                          <a:cs typeface="+mn-cs"/>
                        </a:rPr>
                        <a:t>Accessing outside technology </a:t>
                      </a:r>
                      <a:endParaRPr lang="en-US" sz="1800" dirty="0"/>
                    </a:p>
                  </a:txBody>
                  <a:tcPr marT="45711" marB="45711">
                    <a:lnL w="12700" cap="flat" cmpd="sng" algn="ctr">
                      <a:solidFill>
                        <a:srgbClr val="000000"/>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tc>
                <a:tc>
                  <a:txBody>
                    <a:bodyPr/>
                    <a:lstStyle/>
                    <a:p>
                      <a:r>
                        <a:rPr lang="en-US" sz="1800" b="0" kern="1200" dirty="0">
                          <a:solidFill>
                            <a:schemeClr val="tx1"/>
                          </a:solidFill>
                          <a:effectLst/>
                          <a:latin typeface="+mn-lt"/>
                          <a:ea typeface="+mn-ea"/>
                          <a:cs typeface="+mn-cs"/>
                        </a:rPr>
                        <a:t>Risks may not manifest themselves for years </a:t>
                      </a:r>
                      <a:endParaRPr lang="en-US" sz="1800" dirty="0"/>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13777848"/>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2/3*#ppt_w"/>
                                          </p:val>
                                        </p:tav>
                                        <p:tav tm="100000">
                                          <p:val>
                                            <p:strVal val="#ppt_w"/>
                                          </p:val>
                                        </p:tav>
                                      </p:tavLst>
                                    </p:anim>
                                    <p:anim calcmode="lin" valueType="num">
                                      <p:cBhvr>
                                        <p:cTn id="8" dur="1000" fill="hold"/>
                                        <p:tgtEl>
                                          <p:spTgt spid="5"/>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US" dirty="0">
                <a:latin typeface="Arial" charset="0"/>
                <a:cs typeface="Arial" charset="0"/>
              </a:rPr>
              <a:t>Rating Outsourcing Providers</a:t>
            </a:r>
          </a:p>
        </p:txBody>
      </p:sp>
      <p:sp>
        <p:nvSpPr>
          <p:cNvPr id="126978" name="Content Placeholder 2"/>
          <p:cNvSpPr>
            <a:spLocks noGrp="1"/>
          </p:cNvSpPr>
          <p:nvPr>
            <p:ph idx="1"/>
          </p:nvPr>
        </p:nvSpPr>
        <p:spPr>
          <a:xfrm>
            <a:off x="685800" y="1765300"/>
            <a:ext cx="7569200" cy="3568700"/>
          </a:xfrm>
        </p:spPr>
        <p:txBody>
          <a:bodyPr/>
          <a:lstStyle/>
          <a:p>
            <a:pPr>
              <a:buFont typeface="Arial Unicode MS" charset="0"/>
              <a:buChar char="▶"/>
            </a:pPr>
            <a:r>
              <a:rPr lang="en-US" dirty="0">
                <a:latin typeface="Arial" charset="0"/>
                <a:cs typeface="Arial" charset="0"/>
              </a:rPr>
              <a:t>Insufficient analysis most common reason for failure</a:t>
            </a:r>
          </a:p>
          <a:p>
            <a:pPr>
              <a:buFont typeface="Arial Unicode MS" charset="0"/>
              <a:buChar char="▶"/>
            </a:pPr>
            <a:r>
              <a:rPr lang="en-US" i="1" dirty="0">
                <a:latin typeface="Arial" charset="0"/>
                <a:cs typeface="Arial" charset="0"/>
              </a:rPr>
              <a:t>Factor-rating method</a:t>
            </a:r>
          </a:p>
          <a:p>
            <a:pPr>
              <a:buFont typeface="Arial Unicode MS" charset="0"/>
              <a:buChar char="▶"/>
            </a:pPr>
            <a:r>
              <a:rPr lang="en-US" dirty="0">
                <a:latin typeface="Arial" charset="0"/>
                <a:cs typeface="Arial" charset="0"/>
              </a:rPr>
              <a:t>Points are assigned for each factor for each provider</a:t>
            </a:r>
          </a:p>
          <a:p>
            <a:pPr>
              <a:buFont typeface="Arial Unicode MS" charset="0"/>
              <a:buChar char="▶"/>
            </a:pPr>
            <a:r>
              <a:rPr lang="en-US" dirty="0">
                <a:latin typeface="Arial" charset="0"/>
                <a:cs typeface="Arial" charset="0"/>
              </a:rPr>
              <a:t>Weights are assigned to each factor</a:t>
            </a:r>
          </a:p>
        </p:txBody>
      </p:sp>
    </p:spTree>
    <p:extLst>
      <p:ext uri="{BB962C8B-B14F-4D97-AF65-F5344CB8AC3E}">
        <p14:creationId xmlns:p14="http://schemas.microsoft.com/office/powerpoint/2010/main" val="2969207883"/>
      </p:ext>
    </p:extLst>
  </p:cSld>
  <p:clrMapOvr>
    <a:masterClrMapping/>
  </p:clrMapOvr>
  <p:transition spd="slow">
    <p:pull dir="l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ea typeface="+mj-ea"/>
              </a:rPr>
              <a:t>Rating Provider Selection Criteria</a:t>
            </a:r>
          </a:p>
        </p:txBody>
      </p:sp>
      <p:graphicFrame>
        <p:nvGraphicFramePr>
          <p:cNvPr id="4" name="Table 3"/>
          <p:cNvGraphicFramePr>
            <a:graphicFrameLocks noGrp="1"/>
          </p:cNvGraphicFramePr>
          <p:nvPr>
            <p:extLst>
              <p:ext uri="{D42A27DB-BD31-4B8C-83A1-F6EECF244321}">
                <p14:modId xmlns:p14="http://schemas.microsoft.com/office/powerpoint/2010/main" val="192981361"/>
              </p:ext>
            </p:extLst>
          </p:nvPr>
        </p:nvGraphicFramePr>
        <p:xfrm>
          <a:off x="457200" y="1790700"/>
          <a:ext cx="8229600" cy="3600450"/>
        </p:xfrm>
        <a:graphic>
          <a:graphicData uri="http://schemas.openxmlformats.org/drawingml/2006/table">
            <a:tbl>
              <a:tblPr/>
              <a:tblGrid>
                <a:gridCol w="1058863">
                  <a:extLst>
                    <a:ext uri="{9D8B030D-6E8A-4147-A177-3AD203B41FA5}">
                      <a16:colId xmlns:a16="http://schemas.microsoft.com/office/drawing/2014/main" val="20000"/>
                    </a:ext>
                  </a:extLst>
                </a:gridCol>
                <a:gridCol w="2357437">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266700">
                  <a:extLst>
                    <a:ext uri="{9D8B030D-6E8A-4147-A177-3AD203B41FA5}">
                      <a16:colId xmlns:a16="http://schemas.microsoft.com/office/drawing/2014/main" val="20005"/>
                    </a:ext>
                  </a:extLst>
                </a:gridCol>
                <a:gridCol w="4953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gridCol w="2667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279400">
                  <a:extLst>
                    <a:ext uri="{9D8B030D-6E8A-4147-A177-3AD203B41FA5}">
                      <a16:colId xmlns:a16="http://schemas.microsoft.com/office/drawing/2014/main" val="20010"/>
                    </a:ext>
                  </a:extLst>
                </a:gridCol>
                <a:gridCol w="419100">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tblGrid>
              <a:tr h="298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a:ea typeface="ＭＳ Ｐゴシック" charset="0"/>
                          <a:cs typeface="Arial"/>
                        </a:rPr>
                        <a:t>TABLE 2.3</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gridSpan="1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a:ea typeface="ＭＳ Ｐゴシック" charset="0"/>
                          <a:cs typeface="Arial"/>
                        </a:rPr>
                        <a:t>Factor Ratings Applied to National Architects' Potential IT Outsourcing Providers </a:t>
                      </a: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84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FFFFFF"/>
                        </a:solidFill>
                        <a:effectLst/>
                        <a:latin typeface="Arial"/>
                        <a:ea typeface="ＭＳ Ｐゴシック" charset="0"/>
                        <a:cs typeface="Arial"/>
                      </a:endParaRP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33320"/>
                    </a:solidFill>
                  </a:tcPr>
                </a:tc>
                <a:tc hMerge="1">
                  <a:txBody>
                    <a:bodyPr/>
                    <a:lstStyle/>
                    <a:p>
                      <a:endParaRPr lang="en-US"/>
                    </a:p>
                  </a:txBody>
                  <a:tcPr/>
                </a:tc>
                <a:tc rowSpan="2"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a:ea typeface="ＭＳ Ｐゴシック" charset="0"/>
                          <a:cs typeface="Arial"/>
                        </a:rPr>
                        <a:t>IMPORTANCE WEIGHTS</a:t>
                      </a:r>
                    </a:p>
                  </a:txBody>
                  <a:tcPr anchor="b"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33320"/>
                    </a:solidFill>
                  </a:tcPr>
                </a:tc>
                <a:tc rowSpan="2" hMerge="1">
                  <a:txBody>
                    <a:bodyPr/>
                    <a:lstStyle/>
                    <a:p>
                      <a:endParaRPr lang="en-US"/>
                    </a:p>
                  </a:txBody>
                  <a:tcPr/>
                </a:tc>
                <a:tc rowSpan="2" hMerge="1">
                  <a:txBody>
                    <a:bodyPr/>
                    <a:lstStyle/>
                    <a:p>
                      <a:endParaRPr lang="en-US"/>
                    </a:p>
                  </a:txBody>
                  <a:tcPr/>
                </a:tc>
                <a:tc gridSpan="9">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a:ea typeface="ＭＳ Ｐゴシック" charset="0"/>
                          <a:cs typeface="Arial"/>
                        </a:rPr>
                        <a:t>OUTSOURCING PROVIDERS</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D3332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830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a:ea typeface="ＭＳ Ｐゴシック" charset="0"/>
                          <a:cs typeface="Arial"/>
                        </a:rPr>
                        <a:t>FACTOR (CRITERION)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solidFill>
                      <a:srgbClr val="D33320"/>
                    </a:solid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a:ea typeface="ＭＳ Ｐゴシック" charset="0"/>
                          <a:cs typeface="Arial"/>
                        </a:rPr>
                        <a:t>BIM </a:t>
                      </a:r>
                      <a:br>
                        <a:rPr kumimoji="0" lang="en-US" sz="1200" b="1" i="0" u="none" strike="noStrike" cap="none" normalizeH="0" baseline="0" dirty="0">
                          <a:ln>
                            <a:noFill/>
                          </a:ln>
                          <a:solidFill>
                            <a:srgbClr val="FFFFFF"/>
                          </a:solidFill>
                          <a:effectLst/>
                          <a:latin typeface="Arial"/>
                          <a:ea typeface="ＭＳ Ｐゴシック" charset="0"/>
                          <a:cs typeface="Arial"/>
                        </a:rPr>
                      </a:br>
                      <a:r>
                        <a:rPr kumimoji="0" lang="en-US" sz="1200" b="1" i="0" u="none" strike="noStrike" cap="none" normalizeH="0" baseline="0" dirty="0">
                          <a:ln>
                            <a:noFill/>
                          </a:ln>
                          <a:solidFill>
                            <a:srgbClr val="FFFFFF"/>
                          </a:solidFill>
                          <a:effectLst/>
                          <a:latin typeface="Arial"/>
                          <a:ea typeface="ＭＳ Ｐゴシック" charset="0"/>
                          <a:cs typeface="Arial"/>
                        </a:rPr>
                        <a:t>(U.S.)</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D33320"/>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a:ea typeface="ＭＳ Ｐゴシック" charset="0"/>
                          <a:cs typeface="Arial"/>
                        </a:rPr>
                        <a:t>S.P.C.</a:t>
                      </a:r>
                      <a:br>
                        <a:rPr kumimoji="0" lang="en-US" sz="1200" b="1" i="0" u="none" strike="noStrike" cap="none" normalizeH="0" baseline="0" dirty="0">
                          <a:ln>
                            <a:noFill/>
                          </a:ln>
                          <a:solidFill>
                            <a:srgbClr val="FFFFFF"/>
                          </a:solidFill>
                          <a:effectLst/>
                          <a:latin typeface="Arial"/>
                          <a:ea typeface="ＭＳ Ｐゴシック" charset="0"/>
                          <a:cs typeface="Arial"/>
                        </a:rPr>
                      </a:br>
                      <a:r>
                        <a:rPr kumimoji="0" lang="en-US" sz="1200" b="1" i="0" u="none" strike="noStrike" cap="none" normalizeH="0" baseline="0" dirty="0">
                          <a:ln>
                            <a:noFill/>
                          </a:ln>
                          <a:solidFill>
                            <a:srgbClr val="FFFFFF"/>
                          </a:solidFill>
                          <a:effectLst/>
                          <a:latin typeface="Arial"/>
                          <a:ea typeface="ＭＳ Ｐゴシック" charset="0"/>
                          <a:cs typeface="Arial"/>
                        </a:rPr>
                        <a:t>(INDIA)</a:t>
                      </a:r>
                    </a:p>
                  </a:txBody>
                  <a:tcP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D33320"/>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a:ea typeface="ＭＳ Ｐゴシック" charset="0"/>
                          <a:cs typeface="Arial"/>
                        </a:rPr>
                        <a:t>TELCO (ISRAEL)</a:t>
                      </a:r>
                    </a:p>
                  </a:txBody>
                  <a:tcPr horzOverflow="overflow">
                    <a:lnL w="12700" cap="flat" cmpd="sng" algn="ctr">
                      <a:solidFill>
                        <a:srgbClr val="BFBFB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D3332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984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1. Can reduce operating costs</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.2</a:t>
                      </a:r>
                    </a:p>
                  </a:txBody>
                  <a:tcPr horzOverflow="overflow">
                    <a:lnL>
                      <a:noFill/>
                    </a:lnL>
                    <a:lnR>
                      <a:noFill/>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a:noFill/>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5</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84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2. Can reduce capital investment</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.2</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4</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84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 Skilled personnel</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.2</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5</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4</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84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4. Can improve quality</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.1</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4</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5</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2</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30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5. Can gain access to technology not in</a:t>
                      </a:r>
                      <a:br>
                        <a:rPr kumimoji="0" lang="en-US" sz="1200" b="0" i="0" u="none" strike="noStrike" cap="none" normalizeH="0" baseline="0" dirty="0">
                          <a:ln>
                            <a:noFill/>
                          </a:ln>
                          <a:solidFill>
                            <a:schemeClr val="tx1"/>
                          </a:solidFill>
                          <a:effectLst/>
                          <a:latin typeface="Arial"/>
                          <a:ea typeface="ＭＳ Ｐゴシック" charset="0"/>
                          <a:cs typeface="Arial"/>
                        </a:rPr>
                      </a:br>
                      <a:r>
                        <a:rPr kumimoji="0" lang="en-US" sz="1200" b="0" i="0" u="none" strike="noStrike" cap="none" normalizeH="0" baseline="0" dirty="0">
                          <a:ln>
                            <a:noFill/>
                          </a:ln>
                          <a:solidFill>
                            <a:schemeClr val="tx1"/>
                          </a:solidFill>
                          <a:effectLst/>
                          <a:latin typeface="Arial"/>
                          <a:ea typeface="ＭＳ Ｐゴシック" charset="0"/>
                          <a:cs typeface="Arial"/>
                        </a:rPr>
                        <a:t>    company</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anchor="b"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.1</a:t>
                      </a:r>
                    </a:p>
                  </a:txBody>
                  <a:tcPr anchor="b"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anchor="b"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anchor="b"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5</a:t>
                      </a:r>
                    </a:p>
                  </a:txBody>
                  <a:tcPr anchor="b"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anchor="b"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anchor="b"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a:t>
                      </a:r>
                    </a:p>
                  </a:txBody>
                  <a:tcPr anchor="b"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anchor="b"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anchor="b"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5</a:t>
                      </a:r>
                    </a:p>
                  </a:txBody>
                  <a:tcPr anchor="b"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84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6. Can create additional capacity</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.1</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4</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2</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4</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84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7. Aligns with policy/philosophy/culture</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.1</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2</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5</a:t>
                      </a:r>
                    </a:p>
                  </a:txBody>
                  <a:tcPr horzOverflow="overflow">
                    <a:lnL>
                      <a:noFill/>
                    </a:lnL>
                    <a:lnR>
                      <a:noFill/>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84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Total Weighted Score</a:t>
                      </a:r>
                    </a:p>
                  </a:txBody>
                  <a:tcPr horzOverflow="overflow">
                    <a:lnL w="12700" cap="flat" cmpd="sng" algn="ctr">
                      <a:solidFill>
                        <a:srgbClr val="000000"/>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1.0</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3.9</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3.3</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a:ea typeface="ＭＳ Ｐゴシック" charset="0"/>
                          <a:cs typeface="Arial"/>
                        </a:rPr>
                        <a:t>3.8</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a:ea typeface="ＭＳ Ｐゴシック" charset="0"/>
                        <a:cs typeface="Arial"/>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 name="TextBox 7"/>
          <p:cNvSpPr txBox="1">
            <a:spLocks noChangeArrowheads="1"/>
          </p:cNvSpPr>
          <p:nvPr/>
        </p:nvSpPr>
        <p:spPr bwMode="auto">
          <a:xfrm>
            <a:off x="419100" y="5715000"/>
            <a:ext cx="8387658" cy="353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700" dirty="0">
                <a:latin typeface="Arial"/>
                <a:cs typeface="Arial"/>
              </a:rPr>
              <a:t>Score for BIM = (.2 * 3) + (.2 * 4) + (.2 * 5) + (.1 * 4) + (.1 * 5) + (.1 * 4) + (.1 * 2) = 3.9</a:t>
            </a:r>
          </a:p>
        </p:txBody>
      </p:sp>
      <p:grpSp>
        <p:nvGrpSpPr>
          <p:cNvPr id="12" name="Group 11"/>
          <p:cNvGrpSpPr>
            <a:grpSpLocks/>
          </p:cNvGrpSpPr>
          <p:nvPr/>
        </p:nvGrpSpPr>
        <p:grpSpPr bwMode="auto">
          <a:xfrm>
            <a:off x="2214563" y="2984500"/>
            <a:ext cx="3602037" cy="2768600"/>
            <a:chOff x="2214558" y="2984500"/>
            <a:chExt cx="3602042" cy="2768600"/>
          </a:xfrm>
        </p:grpSpPr>
        <p:sp>
          <p:nvSpPr>
            <p:cNvPr id="9" name="Freeform 8"/>
            <p:cNvSpPr/>
            <p:nvPr/>
          </p:nvSpPr>
          <p:spPr>
            <a:xfrm>
              <a:off x="2214558" y="2984500"/>
              <a:ext cx="2306640" cy="2755900"/>
            </a:xfrm>
            <a:custGeom>
              <a:avLst/>
              <a:gdLst>
                <a:gd name="connsiteX0" fmla="*/ 2306642 w 2306642"/>
                <a:gd name="connsiteY0" fmla="*/ 0 h 2755900"/>
                <a:gd name="connsiteX1" fmla="*/ 236542 w 2306642"/>
                <a:gd name="connsiteY1" fmla="*/ 927100 h 2755900"/>
                <a:gd name="connsiteX2" fmla="*/ 46042 w 2306642"/>
                <a:gd name="connsiteY2" fmla="*/ 2755900 h 2755900"/>
              </a:gdLst>
              <a:ahLst/>
              <a:cxnLst>
                <a:cxn ang="0">
                  <a:pos x="connsiteX0" y="connsiteY0"/>
                </a:cxn>
                <a:cxn ang="0">
                  <a:pos x="connsiteX1" y="connsiteY1"/>
                </a:cxn>
                <a:cxn ang="0">
                  <a:pos x="connsiteX2" y="connsiteY2"/>
                </a:cxn>
              </a:cxnLst>
              <a:rect l="l" t="t" r="r" b="b"/>
              <a:pathLst>
                <a:path w="2306642" h="2755900">
                  <a:moveTo>
                    <a:pt x="2306642" y="0"/>
                  </a:moveTo>
                  <a:cubicBezTo>
                    <a:pt x="1459975" y="233891"/>
                    <a:pt x="613309" y="467783"/>
                    <a:pt x="236542" y="927100"/>
                  </a:cubicBezTo>
                  <a:cubicBezTo>
                    <a:pt x="-140225" y="1386417"/>
                    <a:pt x="46042" y="2755900"/>
                    <a:pt x="46042" y="2755900"/>
                  </a:cubicBezTo>
                </a:path>
              </a:pathLst>
            </a:custGeom>
            <a:ln w="57150" cmpd="sng">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10" name="Freeform 9"/>
            <p:cNvSpPr/>
            <p:nvPr/>
          </p:nvSpPr>
          <p:spPr>
            <a:xfrm>
              <a:off x="2628896" y="3009900"/>
              <a:ext cx="3187704" cy="2743200"/>
            </a:xfrm>
            <a:custGeom>
              <a:avLst/>
              <a:gdLst>
                <a:gd name="connsiteX0" fmla="*/ 3187700 w 3187700"/>
                <a:gd name="connsiteY0" fmla="*/ 0 h 2743200"/>
                <a:gd name="connsiteX1" fmla="*/ 1676400 w 3187700"/>
                <a:gd name="connsiteY1" fmla="*/ 368300 h 2743200"/>
                <a:gd name="connsiteX2" fmla="*/ 457200 w 3187700"/>
                <a:gd name="connsiteY2" fmla="*/ 1765300 h 2743200"/>
                <a:gd name="connsiteX3" fmla="*/ 0 w 3187700"/>
                <a:gd name="connsiteY3" fmla="*/ 2743200 h 2743200"/>
                <a:gd name="connsiteX0" fmla="*/ 3187700 w 3187700"/>
                <a:gd name="connsiteY0" fmla="*/ 0 h 2743200"/>
                <a:gd name="connsiteX1" fmla="*/ 1676400 w 3187700"/>
                <a:gd name="connsiteY1" fmla="*/ 368300 h 2743200"/>
                <a:gd name="connsiteX2" fmla="*/ 749300 w 3187700"/>
                <a:gd name="connsiteY2" fmla="*/ 1308100 h 2743200"/>
                <a:gd name="connsiteX3" fmla="*/ 0 w 3187700"/>
                <a:gd name="connsiteY3" fmla="*/ 2743200 h 2743200"/>
                <a:gd name="connsiteX0" fmla="*/ 3187700 w 3187700"/>
                <a:gd name="connsiteY0" fmla="*/ 0 h 2743200"/>
                <a:gd name="connsiteX1" fmla="*/ 1676400 w 3187700"/>
                <a:gd name="connsiteY1" fmla="*/ 368300 h 2743200"/>
                <a:gd name="connsiteX2" fmla="*/ 749300 w 3187700"/>
                <a:gd name="connsiteY2" fmla="*/ 1308100 h 2743200"/>
                <a:gd name="connsiteX3" fmla="*/ 0 w 3187700"/>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3187700" h="2743200">
                  <a:moveTo>
                    <a:pt x="3187700" y="0"/>
                  </a:moveTo>
                  <a:cubicBezTo>
                    <a:pt x="2659591" y="37041"/>
                    <a:pt x="2082800" y="150283"/>
                    <a:pt x="1676400" y="368300"/>
                  </a:cubicBezTo>
                  <a:cubicBezTo>
                    <a:pt x="1270000" y="586317"/>
                    <a:pt x="1066800" y="912283"/>
                    <a:pt x="749300" y="1308100"/>
                  </a:cubicBezTo>
                  <a:cubicBezTo>
                    <a:pt x="431800" y="1703917"/>
                    <a:pt x="0" y="2743200"/>
                    <a:pt x="0" y="2743200"/>
                  </a:cubicBezTo>
                </a:path>
              </a:pathLst>
            </a:custGeom>
            <a:ln w="57150" cmpd="sng">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dirty="0"/>
            </a:p>
          </p:txBody>
        </p:sp>
      </p:grpSp>
      <p:sp>
        <p:nvSpPr>
          <p:cNvPr id="11" name="Freeform 10"/>
          <p:cNvSpPr/>
          <p:nvPr/>
        </p:nvSpPr>
        <p:spPr>
          <a:xfrm>
            <a:off x="6159500" y="5218113"/>
            <a:ext cx="2108200" cy="534987"/>
          </a:xfrm>
          <a:custGeom>
            <a:avLst/>
            <a:gdLst>
              <a:gd name="connsiteX0" fmla="*/ 2108200 w 2108200"/>
              <a:gd name="connsiteY0" fmla="*/ 534309 h 534309"/>
              <a:gd name="connsiteX1" fmla="*/ 1422400 w 2108200"/>
              <a:gd name="connsiteY1" fmla="*/ 51709 h 534309"/>
              <a:gd name="connsiteX2" fmla="*/ 0 w 2108200"/>
              <a:gd name="connsiteY2" fmla="*/ 13609 h 534309"/>
            </a:gdLst>
            <a:ahLst/>
            <a:cxnLst>
              <a:cxn ang="0">
                <a:pos x="connsiteX0" y="connsiteY0"/>
              </a:cxn>
              <a:cxn ang="0">
                <a:pos x="connsiteX1" y="connsiteY1"/>
              </a:cxn>
              <a:cxn ang="0">
                <a:pos x="connsiteX2" y="connsiteY2"/>
              </a:cxn>
            </a:cxnLst>
            <a:rect l="l" t="t" r="r" b="b"/>
            <a:pathLst>
              <a:path w="2108200" h="534309">
                <a:moveTo>
                  <a:pt x="2108200" y="534309"/>
                </a:moveTo>
                <a:cubicBezTo>
                  <a:pt x="1940983" y="336400"/>
                  <a:pt x="1773767" y="138492"/>
                  <a:pt x="1422400" y="51709"/>
                </a:cubicBezTo>
                <a:cubicBezTo>
                  <a:pt x="1071033" y="-35074"/>
                  <a:pt x="0" y="13609"/>
                  <a:pt x="0" y="13609"/>
                </a:cubicBezTo>
              </a:path>
            </a:pathLst>
          </a:custGeom>
          <a:ln w="57150" cmpd="sng">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167592159"/>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2/3*#ppt_w"/>
                                          </p:val>
                                        </p:tav>
                                        <p:tav tm="100000">
                                          <p:val>
                                            <p:strVal val="#ppt_w"/>
                                          </p:val>
                                        </p:tav>
                                      </p:tavLst>
                                    </p:anim>
                                    <p:anim calcmode="lin" valueType="num">
                                      <p:cBhvr>
                                        <p:cTn id="8" dur="10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trips(downLeft)">
                                      <p:cBhvr>
                                        <p:cTn id="13" dur="10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par>
                          <p:cTn id="17" fill="hold" nodeType="afterGroup">
                            <p:stCondLst>
                              <p:cond delay="1000"/>
                            </p:stCondLst>
                            <p:childTnLst>
                              <p:par>
                                <p:cTn id="18" presetID="18" presetClass="entr" presetSubtype="9"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upLeft)">
                                      <p:cBhvr>
                                        <p:cTn id="20" dur="1000"/>
                                        <p:tgtEl>
                                          <p:spTgt spid="11"/>
                                        </p:tgtEl>
                                      </p:cBhvr>
                                    </p:animEffect>
                                  </p:childTnLst>
                                </p:cTn>
                              </p:par>
                            </p:childTnLst>
                          </p:cTn>
                        </p:par>
                        <p:par>
                          <p:cTn id="21" fill="hold">
                            <p:stCondLst>
                              <p:cond delay="2000"/>
                            </p:stCondLst>
                            <p:childTnLst>
                              <p:par>
                                <p:cTn id="22" presetID="18" presetClass="exit" presetSubtype="12" fill="hold" nodeType="afterEffect">
                                  <p:stCondLst>
                                    <p:cond delay="3000"/>
                                  </p:stCondLst>
                                  <p:childTnLst>
                                    <p:animEffect transition="out" filter="strips(downLeft)">
                                      <p:cBhvr>
                                        <p:cTn id="23" dur="1000"/>
                                        <p:tgtEl>
                                          <p:spTgt spid="12"/>
                                        </p:tgtEl>
                                      </p:cBhvr>
                                    </p:animEffect>
                                    <p:set>
                                      <p:cBhvr>
                                        <p:cTn id="24" dur="1" fill="hold">
                                          <p:stCondLst>
                                            <p:cond delay="999"/>
                                          </p:stCondLst>
                                        </p:cTn>
                                        <p:tgtEl>
                                          <p:spTgt spid="12"/>
                                        </p:tgtEl>
                                        <p:attrNameLst>
                                          <p:attrName>style.visibility</p:attrName>
                                        </p:attrNameLst>
                                      </p:cBhvr>
                                      <p:to>
                                        <p:strVal val="hidden"/>
                                      </p:to>
                                    </p:set>
                                  </p:childTnLst>
                                </p:cTn>
                              </p:par>
                              <p:par>
                                <p:cTn id="25" presetID="18" presetClass="exit" presetSubtype="9" fill="hold" grpId="0" nodeType="withEffect">
                                  <p:stCondLst>
                                    <p:cond delay="3000"/>
                                  </p:stCondLst>
                                  <p:childTnLst>
                                    <p:animEffect transition="out" filter="strips(upLeft)">
                                      <p:cBhvr>
                                        <p:cTn id="26" dur="1000"/>
                                        <p:tgtEl>
                                          <p:spTgt spid="11"/>
                                        </p:tgtEl>
                                      </p:cBhvr>
                                    </p:animEffect>
                                    <p:set>
                                      <p:cBhvr>
                                        <p:cTn id="27"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812800" y="165100"/>
            <a:ext cx="7772400" cy="1282700"/>
          </a:xfrm>
        </p:spPr>
        <p:txBody>
          <a:bodyPr/>
          <a:lstStyle/>
          <a:p>
            <a:pPr>
              <a:lnSpc>
                <a:spcPct val="80000"/>
              </a:lnSpc>
            </a:pPr>
            <a:r>
              <a:rPr lang="en-US" dirty="0">
                <a:latin typeface="Arial" charset="0"/>
                <a:cs typeface="Arial" charset="0"/>
              </a:rPr>
              <a:t>Global Operations Strategy Options</a:t>
            </a:r>
          </a:p>
        </p:txBody>
      </p:sp>
      <p:grpSp>
        <p:nvGrpSpPr>
          <p:cNvPr id="321590" name="Group 54"/>
          <p:cNvGrpSpPr>
            <a:grpSpLocks/>
          </p:cNvGrpSpPr>
          <p:nvPr/>
        </p:nvGrpSpPr>
        <p:grpSpPr bwMode="auto">
          <a:xfrm>
            <a:off x="1081088" y="1165225"/>
            <a:ext cx="6913562" cy="5240338"/>
            <a:chOff x="681" y="734"/>
            <a:chExt cx="4355" cy="3301"/>
          </a:xfrm>
        </p:grpSpPr>
        <p:sp>
          <p:nvSpPr>
            <p:cNvPr id="129032" name="AutoShape 4"/>
            <p:cNvSpPr>
              <a:spLocks noChangeArrowheads="1"/>
            </p:cNvSpPr>
            <p:nvPr/>
          </p:nvSpPr>
          <p:spPr bwMode="auto">
            <a:xfrm>
              <a:off x="880" y="936"/>
              <a:ext cx="288" cy="2392"/>
            </a:xfrm>
            <a:prstGeom prst="upDownArrow">
              <a:avLst>
                <a:gd name="adj1" fmla="val 50000"/>
                <a:gd name="adj2" fmla="val 79864"/>
              </a:avLst>
            </a:prstGeom>
            <a:solidFill>
              <a:srgbClr val="175097"/>
            </a:solidFill>
            <a:ln w="9525">
              <a:solidFill>
                <a:schemeClr val="tx1"/>
              </a:solidFill>
              <a:miter lim="800000"/>
              <a:headEnd/>
              <a:tailEnd/>
            </a:ln>
          </p:spPr>
          <p:txBody>
            <a:bodyPr vert="eaVert" wrap="none" anchor="ctr"/>
            <a:lstStyle/>
            <a:p>
              <a:endParaRPr lang="en-US" dirty="0"/>
            </a:p>
          </p:txBody>
        </p:sp>
        <p:sp>
          <p:nvSpPr>
            <p:cNvPr id="129033" name="Text Box 5"/>
            <p:cNvSpPr txBox="1">
              <a:spLocks noChangeArrowheads="1"/>
            </p:cNvSpPr>
            <p:nvPr/>
          </p:nvSpPr>
          <p:spPr bwMode="auto">
            <a:xfrm rot="16200000">
              <a:off x="252" y="2028"/>
              <a:ext cx="107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b="1" dirty="0">
                  <a:latin typeface="Arial" charset="0"/>
                </a:rPr>
                <a:t>Cost Reduction</a:t>
              </a:r>
            </a:p>
          </p:txBody>
        </p:sp>
        <p:sp>
          <p:nvSpPr>
            <p:cNvPr id="129034" name="Text Box 6"/>
            <p:cNvSpPr txBox="1">
              <a:spLocks noChangeArrowheads="1"/>
            </p:cNvSpPr>
            <p:nvPr/>
          </p:nvSpPr>
          <p:spPr bwMode="auto">
            <a:xfrm>
              <a:off x="822" y="734"/>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High</a:t>
              </a:r>
            </a:p>
          </p:txBody>
        </p:sp>
        <p:sp>
          <p:nvSpPr>
            <p:cNvPr id="129035" name="Text Box 7"/>
            <p:cNvSpPr txBox="1">
              <a:spLocks noChangeArrowheads="1"/>
            </p:cNvSpPr>
            <p:nvPr/>
          </p:nvSpPr>
          <p:spPr bwMode="auto">
            <a:xfrm>
              <a:off x="830" y="33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Low</a:t>
              </a:r>
            </a:p>
          </p:txBody>
        </p:sp>
        <p:sp>
          <p:nvSpPr>
            <p:cNvPr id="129036" name="AutoShape 8"/>
            <p:cNvSpPr>
              <a:spLocks noChangeArrowheads="1"/>
            </p:cNvSpPr>
            <p:nvPr/>
          </p:nvSpPr>
          <p:spPr bwMode="auto">
            <a:xfrm rot="5400000">
              <a:off x="2786" y="1918"/>
              <a:ext cx="288" cy="3404"/>
            </a:xfrm>
            <a:prstGeom prst="upDownArrow">
              <a:avLst>
                <a:gd name="adj1" fmla="val 44444"/>
                <a:gd name="adj2" fmla="val 73215"/>
              </a:avLst>
            </a:prstGeom>
            <a:solidFill>
              <a:srgbClr val="175097"/>
            </a:solidFill>
            <a:ln w="9525">
              <a:solidFill>
                <a:schemeClr val="tx1"/>
              </a:solidFill>
              <a:miter lim="800000"/>
              <a:headEnd/>
              <a:tailEnd/>
            </a:ln>
          </p:spPr>
          <p:txBody>
            <a:bodyPr vert="eaVert" wrap="none" anchor="ctr"/>
            <a:lstStyle/>
            <a:p>
              <a:endParaRPr lang="en-US" dirty="0"/>
            </a:p>
          </p:txBody>
        </p:sp>
        <p:sp>
          <p:nvSpPr>
            <p:cNvPr id="129037" name="Text Box 9"/>
            <p:cNvSpPr txBox="1">
              <a:spLocks noChangeArrowheads="1"/>
            </p:cNvSpPr>
            <p:nvPr/>
          </p:nvSpPr>
          <p:spPr bwMode="auto">
            <a:xfrm>
              <a:off x="4654" y="3510"/>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High</a:t>
              </a:r>
            </a:p>
          </p:txBody>
        </p:sp>
        <p:sp>
          <p:nvSpPr>
            <p:cNvPr id="129038" name="Text Box 10"/>
            <p:cNvSpPr txBox="1">
              <a:spLocks noChangeArrowheads="1"/>
            </p:cNvSpPr>
            <p:nvPr/>
          </p:nvSpPr>
          <p:spPr bwMode="auto">
            <a:xfrm>
              <a:off x="870" y="35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Low</a:t>
              </a:r>
            </a:p>
          </p:txBody>
        </p:sp>
        <p:sp>
          <p:nvSpPr>
            <p:cNvPr id="129039" name="Text Box 11"/>
            <p:cNvSpPr txBox="1">
              <a:spLocks noChangeArrowheads="1"/>
            </p:cNvSpPr>
            <p:nvPr/>
          </p:nvSpPr>
          <p:spPr bwMode="auto">
            <a:xfrm>
              <a:off x="1851" y="3686"/>
              <a:ext cx="2101"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latin typeface="Arial" charset="0"/>
                </a:rPr>
                <a:t>Local Responsiveness</a:t>
              </a:r>
            </a:p>
            <a:p>
              <a:pPr algn="ctr"/>
              <a:r>
                <a:rPr lang="en-AU" sz="1400" dirty="0">
                  <a:latin typeface="Arial" charset="0"/>
                </a:rPr>
                <a:t>(Quick Response and/or Differentiation)</a:t>
              </a:r>
            </a:p>
          </p:txBody>
        </p:sp>
      </p:grpSp>
      <p:sp>
        <p:nvSpPr>
          <p:cNvPr id="321576" name="Text Box 40"/>
          <p:cNvSpPr txBox="1">
            <a:spLocks noChangeArrowheads="1"/>
          </p:cNvSpPr>
          <p:nvPr/>
        </p:nvSpPr>
        <p:spPr bwMode="auto">
          <a:xfrm>
            <a:off x="7718425" y="13144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2.9</a:t>
            </a:r>
          </a:p>
        </p:txBody>
      </p:sp>
      <p:grpSp>
        <p:nvGrpSpPr>
          <p:cNvPr id="4" name="Group 3"/>
          <p:cNvGrpSpPr/>
          <p:nvPr/>
        </p:nvGrpSpPr>
        <p:grpSpPr>
          <a:xfrm>
            <a:off x="2346325" y="1309688"/>
            <a:ext cx="4432300" cy="4460875"/>
            <a:chOff x="2346325" y="1309688"/>
            <a:chExt cx="4432300" cy="4460875"/>
          </a:xfrm>
        </p:grpSpPr>
        <p:grpSp>
          <p:nvGrpSpPr>
            <p:cNvPr id="2" name="Group 1"/>
            <p:cNvGrpSpPr>
              <a:grpSpLocks/>
            </p:cNvGrpSpPr>
            <p:nvPr/>
          </p:nvGrpSpPr>
          <p:grpSpPr bwMode="auto">
            <a:xfrm>
              <a:off x="2346325" y="1309688"/>
              <a:ext cx="4432300" cy="4460875"/>
              <a:chOff x="2346326" y="1309688"/>
              <a:chExt cx="4432299" cy="4460875"/>
            </a:xfrm>
          </p:grpSpPr>
          <p:sp>
            <p:nvSpPr>
              <p:cNvPr id="30" name="Oval 51"/>
              <p:cNvSpPr>
                <a:spLocks noChangeArrowheads="1"/>
              </p:cNvSpPr>
              <p:nvPr/>
            </p:nvSpPr>
            <p:spPr bwMode="auto">
              <a:xfrm>
                <a:off x="2346326" y="1309688"/>
                <a:ext cx="4432299" cy="4460875"/>
              </a:xfrm>
              <a:prstGeom prst="ellipse">
                <a:avLst/>
              </a:prstGeom>
              <a:solidFill>
                <a:schemeClr val="accent4"/>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29030" name="Text Box 52"/>
              <p:cNvSpPr txBox="1">
                <a:spLocks noChangeArrowheads="1"/>
              </p:cNvSpPr>
              <p:nvPr/>
            </p:nvSpPr>
            <p:spPr bwMode="auto">
              <a:xfrm>
                <a:off x="2938464" y="2594768"/>
                <a:ext cx="3259137" cy="1263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66700" indent="-2667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buSzPct val="100000"/>
                  <a:buFont typeface="Arial" charset="0"/>
                  <a:buChar char="•"/>
                </a:pPr>
                <a:r>
                  <a:rPr lang="en-AU" sz="2800" dirty="0">
                    <a:solidFill>
                      <a:srgbClr val="000000"/>
                    </a:solidFill>
                    <a:latin typeface="Arial" charset="0"/>
                    <a:ea typeface="MS PGothic" charset="0"/>
                    <a:cs typeface="MS PGothic" charset="0"/>
                  </a:rPr>
                  <a:t>Import/export or license existing product</a:t>
                </a:r>
              </a:p>
            </p:txBody>
          </p:sp>
          <p:sp>
            <p:nvSpPr>
              <p:cNvPr id="32" name="Rectangle 53"/>
              <p:cNvSpPr>
                <a:spLocks noChangeArrowheads="1"/>
              </p:cNvSpPr>
              <p:nvPr/>
            </p:nvSpPr>
            <p:spPr bwMode="auto">
              <a:xfrm>
                <a:off x="2739539" y="1682005"/>
                <a:ext cx="3534261" cy="875111"/>
              </a:xfrm>
              <a:prstGeom prst="rect">
                <a:avLst/>
              </a:prstGeom>
              <a:noFill/>
              <a:ln>
                <a:noFill/>
              </a:ln>
              <a:effectLst/>
            </p:spPr>
            <p:txBody>
              <a:bodyPr wrap="square">
                <a:spAutoFit/>
              </a:bodyPr>
              <a:lstStyle/>
              <a:p>
                <a:pPr algn="ctr" fontAlgn="auto">
                  <a:lnSpc>
                    <a:spcPct val="90000"/>
                  </a:lnSpc>
                  <a:spcBef>
                    <a:spcPts val="0"/>
                  </a:spcBef>
                  <a:spcAft>
                    <a:spcPts val="0"/>
                  </a:spcAft>
                  <a:defRPr/>
                </a:pPr>
                <a:r>
                  <a:rPr lang="en-AU" sz="2800" b="1" dirty="0">
                    <a:solidFill>
                      <a:srgbClr val="000000"/>
                    </a:solidFill>
                    <a:latin typeface="Arial"/>
                    <a:ea typeface="+mn-ea"/>
                    <a:cs typeface="Arial"/>
                  </a:rPr>
                  <a:t>International strategy </a:t>
                </a:r>
              </a:p>
            </p:txBody>
          </p:sp>
        </p:grpSp>
        <p:sp>
          <p:nvSpPr>
            <p:cNvPr id="3" name="TextBox 2"/>
            <p:cNvSpPr txBox="1"/>
            <p:nvPr/>
          </p:nvSpPr>
          <p:spPr>
            <a:xfrm>
              <a:off x="2938463" y="3991715"/>
              <a:ext cx="3018324" cy="1262910"/>
            </a:xfrm>
            <a:prstGeom prst="rect">
              <a:avLst/>
            </a:prstGeom>
            <a:noFill/>
          </p:spPr>
          <p:txBody>
            <a:bodyPr wrap="none" rtlCol="0">
              <a:spAutoFit/>
            </a:bodyPr>
            <a:lstStyle/>
            <a:p>
              <a:pPr fontAlgn="auto">
                <a:lnSpc>
                  <a:spcPct val="90000"/>
                </a:lnSpc>
                <a:spcBef>
                  <a:spcPts val="0"/>
                </a:spcBef>
                <a:spcAft>
                  <a:spcPts val="0"/>
                </a:spcAft>
                <a:tabLst>
                  <a:tab pos="901700" algn="l"/>
                </a:tabLst>
                <a:defRPr/>
              </a:pPr>
              <a:r>
                <a:rPr lang="en-AU" sz="2800" b="1" dirty="0">
                  <a:solidFill>
                    <a:srgbClr val="000000"/>
                  </a:solidFill>
                  <a:latin typeface="Arial"/>
                  <a:cs typeface="Arial"/>
                </a:rPr>
                <a:t>Examples:</a:t>
              </a:r>
            </a:p>
            <a:p>
              <a:pPr marL="177800" fontAlgn="auto">
                <a:lnSpc>
                  <a:spcPct val="90000"/>
                </a:lnSpc>
                <a:spcBef>
                  <a:spcPts val="0"/>
                </a:spcBef>
                <a:spcAft>
                  <a:spcPts val="0"/>
                </a:spcAft>
                <a:tabLst>
                  <a:tab pos="901700" algn="l"/>
                </a:tabLst>
                <a:defRPr/>
              </a:pPr>
              <a:r>
                <a:rPr lang="en-AU" sz="2800" dirty="0">
                  <a:solidFill>
                    <a:srgbClr val="000000"/>
                  </a:solidFill>
                  <a:latin typeface="Arial"/>
                  <a:cs typeface="Arial"/>
                </a:rPr>
                <a:t>U.S. Steel</a:t>
              </a:r>
            </a:p>
            <a:p>
              <a:pPr marL="177800" fontAlgn="auto">
                <a:lnSpc>
                  <a:spcPct val="90000"/>
                </a:lnSpc>
                <a:spcBef>
                  <a:spcPts val="0"/>
                </a:spcBef>
                <a:spcAft>
                  <a:spcPts val="0"/>
                </a:spcAft>
                <a:tabLst>
                  <a:tab pos="901700" algn="l"/>
                </a:tabLst>
                <a:defRPr/>
              </a:pPr>
              <a:r>
                <a:rPr lang="en-AU" sz="2800" dirty="0">
                  <a:solidFill>
                    <a:srgbClr val="000000"/>
                  </a:solidFill>
                  <a:latin typeface="Arial"/>
                  <a:cs typeface="Arial"/>
                </a:rPr>
                <a:t>Harley-Davidson</a:t>
              </a:r>
            </a:p>
          </p:txBody>
        </p:sp>
      </p:grpSp>
    </p:spTree>
    <p:extLst>
      <p:ext uri="{BB962C8B-B14F-4D97-AF65-F5344CB8AC3E}">
        <p14:creationId xmlns:p14="http://schemas.microsoft.com/office/powerpoint/2010/main" val="2185409479"/>
      </p:ext>
    </p:extLst>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321590"/>
                                        </p:tgtEl>
                                        <p:attrNameLst>
                                          <p:attrName>style.visibility</p:attrName>
                                        </p:attrNameLst>
                                      </p:cBhvr>
                                      <p:to>
                                        <p:strVal val="visible"/>
                                      </p:to>
                                    </p:set>
                                    <p:animEffect transition="in" filter="strips(upRight)">
                                      <p:cBhvr>
                                        <p:cTn id="7" dur="1000"/>
                                        <p:tgtEl>
                                          <p:spTgt spid="321590"/>
                                        </p:tgtEl>
                                      </p:cBhvr>
                                    </p:animEffect>
                                  </p:childTnLst>
                                </p:cTn>
                              </p:par>
                            </p:childTnLst>
                          </p:cTn>
                        </p:par>
                        <p:par>
                          <p:cTn id="8" fill="hold">
                            <p:stCondLst>
                              <p:cond delay="2000"/>
                            </p:stCondLst>
                            <p:childTnLst>
                              <p:par>
                                <p:cTn id="9" presetID="23" presetClass="entr" presetSubtype="272"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2/3*#ppt_w"/>
                                          </p:val>
                                        </p:tav>
                                        <p:tav tm="100000">
                                          <p:val>
                                            <p:strVal val="#ppt_w"/>
                                          </p:val>
                                        </p:tav>
                                      </p:tavLst>
                                    </p:anim>
                                    <p:anim calcmode="lin" valueType="num">
                                      <p:cBhvr>
                                        <p:cTn id="12" dur="1000" fill="hold"/>
                                        <p:tgtEl>
                                          <p:spTgt spid="4"/>
                                        </p:tgtEl>
                                        <p:attrNameLst>
                                          <p:attrName>ppt_h</p:attrName>
                                        </p:attrNameLst>
                                      </p:cBhvr>
                                      <p:tavLst>
                                        <p:tav tm="0">
                                          <p:val>
                                            <p:strVal val="2/3*#ppt_h"/>
                                          </p:val>
                                        </p:tav>
                                        <p:tav tm="100000">
                                          <p:val>
                                            <p:strVal val="#ppt_h"/>
                                          </p:val>
                                        </p:tav>
                                      </p:tavLst>
                                    </p:anim>
                                  </p:childTnLst>
                                </p:cTn>
                              </p:par>
                            </p:childTnLst>
                          </p:cTn>
                        </p:par>
                        <p:par>
                          <p:cTn id="13" fill="hold">
                            <p:stCondLst>
                              <p:cond delay="4000"/>
                            </p:stCondLst>
                            <p:childTnLst>
                              <p:par>
                                <p:cTn id="14" presetID="22" presetClass="entr" presetSubtype="8" fill="hold" grpId="0" nodeType="afterEffect">
                                  <p:stCondLst>
                                    <p:cond delay="0"/>
                                  </p:stCondLst>
                                  <p:childTnLst>
                                    <p:set>
                                      <p:cBhvr>
                                        <p:cTn id="15" dur="1" fill="hold">
                                          <p:stCondLst>
                                            <p:cond delay="0"/>
                                          </p:stCondLst>
                                        </p:cTn>
                                        <p:tgtEl>
                                          <p:spTgt spid="321576"/>
                                        </p:tgtEl>
                                        <p:attrNameLst>
                                          <p:attrName>style.visibility</p:attrName>
                                        </p:attrNameLst>
                                      </p:cBhvr>
                                      <p:to>
                                        <p:strVal val="visible"/>
                                      </p:to>
                                    </p:set>
                                    <p:animEffect transition="in" filter="wipe(left)">
                                      <p:cBhvr>
                                        <p:cTn id="16" dur="1000"/>
                                        <p:tgtEl>
                                          <p:spTgt spid="321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7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a:xfrm>
            <a:off x="812800" y="165100"/>
            <a:ext cx="7772400" cy="1282700"/>
          </a:xfrm>
        </p:spPr>
        <p:txBody>
          <a:bodyPr/>
          <a:lstStyle/>
          <a:p>
            <a:pPr>
              <a:lnSpc>
                <a:spcPct val="80000"/>
              </a:lnSpc>
            </a:pPr>
            <a:r>
              <a:rPr lang="en-US" dirty="0">
                <a:latin typeface="Arial" charset="0"/>
                <a:cs typeface="Arial" charset="0"/>
              </a:rPr>
              <a:t>Global Operations Strategy Options</a:t>
            </a:r>
          </a:p>
        </p:txBody>
      </p:sp>
      <p:sp>
        <p:nvSpPr>
          <p:cNvPr id="131075" name="Text Box 40"/>
          <p:cNvSpPr txBox="1">
            <a:spLocks noChangeArrowheads="1"/>
          </p:cNvSpPr>
          <p:nvPr/>
        </p:nvSpPr>
        <p:spPr bwMode="auto">
          <a:xfrm>
            <a:off x="7718425" y="13144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Figure </a:t>
            </a:r>
            <a:r>
              <a:rPr lang="en-AU" sz="1600" dirty="0">
                <a:solidFill>
                  <a:schemeClr val="tx2"/>
                </a:solidFill>
                <a:latin typeface="Arial" charset="0"/>
              </a:rPr>
              <a:t>2.9</a:t>
            </a:r>
          </a:p>
        </p:txBody>
      </p:sp>
      <p:grpSp>
        <p:nvGrpSpPr>
          <p:cNvPr id="131076" name="Group 50"/>
          <p:cNvGrpSpPr>
            <a:grpSpLocks/>
          </p:cNvGrpSpPr>
          <p:nvPr/>
        </p:nvGrpSpPr>
        <p:grpSpPr bwMode="auto">
          <a:xfrm>
            <a:off x="2120900" y="3000375"/>
            <a:ext cx="2644775" cy="2519363"/>
            <a:chOff x="928" y="1851"/>
            <a:chExt cx="1666" cy="1587"/>
          </a:xfrm>
        </p:grpSpPr>
        <p:sp>
          <p:nvSpPr>
            <p:cNvPr id="18" name="Oval 51"/>
            <p:cNvSpPr>
              <a:spLocks noChangeArrowheads="1"/>
            </p:cNvSpPr>
            <p:nvPr/>
          </p:nvSpPr>
          <p:spPr bwMode="auto">
            <a:xfrm>
              <a:off x="983" y="1851"/>
              <a:ext cx="1587" cy="1587"/>
            </a:xfrm>
            <a:prstGeom prst="ellipse">
              <a:avLst/>
            </a:prstGeom>
            <a:solidFill>
              <a:schemeClr val="accent4"/>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31078" name="Text Box 52"/>
            <p:cNvSpPr txBox="1">
              <a:spLocks noChangeArrowheads="1"/>
            </p:cNvSpPr>
            <p:nvPr/>
          </p:nvSpPr>
          <p:spPr bwMode="auto">
            <a:xfrm>
              <a:off x="1221" y="2351"/>
              <a:ext cx="1236" cy="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Import/export or license existing product</a:t>
              </a:r>
            </a:p>
            <a:p>
              <a:pPr>
                <a:lnSpc>
                  <a:spcPct val="90000"/>
                </a:lnSpc>
              </a:pPr>
              <a:endParaRPr lang="en-AU" sz="1400" b="1" dirty="0">
                <a:solidFill>
                  <a:srgbClr val="000000"/>
                </a:solidFill>
                <a:latin typeface="Arial"/>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b="1" dirty="0">
                  <a:solidFill>
                    <a:srgbClr val="000000"/>
                  </a:solidFill>
                  <a:latin typeface="Arial"/>
                  <a:cs typeface="Arial"/>
                </a:rPr>
                <a:t>	</a:t>
              </a:r>
              <a:r>
                <a:rPr lang="en-AU" sz="1400" dirty="0">
                  <a:solidFill>
                    <a:srgbClr val="000000"/>
                  </a:solidFill>
                  <a:latin typeface="Arial"/>
                  <a:cs typeface="Arial"/>
                </a:rPr>
                <a:t>U.S. Steel</a:t>
              </a:r>
            </a:p>
            <a:p>
              <a:pPr>
                <a:lnSpc>
                  <a:spcPct val="90000"/>
                </a:lnSpc>
              </a:pPr>
              <a:r>
                <a:rPr lang="en-AU" sz="1400" dirty="0">
                  <a:solidFill>
                    <a:srgbClr val="000000"/>
                  </a:solidFill>
                  <a:latin typeface="Arial"/>
                  <a:cs typeface="Arial"/>
                </a:rPr>
                <a:t>	Harley-Davidson</a:t>
              </a:r>
            </a:p>
          </p:txBody>
        </p:sp>
        <p:sp>
          <p:nvSpPr>
            <p:cNvPr id="131079" name="Rectangle 53"/>
            <p:cNvSpPr>
              <a:spLocks noChangeArrowheads="1"/>
            </p:cNvSpPr>
            <p:nvPr/>
          </p:nvSpPr>
          <p:spPr bwMode="auto">
            <a:xfrm>
              <a:off x="928" y="2031"/>
              <a:ext cx="1666"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rPr>
                <a:t>International</a:t>
              </a:r>
            </a:p>
            <a:p>
              <a:pPr algn="ctr">
                <a:lnSpc>
                  <a:spcPct val="90000"/>
                </a:lnSpc>
              </a:pPr>
              <a:r>
                <a:rPr lang="en-AU" sz="1400" b="1" dirty="0">
                  <a:solidFill>
                    <a:srgbClr val="000000"/>
                  </a:solidFill>
                </a:rPr>
                <a:t>strategy</a:t>
              </a:r>
            </a:p>
          </p:txBody>
        </p:sp>
      </p:grpSp>
      <p:grpSp>
        <p:nvGrpSpPr>
          <p:cNvPr id="17" name="Group 54"/>
          <p:cNvGrpSpPr>
            <a:grpSpLocks/>
          </p:cNvGrpSpPr>
          <p:nvPr/>
        </p:nvGrpSpPr>
        <p:grpSpPr bwMode="auto">
          <a:xfrm>
            <a:off x="1081088" y="1165225"/>
            <a:ext cx="6913562" cy="5240338"/>
            <a:chOff x="681" y="734"/>
            <a:chExt cx="4355" cy="3301"/>
          </a:xfrm>
        </p:grpSpPr>
        <p:sp>
          <p:nvSpPr>
            <p:cNvPr id="19" name="AutoShape 4"/>
            <p:cNvSpPr>
              <a:spLocks noChangeArrowheads="1"/>
            </p:cNvSpPr>
            <p:nvPr/>
          </p:nvSpPr>
          <p:spPr bwMode="auto">
            <a:xfrm>
              <a:off x="880" y="936"/>
              <a:ext cx="288" cy="2392"/>
            </a:xfrm>
            <a:prstGeom prst="upDownArrow">
              <a:avLst>
                <a:gd name="adj1" fmla="val 50000"/>
                <a:gd name="adj2" fmla="val 79864"/>
              </a:avLst>
            </a:prstGeom>
            <a:solidFill>
              <a:srgbClr val="175097"/>
            </a:solidFill>
            <a:ln w="9525">
              <a:solidFill>
                <a:schemeClr val="tx1"/>
              </a:solidFill>
              <a:miter lim="800000"/>
              <a:headEnd/>
              <a:tailEnd/>
            </a:ln>
          </p:spPr>
          <p:txBody>
            <a:bodyPr vert="eaVert" wrap="none" anchor="ctr"/>
            <a:lstStyle/>
            <a:p>
              <a:endParaRPr lang="en-US" dirty="0"/>
            </a:p>
          </p:txBody>
        </p:sp>
        <p:sp>
          <p:nvSpPr>
            <p:cNvPr id="20" name="Text Box 5"/>
            <p:cNvSpPr txBox="1">
              <a:spLocks noChangeArrowheads="1"/>
            </p:cNvSpPr>
            <p:nvPr/>
          </p:nvSpPr>
          <p:spPr bwMode="auto">
            <a:xfrm rot="16200000">
              <a:off x="252" y="2028"/>
              <a:ext cx="107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b="1" dirty="0">
                  <a:latin typeface="Arial" charset="0"/>
                </a:rPr>
                <a:t>Cost Reduction</a:t>
              </a:r>
            </a:p>
          </p:txBody>
        </p:sp>
        <p:sp>
          <p:nvSpPr>
            <p:cNvPr id="21" name="Text Box 6"/>
            <p:cNvSpPr txBox="1">
              <a:spLocks noChangeArrowheads="1"/>
            </p:cNvSpPr>
            <p:nvPr/>
          </p:nvSpPr>
          <p:spPr bwMode="auto">
            <a:xfrm>
              <a:off x="822" y="734"/>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High</a:t>
              </a:r>
            </a:p>
          </p:txBody>
        </p:sp>
        <p:sp>
          <p:nvSpPr>
            <p:cNvPr id="22" name="Text Box 7"/>
            <p:cNvSpPr txBox="1">
              <a:spLocks noChangeArrowheads="1"/>
            </p:cNvSpPr>
            <p:nvPr/>
          </p:nvSpPr>
          <p:spPr bwMode="auto">
            <a:xfrm>
              <a:off x="830" y="33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Low</a:t>
              </a:r>
            </a:p>
          </p:txBody>
        </p:sp>
        <p:sp>
          <p:nvSpPr>
            <p:cNvPr id="23" name="AutoShape 8"/>
            <p:cNvSpPr>
              <a:spLocks noChangeArrowheads="1"/>
            </p:cNvSpPr>
            <p:nvPr/>
          </p:nvSpPr>
          <p:spPr bwMode="auto">
            <a:xfrm rot="5400000">
              <a:off x="2786" y="1918"/>
              <a:ext cx="288" cy="3404"/>
            </a:xfrm>
            <a:prstGeom prst="upDownArrow">
              <a:avLst>
                <a:gd name="adj1" fmla="val 44444"/>
                <a:gd name="adj2" fmla="val 73215"/>
              </a:avLst>
            </a:prstGeom>
            <a:solidFill>
              <a:srgbClr val="175097"/>
            </a:solidFill>
            <a:ln w="9525">
              <a:solidFill>
                <a:schemeClr val="tx1"/>
              </a:solidFill>
              <a:miter lim="800000"/>
              <a:headEnd/>
              <a:tailEnd/>
            </a:ln>
          </p:spPr>
          <p:txBody>
            <a:bodyPr vert="eaVert" wrap="none" anchor="ctr"/>
            <a:lstStyle/>
            <a:p>
              <a:endParaRPr lang="en-US" dirty="0"/>
            </a:p>
          </p:txBody>
        </p:sp>
        <p:sp>
          <p:nvSpPr>
            <p:cNvPr id="24" name="Text Box 9"/>
            <p:cNvSpPr txBox="1">
              <a:spLocks noChangeArrowheads="1"/>
            </p:cNvSpPr>
            <p:nvPr/>
          </p:nvSpPr>
          <p:spPr bwMode="auto">
            <a:xfrm>
              <a:off x="4654" y="3510"/>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High</a:t>
              </a:r>
            </a:p>
          </p:txBody>
        </p:sp>
        <p:sp>
          <p:nvSpPr>
            <p:cNvPr id="25" name="Text Box 10"/>
            <p:cNvSpPr txBox="1">
              <a:spLocks noChangeArrowheads="1"/>
            </p:cNvSpPr>
            <p:nvPr/>
          </p:nvSpPr>
          <p:spPr bwMode="auto">
            <a:xfrm>
              <a:off x="870" y="35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charset="0"/>
                </a:rPr>
                <a:t>Low</a:t>
              </a:r>
            </a:p>
          </p:txBody>
        </p:sp>
        <p:sp>
          <p:nvSpPr>
            <p:cNvPr id="26" name="Text Box 11"/>
            <p:cNvSpPr txBox="1">
              <a:spLocks noChangeArrowheads="1"/>
            </p:cNvSpPr>
            <p:nvPr/>
          </p:nvSpPr>
          <p:spPr bwMode="auto">
            <a:xfrm>
              <a:off x="1851" y="3686"/>
              <a:ext cx="2101"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latin typeface="Arial" charset="0"/>
                </a:rPr>
                <a:t>Local Responsiveness</a:t>
              </a:r>
            </a:p>
            <a:p>
              <a:pPr algn="ctr"/>
              <a:r>
                <a:rPr lang="en-AU" sz="1400" dirty="0">
                  <a:latin typeface="Arial" charset="0"/>
                </a:rPr>
                <a:t>(Quick Response and/or Differentiation)</a:t>
              </a:r>
            </a:p>
          </p:txBody>
        </p:sp>
      </p:grpSp>
    </p:spTree>
    <p:extLst>
      <p:ext uri="{BB962C8B-B14F-4D97-AF65-F5344CB8AC3E}">
        <p14:creationId xmlns:p14="http://schemas.microsoft.com/office/powerpoint/2010/main" val="513444187"/>
      </p:ext>
    </p:extLst>
  </p:cSld>
  <p:clrMapOvr>
    <a:masterClrMapping/>
  </p:clrMapOvr>
  <p:transition spd="slow">
    <p:strips dir="l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50"/>
          <p:cNvGrpSpPr>
            <a:grpSpLocks/>
          </p:cNvGrpSpPr>
          <p:nvPr/>
        </p:nvGrpSpPr>
        <p:grpSpPr bwMode="auto">
          <a:xfrm>
            <a:off x="2120900" y="3000375"/>
            <a:ext cx="2644775" cy="2519363"/>
            <a:chOff x="928" y="1851"/>
            <a:chExt cx="1666" cy="1587"/>
          </a:xfrm>
        </p:grpSpPr>
        <p:sp>
          <p:nvSpPr>
            <p:cNvPr id="22" name="Oval 51"/>
            <p:cNvSpPr>
              <a:spLocks noChangeArrowheads="1"/>
            </p:cNvSpPr>
            <p:nvPr/>
          </p:nvSpPr>
          <p:spPr bwMode="auto">
            <a:xfrm>
              <a:off x="983" y="1851"/>
              <a:ext cx="1587" cy="1587"/>
            </a:xfrm>
            <a:prstGeom prst="ellipse">
              <a:avLst/>
            </a:prstGeom>
            <a:solidFill>
              <a:schemeClr val="accent4"/>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23" name="Text Box 52"/>
            <p:cNvSpPr txBox="1">
              <a:spLocks noChangeArrowheads="1"/>
            </p:cNvSpPr>
            <p:nvPr/>
          </p:nvSpPr>
          <p:spPr bwMode="auto">
            <a:xfrm>
              <a:off x="1221" y="2351"/>
              <a:ext cx="1236" cy="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Import/export or license existing product</a:t>
              </a:r>
            </a:p>
            <a:p>
              <a:pPr>
                <a:lnSpc>
                  <a:spcPct val="90000"/>
                </a:lnSpc>
              </a:pPr>
              <a:endParaRPr lang="en-AU" sz="1400" b="1" dirty="0">
                <a:solidFill>
                  <a:srgbClr val="000000"/>
                </a:solidFill>
                <a:latin typeface="Arial"/>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b="1" dirty="0">
                  <a:solidFill>
                    <a:srgbClr val="000000"/>
                  </a:solidFill>
                  <a:latin typeface="Arial"/>
                  <a:cs typeface="Arial"/>
                </a:rPr>
                <a:t>	</a:t>
              </a:r>
              <a:r>
                <a:rPr lang="en-AU" sz="1400" dirty="0">
                  <a:solidFill>
                    <a:srgbClr val="000000"/>
                  </a:solidFill>
                  <a:latin typeface="Arial"/>
                  <a:cs typeface="Arial"/>
                </a:rPr>
                <a:t>U.S. Steel</a:t>
              </a:r>
            </a:p>
            <a:p>
              <a:pPr>
                <a:lnSpc>
                  <a:spcPct val="90000"/>
                </a:lnSpc>
              </a:pPr>
              <a:r>
                <a:rPr lang="en-AU" sz="1400" dirty="0">
                  <a:solidFill>
                    <a:srgbClr val="000000"/>
                  </a:solidFill>
                  <a:latin typeface="Arial"/>
                  <a:cs typeface="Arial"/>
                </a:rPr>
                <a:t>	Harley-Davidson</a:t>
              </a:r>
            </a:p>
          </p:txBody>
        </p:sp>
        <p:sp>
          <p:nvSpPr>
            <p:cNvPr id="24" name="Rectangle 53"/>
            <p:cNvSpPr>
              <a:spLocks noChangeArrowheads="1"/>
            </p:cNvSpPr>
            <p:nvPr/>
          </p:nvSpPr>
          <p:spPr bwMode="auto">
            <a:xfrm>
              <a:off x="928" y="2031"/>
              <a:ext cx="1666"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International</a:t>
              </a:r>
            </a:p>
            <a:p>
              <a:pPr algn="ctr">
                <a:lnSpc>
                  <a:spcPct val="90000"/>
                </a:lnSpc>
              </a:pPr>
              <a:r>
                <a:rPr lang="en-AU" sz="1400" b="1" dirty="0">
                  <a:solidFill>
                    <a:srgbClr val="000000"/>
                  </a:solidFill>
                  <a:latin typeface="Arial"/>
                  <a:cs typeface="Arial"/>
                </a:rPr>
                <a:t>strategy</a:t>
              </a:r>
            </a:p>
          </p:txBody>
        </p:sp>
      </p:grpSp>
      <p:grpSp>
        <p:nvGrpSpPr>
          <p:cNvPr id="34" name="Group 54"/>
          <p:cNvGrpSpPr>
            <a:grpSpLocks/>
          </p:cNvGrpSpPr>
          <p:nvPr/>
        </p:nvGrpSpPr>
        <p:grpSpPr bwMode="auto">
          <a:xfrm>
            <a:off x="1081088" y="1165225"/>
            <a:ext cx="6913561" cy="5240340"/>
            <a:chOff x="681" y="734"/>
            <a:chExt cx="4355" cy="3301"/>
          </a:xfrm>
        </p:grpSpPr>
        <p:sp>
          <p:nvSpPr>
            <p:cNvPr id="35" name="AutoShape 4"/>
            <p:cNvSpPr>
              <a:spLocks noChangeArrowheads="1"/>
            </p:cNvSpPr>
            <p:nvPr/>
          </p:nvSpPr>
          <p:spPr bwMode="auto">
            <a:xfrm>
              <a:off x="880" y="936"/>
              <a:ext cx="288" cy="2392"/>
            </a:xfrm>
            <a:prstGeom prst="upDownArrow">
              <a:avLst>
                <a:gd name="adj1" fmla="val 50000"/>
                <a:gd name="adj2" fmla="val 79864"/>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36" name="Text Box 5"/>
            <p:cNvSpPr txBox="1">
              <a:spLocks noChangeArrowheads="1"/>
            </p:cNvSpPr>
            <p:nvPr/>
          </p:nvSpPr>
          <p:spPr bwMode="auto">
            <a:xfrm rot="16200000">
              <a:off x="252" y="2028"/>
              <a:ext cx="107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b="1" dirty="0">
                  <a:latin typeface="Arial"/>
                  <a:cs typeface="Arial"/>
                </a:rPr>
                <a:t>Cost Reduction</a:t>
              </a:r>
            </a:p>
          </p:txBody>
        </p:sp>
        <p:sp>
          <p:nvSpPr>
            <p:cNvPr id="37" name="Text Box 6"/>
            <p:cNvSpPr txBox="1">
              <a:spLocks noChangeArrowheads="1"/>
            </p:cNvSpPr>
            <p:nvPr/>
          </p:nvSpPr>
          <p:spPr bwMode="auto">
            <a:xfrm>
              <a:off x="822" y="734"/>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38" name="Text Box 7"/>
            <p:cNvSpPr txBox="1">
              <a:spLocks noChangeArrowheads="1"/>
            </p:cNvSpPr>
            <p:nvPr/>
          </p:nvSpPr>
          <p:spPr bwMode="auto">
            <a:xfrm>
              <a:off x="830" y="33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39" name="AutoShape 8"/>
            <p:cNvSpPr>
              <a:spLocks noChangeArrowheads="1"/>
            </p:cNvSpPr>
            <p:nvPr/>
          </p:nvSpPr>
          <p:spPr bwMode="auto">
            <a:xfrm rot="5400000">
              <a:off x="2786" y="1918"/>
              <a:ext cx="288" cy="3404"/>
            </a:xfrm>
            <a:prstGeom prst="upDownArrow">
              <a:avLst>
                <a:gd name="adj1" fmla="val 44444"/>
                <a:gd name="adj2" fmla="val 73215"/>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40" name="Text Box 9"/>
            <p:cNvSpPr txBox="1">
              <a:spLocks noChangeArrowheads="1"/>
            </p:cNvSpPr>
            <p:nvPr/>
          </p:nvSpPr>
          <p:spPr bwMode="auto">
            <a:xfrm>
              <a:off x="4654" y="3510"/>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41" name="Text Box 10"/>
            <p:cNvSpPr txBox="1">
              <a:spLocks noChangeArrowheads="1"/>
            </p:cNvSpPr>
            <p:nvPr/>
          </p:nvSpPr>
          <p:spPr bwMode="auto">
            <a:xfrm>
              <a:off x="870" y="35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42" name="Text Box 11"/>
            <p:cNvSpPr txBox="1">
              <a:spLocks noChangeArrowheads="1"/>
            </p:cNvSpPr>
            <p:nvPr/>
          </p:nvSpPr>
          <p:spPr bwMode="auto">
            <a:xfrm>
              <a:off x="1851" y="3686"/>
              <a:ext cx="2101"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latin typeface="Arial"/>
                  <a:cs typeface="Arial"/>
                </a:rPr>
                <a:t>Local Responsiveness</a:t>
              </a:r>
            </a:p>
            <a:p>
              <a:pPr algn="ctr"/>
              <a:r>
                <a:rPr lang="en-AU" sz="1400" dirty="0">
                  <a:latin typeface="Arial"/>
                  <a:cs typeface="Arial"/>
                </a:rPr>
                <a:t>(Quick Response and/or Differentiation)</a:t>
              </a:r>
            </a:p>
          </p:txBody>
        </p:sp>
      </p:grpSp>
      <p:sp>
        <p:nvSpPr>
          <p:cNvPr id="133122" name="Rectangle 2"/>
          <p:cNvSpPr>
            <a:spLocks noGrp="1" noChangeArrowheads="1"/>
          </p:cNvSpPr>
          <p:nvPr>
            <p:ph type="title"/>
          </p:nvPr>
        </p:nvSpPr>
        <p:spPr>
          <a:xfrm>
            <a:off x="812800" y="165100"/>
            <a:ext cx="7772400" cy="1282700"/>
          </a:xfrm>
        </p:spPr>
        <p:txBody>
          <a:bodyPr/>
          <a:lstStyle/>
          <a:p>
            <a:pPr>
              <a:lnSpc>
                <a:spcPct val="80000"/>
              </a:lnSpc>
            </a:pPr>
            <a:r>
              <a:rPr lang="en-US" dirty="0"/>
              <a:t>Global Operations Strategy Options</a:t>
            </a:r>
          </a:p>
        </p:txBody>
      </p:sp>
      <p:sp>
        <p:nvSpPr>
          <p:cNvPr id="133124" name="Text Box 40"/>
          <p:cNvSpPr txBox="1">
            <a:spLocks noChangeArrowheads="1"/>
          </p:cNvSpPr>
          <p:nvPr/>
        </p:nvSpPr>
        <p:spPr bwMode="auto">
          <a:xfrm>
            <a:off x="7718425" y="13144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Figure </a:t>
            </a:r>
            <a:r>
              <a:rPr lang="en-AU" sz="1600" dirty="0">
                <a:solidFill>
                  <a:schemeClr val="tx2"/>
                </a:solidFill>
                <a:latin typeface="Arial"/>
                <a:cs typeface="Arial"/>
              </a:rPr>
              <a:t>2.9</a:t>
            </a:r>
          </a:p>
        </p:txBody>
      </p:sp>
      <p:grpSp>
        <p:nvGrpSpPr>
          <p:cNvPr id="29" name="Group 50"/>
          <p:cNvGrpSpPr>
            <a:grpSpLocks/>
          </p:cNvGrpSpPr>
          <p:nvPr/>
        </p:nvGrpSpPr>
        <p:grpSpPr bwMode="auto">
          <a:xfrm>
            <a:off x="2346325" y="1309688"/>
            <a:ext cx="4432300" cy="4460876"/>
            <a:chOff x="983" y="630"/>
            <a:chExt cx="2792" cy="2810"/>
          </a:xfrm>
        </p:grpSpPr>
        <p:sp>
          <p:nvSpPr>
            <p:cNvPr id="30" name="Oval 51"/>
            <p:cNvSpPr>
              <a:spLocks noChangeArrowheads="1"/>
            </p:cNvSpPr>
            <p:nvPr/>
          </p:nvSpPr>
          <p:spPr bwMode="auto">
            <a:xfrm>
              <a:off x="983" y="630"/>
              <a:ext cx="2792" cy="2810"/>
            </a:xfrm>
            <a:prstGeom prst="ellipse">
              <a:avLst/>
            </a:prstGeom>
            <a:solidFill>
              <a:schemeClr val="accent6"/>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33127" name="Text Box 52"/>
            <p:cNvSpPr txBox="1">
              <a:spLocks noChangeArrowheads="1"/>
            </p:cNvSpPr>
            <p:nvPr/>
          </p:nvSpPr>
          <p:spPr bwMode="auto">
            <a:xfrm>
              <a:off x="1217" y="1151"/>
              <a:ext cx="2352" cy="2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66700" indent="-2667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buSzPct val="100000"/>
                <a:buFont typeface="Arial" charset="0"/>
                <a:buChar char="•"/>
              </a:pPr>
              <a:r>
                <a:rPr lang="en-AU" sz="2800" dirty="0">
                  <a:solidFill>
                    <a:srgbClr val="000000"/>
                  </a:solidFill>
                  <a:latin typeface="Arial"/>
                  <a:ea typeface="MS PGothic" charset="0"/>
                  <a:cs typeface="Arial"/>
                </a:rPr>
                <a:t>Standardize product</a:t>
              </a:r>
            </a:p>
            <a:p>
              <a:pPr>
                <a:lnSpc>
                  <a:spcPct val="90000"/>
                </a:lnSpc>
                <a:buSzPct val="100000"/>
                <a:buFont typeface="Arial" charset="0"/>
                <a:buChar char="•"/>
              </a:pPr>
              <a:r>
                <a:rPr lang="en-AU" sz="2800" dirty="0">
                  <a:solidFill>
                    <a:srgbClr val="000000"/>
                  </a:solidFill>
                  <a:latin typeface="Arial"/>
                  <a:ea typeface="MS PGothic" charset="0"/>
                  <a:cs typeface="Arial"/>
                </a:rPr>
                <a:t>Economies of scale</a:t>
              </a:r>
            </a:p>
            <a:p>
              <a:pPr>
                <a:lnSpc>
                  <a:spcPct val="90000"/>
                </a:lnSpc>
                <a:buSzPct val="100000"/>
                <a:buFont typeface="Arial" charset="0"/>
                <a:buChar char="•"/>
              </a:pPr>
              <a:r>
                <a:rPr lang="en-AU" sz="2800" dirty="0">
                  <a:solidFill>
                    <a:srgbClr val="000000"/>
                  </a:solidFill>
                  <a:latin typeface="Arial"/>
                  <a:ea typeface="MS PGothic" charset="0"/>
                  <a:cs typeface="Arial"/>
                </a:rPr>
                <a:t>Cross-cultural learning</a:t>
              </a:r>
              <a:endParaRPr lang="en-AU" sz="1200" dirty="0">
                <a:solidFill>
                  <a:srgbClr val="000000"/>
                </a:solidFill>
                <a:latin typeface="Arial"/>
                <a:ea typeface="MS PGothic" charset="0"/>
                <a:cs typeface="Arial"/>
              </a:endParaRPr>
            </a:p>
            <a:p>
              <a:pPr>
                <a:lnSpc>
                  <a:spcPct val="90000"/>
                </a:lnSpc>
                <a:buSzPct val="100000"/>
                <a:buFont typeface="Arial" charset="0"/>
                <a:buChar char="•"/>
              </a:pPr>
              <a:endParaRPr lang="en-AU" sz="1200" dirty="0">
                <a:solidFill>
                  <a:srgbClr val="000000"/>
                </a:solidFill>
                <a:latin typeface="Arial"/>
                <a:ea typeface="MS PGothic" charset="0"/>
                <a:cs typeface="Arial"/>
              </a:endParaRPr>
            </a:p>
            <a:p>
              <a:pPr fontAlgn="auto">
                <a:lnSpc>
                  <a:spcPct val="90000"/>
                </a:lnSpc>
                <a:spcBef>
                  <a:spcPts val="0"/>
                </a:spcBef>
                <a:spcAft>
                  <a:spcPts val="0"/>
                </a:spcAft>
                <a:tabLst>
                  <a:tab pos="901700" algn="l"/>
                </a:tabLst>
                <a:defRPr/>
              </a:pPr>
              <a:r>
                <a:rPr lang="en-AU" sz="2800" b="1" dirty="0">
                  <a:solidFill>
                    <a:srgbClr val="000000"/>
                  </a:solidFill>
                  <a:latin typeface="Arial"/>
                  <a:cs typeface="Arial"/>
                </a:rPr>
                <a:t>Examples:</a:t>
              </a:r>
            </a:p>
            <a:p>
              <a:pPr marL="533400" indent="-533400" fontAlgn="auto">
                <a:lnSpc>
                  <a:spcPct val="90000"/>
                </a:lnSpc>
                <a:spcBef>
                  <a:spcPts val="0"/>
                </a:spcBef>
                <a:spcAft>
                  <a:spcPts val="0"/>
                </a:spcAft>
                <a:tabLst>
                  <a:tab pos="901700" algn="l"/>
                </a:tabLst>
                <a:defRPr/>
              </a:pPr>
              <a:r>
                <a:rPr lang="en-AU" sz="2800" dirty="0">
                  <a:solidFill>
                    <a:srgbClr val="000000"/>
                  </a:solidFill>
                  <a:latin typeface="Arial"/>
                  <a:cs typeface="Arial"/>
                </a:rPr>
                <a:t>	Texas Instruments</a:t>
              </a:r>
            </a:p>
            <a:p>
              <a:pPr marL="533400" indent="-533400" fontAlgn="auto">
                <a:lnSpc>
                  <a:spcPct val="90000"/>
                </a:lnSpc>
                <a:spcBef>
                  <a:spcPts val="0"/>
                </a:spcBef>
                <a:spcAft>
                  <a:spcPts val="0"/>
                </a:spcAft>
                <a:tabLst>
                  <a:tab pos="901700" algn="l"/>
                </a:tabLst>
                <a:defRPr/>
              </a:pPr>
              <a:r>
                <a:rPr lang="en-AU" sz="2800" dirty="0">
                  <a:solidFill>
                    <a:srgbClr val="000000"/>
                  </a:solidFill>
                  <a:latin typeface="Arial"/>
                  <a:cs typeface="Arial"/>
                </a:rPr>
                <a:t>	Caterpillar</a:t>
              </a:r>
            </a:p>
            <a:p>
              <a:pPr marL="533400" indent="-533400" fontAlgn="auto">
                <a:lnSpc>
                  <a:spcPct val="90000"/>
                </a:lnSpc>
                <a:spcBef>
                  <a:spcPts val="0"/>
                </a:spcBef>
                <a:spcAft>
                  <a:spcPts val="0"/>
                </a:spcAft>
                <a:tabLst>
                  <a:tab pos="901700" algn="l"/>
                </a:tabLst>
                <a:defRPr/>
              </a:pPr>
              <a:r>
                <a:rPr lang="en-AU" sz="2800" dirty="0">
                  <a:solidFill>
                    <a:srgbClr val="000000"/>
                  </a:solidFill>
                  <a:latin typeface="Arial"/>
                  <a:cs typeface="Arial"/>
                </a:rPr>
                <a:t>	Otis Elevator</a:t>
              </a:r>
            </a:p>
          </p:txBody>
        </p:sp>
        <p:sp>
          <p:nvSpPr>
            <p:cNvPr id="32" name="Rectangle 53"/>
            <p:cNvSpPr>
              <a:spLocks noChangeArrowheads="1"/>
            </p:cNvSpPr>
            <p:nvPr/>
          </p:nvSpPr>
          <p:spPr bwMode="auto">
            <a:xfrm>
              <a:off x="1071" y="673"/>
              <a:ext cx="2630" cy="551"/>
            </a:xfrm>
            <a:prstGeom prst="rect">
              <a:avLst/>
            </a:prstGeom>
            <a:noFill/>
            <a:ln>
              <a:noFill/>
            </a:ln>
            <a:effectLst/>
          </p:spPr>
          <p:txBody>
            <a:bodyPr>
              <a:spAutoFit/>
            </a:bodyPr>
            <a:lstStyle/>
            <a:p>
              <a:pPr algn="ctr" fontAlgn="auto">
                <a:lnSpc>
                  <a:spcPct val="90000"/>
                </a:lnSpc>
                <a:spcBef>
                  <a:spcPts val="0"/>
                </a:spcBef>
                <a:spcAft>
                  <a:spcPts val="0"/>
                </a:spcAft>
                <a:defRPr/>
              </a:pPr>
              <a:r>
                <a:rPr lang="en-AU" sz="2800" b="1" dirty="0">
                  <a:solidFill>
                    <a:srgbClr val="000000"/>
                  </a:solidFill>
                  <a:latin typeface="Arial"/>
                  <a:ea typeface="+mn-ea"/>
                  <a:cs typeface="Arial"/>
                </a:rPr>
                <a:t>Global </a:t>
              </a:r>
            </a:p>
            <a:p>
              <a:pPr algn="ctr" fontAlgn="auto">
                <a:lnSpc>
                  <a:spcPct val="90000"/>
                </a:lnSpc>
                <a:spcBef>
                  <a:spcPts val="0"/>
                </a:spcBef>
                <a:spcAft>
                  <a:spcPts val="0"/>
                </a:spcAft>
                <a:defRPr/>
              </a:pPr>
              <a:r>
                <a:rPr lang="en-AU" sz="2800" b="1" dirty="0">
                  <a:solidFill>
                    <a:srgbClr val="000000"/>
                  </a:solidFill>
                  <a:latin typeface="Arial"/>
                  <a:ea typeface="+mn-ea"/>
                  <a:cs typeface="Arial"/>
                </a:rPr>
                <a:t>strategy </a:t>
              </a:r>
            </a:p>
          </p:txBody>
        </p:sp>
      </p:grpSp>
    </p:spTree>
    <p:extLst>
      <p:ext uri="{BB962C8B-B14F-4D97-AF65-F5344CB8AC3E}">
        <p14:creationId xmlns:p14="http://schemas.microsoft.com/office/powerpoint/2010/main" val="40932811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50"/>
          <p:cNvGrpSpPr>
            <a:grpSpLocks/>
          </p:cNvGrpSpPr>
          <p:nvPr/>
        </p:nvGrpSpPr>
        <p:grpSpPr bwMode="auto">
          <a:xfrm>
            <a:off x="2120900" y="3000375"/>
            <a:ext cx="2644775" cy="2519363"/>
            <a:chOff x="928" y="1851"/>
            <a:chExt cx="1666" cy="1587"/>
          </a:xfrm>
        </p:grpSpPr>
        <p:sp>
          <p:nvSpPr>
            <p:cNvPr id="22" name="Oval 51"/>
            <p:cNvSpPr>
              <a:spLocks noChangeArrowheads="1"/>
            </p:cNvSpPr>
            <p:nvPr/>
          </p:nvSpPr>
          <p:spPr bwMode="auto">
            <a:xfrm>
              <a:off x="983" y="1851"/>
              <a:ext cx="1587" cy="1587"/>
            </a:xfrm>
            <a:prstGeom prst="ellipse">
              <a:avLst/>
            </a:prstGeom>
            <a:solidFill>
              <a:schemeClr val="accent4"/>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23" name="Text Box 52"/>
            <p:cNvSpPr txBox="1">
              <a:spLocks noChangeArrowheads="1"/>
            </p:cNvSpPr>
            <p:nvPr/>
          </p:nvSpPr>
          <p:spPr bwMode="auto">
            <a:xfrm>
              <a:off x="1221" y="2351"/>
              <a:ext cx="1236" cy="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Import/export or license existing product</a:t>
              </a:r>
            </a:p>
            <a:p>
              <a:pPr>
                <a:lnSpc>
                  <a:spcPct val="90000"/>
                </a:lnSpc>
              </a:pPr>
              <a:endParaRPr lang="en-AU" sz="1400" b="1" dirty="0">
                <a:solidFill>
                  <a:srgbClr val="000000"/>
                </a:solidFill>
                <a:latin typeface="Arial"/>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b="1" dirty="0">
                  <a:solidFill>
                    <a:srgbClr val="000000"/>
                  </a:solidFill>
                  <a:latin typeface="Arial"/>
                  <a:cs typeface="Arial"/>
                </a:rPr>
                <a:t>	</a:t>
              </a:r>
              <a:r>
                <a:rPr lang="en-AU" sz="1400" dirty="0">
                  <a:solidFill>
                    <a:srgbClr val="000000"/>
                  </a:solidFill>
                  <a:latin typeface="Arial"/>
                  <a:cs typeface="Arial"/>
                </a:rPr>
                <a:t>U.S. Steel</a:t>
              </a:r>
            </a:p>
            <a:p>
              <a:pPr>
                <a:lnSpc>
                  <a:spcPct val="90000"/>
                </a:lnSpc>
              </a:pPr>
              <a:r>
                <a:rPr lang="en-AU" sz="1400" dirty="0">
                  <a:solidFill>
                    <a:srgbClr val="000000"/>
                  </a:solidFill>
                  <a:latin typeface="Arial"/>
                  <a:cs typeface="Arial"/>
                </a:rPr>
                <a:t>	Harley-Davidson</a:t>
              </a:r>
            </a:p>
          </p:txBody>
        </p:sp>
        <p:sp>
          <p:nvSpPr>
            <p:cNvPr id="24" name="Rectangle 53"/>
            <p:cNvSpPr>
              <a:spLocks noChangeArrowheads="1"/>
            </p:cNvSpPr>
            <p:nvPr/>
          </p:nvSpPr>
          <p:spPr bwMode="auto">
            <a:xfrm>
              <a:off x="928" y="2031"/>
              <a:ext cx="1666"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International</a:t>
              </a:r>
            </a:p>
            <a:p>
              <a:pPr algn="ctr">
                <a:lnSpc>
                  <a:spcPct val="90000"/>
                </a:lnSpc>
              </a:pPr>
              <a:r>
                <a:rPr lang="en-AU" sz="1400" b="1" dirty="0">
                  <a:solidFill>
                    <a:srgbClr val="000000"/>
                  </a:solidFill>
                  <a:latin typeface="Arial"/>
                  <a:cs typeface="Arial"/>
                </a:rPr>
                <a:t>strategy</a:t>
              </a:r>
            </a:p>
          </p:txBody>
        </p:sp>
      </p:grpSp>
      <p:sp>
        <p:nvSpPr>
          <p:cNvPr id="135170" name="Rectangle 2"/>
          <p:cNvSpPr>
            <a:spLocks noGrp="1" noChangeArrowheads="1"/>
          </p:cNvSpPr>
          <p:nvPr>
            <p:ph type="title"/>
          </p:nvPr>
        </p:nvSpPr>
        <p:spPr>
          <a:xfrm>
            <a:off x="812800" y="165100"/>
            <a:ext cx="7772400" cy="1282700"/>
          </a:xfrm>
        </p:spPr>
        <p:txBody>
          <a:bodyPr/>
          <a:lstStyle/>
          <a:p>
            <a:pPr>
              <a:lnSpc>
                <a:spcPct val="80000"/>
              </a:lnSpc>
            </a:pPr>
            <a:r>
              <a:rPr lang="en-US" dirty="0"/>
              <a:t>Global Operations Strategy Options</a:t>
            </a:r>
          </a:p>
        </p:txBody>
      </p:sp>
      <p:sp>
        <p:nvSpPr>
          <p:cNvPr id="135172" name="Text Box 40"/>
          <p:cNvSpPr txBox="1">
            <a:spLocks noChangeArrowheads="1"/>
          </p:cNvSpPr>
          <p:nvPr/>
        </p:nvSpPr>
        <p:spPr bwMode="auto">
          <a:xfrm>
            <a:off x="7718425" y="13144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Figure </a:t>
            </a:r>
            <a:r>
              <a:rPr lang="en-AU" sz="1600" dirty="0">
                <a:solidFill>
                  <a:schemeClr val="tx2"/>
                </a:solidFill>
                <a:latin typeface="Arial"/>
                <a:cs typeface="Arial"/>
              </a:rPr>
              <a:t>2.9</a:t>
            </a:r>
          </a:p>
        </p:txBody>
      </p:sp>
      <p:grpSp>
        <p:nvGrpSpPr>
          <p:cNvPr id="135173" name="Group 50"/>
          <p:cNvGrpSpPr>
            <a:grpSpLocks/>
          </p:cNvGrpSpPr>
          <p:nvPr/>
        </p:nvGrpSpPr>
        <p:grpSpPr bwMode="auto">
          <a:xfrm>
            <a:off x="2208213" y="971550"/>
            <a:ext cx="2519362" cy="2519363"/>
            <a:chOff x="983" y="1831"/>
            <a:chExt cx="1587" cy="1587"/>
          </a:xfrm>
        </p:grpSpPr>
        <p:sp>
          <p:nvSpPr>
            <p:cNvPr id="18" name="Oval 51"/>
            <p:cNvSpPr>
              <a:spLocks noChangeArrowheads="1"/>
            </p:cNvSpPr>
            <p:nvPr/>
          </p:nvSpPr>
          <p:spPr bwMode="auto">
            <a:xfrm>
              <a:off x="983" y="1831"/>
              <a:ext cx="1587" cy="1587"/>
            </a:xfrm>
            <a:prstGeom prst="ellipse">
              <a:avLst/>
            </a:prstGeom>
            <a:solidFill>
              <a:schemeClr val="accent6"/>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35175" name="Text Box 52"/>
            <p:cNvSpPr txBox="1">
              <a:spLocks noChangeArrowheads="1"/>
            </p:cNvSpPr>
            <p:nvPr/>
          </p:nvSpPr>
          <p:spPr bwMode="auto">
            <a:xfrm>
              <a:off x="1096" y="2195"/>
              <a:ext cx="1416" cy="10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Standardize product</a:t>
              </a:r>
            </a:p>
            <a:p>
              <a:pPr>
                <a:lnSpc>
                  <a:spcPct val="85000"/>
                </a:lnSpc>
                <a:buSzPct val="100000"/>
                <a:buFont typeface="Arial" charset="0"/>
                <a:buChar char="•"/>
              </a:pPr>
              <a:r>
                <a:rPr lang="en-AU" sz="1400" dirty="0">
                  <a:solidFill>
                    <a:srgbClr val="000000"/>
                  </a:solidFill>
                  <a:latin typeface="Arial"/>
                  <a:ea typeface="MS PGothic" charset="0"/>
                  <a:cs typeface="Arial"/>
                </a:rPr>
                <a:t>Economies of scale</a:t>
              </a:r>
            </a:p>
            <a:p>
              <a:pPr>
                <a:lnSpc>
                  <a:spcPct val="85000"/>
                </a:lnSpc>
                <a:buSzPct val="100000"/>
                <a:buFont typeface="Arial" charset="0"/>
                <a:buChar char="•"/>
              </a:pPr>
              <a:r>
                <a:rPr lang="en-AU" sz="1400" dirty="0">
                  <a:solidFill>
                    <a:srgbClr val="000000"/>
                  </a:solidFill>
                  <a:latin typeface="Arial"/>
                  <a:ea typeface="MS PGothic" charset="0"/>
                  <a:cs typeface="Arial"/>
                </a:rPr>
                <a:t>Cross-cultural learning</a:t>
              </a:r>
            </a:p>
            <a:p>
              <a:pPr>
                <a:lnSpc>
                  <a:spcPct val="85000"/>
                </a:lnSpc>
                <a:buSzPct val="100000"/>
                <a:buFont typeface="Arial" charset="0"/>
                <a:buChar char="•"/>
              </a:pPr>
              <a:endParaRPr lang="en-AU" sz="1400" dirty="0">
                <a:solidFill>
                  <a:srgbClr val="000000"/>
                </a:solidFill>
                <a:latin typeface="Arial"/>
                <a:ea typeface="MS PGothic" charset="0"/>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dirty="0">
                  <a:solidFill>
                    <a:srgbClr val="000000"/>
                  </a:solidFill>
                  <a:latin typeface="Arial"/>
                  <a:cs typeface="Arial"/>
                </a:rPr>
                <a:t>	Texas Instruments</a:t>
              </a:r>
            </a:p>
            <a:p>
              <a:pPr>
                <a:lnSpc>
                  <a:spcPct val="90000"/>
                </a:lnSpc>
              </a:pPr>
              <a:r>
                <a:rPr lang="en-AU" sz="1400" dirty="0">
                  <a:solidFill>
                    <a:srgbClr val="000000"/>
                  </a:solidFill>
                  <a:latin typeface="Arial"/>
                  <a:cs typeface="Arial"/>
                </a:rPr>
                <a:t>	Caterpillar</a:t>
              </a:r>
            </a:p>
            <a:p>
              <a:pPr>
                <a:lnSpc>
                  <a:spcPct val="90000"/>
                </a:lnSpc>
              </a:pPr>
              <a:r>
                <a:rPr lang="en-AU" sz="1400" dirty="0">
                  <a:solidFill>
                    <a:srgbClr val="000000"/>
                  </a:solidFill>
                  <a:latin typeface="Arial"/>
                  <a:cs typeface="Arial"/>
                </a:rPr>
                <a:t>	Otis Elevator</a:t>
              </a:r>
            </a:p>
          </p:txBody>
        </p:sp>
        <p:sp>
          <p:nvSpPr>
            <p:cNvPr id="135176" name="Rectangle 53"/>
            <p:cNvSpPr>
              <a:spLocks noChangeArrowheads="1"/>
            </p:cNvSpPr>
            <p:nvPr/>
          </p:nvSpPr>
          <p:spPr bwMode="auto">
            <a:xfrm>
              <a:off x="1129" y="1998"/>
              <a:ext cx="1314"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Global strategy </a:t>
              </a:r>
            </a:p>
          </p:txBody>
        </p:sp>
      </p:grpSp>
      <p:grpSp>
        <p:nvGrpSpPr>
          <p:cNvPr id="31" name="Group 54"/>
          <p:cNvGrpSpPr>
            <a:grpSpLocks/>
          </p:cNvGrpSpPr>
          <p:nvPr/>
        </p:nvGrpSpPr>
        <p:grpSpPr bwMode="auto">
          <a:xfrm>
            <a:off x="1081088" y="1165225"/>
            <a:ext cx="6913562" cy="5240338"/>
            <a:chOff x="681" y="734"/>
            <a:chExt cx="4355" cy="3301"/>
          </a:xfrm>
        </p:grpSpPr>
        <p:sp>
          <p:nvSpPr>
            <p:cNvPr id="32" name="AutoShape 4"/>
            <p:cNvSpPr>
              <a:spLocks noChangeArrowheads="1"/>
            </p:cNvSpPr>
            <p:nvPr/>
          </p:nvSpPr>
          <p:spPr bwMode="auto">
            <a:xfrm>
              <a:off x="880" y="936"/>
              <a:ext cx="288" cy="2392"/>
            </a:xfrm>
            <a:prstGeom prst="upDownArrow">
              <a:avLst>
                <a:gd name="adj1" fmla="val 50000"/>
                <a:gd name="adj2" fmla="val 79864"/>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33" name="Text Box 5"/>
            <p:cNvSpPr txBox="1">
              <a:spLocks noChangeArrowheads="1"/>
            </p:cNvSpPr>
            <p:nvPr/>
          </p:nvSpPr>
          <p:spPr bwMode="auto">
            <a:xfrm rot="16200000">
              <a:off x="252" y="2028"/>
              <a:ext cx="107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b="1" dirty="0">
                  <a:latin typeface="Arial"/>
                  <a:cs typeface="Arial"/>
                </a:rPr>
                <a:t>Cost Reduction</a:t>
              </a:r>
            </a:p>
          </p:txBody>
        </p:sp>
        <p:sp>
          <p:nvSpPr>
            <p:cNvPr id="34" name="Text Box 6"/>
            <p:cNvSpPr txBox="1">
              <a:spLocks noChangeArrowheads="1"/>
            </p:cNvSpPr>
            <p:nvPr/>
          </p:nvSpPr>
          <p:spPr bwMode="auto">
            <a:xfrm>
              <a:off x="822" y="734"/>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35" name="Text Box 7"/>
            <p:cNvSpPr txBox="1">
              <a:spLocks noChangeArrowheads="1"/>
            </p:cNvSpPr>
            <p:nvPr/>
          </p:nvSpPr>
          <p:spPr bwMode="auto">
            <a:xfrm>
              <a:off x="830" y="33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36" name="AutoShape 8"/>
            <p:cNvSpPr>
              <a:spLocks noChangeArrowheads="1"/>
            </p:cNvSpPr>
            <p:nvPr/>
          </p:nvSpPr>
          <p:spPr bwMode="auto">
            <a:xfrm rot="5400000">
              <a:off x="2786" y="1918"/>
              <a:ext cx="288" cy="3404"/>
            </a:xfrm>
            <a:prstGeom prst="upDownArrow">
              <a:avLst>
                <a:gd name="adj1" fmla="val 44444"/>
                <a:gd name="adj2" fmla="val 73215"/>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37" name="Text Box 9"/>
            <p:cNvSpPr txBox="1">
              <a:spLocks noChangeArrowheads="1"/>
            </p:cNvSpPr>
            <p:nvPr/>
          </p:nvSpPr>
          <p:spPr bwMode="auto">
            <a:xfrm>
              <a:off x="4654" y="3510"/>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38" name="Text Box 10"/>
            <p:cNvSpPr txBox="1">
              <a:spLocks noChangeArrowheads="1"/>
            </p:cNvSpPr>
            <p:nvPr/>
          </p:nvSpPr>
          <p:spPr bwMode="auto">
            <a:xfrm>
              <a:off x="870" y="35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39" name="Text Box 11"/>
            <p:cNvSpPr txBox="1">
              <a:spLocks noChangeArrowheads="1"/>
            </p:cNvSpPr>
            <p:nvPr/>
          </p:nvSpPr>
          <p:spPr bwMode="auto">
            <a:xfrm>
              <a:off x="1851" y="3686"/>
              <a:ext cx="2101"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latin typeface="Arial"/>
                  <a:cs typeface="Arial"/>
                </a:rPr>
                <a:t>Local Responsiveness</a:t>
              </a:r>
            </a:p>
            <a:p>
              <a:pPr algn="ctr"/>
              <a:r>
                <a:rPr lang="en-AU" sz="1400" dirty="0">
                  <a:latin typeface="Arial"/>
                  <a:cs typeface="Arial"/>
                </a:rPr>
                <a:t>(Quick Response and/or Differentiation)</a:t>
              </a:r>
            </a:p>
          </p:txBody>
        </p:sp>
      </p:grpSp>
    </p:spTree>
    <p:extLst>
      <p:ext uri="{BB962C8B-B14F-4D97-AF65-F5344CB8AC3E}">
        <p14:creationId xmlns:p14="http://schemas.microsoft.com/office/powerpoint/2010/main" val="1858594813"/>
      </p:ext>
    </p:extLst>
  </p:cSld>
  <p:clrMapOvr>
    <a:masterClrMapping/>
  </p:clrMapOvr>
  <p:transition spd="slow">
    <p:strips/>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50"/>
          <p:cNvGrpSpPr>
            <a:grpSpLocks/>
          </p:cNvGrpSpPr>
          <p:nvPr/>
        </p:nvGrpSpPr>
        <p:grpSpPr bwMode="auto">
          <a:xfrm>
            <a:off x="2120900" y="3000375"/>
            <a:ext cx="2644775" cy="2519363"/>
            <a:chOff x="928" y="1851"/>
            <a:chExt cx="1666" cy="1587"/>
          </a:xfrm>
        </p:grpSpPr>
        <p:sp>
          <p:nvSpPr>
            <p:cNvPr id="26" name="Oval 51"/>
            <p:cNvSpPr>
              <a:spLocks noChangeArrowheads="1"/>
            </p:cNvSpPr>
            <p:nvPr/>
          </p:nvSpPr>
          <p:spPr bwMode="auto">
            <a:xfrm>
              <a:off x="983" y="1851"/>
              <a:ext cx="1587" cy="1587"/>
            </a:xfrm>
            <a:prstGeom prst="ellipse">
              <a:avLst/>
            </a:prstGeom>
            <a:solidFill>
              <a:schemeClr val="accent4"/>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27" name="Text Box 52"/>
            <p:cNvSpPr txBox="1">
              <a:spLocks noChangeArrowheads="1"/>
            </p:cNvSpPr>
            <p:nvPr/>
          </p:nvSpPr>
          <p:spPr bwMode="auto">
            <a:xfrm>
              <a:off x="1221" y="2351"/>
              <a:ext cx="1236" cy="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Import/export or license existing product</a:t>
              </a:r>
            </a:p>
            <a:p>
              <a:pPr>
                <a:lnSpc>
                  <a:spcPct val="90000"/>
                </a:lnSpc>
              </a:pPr>
              <a:endParaRPr lang="en-AU" sz="1400" b="1" dirty="0">
                <a:solidFill>
                  <a:srgbClr val="000000"/>
                </a:solidFill>
                <a:latin typeface="Arial"/>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b="1" dirty="0">
                  <a:solidFill>
                    <a:srgbClr val="000000"/>
                  </a:solidFill>
                  <a:latin typeface="Arial"/>
                  <a:cs typeface="Arial"/>
                </a:rPr>
                <a:t>	</a:t>
              </a:r>
              <a:r>
                <a:rPr lang="en-AU" sz="1400" dirty="0">
                  <a:solidFill>
                    <a:srgbClr val="000000"/>
                  </a:solidFill>
                  <a:latin typeface="Arial"/>
                  <a:cs typeface="Arial"/>
                </a:rPr>
                <a:t>U.S. Steel</a:t>
              </a:r>
            </a:p>
            <a:p>
              <a:pPr>
                <a:lnSpc>
                  <a:spcPct val="90000"/>
                </a:lnSpc>
              </a:pPr>
              <a:r>
                <a:rPr lang="en-AU" sz="1400" dirty="0">
                  <a:solidFill>
                    <a:srgbClr val="000000"/>
                  </a:solidFill>
                  <a:latin typeface="Arial"/>
                  <a:cs typeface="Arial"/>
                </a:rPr>
                <a:t>	Harley-Davidson</a:t>
              </a:r>
            </a:p>
          </p:txBody>
        </p:sp>
        <p:sp>
          <p:nvSpPr>
            <p:cNvPr id="28" name="Rectangle 53"/>
            <p:cNvSpPr>
              <a:spLocks noChangeArrowheads="1"/>
            </p:cNvSpPr>
            <p:nvPr/>
          </p:nvSpPr>
          <p:spPr bwMode="auto">
            <a:xfrm>
              <a:off x="928" y="2031"/>
              <a:ext cx="1666"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International</a:t>
              </a:r>
            </a:p>
            <a:p>
              <a:pPr algn="ctr">
                <a:lnSpc>
                  <a:spcPct val="90000"/>
                </a:lnSpc>
              </a:pPr>
              <a:r>
                <a:rPr lang="en-AU" sz="1400" b="1" dirty="0">
                  <a:solidFill>
                    <a:srgbClr val="000000"/>
                  </a:solidFill>
                  <a:latin typeface="Arial"/>
                  <a:cs typeface="Arial"/>
                </a:rPr>
                <a:t>strategy</a:t>
              </a:r>
            </a:p>
          </p:txBody>
        </p:sp>
      </p:grpSp>
      <p:sp>
        <p:nvSpPr>
          <p:cNvPr id="137218" name="Rectangle 2"/>
          <p:cNvSpPr>
            <a:spLocks noGrp="1" noChangeArrowheads="1"/>
          </p:cNvSpPr>
          <p:nvPr>
            <p:ph type="title"/>
          </p:nvPr>
        </p:nvSpPr>
        <p:spPr>
          <a:xfrm>
            <a:off x="812800" y="165100"/>
            <a:ext cx="7772400" cy="1282700"/>
          </a:xfrm>
        </p:spPr>
        <p:txBody>
          <a:bodyPr/>
          <a:lstStyle/>
          <a:p>
            <a:pPr>
              <a:lnSpc>
                <a:spcPct val="80000"/>
              </a:lnSpc>
            </a:pPr>
            <a:r>
              <a:rPr lang="en-US" dirty="0"/>
              <a:t>Global Operations Strategy Options</a:t>
            </a:r>
          </a:p>
        </p:txBody>
      </p:sp>
      <p:sp>
        <p:nvSpPr>
          <p:cNvPr id="137221" name="Text Box 40"/>
          <p:cNvSpPr txBox="1">
            <a:spLocks noChangeArrowheads="1"/>
          </p:cNvSpPr>
          <p:nvPr/>
        </p:nvSpPr>
        <p:spPr bwMode="auto">
          <a:xfrm>
            <a:off x="7718425" y="13144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Figure </a:t>
            </a:r>
            <a:r>
              <a:rPr lang="en-AU" sz="1600" dirty="0">
                <a:solidFill>
                  <a:schemeClr val="tx2"/>
                </a:solidFill>
                <a:latin typeface="Arial"/>
                <a:cs typeface="Arial"/>
              </a:rPr>
              <a:t>2.9</a:t>
            </a:r>
          </a:p>
        </p:txBody>
      </p:sp>
      <p:grpSp>
        <p:nvGrpSpPr>
          <p:cNvPr id="31" name="Group 50"/>
          <p:cNvGrpSpPr>
            <a:grpSpLocks/>
          </p:cNvGrpSpPr>
          <p:nvPr/>
        </p:nvGrpSpPr>
        <p:grpSpPr bwMode="auto">
          <a:xfrm>
            <a:off x="2208213" y="971550"/>
            <a:ext cx="2519362" cy="2519363"/>
            <a:chOff x="983" y="1831"/>
            <a:chExt cx="1587" cy="1587"/>
          </a:xfrm>
        </p:grpSpPr>
        <p:sp>
          <p:nvSpPr>
            <p:cNvPr id="32" name="Oval 51"/>
            <p:cNvSpPr>
              <a:spLocks noChangeArrowheads="1"/>
            </p:cNvSpPr>
            <p:nvPr/>
          </p:nvSpPr>
          <p:spPr bwMode="auto">
            <a:xfrm>
              <a:off x="983" y="1831"/>
              <a:ext cx="1587" cy="1587"/>
            </a:xfrm>
            <a:prstGeom prst="ellipse">
              <a:avLst/>
            </a:prstGeom>
            <a:solidFill>
              <a:schemeClr val="accent6"/>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33" name="Text Box 52"/>
            <p:cNvSpPr txBox="1">
              <a:spLocks noChangeArrowheads="1"/>
            </p:cNvSpPr>
            <p:nvPr/>
          </p:nvSpPr>
          <p:spPr bwMode="auto">
            <a:xfrm>
              <a:off x="1096" y="2195"/>
              <a:ext cx="1416" cy="10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Standardize product</a:t>
              </a:r>
            </a:p>
            <a:p>
              <a:pPr>
                <a:lnSpc>
                  <a:spcPct val="85000"/>
                </a:lnSpc>
                <a:buSzPct val="100000"/>
                <a:buFont typeface="Arial" charset="0"/>
                <a:buChar char="•"/>
              </a:pPr>
              <a:r>
                <a:rPr lang="en-AU" sz="1400" dirty="0">
                  <a:solidFill>
                    <a:srgbClr val="000000"/>
                  </a:solidFill>
                  <a:latin typeface="Arial"/>
                  <a:ea typeface="MS PGothic" charset="0"/>
                  <a:cs typeface="Arial"/>
                </a:rPr>
                <a:t>Economies of scale</a:t>
              </a:r>
            </a:p>
            <a:p>
              <a:pPr>
                <a:lnSpc>
                  <a:spcPct val="85000"/>
                </a:lnSpc>
                <a:buSzPct val="100000"/>
                <a:buFont typeface="Arial" charset="0"/>
                <a:buChar char="•"/>
              </a:pPr>
              <a:r>
                <a:rPr lang="en-AU" sz="1400" dirty="0">
                  <a:solidFill>
                    <a:srgbClr val="000000"/>
                  </a:solidFill>
                  <a:latin typeface="Arial"/>
                  <a:ea typeface="MS PGothic" charset="0"/>
                  <a:cs typeface="Arial"/>
                </a:rPr>
                <a:t>Cross-cultural learning</a:t>
              </a:r>
            </a:p>
            <a:p>
              <a:pPr>
                <a:lnSpc>
                  <a:spcPct val="85000"/>
                </a:lnSpc>
                <a:buSzPct val="100000"/>
                <a:buFont typeface="Arial" charset="0"/>
                <a:buChar char="•"/>
              </a:pPr>
              <a:endParaRPr lang="en-AU" sz="1400" dirty="0">
                <a:solidFill>
                  <a:srgbClr val="000000"/>
                </a:solidFill>
                <a:latin typeface="Arial"/>
                <a:ea typeface="MS PGothic" charset="0"/>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dirty="0">
                  <a:solidFill>
                    <a:srgbClr val="000000"/>
                  </a:solidFill>
                  <a:latin typeface="Arial"/>
                  <a:cs typeface="Arial"/>
                </a:rPr>
                <a:t>	Texas Instruments</a:t>
              </a:r>
            </a:p>
            <a:p>
              <a:pPr>
                <a:lnSpc>
                  <a:spcPct val="90000"/>
                </a:lnSpc>
              </a:pPr>
              <a:r>
                <a:rPr lang="en-AU" sz="1400" dirty="0">
                  <a:solidFill>
                    <a:srgbClr val="000000"/>
                  </a:solidFill>
                  <a:latin typeface="Arial"/>
                  <a:cs typeface="Arial"/>
                </a:rPr>
                <a:t>	Caterpillar</a:t>
              </a:r>
            </a:p>
            <a:p>
              <a:pPr>
                <a:lnSpc>
                  <a:spcPct val="90000"/>
                </a:lnSpc>
              </a:pPr>
              <a:r>
                <a:rPr lang="en-AU" sz="1400" dirty="0">
                  <a:solidFill>
                    <a:srgbClr val="000000"/>
                  </a:solidFill>
                  <a:latin typeface="Arial"/>
                  <a:cs typeface="Arial"/>
                </a:rPr>
                <a:t>	Otis Elevator</a:t>
              </a:r>
            </a:p>
          </p:txBody>
        </p:sp>
        <p:sp>
          <p:nvSpPr>
            <p:cNvPr id="35" name="Rectangle 53"/>
            <p:cNvSpPr>
              <a:spLocks noChangeArrowheads="1"/>
            </p:cNvSpPr>
            <p:nvPr/>
          </p:nvSpPr>
          <p:spPr bwMode="auto">
            <a:xfrm>
              <a:off x="1129" y="1998"/>
              <a:ext cx="1314"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Global strategy </a:t>
              </a:r>
            </a:p>
          </p:txBody>
        </p:sp>
      </p:grpSp>
      <p:grpSp>
        <p:nvGrpSpPr>
          <p:cNvPr id="29" name="Group 21"/>
          <p:cNvGrpSpPr>
            <a:grpSpLocks/>
          </p:cNvGrpSpPr>
          <p:nvPr/>
        </p:nvGrpSpPr>
        <p:grpSpPr bwMode="auto">
          <a:xfrm>
            <a:off x="2359025" y="957263"/>
            <a:ext cx="4427538" cy="4427536"/>
            <a:chOff x="1224" y="312"/>
            <a:chExt cx="2789" cy="2789"/>
          </a:xfrm>
        </p:grpSpPr>
        <p:sp>
          <p:nvSpPr>
            <p:cNvPr id="30" name="Oval 22"/>
            <p:cNvSpPr>
              <a:spLocks noChangeArrowheads="1"/>
            </p:cNvSpPr>
            <p:nvPr/>
          </p:nvSpPr>
          <p:spPr bwMode="auto">
            <a:xfrm>
              <a:off x="1224" y="312"/>
              <a:ext cx="2789" cy="2789"/>
            </a:xfrm>
            <a:prstGeom prst="ellipse">
              <a:avLst/>
            </a:prstGeom>
            <a:solidFill>
              <a:schemeClr val="accent5"/>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37224" name="Text Box 23"/>
            <p:cNvSpPr txBox="1">
              <a:spLocks noChangeArrowheads="1"/>
            </p:cNvSpPr>
            <p:nvPr/>
          </p:nvSpPr>
          <p:spPr bwMode="auto">
            <a:xfrm>
              <a:off x="1529" y="965"/>
              <a:ext cx="2273" cy="1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66700" indent="-2667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buClr>
                  <a:schemeClr val="tx1"/>
                </a:buClr>
                <a:buFont typeface="Arial" charset="0"/>
                <a:buChar char="•"/>
              </a:pPr>
              <a:r>
                <a:rPr lang="en-AU" sz="2400" dirty="0">
                  <a:latin typeface="Arial"/>
                  <a:ea typeface="MS PGothic" charset="0"/>
                  <a:cs typeface="Arial"/>
                </a:rPr>
                <a:t>Use existing domestic model globally</a:t>
              </a:r>
            </a:p>
            <a:p>
              <a:pPr>
                <a:lnSpc>
                  <a:spcPct val="90000"/>
                </a:lnSpc>
                <a:buClr>
                  <a:schemeClr val="tx1"/>
                </a:buClr>
                <a:buFont typeface="Arial" charset="0"/>
                <a:buChar char="•"/>
              </a:pPr>
              <a:r>
                <a:rPr lang="en-AU" sz="2400" dirty="0">
                  <a:latin typeface="Arial"/>
                  <a:ea typeface="MS PGothic" charset="0"/>
                  <a:cs typeface="Arial"/>
                </a:rPr>
                <a:t>Franchise, joint ventures, subsidiaries</a:t>
              </a:r>
            </a:p>
            <a:p>
              <a:pPr>
                <a:lnSpc>
                  <a:spcPct val="90000"/>
                </a:lnSpc>
                <a:buClr>
                  <a:schemeClr val="tx1"/>
                </a:buClr>
                <a:buFont typeface="Arial" charset="0"/>
                <a:buChar char="•"/>
              </a:pPr>
              <a:endParaRPr lang="en-AU" sz="2400" dirty="0">
                <a:latin typeface="Arial"/>
                <a:ea typeface="MS PGothic" charset="0"/>
                <a:cs typeface="Arial"/>
              </a:endParaRPr>
            </a:p>
            <a:p>
              <a:pPr>
                <a:lnSpc>
                  <a:spcPct val="90000"/>
                </a:lnSpc>
              </a:pPr>
              <a:r>
                <a:rPr lang="en-AU" sz="2400" b="1" dirty="0">
                  <a:latin typeface="Arial"/>
                  <a:cs typeface="Arial"/>
                </a:rPr>
                <a:t>Examples:</a:t>
              </a:r>
            </a:p>
            <a:p>
              <a:pPr marL="533400" indent="-533400">
                <a:lnSpc>
                  <a:spcPct val="90000"/>
                </a:lnSpc>
              </a:pPr>
              <a:r>
                <a:rPr lang="en-AU" sz="2400" dirty="0">
                  <a:latin typeface="Arial"/>
                  <a:cs typeface="Arial"/>
                </a:rPr>
                <a:t>	Heinz, McDonald’s</a:t>
              </a:r>
            </a:p>
            <a:p>
              <a:pPr marL="533400" indent="-533400">
                <a:lnSpc>
                  <a:spcPct val="90000"/>
                </a:lnSpc>
              </a:pPr>
              <a:r>
                <a:rPr lang="en-AU" sz="2400" dirty="0">
                  <a:latin typeface="Arial"/>
                  <a:cs typeface="Arial"/>
                </a:rPr>
                <a:t>	The Body Shop</a:t>
              </a:r>
            </a:p>
            <a:p>
              <a:pPr marL="533400" indent="-533400">
                <a:lnSpc>
                  <a:spcPct val="90000"/>
                </a:lnSpc>
              </a:pPr>
              <a:r>
                <a:rPr lang="en-AU" sz="2400" dirty="0">
                  <a:latin typeface="Arial"/>
                  <a:cs typeface="Arial"/>
                </a:rPr>
                <a:t>	Hard Rock Cafe</a:t>
              </a:r>
            </a:p>
          </p:txBody>
        </p:sp>
        <p:sp>
          <p:nvSpPr>
            <p:cNvPr id="137225" name="Rectangle 24"/>
            <p:cNvSpPr>
              <a:spLocks noChangeArrowheads="1"/>
            </p:cNvSpPr>
            <p:nvPr/>
          </p:nvSpPr>
          <p:spPr bwMode="auto">
            <a:xfrm>
              <a:off x="1909" y="480"/>
              <a:ext cx="1420" cy="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90000"/>
                </a:lnSpc>
              </a:pPr>
              <a:r>
                <a:rPr lang="en-AU" sz="2400" b="1" dirty="0">
                  <a:latin typeface="Arial"/>
                  <a:cs typeface="Arial"/>
                </a:rPr>
                <a:t>Multidomestic</a:t>
              </a:r>
            </a:p>
            <a:p>
              <a:pPr algn="ctr">
                <a:lnSpc>
                  <a:spcPct val="90000"/>
                </a:lnSpc>
              </a:pPr>
              <a:r>
                <a:rPr lang="en-AU" sz="2400" b="1" dirty="0">
                  <a:latin typeface="Arial"/>
                  <a:cs typeface="Arial"/>
                </a:rPr>
                <a:t>strategy</a:t>
              </a:r>
            </a:p>
          </p:txBody>
        </p:sp>
      </p:grpSp>
      <p:grpSp>
        <p:nvGrpSpPr>
          <p:cNvPr id="37" name="Group 54"/>
          <p:cNvGrpSpPr>
            <a:grpSpLocks/>
          </p:cNvGrpSpPr>
          <p:nvPr/>
        </p:nvGrpSpPr>
        <p:grpSpPr bwMode="auto">
          <a:xfrm>
            <a:off x="1081088" y="1165225"/>
            <a:ext cx="6913562" cy="5240338"/>
            <a:chOff x="681" y="734"/>
            <a:chExt cx="4355" cy="3301"/>
          </a:xfrm>
        </p:grpSpPr>
        <p:sp>
          <p:nvSpPr>
            <p:cNvPr id="38" name="AutoShape 4"/>
            <p:cNvSpPr>
              <a:spLocks noChangeArrowheads="1"/>
            </p:cNvSpPr>
            <p:nvPr/>
          </p:nvSpPr>
          <p:spPr bwMode="auto">
            <a:xfrm>
              <a:off x="880" y="936"/>
              <a:ext cx="288" cy="2392"/>
            </a:xfrm>
            <a:prstGeom prst="upDownArrow">
              <a:avLst>
                <a:gd name="adj1" fmla="val 50000"/>
                <a:gd name="adj2" fmla="val 79864"/>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39" name="Text Box 5"/>
            <p:cNvSpPr txBox="1">
              <a:spLocks noChangeArrowheads="1"/>
            </p:cNvSpPr>
            <p:nvPr/>
          </p:nvSpPr>
          <p:spPr bwMode="auto">
            <a:xfrm rot="16200000">
              <a:off x="252" y="2028"/>
              <a:ext cx="107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b="1" dirty="0">
                  <a:latin typeface="Arial"/>
                  <a:cs typeface="Arial"/>
                </a:rPr>
                <a:t>Cost Reduction</a:t>
              </a:r>
            </a:p>
          </p:txBody>
        </p:sp>
        <p:sp>
          <p:nvSpPr>
            <p:cNvPr id="40" name="Text Box 6"/>
            <p:cNvSpPr txBox="1">
              <a:spLocks noChangeArrowheads="1"/>
            </p:cNvSpPr>
            <p:nvPr/>
          </p:nvSpPr>
          <p:spPr bwMode="auto">
            <a:xfrm>
              <a:off x="822" y="734"/>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41" name="Text Box 7"/>
            <p:cNvSpPr txBox="1">
              <a:spLocks noChangeArrowheads="1"/>
            </p:cNvSpPr>
            <p:nvPr/>
          </p:nvSpPr>
          <p:spPr bwMode="auto">
            <a:xfrm>
              <a:off x="830" y="33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43" name="AutoShape 8"/>
            <p:cNvSpPr>
              <a:spLocks noChangeArrowheads="1"/>
            </p:cNvSpPr>
            <p:nvPr/>
          </p:nvSpPr>
          <p:spPr bwMode="auto">
            <a:xfrm rot="5400000">
              <a:off x="2786" y="1918"/>
              <a:ext cx="288" cy="3404"/>
            </a:xfrm>
            <a:prstGeom prst="upDownArrow">
              <a:avLst>
                <a:gd name="adj1" fmla="val 44444"/>
                <a:gd name="adj2" fmla="val 73215"/>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44" name="Text Box 9"/>
            <p:cNvSpPr txBox="1">
              <a:spLocks noChangeArrowheads="1"/>
            </p:cNvSpPr>
            <p:nvPr/>
          </p:nvSpPr>
          <p:spPr bwMode="auto">
            <a:xfrm>
              <a:off x="4654" y="3510"/>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45" name="Text Box 10"/>
            <p:cNvSpPr txBox="1">
              <a:spLocks noChangeArrowheads="1"/>
            </p:cNvSpPr>
            <p:nvPr/>
          </p:nvSpPr>
          <p:spPr bwMode="auto">
            <a:xfrm>
              <a:off x="870" y="35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46" name="Text Box 11"/>
            <p:cNvSpPr txBox="1">
              <a:spLocks noChangeArrowheads="1"/>
            </p:cNvSpPr>
            <p:nvPr/>
          </p:nvSpPr>
          <p:spPr bwMode="auto">
            <a:xfrm>
              <a:off x="1851" y="3686"/>
              <a:ext cx="2101"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latin typeface="Arial"/>
                  <a:cs typeface="Arial"/>
                </a:rPr>
                <a:t>Local Responsiveness</a:t>
              </a:r>
            </a:p>
            <a:p>
              <a:pPr algn="ctr"/>
              <a:r>
                <a:rPr lang="en-AU" sz="1400" dirty="0">
                  <a:latin typeface="Arial"/>
                  <a:cs typeface="Arial"/>
                </a:rPr>
                <a:t>(Quick Response and/or Differentiation)</a:t>
              </a:r>
            </a:p>
          </p:txBody>
        </p:sp>
      </p:grpSp>
    </p:spTree>
    <p:extLst>
      <p:ext uri="{BB962C8B-B14F-4D97-AF65-F5344CB8AC3E}">
        <p14:creationId xmlns:p14="http://schemas.microsoft.com/office/powerpoint/2010/main" val="1611157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85800" y="434975"/>
            <a:ext cx="7772400" cy="803275"/>
          </a:xfrm>
        </p:spPr>
        <p:txBody>
          <a:bodyPr/>
          <a:lstStyle/>
          <a:p>
            <a:r>
              <a:rPr lang="en-US" dirty="0">
                <a:latin typeface="Arial" charset="0"/>
                <a:cs typeface="Arial" charset="0"/>
              </a:rPr>
              <a:t>Learning Objectives</a:t>
            </a:r>
          </a:p>
        </p:txBody>
      </p:sp>
      <p:sp>
        <p:nvSpPr>
          <p:cNvPr id="21507" name="Text Box 3"/>
          <p:cNvSpPr txBox="1">
            <a:spLocks noChangeArrowheads="1"/>
          </p:cNvSpPr>
          <p:nvPr/>
        </p:nvSpPr>
        <p:spPr bwMode="auto">
          <a:xfrm>
            <a:off x="887413" y="1628775"/>
            <a:ext cx="671671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pPr>
            <a:r>
              <a:rPr lang="en-US" sz="3200" b="1" dirty="0">
                <a:solidFill>
                  <a:srgbClr val="D33320"/>
                </a:solidFill>
                <a:latin typeface="Arial" charset="0"/>
              </a:rPr>
              <a:t>When you complete this chapter you should be able to:</a:t>
            </a:r>
          </a:p>
        </p:txBody>
      </p:sp>
      <p:sp>
        <p:nvSpPr>
          <p:cNvPr id="21508" name="Text Box 4"/>
          <p:cNvSpPr txBox="1">
            <a:spLocks noChangeArrowheads="1"/>
          </p:cNvSpPr>
          <p:nvPr/>
        </p:nvSpPr>
        <p:spPr bwMode="auto">
          <a:xfrm>
            <a:off x="900113" y="2886075"/>
            <a:ext cx="7799387" cy="30675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533400" indent="-5334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marL="723900" indent="-723900">
              <a:lnSpc>
                <a:spcPct val="90000"/>
              </a:lnSpc>
              <a:spcAft>
                <a:spcPts val="1200"/>
              </a:spcAft>
              <a:buClr>
                <a:schemeClr val="tx2"/>
              </a:buClr>
            </a:pPr>
            <a:r>
              <a:rPr lang="en-US" sz="3200" b="1" dirty="0">
                <a:solidFill>
                  <a:schemeClr val="tx2"/>
                </a:solidFill>
                <a:latin typeface="Arial" charset="0"/>
                <a:ea typeface="MS PGothic" charset="0"/>
                <a:cs typeface="MS PGothic" charset="0"/>
              </a:rPr>
              <a:t>2.1</a:t>
            </a:r>
            <a:r>
              <a:rPr lang="en-US" sz="3200" b="1" dirty="0">
                <a:latin typeface="Arial" charset="0"/>
                <a:ea typeface="MS PGothic" charset="0"/>
                <a:cs typeface="MS PGothic" charset="0"/>
              </a:rPr>
              <a:t>	</a:t>
            </a:r>
            <a:r>
              <a:rPr lang="en-US" sz="3200" b="1" i="1" dirty="0">
                <a:latin typeface="Arial" charset="0"/>
                <a:ea typeface="MS PGothic" charset="0"/>
                <a:cs typeface="MS PGothic" charset="0"/>
              </a:rPr>
              <a:t>Define</a:t>
            </a:r>
            <a:r>
              <a:rPr lang="en-US" sz="3200" dirty="0">
                <a:latin typeface="Arial" charset="0"/>
                <a:ea typeface="MS PGothic" charset="0"/>
                <a:cs typeface="MS PGothic" charset="0"/>
              </a:rPr>
              <a:t> mission and strategy</a:t>
            </a:r>
          </a:p>
          <a:p>
            <a:pPr marL="723900" indent="-723900">
              <a:lnSpc>
                <a:spcPct val="90000"/>
              </a:lnSpc>
              <a:spcAft>
                <a:spcPts val="1200"/>
              </a:spcAft>
              <a:buClr>
                <a:schemeClr val="tx2"/>
              </a:buClr>
            </a:pPr>
            <a:r>
              <a:rPr lang="en-US" sz="3200" b="1" dirty="0">
                <a:solidFill>
                  <a:schemeClr val="tx2"/>
                </a:solidFill>
                <a:latin typeface="Arial" charset="0"/>
                <a:ea typeface="MS PGothic" charset="0"/>
                <a:cs typeface="MS PGothic" charset="0"/>
              </a:rPr>
              <a:t>2.2</a:t>
            </a:r>
            <a:r>
              <a:rPr lang="en-US" sz="3200" b="1" dirty="0">
                <a:latin typeface="Arial" charset="0"/>
                <a:ea typeface="MS PGothic" charset="0"/>
                <a:cs typeface="MS PGothic" charset="0"/>
              </a:rPr>
              <a:t>	</a:t>
            </a:r>
            <a:r>
              <a:rPr lang="en-US" sz="3200" b="1" i="1" dirty="0">
                <a:solidFill>
                  <a:srgbClr val="000000"/>
                </a:solidFill>
                <a:latin typeface="Arial" charset="0"/>
                <a:ea typeface="MS PGothic" charset="0"/>
                <a:cs typeface="MS PGothic" charset="0"/>
              </a:rPr>
              <a:t>Identify</a:t>
            </a:r>
            <a:r>
              <a:rPr lang="en-US" sz="3200" dirty="0">
                <a:solidFill>
                  <a:srgbClr val="000000"/>
                </a:solidFill>
                <a:latin typeface="Arial" charset="0"/>
                <a:ea typeface="MS PGothic" charset="0"/>
                <a:cs typeface="MS PGothic" charset="0"/>
              </a:rPr>
              <a:t> </a:t>
            </a:r>
            <a:r>
              <a:rPr lang="en-US" sz="3200" dirty="0">
                <a:latin typeface="Arial" charset="0"/>
                <a:ea typeface="MS PGothic" charset="0"/>
                <a:cs typeface="MS PGothic" charset="0"/>
              </a:rPr>
              <a:t>and explain three strategic approaches to competitive advantage</a:t>
            </a:r>
          </a:p>
          <a:p>
            <a:pPr marL="723900" indent="-723900">
              <a:lnSpc>
                <a:spcPct val="90000"/>
              </a:lnSpc>
              <a:spcAft>
                <a:spcPts val="1200"/>
              </a:spcAft>
              <a:buClr>
                <a:schemeClr val="tx2"/>
              </a:buClr>
            </a:pPr>
            <a:r>
              <a:rPr lang="en-US" sz="3200" b="1" dirty="0">
                <a:solidFill>
                  <a:schemeClr val="tx2"/>
                </a:solidFill>
                <a:latin typeface="Arial" charset="0"/>
                <a:ea typeface="MS PGothic" charset="0"/>
                <a:cs typeface="MS PGothic" charset="0"/>
              </a:rPr>
              <a:t>2.3</a:t>
            </a:r>
            <a:r>
              <a:rPr lang="en-US" sz="3200" b="1" dirty="0">
                <a:latin typeface="Arial" charset="0"/>
                <a:ea typeface="MS PGothic" charset="0"/>
                <a:cs typeface="MS PGothic" charset="0"/>
              </a:rPr>
              <a:t>	</a:t>
            </a:r>
            <a:r>
              <a:rPr lang="en-AU" sz="3200" b="1" i="1" dirty="0">
                <a:solidFill>
                  <a:srgbClr val="000000"/>
                </a:solidFill>
                <a:latin typeface="Arial" charset="0"/>
                <a:ea typeface="MS PGothic" charset="0"/>
                <a:cs typeface="MS PGothic" charset="0"/>
              </a:rPr>
              <a:t>Understand</a:t>
            </a:r>
            <a:r>
              <a:rPr lang="en-AU" sz="3200" dirty="0">
                <a:solidFill>
                  <a:srgbClr val="000000"/>
                </a:solidFill>
                <a:latin typeface="Arial" charset="0"/>
                <a:ea typeface="MS PGothic" charset="0"/>
                <a:cs typeface="MS PGothic" charset="0"/>
              </a:rPr>
              <a:t> </a:t>
            </a:r>
            <a:r>
              <a:rPr lang="en-AU" sz="3200" dirty="0">
                <a:latin typeface="Arial" charset="0"/>
                <a:ea typeface="MS PGothic" charset="0"/>
                <a:cs typeface="MS PGothic" charset="0"/>
              </a:rPr>
              <a:t>the significant key success factors and core competencies</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1507"/>
                                        </p:tgtEl>
                                        <p:attrNameLst>
                                          <p:attrName>style.visibility</p:attrName>
                                        </p:attrNameLst>
                                      </p:cBhvr>
                                      <p:to>
                                        <p:strVal val="visible"/>
                                      </p:to>
                                    </p:set>
                                    <p:animEffect transition="in" filter="strips(downRight)">
                                      <p:cBhvr>
                                        <p:cTn id="7" dur="1000"/>
                                        <p:tgtEl>
                                          <p:spTgt spid="21507"/>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21508"/>
                                        </p:tgtEl>
                                        <p:attrNameLst>
                                          <p:attrName>style.visibility</p:attrName>
                                        </p:attrNameLst>
                                      </p:cBhvr>
                                      <p:to>
                                        <p:strVal val="visible"/>
                                      </p:to>
                                    </p:set>
                                    <p:animEffect transition="in" filter="strips(downRight)">
                                      <p:cBhvr>
                                        <p:cTn id="11" dur="1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50"/>
          <p:cNvGrpSpPr>
            <a:grpSpLocks/>
          </p:cNvGrpSpPr>
          <p:nvPr/>
        </p:nvGrpSpPr>
        <p:grpSpPr bwMode="auto">
          <a:xfrm>
            <a:off x="2120900" y="3000375"/>
            <a:ext cx="2644775" cy="2519363"/>
            <a:chOff x="928" y="1851"/>
            <a:chExt cx="1666" cy="1587"/>
          </a:xfrm>
        </p:grpSpPr>
        <p:sp>
          <p:nvSpPr>
            <p:cNvPr id="26" name="Oval 51"/>
            <p:cNvSpPr>
              <a:spLocks noChangeArrowheads="1"/>
            </p:cNvSpPr>
            <p:nvPr/>
          </p:nvSpPr>
          <p:spPr bwMode="auto">
            <a:xfrm>
              <a:off x="983" y="1851"/>
              <a:ext cx="1587" cy="1587"/>
            </a:xfrm>
            <a:prstGeom prst="ellipse">
              <a:avLst/>
            </a:prstGeom>
            <a:solidFill>
              <a:schemeClr val="accent4"/>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27" name="Text Box 52"/>
            <p:cNvSpPr txBox="1">
              <a:spLocks noChangeArrowheads="1"/>
            </p:cNvSpPr>
            <p:nvPr/>
          </p:nvSpPr>
          <p:spPr bwMode="auto">
            <a:xfrm>
              <a:off x="1221" y="2351"/>
              <a:ext cx="1236" cy="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Import/export or license existing product</a:t>
              </a:r>
            </a:p>
            <a:p>
              <a:pPr>
                <a:lnSpc>
                  <a:spcPct val="90000"/>
                </a:lnSpc>
              </a:pPr>
              <a:endParaRPr lang="en-AU" sz="1400" b="1" dirty="0">
                <a:solidFill>
                  <a:srgbClr val="000000"/>
                </a:solidFill>
                <a:latin typeface="Arial"/>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b="1" dirty="0">
                  <a:solidFill>
                    <a:srgbClr val="000000"/>
                  </a:solidFill>
                  <a:latin typeface="Arial"/>
                  <a:cs typeface="Arial"/>
                </a:rPr>
                <a:t>	</a:t>
              </a:r>
              <a:r>
                <a:rPr lang="en-AU" sz="1400" dirty="0">
                  <a:solidFill>
                    <a:srgbClr val="000000"/>
                  </a:solidFill>
                  <a:latin typeface="Arial"/>
                  <a:cs typeface="Arial"/>
                </a:rPr>
                <a:t>U.S. Steel</a:t>
              </a:r>
            </a:p>
            <a:p>
              <a:pPr>
                <a:lnSpc>
                  <a:spcPct val="90000"/>
                </a:lnSpc>
              </a:pPr>
              <a:r>
                <a:rPr lang="en-AU" sz="1400" dirty="0">
                  <a:solidFill>
                    <a:srgbClr val="000000"/>
                  </a:solidFill>
                  <a:latin typeface="Arial"/>
                  <a:cs typeface="Arial"/>
                </a:rPr>
                <a:t>	Harley-Davidson</a:t>
              </a:r>
            </a:p>
          </p:txBody>
        </p:sp>
        <p:sp>
          <p:nvSpPr>
            <p:cNvPr id="28" name="Rectangle 53"/>
            <p:cNvSpPr>
              <a:spLocks noChangeArrowheads="1"/>
            </p:cNvSpPr>
            <p:nvPr/>
          </p:nvSpPr>
          <p:spPr bwMode="auto">
            <a:xfrm>
              <a:off x="928" y="2031"/>
              <a:ext cx="1666"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International</a:t>
              </a:r>
            </a:p>
            <a:p>
              <a:pPr algn="ctr">
                <a:lnSpc>
                  <a:spcPct val="90000"/>
                </a:lnSpc>
              </a:pPr>
              <a:r>
                <a:rPr lang="en-AU" sz="1400" b="1" dirty="0">
                  <a:solidFill>
                    <a:srgbClr val="000000"/>
                  </a:solidFill>
                  <a:latin typeface="Arial"/>
                  <a:cs typeface="Arial"/>
                </a:rPr>
                <a:t>strategy</a:t>
              </a:r>
            </a:p>
          </p:txBody>
        </p:sp>
      </p:grpSp>
      <p:sp>
        <p:nvSpPr>
          <p:cNvPr id="139266" name="Rectangle 2"/>
          <p:cNvSpPr>
            <a:spLocks noGrp="1" noChangeArrowheads="1"/>
          </p:cNvSpPr>
          <p:nvPr>
            <p:ph type="title"/>
          </p:nvPr>
        </p:nvSpPr>
        <p:spPr>
          <a:xfrm>
            <a:off x="812800" y="165100"/>
            <a:ext cx="7772400" cy="1282700"/>
          </a:xfrm>
        </p:spPr>
        <p:txBody>
          <a:bodyPr/>
          <a:lstStyle/>
          <a:p>
            <a:pPr>
              <a:lnSpc>
                <a:spcPct val="80000"/>
              </a:lnSpc>
            </a:pPr>
            <a:r>
              <a:rPr lang="en-US" dirty="0"/>
              <a:t>Global Operations Strategy Options</a:t>
            </a:r>
          </a:p>
        </p:txBody>
      </p:sp>
      <p:sp>
        <p:nvSpPr>
          <p:cNvPr id="139268" name="Text Box 40"/>
          <p:cNvSpPr txBox="1">
            <a:spLocks noChangeArrowheads="1"/>
          </p:cNvSpPr>
          <p:nvPr/>
        </p:nvSpPr>
        <p:spPr bwMode="auto">
          <a:xfrm>
            <a:off x="7718425" y="13144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Figure </a:t>
            </a:r>
            <a:r>
              <a:rPr lang="en-AU" sz="1600" dirty="0">
                <a:solidFill>
                  <a:schemeClr val="tx2"/>
                </a:solidFill>
                <a:latin typeface="Arial"/>
                <a:cs typeface="Arial"/>
              </a:rPr>
              <a:t>2.9</a:t>
            </a:r>
          </a:p>
        </p:txBody>
      </p:sp>
      <p:grpSp>
        <p:nvGrpSpPr>
          <p:cNvPr id="139269" name="Group 21"/>
          <p:cNvGrpSpPr>
            <a:grpSpLocks/>
          </p:cNvGrpSpPr>
          <p:nvPr/>
        </p:nvGrpSpPr>
        <p:grpSpPr bwMode="auto">
          <a:xfrm>
            <a:off x="4416425" y="3000375"/>
            <a:ext cx="2519363" cy="2519363"/>
            <a:chOff x="1224" y="312"/>
            <a:chExt cx="1587" cy="1587"/>
          </a:xfrm>
        </p:grpSpPr>
        <p:sp>
          <p:nvSpPr>
            <p:cNvPr id="22" name="Oval 22"/>
            <p:cNvSpPr>
              <a:spLocks noChangeArrowheads="1"/>
            </p:cNvSpPr>
            <p:nvPr/>
          </p:nvSpPr>
          <p:spPr bwMode="auto">
            <a:xfrm>
              <a:off x="1224" y="312"/>
              <a:ext cx="1587" cy="1587"/>
            </a:xfrm>
            <a:prstGeom prst="ellipse">
              <a:avLst/>
            </a:prstGeom>
            <a:solidFill>
              <a:schemeClr val="accent5"/>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39275" name="Text Box 23"/>
            <p:cNvSpPr txBox="1">
              <a:spLocks noChangeArrowheads="1"/>
            </p:cNvSpPr>
            <p:nvPr/>
          </p:nvSpPr>
          <p:spPr bwMode="auto">
            <a:xfrm>
              <a:off x="1362" y="714"/>
              <a:ext cx="1352" cy="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buClr>
                  <a:schemeClr val="tx1"/>
                </a:buClr>
                <a:buFont typeface="Arial" charset="0"/>
                <a:buChar char="•"/>
              </a:pPr>
              <a:r>
                <a:rPr lang="en-AU" sz="1400" dirty="0">
                  <a:latin typeface="Arial"/>
                  <a:ea typeface="MS PGothic" charset="0"/>
                  <a:cs typeface="Arial"/>
                </a:rPr>
                <a:t>Use existing domestic model globally</a:t>
              </a:r>
            </a:p>
            <a:p>
              <a:pPr>
                <a:lnSpc>
                  <a:spcPct val="90000"/>
                </a:lnSpc>
                <a:buClr>
                  <a:schemeClr val="tx1"/>
                </a:buClr>
                <a:buFont typeface="Arial" charset="0"/>
                <a:buChar char="•"/>
              </a:pPr>
              <a:r>
                <a:rPr lang="en-AU" sz="1400" dirty="0">
                  <a:latin typeface="Arial"/>
                  <a:ea typeface="MS PGothic" charset="0"/>
                  <a:cs typeface="Arial"/>
                </a:rPr>
                <a:t>Franchise, joint ventures, subsidiaries</a:t>
              </a:r>
            </a:p>
            <a:p>
              <a:pPr>
                <a:lnSpc>
                  <a:spcPct val="90000"/>
                </a:lnSpc>
              </a:pPr>
              <a:r>
                <a:rPr lang="en-AU" sz="1400" b="1" dirty="0">
                  <a:latin typeface="Arial"/>
                  <a:cs typeface="Arial"/>
                </a:rPr>
                <a:t>Examples:</a:t>
              </a:r>
            </a:p>
            <a:p>
              <a:pPr>
                <a:lnSpc>
                  <a:spcPct val="90000"/>
                </a:lnSpc>
              </a:pPr>
              <a:r>
                <a:rPr lang="en-AU" sz="1400" dirty="0">
                  <a:latin typeface="Arial"/>
                  <a:cs typeface="Arial"/>
                </a:rPr>
                <a:t>	Heinz, McDonald’s</a:t>
              </a:r>
            </a:p>
            <a:p>
              <a:pPr>
                <a:lnSpc>
                  <a:spcPct val="90000"/>
                </a:lnSpc>
              </a:pPr>
              <a:r>
                <a:rPr lang="en-AU" sz="1400" dirty="0">
                  <a:latin typeface="Arial"/>
                  <a:cs typeface="Arial"/>
                </a:rPr>
                <a:t>	The Body Shop</a:t>
              </a:r>
            </a:p>
            <a:p>
              <a:pPr>
                <a:lnSpc>
                  <a:spcPct val="90000"/>
                </a:lnSpc>
              </a:pPr>
              <a:r>
                <a:rPr lang="en-AU" sz="1400" dirty="0">
                  <a:latin typeface="Arial"/>
                  <a:cs typeface="Arial"/>
                </a:rPr>
                <a:t>	Hard Rock Cafe</a:t>
              </a:r>
            </a:p>
          </p:txBody>
        </p:sp>
        <p:sp>
          <p:nvSpPr>
            <p:cNvPr id="139276" name="Rectangle 24"/>
            <p:cNvSpPr>
              <a:spLocks noChangeArrowheads="1"/>
            </p:cNvSpPr>
            <p:nvPr/>
          </p:nvSpPr>
          <p:spPr bwMode="auto">
            <a:xfrm>
              <a:off x="1588" y="436"/>
              <a:ext cx="877"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90000"/>
                </a:lnSpc>
              </a:pPr>
              <a:r>
                <a:rPr lang="en-AU" sz="1400" b="1" dirty="0">
                  <a:latin typeface="Arial"/>
                  <a:cs typeface="Arial"/>
                </a:rPr>
                <a:t>Multidomestic</a:t>
              </a:r>
            </a:p>
            <a:p>
              <a:pPr algn="ctr">
                <a:lnSpc>
                  <a:spcPct val="90000"/>
                </a:lnSpc>
              </a:pPr>
              <a:r>
                <a:rPr lang="en-AU" sz="1400" b="1" dirty="0">
                  <a:latin typeface="Arial"/>
                  <a:cs typeface="Arial"/>
                </a:rPr>
                <a:t>strategy</a:t>
              </a:r>
            </a:p>
          </p:txBody>
        </p:sp>
      </p:grpSp>
      <p:grpSp>
        <p:nvGrpSpPr>
          <p:cNvPr id="36" name="Group 54"/>
          <p:cNvGrpSpPr>
            <a:grpSpLocks/>
          </p:cNvGrpSpPr>
          <p:nvPr/>
        </p:nvGrpSpPr>
        <p:grpSpPr bwMode="auto">
          <a:xfrm>
            <a:off x="1081088" y="1165225"/>
            <a:ext cx="6913562" cy="5240338"/>
            <a:chOff x="681" y="734"/>
            <a:chExt cx="4355" cy="3301"/>
          </a:xfrm>
        </p:grpSpPr>
        <p:sp>
          <p:nvSpPr>
            <p:cNvPr id="37" name="AutoShape 4"/>
            <p:cNvSpPr>
              <a:spLocks noChangeArrowheads="1"/>
            </p:cNvSpPr>
            <p:nvPr/>
          </p:nvSpPr>
          <p:spPr bwMode="auto">
            <a:xfrm>
              <a:off x="880" y="936"/>
              <a:ext cx="288" cy="2392"/>
            </a:xfrm>
            <a:prstGeom prst="upDownArrow">
              <a:avLst>
                <a:gd name="adj1" fmla="val 50000"/>
                <a:gd name="adj2" fmla="val 79864"/>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38" name="Text Box 5"/>
            <p:cNvSpPr txBox="1">
              <a:spLocks noChangeArrowheads="1"/>
            </p:cNvSpPr>
            <p:nvPr/>
          </p:nvSpPr>
          <p:spPr bwMode="auto">
            <a:xfrm rot="16200000">
              <a:off x="252" y="2028"/>
              <a:ext cx="107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b="1" dirty="0">
                  <a:latin typeface="Arial"/>
                  <a:cs typeface="Arial"/>
                </a:rPr>
                <a:t>Cost Reduction</a:t>
              </a:r>
            </a:p>
          </p:txBody>
        </p:sp>
        <p:sp>
          <p:nvSpPr>
            <p:cNvPr id="39" name="Text Box 6"/>
            <p:cNvSpPr txBox="1">
              <a:spLocks noChangeArrowheads="1"/>
            </p:cNvSpPr>
            <p:nvPr/>
          </p:nvSpPr>
          <p:spPr bwMode="auto">
            <a:xfrm>
              <a:off x="822" y="734"/>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40" name="Text Box 7"/>
            <p:cNvSpPr txBox="1">
              <a:spLocks noChangeArrowheads="1"/>
            </p:cNvSpPr>
            <p:nvPr/>
          </p:nvSpPr>
          <p:spPr bwMode="auto">
            <a:xfrm>
              <a:off x="830" y="33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41" name="AutoShape 8"/>
            <p:cNvSpPr>
              <a:spLocks noChangeArrowheads="1"/>
            </p:cNvSpPr>
            <p:nvPr/>
          </p:nvSpPr>
          <p:spPr bwMode="auto">
            <a:xfrm rot="5400000">
              <a:off x="2786" y="1918"/>
              <a:ext cx="288" cy="3404"/>
            </a:xfrm>
            <a:prstGeom prst="upDownArrow">
              <a:avLst>
                <a:gd name="adj1" fmla="val 44444"/>
                <a:gd name="adj2" fmla="val 73215"/>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42" name="Text Box 9"/>
            <p:cNvSpPr txBox="1">
              <a:spLocks noChangeArrowheads="1"/>
            </p:cNvSpPr>
            <p:nvPr/>
          </p:nvSpPr>
          <p:spPr bwMode="auto">
            <a:xfrm>
              <a:off x="4654" y="3510"/>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43" name="Text Box 10"/>
            <p:cNvSpPr txBox="1">
              <a:spLocks noChangeArrowheads="1"/>
            </p:cNvSpPr>
            <p:nvPr/>
          </p:nvSpPr>
          <p:spPr bwMode="auto">
            <a:xfrm>
              <a:off x="870" y="35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44" name="Text Box 11"/>
            <p:cNvSpPr txBox="1">
              <a:spLocks noChangeArrowheads="1"/>
            </p:cNvSpPr>
            <p:nvPr/>
          </p:nvSpPr>
          <p:spPr bwMode="auto">
            <a:xfrm>
              <a:off x="1851" y="3686"/>
              <a:ext cx="2101"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latin typeface="Arial"/>
                  <a:cs typeface="Arial"/>
                </a:rPr>
                <a:t>Local Responsiveness</a:t>
              </a:r>
            </a:p>
            <a:p>
              <a:pPr algn="ctr"/>
              <a:r>
                <a:rPr lang="en-AU" sz="1400" dirty="0">
                  <a:latin typeface="Arial"/>
                  <a:cs typeface="Arial"/>
                </a:rPr>
                <a:t>(Quick Response and/or Differentiation)</a:t>
              </a:r>
            </a:p>
          </p:txBody>
        </p:sp>
      </p:grpSp>
      <p:grpSp>
        <p:nvGrpSpPr>
          <p:cNvPr id="29" name="Group 50"/>
          <p:cNvGrpSpPr>
            <a:grpSpLocks/>
          </p:cNvGrpSpPr>
          <p:nvPr/>
        </p:nvGrpSpPr>
        <p:grpSpPr bwMode="auto">
          <a:xfrm>
            <a:off x="2208213" y="971550"/>
            <a:ext cx="2519362" cy="2519363"/>
            <a:chOff x="983" y="1831"/>
            <a:chExt cx="1587" cy="1587"/>
          </a:xfrm>
        </p:grpSpPr>
        <p:sp>
          <p:nvSpPr>
            <p:cNvPr id="31" name="Oval 51"/>
            <p:cNvSpPr>
              <a:spLocks noChangeArrowheads="1"/>
            </p:cNvSpPr>
            <p:nvPr/>
          </p:nvSpPr>
          <p:spPr bwMode="auto">
            <a:xfrm>
              <a:off x="983" y="1831"/>
              <a:ext cx="1587" cy="1587"/>
            </a:xfrm>
            <a:prstGeom prst="ellipse">
              <a:avLst/>
            </a:prstGeom>
            <a:solidFill>
              <a:schemeClr val="accent6"/>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32" name="Text Box 52"/>
            <p:cNvSpPr txBox="1">
              <a:spLocks noChangeArrowheads="1"/>
            </p:cNvSpPr>
            <p:nvPr/>
          </p:nvSpPr>
          <p:spPr bwMode="auto">
            <a:xfrm>
              <a:off x="1096" y="2195"/>
              <a:ext cx="1416" cy="10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Standardize product</a:t>
              </a:r>
            </a:p>
            <a:p>
              <a:pPr>
                <a:lnSpc>
                  <a:spcPct val="85000"/>
                </a:lnSpc>
                <a:buSzPct val="100000"/>
                <a:buFont typeface="Arial" charset="0"/>
                <a:buChar char="•"/>
              </a:pPr>
              <a:r>
                <a:rPr lang="en-AU" sz="1400" dirty="0">
                  <a:solidFill>
                    <a:srgbClr val="000000"/>
                  </a:solidFill>
                  <a:latin typeface="Arial"/>
                  <a:ea typeface="MS PGothic" charset="0"/>
                  <a:cs typeface="Arial"/>
                </a:rPr>
                <a:t>Economies of scale</a:t>
              </a:r>
            </a:p>
            <a:p>
              <a:pPr>
                <a:lnSpc>
                  <a:spcPct val="85000"/>
                </a:lnSpc>
                <a:buSzPct val="100000"/>
                <a:buFont typeface="Arial" charset="0"/>
                <a:buChar char="•"/>
              </a:pPr>
              <a:r>
                <a:rPr lang="en-AU" sz="1400" dirty="0">
                  <a:solidFill>
                    <a:srgbClr val="000000"/>
                  </a:solidFill>
                  <a:latin typeface="Arial"/>
                  <a:ea typeface="MS PGothic" charset="0"/>
                  <a:cs typeface="Arial"/>
                </a:rPr>
                <a:t>Cross-cultural learning</a:t>
              </a:r>
            </a:p>
            <a:p>
              <a:pPr>
                <a:lnSpc>
                  <a:spcPct val="85000"/>
                </a:lnSpc>
                <a:buSzPct val="100000"/>
                <a:buFont typeface="Arial" charset="0"/>
                <a:buChar char="•"/>
              </a:pPr>
              <a:endParaRPr lang="en-AU" sz="1400" dirty="0">
                <a:solidFill>
                  <a:srgbClr val="000000"/>
                </a:solidFill>
                <a:latin typeface="Arial"/>
                <a:ea typeface="MS PGothic" charset="0"/>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dirty="0">
                  <a:solidFill>
                    <a:srgbClr val="000000"/>
                  </a:solidFill>
                  <a:latin typeface="Arial"/>
                  <a:cs typeface="Arial"/>
                </a:rPr>
                <a:t>	Texas Instruments</a:t>
              </a:r>
            </a:p>
            <a:p>
              <a:pPr>
                <a:lnSpc>
                  <a:spcPct val="90000"/>
                </a:lnSpc>
              </a:pPr>
              <a:r>
                <a:rPr lang="en-AU" sz="1400" dirty="0">
                  <a:solidFill>
                    <a:srgbClr val="000000"/>
                  </a:solidFill>
                  <a:latin typeface="Arial"/>
                  <a:cs typeface="Arial"/>
                </a:rPr>
                <a:t>	Caterpillar</a:t>
              </a:r>
            </a:p>
            <a:p>
              <a:pPr>
                <a:lnSpc>
                  <a:spcPct val="90000"/>
                </a:lnSpc>
              </a:pPr>
              <a:r>
                <a:rPr lang="en-AU" sz="1400" dirty="0">
                  <a:solidFill>
                    <a:srgbClr val="000000"/>
                  </a:solidFill>
                  <a:latin typeface="Arial"/>
                  <a:cs typeface="Arial"/>
                </a:rPr>
                <a:t>	Otis Elevator</a:t>
              </a:r>
            </a:p>
          </p:txBody>
        </p:sp>
        <p:sp>
          <p:nvSpPr>
            <p:cNvPr id="33" name="Rectangle 53"/>
            <p:cNvSpPr>
              <a:spLocks noChangeArrowheads="1"/>
            </p:cNvSpPr>
            <p:nvPr/>
          </p:nvSpPr>
          <p:spPr bwMode="auto">
            <a:xfrm>
              <a:off x="1129" y="1998"/>
              <a:ext cx="1314"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Global strategy </a:t>
              </a:r>
            </a:p>
          </p:txBody>
        </p:sp>
      </p:grpSp>
    </p:spTree>
    <p:extLst>
      <p:ext uri="{BB962C8B-B14F-4D97-AF65-F5344CB8AC3E}">
        <p14:creationId xmlns:p14="http://schemas.microsoft.com/office/powerpoint/2010/main" val="2004231568"/>
      </p:ext>
    </p:extLst>
  </p:cSld>
  <p:clrMapOvr>
    <a:masterClrMapping/>
  </p:clrMapOvr>
  <p:transition spd="slow">
    <p:strips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50"/>
          <p:cNvGrpSpPr>
            <a:grpSpLocks/>
          </p:cNvGrpSpPr>
          <p:nvPr/>
        </p:nvGrpSpPr>
        <p:grpSpPr bwMode="auto">
          <a:xfrm>
            <a:off x="2120900" y="3000375"/>
            <a:ext cx="2644775" cy="2519363"/>
            <a:chOff x="928" y="1851"/>
            <a:chExt cx="1666" cy="1587"/>
          </a:xfrm>
        </p:grpSpPr>
        <p:sp>
          <p:nvSpPr>
            <p:cNvPr id="30" name="Oval 51"/>
            <p:cNvSpPr>
              <a:spLocks noChangeArrowheads="1"/>
            </p:cNvSpPr>
            <p:nvPr/>
          </p:nvSpPr>
          <p:spPr bwMode="auto">
            <a:xfrm>
              <a:off x="983" y="1851"/>
              <a:ext cx="1587" cy="1587"/>
            </a:xfrm>
            <a:prstGeom prst="ellipse">
              <a:avLst/>
            </a:prstGeom>
            <a:solidFill>
              <a:schemeClr val="accent4"/>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31" name="Text Box 52"/>
            <p:cNvSpPr txBox="1">
              <a:spLocks noChangeArrowheads="1"/>
            </p:cNvSpPr>
            <p:nvPr/>
          </p:nvSpPr>
          <p:spPr bwMode="auto">
            <a:xfrm>
              <a:off x="1221" y="2351"/>
              <a:ext cx="1236" cy="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Import/export or license existing product</a:t>
              </a:r>
            </a:p>
            <a:p>
              <a:pPr>
                <a:lnSpc>
                  <a:spcPct val="90000"/>
                </a:lnSpc>
              </a:pPr>
              <a:endParaRPr lang="en-AU" sz="1400" b="1" dirty="0">
                <a:solidFill>
                  <a:srgbClr val="000000"/>
                </a:solidFill>
                <a:latin typeface="Arial"/>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b="1" dirty="0">
                  <a:solidFill>
                    <a:srgbClr val="000000"/>
                  </a:solidFill>
                  <a:latin typeface="Arial"/>
                  <a:cs typeface="Arial"/>
                </a:rPr>
                <a:t>	</a:t>
              </a:r>
              <a:r>
                <a:rPr lang="en-AU" sz="1400" dirty="0">
                  <a:solidFill>
                    <a:srgbClr val="000000"/>
                  </a:solidFill>
                  <a:latin typeface="Arial"/>
                  <a:cs typeface="Arial"/>
                </a:rPr>
                <a:t>U.S. Steel</a:t>
              </a:r>
            </a:p>
            <a:p>
              <a:pPr>
                <a:lnSpc>
                  <a:spcPct val="90000"/>
                </a:lnSpc>
              </a:pPr>
              <a:r>
                <a:rPr lang="en-AU" sz="1400" dirty="0">
                  <a:solidFill>
                    <a:srgbClr val="000000"/>
                  </a:solidFill>
                  <a:latin typeface="Arial"/>
                  <a:cs typeface="Arial"/>
                </a:rPr>
                <a:t>	Harley-Davidson</a:t>
              </a:r>
            </a:p>
          </p:txBody>
        </p:sp>
        <p:sp>
          <p:nvSpPr>
            <p:cNvPr id="32" name="Rectangle 53"/>
            <p:cNvSpPr>
              <a:spLocks noChangeArrowheads="1"/>
            </p:cNvSpPr>
            <p:nvPr/>
          </p:nvSpPr>
          <p:spPr bwMode="auto">
            <a:xfrm>
              <a:off x="928" y="2031"/>
              <a:ext cx="1666"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International</a:t>
              </a:r>
            </a:p>
            <a:p>
              <a:pPr algn="ctr">
                <a:lnSpc>
                  <a:spcPct val="90000"/>
                </a:lnSpc>
              </a:pPr>
              <a:r>
                <a:rPr lang="en-AU" sz="1400" b="1" dirty="0">
                  <a:solidFill>
                    <a:srgbClr val="000000"/>
                  </a:solidFill>
                  <a:latin typeface="Arial"/>
                  <a:cs typeface="Arial"/>
                </a:rPr>
                <a:t>strategy</a:t>
              </a:r>
            </a:p>
          </p:txBody>
        </p:sp>
      </p:grpSp>
      <p:sp>
        <p:nvSpPr>
          <p:cNvPr id="141314" name="Rectangle 2"/>
          <p:cNvSpPr>
            <a:spLocks noGrp="1" noChangeArrowheads="1"/>
          </p:cNvSpPr>
          <p:nvPr>
            <p:ph type="title"/>
          </p:nvPr>
        </p:nvSpPr>
        <p:spPr>
          <a:xfrm>
            <a:off x="812800" y="165100"/>
            <a:ext cx="7772400" cy="1282700"/>
          </a:xfrm>
        </p:spPr>
        <p:txBody>
          <a:bodyPr/>
          <a:lstStyle/>
          <a:p>
            <a:pPr>
              <a:lnSpc>
                <a:spcPct val="80000"/>
              </a:lnSpc>
            </a:pPr>
            <a:r>
              <a:rPr lang="en-US" dirty="0"/>
              <a:t>Global Operations Strategy Options</a:t>
            </a:r>
          </a:p>
        </p:txBody>
      </p:sp>
      <p:sp>
        <p:nvSpPr>
          <p:cNvPr id="141317" name="Text Box 40"/>
          <p:cNvSpPr txBox="1">
            <a:spLocks noChangeArrowheads="1"/>
          </p:cNvSpPr>
          <p:nvPr/>
        </p:nvSpPr>
        <p:spPr bwMode="auto">
          <a:xfrm>
            <a:off x="7718425" y="13144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Figure </a:t>
            </a:r>
            <a:r>
              <a:rPr lang="en-AU" sz="1600" dirty="0">
                <a:solidFill>
                  <a:schemeClr val="tx2"/>
                </a:solidFill>
                <a:latin typeface="Arial"/>
                <a:cs typeface="Arial"/>
              </a:rPr>
              <a:t>2.9</a:t>
            </a:r>
          </a:p>
        </p:txBody>
      </p:sp>
      <p:grpSp>
        <p:nvGrpSpPr>
          <p:cNvPr id="33" name="Group 50"/>
          <p:cNvGrpSpPr>
            <a:grpSpLocks/>
          </p:cNvGrpSpPr>
          <p:nvPr/>
        </p:nvGrpSpPr>
        <p:grpSpPr bwMode="auto">
          <a:xfrm>
            <a:off x="2208213" y="971550"/>
            <a:ext cx="2519362" cy="2519363"/>
            <a:chOff x="983" y="1831"/>
            <a:chExt cx="1587" cy="1587"/>
          </a:xfrm>
        </p:grpSpPr>
        <p:sp>
          <p:nvSpPr>
            <p:cNvPr id="35" name="Oval 51"/>
            <p:cNvSpPr>
              <a:spLocks noChangeArrowheads="1"/>
            </p:cNvSpPr>
            <p:nvPr/>
          </p:nvSpPr>
          <p:spPr bwMode="auto">
            <a:xfrm>
              <a:off x="983" y="1831"/>
              <a:ext cx="1587" cy="1587"/>
            </a:xfrm>
            <a:prstGeom prst="ellipse">
              <a:avLst/>
            </a:prstGeom>
            <a:solidFill>
              <a:schemeClr val="accent6"/>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36" name="Text Box 52"/>
            <p:cNvSpPr txBox="1">
              <a:spLocks noChangeArrowheads="1"/>
            </p:cNvSpPr>
            <p:nvPr/>
          </p:nvSpPr>
          <p:spPr bwMode="auto">
            <a:xfrm>
              <a:off x="1096" y="2195"/>
              <a:ext cx="1416" cy="10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Standardize product</a:t>
              </a:r>
            </a:p>
            <a:p>
              <a:pPr>
                <a:lnSpc>
                  <a:spcPct val="85000"/>
                </a:lnSpc>
                <a:buSzPct val="100000"/>
                <a:buFont typeface="Arial" charset="0"/>
                <a:buChar char="•"/>
              </a:pPr>
              <a:r>
                <a:rPr lang="en-AU" sz="1400" dirty="0">
                  <a:solidFill>
                    <a:srgbClr val="000000"/>
                  </a:solidFill>
                  <a:latin typeface="Arial"/>
                  <a:ea typeface="MS PGothic" charset="0"/>
                  <a:cs typeface="Arial"/>
                </a:rPr>
                <a:t>Economies of scale</a:t>
              </a:r>
            </a:p>
            <a:p>
              <a:pPr>
                <a:lnSpc>
                  <a:spcPct val="85000"/>
                </a:lnSpc>
                <a:buSzPct val="100000"/>
                <a:buFont typeface="Arial" charset="0"/>
                <a:buChar char="•"/>
              </a:pPr>
              <a:r>
                <a:rPr lang="en-AU" sz="1400" dirty="0">
                  <a:solidFill>
                    <a:srgbClr val="000000"/>
                  </a:solidFill>
                  <a:latin typeface="Arial"/>
                  <a:ea typeface="MS PGothic" charset="0"/>
                  <a:cs typeface="Arial"/>
                </a:rPr>
                <a:t>Cross-cultural learning</a:t>
              </a:r>
            </a:p>
            <a:p>
              <a:pPr>
                <a:lnSpc>
                  <a:spcPct val="85000"/>
                </a:lnSpc>
                <a:buSzPct val="100000"/>
                <a:buFont typeface="Arial" charset="0"/>
                <a:buChar char="•"/>
              </a:pPr>
              <a:endParaRPr lang="en-AU" sz="1400" dirty="0">
                <a:solidFill>
                  <a:srgbClr val="000000"/>
                </a:solidFill>
                <a:latin typeface="Arial"/>
                <a:ea typeface="MS PGothic" charset="0"/>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dirty="0">
                  <a:solidFill>
                    <a:srgbClr val="000000"/>
                  </a:solidFill>
                  <a:latin typeface="Arial"/>
                  <a:cs typeface="Arial"/>
                </a:rPr>
                <a:t>	Texas Instruments</a:t>
              </a:r>
            </a:p>
            <a:p>
              <a:pPr>
                <a:lnSpc>
                  <a:spcPct val="90000"/>
                </a:lnSpc>
              </a:pPr>
              <a:r>
                <a:rPr lang="en-AU" sz="1400" dirty="0">
                  <a:solidFill>
                    <a:srgbClr val="000000"/>
                  </a:solidFill>
                  <a:latin typeface="Arial"/>
                  <a:cs typeface="Arial"/>
                </a:rPr>
                <a:t>	Caterpillar</a:t>
              </a:r>
            </a:p>
            <a:p>
              <a:pPr>
                <a:lnSpc>
                  <a:spcPct val="90000"/>
                </a:lnSpc>
              </a:pPr>
              <a:r>
                <a:rPr lang="en-AU" sz="1400" dirty="0">
                  <a:solidFill>
                    <a:srgbClr val="000000"/>
                  </a:solidFill>
                  <a:latin typeface="Arial"/>
                  <a:cs typeface="Arial"/>
                </a:rPr>
                <a:t>	Otis Elevator</a:t>
              </a:r>
            </a:p>
          </p:txBody>
        </p:sp>
        <p:sp>
          <p:nvSpPr>
            <p:cNvPr id="37" name="Rectangle 53"/>
            <p:cNvSpPr>
              <a:spLocks noChangeArrowheads="1"/>
            </p:cNvSpPr>
            <p:nvPr/>
          </p:nvSpPr>
          <p:spPr bwMode="auto">
            <a:xfrm>
              <a:off x="1129" y="1998"/>
              <a:ext cx="1314"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Global strategy </a:t>
              </a:r>
            </a:p>
          </p:txBody>
        </p:sp>
      </p:grpSp>
      <p:grpSp>
        <p:nvGrpSpPr>
          <p:cNvPr id="39" name="Group 21"/>
          <p:cNvGrpSpPr>
            <a:grpSpLocks/>
          </p:cNvGrpSpPr>
          <p:nvPr/>
        </p:nvGrpSpPr>
        <p:grpSpPr bwMode="auto">
          <a:xfrm>
            <a:off x="4416425" y="3000375"/>
            <a:ext cx="2519363" cy="2519363"/>
            <a:chOff x="1224" y="312"/>
            <a:chExt cx="1587" cy="1587"/>
          </a:xfrm>
        </p:grpSpPr>
        <p:sp>
          <p:nvSpPr>
            <p:cNvPr id="50" name="Oval 22"/>
            <p:cNvSpPr>
              <a:spLocks noChangeArrowheads="1"/>
            </p:cNvSpPr>
            <p:nvPr/>
          </p:nvSpPr>
          <p:spPr bwMode="auto">
            <a:xfrm>
              <a:off x="1224" y="312"/>
              <a:ext cx="1587" cy="1587"/>
            </a:xfrm>
            <a:prstGeom prst="ellipse">
              <a:avLst/>
            </a:prstGeom>
            <a:solidFill>
              <a:schemeClr val="accent5"/>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51" name="Text Box 23"/>
            <p:cNvSpPr txBox="1">
              <a:spLocks noChangeArrowheads="1"/>
            </p:cNvSpPr>
            <p:nvPr/>
          </p:nvSpPr>
          <p:spPr bwMode="auto">
            <a:xfrm>
              <a:off x="1362" y="714"/>
              <a:ext cx="1352" cy="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buClr>
                  <a:schemeClr val="tx1"/>
                </a:buClr>
                <a:buFont typeface="Arial" charset="0"/>
                <a:buChar char="•"/>
              </a:pPr>
              <a:r>
                <a:rPr lang="en-AU" sz="1400" dirty="0">
                  <a:latin typeface="Arial"/>
                  <a:ea typeface="MS PGothic" charset="0"/>
                  <a:cs typeface="Arial"/>
                </a:rPr>
                <a:t>Use existing domestic model globally</a:t>
              </a:r>
            </a:p>
            <a:p>
              <a:pPr>
                <a:lnSpc>
                  <a:spcPct val="90000"/>
                </a:lnSpc>
                <a:buClr>
                  <a:schemeClr val="tx1"/>
                </a:buClr>
                <a:buFont typeface="Arial" charset="0"/>
                <a:buChar char="•"/>
              </a:pPr>
              <a:r>
                <a:rPr lang="en-AU" sz="1400" dirty="0">
                  <a:latin typeface="Arial"/>
                  <a:ea typeface="MS PGothic" charset="0"/>
                  <a:cs typeface="Arial"/>
                </a:rPr>
                <a:t>Franchise, joint ventures, subsidiaries</a:t>
              </a:r>
            </a:p>
            <a:p>
              <a:pPr>
                <a:lnSpc>
                  <a:spcPct val="90000"/>
                </a:lnSpc>
              </a:pPr>
              <a:r>
                <a:rPr lang="en-AU" sz="1400" b="1" dirty="0">
                  <a:latin typeface="Arial"/>
                  <a:cs typeface="Arial"/>
                </a:rPr>
                <a:t>Examples:</a:t>
              </a:r>
            </a:p>
            <a:p>
              <a:pPr>
                <a:lnSpc>
                  <a:spcPct val="90000"/>
                </a:lnSpc>
              </a:pPr>
              <a:r>
                <a:rPr lang="en-AU" sz="1400" dirty="0">
                  <a:latin typeface="Arial"/>
                  <a:cs typeface="Arial"/>
                </a:rPr>
                <a:t>	Heinz, McDonald’s</a:t>
              </a:r>
            </a:p>
            <a:p>
              <a:pPr>
                <a:lnSpc>
                  <a:spcPct val="90000"/>
                </a:lnSpc>
              </a:pPr>
              <a:r>
                <a:rPr lang="en-AU" sz="1400" dirty="0">
                  <a:latin typeface="Arial"/>
                  <a:cs typeface="Arial"/>
                </a:rPr>
                <a:t>	The Body Shop</a:t>
              </a:r>
            </a:p>
            <a:p>
              <a:pPr>
                <a:lnSpc>
                  <a:spcPct val="90000"/>
                </a:lnSpc>
              </a:pPr>
              <a:r>
                <a:rPr lang="en-AU" sz="1400" dirty="0">
                  <a:latin typeface="Arial"/>
                  <a:cs typeface="Arial"/>
                </a:rPr>
                <a:t>	Hard Rock Cafe</a:t>
              </a:r>
            </a:p>
          </p:txBody>
        </p:sp>
        <p:sp>
          <p:nvSpPr>
            <p:cNvPr id="52" name="Rectangle 24"/>
            <p:cNvSpPr>
              <a:spLocks noChangeArrowheads="1"/>
            </p:cNvSpPr>
            <p:nvPr/>
          </p:nvSpPr>
          <p:spPr bwMode="auto">
            <a:xfrm>
              <a:off x="1588" y="436"/>
              <a:ext cx="877"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90000"/>
                </a:lnSpc>
              </a:pPr>
              <a:r>
                <a:rPr lang="en-AU" sz="1400" b="1" dirty="0">
                  <a:latin typeface="Arial"/>
                  <a:cs typeface="Arial"/>
                </a:rPr>
                <a:t>Multidomestic</a:t>
              </a:r>
            </a:p>
            <a:p>
              <a:pPr algn="ctr">
                <a:lnSpc>
                  <a:spcPct val="90000"/>
                </a:lnSpc>
              </a:pPr>
              <a:r>
                <a:rPr lang="en-AU" sz="1400" b="1" dirty="0">
                  <a:latin typeface="Arial"/>
                  <a:cs typeface="Arial"/>
                </a:rPr>
                <a:t>strategy</a:t>
              </a:r>
            </a:p>
          </p:txBody>
        </p:sp>
      </p:grpSp>
      <p:grpSp>
        <p:nvGrpSpPr>
          <p:cNvPr id="2" name="Group 1"/>
          <p:cNvGrpSpPr>
            <a:grpSpLocks/>
          </p:cNvGrpSpPr>
          <p:nvPr/>
        </p:nvGrpSpPr>
        <p:grpSpPr bwMode="auto">
          <a:xfrm>
            <a:off x="2357438" y="971550"/>
            <a:ext cx="4429128" cy="4427540"/>
            <a:chOff x="4730750" y="1422400"/>
            <a:chExt cx="4428000" cy="4428000"/>
          </a:xfrm>
        </p:grpSpPr>
        <p:sp>
          <p:nvSpPr>
            <p:cNvPr id="141320" name="Oval 13"/>
            <p:cNvSpPr>
              <a:spLocks noChangeArrowheads="1"/>
            </p:cNvSpPr>
            <p:nvPr/>
          </p:nvSpPr>
          <p:spPr bwMode="auto">
            <a:xfrm>
              <a:off x="4730750" y="1422400"/>
              <a:ext cx="4428000" cy="4428000"/>
            </a:xfrm>
            <a:prstGeom prst="ellipse">
              <a:avLst/>
            </a:prstGeom>
            <a:solidFill>
              <a:schemeClr val="accent2"/>
            </a:solidFill>
            <a:ln w="9525">
              <a:solidFill>
                <a:schemeClr val="tx1"/>
              </a:solidFill>
              <a:round/>
              <a:headEnd/>
              <a:tailEnd/>
            </a:ln>
          </p:spPr>
          <p:txBody>
            <a:bodyPr wrap="none" anchor="ctr"/>
            <a:lstStyle/>
            <a:p>
              <a:endParaRPr lang="en-US" dirty="0">
                <a:latin typeface="Arial"/>
                <a:cs typeface="Arial"/>
              </a:endParaRPr>
            </a:p>
          </p:txBody>
        </p:sp>
        <p:sp>
          <p:nvSpPr>
            <p:cNvPr id="141321" name="Text Box 18"/>
            <p:cNvSpPr txBox="1">
              <a:spLocks noChangeArrowheads="1"/>
            </p:cNvSpPr>
            <p:nvPr/>
          </p:nvSpPr>
          <p:spPr bwMode="auto">
            <a:xfrm>
              <a:off x="5675136" y="1803400"/>
              <a:ext cx="2518524" cy="875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lnSpc>
                  <a:spcPct val="90000"/>
                </a:lnSpc>
              </a:pPr>
              <a:r>
                <a:rPr lang="en-AU" sz="2800" b="1" dirty="0">
                  <a:latin typeface="Arial"/>
                  <a:cs typeface="Arial"/>
                </a:rPr>
                <a:t>Transnational</a:t>
              </a:r>
            </a:p>
            <a:p>
              <a:pPr algn="ctr">
                <a:lnSpc>
                  <a:spcPct val="90000"/>
                </a:lnSpc>
              </a:pPr>
              <a:r>
                <a:rPr lang="en-AU" sz="2800" b="1" dirty="0">
                  <a:latin typeface="Arial"/>
                  <a:cs typeface="Arial"/>
                </a:rPr>
                <a:t>strategy</a:t>
              </a:r>
            </a:p>
          </p:txBody>
        </p:sp>
        <p:sp>
          <p:nvSpPr>
            <p:cNvPr id="141322" name="Text Box 19"/>
            <p:cNvSpPr txBox="1">
              <a:spLocks noChangeArrowheads="1"/>
            </p:cNvSpPr>
            <p:nvPr/>
          </p:nvSpPr>
          <p:spPr bwMode="auto">
            <a:xfrm>
              <a:off x="5148476" y="2677433"/>
              <a:ext cx="3751575" cy="2591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66700" indent="-2667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buFont typeface="Arial" charset="0"/>
                <a:buChar char="•"/>
              </a:pPr>
              <a:r>
                <a:rPr lang="en-AU" sz="2400" dirty="0">
                  <a:latin typeface="Arial"/>
                  <a:ea typeface="MS PGothic" charset="0"/>
                  <a:cs typeface="Arial"/>
                </a:rPr>
                <a:t>Move material, people, or ideas across national boundaries</a:t>
              </a:r>
            </a:p>
            <a:p>
              <a:pPr>
                <a:lnSpc>
                  <a:spcPct val="90000"/>
                </a:lnSpc>
                <a:buFont typeface="Arial" charset="0"/>
                <a:buChar char="•"/>
              </a:pPr>
              <a:r>
                <a:rPr lang="en-AU" sz="2400" dirty="0">
                  <a:latin typeface="Arial"/>
                  <a:ea typeface="MS PGothic" charset="0"/>
                  <a:cs typeface="Arial"/>
                </a:rPr>
                <a:t>Economies of scale</a:t>
              </a:r>
            </a:p>
            <a:p>
              <a:pPr>
                <a:lnSpc>
                  <a:spcPct val="90000"/>
                </a:lnSpc>
                <a:buFont typeface="Arial" charset="0"/>
                <a:buChar char="•"/>
              </a:pPr>
              <a:r>
                <a:rPr lang="en-AU" sz="2400" dirty="0">
                  <a:latin typeface="Arial"/>
                  <a:ea typeface="MS PGothic" charset="0"/>
                  <a:cs typeface="Arial"/>
                </a:rPr>
                <a:t>Cross-cultural learning</a:t>
              </a:r>
              <a:endParaRPr lang="en-AU" sz="1200" dirty="0">
                <a:latin typeface="Arial"/>
                <a:ea typeface="MS PGothic" charset="0"/>
                <a:cs typeface="Arial"/>
              </a:endParaRPr>
            </a:p>
            <a:p>
              <a:pPr>
                <a:lnSpc>
                  <a:spcPct val="90000"/>
                </a:lnSpc>
              </a:pPr>
              <a:endParaRPr lang="en-AU" sz="1200" b="1" dirty="0">
                <a:latin typeface="Arial"/>
                <a:cs typeface="Arial"/>
              </a:endParaRPr>
            </a:p>
            <a:p>
              <a:pPr>
                <a:lnSpc>
                  <a:spcPct val="90000"/>
                </a:lnSpc>
              </a:pPr>
              <a:r>
                <a:rPr lang="en-AU" sz="2400" b="1" dirty="0">
                  <a:latin typeface="Arial"/>
                  <a:cs typeface="Arial"/>
                </a:rPr>
                <a:t>Examples:</a:t>
              </a:r>
            </a:p>
            <a:p>
              <a:pPr marL="533400" indent="-533400">
                <a:lnSpc>
                  <a:spcPct val="90000"/>
                </a:lnSpc>
              </a:pPr>
              <a:r>
                <a:rPr lang="en-AU" sz="2400" dirty="0">
                  <a:latin typeface="Arial"/>
                  <a:cs typeface="Arial"/>
                </a:rPr>
                <a:t>	Coca-Cola, Nestlé</a:t>
              </a:r>
            </a:p>
          </p:txBody>
        </p:sp>
      </p:grpSp>
      <p:grpSp>
        <p:nvGrpSpPr>
          <p:cNvPr id="40" name="Group 54"/>
          <p:cNvGrpSpPr>
            <a:grpSpLocks/>
          </p:cNvGrpSpPr>
          <p:nvPr/>
        </p:nvGrpSpPr>
        <p:grpSpPr bwMode="auto">
          <a:xfrm>
            <a:off x="1081088" y="1165225"/>
            <a:ext cx="6913562" cy="5240338"/>
            <a:chOff x="681" y="734"/>
            <a:chExt cx="4355" cy="3301"/>
          </a:xfrm>
        </p:grpSpPr>
        <p:sp>
          <p:nvSpPr>
            <p:cNvPr id="41" name="AutoShape 4"/>
            <p:cNvSpPr>
              <a:spLocks noChangeArrowheads="1"/>
            </p:cNvSpPr>
            <p:nvPr/>
          </p:nvSpPr>
          <p:spPr bwMode="auto">
            <a:xfrm>
              <a:off x="880" y="936"/>
              <a:ext cx="288" cy="2392"/>
            </a:xfrm>
            <a:prstGeom prst="upDownArrow">
              <a:avLst>
                <a:gd name="adj1" fmla="val 50000"/>
                <a:gd name="adj2" fmla="val 79864"/>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43" name="Text Box 5"/>
            <p:cNvSpPr txBox="1">
              <a:spLocks noChangeArrowheads="1"/>
            </p:cNvSpPr>
            <p:nvPr/>
          </p:nvSpPr>
          <p:spPr bwMode="auto">
            <a:xfrm rot="16200000">
              <a:off x="252" y="2028"/>
              <a:ext cx="107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b="1" dirty="0">
                  <a:latin typeface="Arial"/>
                  <a:cs typeface="Arial"/>
                </a:rPr>
                <a:t>Cost Reduction</a:t>
              </a:r>
            </a:p>
          </p:txBody>
        </p:sp>
        <p:sp>
          <p:nvSpPr>
            <p:cNvPr id="44" name="Text Box 6"/>
            <p:cNvSpPr txBox="1">
              <a:spLocks noChangeArrowheads="1"/>
            </p:cNvSpPr>
            <p:nvPr/>
          </p:nvSpPr>
          <p:spPr bwMode="auto">
            <a:xfrm>
              <a:off x="822" y="734"/>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45" name="Text Box 7"/>
            <p:cNvSpPr txBox="1">
              <a:spLocks noChangeArrowheads="1"/>
            </p:cNvSpPr>
            <p:nvPr/>
          </p:nvSpPr>
          <p:spPr bwMode="auto">
            <a:xfrm>
              <a:off x="830" y="33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46" name="AutoShape 8"/>
            <p:cNvSpPr>
              <a:spLocks noChangeArrowheads="1"/>
            </p:cNvSpPr>
            <p:nvPr/>
          </p:nvSpPr>
          <p:spPr bwMode="auto">
            <a:xfrm rot="5400000">
              <a:off x="2786" y="1918"/>
              <a:ext cx="288" cy="3404"/>
            </a:xfrm>
            <a:prstGeom prst="upDownArrow">
              <a:avLst>
                <a:gd name="adj1" fmla="val 44444"/>
                <a:gd name="adj2" fmla="val 73215"/>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47" name="Text Box 9"/>
            <p:cNvSpPr txBox="1">
              <a:spLocks noChangeArrowheads="1"/>
            </p:cNvSpPr>
            <p:nvPr/>
          </p:nvSpPr>
          <p:spPr bwMode="auto">
            <a:xfrm>
              <a:off x="4654" y="3510"/>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48" name="Text Box 10"/>
            <p:cNvSpPr txBox="1">
              <a:spLocks noChangeArrowheads="1"/>
            </p:cNvSpPr>
            <p:nvPr/>
          </p:nvSpPr>
          <p:spPr bwMode="auto">
            <a:xfrm>
              <a:off x="870" y="35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49" name="Text Box 11"/>
            <p:cNvSpPr txBox="1">
              <a:spLocks noChangeArrowheads="1"/>
            </p:cNvSpPr>
            <p:nvPr/>
          </p:nvSpPr>
          <p:spPr bwMode="auto">
            <a:xfrm>
              <a:off x="1851" y="3686"/>
              <a:ext cx="2101"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latin typeface="Arial"/>
                  <a:cs typeface="Arial"/>
                </a:rPr>
                <a:t>Local Responsiveness</a:t>
              </a:r>
            </a:p>
            <a:p>
              <a:pPr algn="ctr"/>
              <a:r>
                <a:rPr lang="en-AU" sz="1400" dirty="0">
                  <a:latin typeface="Arial"/>
                  <a:cs typeface="Arial"/>
                </a:rPr>
                <a:t>(Quick Response and/or Differentiation)</a:t>
              </a:r>
            </a:p>
          </p:txBody>
        </p:sp>
      </p:grpSp>
    </p:spTree>
    <p:extLst>
      <p:ext uri="{BB962C8B-B14F-4D97-AF65-F5344CB8AC3E}">
        <p14:creationId xmlns:p14="http://schemas.microsoft.com/office/powerpoint/2010/main" val="2718384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50"/>
          <p:cNvGrpSpPr>
            <a:grpSpLocks/>
          </p:cNvGrpSpPr>
          <p:nvPr/>
        </p:nvGrpSpPr>
        <p:grpSpPr bwMode="auto">
          <a:xfrm>
            <a:off x="2120900" y="3000375"/>
            <a:ext cx="2644775" cy="2519363"/>
            <a:chOff x="928" y="1851"/>
            <a:chExt cx="1666" cy="1587"/>
          </a:xfrm>
        </p:grpSpPr>
        <p:sp>
          <p:nvSpPr>
            <p:cNvPr id="31" name="Oval 51"/>
            <p:cNvSpPr>
              <a:spLocks noChangeArrowheads="1"/>
            </p:cNvSpPr>
            <p:nvPr/>
          </p:nvSpPr>
          <p:spPr bwMode="auto">
            <a:xfrm>
              <a:off x="983" y="1851"/>
              <a:ext cx="1587" cy="1587"/>
            </a:xfrm>
            <a:prstGeom prst="ellipse">
              <a:avLst/>
            </a:prstGeom>
            <a:solidFill>
              <a:schemeClr val="accent4"/>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32" name="Text Box 52"/>
            <p:cNvSpPr txBox="1">
              <a:spLocks noChangeArrowheads="1"/>
            </p:cNvSpPr>
            <p:nvPr/>
          </p:nvSpPr>
          <p:spPr bwMode="auto">
            <a:xfrm>
              <a:off x="1221" y="2351"/>
              <a:ext cx="1236" cy="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Import/export or license existing product</a:t>
              </a:r>
            </a:p>
            <a:p>
              <a:pPr>
                <a:lnSpc>
                  <a:spcPct val="90000"/>
                </a:lnSpc>
              </a:pPr>
              <a:endParaRPr lang="en-AU" sz="1400" b="1" dirty="0">
                <a:solidFill>
                  <a:srgbClr val="000000"/>
                </a:solidFill>
                <a:latin typeface="Arial"/>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b="1" dirty="0">
                  <a:solidFill>
                    <a:srgbClr val="000000"/>
                  </a:solidFill>
                  <a:latin typeface="Arial"/>
                  <a:cs typeface="Arial"/>
                </a:rPr>
                <a:t>	</a:t>
              </a:r>
              <a:r>
                <a:rPr lang="en-AU" sz="1400" dirty="0">
                  <a:solidFill>
                    <a:srgbClr val="000000"/>
                  </a:solidFill>
                  <a:latin typeface="Arial"/>
                  <a:cs typeface="Arial"/>
                </a:rPr>
                <a:t>U.S. Steel</a:t>
              </a:r>
            </a:p>
            <a:p>
              <a:pPr>
                <a:lnSpc>
                  <a:spcPct val="90000"/>
                </a:lnSpc>
              </a:pPr>
              <a:r>
                <a:rPr lang="en-AU" sz="1400" dirty="0">
                  <a:solidFill>
                    <a:srgbClr val="000000"/>
                  </a:solidFill>
                  <a:latin typeface="Arial"/>
                  <a:cs typeface="Arial"/>
                </a:rPr>
                <a:t>	Harley-Davidson</a:t>
              </a:r>
            </a:p>
          </p:txBody>
        </p:sp>
        <p:sp>
          <p:nvSpPr>
            <p:cNvPr id="33" name="Rectangle 53"/>
            <p:cNvSpPr>
              <a:spLocks noChangeArrowheads="1"/>
            </p:cNvSpPr>
            <p:nvPr/>
          </p:nvSpPr>
          <p:spPr bwMode="auto">
            <a:xfrm>
              <a:off x="928" y="2031"/>
              <a:ext cx="1666"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International</a:t>
              </a:r>
            </a:p>
            <a:p>
              <a:pPr algn="ctr">
                <a:lnSpc>
                  <a:spcPct val="90000"/>
                </a:lnSpc>
              </a:pPr>
              <a:r>
                <a:rPr lang="en-AU" sz="1400" b="1" dirty="0">
                  <a:solidFill>
                    <a:srgbClr val="000000"/>
                  </a:solidFill>
                  <a:latin typeface="Arial"/>
                  <a:cs typeface="Arial"/>
                </a:rPr>
                <a:t>strategy</a:t>
              </a:r>
            </a:p>
          </p:txBody>
        </p:sp>
      </p:grpSp>
      <p:sp>
        <p:nvSpPr>
          <p:cNvPr id="143362" name="Rectangle 2"/>
          <p:cNvSpPr>
            <a:spLocks noGrp="1" noChangeArrowheads="1"/>
          </p:cNvSpPr>
          <p:nvPr>
            <p:ph type="title"/>
          </p:nvPr>
        </p:nvSpPr>
        <p:spPr>
          <a:xfrm>
            <a:off x="812800" y="165100"/>
            <a:ext cx="7772400" cy="1282700"/>
          </a:xfrm>
        </p:spPr>
        <p:txBody>
          <a:bodyPr/>
          <a:lstStyle/>
          <a:p>
            <a:pPr>
              <a:lnSpc>
                <a:spcPct val="80000"/>
              </a:lnSpc>
            </a:pPr>
            <a:r>
              <a:rPr lang="en-US" dirty="0"/>
              <a:t>Global Operations Strategy Options</a:t>
            </a:r>
          </a:p>
        </p:txBody>
      </p:sp>
      <p:sp>
        <p:nvSpPr>
          <p:cNvPr id="143365" name="Text Box 40"/>
          <p:cNvSpPr txBox="1">
            <a:spLocks noChangeArrowheads="1"/>
          </p:cNvSpPr>
          <p:nvPr/>
        </p:nvSpPr>
        <p:spPr bwMode="auto">
          <a:xfrm>
            <a:off x="7718425" y="1314450"/>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Figure </a:t>
            </a:r>
            <a:r>
              <a:rPr lang="en-AU" sz="1600" dirty="0">
                <a:solidFill>
                  <a:schemeClr val="tx2"/>
                </a:solidFill>
                <a:latin typeface="Arial"/>
                <a:cs typeface="Arial"/>
              </a:rPr>
              <a:t>2.9</a:t>
            </a:r>
          </a:p>
        </p:txBody>
      </p:sp>
      <p:grpSp>
        <p:nvGrpSpPr>
          <p:cNvPr id="143366" name="Group 21"/>
          <p:cNvGrpSpPr>
            <a:grpSpLocks/>
          </p:cNvGrpSpPr>
          <p:nvPr/>
        </p:nvGrpSpPr>
        <p:grpSpPr bwMode="auto">
          <a:xfrm>
            <a:off x="4416425" y="3000375"/>
            <a:ext cx="2555875" cy="2519363"/>
            <a:chOff x="1224" y="312"/>
            <a:chExt cx="1610" cy="1587"/>
          </a:xfrm>
        </p:grpSpPr>
        <p:sp>
          <p:nvSpPr>
            <p:cNvPr id="38" name="Oval 22"/>
            <p:cNvSpPr>
              <a:spLocks noChangeArrowheads="1"/>
            </p:cNvSpPr>
            <p:nvPr/>
          </p:nvSpPr>
          <p:spPr bwMode="auto">
            <a:xfrm>
              <a:off x="1224" y="312"/>
              <a:ext cx="1587" cy="1587"/>
            </a:xfrm>
            <a:prstGeom prst="ellipse">
              <a:avLst/>
            </a:prstGeom>
            <a:solidFill>
              <a:schemeClr val="accent5"/>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43372" name="Text Box 23"/>
            <p:cNvSpPr txBox="1">
              <a:spLocks noChangeArrowheads="1"/>
            </p:cNvSpPr>
            <p:nvPr/>
          </p:nvSpPr>
          <p:spPr bwMode="auto">
            <a:xfrm>
              <a:off x="1482" y="1168"/>
              <a:ext cx="1352" cy="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buClr>
                  <a:schemeClr val="tx1"/>
                </a:buClr>
                <a:buFont typeface="Arial" charset="0"/>
                <a:buChar char="•"/>
              </a:pPr>
              <a:r>
                <a:rPr lang="en-AU" sz="1400" dirty="0">
                  <a:latin typeface="Arial"/>
                  <a:ea typeface="MS PGothic" charset="0"/>
                  <a:cs typeface="Arial"/>
                </a:rPr>
                <a:t>Use existing domestic model globally</a:t>
              </a:r>
            </a:p>
            <a:p>
              <a:pPr>
                <a:lnSpc>
                  <a:spcPct val="90000"/>
                </a:lnSpc>
                <a:buClr>
                  <a:schemeClr val="tx1"/>
                </a:buClr>
                <a:buFont typeface="Arial" charset="0"/>
                <a:buChar char="•"/>
              </a:pPr>
              <a:r>
                <a:rPr lang="en-AU" sz="1400" dirty="0">
                  <a:latin typeface="Arial"/>
                  <a:ea typeface="MS PGothic" charset="0"/>
                  <a:cs typeface="Arial"/>
                </a:rPr>
                <a:t>Franchise, joint ventures, </a:t>
              </a:r>
              <a:br>
                <a:rPr lang="en-AU" sz="1400" dirty="0">
                  <a:latin typeface="Arial"/>
                  <a:ea typeface="MS PGothic" charset="0"/>
                  <a:cs typeface="Arial"/>
                </a:rPr>
              </a:br>
              <a:r>
                <a:rPr lang="en-AU" sz="1400" dirty="0">
                  <a:latin typeface="Arial"/>
                  <a:ea typeface="MS PGothic" charset="0"/>
                  <a:cs typeface="Arial"/>
                </a:rPr>
                <a:t>subsidiaries</a:t>
              </a:r>
            </a:p>
          </p:txBody>
        </p:sp>
        <p:sp>
          <p:nvSpPr>
            <p:cNvPr id="143373" name="Rectangle 24"/>
            <p:cNvSpPr>
              <a:spLocks noChangeArrowheads="1"/>
            </p:cNvSpPr>
            <p:nvPr/>
          </p:nvSpPr>
          <p:spPr bwMode="auto">
            <a:xfrm>
              <a:off x="1354" y="548"/>
              <a:ext cx="1344" cy="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90000"/>
                </a:lnSpc>
              </a:pPr>
              <a:r>
                <a:rPr lang="en-AU" sz="1400" b="1" dirty="0">
                  <a:latin typeface="Arial"/>
                  <a:cs typeface="Arial"/>
                </a:rPr>
                <a:t>Multidomestic</a:t>
              </a:r>
            </a:p>
            <a:p>
              <a:pPr algn="ctr">
                <a:lnSpc>
                  <a:spcPct val="90000"/>
                </a:lnSpc>
              </a:pPr>
              <a:r>
                <a:rPr lang="en-AU" sz="1400" b="1" dirty="0">
                  <a:latin typeface="Arial"/>
                  <a:cs typeface="Arial"/>
                </a:rPr>
                <a:t>strategy</a:t>
              </a:r>
            </a:p>
            <a:p>
              <a:pPr algn="ctr">
                <a:lnSpc>
                  <a:spcPct val="90000"/>
                </a:lnSpc>
              </a:pPr>
              <a:r>
                <a:rPr lang="en-AU" sz="1400" b="1" dirty="0">
                  <a:latin typeface="Arial"/>
                  <a:cs typeface="Arial"/>
                </a:rPr>
                <a:t>(eg, Heinz, McDonald’s</a:t>
              </a:r>
            </a:p>
            <a:p>
              <a:pPr algn="ctr">
                <a:lnSpc>
                  <a:spcPct val="90000"/>
                </a:lnSpc>
              </a:pPr>
              <a:r>
                <a:rPr lang="en-AU" sz="1400" b="1" dirty="0">
                  <a:latin typeface="Arial"/>
                  <a:cs typeface="Arial"/>
                </a:rPr>
                <a:t>The Body Shop</a:t>
              </a:r>
            </a:p>
            <a:p>
              <a:pPr algn="ctr">
                <a:lnSpc>
                  <a:spcPct val="90000"/>
                </a:lnSpc>
              </a:pPr>
              <a:r>
                <a:rPr lang="en-AU" sz="1400" b="1" dirty="0">
                  <a:latin typeface="Arial"/>
                  <a:cs typeface="Arial"/>
                </a:rPr>
                <a:t>Hard Rock Cafe)</a:t>
              </a:r>
            </a:p>
          </p:txBody>
        </p:sp>
      </p:grpSp>
      <p:grpSp>
        <p:nvGrpSpPr>
          <p:cNvPr id="41" name="Group 54"/>
          <p:cNvGrpSpPr>
            <a:grpSpLocks/>
          </p:cNvGrpSpPr>
          <p:nvPr/>
        </p:nvGrpSpPr>
        <p:grpSpPr bwMode="auto">
          <a:xfrm>
            <a:off x="1081088" y="1165225"/>
            <a:ext cx="6913562" cy="5240338"/>
            <a:chOff x="681" y="734"/>
            <a:chExt cx="4355" cy="3301"/>
          </a:xfrm>
        </p:grpSpPr>
        <p:sp>
          <p:nvSpPr>
            <p:cNvPr id="42" name="AutoShape 4"/>
            <p:cNvSpPr>
              <a:spLocks noChangeArrowheads="1"/>
            </p:cNvSpPr>
            <p:nvPr/>
          </p:nvSpPr>
          <p:spPr bwMode="auto">
            <a:xfrm>
              <a:off x="880" y="936"/>
              <a:ext cx="288" cy="2392"/>
            </a:xfrm>
            <a:prstGeom prst="upDownArrow">
              <a:avLst>
                <a:gd name="adj1" fmla="val 50000"/>
                <a:gd name="adj2" fmla="val 79864"/>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43" name="Text Box 5"/>
            <p:cNvSpPr txBox="1">
              <a:spLocks noChangeArrowheads="1"/>
            </p:cNvSpPr>
            <p:nvPr/>
          </p:nvSpPr>
          <p:spPr bwMode="auto">
            <a:xfrm rot="16200000">
              <a:off x="252" y="2028"/>
              <a:ext cx="107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b="1" dirty="0">
                  <a:latin typeface="Arial"/>
                  <a:cs typeface="Arial"/>
                </a:rPr>
                <a:t>Cost Reduction</a:t>
              </a:r>
            </a:p>
          </p:txBody>
        </p:sp>
        <p:sp>
          <p:nvSpPr>
            <p:cNvPr id="44" name="Text Box 6"/>
            <p:cNvSpPr txBox="1">
              <a:spLocks noChangeArrowheads="1"/>
            </p:cNvSpPr>
            <p:nvPr/>
          </p:nvSpPr>
          <p:spPr bwMode="auto">
            <a:xfrm>
              <a:off x="822" y="734"/>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45" name="Text Box 7"/>
            <p:cNvSpPr txBox="1">
              <a:spLocks noChangeArrowheads="1"/>
            </p:cNvSpPr>
            <p:nvPr/>
          </p:nvSpPr>
          <p:spPr bwMode="auto">
            <a:xfrm>
              <a:off x="830" y="33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46" name="AutoShape 8"/>
            <p:cNvSpPr>
              <a:spLocks noChangeArrowheads="1"/>
            </p:cNvSpPr>
            <p:nvPr/>
          </p:nvSpPr>
          <p:spPr bwMode="auto">
            <a:xfrm rot="5400000">
              <a:off x="2786" y="1918"/>
              <a:ext cx="288" cy="3404"/>
            </a:xfrm>
            <a:prstGeom prst="upDownArrow">
              <a:avLst>
                <a:gd name="adj1" fmla="val 44444"/>
                <a:gd name="adj2" fmla="val 73215"/>
              </a:avLst>
            </a:prstGeom>
            <a:solidFill>
              <a:srgbClr val="175097"/>
            </a:solidFill>
            <a:ln w="9525">
              <a:solidFill>
                <a:schemeClr val="tx1"/>
              </a:solidFill>
              <a:miter lim="800000"/>
              <a:headEnd/>
              <a:tailEnd/>
            </a:ln>
          </p:spPr>
          <p:txBody>
            <a:bodyPr vert="eaVert" wrap="none" anchor="ctr"/>
            <a:lstStyle/>
            <a:p>
              <a:endParaRPr lang="en-US" dirty="0">
                <a:latin typeface="Arial"/>
                <a:cs typeface="Arial"/>
              </a:endParaRPr>
            </a:p>
          </p:txBody>
        </p:sp>
        <p:sp>
          <p:nvSpPr>
            <p:cNvPr id="47" name="Text Box 9"/>
            <p:cNvSpPr txBox="1">
              <a:spLocks noChangeArrowheads="1"/>
            </p:cNvSpPr>
            <p:nvPr/>
          </p:nvSpPr>
          <p:spPr bwMode="auto">
            <a:xfrm>
              <a:off x="4654" y="3510"/>
              <a:ext cx="38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High</a:t>
              </a:r>
            </a:p>
          </p:txBody>
        </p:sp>
        <p:sp>
          <p:nvSpPr>
            <p:cNvPr id="48" name="Text Box 10"/>
            <p:cNvSpPr txBox="1">
              <a:spLocks noChangeArrowheads="1"/>
            </p:cNvSpPr>
            <p:nvPr/>
          </p:nvSpPr>
          <p:spPr bwMode="auto">
            <a:xfrm>
              <a:off x="870" y="3510"/>
              <a:ext cx="3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AU" sz="1600" dirty="0">
                  <a:latin typeface="Arial"/>
                  <a:cs typeface="Arial"/>
                </a:rPr>
                <a:t>Low</a:t>
              </a:r>
            </a:p>
          </p:txBody>
        </p:sp>
        <p:sp>
          <p:nvSpPr>
            <p:cNvPr id="49" name="Text Box 11"/>
            <p:cNvSpPr txBox="1">
              <a:spLocks noChangeArrowheads="1"/>
            </p:cNvSpPr>
            <p:nvPr/>
          </p:nvSpPr>
          <p:spPr bwMode="auto">
            <a:xfrm>
              <a:off x="1851" y="3686"/>
              <a:ext cx="2101"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600" b="1" dirty="0">
                  <a:latin typeface="Arial"/>
                  <a:cs typeface="Arial"/>
                </a:rPr>
                <a:t>Local Responsiveness</a:t>
              </a:r>
            </a:p>
            <a:p>
              <a:pPr algn="ctr"/>
              <a:r>
                <a:rPr lang="en-AU" sz="1400" dirty="0">
                  <a:latin typeface="Arial"/>
                  <a:cs typeface="Arial"/>
                </a:rPr>
                <a:t>(Quick Response and/or Differentiation)</a:t>
              </a:r>
            </a:p>
          </p:txBody>
        </p:sp>
      </p:grpSp>
      <p:grpSp>
        <p:nvGrpSpPr>
          <p:cNvPr id="35" name="Group 50"/>
          <p:cNvGrpSpPr>
            <a:grpSpLocks/>
          </p:cNvGrpSpPr>
          <p:nvPr/>
        </p:nvGrpSpPr>
        <p:grpSpPr bwMode="auto">
          <a:xfrm>
            <a:off x="2208213" y="971550"/>
            <a:ext cx="2519362" cy="2519363"/>
            <a:chOff x="983" y="1831"/>
            <a:chExt cx="1587" cy="1587"/>
          </a:xfrm>
        </p:grpSpPr>
        <p:sp>
          <p:nvSpPr>
            <p:cNvPr id="36" name="Oval 51"/>
            <p:cNvSpPr>
              <a:spLocks noChangeArrowheads="1"/>
            </p:cNvSpPr>
            <p:nvPr/>
          </p:nvSpPr>
          <p:spPr bwMode="auto">
            <a:xfrm>
              <a:off x="983" y="1831"/>
              <a:ext cx="1587" cy="1587"/>
            </a:xfrm>
            <a:prstGeom prst="ellipse">
              <a:avLst/>
            </a:prstGeom>
            <a:solidFill>
              <a:schemeClr val="accent6"/>
            </a:solid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37" name="Text Box 52"/>
            <p:cNvSpPr txBox="1">
              <a:spLocks noChangeArrowheads="1"/>
            </p:cNvSpPr>
            <p:nvPr/>
          </p:nvSpPr>
          <p:spPr bwMode="auto">
            <a:xfrm>
              <a:off x="1096" y="2195"/>
              <a:ext cx="1416" cy="10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85000"/>
                </a:lnSpc>
                <a:buSzPct val="100000"/>
                <a:buFont typeface="Arial" charset="0"/>
                <a:buChar char="•"/>
              </a:pPr>
              <a:r>
                <a:rPr lang="en-AU" sz="1400" dirty="0">
                  <a:solidFill>
                    <a:srgbClr val="000000"/>
                  </a:solidFill>
                  <a:latin typeface="Arial"/>
                  <a:ea typeface="MS PGothic" charset="0"/>
                  <a:cs typeface="Arial"/>
                </a:rPr>
                <a:t>Standardize product</a:t>
              </a:r>
            </a:p>
            <a:p>
              <a:pPr>
                <a:lnSpc>
                  <a:spcPct val="85000"/>
                </a:lnSpc>
                <a:buSzPct val="100000"/>
                <a:buFont typeface="Arial" charset="0"/>
                <a:buChar char="•"/>
              </a:pPr>
              <a:r>
                <a:rPr lang="en-AU" sz="1400" dirty="0">
                  <a:solidFill>
                    <a:srgbClr val="000000"/>
                  </a:solidFill>
                  <a:latin typeface="Arial"/>
                  <a:ea typeface="MS PGothic" charset="0"/>
                  <a:cs typeface="Arial"/>
                </a:rPr>
                <a:t>Economies of scale</a:t>
              </a:r>
            </a:p>
            <a:p>
              <a:pPr>
                <a:lnSpc>
                  <a:spcPct val="85000"/>
                </a:lnSpc>
                <a:buSzPct val="100000"/>
                <a:buFont typeface="Arial" charset="0"/>
                <a:buChar char="•"/>
              </a:pPr>
              <a:r>
                <a:rPr lang="en-AU" sz="1400" dirty="0">
                  <a:solidFill>
                    <a:srgbClr val="000000"/>
                  </a:solidFill>
                  <a:latin typeface="Arial"/>
                  <a:ea typeface="MS PGothic" charset="0"/>
                  <a:cs typeface="Arial"/>
                </a:rPr>
                <a:t>Cross-cultural learning</a:t>
              </a:r>
            </a:p>
            <a:p>
              <a:pPr>
                <a:lnSpc>
                  <a:spcPct val="85000"/>
                </a:lnSpc>
                <a:buSzPct val="100000"/>
                <a:buFont typeface="Arial" charset="0"/>
                <a:buChar char="•"/>
              </a:pPr>
              <a:endParaRPr lang="en-AU" sz="1400" dirty="0">
                <a:solidFill>
                  <a:srgbClr val="000000"/>
                </a:solidFill>
                <a:latin typeface="Arial"/>
                <a:ea typeface="MS PGothic" charset="0"/>
                <a:cs typeface="Arial"/>
              </a:endParaRPr>
            </a:p>
            <a:p>
              <a:pPr>
                <a:lnSpc>
                  <a:spcPct val="90000"/>
                </a:lnSpc>
              </a:pPr>
              <a:r>
                <a:rPr lang="en-AU" sz="1400" b="1" dirty="0">
                  <a:solidFill>
                    <a:srgbClr val="000000"/>
                  </a:solidFill>
                  <a:latin typeface="Arial"/>
                  <a:cs typeface="Arial"/>
                </a:rPr>
                <a:t>Examples:</a:t>
              </a:r>
            </a:p>
            <a:p>
              <a:pPr>
                <a:lnSpc>
                  <a:spcPct val="90000"/>
                </a:lnSpc>
              </a:pPr>
              <a:r>
                <a:rPr lang="en-AU" sz="1400" dirty="0">
                  <a:solidFill>
                    <a:srgbClr val="000000"/>
                  </a:solidFill>
                  <a:latin typeface="Arial"/>
                  <a:cs typeface="Arial"/>
                </a:rPr>
                <a:t>	Texas Instruments</a:t>
              </a:r>
            </a:p>
            <a:p>
              <a:pPr>
                <a:lnSpc>
                  <a:spcPct val="90000"/>
                </a:lnSpc>
              </a:pPr>
              <a:r>
                <a:rPr lang="en-AU" sz="1400" dirty="0">
                  <a:solidFill>
                    <a:srgbClr val="000000"/>
                  </a:solidFill>
                  <a:latin typeface="Arial"/>
                  <a:cs typeface="Arial"/>
                </a:rPr>
                <a:t>	Caterpillar</a:t>
              </a:r>
            </a:p>
            <a:p>
              <a:pPr>
                <a:lnSpc>
                  <a:spcPct val="90000"/>
                </a:lnSpc>
              </a:pPr>
              <a:r>
                <a:rPr lang="en-AU" sz="1400" dirty="0">
                  <a:solidFill>
                    <a:srgbClr val="000000"/>
                  </a:solidFill>
                  <a:latin typeface="Arial"/>
                  <a:cs typeface="Arial"/>
                </a:rPr>
                <a:t>	Otis Elevator</a:t>
              </a:r>
            </a:p>
          </p:txBody>
        </p:sp>
        <p:sp>
          <p:nvSpPr>
            <p:cNvPr id="39" name="Rectangle 53"/>
            <p:cNvSpPr>
              <a:spLocks noChangeArrowheads="1"/>
            </p:cNvSpPr>
            <p:nvPr/>
          </p:nvSpPr>
          <p:spPr bwMode="auto">
            <a:xfrm>
              <a:off x="1129" y="1998"/>
              <a:ext cx="1314"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90000"/>
                </a:lnSpc>
              </a:pPr>
              <a:r>
                <a:rPr lang="en-AU" sz="1400" b="1" dirty="0">
                  <a:solidFill>
                    <a:srgbClr val="000000"/>
                  </a:solidFill>
                  <a:latin typeface="Arial"/>
                  <a:cs typeface="Arial"/>
                </a:rPr>
                <a:t>Global strategy </a:t>
              </a:r>
            </a:p>
          </p:txBody>
        </p:sp>
      </p:grpSp>
      <p:grpSp>
        <p:nvGrpSpPr>
          <p:cNvPr id="143367" name="Group 1"/>
          <p:cNvGrpSpPr>
            <a:grpSpLocks/>
          </p:cNvGrpSpPr>
          <p:nvPr/>
        </p:nvGrpSpPr>
        <p:grpSpPr bwMode="auto">
          <a:xfrm>
            <a:off x="4416425" y="936625"/>
            <a:ext cx="2519363" cy="2519360"/>
            <a:chOff x="4730750" y="1422400"/>
            <a:chExt cx="2520000" cy="2520000"/>
          </a:xfrm>
        </p:grpSpPr>
        <p:sp>
          <p:nvSpPr>
            <p:cNvPr id="143368" name="Oval 13"/>
            <p:cNvSpPr>
              <a:spLocks noChangeArrowheads="1"/>
            </p:cNvSpPr>
            <p:nvPr/>
          </p:nvSpPr>
          <p:spPr bwMode="auto">
            <a:xfrm>
              <a:off x="4730750" y="1422400"/>
              <a:ext cx="2520000" cy="2520000"/>
            </a:xfrm>
            <a:prstGeom prst="ellipse">
              <a:avLst/>
            </a:prstGeom>
            <a:solidFill>
              <a:schemeClr val="accent2"/>
            </a:solidFill>
            <a:ln w="9525">
              <a:solidFill>
                <a:schemeClr val="tx1"/>
              </a:solidFill>
              <a:round/>
              <a:headEnd/>
              <a:tailEnd/>
            </a:ln>
          </p:spPr>
          <p:txBody>
            <a:bodyPr wrap="none" anchor="ctr"/>
            <a:lstStyle/>
            <a:p>
              <a:endParaRPr lang="en-US" dirty="0">
                <a:latin typeface="Arial"/>
                <a:cs typeface="Arial"/>
              </a:endParaRPr>
            </a:p>
          </p:txBody>
        </p:sp>
        <p:sp>
          <p:nvSpPr>
            <p:cNvPr id="143369" name="Text Box 18"/>
            <p:cNvSpPr txBox="1">
              <a:spLocks noChangeArrowheads="1"/>
            </p:cNvSpPr>
            <p:nvPr/>
          </p:nvSpPr>
          <p:spPr bwMode="auto">
            <a:xfrm>
              <a:off x="5305768" y="1651000"/>
              <a:ext cx="1352257" cy="523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a:r>
                <a:rPr lang="en-AU" sz="1400" b="1" dirty="0">
                  <a:latin typeface="Arial"/>
                  <a:cs typeface="Arial"/>
                </a:rPr>
                <a:t>Transnational</a:t>
              </a:r>
            </a:p>
            <a:p>
              <a:pPr algn="ctr"/>
              <a:r>
                <a:rPr lang="en-AU" sz="1400" b="1" dirty="0">
                  <a:latin typeface="Arial"/>
                  <a:cs typeface="Arial"/>
                </a:rPr>
                <a:t>strategy</a:t>
              </a:r>
            </a:p>
          </p:txBody>
        </p:sp>
        <p:sp>
          <p:nvSpPr>
            <p:cNvPr id="143370" name="Text Box 19"/>
            <p:cNvSpPr txBox="1">
              <a:spLocks noChangeArrowheads="1"/>
            </p:cNvSpPr>
            <p:nvPr/>
          </p:nvSpPr>
          <p:spPr bwMode="auto">
            <a:xfrm>
              <a:off x="4916459" y="2159492"/>
              <a:ext cx="2219962" cy="14338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177800" indent="-1778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buFont typeface="Arial" charset="0"/>
                <a:buChar char="•"/>
              </a:pPr>
              <a:r>
                <a:rPr lang="en-AU" sz="1400" dirty="0">
                  <a:latin typeface="Arial"/>
                  <a:ea typeface="MS PGothic" charset="0"/>
                  <a:cs typeface="Arial"/>
                </a:rPr>
                <a:t>Move material, people, or ideas across national boundaries</a:t>
              </a:r>
            </a:p>
            <a:p>
              <a:pPr>
                <a:lnSpc>
                  <a:spcPct val="90000"/>
                </a:lnSpc>
                <a:buFont typeface="Arial" charset="0"/>
                <a:buChar char="•"/>
              </a:pPr>
              <a:r>
                <a:rPr lang="en-AU" sz="1400" dirty="0">
                  <a:latin typeface="Arial"/>
                  <a:ea typeface="MS PGothic" charset="0"/>
                  <a:cs typeface="Arial"/>
                </a:rPr>
                <a:t>Economies of scale</a:t>
              </a:r>
            </a:p>
            <a:p>
              <a:pPr>
                <a:lnSpc>
                  <a:spcPct val="90000"/>
                </a:lnSpc>
                <a:buFont typeface="Arial" charset="0"/>
                <a:buChar char="•"/>
              </a:pPr>
              <a:r>
                <a:rPr lang="en-AU" sz="1400" dirty="0">
                  <a:latin typeface="Arial"/>
                  <a:ea typeface="MS PGothic" charset="0"/>
                  <a:cs typeface="Arial"/>
                </a:rPr>
                <a:t>Cross-cultural learning</a:t>
              </a:r>
            </a:p>
            <a:p>
              <a:pPr>
                <a:lnSpc>
                  <a:spcPct val="85000"/>
                </a:lnSpc>
              </a:pPr>
              <a:r>
                <a:rPr lang="en-AU" sz="1400" b="1" dirty="0">
                  <a:latin typeface="Arial"/>
                  <a:cs typeface="Arial"/>
                </a:rPr>
                <a:t>Examples:</a:t>
              </a:r>
            </a:p>
            <a:p>
              <a:pPr>
                <a:lnSpc>
                  <a:spcPct val="85000"/>
                </a:lnSpc>
              </a:pPr>
              <a:r>
                <a:rPr lang="en-AU" sz="1400" dirty="0">
                  <a:latin typeface="Arial"/>
                  <a:cs typeface="Arial"/>
                </a:rPr>
                <a:t>	Coca-Cola, Nestlé</a:t>
              </a:r>
            </a:p>
          </p:txBody>
        </p:sp>
      </p:grpSp>
    </p:spTree>
    <p:extLst>
      <p:ext uri="{BB962C8B-B14F-4D97-AF65-F5344CB8AC3E}">
        <p14:creationId xmlns:p14="http://schemas.microsoft.com/office/powerpoint/2010/main" val="37227088"/>
      </p:ext>
    </p:extLst>
  </p:cSld>
  <p:clrMapOvr>
    <a:masterClrMapping/>
  </p:clrMapOvr>
  <p:transition spd="slow">
    <p:strips dir="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68ED5C-8621-9448-A245-E34E6421A0E0}"/>
              </a:ext>
            </a:extLst>
          </p:cNvPr>
          <p:cNvPicPr>
            <a:picLocks noChangeAspect="1"/>
          </p:cNvPicPr>
          <p:nvPr/>
        </p:nvPicPr>
        <p:blipFill rotWithShape="1">
          <a:blip r:embed="rId2">
            <a:alphaModFix amt="51000"/>
          </a:blip>
          <a:srcRect l="30231" t="10307" r="6436" b="24444"/>
          <a:stretch/>
        </p:blipFill>
        <p:spPr>
          <a:xfrm>
            <a:off x="18762" y="600457"/>
            <a:ext cx="9118348" cy="5695238"/>
          </a:xfrm>
          <a:prstGeom prst="rect">
            <a:avLst/>
          </a:prstGeom>
        </p:spPr>
      </p:pic>
      <p:sp>
        <p:nvSpPr>
          <p:cNvPr id="2" name="Title 1">
            <a:extLst>
              <a:ext uri="{FF2B5EF4-FFF2-40B4-BE49-F238E27FC236}">
                <a16:creationId xmlns:a16="http://schemas.microsoft.com/office/drawing/2014/main" id="{5E14C1F0-9F38-0C42-AA52-453604E10A0C}"/>
              </a:ext>
            </a:extLst>
          </p:cNvPr>
          <p:cNvSpPr>
            <a:spLocks noGrp="1"/>
          </p:cNvSpPr>
          <p:nvPr>
            <p:ph type="title"/>
          </p:nvPr>
        </p:nvSpPr>
        <p:spPr/>
        <p:txBody>
          <a:bodyPr/>
          <a:lstStyle/>
          <a:p>
            <a:r>
              <a:rPr lang="en-US" dirty="0"/>
              <a:t>Ranking Corruption</a:t>
            </a:r>
          </a:p>
        </p:txBody>
      </p:sp>
      <p:pic>
        <p:nvPicPr>
          <p:cNvPr id="5" name="Picture 4" descr="ti-logo.png">
            <a:extLst>
              <a:ext uri="{FF2B5EF4-FFF2-40B4-BE49-F238E27FC236}">
                <a16:creationId xmlns:a16="http://schemas.microsoft.com/office/drawing/2014/main" id="{0A2A3CFF-E6B7-EA45-ACE3-25E005375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168" y="5939562"/>
            <a:ext cx="1555750" cy="377152"/>
          </a:xfrm>
          <a:prstGeom prst="rect">
            <a:avLst/>
          </a:prstGeom>
        </p:spPr>
      </p:pic>
      <p:graphicFrame>
        <p:nvGraphicFramePr>
          <p:cNvPr id="6" name="Table 5">
            <a:extLst>
              <a:ext uri="{FF2B5EF4-FFF2-40B4-BE49-F238E27FC236}">
                <a16:creationId xmlns:a16="http://schemas.microsoft.com/office/drawing/2014/main" id="{3D8A22AE-A5EA-354E-BBE6-48AA2D14DED9}"/>
              </a:ext>
            </a:extLst>
          </p:cNvPr>
          <p:cNvGraphicFramePr>
            <a:graphicFrameLocks noGrp="1"/>
          </p:cNvGraphicFramePr>
          <p:nvPr>
            <p:extLst>
              <p:ext uri="{D42A27DB-BD31-4B8C-83A1-F6EECF244321}">
                <p14:modId xmlns:p14="http://schemas.microsoft.com/office/powerpoint/2010/main" val="3829888118"/>
              </p:ext>
            </p:extLst>
          </p:nvPr>
        </p:nvGraphicFramePr>
        <p:xfrm>
          <a:off x="1372740" y="1554268"/>
          <a:ext cx="7409793" cy="4261104"/>
        </p:xfrm>
        <a:graphic>
          <a:graphicData uri="http://schemas.openxmlformats.org/drawingml/2006/table">
            <a:tbl>
              <a:tblPr firstRow="1" bandRow="1">
                <a:tableStyleId>{2D5ABB26-0587-4C30-8999-92F81FD0307C}</a:tableStyleId>
              </a:tblPr>
              <a:tblGrid>
                <a:gridCol w="935422">
                  <a:extLst>
                    <a:ext uri="{9D8B030D-6E8A-4147-A177-3AD203B41FA5}">
                      <a16:colId xmlns:a16="http://schemas.microsoft.com/office/drawing/2014/main" val="373230449"/>
                    </a:ext>
                  </a:extLst>
                </a:gridCol>
                <a:gridCol w="3962400">
                  <a:extLst>
                    <a:ext uri="{9D8B030D-6E8A-4147-A177-3AD203B41FA5}">
                      <a16:colId xmlns:a16="http://schemas.microsoft.com/office/drawing/2014/main" val="2422228947"/>
                    </a:ext>
                  </a:extLst>
                </a:gridCol>
                <a:gridCol w="2511971">
                  <a:extLst>
                    <a:ext uri="{9D8B030D-6E8A-4147-A177-3AD203B41FA5}">
                      <a16:colId xmlns:a16="http://schemas.microsoft.com/office/drawing/2014/main" val="3145172710"/>
                    </a:ext>
                  </a:extLst>
                </a:gridCol>
              </a:tblGrid>
              <a:tr h="209226">
                <a:tc>
                  <a:txBody>
                    <a:bodyPr/>
                    <a:lstStyle/>
                    <a:p>
                      <a:pPr algn="ctr">
                        <a:lnSpc>
                          <a:spcPct val="80000"/>
                        </a:lnSpc>
                      </a:pPr>
                      <a:r>
                        <a:rPr lang="en-US" sz="1800" b="1" dirty="0">
                          <a:latin typeface="Arial" panose="020B0604020202020204" pitchFamily="34" charset="0"/>
                          <a:cs typeface="Arial" panose="020B0604020202020204" pitchFamily="34" charset="0"/>
                        </a:rPr>
                        <a:t>Rank</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Country</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2017 CPI Score </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(out of 100)</a:t>
                      </a:r>
                    </a:p>
                  </a:txBody>
                  <a:tcPr/>
                </a:tc>
                <a:extLst>
                  <a:ext uri="{0D108BD9-81ED-4DB2-BD59-A6C34878D82A}">
                    <a16:rowId xmlns:a16="http://schemas.microsoft.com/office/drawing/2014/main" val="979237672"/>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1</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New Zealand</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89</a:t>
                      </a:r>
                    </a:p>
                  </a:txBody>
                  <a:tcPr/>
                </a:tc>
                <a:extLst>
                  <a:ext uri="{0D108BD9-81ED-4DB2-BD59-A6C34878D82A}">
                    <a16:rowId xmlns:a16="http://schemas.microsoft.com/office/drawing/2014/main" val="4145088830"/>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2</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Denmark</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88</a:t>
                      </a:r>
                    </a:p>
                  </a:txBody>
                  <a:tcPr/>
                </a:tc>
                <a:extLst>
                  <a:ext uri="{0D108BD9-81ED-4DB2-BD59-A6C34878D82A}">
                    <a16:rowId xmlns:a16="http://schemas.microsoft.com/office/drawing/2014/main" val="3469148797"/>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3</a:t>
                      </a:r>
                    </a:p>
                  </a:txBody>
                  <a:tcPr/>
                </a:tc>
                <a:tc>
                  <a:txBody>
                    <a:bodyPr/>
                    <a:lstStyle/>
                    <a:p>
                      <a:pPr marL="0" marR="0" lvl="0" indent="0" algn="l" defTabSz="457200" rtl="0" eaLnBrk="1" fontAlgn="auto" latinLnBrk="0" hangingPunct="1">
                        <a:lnSpc>
                          <a:spcPct val="80000"/>
                        </a:lnSpc>
                        <a:spcBef>
                          <a:spcPts val="0"/>
                        </a:spcBef>
                        <a:spcAft>
                          <a:spcPts val="0"/>
                        </a:spcAft>
                        <a:buClrTx/>
                        <a:buSzTx/>
                        <a:buFontTx/>
                        <a:buNone/>
                        <a:tabLst/>
                        <a:defRPr/>
                      </a:pPr>
                      <a:r>
                        <a:rPr lang="en-US" sz="1800" b="1" dirty="0">
                          <a:latin typeface="Arial" panose="020B0604020202020204" pitchFamily="34" charset="0"/>
                          <a:cs typeface="Arial" panose="020B0604020202020204" pitchFamily="34" charset="0"/>
                        </a:rPr>
                        <a:t>Finland, Norway, Switzerland </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85</a:t>
                      </a:r>
                    </a:p>
                  </a:txBody>
                  <a:tcPr/>
                </a:tc>
                <a:extLst>
                  <a:ext uri="{0D108BD9-81ED-4DB2-BD59-A6C34878D82A}">
                    <a16:rowId xmlns:a16="http://schemas.microsoft.com/office/drawing/2014/main" val="2116037440"/>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6</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Singapore, Sweden</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84</a:t>
                      </a:r>
                    </a:p>
                  </a:txBody>
                  <a:tcPr/>
                </a:tc>
                <a:extLst>
                  <a:ext uri="{0D108BD9-81ED-4DB2-BD59-A6C34878D82A}">
                    <a16:rowId xmlns:a16="http://schemas.microsoft.com/office/drawing/2014/main" val="724352432"/>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8</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Canada, UK</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82</a:t>
                      </a:r>
                    </a:p>
                  </a:txBody>
                  <a:tcPr/>
                </a:tc>
                <a:extLst>
                  <a:ext uri="{0D108BD9-81ED-4DB2-BD59-A6C34878D82A}">
                    <a16:rowId xmlns:a16="http://schemas.microsoft.com/office/drawing/2014/main" val="2507404601"/>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12</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Germany</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81</a:t>
                      </a:r>
                    </a:p>
                  </a:txBody>
                  <a:tcPr/>
                </a:tc>
                <a:extLst>
                  <a:ext uri="{0D108BD9-81ED-4DB2-BD59-A6C34878D82A}">
                    <a16:rowId xmlns:a16="http://schemas.microsoft.com/office/drawing/2014/main" val="2119618287"/>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16</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USA</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75</a:t>
                      </a:r>
                    </a:p>
                  </a:txBody>
                  <a:tcPr/>
                </a:tc>
                <a:extLst>
                  <a:ext uri="{0D108BD9-81ED-4DB2-BD59-A6C34878D82A}">
                    <a16:rowId xmlns:a16="http://schemas.microsoft.com/office/drawing/2014/main" val="3969830942"/>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20</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Japan</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73</a:t>
                      </a:r>
                    </a:p>
                  </a:txBody>
                  <a:tcPr/>
                </a:tc>
                <a:extLst>
                  <a:ext uri="{0D108BD9-81ED-4DB2-BD59-A6C34878D82A}">
                    <a16:rowId xmlns:a16="http://schemas.microsoft.com/office/drawing/2014/main" val="140428552"/>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51</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South Korea</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54</a:t>
                      </a:r>
                    </a:p>
                  </a:txBody>
                  <a:tcPr/>
                </a:tc>
                <a:extLst>
                  <a:ext uri="{0D108BD9-81ED-4DB2-BD59-A6C34878D82A}">
                    <a16:rowId xmlns:a16="http://schemas.microsoft.com/office/drawing/2014/main" val="2733130281"/>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77</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China</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41</a:t>
                      </a:r>
                    </a:p>
                  </a:txBody>
                  <a:tcPr/>
                </a:tc>
                <a:extLst>
                  <a:ext uri="{0D108BD9-81ED-4DB2-BD59-A6C34878D82A}">
                    <a16:rowId xmlns:a16="http://schemas.microsoft.com/office/drawing/2014/main" val="3572880792"/>
                  </a:ext>
                </a:extLst>
              </a:tr>
              <a:tr h="0">
                <a:tc>
                  <a:txBody>
                    <a:bodyPr/>
                    <a:lstStyle/>
                    <a:p>
                      <a:pPr algn="ctr">
                        <a:lnSpc>
                          <a:spcPct val="80000"/>
                        </a:lnSpc>
                      </a:pPr>
                      <a:r>
                        <a:rPr lang="en-US" sz="1800" b="1" dirty="0">
                          <a:latin typeface="Arial" panose="020B0604020202020204" pitchFamily="34" charset="0"/>
                          <a:cs typeface="Arial" panose="020B0604020202020204" pitchFamily="34" charset="0"/>
                        </a:rPr>
                        <a:t>135</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Mexico, Russia</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29</a:t>
                      </a:r>
                    </a:p>
                  </a:txBody>
                  <a:tcPr/>
                </a:tc>
                <a:extLst>
                  <a:ext uri="{0D108BD9-81ED-4DB2-BD59-A6C34878D82A}">
                    <a16:rowId xmlns:a16="http://schemas.microsoft.com/office/drawing/2014/main" val="2571555055"/>
                  </a:ext>
                </a:extLst>
              </a:tr>
              <a:tr h="133006">
                <a:tc>
                  <a:txBody>
                    <a:bodyPr/>
                    <a:lstStyle/>
                    <a:p>
                      <a:pPr algn="ctr">
                        <a:lnSpc>
                          <a:spcPct val="80000"/>
                        </a:lnSpc>
                      </a:pPr>
                      <a:r>
                        <a:rPr lang="en-US" sz="1800" b="1" dirty="0">
                          <a:latin typeface="Arial" panose="020B0604020202020204" pitchFamily="34" charset="0"/>
                          <a:cs typeface="Arial" panose="020B0604020202020204" pitchFamily="34" charset="0"/>
                        </a:rPr>
                        <a:t>180</a:t>
                      </a:r>
                    </a:p>
                  </a:txBody>
                  <a:tcPr/>
                </a:tc>
                <a:tc>
                  <a:txBody>
                    <a:bodyPr/>
                    <a:lstStyle/>
                    <a:p>
                      <a:pPr>
                        <a:lnSpc>
                          <a:spcPct val="80000"/>
                        </a:lnSpc>
                      </a:pPr>
                      <a:r>
                        <a:rPr lang="en-US" sz="1800" b="1" dirty="0">
                          <a:latin typeface="Arial" panose="020B0604020202020204" pitchFamily="34" charset="0"/>
                          <a:cs typeface="Arial" panose="020B0604020202020204" pitchFamily="34" charset="0"/>
                        </a:rPr>
                        <a:t>Somalia</a:t>
                      </a:r>
                    </a:p>
                  </a:txBody>
                  <a:tcPr/>
                </a:tc>
                <a:tc>
                  <a:txBody>
                    <a:bodyPr/>
                    <a:lstStyle/>
                    <a:p>
                      <a:pPr algn="ctr">
                        <a:lnSpc>
                          <a:spcPct val="80000"/>
                        </a:lnSpc>
                      </a:pPr>
                      <a:r>
                        <a:rPr lang="en-US" sz="1800" b="1" dirty="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2306265211"/>
                  </a:ext>
                </a:extLst>
              </a:tr>
            </a:tbl>
          </a:graphicData>
        </a:graphic>
      </p:graphicFrame>
      <p:grpSp>
        <p:nvGrpSpPr>
          <p:cNvPr id="3" name="Group 2"/>
          <p:cNvGrpSpPr/>
          <p:nvPr/>
        </p:nvGrpSpPr>
        <p:grpSpPr>
          <a:xfrm>
            <a:off x="281555" y="3087961"/>
            <a:ext cx="1091055" cy="2642745"/>
            <a:chOff x="281555" y="3087961"/>
            <a:chExt cx="1091055" cy="2642745"/>
          </a:xfrm>
        </p:grpSpPr>
        <p:sp>
          <p:nvSpPr>
            <p:cNvPr id="8" name="TextBox 7">
              <a:extLst>
                <a:ext uri="{FF2B5EF4-FFF2-40B4-BE49-F238E27FC236}">
                  <a16:creationId xmlns:a16="http://schemas.microsoft.com/office/drawing/2014/main" id="{CD3C3248-F390-E34A-B8C7-A7E5C4D230F7}"/>
                </a:ext>
              </a:extLst>
            </p:cNvPr>
            <p:cNvSpPr txBox="1"/>
            <p:nvPr/>
          </p:nvSpPr>
          <p:spPr>
            <a:xfrm>
              <a:off x="281555" y="3087961"/>
              <a:ext cx="1091055" cy="535531"/>
            </a:xfrm>
            <a:prstGeom prst="rect">
              <a:avLst/>
            </a:prstGeom>
            <a:noFill/>
          </p:spPr>
          <p:txBody>
            <a:bodyPr wrap="square" rtlCol="0">
              <a:spAutoFit/>
            </a:bodyPr>
            <a:lstStyle/>
            <a:p>
              <a:pPr algn="ctr">
                <a:lnSpc>
                  <a:spcPct val="90000"/>
                </a:lnSpc>
              </a:pPr>
              <a:r>
                <a:rPr lang="en-US" sz="1600" b="1" dirty="0"/>
                <a:t>Least Corrupt</a:t>
              </a:r>
            </a:p>
          </p:txBody>
        </p:sp>
        <p:sp>
          <p:nvSpPr>
            <p:cNvPr id="7" name="TextBox 6">
              <a:extLst>
                <a:ext uri="{FF2B5EF4-FFF2-40B4-BE49-F238E27FC236}">
                  <a16:creationId xmlns:a16="http://schemas.microsoft.com/office/drawing/2014/main" id="{9A8AF22E-F4A7-3A44-9FA4-01B996AE123F}"/>
                </a:ext>
              </a:extLst>
            </p:cNvPr>
            <p:cNvSpPr txBox="1"/>
            <p:nvPr/>
          </p:nvSpPr>
          <p:spPr>
            <a:xfrm>
              <a:off x="301565" y="5195175"/>
              <a:ext cx="1051035" cy="535531"/>
            </a:xfrm>
            <a:prstGeom prst="rect">
              <a:avLst/>
            </a:prstGeom>
            <a:noFill/>
          </p:spPr>
          <p:txBody>
            <a:bodyPr wrap="square" rtlCol="0">
              <a:spAutoFit/>
            </a:bodyPr>
            <a:lstStyle/>
            <a:p>
              <a:pPr algn="ctr">
                <a:lnSpc>
                  <a:spcPct val="90000"/>
                </a:lnSpc>
              </a:pPr>
              <a:r>
                <a:rPr lang="en-US" sz="1600" b="1" dirty="0"/>
                <a:t>Most Corrupt</a:t>
              </a:r>
            </a:p>
          </p:txBody>
        </p:sp>
        <p:sp>
          <p:nvSpPr>
            <p:cNvPr id="9" name="Up-Down Arrow 8">
              <a:extLst>
                <a:ext uri="{FF2B5EF4-FFF2-40B4-BE49-F238E27FC236}">
                  <a16:creationId xmlns:a16="http://schemas.microsoft.com/office/drawing/2014/main" id="{3359AF30-EC8B-4E4E-B26C-B4E714190515}"/>
                </a:ext>
              </a:extLst>
            </p:cNvPr>
            <p:cNvSpPr/>
            <p:nvPr/>
          </p:nvSpPr>
          <p:spPr>
            <a:xfrm rot="10800000">
              <a:off x="580507" y="3676707"/>
              <a:ext cx="493151" cy="1434744"/>
            </a:xfrm>
            <a:prstGeom prst="upDownArrow">
              <a:avLst/>
            </a:prstGeom>
            <a:gradFill>
              <a:gsLst>
                <a:gs pos="50000">
                  <a:srgbClr val="E8611D"/>
                </a:gs>
                <a:gs pos="0">
                  <a:srgbClr val="FED330"/>
                </a:gs>
                <a:gs pos="100000">
                  <a:srgbClr val="801109"/>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a:p>
          </p:txBody>
        </p:sp>
      </p:grpSp>
    </p:spTree>
    <p:extLst>
      <p:ext uri="{BB962C8B-B14F-4D97-AF65-F5344CB8AC3E}">
        <p14:creationId xmlns:p14="http://schemas.microsoft.com/office/powerpoint/2010/main" val="655517058"/>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2000"/>
                            </p:stCondLst>
                            <p:childTnLst>
                              <p:par>
                                <p:cTn id="9" presetID="16" presetClass="entr" presetSubtype="4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Horizontal)">
                                      <p:cBhvr>
                                        <p:cTn id="11" dur="1000"/>
                                        <p:tgtEl>
                                          <p:spTgt spid="3"/>
                                        </p:tgtEl>
                                      </p:cBhvr>
                                    </p:animEffect>
                                  </p:childTnLst>
                                </p:cTn>
                              </p:par>
                            </p:childTnLst>
                          </p:cTn>
                        </p:par>
                        <p:par>
                          <p:cTn id="12" fill="hold">
                            <p:stCondLst>
                              <p:cond delay="3000"/>
                            </p:stCondLst>
                            <p:childTnLst>
                              <p:par>
                                <p:cTn id="13" presetID="18" presetClass="entr" presetSubtype="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AutoShape 4" descr="3287383400_2177562"/>
          <p:cNvSpPr>
            <a:spLocks noChangeAspect="1" noChangeArrowheads="1"/>
          </p:cNvSpPr>
          <p:nvPr/>
        </p:nvSpPr>
        <p:spPr bwMode="auto">
          <a:xfrm>
            <a:off x="1828800" y="2571750"/>
            <a:ext cx="54864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libri" charset="0"/>
            </a:endParaRPr>
          </a:p>
        </p:txBody>
      </p:sp>
      <p:sp>
        <p:nvSpPr>
          <p:cNvPr id="144386" name="AutoShape 5" descr="3287383400_2177562"/>
          <p:cNvSpPr>
            <a:spLocks noChangeAspect="1" noChangeArrowheads="1"/>
          </p:cNvSpPr>
          <p:nvPr/>
        </p:nvSpPr>
        <p:spPr bwMode="auto">
          <a:xfrm>
            <a:off x="1828800" y="2571750"/>
            <a:ext cx="54864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libri" charset="0"/>
            </a:endParaRPr>
          </a:p>
        </p:txBody>
      </p:sp>
      <p:pic>
        <p:nvPicPr>
          <p:cNvPr id="6" name="Picture 5">
            <a:extLst>
              <a:ext uri="{FF2B5EF4-FFF2-40B4-BE49-F238E27FC236}">
                <a16:creationId xmlns:a16="http://schemas.microsoft.com/office/drawing/2014/main" id="{535E6601-5FCD-4F72-97DE-5B04C98D9E1C}"/>
              </a:ext>
            </a:extLst>
          </p:cNvPr>
          <p:cNvPicPr>
            <a:picLocks noChangeAspect="1"/>
          </p:cNvPicPr>
          <p:nvPr/>
        </p:nvPicPr>
        <p:blipFill>
          <a:blip r:embed="rId2"/>
          <a:stretch>
            <a:fillRect/>
          </a:stretch>
        </p:blipFill>
        <p:spPr>
          <a:xfrm>
            <a:off x="456843" y="1990219"/>
            <a:ext cx="8230313" cy="28775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685800" y="434975"/>
            <a:ext cx="7772400" cy="803275"/>
          </a:xfrm>
        </p:spPr>
        <p:txBody>
          <a:bodyPr/>
          <a:lstStyle/>
          <a:p>
            <a:r>
              <a:rPr lang="en-US" dirty="0">
                <a:latin typeface="Arial" charset="0"/>
                <a:cs typeface="Arial" charset="0"/>
              </a:rPr>
              <a:t>Learning Objectives</a:t>
            </a:r>
          </a:p>
        </p:txBody>
      </p:sp>
      <p:sp>
        <p:nvSpPr>
          <p:cNvPr id="25602" name="Text Box 3"/>
          <p:cNvSpPr txBox="1">
            <a:spLocks noChangeArrowheads="1"/>
          </p:cNvSpPr>
          <p:nvPr/>
        </p:nvSpPr>
        <p:spPr bwMode="auto">
          <a:xfrm>
            <a:off x="887413" y="1628775"/>
            <a:ext cx="671671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nSpc>
                <a:spcPct val="90000"/>
              </a:lnSpc>
            </a:pPr>
            <a:r>
              <a:rPr lang="en-US" sz="3200" b="1" dirty="0">
                <a:solidFill>
                  <a:srgbClr val="D33320"/>
                </a:solidFill>
                <a:latin typeface="Arial" charset="0"/>
              </a:rPr>
              <a:t>When you complete this chapter you should be able to:</a:t>
            </a:r>
          </a:p>
        </p:txBody>
      </p:sp>
      <p:sp>
        <p:nvSpPr>
          <p:cNvPr id="23556" name="Text Box 4"/>
          <p:cNvSpPr txBox="1">
            <a:spLocks noChangeArrowheads="1"/>
          </p:cNvSpPr>
          <p:nvPr/>
        </p:nvSpPr>
        <p:spPr bwMode="auto">
          <a:xfrm>
            <a:off x="900113" y="2878138"/>
            <a:ext cx="7240587" cy="2027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533400" indent="-533400">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marL="723900" indent="-723900">
              <a:lnSpc>
                <a:spcPct val="90000"/>
              </a:lnSpc>
              <a:spcAft>
                <a:spcPts val="1200"/>
              </a:spcAft>
              <a:buClr>
                <a:schemeClr val="tx2"/>
              </a:buClr>
            </a:pPr>
            <a:r>
              <a:rPr lang="en-US" sz="3200" b="1" dirty="0">
                <a:solidFill>
                  <a:srgbClr val="255898"/>
                </a:solidFill>
                <a:latin typeface="Arial" charset="0"/>
                <a:ea typeface="MS PGothic" charset="0"/>
                <a:cs typeface="MS PGothic" charset="0"/>
              </a:rPr>
              <a:t>2.4</a:t>
            </a:r>
            <a:r>
              <a:rPr lang="en-US" sz="3200" b="1" dirty="0">
                <a:latin typeface="Arial" charset="0"/>
                <a:ea typeface="MS PGothic" charset="0"/>
                <a:cs typeface="MS PGothic" charset="0"/>
              </a:rPr>
              <a:t>	</a:t>
            </a:r>
            <a:r>
              <a:rPr lang="en-AU" sz="3200" b="1" i="1" dirty="0">
                <a:solidFill>
                  <a:srgbClr val="000000"/>
                </a:solidFill>
                <a:latin typeface="Arial" charset="0"/>
                <a:ea typeface="MS PGothic" charset="0"/>
                <a:cs typeface="MS PGothic" charset="0"/>
              </a:rPr>
              <a:t>Use</a:t>
            </a:r>
            <a:r>
              <a:rPr lang="en-AU" sz="3200" dirty="0">
                <a:solidFill>
                  <a:srgbClr val="000000"/>
                </a:solidFill>
                <a:latin typeface="Arial" charset="0"/>
                <a:ea typeface="MS PGothic" charset="0"/>
                <a:cs typeface="MS PGothic" charset="0"/>
              </a:rPr>
              <a:t> </a:t>
            </a:r>
            <a:r>
              <a:rPr lang="en-AU" sz="3200" dirty="0">
                <a:latin typeface="Arial" charset="0"/>
                <a:ea typeface="MS PGothic" charset="0"/>
                <a:cs typeface="MS PGothic" charset="0"/>
              </a:rPr>
              <a:t>factor rating to evaluate both country and provider outsources</a:t>
            </a:r>
            <a:endParaRPr lang="en-US" sz="3200" dirty="0">
              <a:latin typeface="Arial" charset="0"/>
              <a:ea typeface="MS PGothic" charset="0"/>
              <a:cs typeface="MS PGothic" charset="0"/>
            </a:endParaRPr>
          </a:p>
          <a:p>
            <a:pPr marL="723900" indent="-723900">
              <a:lnSpc>
                <a:spcPct val="90000"/>
              </a:lnSpc>
              <a:spcAft>
                <a:spcPts val="1200"/>
              </a:spcAft>
              <a:buClr>
                <a:schemeClr val="tx2"/>
              </a:buClr>
            </a:pPr>
            <a:r>
              <a:rPr lang="en-US" sz="3200" b="1" dirty="0">
                <a:solidFill>
                  <a:srgbClr val="255898"/>
                </a:solidFill>
                <a:latin typeface="Arial" charset="0"/>
                <a:ea typeface="MS PGothic" charset="0"/>
                <a:cs typeface="MS PGothic" charset="0"/>
              </a:rPr>
              <a:t>2.5</a:t>
            </a:r>
            <a:r>
              <a:rPr lang="en-US" sz="3200" b="1" dirty="0">
                <a:latin typeface="Arial" charset="0"/>
                <a:ea typeface="MS PGothic" charset="0"/>
                <a:cs typeface="MS PGothic" charset="0"/>
              </a:rPr>
              <a:t>	</a:t>
            </a:r>
            <a:r>
              <a:rPr lang="en-US" sz="3200" b="1" i="1" dirty="0">
                <a:latin typeface="Arial" charset="0"/>
                <a:ea typeface="MS PGothic" charset="0"/>
                <a:cs typeface="MS PGothic" charset="0"/>
              </a:rPr>
              <a:t>Identify</a:t>
            </a:r>
            <a:r>
              <a:rPr lang="en-US" sz="3200" b="1" dirty="0">
                <a:latin typeface="Arial" charset="0"/>
                <a:ea typeface="MS PGothic" charset="0"/>
                <a:cs typeface="MS PGothic" charset="0"/>
              </a:rPr>
              <a:t> </a:t>
            </a:r>
            <a:r>
              <a:rPr lang="en-US" sz="3200" dirty="0">
                <a:latin typeface="Arial" charset="0"/>
                <a:ea typeface="MS PGothic" charset="0"/>
                <a:cs typeface="MS PGothic" charset="0"/>
              </a:rPr>
              <a:t>and explain four global operations strategy options</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3556"/>
                                        </p:tgtEl>
                                        <p:attrNameLst>
                                          <p:attrName>style.visibility</p:attrName>
                                        </p:attrNameLst>
                                      </p:cBhvr>
                                      <p:to>
                                        <p:strVal val="visible"/>
                                      </p:to>
                                    </p:set>
                                    <p:animEffect transition="in" filter="strips(downRight)">
                                      <p:cBhvr>
                                        <p:cTn id="7" dur="10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85800" y="466725"/>
            <a:ext cx="7772400" cy="874713"/>
          </a:xfrm>
        </p:spPr>
        <p:txBody>
          <a:bodyPr/>
          <a:lstStyle/>
          <a:p>
            <a:r>
              <a:rPr lang="en-US" dirty="0">
                <a:latin typeface="Arial" charset="0"/>
                <a:cs typeface="Arial" charset="0"/>
              </a:rPr>
              <a:t>Global Strategies</a:t>
            </a:r>
          </a:p>
        </p:txBody>
      </p:sp>
      <p:sp>
        <p:nvSpPr>
          <p:cNvPr id="30722" name="Rectangle 3"/>
          <p:cNvSpPr>
            <a:spLocks noGrp="1" noChangeArrowheads="1"/>
          </p:cNvSpPr>
          <p:nvPr>
            <p:ph type="body" idx="1"/>
          </p:nvPr>
        </p:nvSpPr>
        <p:spPr>
          <a:xfrm>
            <a:off x="685800" y="1797050"/>
            <a:ext cx="7773988" cy="4008438"/>
          </a:xfrm>
        </p:spPr>
        <p:txBody>
          <a:bodyPr/>
          <a:lstStyle/>
          <a:p>
            <a:pPr marL="444500" indent="-444500">
              <a:buFont typeface="Arial Unicode MS" charset="0"/>
              <a:buChar char="▶"/>
            </a:pPr>
            <a:r>
              <a:rPr lang="en-US" sz="2800" dirty="0">
                <a:latin typeface="Arial" charset="0"/>
                <a:cs typeface="Arial" charset="0"/>
              </a:rPr>
              <a:t>Boeing – sales and supply chain are worldwide</a:t>
            </a:r>
          </a:p>
          <a:p>
            <a:pPr marL="444500" indent="-444500">
              <a:buFont typeface="Arial Unicode MS" charset="0"/>
              <a:buChar char="▶"/>
            </a:pPr>
            <a:r>
              <a:rPr lang="en-US" sz="2800" dirty="0">
                <a:latin typeface="Arial" charset="0"/>
                <a:cs typeface="Arial" charset="0"/>
              </a:rPr>
              <a:t>Benetton – moves inventory to stores around the world faster than its competition by building flexibility into design, production, and distribution</a:t>
            </a:r>
          </a:p>
          <a:p>
            <a:pPr marL="444500" indent="-444500">
              <a:buFont typeface="Arial Unicode MS" charset="0"/>
              <a:buChar char="▶"/>
            </a:pPr>
            <a:r>
              <a:rPr lang="en-US" sz="2800" dirty="0">
                <a:latin typeface="Arial" charset="0"/>
                <a:cs typeface="Arial" charset="0"/>
              </a:rPr>
              <a:t>Sony – purchases components from suppliers in Thailand, Malaysia, and around the world</a:t>
            </a:r>
          </a:p>
        </p:txBody>
      </p:sp>
    </p:spTree>
    <p:extLst>
      <p:ext uri="{BB962C8B-B14F-4D97-AF65-F5344CB8AC3E}">
        <p14:creationId xmlns:p14="http://schemas.microsoft.com/office/powerpoint/2010/main" val="3161073851"/>
      </p:ext>
    </p:extLst>
  </p:cSld>
  <p:clrMapOvr>
    <a:masterClrMapping/>
  </p:clrMapOvr>
  <p:transition>
    <p:pull dir="lu"/>
  </p:transition>
</p:sld>
</file>

<file path=ppt/theme/theme1.xml><?xml version="1.0" encoding="utf-8"?>
<a:theme xmlns:a="http://schemas.openxmlformats.org/drawingml/2006/main" name="Office Theme">
  <a:themeElements>
    <a:clrScheme name="HR11">
      <a:dk1>
        <a:srgbClr val="000000"/>
      </a:dk1>
      <a:lt1>
        <a:srgbClr val="FFFFFF"/>
      </a:lt1>
      <a:dk2>
        <a:srgbClr val="255898"/>
      </a:dk2>
      <a:lt2>
        <a:srgbClr val="FFFCF2"/>
      </a:lt2>
      <a:accent1>
        <a:srgbClr val="D33320"/>
      </a:accent1>
      <a:accent2>
        <a:srgbClr val="9FACC7"/>
      </a:accent2>
      <a:accent3>
        <a:srgbClr val="F7D7AC"/>
      </a:accent3>
      <a:accent4>
        <a:srgbClr val="BDD6A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3365</TotalTime>
  <Words>4166</Words>
  <Application>Microsoft Office PowerPoint</Application>
  <PresentationFormat>On-screen Show (4:3)</PresentationFormat>
  <Paragraphs>1033</Paragraphs>
  <Slides>74</Slides>
  <Notes>54</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Arial Unicode MS</vt:lpstr>
      <vt:lpstr>Calibri</vt:lpstr>
      <vt:lpstr>Helvetica Neue</vt:lpstr>
      <vt:lpstr>Lucida Grande</vt:lpstr>
      <vt:lpstr>Wingdings</vt:lpstr>
      <vt:lpstr>Office Theme</vt:lpstr>
      <vt:lpstr>PowerPoint Presentation</vt:lpstr>
      <vt:lpstr>Outline</vt:lpstr>
      <vt:lpstr>Outline – Continued</vt:lpstr>
      <vt:lpstr>Boeing’s Global Supply-Chain Strategy</vt:lpstr>
      <vt:lpstr>Boeing’s Global Supply-Chain Strategy</vt:lpstr>
      <vt:lpstr>Boeing’s Global Supply-Chain Strategy</vt:lpstr>
      <vt:lpstr>Learning Objectives</vt:lpstr>
      <vt:lpstr>Learning Objectives</vt:lpstr>
      <vt:lpstr>Global Strategies</vt:lpstr>
      <vt:lpstr>Global Strategies</vt:lpstr>
      <vt:lpstr>Growth of World Trade</vt:lpstr>
      <vt:lpstr>Reasons to Globalize</vt:lpstr>
      <vt:lpstr>Improve the Supply Chain</vt:lpstr>
      <vt:lpstr>Reduce Costs</vt:lpstr>
      <vt:lpstr>Improve Operations</vt:lpstr>
      <vt:lpstr>Understand Markets</vt:lpstr>
      <vt:lpstr>Improve Products</vt:lpstr>
      <vt:lpstr>Attract and Retain Global Talent</vt:lpstr>
      <vt:lpstr>Cultural and Ethical Issues</vt:lpstr>
      <vt:lpstr>Companies Want To Consider</vt:lpstr>
      <vt:lpstr>Match Product and Parent</vt:lpstr>
      <vt:lpstr>Match Product and Country</vt:lpstr>
      <vt:lpstr>Developing Missions and Strategies</vt:lpstr>
      <vt:lpstr>Mission</vt:lpstr>
      <vt:lpstr>PowerPoint Presentation</vt:lpstr>
      <vt:lpstr>PowerPoint Presentation</vt:lpstr>
      <vt:lpstr>PowerPoint Presentation</vt:lpstr>
      <vt:lpstr>Factors Affecting Mission</vt:lpstr>
      <vt:lpstr>Strategic Process</vt:lpstr>
      <vt:lpstr>Sample Missions</vt:lpstr>
      <vt:lpstr>Sample Missions</vt:lpstr>
      <vt:lpstr>Sample Missions</vt:lpstr>
      <vt:lpstr>Sample Missions</vt:lpstr>
      <vt:lpstr>Strategy</vt:lpstr>
      <vt:lpstr>PowerPoint Presentation</vt:lpstr>
      <vt:lpstr>Strategies for Competitive Advantage</vt:lpstr>
      <vt:lpstr>Competing on Differentiation</vt:lpstr>
      <vt:lpstr>Experience Differentiation</vt:lpstr>
      <vt:lpstr>Competing on Cost</vt:lpstr>
      <vt:lpstr>Competing on Response</vt:lpstr>
      <vt:lpstr>OM’s Contribution to Strategy</vt:lpstr>
      <vt:lpstr>Issues In Operations Strategy</vt:lpstr>
      <vt:lpstr>Product Life Cycle</vt:lpstr>
      <vt:lpstr>Product Life Cycle</vt:lpstr>
      <vt:lpstr>PowerPoint Presentation</vt:lpstr>
      <vt:lpstr>SWOT Analysis </vt:lpstr>
      <vt:lpstr>Strategy Development Process</vt:lpstr>
      <vt:lpstr>Strategy Development and Implementation</vt:lpstr>
      <vt:lpstr>Key Success Factors</vt:lpstr>
      <vt:lpstr>Activity Mapping at Southwest Airlines</vt:lpstr>
      <vt:lpstr>Activity Mapping at Southwest Airlines</vt:lpstr>
      <vt:lpstr>Activity Mapping at Southwest Airlines</vt:lpstr>
      <vt:lpstr>Activity Mapping at Southwest Airlines</vt:lpstr>
      <vt:lpstr>Activity Mapping at Southwest Airlines</vt:lpstr>
      <vt:lpstr>Activity Mapping at Southwest Airlines</vt:lpstr>
      <vt:lpstr>Activity Mapping at Southwest Airlines</vt:lpstr>
      <vt:lpstr>Implementing Strategic Decisions</vt:lpstr>
      <vt:lpstr>Implementing Strategic Decisions</vt:lpstr>
      <vt:lpstr>Strategic Planning, Core Competencies, and Outsourcing</vt:lpstr>
      <vt:lpstr>Strategic Planning, Core Competencies, and Outsourcing</vt:lpstr>
      <vt:lpstr>Theory of Comparative Advantage </vt:lpstr>
      <vt:lpstr>Risks of Outsourcing</vt:lpstr>
      <vt:lpstr>Rating Outsourcing Providers</vt:lpstr>
      <vt:lpstr>Rating Provider Selection Criteria</vt:lpstr>
      <vt:lpstr>Global Operations Strategy Options</vt:lpstr>
      <vt:lpstr>Global Operations Strategy Options</vt:lpstr>
      <vt:lpstr>Global Operations Strategy Options</vt:lpstr>
      <vt:lpstr>Global Operations Strategy Options</vt:lpstr>
      <vt:lpstr>Global Operations Strategy Options</vt:lpstr>
      <vt:lpstr>Global Operations Strategy Options</vt:lpstr>
      <vt:lpstr>Global Operations Strategy Options</vt:lpstr>
      <vt:lpstr>Global Operations Strategy Options</vt:lpstr>
      <vt:lpstr>Ranking Corruption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Heizer/Render 13e</dc:title>
  <dc:subject>Chapter 2 - Operations Strategy in a Global Environment</dc:subject>
  <dc:creator>Jeff Heyl</dc:creator>
  <cp:keywords/>
  <dc:description/>
  <cp:lastModifiedBy>eka_desypurnama@yahoo.co.id</cp:lastModifiedBy>
  <cp:revision>254</cp:revision>
  <dcterms:created xsi:type="dcterms:W3CDTF">2012-09-28T10:33:31Z</dcterms:created>
  <dcterms:modified xsi:type="dcterms:W3CDTF">2022-02-05T04:25:30Z</dcterms:modified>
  <cp:category/>
</cp:coreProperties>
</file>