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8"/>
  </p:notesMasterIdLst>
  <p:sldIdLst>
    <p:sldId id="257" r:id="rId2"/>
    <p:sldId id="338" r:id="rId3"/>
    <p:sldId id="339" r:id="rId4"/>
    <p:sldId id="342" r:id="rId5"/>
    <p:sldId id="343" r:id="rId6"/>
    <p:sldId id="344" r:id="rId7"/>
    <p:sldId id="345" r:id="rId8"/>
    <p:sldId id="340" r:id="rId9"/>
    <p:sldId id="341" r:id="rId10"/>
    <p:sldId id="346" r:id="rId11"/>
    <p:sldId id="347" r:id="rId12"/>
    <p:sldId id="348" r:id="rId13"/>
    <p:sldId id="349" r:id="rId14"/>
    <p:sldId id="468" r:id="rId15"/>
    <p:sldId id="469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462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20" r:id="rId86"/>
    <p:sldId id="421" r:id="rId87"/>
    <p:sldId id="422" r:id="rId88"/>
    <p:sldId id="423" r:id="rId89"/>
    <p:sldId id="424" r:id="rId90"/>
    <p:sldId id="425" r:id="rId91"/>
    <p:sldId id="426" r:id="rId92"/>
    <p:sldId id="427" r:id="rId93"/>
    <p:sldId id="428" r:id="rId94"/>
    <p:sldId id="429" r:id="rId95"/>
    <p:sldId id="430" r:id="rId96"/>
    <p:sldId id="431" r:id="rId97"/>
    <p:sldId id="463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441" r:id="rId108"/>
    <p:sldId id="442" r:id="rId109"/>
    <p:sldId id="443" r:id="rId110"/>
    <p:sldId id="444" r:id="rId111"/>
    <p:sldId id="446" r:id="rId112"/>
    <p:sldId id="445" r:id="rId113"/>
    <p:sldId id="447" r:id="rId114"/>
    <p:sldId id="448" r:id="rId115"/>
    <p:sldId id="449" r:id="rId116"/>
    <p:sldId id="450" r:id="rId117"/>
    <p:sldId id="451" r:id="rId118"/>
    <p:sldId id="452" r:id="rId119"/>
    <p:sldId id="453" r:id="rId120"/>
    <p:sldId id="454" r:id="rId121"/>
    <p:sldId id="455" r:id="rId122"/>
    <p:sldId id="456" r:id="rId123"/>
    <p:sldId id="457" r:id="rId124"/>
    <p:sldId id="458" r:id="rId125"/>
    <p:sldId id="459" r:id="rId126"/>
    <p:sldId id="337" r:id="rId1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44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LB" initials="JLB" lastIdx="25" clrIdx="0">
    <p:extLst/>
  </p:cmAuthor>
  <p:cmAuthor id="2" name="Owner" initials="O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0" autoAdjust="0"/>
    <p:restoredTop sz="97849" autoAdjust="0"/>
  </p:normalViewPr>
  <p:slideViewPr>
    <p:cSldViewPr snapToGrid="0" snapToObjects="1">
      <p:cViewPr varScale="1">
        <p:scale>
          <a:sx n="71" d="100"/>
          <a:sy n="71" d="100"/>
        </p:scale>
        <p:origin x="-1494" y="-108"/>
      </p:cViewPr>
      <p:guideLst>
        <p:guide orient="horz" pos="2144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34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13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son, Chuck" userId="ce0fbc93-2feb-4b8b-8f33-053eb18c3e30" providerId="ADAL" clId="{559CC758-5ECB-49E6-A972-7A20D0FCEA61}"/>
    <pc:docChg chg="undo custSel modSld">
      <pc:chgData name="Munson, Chuck" userId="ce0fbc93-2feb-4b8b-8f33-053eb18c3e30" providerId="ADAL" clId="{559CC758-5ECB-49E6-A972-7A20D0FCEA61}" dt="2018-12-02T17:29:19.220" v="48" actId="20577"/>
      <pc:docMkLst>
        <pc:docMk/>
      </pc:docMkLst>
      <pc:sldChg chg="modSp">
        <pc:chgData name="Munson, Chuck" userId="ce0fbc93-2feb-4b8b-8f33-053eb18c3e30" providerId="ADAL" clId="{559CC758-5ECB-49E6-A972-7A20D0FCEA61}" dt="2018-12-02T17:17:45.439" v="11" actId="20577"/>
        <pc:sldMkLst>
          <pc:docMk/>
          <pc:sldMk cId="3025921248" sldId="402"/>
        </pc:sldMkLst>
        <pc:spChg chg="mod">
          <ac:chgData name="Munson, Chuck" userId="ce0fbc93-2feb-4b8b-8f33-053eb18c3e30" providerId="ADAL" clId="{559CC758-5ECB-49E6-A972-7A20D0FCEA61}" dt="2018-12-02T17:17:02.378" v="5" actId="6549"/>
          <ac:spMkLst>
            <pc:docMk/>
            <pc:sldMk cId="3025921248" sldId="402"/>
            <ac:spMk id="7" creationId="{00000000-0000-0000-0000-000000000000}"/>
          </ac:spMkLst>
        </pc:spChg>
        <pc:spChg chg="mod">
          <ac:chgData name="Munson, Chuck" userId="ce0fbc93-2feb-4b8b-8f33-053eb18c3e30" providerId="ADAL" clId="{559CC758-5ECB-49E6-A972-7A20D0FCEA61}" dt="2018-12-02T17:17:45.439" v="11" actId="20577"/>
          <ac:spMkLst>
            <pc:docMk/>
            <pc:sldMk cId="3025921248" sldId="402"/>
            <ac:spMk id="8" creationId="{00000000-0000-0000-0000-000000000000}"/>
          </ac:spMkLst>
        </pc:spChg>
      </pc:sldChg>
      <pc:sldChg chg="modSp">
        <pc:chgData name="Munson, Chuck" userId="ce0fbc93-2feb-4b8b-8f33-053eb18c3e30" providerId="ADAL" clId="{559CC758-5ECB-49E6-A972-7A20D0FCEA61}" dt="2018-12-02T17:19:06.171" v="15" actId="20577"/>
        <pc:sldMkLst>
          <pc:docMk/>
          <pc:sldMk cId="1762238548" sldId="406"/>
        </pc:sldMkLst>
        <pc:spChg chg="mod">
          <ac:chgData name="Munson, Chuck" userId="ce0fbc93-2feb-4b8b-8f33-053eb18c3e30" providerId="ADAL" clId="{559CC758-5ECB-49E6-A972-7A20D0FCEA61}" dt="2018-12-02T17:19:06.171" v="15" actId="20577"/>
          <ac:spMkLst>
            <pc:docMk/>
            <pc:sldMk cId="1762238548" sldId="406"/>
            <ac:spMk id="5" creationId="{00000000-0000-0000-0000-000000000000}"/>
          </ac:spMkLst>
        </pc:spChg>
      </pc:sldChg>
      <pc:sldChg chg="modSp">
        <pc:chgData name="Munson, Chuck" userId="ce0fbc93-2feb-4b8b-8f33-053eb18c3e30" providerId="ADAL" clId="{559CC758-5ECB-49E6-A972-7A20D0FCEA61}" dt="2018-12-02T17:22:23.475" v="31" actId="20577"/>
        <pc:sldMkLst>
          <pc:docMk/>
          <pc:sldMk cId="3777486819" sldId="424"/>
        </pc:sldMkLst>
        <pc:graphicFrameChg chg="modGraphic">
          <ac:chgData name="Munson, Chuck" userId="ce0fbc93-2feb-4b8b-8f33-053eb18c3e30" providerId="ADAL" clId="{559CC758-5ECB-49E6-A972-7A20D0FCEA61}" dt="2018-12-02T17:22:23.475" v="31" actId="20577"/>
          <ac:graphicFrameMkLst>
            <pc:docMk/>
            <pc:sldMk cId="3777486819" sldId="424"/>
            <ac:graphicFrameMk id="3" creationId="{00000000-0000-0000-0000-000000000000}"/>
          </ac:graphicFrameMkLst>
        </pc:graphicFrameChg>
      </pc:sldChg>
      <pc:sldChg chg="modSp">
        <pc:chgData name="Munson, Chuck" userId="ce0fbc93-2feb-4b8b-8f33-053eb18c3e30" providerId="ADAL" clId="{559CC758-5ECB-49E6-A972-7A20D0FCEA61}" dt="2018-12-02T17:23:27.567" v="32" actId="20577"/>
        <pc:sldMkLst>
          <pc:docMk/>
          <pc:sldMk cId="3572205197" sldId="444"/>
        </pc:sldMkLst>
        <pc:spChg chg="mod">
          <ac:chgData name="Munson, Chuck" userId="ce0fbc93-2feb-4b8b-8f33-053eb18c3e30" providerId="ADAL" clId="{559CC758-5ECB-49E6-A972-7A20D0FCEA61}" dt="2018-12-02T17:23:27.567" v="32" actId="20577"/>
          <ac:spMkLst>
            <pc:docMk/>
            <pc:sldMk cId="3572205197" sldId="444"/>
            <ac:spMk id="185346" creationId="{00000000-0000-0000-0000-000000000000}"/>
          </ac:spMkLst>
        </pc:spChg>
      </pc:sldChg>
      <pc:sldChg chg="addSp delSp modSp modAnim">
        <pc:chgData name="Munson, Chuck" userId="ce0fbc93-2feb-4b8b-8f33-053eb18c3e30" providerId="ADAL" clId="{559CC758-5ECB-49E6-A972-7A20D0FCEA61}" dt="2018-12-02T17:28:42.886" v="47" actId="1076"/>
        <pc:sldMkLst>
          <pc:docMk/>
          <pc:sldMk cId="3813697110" sldId="447"/>
        </pc:sldMkLst>
        <pc:spChg chg="mod">
          <ac:chgData name="Munson, Chuck" userId="ce0fbc93-2feb-4b8b-8f33-053eb18c3e30" providerId="ADAL" clId="{559CC758-5ECB-49E6-A972-7A20D0FCEA61}" dt="2018-12-02T17:24:59.908" v="34" actId="20577"/>
          <ac:spMkLst>
            <pc:docMk/>
            <pc:sldMk cId="3813697110" sldId="447"/>
            <ac:spMk id="12" creationId="{E71F1D3F-D2D6-4AE2-AFE5-940AF06416EC}"/>
          </ac:spMkLst>
        </pc:spChg>
        <pc:grpChg chg="del mod">
          <ac:chgData name="Munson, Chuck" userId="ce0fbc93-2feb-4b8b-8f33-053eb18c3e30" providerId="ADAL" clId="{559CC758-5ECB-49E6-A972-7A20D0FCEA61}" dt="2018-12-02T17:28:37.368" v="46" actId="478"/>
          <ac:grpSpMkLst>
            <pc:docMk/>
            <pc:sldMk cId="3813697110" sldId="447"/>
            <ac:grpSpMk id="5" creationId="{F5C72AB6-C92B-4815-B8CB-526CC3B271C1}"/>
          </ac:grpSpMkLst>
        </pc:grpChg>
        <pc:grpChg chg="del mod">
          <ac:chgData name="Munson, Chuck" userId="ce0fbc93-2feb-4b8b-8f33-053eb18c3e30" providerId="ADAL" clId="{559CC758-5ECB-49E6-A972-7A20D0FCEA61}" dt="2018-12-02T17:24:54.673" v="33" actId="338"/>
          <ac:grpSpMkLst>
            <pc:docMk/>
            <pc:sldMk cId="3813697110" sldId="447"/>
            <ac:grpSpMk id="8" creationId="{00000000-0000-0000-0000-000000000000}"/>
          </ac:grpSpMkLst>
        </pc:grpChg>
        <pc:graphicFrameChg chg="add mod">
          <ac:chgData name="Munson, Chuck" userId="ce0fbc93-2feb-4b8b-8f33-053eb18c3e30" providerId="ADAL" clId="{559CC758-5ECB-49E6-A972-7A20D0FCEA61}" dt="2018-12-02T17:28:42.886" v="47" actId="1076"/>
          <ac:graphicFrameMkLst>
            <pc:docMk/>
            <pc:sldMk cId="3813697110" sldId="447"/>
            <ac:graphicFrameMk id="50" creationId="{F5CB0468-FA20-4106-ABBC-06E24DC0174D}"/>
          </ac:graphicFrameMkLst>
        </pc:graphicFrameChg>
        <pc:picChg chg="mod">
          <ac:chgData name="Munson, Chuck" userId="ce0fbc93-2feb-4b8b-8f33-053eb18c3e30" providerId="ADAL" clId="{559CC758-5ECB-49E6-A972-7A20D0FCEA61}" dt="2018-12-02T17:24:54.673" v="33" actId="338"/>
          <ac:picMkLst>
            <pc:docMk/>
            <pc:sldMk cId="3813697110" sldId="447"/>
            <ac:picMk id="2" creationId="{00000000-0000-0000-0000-000000000000}"/>
          </ac:picMkLst>
        </pc:picChg>
        <pc:picChg chg="del">
          <ac:chgData name="Munson, Chuck" userId="ce0fbc93-2feb-4b8b-8f33-053eb18c3e30" providerId="ADAL" clId="{559CC758-5ECB-49E6-A972-7A20D0FCEA61}" dt="2018-12-02T17:24:54.673" v="33" actId="338"/>
          <ac:picMkLst>
            <pc:docMk/>
            <pc:sldMk cId="3813697110" sldId="447"/>
            <ac:picMk id="3" creationId="{00000000-0000-0000-0000-000000000000}"/>
          </ac:picMkLst>
        </pc:picChg>
      </pc:sldChg>
      <pc:sldChg chg="modSp">
        <pc:chgData name="Munson, Chuck" userId="ce0fbc93-2feb-4b8b-8f33-053eb18c3e30" providerId="ADAL" clId="{559CC758-5ECB-49E6-A972-7A20D0FCEA61}" dt="2018-12-02T17:29:19.220" v="48" actId="20577"/>
        <pc:sldMkLst>
          <pc:docMk/>
          <pc:sldMk cId="2430252819" sldId="450"/>
        </pc:sldMkLst>
        <pc:spChg chg="mod">
          <ac:chgData name="Munson, Chuck" userId="ce0fbc93-2feb-4b8b-8f33-053eb18c3e30" providerId="ADAL" clId="{559CC758-5ECB-49E6-A972-7A20D0FCEA61}" dt="2018-12-02T17:29:19.220" v="48" actId="20577"/>
          <ac:spMkLst>
            <pc:docMk/>
            <pc:sldMk cId="2430252819" sldId="450"/>
            <ac:spMk id="19456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E0611E1-B028-2443-BED6-15B43C61F054}" type="datetimeFigureOut">
              <a:rPr lang="en-US"/>
              <a:pPr/>
              <a:t>8/29/2019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570E3B-8CB0-CD44-872C-98256F01E6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0212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150E3026-312F-7343-9B32-C289A89F4870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277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50844CC-4F68-2645-927A-ECEB655D6C8B}" type="slidenum">
              <a:rPr lang="en-AU"/>
              <a:pPr/>
              <a:t>11</a:t>
            </a:fld>
            <a:endParaRPr lang="en-AU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621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E0B4101-101C-9D4D-815C-EF9B31E1030D}" type="slidenum">
              <a:rPr lang="en-AU"/>
              <a:pPr/>
              <a:t>12</a:t>
            </a:fld>
            <a:endParaRPr lang="en-AU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2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0A80018D-F444-B945-AF74-5EE64B6D5E39}" type="slidenum">
              <a:rPr lang="en-AU"/>
              <a:pPr/>
              <a:t>13</a:t>
            </a:fld>
            <a:endParaRPr lang="en-AU" dirty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7580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ADBA024-4162-954E-A88E-A5B0327B167A}" type="slidenum">
              <a:rPr lang="en-AU"/>
              <a:pPr/>
              <a:t>14</a:t>
            </a:fld>
            <a:endParaRPr lang="en-AU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2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FD1C2C58-8996-4541-8324-4A0F46E4E2A4}" type="slidenum">
              <a:rPr lang="en-AU"/>
              <a:pPr/>
              <a:t>15</a:t>
            </a:fld>
            <a:endParaRPr lang="en-AU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517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9CF800D-13BE-BB40-A3F3-D5029367013C}" type="slidenum">
              <a:rPr lang="en-AU"/>
              <a:pPr/>
              <a:t>16</a:t>
            </a:fld>
            <a:endParaRPr lang="en-AU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42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C17FF08E-83E6-CF4F-824E-18658FAE0597}" type="slidenum">
              <a:rPr lang="en-AU"/>
              <a:pPr/>
              <a:t>18</a:t>
            </a:fld>
            <a:endParaRPr lang="en-AU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252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2A037FF-D57A-9C4C-B4A3-C02C863DB5EE}" type="slidenum">
              <a:rPr lang="en-AU"/>
              <a:pPr/>
              <a:t>20</a:t>
            </a:fld>
            <a:endParaRPr lang="en-AU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087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FC12017-CBFF-CF4E-8C72-9D92510C14E9}" type="slidenum">
              <a:rPr lang="en-AU"/>
              <a:pPr/>
              <a:t>21</a:t>
            </a:fld>
            <a:endParaRPr lang="en-AU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481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97A50AE-ADCE-BE48-ABB9-081E0E2AEB09}" type="slidenum">
              <a:rPr lang="en-AU"/>
              <a:pPr/>
              <a:t>22</a:t>
            </a:fld>
            <a:endParaRPr lang="en-AU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74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82179D6-D937-794F-939E-DB58D7D5ADC1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879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EC335C54-E617-0940-BD22-28166F5F65FB}" type="slidenum">
              <a:rPr lang="en-AU"/>
              <a:pPr/>
              <a:t>23</a:t>
            </a:fld>
            <a:endParaRPr lang="en-AU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564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DD023C7-9130-2F48-AD1C-664D966650BC}" type="slidenum">
              <a:rPr lang="en-AU"/>
              <a:pPr/>
              <a:t>24</a:t>
            </a:fld>
            <a:endParaRPr lang="en-AU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91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5C2AC76-4482-3E4D-A066-853795064130}" type="slidenum">
              <a:rPr lang="en-AU"/>
              <a:pPr/>
              <a:t>25</a:t>
            </a:fld>
            <a:endParaRPr lang="en-AU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649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E14DEDA-B1C3-B247-99D5-127789BFFF98}" type="slidenum">
              <a:rPr lang="en-AU"/>
              <a:pPr/>
              <a:t>26</a:t>
            </a:fld>
            <a:endParaRPr lang="en-AU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607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DFF5E41-FF87-624C-A0D8-D57222E4103D}" type="slidenum">
              <a:rPr lang="en-AU"/>
              <a:pPr/>
              <a:t>27</a:t>
            </a:fld>
            <a:endParaRPr lang="en-AU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102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F24DA46-5BF8-C44C-A53E-DADAE683A216}" type="slidenum">
              <a:rPr lang="en-AU"/>
              <a:pPr/>
              <a:t>28</a:t>
            </a:fld>
            <a:endParaRPr lang="en-AU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3371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FD8780A4-0FAE-5746-9237-B9D19DA27132}" type="slidenum">
              <a:rPr lang="en-AU"/>
              <a:pPr/>
              <a:t>29</a:t>
            </a:fld>
            <a:endParaRPr lang="en-AU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970697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C075519C-A208-DA41-8CD4-471AE1DFD884}" type="slidenum">
              <a:rPr lang="en-AU"/>
              <a:pPr/>
              <a:t>30</a:t>
            </a:fld>
            <a:endParaRPr lang="en-AU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188374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FFEF55A-AA5B-0D4E-8F87-3E729754BED8}" type="slidenum">
              <a:rPr lang="en-AU"/>
              <a:pPr/>
              <a:t>31</a:t>
            </a:fld>
            <a:endParaRPr lang="en-AU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801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412AEF3-8168-904B-80AE-060D352E8EB9}" type="slidenum">
              <a:rPr lang="en-AU"/>
              <a:pPr/>
              <a:t>32</a:t>
            </a:fld>
            <a:endParaRPr lang="en-AU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334275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E68BBCC-E270-DC4C-ACE8-627C775BFC6F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810587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5003E54-3C7C-854A-B606-0F7D222FA9A6}" type="slidenum">
              <a:rPr lang="en-AU"/>
              <a:pPr/>
              <a:t>33</a:t>
            </a:fld>
            <a:endParaRPr lang="en-AU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3000463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EF96544-FD47-A44C-9FED-98E46DD817EF}" type="slidenum">
              <a:rPr lang="en-AU"/>
              <a:pPr/>
              <a:t>34</a:t>
            </a:fld>
            <a:endParaRPr lang="en-AU" dirty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07505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F1D05BD-0E27-984C-BF11-99C517C8C0BB}" type="slidenum">
              <a:rPr lang="en-AU"/>
              <a:pPr/>
              <a:t>35</a:t>
            </a:fld>
            <a:endParaRPr lang="en-AU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097871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7F7BAF9-10FB-6C44-85DF-3D3DCDD0CBA2}" type="slidenum">
              <a:rPr lang="en-AU"/>
              <a:pPr/>
              <a:t>36</a:t>
            </a:fld>
            <a:endParaRPr lang="en-AU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4306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12A5234-994F-2B49-A736-3D1FF0AA98E1}" type="slidenum">
              <a:rPr lang="en-AU"/>
              <a:pPr/>
              <a:t>37</a:t>
            </a:fld>
            <a:endParaRPr lang="en-AU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3141859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E326DCC-AA1A-CE4F-AF17-26550E211A71}" type="slidenum">
              <a:rPr lang="en-AU"/>
              <a:pPr/>
              <a:t>39</a:t>
            </a:fld>
            <a:endParaRPr lang="en-AU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43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2253EE6-E178-644C-82E5-5988B1EB742A}" type="slidenum">
              <a:rPr lang="en-AU"/>
              <a:pPr/>
              <a:t>42</a:t>
            </a:fld>
            <a:endParaRPr lang="en-AU" dirty="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197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284EA80-6BF2-A843-AE3F-6E3B4D199D5C}" type="slidenum">
              <a:rPr lang="en-AU"/>
              <a:pPr/>
              <a:t>43</a:t>
            </a:fld>
            <a:endParaRPr lang="en-AU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0734047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09502DC-991E-C54C-B8AE-D4DB287CFA04}" type="slidenum">
              <a:rPr lang="en-AU"/>
              <a:pPr/>
              <a:t>44</a:t>
            </a:fld>
            <a:endParaRPr lang="en-AU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5062188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73704C4-040E-4E45-8869-A5A929E840FE}" type="slidenum">
              <a:rPr lang="en-AU"/>
              <a:pPr/>
              <a:t>45</a:t>
            </a:fld>
            <a:endParaRPr lang="en-AU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88457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10AECCC2-81EC-7B44-9AE3-D881C3518F0A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9407375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F2A9EA1F-9D72-CB4E-A0C9-908370930494}" type="slidenum">
              <a:rPr lang="en-AU"/>
              <a:pPr/>
              <a:t>46</a:t>
            </a:fld>
            <a:endParaRPr lang="en-AU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06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465217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642C5ED4-6EAA-1A4A-A0F5-CE5704C69BA6}" type="slidenum">
              <a:rPr lang="en-AU"/>
              <a:pPr/>
              <a:t>47</a:t>
            </a:fld>
            <a:endParaRPr lang="en-AU" dirty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704477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E5D7AFEA-9A7B-E347-A856-A40D01BEE9FE}" type="slidenum">
              <a:rPr lang="en-AU"/>
              <a:pPr/>
              <a:t>48</a:t>
            </a:fld>
            <a:endParaRPr lang="en-AU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889025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AE7D27C-48FF-D54C-95B8-95E89DDF6E54}" type="slidenum">
              <a:rPr lang="en-AU"/>
              <a:pPr/>
              <a:t>49</a:t>
            </a:fld>
            <a:endParaRPr lang="en-AU" dirty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12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3630384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DF4B161-0982-AA47-8AD1-3E2CB7791824}" type="slidenum">
              <a:rPr lang="en-AU"/>
              <a:pPr/>
              <a:t>52</a:t>
            </a:fld>
            <a:endParaRPr lang="en-AU" dirty="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40756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14B0E0DE-851F-1543-AFBD-9923DC71C705}" type="slidenum">
              <a:rPr lang="en-AU"/>
              <a:pPr/>
              <a:t>66</a:t>
            </a:fld>
            <a:endParaRPr lang="en-AU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83141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5BA92563-515E-E242-B0D9-4C4D05B64930}" type="slidenum">
              <a:rPr lang="en-AU"/>
              <a:pPr/>
              <a:t>67</a:t>
            </a:fld>
            <a:endParaRPr lang="en-AU" dirty="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09058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E8F61BAC-3265-3749-B619-8465828C7593}" type="slidenum">
              <a:rPr lang="en-AU"/>
              <a:pPr/>
              <a:t>68</a:t>
            </a:fld>
            <a:endParaRPr lang="en-AU" dirty="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4301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0C5BA722-BCFB-2E40-952F-22D3A909A0B5}" type="slidenum">
              <a:rPr lang="en-AU"/>
              <a:pPr/>
              <a:t>69</a:t>
            </a:fld>
            <a:endParaRPr lang="en-AU" dirty="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4741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C101087-9DAE-4849-98C3-28E937FD9D41}" type="slidenum">
              <a:rPr lang="en-AU"/>
              <a:pPr/>
              <a:t>70</a:t>
            </a:fld>
            <a:endParaRPr lang="en-AU" dirty="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562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570141F6-9D41-7845-B0BB-507250BE6D12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4339712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89AF5A26-AA63-5546-BC69-C9183B6C0C63}" type="slidenum">
              <a:rPr lang="en-AU"/>
              <a:pPr/>
              <a:t>71</a:t>
            </a:fld>
            <a:endParaRPr lang="en-AU" dirty="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5327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5A3CA973-5375-D04A-A552-8813BAC2DA3F}" type="slidenum">
              <a:rPr lang="en-AU"/>
              <a:pPr/>
              <a:t>72</a:t>
            </a:fld>
            <a:endParaRPr lang="en-AU" dirty="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3604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7B8A75E-288F-CF45-9B24-471B7D3B7140}" type="slidenum">
              <a:rPr lang="en-AU"/>
              <a:pPr/>
              <a:t>73</a:t>
            </a:fld>
            <a:endParaRPr lang="en-AU" dirty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9016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E7C6BDA2-3333-D04F-804F-13297D6C6642}" type="slidenum">
              <a:rPr lang="en-AU"/>
              <a:pPr/>
              <a:t>74</a:t>
            </a:fld>
            <a:endParaRPr lang="en-AU" dirty="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1691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05F3169-48E1-C04B-A098-1D1376E6CF32}" type="slidenum">
              <a:rPr lang="en-AU"/>
              <a:pPr/>
              <a:t>75</a:t>
            </a:fld>
            <a:endParaRPr lang="en-AU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800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54E2F9B-AFB2-A240-8100-CADAC4CB9C92}" type="slidenum">
              <a:rPr lang="en-AU"/>
              <a:pPr/>
              <a:t>76</a:t>
            </a:fld>
            <a:endParaRPr lang="en-AU" dirty="0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107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EF39B0F-EC04-F84B-8813-B5FE44A8F6C5}" type="slidenum">
              <a:rPr lang="en-AU"/>
              <a:pPr/>
              <a:t>77</a:t>
            </a:fld>
            <a:endParaRPr lang="en-AU" dirty="0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04661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5124C26-FF53-494B-B297-E829FC6D2CD9}" type="slidenum">
              <a:rPr lang="en-AU"/>
              <a:pPr/>
              <a:t>78</a:t>
            </a:fld>
            <a:endParaRPr lang="en-AU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1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2416892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F93A1A94-955B-3241-A4B4-70005BC0AE0C}" type="slidenum">
              <a:rPr lang="en-AU"/>
              <a:pPr/>
              <a:t>79</a:t>
            </a:fld>
            <a:endParaRPr lang="en-AU" dirty="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4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418132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E0F579B3-E708-BB4A-8D96-CA246E4BA6C4}" type="slidenum">
              <a:rPr lang="en-AU"/>
              <a:pPr/>
              <a:t>80</a:t>
            </a:fld>
            <a:endParaRPr lang="en-AU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7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85115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77648FFE-7A59-AA41-BC10-9DE0712F514D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2926982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F5651C2E-D024-3643-BD00-D4EAA6A95064}" type="slidenum">
              <a:rPr lang="en-AU"/>
              <a:pPr/>
              <a:t>81</a:t>
            </a:fld>
            <a:endParaRPr lang="en-AU" dirty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9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7379890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C9334864-3EC4-0C4E-B21F-1F678E84BAE9}" type="slidenum">
              <a:rPr lang="en-AU"/>
              <a:pPr/>
              <a:t>83</a:t>
            </a:fld>
            <a:endParaRPr lang="en-AU" dirty="0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7644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3CB4955-36DF-EF48-924A-FC270F5D5B8F}" type="slidenum">
              <a:rPr lang="en-AU"/>
              <a:pPr/>
              <a:t>84</a:t>
            </a:fld>
            <a:endParaRPr lang="en-AU" dirty="0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35245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08E9815-3440-A84E-84C3-78F3F8ABC191}" type="slidenum">
              <a:rPr lang="en-AU"/>
              <a:pPr/>
              <a:t>99</a:t>
            </a:fld>
            <a:endParaRPr lang="en-AU" dirty="0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5456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417FD1C-7364-424C-A8CE-DC5CFF587C90}" type="slidenum">
              <a:rPr lang="en-AU"/>
              <a:pPr/>
              <a:t>110</a:t>
            </a:fld>
            <a:endParaRPr lang="en-AU" dirty="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2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823025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98FAC3A5-818A-4746-8759-4D4C584D124E}" type="slidenum">
              <a:rPr lang="en-AU"/>
              <a:pPr/>
              <a:t>111</a:t>
            </a:fld>
            <a:endParaRPr lang="en-AU" dirty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8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6129029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11D7F50-5660-5142-A1E4-77447D0E9216}" type="slidenum">
              <a:rPr lang="en-AU"/>
              <a:pPr/>
              <a:t>112</a:t>
            </a:fld>
            <a:endParaRPr lang="en-AU" dirty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6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27681150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D9B37725-6C66-B64E-AC75-B4AC12B02068}" type="slidenum">
              <a:rPr lang="en-AU"/>
              <a:pPr/>
              <a:t>113</a:t>
            </a:fld>
            <a:endParaRPr lang="en-AU" dirty="0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211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37105468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5704A62-D666-214C-B982-D92F16434499}" type="slidenum">
              <a:rPr lang="en-AU"/>
              <a:pPr/>
              <a:t>114</a:t>
            </a:fld>
            <a:endParaRPr lang="en-AU" dirty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23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1235655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EC176318-6CAB-BD4E-8A4E-AC130830C39C}" type="slidenum">
              <a:rPr lang="en-AU"/>
              <a:pPr/>
              <a:t>117</a:t>
            </a:fld>
            <a:endParaRPr lang="en-AU" dirty="0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5390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90CDC27-6A89-1849-B9B5-7A473C99FCCB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053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0120723F-83B7-3147-A9F4-9B4A5F445F24}" type="slidenum">
              <a:rPr lang="en-AU"/>
              <a:pPr/>
              <a:t>118</a:t>
            </a:fld>
            <a:endParaRPr lang="en-AU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0714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A749874F-73C5-604B-BA17-C020C40D37D0}" type="slidenum">
              <a:rPr lang="en-AU"/>
              <a:pPr/>
              <a:t>119</a:t>
            </a:fld>
            <a:endParaRPr lang="en-AU" dirty="0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4410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22673F44-6306-8145-B37D-E428F2E53316}" type="slidenum">
              <a:rPr lang="en-AU"/>
              <a:pPr/>
              <a:t>120</a:t>
            </a:fld>
            <a:endParaRPr lang="en-AU" dirty="0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4606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3CBAD4CD-70E2-E148-BFEC-0B3EF4D84CDE}" type="slidenum">
              <a:rPr lang="en-AU"/>
              <a:pPr/>
              <a:t>123</a:t>
            </a:fld>
            <a:endParaRPr lang="en-AU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0937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46CBB1D7-0777-444E-A748-9D53677CF7BC}" type="slidenum">
              <a:rPr lang="en-AU"/>
              <a:pPr/>
              <a:t>124</a:t>
            </a:fld>
            <a:endParaRPr lang="en-AU" dirty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74966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5D294C0C-08C0-FC4A-963F-A2BF5673BA43}" type="slidenum">
              <a:rPr lang="en-AU"/>
              <a:pPr/>
              <a:t>125</a:t>
            </a:fld>
            <a:endParaRPr lang="en-AU" dirty="0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577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B6A95CDE-212E-394D-B4C7-DC3712A84DE8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95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fld id="{81E59C6F-A2ED-8347-B80C-649EA5643398}" type="slidenum">
              <a:rPr lang="en-AU"/>
              <a:pPr/>
              <a:t>10</a:t>
            </a:fld>
            <a:endParaRPr lang="en-AU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11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DF9C12CE-0FD8-364D-9768-5447276E87B3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384925"/>
            <a:ext cx="39169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1200" dirty="0">
                <a:solidFill>
                  <a:srgbClr val="A6A6A6"/>
                </a:solidFill>
                <a:latin typeface="Arial" charset="0"/>
              </a:rPr>
              <a:t>Copyright © 2020, 2017, 2014 Pearson Education, Inc.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01C210C-3266-EB43-B07B-7145F34F04D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964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B110BCBE-1438-7F48-BB47-BA1F78811996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CBB896C-46A8-5B41-A66E-6C0763BACC4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02DAD016-8EBF-CF47-ACE8-593B4CD31605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BB3FB61-C215-E543-8FD1-8989B0E7D7C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3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75600" y="6384925"/>
            <a:ext cx="59531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2EEACA5A-8FB9-8F43-9825-E562E128494F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49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177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6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04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75600" y="6384925"/>
            <a:ext cx="59531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5065FD44-0018-F84A-8033-49BAE594FE03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49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17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177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51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75600" y="6384925"/>
            <a:ext cx="59531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232CC928-2C44-1047-8B8F-817DE30907BF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49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177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6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3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40851343-75B4-5B41-BA15-A1E5D1AFA31C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Arial Unicode MS"/>
              <a:buChar char="▶"/>
              <a:defRPr/>
            </a:lvl1pPr>
            <a:lvl2pPr marL="742950" indent="-285750">
              <a:buClr>
                <a:schemeClr val="accent1"/>
              </a:buClr>
              <a:buFont typeface="Arial Unicode MS"/>
              <a:buChar char="▶"/>
              <a:defRPr/>
            </a:lvl2pPr>
            <a:lvl3pPr marL="1143000" indent="-228600">
              <a:buClr>
                <a:schemeClr val="accent1"/>
              </a:buClr>
              <a:buFont typeface="Arial Unicode MS"/>
              <a:buChar char="▶"/>
              <a:defRPr/>
            </a:lvl3pPr>
            <a:lvl4pPr marL="1600200" indent="-228600">
              <a:buClr>
                <a:schemeClr val="accent1"/>
              </a:buClr>
              <a:buFont typeface="Arial Unicode MS"/>
              <a:buChar char="▶"/>
              <a:defRPr/>
            </a:lvl4pPr>
            <a:lvl5pPr marL="2057400" indent="-228600">
              <a:buClr>
                <a:schemeClr val="accent1"/>
              </a:buClr>
              <a:buFont typeface="Arial Unicode MS"/>
              <a:buChar char="▶"/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19C0A48-53B8-C64F-AFE6-ECE23F11299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3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BA5193B0-0154-3645-AAC6-F847D834F72F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3A2929A9-CBCF-F84E-AF43-5F98BE338A1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81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3062501F-5EAC-7245-8D34-C03DAAD42E71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90C4066-B959-7048-993A-1D66F247A4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2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636BEDF9-1A21-6B43-B875-962A05A1E8E2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4AC6EFCD-90AA-5148-8ABC-1BA59F88CEF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10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60EE7452-E89F-B44F-8EC6-5E7B2C87EB85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235D4EDD-6E24-774D-A8B8-BDDB611A773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772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1BEF13AA-8851-2444-B9D7-768558950ADA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46462699-1AF8-664B-ADB3-A01A0E32F0C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66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32A51939-0030-0A4E-A79E-17F611277B53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08157194-97EA-E94B-9726-A838644DB7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0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B408A058-3B46-274D-97D4-88B83F07514C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096DE74-CAF8-1D48-A916-7FE4B71AAB3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TextBox 6"/>
          <p:cNvSpPr txBox="1"/>
          <p:nvPr userDrawn="1"/>
        </p:nvSpPr>
        <p:spPr>
          <a:xfrm>
            <a:off x="457200" y="6373020"/>
            <a:ext cx="4443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AU" sz="1200" dirty="0" smtClean="0">
                <a:solidFill>
                  <a:srgbClr val="A6A6A6"/>
                </a:solidFill>
                <a:latin typeface="Arial" charset="0"/>
              </a:rPr>
              <a:t>Copyright © 2020 Pearson Education</a:t>
            </a:r>
            <a:r>
              <a:rPr lang="en-AU" sz="1200" baseline="0" dirty="0" smtClean="0">
                <a:solidFill>
                  <a:srgbClr val="A6A6A6"/>
                </a:solidFill>
                <a:latin typeface="Arial" charset="0"/>
              </a:rPr>
              <a:t> Ltd. All Rights Reserved.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8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384925"/>
            <a:ext cx="39169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1200" dirty="0">
                <a:solidFill>
                  <a:srgbClr val="A6A6A6"/>
                </a:solidFill>
                <a:latin typeface="Arial" charset="0"/>
              </a:rPr>
              <a:t>Copyright © 2020, 2017, 2014 Pearson Education, Inc.</a:t>
            </a:r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75600" y="6384925"/>
            <a:ext cx="5950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00" dirty="0">
                <a:solidFill>
                  <a:srgbClr val="A6A6A6"/>
                </a:solidFill>
                <a:latin typeface="Arial" charset="0"/>
              </a:rPr>
              <a:t>4 - </a:t>
            </a:r>
            <a:fld id="{DD5F6244-AF47-634E-8DBF-AF0C536FC874}" type="slidenum">
              <a:rPr lang="en-US" sz="1200">
                <a:solidFill>
                  <a:srgbClr val="A6A6A6"/>
                </a:solidFill>
                <a:latin typeface="Arial" charset="0"/>
              </a:rPr>
              <a:pPr/>
              <a:t>‹#›</a:t>
            </a:fld>
            <a:endParaRPr lang="en-US" sz="1200" dirty="0">
              <a:solidFill>
                <a:srgbClr val="A6A6A6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8" presetClass="entr" presetSubtype="6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fontAlgn="base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Font typeface="Arial Unicode MS" charset="0"/>
        <a:buChar char="▶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fontAlgn="base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Font typeface="Arial Unicode MS" charset="0"/>
        <a:buChar char="▶"/>
        <a:defRPr sz="28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fontAlgn="base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Font typeface="Arial Unicode MS" charset="0"/>
        <a:buChar char="▶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fontAlgn="base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Font typeface="Arial Unicode MS" charset="0"/>
        <a:buChar char="▶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fontAlgn="base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Font typeface="Arial Unicode MS" charset="0"/>
        <a:buChar char="▶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emf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 1-1 photo.jpg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3" r="4472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302500" y="1109663"/>
            <a:ext cx="124460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388" name="Group 32"/>
          <p:cNvGrpSpPr>
            <a:grpSpLocks/>
          </p:cNvGrpSpPr>
          <p:nvPr/>
        </p:nvGrpSpPr>
        <p:grpSpPr bwMode="auto">
          <a:xfrm>
            <a:off x="368300" y="638175"/>
            <a:ext cx="7158038" cy="2363788"/>
            <a:chOff x="0" y="1417638"/>
            <a:chExt cx="7500407" cy="1305983"/>
          </a:xfrm>
        </p:grpSpPr>
        <p:sp>
          <p:nvSpPr>
            <p:cNvPr id="34" name="Rectangle 4"/>
            <p:cNvSpPr/>
            <p:nvPr/>
          </p:nvSpPr>
          <p:spPr>
            <a:xfrm>
              <a:off x="7056271" y="1564112"/>
              <a:ext cx="44413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1417638"/>
              <a:ext cx="7207643" cy="1159509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6389" name="Title 1"/>
          <p:cNvSpPr txBox="1">
            <a:spLocks/>
          </p:cNvSpPr>
          <p:nvPr/>
        </p:nvSpPr>
        <p:spPr bwMode="auto">
          <a:xfrm>
            <a:off x="965200" y="574675"/>
            <a:ext cx="53213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</a:rPr>
              <a:t>Forecasting</a:t>
            </a:r>
          </a:p>
        </p:txBody>
      </p:sp>
      <p:sp>
        <p:nvSpPr>
          <p:cNvPr id="38" name="Rectangle 6"/>
          <p:cNvSpPr txBox="1">
            <a:spLocks noChangeArrowheads="1"/>
          </p:cNvSpPr>
          <p:nvPr/>
        </p:nvSpPr>
        <p:spPr>
          <a:xfrm>
            <a:off x="706438" y="3944938"/>
            <a:ext cx="7817510" cy="1897062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buFontTx/>
              <a:buNone/>
              <a:defRPr/>
            </a:pPr>
            <a:r>
              <a:rPr lang="en-US" sz="2000" b="1" dirty="0">
                <a:solidFill>
                  <a:srgbClr val="333333"/>
                </a:solidFill>
                <a:latin typeface="Arial"/>
                <a:cs typeface="Arial"/>
              </a:rPr>
              <a:t>PowerPoint presentation to accompany </a:t>
            </a:r>
          </a:p>
          <a:p>
            <a:pPr eaLnBrk="0" fontAlgn="auto" hangingPunct="0">
              <a:spcBef>
                <a:spcPts val="0"/>
              </a:spcBef>
              <a:buFontTx/>
              <a:buNone/>
              <a:defRPr/>
            </a:pPr>
            <a:r>
              <a:rPr lang="en-US" sz="2000" b="1" dirty="0">
                <a:solidFill>
                  <a:srgbClr val="333333"/>
                </a:solidFill>
                <a:latin typeface="Arial"/>
                <a:cs typeface="Arial"/>
              </a:rPr>
              <a:t>Heizer, Render, Munson </a:t>
            </a:r>
          </a:p>
          <a:p>
            <a:pPr eaLnBrk="0" fontAlgn="auto" hangingPunct="0">
              <a:spcBef>
                <a:spcPts val="0"/>
              </a:spcBef>
              <a:buFontTx/>
              <a:buNone/>
              <a:defRPr/>
            </a:pPr>
            <a:r>
              <a:rPr lang="en-US" sz="2000" b="1" dirty="0">
                <a:solidFill>
                  <a:srgbClr val="333333"/>
                </a:solidFill>
                <a:latin typeface="Arial"/>
                <a:cs typeface="Arial"/>
              </a:rPr>
              <a:t>Operations Management, Thirteenth </a:t>
            </a:r>
            <a:r>
              <a:rPr lang="en-US" sz="2000" b="1" dirty="0" smtClean="0">
                <a:solidFill>
                  <a:srgbClr val="333333"/>
                </a:solidFill>
                <a:latin typeface="Arial"/>
                <a:cs typeface="Arial"/>
              </a:rPr>
              <a:t>Edition, Global Edition</a:t>
            </a:r>
            <a:endParaRPr lang="en-US" sz="20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eaLnBrk="0" fontAlgn="auto" hangingPunct="0">
              <a:spcBef>
                <a:spcPts val="0"/>
              </a:spcBef>
              <a:buFontTx/>
              <a:buNone/>
              <a:defRPr/>
            </a:pPr>
            <a:r>
              <a:rPr lang="en-US" sz="2000" b="1" dirty="0">
                <a:solidFill>
                  <a:srgbClr val="333333"/>
                </a:solidFill>
                <a:latin typeface="Arial"/>
                <a:cs typeface="Arial"/>
              </a:rPr>
              <a:t>Principles of Operations Management, Eleventh Edition</a:t>
            </a:r>
          </a:p>
          <a:p>
            <a:pPr eaLnBrk="0" fontAlgn="auto" hangingPunct="0">
              <a:spcBef>
                <a:spcPts val="0"/>
              </a:spcBef>
              <a:buFontTx/>
              <a:buNone/>
              <a:defRPr/>
            </a:pPr>
            <a:endParaRPr lang="en-US" sz="20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0" indent="0" fontAlgn="auto">
              <a:spcBef>
                <a:spcPts val="0"/>
              </a:spcBef>
              <a:buFont typeface="Arial"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PowerPoint slides by Jeff Heyl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4900" y="874713"/>
            <a:ext cx="1069048" cy="200054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2400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4</a:t>
            </a:r>
          </a:p>
        </p:txBody>
      </p: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571500"/>
            <a:ext cx="7770812" cy="815975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What is Forecasting?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58800" y="1574800"/>
            <a:ext cx="50101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54" tIns="48608" rIns="98954" bIns="48608"/>
          <a:lstStyle/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Process of predicting a future event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Underlying basis </a:t>
            </a:r>
            <a:br>
              <a:rPr lang="en-US" sz="3200" dirty="0"/>
            </a:br>
            <a:r>
              <a:rPr lang="en-US" sz="3200" dirty="0"/>
              <a:t>of all business decisions</a:t>
            </a:r>
          </a:p>
          <a:p>
            <a:pPr marL="1168400" lvl="1" indent="-4572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Production</a:t>
            </a:r>
          </a:p>
          <a:p>
            <a:pPr marL="1168400" lvl="1" indent="-4572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Inventory</a:t>
            </a:r>
          </a:p>
          <a:p>
            <a:pPr marL="1168400" lvl="1" indent="-4572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Personnel</a:t>
            </a:r>
          </a:p>
          <a:p>
            <a:pPr marL="1168400" lvl="1" indent="-4572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Facilities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4778375" y="2092325"/>
            <a:ext cx="3832225" cy="3775075"/>
            <a:chOff x="3010" y="1318"/>
            <a:chExt cx="2414" cy="2378"/>
          </a:xfrm>
        </p:grpSpPr>
        <p:grpSp>
          <p:nvGrpSpPr>
            <p:cNvPr id="34820" name="Group 5"/>
            <p:cNvGrpSpPr>
              <a:grpSpLocks/>
            </p:cNvGrpSpPr>
            <p:nvPr/>
          </p:nvGrpSpPr>
          <p:grpSpPr bwMode="auto">
            <a:xfrm>
              <a:off x="3010" y="1318"/>
              <a:ext cx="2414" cy="2378"/>
              <a:chOff x="2919" y="1325"/>
              <a:chExt cx="2414" cy="2378"/>
            </a:xfrm>
          </p:grpSpPr>
          <p:sp>
            <p:nvSpPr>
              <p:cNvPr id="34822" name="Freeform 6"/>
              <p:cNvSpPr>
                <a:spLocks/>
              </p:cNvSpPr>
              <p:nvPr/>
            </p:nvSpPr>
            <p:spPr bwMode="auto">
              <a:xfrm>
                <a:off x="3639" y="2363"/>
                <a:ext cx="550" cy="463"/>
              </a:xfrm>
              <a:custGeom>
                <a:avLst/>
                <a:gdLst>
                  <a:gd name="T0" fmla="*/ 66 w 583"/>
                  <a:gd name="T1" fmla="*/ 424 h 494"/>
                  <a:gd name="T2" fmla="*/ 301 w 583"/>
                  <a:gd name="T3" fmla="*/ 173 h 494"/>
                  <a:gd name="T4" fmla="*/ 295 w 583"/>
                  <a:gd name="T5" fmla="*/ 144 h 494"/>
                  <a:gd name="T6" fmla="*/ 307 w 583"/>
                  <a:gd name="T7" fmla="*/ 111 h 494"/>
                  <a:gd name="T8" fmla="*/ 314 w 583"/>
                  <a:gd name="T9" fmla="*/ 90 h 494"/>
                  <a:gd name="T10" fmla="*/ 312 w 583"/>
                  <a:gd name="T11" fmla="*/ 58 h 494"/>
                  <a:gd name="T12" fmla="*/ 308 w 583"/>
                  <a:gd name="T13" fmla="*/ 30 h 494"/>
                  <a:gd name="T14" fmla="*/ 322 w 583"/>
                  <a:gd name="T15" fmla="*/ 15 h 494"/>
                  <a:gd name="T16" fmla="*/ 344 w 583"/>
                  <a:gd name="T17" fmla="*/ 12 h 494"/>
                  <a:gd name="T18" fmla="*/ 360 w 583"/>
                  <a:gd name="T19" fmla="*/ 29 h 494"/>
                  <a:gd name="T20" fmla="*/ 362 w 583"/>
                  <a:gd name="T21" fmla="*/ 59 h 494"/>
                  <a:gd name="T22" fmla="*/ 349 w 583"/>
                  <a:gd name="T23" fmla="*/ 88 h 494"/>
                  <a:gd name="T24" fmla="*/ 447 w 583"/>
                  <a:gd name="T25" fmla="*/ 11 h 494"/>
                  <a:gd name="T26" fmla="*/ 464 w 583"/>
                  <a:gd name="T27" fmla="*/ 0 h 494"/>
                  <a:gd name="T28" fmla="*/ 477 w 583"/>
                  <a:gd name="T29" fmla="*/ 13 h 494"/>
                  <a:gd name="T30" fmla="*/ 455 w 583"/>
                  <a:gd name="T31" fmla="*/ 46 h 494"/>
                  <a:gd name="T32" fmla="*/ 402 w 583"/>
                  <a:gd name="T33" fmla="*/ 103 h 494"/>
                  <a:gd name="T34" fmla="*/ 495 w 583"/>
                  <a:gd name="T35" fmla="*/ 30 h 494"/>
                  <a:gd name="T36" fmla="*/ 510 w 583"/>
                  <a:gd name="T37" fmla="*/ 33 h 494"/>
                  <a:gd name="T38" fmla="*/ 509 w 583"/>
                  <a:gd name="T39" fmla="*/ 52 h 494"/>
                  <a:gd name="T40" fmla="*/ 431 w 583"/>
                  <a:gd name="T41" fmla="*/ 121 h 494"/>
                  <a:gd name="T42" fmla="*/ 527 w 583"/>
                  <a:gd name="T43" fmla="*/ 67 h 494"/>
                  <a:gd name="T44" fmla="*/ 540 w 583"/>
                  <a:gd name="T45" fmla="*/ 72 h 494"/>
                  <a:gd name="T46" fmla="*/ 538 w 583"/>
                  <a:gd name="T47" fmla="*/ 87 h 494"/>
                  <a:gd name="T48" fmla="*/ 480 w 583"/>
                  <a:gd name="T49" fmla="*/ 119 h 494"/>
                  <a:gd name="T50" fmla="*/ 452 w 583"/>
                  <a:gd name="T51" fmla="*/ 143 h 494"/>
                  <a:gd name="T52" fmla="*/ 532 w 583"/>
                  <a:gd name="T53" fmla="*/ 103 h 494"/>
                  <a:gd name="T54" fmla="*/ 549 w 583"/>
                  <a:gd name="T55" fmla="*/ 109 h 494"/>
                  <a:gd name="T56" fmla="*/ 544 w 583"/>
                  <a:gd name="T57" fmla="*/ 124 h 494"/>
                  <a:gd name="T58" fmla="*/ 459 w 583"/>
                  <a:gd name="T59" fmla="*/ 163 h 494"/>
                  <a:gd name="T60" fmla="*/ 422 w 583"/>
                  <a:gd name="T61" fmla="*/ 189 h 494"/>
                  <a:gd name="T62" fmla="*/ 394 w 583"/>
                  <a:gd name="T63" fmla="*/ 211 h 494"/>
                  <a:gd name="T64" fmla="*/ 340 w 583"/>
                  <a:gd name="T65" fmla="*/ 214 h 494"/>
                  <a:gd name="T66" fmla="*/ 80 w 583"/>
                  <a:gd name="T67" fmla="*/ 449 h 494"/>
                  <a:gd name="T68" fmla="*/ 60 w 583"/>
                  <a:gd name="T69" fmla="*/ 462 h 494"/>
                  <a:gd name="T70" fmla="*/ 42 w 583"/>
                  <a:gd name="T71" fmla="*/ 455 h 494"/>
                  <a:gd name="T72" fmla="*/ 0 w 583"/>
                  <a:gd name="T73" fmla="*/ 380 h 49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83"/>
                  <a:gd name="T112" fmla="*/ 0 h 494"/>
                  <a:gd name="T113" fmla="*/ 583 w 583"/>
                  <a:gd name="T114" fmla="*/ 494 h 49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83" h="494">
                    <a:moveTo>
                      <a:pt x="17" y="362"/>
                    </a:moveTo>
                    <a:lnTo>
                      <a:pt x="70" y="452"/>
                    </a:lnTo>
                    <a:lnTo>
                      <a:pt x="324" y="202"/>
                    </a:lnTo>
                    <a:lnTo>
                      <a:pt x="319" y="185"/>
                    </a:lnTo>
                    <a:lnTo>
                      <a:pt x="315" y="171"/>
                    </a:lnTo>
                    <a:lnTo>
                      <a:pt x="313" y="154"/>
                    </a:lnTo>
                    <a:lnTo>
                      <a:pt x="317" y="136"/>
                    </a:lnTo>
                    <a:lnTo>
                      <a:pt x="325" y="118"/>
                    </a:lnTo>
                    <a:lnTo>
                      <a:pt x="333" y="105"/>
                    </a:lnTo>
                    <a:lnTo>
                      <a:pt x="333" y="96"/>
                    </a:lnTo>
                    <a:lnTo>
                      <a:pt x="335" y="76"/>
                    </a:lnTo>
                    <a:lnTo>
                      <a:pt x="331" y="62"/>
                    </a:lnTo>
                    <a:lnTo>
                      <a:pt x="327" y="46"/>
                    </a:lnTo>
                    <a:lnTo>
                      <a:pt x="327" y="32"/>
                    </a:lnTo>
                    <a:lnTo>
                      <a:pt x="332" y="23"/>
                    </a:lnTo>
                    <a:lnTo>
                      <a:pt x="341" y="16"/>
                    </a:lnTo>
                    <a:lnTo>
                      <a:pt x="355" y="13"/>
                    </a:lnTo>
                    <a:lnTo>
                      <a:pt x="365" y="13"/>
                    </a:lnTo>
                    <a:lnTo>
                      <a:pt x="373" y="18"/>
                    </a:lnTo>
                    <a:lnTo>
                      <a:pt x="382" y="31"/>
                    </a:lnTo>
                    <a:lnTo>
                      <a:pt x="385" y="49"/>
                    </a:lnTo>
                    <a:lnTo>
                      <a:pt x="384" y="63"/>
                    </a:lnTo>
                    <a:lnTo>
                      <a:pt x="380" y="77"/>
                    </a:lnTo>
                    <a:lnTo>
                      <a:pt x="370" y="94"/>
                    </a:lnTo>
                    <a:lnTo>
                      <a:pt x="380" y="101"/>
                    </a:lnTo>
                    <a:lnTo>
                      <a:pt x="474" y="12"/>
                    </a:lnTo>
                    <a:lnTo>
                      <a:pt x="481" y="3"/>
                    </a:lnTo>
                    <a:lnTo>
                      <a:pt x="492" y="0"/>
                    </a:lnTo>
                    <a:lnTo>
                      <a:pt x="503" y="5"/>
                    </a:lnTo>
                    <a:lnTo>
                      <a:pt x="506" y="14"/>
                    </a:lnTo>
                    <a:lnTo>
                      <a:pt x="506" y="23"/>
                    </a:lnTo>
                    <a:lnTo>
                      <a:pt x="482" y="49"/>
                    </a:lnTo>
                    <a:lnTo>
                      <a:pt x="422" y="104"/>
                    </a:lnTo>
                    <a:lnTo>
                      <a:pt x="426" y="110"/>
                    </a:lnTo>
                    <a:lnTo>
                      <a:pt x="514" y="39"/>
                    </a:lnTo>
                    <a:lnTo>
                      <a:pt x="525" y="32"/>
                    </a:lnTo>
                    <a:lnTo>
                      <a:pt x="534" y="31"/>
                    </a:lnTo>
                    <a:lnTo>
                      <a:pt x="541" y="35"/>
                    </a:lnTo>
                    <a:lnTo>
                      <a:pt x="543" y="44"/>
                    </a:lnTo>
                    <a:lnTo>
                      <a:pt x="540" y="55"/>
                    </a:lnTo>
                    <a:lnTo>
                      <a:pt x="452" y="125"/>
                    </a:lnTo>
                    <a:lnTo>
                      <a:pt x="457" y="129"/>
                    </a:lnTo>
                    <a:lnTo>
                      <a:pt x="548" y="74"/>
                    </a:lnTo>
                    <a:lnTo>
                      <a:pt x="559" y="71"/>
                    </a:lnTo>
                    <a:lnTo>
                      <a:pt x="565" y="71"/>
                    </a:lnTo>
                    <a:lnTo>
                      <a:pt x="572" y="77"/>
                    </a:lnTo>
                    <a:lnTo>
                      <a:pt x="573" y="85"/>
                    </a:lnTo>
                    <a:lnTo>
                      <a:pt x="570" y="93"/>
                    </a:lnTo>
                    <a:lnTo>
                      <a:pt x="564" y="99"/>
                    </a:lnTo>
                    <a:lnTo>
                      <a:pt x="509" y="127"/>
                    </a:lnTo>
                    <a:lnTo>
                      <a:pt x="475" y="147"/>
                    </a:lnTo>
                    <a:lnTo>
                      <a:pt x="479" y="153"/>
                    </a:lnTo>
                    <a:lnTo>
                      <a:pt x="539" y="122"/>
                    </a:lnTo>
                    <a:lnTo>
                      <a:pt x="564" y="110"/>
                    </a:lnTo>
                    <a:lnTo>
                      <a:pt x="579" y="110"/>
                    </a:lnTo>
                    <a:lnTo>
                      <a:pt x="582" y="116"/>
                    </a:lnTo>
                    <a:lnTo>
                      <a:pt x="582" y="124"/>
                    </a:lnTo>
                    <a:lnTo>
                      <a:pt x="577" y="132"/>
                    </a:lnTo>
                    <a:lnTo>
                      <a:pt x="537" y="152"/>
                    </a:lnTo>
                    <a:lnTo>
                      <a:pt x="487" y="174"/>
                    </a:lnTo>
                    <a:lnTo>
                      <a:pt x="466" y="186"/>
                    </a:lnTo>
                    <a:lnTo>
                      <a:pt x="447" y="202"/>
                    </a:lnTo>
                    <a:lnTo>
                      <a:pt x="433" y="218"/>
                    </a:lnTo>
                    <a:lnTo>
                      <a:pt x="418" y="225"/>
                    </a:lnTo>
                    <a:lnTo>
                      <a:pt x="397" y="230"/>
                    </a:lnTo>
                    <a:lnTo>
                      <a:pt x="360" y="228"/>
                    </a:lnTo>
                    <a:lnTo>
                      <a:pt x="349" y="222"/>
                    </a:lnTo>
                    <a:lnTo>
                      <a:pt x="85" y="479"/>
                    </a:lnTo>
                    <a:lnTo>
                      <a:pt x="73" y="489"/>
                    </a:lnTo>
                    <a:lnTo>
                      <a:pt x="64" y="493"/>
                    </a:lnTo>
                    <a:lnTo>
                      <a:pt x="53" y="491"/>
                    </a:lnTo>
                    <a:lnTo>
                      <a:pt x="45" y="485"/>
                    </a:lnTo>
                    <a:lnTo>
                      <a:pt x="38" y="472"/>
                    </a:lnTo>
                    <a:lnTo>
                      <a:pt x="0" y="405"/>
                    </a:lnTo>
                    <a:lnTo>
                      <a:pt x="17" y="362"/>
                    </a:lnTo>
                  </a:path>
                </a:pathLst>
              </a:custGeom>
              <a:solidFill>
                <a:srgbClr val="FF9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4823" name="Freeform 7"/>
              <p:cNvSpPr>
                <a:spLocks/>
              </p:cNvSpPr>
              <p:nvPr/>
            </p:nvSpPr>
            <p:spPr bwMode="auto">
              <a:xfrm>
                <a:off x="2992" y="3203"/>
                <a:ext cx="524" cy="465"/>
              </a:xfrm>
              <a:custGeom>
                <a:avLst/>
                <a:gdLst>
                  <a:gd name="T0" fmla="*/ 154 w 556"/>
                  <a:gd name="T1" fmla="*/ 7 h 497"/>
                  <a:gd name="T2" fmla="*/ 0 w 556"/>
                  <a:gd name="T3" fmla="*/ 421 h 497"/>
                  <a:gd name="T4" fmla="*/ 7 w 556"/>
                  <a:gd name="T5" fmla="*/ 429 h 497"/>
                  <a:gd name="T6" fmla="*/ 18 w 556"/>
                  <a:gd name="T7" fmla="*/ 422 h 497"/>
                  <a:gd name="T8" fmla="*/ 166 w 556"/>
                  <a:gd name="T9" fmla="*/ 24 h 497"/>
                  <a:gd name="T10" fmla="*/ 174 w 556"/>
                  <a:gd name="T11" fmla="*/ 21 h 497"/>
                  <a:gd name="T12" fmla="*/ 230 w 556"/>
                  <a:gd name="T13" fmla="*/ 19 h 497"/>
                  <a:gd name="T14" fmla="*/ 303 w 556"/>
                  <a:gd name="T15" fmla="*/ 22 h 497"/>
                  <a:gd name="T16" fmla="*/ 369 w 556"/>
                  <a:gd name="T17" fmla="*/ 25 h 497"/>
                  <a:gd name="T18" fmla="*/ 388 w 556"/>
                  <a:gd name="T19" fmla="*/ 31 h 497"/>
                  <a:gd name="T20" fmla="*/ 399 w 556"/>
                  <a:gd name="T21" fmla="*/ 42 h 497"/>
                  <a:gd name="T22" fmla="*/ 406 w 556"/>
                  <a:gd name="T23" fmla="*/ 54 h 497"/>
                  <a:gd name="T24" fmla="*/ 511 w 556"/>
                  <a:gd name="T25" fmla="*/ 460 h 497"/>
                  <a:gd name="T26" fmla="*/ 517 w 556"/>
                  <a:gd name="T27" fmla="*/ 464 h 497"/>
                  <a:gd name="T28" fmla="*/ 523 w 556"/>
                  <a:gd name="T29" fmla="*/ 456 h 497"/>
                  <a:gd name="T30" fmla="*/ 422 w 556"/>
                  <a:gd name="T31" fmla="*/ 52 h 497"/>
                  <a:gd name="T32" fmla="*/ 413 w 556"/>
                  <a:gd name="T33" fmla="*/ 30 h 497"/>
                  <a:gd name="T34" fmla="*/ 403 w 556"/>
                  <a:gd name="T35" fmla="*/ 22 h 497"/>
                  <a:gd name="T36" fmla="*/ 395 w 556"/>
                  <a:gd name="T37" fmla="*/ 16 h 497"/>
                  <a:gd name="T38" fmla="*/ 383 w 556"/>
                  <a:gd name="T39" fmla="*/ 10 h 497"/>
                  <a:gd name="T40" fmla="*/ 362 w 556"/>
                  <a:gd name="T41" fmla="*/ 7 h 497"/>
                  <a:gd name="T42" fmla="*/ 292 w 556"/>
                  <a:gd name="T43" fmla="*/ 2 h 497"/>
                  <a:gd name="T44" fmla="*/ 218 w 556"/>
                  <a:gd name="T45" fmla="*/ 0 h 497"/>
                  <a:gd name="T46" fmla="*/ 182 w 556"/>
                  <a:gd name="T47" fmla="*/ 1 h 497"/>
                  <a:gd name="T48" fmla="*/ 165 w 556"/>
                  <a:gd name="T49" fmla="*/ 2 h 497"/>
                  <a:gd name="T50" fmla="*/ 154 w 556"/>
                  <a:gd name="T51" fmla="*/ 7 h 49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56"/>
                  <a:gd name="T79" fmla="*/ 0 h 497"/>
                  <a:gd name="T80" fmla="*/ 556 w 556"/>
                  <a:gd name="T81" fmla="*/ 497 h 49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56" h="497">
                    <a:moveTo>
                      <a:pt x="163" y="8"/>
                    </a:moveTo>
                    <a:lnTo>
                      <a:pt x="0" y="450"/>
                    </a:lnTo>
                    <a:lnTo>
                      <a:pt x="7" y="459"/>
                    </a:lnTo>
                    <a:lnTo>
                      <a:pt x="19" y="451"/>
                    </a:lnTo>
                    <a:lnTo>
                      <a:pt x="176" y="26"/>
                    </a:lnTo>
                    <a:lnTo>
                      <a:pt x="185" y="22"/>
                    </a:lnTo>
                    <a:lnTo>
                      <a:pt x="244" y="20"/>
                    </a:lnTo>
                    <a:lnTo>
                      <a:pt x="322" y="23"/>
                    </a:lnTo>
                    <a:lnTo>
                      <a:pt x="392" y="27"/>
                    </a:lnTo>
                    <a:lnTo>
                      <a:pt x="412" y="33"/>
                    </a:lnTo>
                    <a:lnTo>
                      <a:pt x="423" y="45"/>
                    </a:lnTo>
                    <a:lnTo>
                      <a:pt x="431" y="58"/>
                    </a:lnTo>
                    <a:lnTo>
                      <a:pt x="542" y="492"/>
                    </a:lnTo>
                    <a:lnTo>
                      <a:pt x="549" y="496"/>
                    </a:lnTo>
                    <a:lnTo>
                      <a:pt x="555" y="487"/>
                    </a:lnTo>
                    <a:lnTo>
                      <a:pt x="448" y="56"/>
                    </a:lnTo>
                    <a:lnTo>
                      <a:pt x="438" y="32"/>
                    </a:lnTo>
                    <a:lnTo>
                      <a:pt x="428" y="23"/>
                    </a:lnTo>
                    <a:lnTo>
                      <a:pt x="419" y="17"/>
                    </a:lnTo>
                    <a:lnTo>
                      <a:pt x="406" y="11"/>
                    </a:lnTo>
                    <a:lnTo>
                      <a:pt x="384" y="8"/>
                    </a:lnTo>
                    <a:lnTo>
                      <a:pt x="310" y="2"/>
                    </a:lnTo>
                    <a:lnTo>
                      <a:pt x="231" y="0"/>
                    </a:lnTo>
                    <a:lnTo>
                      <a:pt x="193" y="1"/>
                    </a:lnTo>
                    <a:lnTo>
                      <a:pt x="175" y="2"/>
                    </a:lnTo>
                    <a:lnTo>
                      <a:pt x="163" y="8"/>
                    </a:lnTo>
                  </a:path>
                </a:pathLst>
              </a:custGeom>
              <a:solidFill>
                <a:srgbClr val="919191"/>
              </a:soli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4824" name="Freeform 8"/>
              <p:cNvSpPr>
                <a:spLocks/>
              </p:cNvSpPr>
              <p:nvPr/>
            </p:nvSpPr>
            <p:spPr bwMode="auto">
              <a:xfrm>
                <a:off x="2998" y="2678"/>
                <a:ext cx="548" cy="541"/>
              </a:xfrm>
              <a:custGeom>
                <a:avLst/>
                <a:gdLst>
                  <a:gd name="T0" fmla="*/ 111 w 580"/>
                  <a:gd name="T1" fmla="*/ 0 h 579"/>
                  <a:gd name="T2" fmla="*/ 36 w 580"/>
                  <a:gd name="T3" fmla="*/ 0 h 579"/>
                  <a:gd name="T4" fmla="*/ 4 w 580"/>
                  <a:gd name="T5" fmla="*/ 21 h 579"/>
                  <a:gd name="T6" fmla="*/ 0 w 580"/>
                  <a:gd name="T7" fmla="*/ 70 h 579"/>
                  <a:gd name="T8" fmla="*/ 83 w 580"/>
                  <a:gd name="T9" fmla="*/ 360 h 579"/>
                  <a:gd name="T10" fmla="*/ 91 w 580"/>
                  <a:gd name="T11" fmla="*/ 390 h 579"/>
                  <a:gd name="T12" fmla="*/ 94 w 580"/>
                  <a:gd name="T13" fmla="*/ 420 h 579"/>
                  <a:gd name="T14" fmla="*/ 98 w 580"/>
                  <a:gd name="T15" fmla="*/ 488 h 579"/>
                  <a:gd name="T16" fmla="*/ 113 w 580"/>
                  <a:gd name="T17" fmla="*/ 519 h 579"/>
                  <a:gd name="T18" fmla="*/ 134 w 580"/>
                  <a:gd name="T19" fmla="*/ 523 h 579"/>
                  <a:gd name="T20" fmla="*/ 158 w 580"/>
                  <a:gd name="T21" fmla="*/ 526 h 579"/>
                  <a:gd name="T22" fmla="*/ 223 w 580"/>
                  <a:gd name="T23" fmla="*/ 529 h 579"/>
                  <a:gd name="T24" fmla="*/ 345 w 580"/>
                  <a:gd name="T25" fmla="*/ 534 h 579"/>
                  <a:gd name="T26" fmla="*/ 440 w 580"/>
                  <a:gd name="T27" fmla="*/ 540 h 579"/>
                  <a:gd name="T28" fmla="*/ 464 w 580"/>
                  <a:gd name="T29" fmla="*/ 532 h 579"/>
                  <a:gd name="T30" fmla="*/ 483 w 580"/>
                  <a:gd name="T31" fmla="*/ 511 h 579"/>
                  <a:gd name="T32" fmla="*/ 503 w 580"/>
                  <a:gd name="T33" fmla="*/ 481 h 579"/>
                  <a:gd name="T34" fmla="*/ 520 w 580"/>
                  <a:gd name="T35" fmla="*/ 450 h 579"/>
                  <a:gd name="T36" fmla="*/ 531 w 580"/>
                  <a:gd name="T37" fmla="*/ 432 h 579"/>
                  <a:gd name="T38" fmla="*/ 537 w 580"/>
                  <a:gd name="T39" fmla="*/ 418 h 579"/>
                  <a:gd name="T40" fmla="*/ 546 w 580"/>
                  <a:gd name="T41" fmla="*/ 392 h 579"/>
                  <a:gd name="T42" fmla="*/ 547 w 580"/>
                  <a:gd name="T43" fmla="*/ 381 h 579"/>
                  <a:gd name="T44" fmla="*/ 546 w 580"/>
                  <a:gd name="T45" fmla="*/ 366 h 579"/>
                  <a:gd name="T46" fmla="*/ 539 w 580"/>
                  <a:gd name="T47" fmla="*/ 358 h 579"/>
                  <a:gd name="T48" fmla="*/ 522 w 580"/>
                  <a:gd name="T49" fmla="*/ 349 h 579"/>
                  <a:gd name="T50" fmla="*/ 505 w 580"/>
                  <a:gd name="T51" fmla="*/ 348 h 579"/>
                  <a:gd name="T52" fmla="*/ 483 w 580"/>
                  <a:gd name="T53" fmla="*/ 348 h 579"/>
                  <a:gd name="T54" fmla="*/ 180 w 580"/>
                  <a:gd name="T55" fmla="*/ 358 h 579"/>
                  <a:gd name="T56" fmla="*/ 173 w 580"/>
                  <a:gd name="T57" fmla="*/ 288 h 579"/>
                  <a:gd name="T58" fmla="*/ 163 w 580"/>
                  <a:gd name="T59" fmla="*/ 154 h 579"/>
                  <a:gd name="T60" fmla="*/ 156 w 580"/>
                  <a:gd name="T61" fmla="*/ 62 h 579"/>
                  <a:gd name="T62" fmla="*/ 145 w 580"/>
                  <a:gd name="T63" fmla="*/ 23 h 579"/>
                  <a:gd name="T64" fmla="*/ 111 w 580"/>
                  <a:gd name="T65" fmla="*/ 0 h 5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80"/>
                  <a:gd name="T100" fmla="*/ 0 h 579"/>
                  <a:gd name="T101" fmla="*/ 580 w 580"/>
                  <a:gd name="T102" fmla="*/ 579 h 57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80" h="579">
                    <a:moveTo>
                      <a:pt x="118" y="0"/>
                    </a:moveTo>
                    <a:lnTo>
                      <a:pt x="38" y="0"/>
                    </a:lnTo>
                    <a:lnTo>
                      <a:pt x="4" y="22"/>
                    </a:lnTo>
                    <a:lnTo>
                      <a:pt x="0" y="75"/>
                    </a:lnTo>
                    <a:lnTo>
                      <a:pt x="88" y="385"/>
                    </a:lnTo>
                    <a:lnTo>
                      <a:pt x="96" y="417"/>
                    </a:lnTo>
                    <a:lnTo>
                      <a:pt x="99" y="450"/>
                    </a:lnTo>
                    <a:lnTo>
                      <a:pt x="104" y="522"/>
                    </a:lnTo>
                    <a:lnTo>
                      <a:pt x="120" y="555"/>
                    </a:lnTo>
                    <a:lnTo>
                      <a:pt x="142" y="560"/>
                    </a:lnTo>
                    <a:lnTo>
                      <a:pt x="167" y="563"/>
                    </a:lnTo>
                    <a:lnTo>
                      <a:pt x="236" y="566"/>
                    </a:lnTo>
                    <a:lnTo>
                      <a:pt x="365" y="571"/>
                    </a:lnTo>
                    <a:lnTo>
                      <a:pt x="466" y="578"/>
                    </a:lnTo>
                    <a:lnTo>
                      <a:pt x="491" y="569"/>
                    </a:lnTo>
                    <a:lnTo>
                      <a:pt x="511" y="547"/>
                    </a:lnTo>
                    <a:lnTo>
                      <a:pt x="532" y="515"/>
                    </a:lnTo>
                    <a:lnTo>
                      <a:pt x="550" y="482"/>
                    </a:lnTo>
                    <a:lnTo>
                      <a:pt x="562" y="462"/>
                    </a:lnTo>
                    <a:lnTo>
                      <a:pt x="568" y="447"/>
                    </a:lnTo>
                    <a:lnTo>
                      <a:pt x="578" y="420"/>
                    </a:lnTo>
                    <a:lnTo>
                      <a:pt x="579" y="408"/>
                    </a:lnTo>
                    <a:lnTo>
                      <a:pt x="578" y="392"/>
                    </a:lnTo>
                    <a:lnTo>
                      <a:pt x="570" y="383"/>
                    </a:lnTo>
                    <a:lnTo>
                      <a:pt x="553" y="373"/>
                    </a:lnTo>
                    <a:lnTo>
                      <a:pt x="535" y="372"/>
                    </a:lnTo>
                    <a:lnTo>
                      <a:pt x="511" y="372"/>
                    </a:lnTo>
                    <a:lnTo>
                      <a:pt x="190" y="383"/>
                    </a:lnTo>
                    <a:lnTo>
                      <a:pt x="183" y="308"/>
                    </a:lnTo>
                    <a:lnTo>
                      <a:pt x="172" y="165"/>
                    </a:lnTo>
                    <a:lnTo>
                      <a:pt x="165" y="66"/>
                    </a:lnTo>
                    <a:lnTo>
                      <a:pt x="153" y="25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9F7F5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4825" name="Freeform 9"/>
              <p:cNvSpPr>
                <a:spLocks/>
              </p:cNvSpPr>
              <p:nvPr/>
            </p:nvSpPr>
            <p:spPr bwMode="auto">
              <a:xfrm>
                <a:off x="3172" y="2507"/>
                <a:ext cx="657" cy="1139"/>
              </a:xfrm>
              <a:custGeom>
                <a:avLst/>
                <a:gdLst>
                  <a:gd name="T0" fmla="*/ 396 w 696"/>
                  <a:gd name="T1" fmla="*/ 22 h 1218"/>
                  <a:gd name="T2" fmla="*/ 452 w 696"/>
                  <a:gd name="T3" fmla="*/ 83 h 1218"/>
                  <a:gd name="T4" fmla="*/ 480 w 696"/>
                  <a:gd name="T5" fmla="*/ 127 h 1218"/>
                  <a:gd name="T6" fmla="*/ 510 w 696"/>
                  <a:gd name="T7" fmla="*/ 165 h 1218"/>
                  <a:gd name="T8" fmla="*/ 502 w 696"/>
                  <a:gd name="T9" fmla="*/ 216 h 1218"/>
                  <a:gd name="T10" fmla="*/ 478 w 696"/>
                  <a:gd name="T11" fmla="*/ 223 h 1218"/>
                  <a:gd name="T12" fmla="*/ 480 w 696"/>
                  <a:gd name="T13" fmla="*/ 263 h 1218"/>
                  <a:gd name="T14" fmla="*/ 472 w 696"/>
                  <a:gd name="T15" fmla="*/ 315 h 1218"/>
                  <a:gd name="T16" fmla="*/ 425 w 696"/>
                  <a:gd name="T17" fmla="*/ 338 h 1218"/>
                  <a:gd name="T18" fmla="*/ 407 w 696"/>
                  <a:gd name="T19" fmla="*/ 393 h 1218"/>
                  <a:gd name="T20" fmla="*/ 446 w 696"/>
                  <a:gd name="T21" fmla="*/ 421 h 1218"/>
                  <a:gd name="T22" fmla="*/ 568 w 696"/>
                  <a:gd name="T23" fmla="*/ 421 h 1218"/>
                  <a:gd name="T24" fmla="*/ 634 w 696"/>
                  <a:gd name="T25" fmla="*/ 445 h 1218"/>
                  <a:gd name="T26" fmla="*/ 656 w 696"/>
                  <a:gd name="T27" fmla="*/ 507 h 1218"/>
                  <a:gd name="T28" fmla="*/ 628 w 696"/>
                  <a:gd name="T29" fmla="*/ 618 h 1218"/>
                  <a:gd name="T30" fmla="*/ 552 w 696"/>
                  <a:gd name="T31" fmla="*/ 767 h 1218"/>
                  <a:gd name="T32" fmla="*/ 475 w 696"/>
                  <a:gd name="T33" fmla="*/ 977 h 1218"/>
                  <a:gd name="T34" fmla="*/ 441 w 696"/>
                  <a:gd name="T35" fmla="*/ 1138 h 1218"/>
                  <a:gd name="T36" fmla="*/ 372 w 696"/>
                  <a:gd name="T37" fmla="*/ 1094 h 1218"/>
                  <a:gd name="T38" fmla="*/ 300 w 696"/>
                  <a:gd name="T39" fmla="*/ 1063 h 1218"/>
                  <a:gd name="T40" fmla="*/ 269 w 696"/>
                  <a:gd name="T41" fmla="*/ 1042 h 1218"/>
                  <a:gd name="T42" fmla="*/ 213 w 696"/>
                  <a:gd name="T43" fmla="*/ 1070 h 1218"/>
                  <a:gd name="T44" fmla="*/ 182 w 696"/>
                  <a:gd name="T45" fmla="*/ 1073 h 1218"/>
                  <a:gd name="T46" fmla="*/ 211 w 696"/>
                  <a:gd name="T47" fmla="*/ 1002 h 1218"/>
                  <a:gd name="T48" fmla="*/ 303 w 696"/>
                  <a:gd name="T49" fmla="*/ 888 h 1218"/>
                  <a:gd name="T50" fmla="*/ 316 w 696"/>
                  <a:gd name="T51" fmla="*/ 800 h 1218"/>
                  <a:gd name="T52" fmla="*/ 313 w 696"/>
                  <a:gd name="T53" fmla="*/ 677 h 1218"/>
                  <a:gd name="T54" fmla="*/ 263 w 696"/>
                  <a:gd name="T55" fmla="*/ 634 h 1218"/>
                  <a:gd name="T56" fmla="*/ 163 w 696"/>
                  <a:gd name="T57" fmla="*/ 655 h 1218"/>
                  <a:gd name="T58" fmla="*/ 85 w 696"/>
                  <a:gd name="T59" fmla="*/ 670 h 1218"/>
                  <a:gd name="T60" fmla="*/ 25 w 696"/>
                  <a:gd name="T61" fmla="*/ 652 h 1218"/>
                  <a:gd name="T62" fmla="*/ 0 w 696"/>
                  <a:gd name="T63" fmla="*/ 585 h 1218"/>
                  <a:gd name="T64" fmla="*/ 25 w 696"/>
                  <a:gd name="T65" fmla="*/ 514 h 1218"/>
                  <a:gd name="T66" fmla="*/ 97 w 696"/>
                  <a:gd name="T67" fmla="*/ 380 h 1218"/>
                  <a:gd name="T68" fmla="*/ 163 w 696"/>
                  <a:gd name="T69" fmla="*/ 285 h 1218"/>
                  <a:gd name="T70" fmla="*/ 208 w 696"/>
                  <a:gd name="T71" fmla="*/ 190 h 1218"/>
                  <a:gd name="T72" fmla="*/ 226 w 696"/>
                  <a:gd name="T73" fmla="*/ 94 h 1218"/>
                  <a:gd name="T74" fmla="*/ 250 w 696"/>
                  <a:gd name="T75" fmla="*/ 25 h 1218"/>
                  <a:gd name="T76" fmla="*/ 292 w 696"/>
                  <a:gd name="T77" fmla="*/ 6 h 1218"/>
                  <a:gd name="T78" fmla="*/ 368 w 696"/>
                  <a:gd name="T79" fmla="*/ 0 h 121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1218"/>
                  <a:gd name="T122" fmla="*/ 696 w 696"/>
                  <a:gd name="T123" fmla="*/ 1218 h 121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1218">
                    <a:moveTo>
                      <a:pt x="390" y="0"/>
                    </a:moveTo>
                    <a:lnTo>
                      <a:pt x="420" y="23"/>
                    </a:lnTo>
                    <a:lnTo>
                      <a:pt x="460" y="59"/>
                    </a:lnTo>
                    <a:lnTo>
                      <a:pt x="479" y="89"/>
                    </a:lnTo>
                    <a:lnTo>
                      <a:pt x="496" y="116"/>
                    </a:lnTo>
                    <a:lnTo>
                      <a:pt x="509" y="136"/>
                    </a:lnTo>
                    <a:lnTo>
                      <a:pt x="529" y="156"/>
                    </a:lnTo>
                    <a:lnTo>
                      <a:pt x="540" y="176"/>
                    </a:lnTo>
                    <a:lnTo>
                      <a:pt x="540" y="211"/>
                    </a:lnTo>
                    <a:lnTo>
                      <a:pt x="532" y="231"/>
                    </a:lnTo>
                    <a:lnTo>
                      <a:pt x="520" y="235"/>
                    </a:lnTo>
                    <a:lnTo>
                      <a:pt x="506" y="238"/>
                    </a:lnTo>
                    <a:lnTo>
                      <a:pt x="503" y="255"/>
                    </a:lnTo>
                    <a:lnTo>
                      <a:pt x="509" y="281"/>
                    </a:lnTo>
                    <a:lnTo>
                      <a:pt x="509" y="317"/>
                    </a:lnTo>
                    <a:lnTo>
                      <a:pt x="500" y="337"/>
                    </a:lnTo>
                    <a:lnTo>
                      <a:pt x="467" y="361"/>
                    </a:lnTo>
                    <a:lnTo>
                      <a:pt x="450" y="361"/>
                    </a:lnTo>
                    <a:lnTo>
                      <a:pt x="437" y="373"/>
                    </a:lnTo>
                    <a:lnTo>
                      <a:pt x="431" y="420"/>
                    </a:lnTo>
                    <a:lnTo>
                      <a:pt x="431" y="459"/>
                    </a:lnTo>
                    <a:lnTo>
                      <a:pt x="473" y="450"/>
                    </a:lnTo>
                    <a:lnTo>
                      <a:pt x="537" y="450"/>
                    </a:lnTo>
                    <a:lnTo>
                      <a:pt x="602" y="450"/>
                    </a:lnTo>
                    <a:lnTo>
                      <a:pt x="646" y="459"/>
                    </a:lnTo>
                    <a:lnTo>
                      <a:pt x="672" y="476"/>
                    </a:lnTo>
                    <a:lnTo>
                      <a:pt x="691" y="509"/>
                    </a:lnTo>
                    <a:lnTo>
                      <a:pt x="695" y="542"/>
                    </a:lnTo>
                    <a:lnTo>
                      <a:pt x="688" y="582"/>
                    </a:lnTo>
                    <a:lnTo>
                      <a:pt x="665" y="661"/>
                    </a:lnTo>
                    <a:lnTo>
                      <a:pt x="629" y="744"/>
                    </a:lnTo>
                    <a:lnTo>
                      <a:pt x="585" y="820"/>
                    </a:lnTo>
                    <a:lnTo>
                      <a:pt x="537" y="950"/>
                    </a:lnTo>
                    <a:lnTo>
                      <a:pt x="503" y="1045"/>
                    </a:lnTo>
                    <a:lnTo>
                      <a:pt x="479" y="1154"/>
                    </a:lnTo>
                    <a:lnTo>
                      <a:pt x="467" y="1217"/>
                    </a:lnTo>
                    <a:lnTo>
                      <a:pt x="431" y="1197"/>
                    </a:lnTo>
                    <a:lnTo>
                      <a:pt x="394" y="1170"/>
                    </a:lnTo>
                    <a:lnTo>
                      <a:pt x="348" y="1141"/>
                    </a:lnTo>
                    <a:lnTo>
                      <a:pt x="318" y="1137"/>
                    </a:lnTo>
                    <a:lnTo>
                      <a:pt x="305" y="1128"/>
                    </a:lnTo>
                    <a:lnTo>
                      <a:pt x="285" y="1114"/>
                    </a:lnTo>
                    <a:lnTo>
                      <a:pt x="249" y="1124"/>
                    </a:lnTo>
                    <a:lnTo>
                      <a:pt x="226" y="1144"/>
                    </a:lnTo>
                    <a:lnTo>
                      <a:pt x="209" y="1150"/>
                    </a:lnTo>
                    <a:lnTo>
                      <a:pt x="193" y="1147"/>
                    </a:lnTo>
                    <a:lnTo>
                      <a:pt x="203" y="1131"/>
                    </a:lnTo>
                    <a:lnTo>
                      <a:pt x="223" y="1071"/>
                    </a:lnTo>
                    <a:lnTo>
                      <a:pt x="273" y="999"/>
                    </a:lnTo>
                    <a:lnTo>
                      <a:pt x="321" y="950"/>
                    </a:lnTo>
                    <a:lnTo>
                      <a:pt x="329" y="917"/>
                    </a:lnTo>
                    <a:lnTo>
                      <a:pt x="335" y="856"/>
                    </a:lnTo>
                    <a:lnTo>
                      <a:pt x="338" y="780"/>
                    </a:lnTo>
                    <a:lnTo>
                      <a:pt x="332" y="724"/>
                    </a:lnTo>
                    <a:lnTo>
                      <a:pt x="321" y="694"/>
                    </a:lnTo>
                    <a:lnTo>
                      <a:pt x="279" y="678"/>
                    </a:lnTo>
                    <a:lnTo>
                      <a:pt x="236" y="684"/>
                    </a:lnTo>
                    <a:lnTo>
                      <a:pt x="173" y="700"/>
                    </a:lnTo>
                    <a:lnTo>
                      <a:pt x="114" y="711"/>
                    </a:lnTo>
                    <a:lnTo>
                      <a:pt x="90" y="717"/>
                    </a:lnTo>
                    <a:lnTo>
                      <a:pt x="50" y="711"/>
                    </a:lnTo>
                    <a:lnTo>
                      <a:pt x="27" y="697"/>
                    </a:lnTo>
                    <a:lnTo>
                      <a:pt x="8" y="664"/>
                    </a:lnTo>
                    <a:lnTo>
                      <a:pt x="0" y="626"/>
                    </a:lnTo>
                    <a:lnTo>
                      <a:pt x="14" y="576"/>
                    </a:lnTo>
                    <a:lnTo>
                      <a:pt x="27" y="550"/>
                    </a:lnTo>
                    <a:lnTo>
                      <a:pt x="64" y="476"/>
                    </a:lnTo>
                    <a:lnTo>
                      <a:pt x="103" y="406"/>
                    </a:lnTo>
                    <a:lnTo>
                      <a:pt x="140" y="350"/>
                    </a:lnTo>
                    <a:lnTo>
                      <a:pt x="173" y="305"/>
                    </a:lnTo>
                    <a:lnTo>
                      <a:pt x="199" y="247"/>
                    </a:lnTo>
                    <a:lnTo>
                      <a:pt x="220" y="203"/>
                    </a:lnTo>
                    <a:lnTo>
                      <a:pt x="226" y="153"/>
                    </a:lnTo>
                    <a:lnTo>
                      <a:pt x="239" y="100"/>
                    </a:lnTo>
                    <a:lnTo>
                      <a:pt x="249" y="56"/>
                    </a:lnTo>
                    <a:lnTo>
                      <a:pt x="265" y="27"/>
                    </a:lnTo>
                    <a:lnTo>
                      <a:pt x="285" y="6"/>
                    </a:lnTo>
                    <a:lnTo>
                      <a:pt x="309" y="6"/>
                    </a:lnTo>
                    <a:lnTo>
                      <a:pt x="355" y="23"/>
                    </a:lnTo>
                    <a:lnTo>
                      <a:pt x="390" y="0"/>
                    </a:lnTo>
                  </a:path>
                </a:pathLst>
              </a:custGeom>
              <a:solidFill>
                <a:srgbClr val="9F3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34826" name="Group 10"/>
              <p:cNvGrpSpPr>
                <a:grpSpLocks/>
              </p:cNvGrpSpPr>
              <p:nvPr/>
            </p:nvGrpSpPr>
            <p:grpSpPr bwMode="auto">
              <a:xfrm>
                <a:off x="4720" y="2652"/>
                <a:ext cx="553" cy="992"/>
                <a:chOff x="4737" y="2656"/>
                <a:chExt cx="586" cy="1060"/>
              </a:xfrm>
            </p:grpSpPr>
            <p:sp>
              <p:nvSpPr>
                <p:cNvPr id="34915" name="Freeform 11"/>
                <p:cNvSpPr>
                  <a:spLocks/>
                </p:cNvSpPr>
                <p:nvPr/>
              </p:nvSpPr>
              <p:spPr bwMode="auto">
                <a:xfrm>
                  <a:off x="4767" y="3218"/>
                  <a:ext cx="556" cy="498"/>
                </a:xfrm>
                <a:custGeom>
                  <a:avLst/>
                  <a:gdLst>
                    <a:gd name="T0" fmla="*/ 393 w 556"/>
                    <a:gd name="T1" fmla="*/ 9 h 498"/>
                    <a:gd name="T2" fmla="*/ 555 w 556"/>
                    <a:gd name="T3" fmla="*/ 450 h 498"/>
                    <a:gd name="T4" fmla="*/ 549 w 556"/>
                    <a:gd name="T5" fmla="*/ 459 h 498"/>
                    <a:gd name="T6" fmla="*/ 536 w 556"/>
                    <a:gd name="T7" fmla="*/ 452 h 498"/>
                    <a:gd name="T8" fmla="*/ 380 w 556"/>
                    <a:gd name="T9" fmla="*/ 26 h 498"/>
                    <a:gd name="T10" fmla="*/ 371 w 556"/>
                    <a:gd name="T11" fmla="*/ 22 h 498"/>
                    <a:gd name="T12" fmla="*/ 311 w 556"/>
                    <a:gd name="T13" fmla="*/ 20 h 498"/>
                    <a:gd name="T14" fmla="*/ 234 w 556"/>
                    <a:gd name="T15" fmla="*/ 24 h 498"/>
                    <a:gd name="T16" fmla="*/ 164 w 556"/>
                    <a:gd name="T17" fmla="*/ 28 h 498"/>
                    <a:gd name="T18" fmla="*/ 145 w 556"/>
                    <a:gd name="T19" fmla="*/ 34 h 498"/>
                    <a:gd name="T20" fmla="*/ 132 w 556"/>
                    <a:gd name="T21" fmla="*/ 45 h 498"/>
                    <a:gd name="T22" fmla="*/ 124 w 556"/>
                    <a:gd name="T23" fmla="*/ 59 h 498"/>
                    <a:gd name="T24" fmla="*/ 15 w 556"/>
                    <a:gd name="T25" fmla="*/ 493 h 498"/>
                    <a:gd name="T26" fmla="*/ 7 w 556"/>
                    <a:gd name="T27" fmla="*/ 497 h 498"/>
                    <a:gd name="T28" fmla="*/ 0 w 556"/>
                    <a:gd name="T29" fmla="*/ 487 h 498"/>
                    <a:gd name="T30" fmla="*/ 108 w 556"/>
                    <a:gd name="T31" fmla="*/ 56 h 498"/>
                    <a:gd name="T32" fmla="*/ 119 w 556"/>
                    <a:gd name="T33" fmla="*/ 33 h 498"/>
                    <a:gd name="T34" fmla="*/ 128 w 556"/>
                    <a:gd name="T35" fmla="*/ 24 h 498"/>
                    <a:gd name="T36" fmla="*/ 137 w 556"/>
                    <a:gd name="T37" fmla="*/ 17 h 498"/>
                    <a:gd name="T38" fmla="*/ 150 w 556"/>
                    <a:gd name="T39" fmla="*/ 10 h 498"/>
                    <a:gd name="T40" fmla="*/ 173 w 556"/>
                    <a:gd name="T41" fmla="*/ 9 h 498"/>
                    <a:gd name="T42" fmla="*/ 245 w 556"/>
                    <a:gd name="T43" fmla="*/ 3 h 498"/>
                    <a:gd name="T44" fmla="*/ 325 w 556"/>
                    <a:gd name="T45" fmla="*/ 0 h 498"/>
                    <a:gd name="T46" fmla="*/ 363 w 556"/>
                    <a:gd name="T47" fmla="*/ 1 h 498"/>
                    <a:gd name="T48" fmla="*/ 381 w 556"/>
                    <a:gd name="T49" fmla="*/ 3 h 498"/>
                    <a:gd name="T50" fmla="*/ 393 w 556"/>
                    <a:gd name="T51" fmla="*/ 9 h 49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56"/>
                    <a:gd name="T79" fmla="*/ 0 h 498"/>
                    <a:gd name="T80" fmla="*/ 556 w 556"/>
                    <a:gd name="T81" fmla="*/ 498 h 49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56" h="498">
                      <a:moveTo>
                        <a:pt x="393" y="9"/>
                      </a:moveTo>
                      <a:lnTo>
                        <a:pt x="555" y="450"/>
                      </a:lnTo>
                      <a:lnTo>
                        <a:pt x="549" y="459"/>
                      </a:lnTo>
                      <a:lnTo>
                        <a:pt x="536" y="452"/>
                      </a:lnTo>
                      <a:lnTo>
                        <a:pt x="380" y="26"/>
                      </a:lnTo>
                      <a:lnTo>
                        <a:pt x="371" y="22"/>
                      </a:lnTo>
                      <a:lnTo>
                        <a:pt x="311" y="20"/>
                      </a:lnTo>
                      <a:lnTo>
                        <a:pt x="234" y="24"/>
                      </a:lnTo>
                      <a:lnTo>
                        <a:pt x="164" y="28"/>
                      </a:lnTo>
                      <a:lnTo>
                        <a:pt x="145" y="34"/>
                      </a:lnTo>
                      <a:lnTo>
                        <a:pt x="132" y="45"/>
                      </a:lnTo>
                      <a:lnTo>
                        <a:pt x="124" y="59"/>
                      </a:lnTo>
                      <a:lnTo>
                        <a:pt x="15" y="493"/>
                      </a:lnTo>
                      <a:lnTo>
                        <a:pt x="7" y="497"/>
                      </a:lnTo>
                      <a:lnTo>
                        <a:pt x="0" y="487"/>
                      </a:lnTo>
                      <a:lnTo>
                        <a:pt x="108" y="56"/>
                      </a:lnTo>
                      <a:lnTo>
                        <a:pt x="119" y="33"/>
                      </a:lnTo>
                      <a:lnTo>
                        <a:pt x="128" y="24"/>
                      </a:lnTo>
                      <a:lnTo>
                        <a:pt x="137" y="17"/>
                      </a:lnTo>
                      <a:lnTo>
                        <a:pt x="150" y="10"/>
                      </a:lnTo>
                      <a:lnTo>
                        <a:pt x="173" y="9"/>
                      </a:lnTo>
                      <a:lnTo>
                        <a:pt x="245" y="3"/>
                      </a:lnTo>
                      <a:lnTo>
                        <a:pt x="325" y="0"/>
                      </a:lnTo>
                      <a:lnTo>
                        <a:pt x="363" y="1"/>
                      </a:lnTo>
                      <a:lnTo>
                        <a:pt x="381" y="3"/>
                      </a:lnTo>
                      <a:lnTo>
                        <a:pt x="393" y="9"/>
                      </a:lnTo>
                    </a:path>
                  </a:pathLst>
                </a:custGeom>
                <a:solidFill>
                  <a:srgbClr val="3F1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916" name="Freeform 12"/>
                <p:cNvSpPr>
                  <a:spLocks/>
                </p:cNvSpPr>
                <p:nvPr/>
              </p:nvSpPr>
              <p:spPr bwMode="auto">
                <a:xfrm>
                  <a:off x="4737" y="2656"/>
                  <a:ext cx="580" cy="580"/>
                </a:xfrm>
                <a:custGeom>
                  <a:avLst/>
                  <a:gdLst>
                    <a:gd name="T0" fmla="*/ 461 w 580"/>
                    <a:gd name="T1" fmla="*/ 0 h 580"/>
                    <a:gd name="T2" fmla="*/ 540 w 580"/>
                    <a:gd name="T3" fmla="*/ 0 h 580"/>
                    <a:gd name="T4" fmla="*/ 576 w 580"/>
                    <a:gd name="T5" fmla="*/ 22 h 580"/>
                    <a:gd name="T6" fmla="*/ 579 w 580"/>
                    <a:gd name="T7" fmla="*/ 76 h 580"/>
                    <a:gd name="T8" fmla="*/ 490 w 580"/>
                    <a:gd name="T9" fmla="*/ 385 h 580"/>
                    <a:gd name="T10" fmla="*/ 483 w 580"/>
                    <a:gd name="T11" fmla="*/ 417 h 580"/>
                    <a:gd name="T12" fmla="*/ 479 w 580"/>
                    <a:gd name="T13" fmla="*/ 450 h 580"/>
                    <a:gd name="T14" fmla="*/ 475 w 580"/>
                    <a:gd name="T15" fmla="*/ 522 h 580"/>
                    <a:gd name="T16" fmla="*/ 459 w 580"/>
                    <a:gd name="T17" fmla="*/ 555 h 580"/>
                    <a:gd name="T18" fmla="*/ 437 w 580"/>
                    <a:gd name="T19" fmla="*/ 560 h 580"/>
                    <a:gd name="T20" fmla="*/ 412 w 580"/>
                    <a:gd name="T21" fmla="*/ 563 h 580"/>
                    <a:gd name="T22" fmla="*/ 343 w 580"/>
                    <a:gd name="T23" fmla="*/ 567 h 580"/>
                    <a:gd name="T24" fmla="*/ 214 w 580"/>
                    <a:gd name="T25" fmla="*/ 571 h 580"/>
                    <a:gd name="T26" fmla="*/ 113 w 580"/>
                    <a:gd name="T27" fmla="*/ 579 h 580"/>
                    <a:gd name="T28" fmla="*/ 88 w 580"/>
                    <a:gd name="T29" fmla="*/ 570 h 580"/>
                    <a:gd name="T30" fmla="*/ 69 w 580"/>
                    <a:gd name="T31" fmla="*/ 547 h 580"/>
                    <a:gd name="T32" fmla="*/ 47 w 580"/>
                    <a:gd name="T33" fmla="*/ 515 h 580"/>
                    <a:gd name="T34" fmla="*/ 28 w 580"/>
                    <a:gd name="T35" fmla="*/ 483 h 580"/>
                    <a:gd name="T36" fmla="*/ 17 w 580"/>
                    <a:gd name="T37" fmla="*/ 463 h 580"/>
                    <a:gd name="T38" fmla="*/ 11 w 580"/>
                    <a:gd name="T39" fmla="*/ 447 h 580"/>
                    <a:gd name="T40" fmla="*/ 1 w 580"/>
                    <a:gd name="T41" fmla="*/ 421 h 580"/>
                    <a:gd name="T42" fmla="*/ 0 w 580"/>
                    <a:gd name="T43" fmla="*/ 408 h 580"/>
                    <a:gd name="T44" fmla="*/ 1 w 580"/>
                    <a:gd name="T45" fmla="*/ 392 h 580"/>
                    <a:gd name="T46" fmla="*/ 9 w 580"/>
                    <a:gd name="T47" fmla="*/ 384 h 580"/>
                    <a:gd name="T48" fmla="*/ 25 w 580"/>
                    <a:gd name="T49" fmla="*/ 374 h 580"/>
                    <a:gd name="T50" fmla="*/ 45 w 580"/>
                    <a:gd name="T51" fmla="*/ 372 h 580"/>
                    <a:gd name="T52" fmla="*/ 69 w 580"/>
                    <a:gd name="T53" fmla="*/ 372 h 580"/>
                    <a:gd name="T54" fmla="*/ 390 w 580"/>
                    <a:gd name="T55" fmla="*/ 384 h 580"/>
                    <a:gd name="T56" fmla="*/ 396 w 580"/>
                    <a:gd name="T57" fmla="*/ 307 h 580"/>
                    <a:gd name="T58" fmla="*/ 407 w 580"/>
                    <a:gd name="T59" fmla="*/ 165 h 580"/>
                    <a:gd name="T60" fmla="*/ 415 w 580"/>
                    <a:gd name="T61" fmla="*/ 67 h 580"/>
                    <a:gd name="T62" fmla="*/ 426 w 580"/>
                    <a:gd name="T63" fmla="*/ 25 h 580"/>
                    <a:gd name="T64" fmla="*/ 461 w 580"/>
                    <a:gd name="T65" fmla="*/ 0 h 58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80"/>
                    <a:gd name="T100" fmla="*/ 0 h 580"/>
                    <a:gd name="T101" fmla="*/ 580 w 580"/>
                    <a:gd name="T102" fmla="*/ 580 h 580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80" h="580">
                      <a:moveTo>
                        <a:pt x="461" y="0"/>
                      </a:moveTo>
                      <a:lnTo>
                        <a:pt x="540" y="0"/>
                      </a:lnTo>
                      <a:lnTo>
                        <a:pt x="576" y="22"/>
                      </a:lnTo>
                      <a:lnTo>
                        <a:pt x="579" y="76"/>
                      </a:lnTo>
                      <a:lnTo>
                        <a:pt x="490" y="385"/>
                      </a:lnTo>
                      <a:lnTo>
                        <a:pt x="483" y="417"/>
                      </a:lnTo>
                      <a:lnTo>
                        <a:pt x="479" y="450"/>
                      </a:lnTo>
                      <a:lnTo>
                        <a:pt x="475" y="522"/>
                      </a:lnTo>
                      <a:lnTo>
                        <a:pt x="459" y="555"/>
                      </a:lnTo>
                      <a:lnTo>
                        <a:pt x="437" y="560"/>
                      </a:lnTo>
                      <a:lnTo>
                        <a:pt x="412" y="563"/>
                      </a:lnTo>
                      <a:lnTo>
                        <a:pt x="343" y="567"/>
                      </a:lnTo>
                      <a:lnTo>
                        <a:pt x="214" y="571"/>
                      </a:lnTo>
                      <a:lnTo>
                        <a:pt x="113" y="579"/>
                      </a:lnTo>
                      <a:lnTo>
                        <a:pt x="88" y="570"/>
                      </a:lnTo>
                      <a:lnTo>
                        <a:pt x="69" y="547"/>
                      </a:lnTo>
                      <a:lnTo>
                        <a:pt x="47" y="515"/>
                      </a:lnTo>
                      <a:lnTo>
                        <a:pt x="28" y="483"/>
                      </a:lnTo>
                      <a:lnTo>
                        <a:pt x="17" y="463"/>
                      </a:lnTo>
                      <a:lnTo>
                        <a:pt x="11" y="447"/>
                      </a:lnTo>
                      <a:lnTo>
                        <a:pt x="1" y="421"/>
                      </a:lnTo>
                      <a:lnTo>
                        <a:pt x="0" y="408"/>
                      </a:lnTo>
                      <a:lnTo>
                        <a:pt x="1" y="392"/>
                      </a:lnTo>
                      <a:lnTo>
                        <a:pt x="9" y="384"/>
                      </a:lnTo>
                      <a:lnTo>
                        <a:pt x="25" y="374"/>
                      </a:lnTo>
                      <a:lnTo>
                        <a:pt x="45" y="372"/>
                      </a:lnTo>
                      <a:lnTo>
                        <a:pt x="69" y="372"/>
                      </a:lnTo>
                      <a:lnTo>
                        <a:pt x="390" y="384"/>
                      </a:lnTo>
                      <a:lnTo>
                        <a:pt x="396" y="307"/>
                      </a:lnTo>
                      <a:lnTo>
                        <a:pt x="407" y="165"/>
                      </a:lnTo>
                      <a:lnTo>
                        <a:pt x="415" y="67"/>
                      </a:lnTo>
                      <a:lnTo>
                        <a:pt x="426" y="25"/>
                      </a:lnTo>
                      <a:lnTo>
                        <a:pt x="461" y="0"/>
                      </a:lnTo>
                    </a:path>
                  </a:pathLst>
                </a:custGeom>
                <a:solidFill>
                  <a:srgbClr val="9F7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4827" name="Freeform 13"/>
              <p:cNvSpPr>
                <a:spLocks/>
              </p:cNvSpPr>
              <p:nvPr/>
            </p:nvSpPr>
            <p:spPr bwMode="auto">
              <a:xfrm>
                <a:off x="3073" y="1325"/>
                <a:ext cx="1946" cy="941"/>
              </a:xfrm>
              <a:custGeom>
                <a:avLst/>
                <a:gdLst>
                  <a:gd name="T0" fmla="*/ 852 w 2062"/>
                  <a:gd name="T1" fmla="*/ 115 h 1006"/>
                  <a:gd name="T2" fmla="*/ 739 w 2062"/>
                  <a:gd name="T3" fmla="*/ 103 h 1006"/>
                  <a:gd name="T4" fmla="*/ 645 w 2062"/>
                  <a:gd name="T5" fmla="*/ 111 h 1006"/>
                  <a:gd name="T6" fmla="*/ 562 w 2062"/>
                  <a:gd name="T7" fmla="*/ 134 h 1006"/>
                  <a:gd name="T8" fmla="*/ 480 w 2062"/>
                  <a:gd name="T9" fmla="*/ 172 h 1006"/>
                  <a:gd name="T10" fmla="*/ 411 w 2062"/>
                  <a:gd name="T11" fmla="*/ 230 h 1006"/>
                  <a:gd name="T12" fmla="*/ 376 w 2062"/>
                  <a:gd name="T13" fmla="*/ 282 h 1006"/>
                  <a:gd name="T14" fmla="*/ 331 w 2062"/>
                  <a:gd name="T15" fmla="*/ 309 h 1006"/>
                  <a:gd name="T16" fmla="*/ 252 w 2062"/>
                  <a:gd name="T17" fmla="*/ 306 h 1006"/>
                  <a:gd name="T18" fmla="*/ 180 w 2062"/>
                  <a:gd name="T19" fmla="*/ 322 h 1006"/>
                  <a:gd name="T20" fmla="*/ 110 w 2062"/>
                  <a:gd name="T21" fmla="*/ 357 h 1006"/>
                  <a:gd name="T22" fmla="*/ 65 w 2062"/>
                  <a:gd name="T23" fmla="*/ 398 h 1006"/>
                  <a:gd name="T24" fmla="*/ 25 w 2062"/>
                  <a:gd name="T25" fmla="*/ 457 h 1006"/>
                  <a:gd name="T26" fmla="*/ 6 w 2062"/>
                  <a:gd name="T27" fmla="*/ 520 h 1006"/>
                  <a:gd name="T28" fmla="*/ 0 w 2062"/>
                  <a:gd name="T29" fmla="*/ 571 h 1006"/>
                  <a:gd name="T30" fmla="*/ 8 w 2062"/>
                  <a:gd name="T31" fmla="*/ 630 h 1006"/>
                  <a:gd name="T32" fmla="*/ 26 w 2062"/>
                  <a:gd name="T33" fmla="*/ 683 h 1006"/>
                  <a:gd name="T34" fmla="*/ 67 w 2062"/>
                  <a:gd name="T35" fmla="*/ 742 h 1006"/>
                  <a:gd name="T36" fmla="*/ 122 w 2062"/>
                  <a:gd name="T37" fmla="*/ 789 h 1006"/>
                  <a:gd name="T38" fmla="*/ 183 w 2062"/>
                  <a:gd name="T39" fmla="*/ 818 h 1006"/>
                  <a:gd name="T40" fmla="*/ 241 w 2062"/>
                  <a:gd name="T41" fmla="*/ 832 h 1006"/>
                  <a:gd name="T42" fmla="*/ 310 w 2062"/>
                  <a:gd name="T43" fmla="*/ 833 h 1006"/>
                  <a:gd name="T44" fmla="*/ 370 w 2062"/>
                  <a:gd name="T45" fmla="*/ 820 h 1006"/>
                  <a:gd name="T46" fmla="*/ 409 w 2062"/>
                  <a:gd name="T47" fmla="*/ 835 h 1006"/>
                  <a:gd name="T48" fmla="*/ 464 w 2062"/>
                  <a:gd name="T49" fmla="*/ 870 h 1006"/>
                  <a:gd name="T50" fmla="*/ 536 w 2062"/>
                  <a:gd name="T51" fmla="*/ 904 h 1006"/>
                  <a:gd name="T52" fmla="*/ 628 w 2062"/>
                  <a:gd name="T53" fmla="*/ 928 h 1006"/>
                  <a:gd name="T54" fmla="*/ 723 w 2062"/>
                  <a:gd name="T55" fmla="*/ 940 h 1006"/>
                  <a:gd name="T56" fmla="*/ 802 w 2062"/>
                  <a:gd name="T57" fmla="*/ 940 h 1006"/>
                  <a:gd name="T58" fmla="*/ 910 w 2062"/>
                  <a:gd name="T59" fmla="*/ 927 h 1006"/>
                  <a:gd name="T60" fmla="*/ 991 w 2062"/>
                  <a:gd name="T61" fmla="*/ 905 h 1006"/>
                  <a:gd name="T62" fmla="*/ 1066 w 2062"/>
                  <a:gd name="T63" fmla="*/ 875 h 1006"/>
                  <a:gd name="T64" fmla="*/ 1114 w 2062"/>
                  <a:gd name="T65" fmla="*/ 869 h 1006"/>
                  <a:gd name="T66" fmla="*/ 1179 w 2062"/>
                  <a:gd name="T67" fmla="*/ 890 h 1006"/>
                  <a:gd name="T68" fmla="*/ 1243 w 2062"/>
                  <a:gd name="T69" fmla="*/ 899 h 1006"/>
                  <a:gd name="T70" fmla="*/ 1314 w 2062"/>
                  <a:gd name="T71" fmla="*/ 894 h 1006"/>
                  <a:gd name="T72" fmla="*/ 1386 w 2062"/>
                  <a:gd name="T73" fmla="*/ 875 h 1006"/>
                  <a:gd name="T74" fmla="*/ 1451 w 2062"/>
                  <a:gd name="T75" fmla="*/ 838 h 1006"/>
                  <a:gd name="T76" fmla="*/ 1536 w 2062"/>
                  <a:gd name="T77" fmla="*/ 861 h 1006"/>
                  <a:gd name="T78" fmla="*/ 1620 w 2062"/>
                  <a:gd name="T79" fmla="*/ 866 h 1006"/>
                  <a:gd name="T80" fmla="*/ 1733 w 2062"/>
                  <a:gd name="T81" fmla="*/ 843 h 1006"/>
                  <a:gd name="T82" fmla="*/ 1829 w 2062"/>
                  <a:gd name="T83" fmla="*/ 787 h 1006"/>
                  <a:gd name="T84" fmla="*/ 1895 w 2062"/>
                  <a:gd name="T85" fmla="*/ 717 h 1006"/>
                  <a:gd name="T86" fmla="*/ 1930 w 2062"/>
                  <a:gd name="T87" fmla="*/ 644 h 1006"/>
                  <a:gd name="T88" fmla="*/ 1945 w 2062"/>
                  <a:gd name="T89" fmla="*/ 562 h 1006"/>
                  <a:gd name="T90" fmla="*/ 1932 w 2062"/>
                  <a:gd name="T91" fmla="*/ 487 h 1006"/>
                  <a:gd name="T92" fmla="*/ 1896 w 2062"/>
                  <a:gd name="T93" fmla="*/ 412 h 1006"/>
                  <a:gd name="T94" fmla="*/ 1839 w 2062"/>
                  <a:gd name="T95" fmla="*/ 347 h 1006"/>
                  <a:gd name="T96" fmla="*/ 1779 w 2062"/>
                  <a:gd name="T97" fmla="*/ 307 h 1006"/>
                  <a:gd name="T98" fmla="*/ 1699 w 2062"/>
                  <a:gd name="T99" fmla="*/ 271 h 1006"/>
                  <a:gd name="T100" fmla="*/ 1627 w 2062"/>
                  <a:gd name="T101" fmla="*/ 261 h 1006"/>
                  <a:gd name="T102" fmla="*/ 1607 w 2062"/>
                  <a:gd name="T103" fmla="*/ 207 h 1006"/>
                  <a:gd name="T104" fmla="*/ 1573 w 2062"/>
                  <a:gd name="T105" fmla="*/ 153 h 1006"/>
                  <a:gd name="T106" fmla="*/ 1518 w 2062"/>
                  <a:gd name="T107" fmla="*/ 97 h 1006"/>
                  <a:gd name="T108" fmla="*/ 1452 w 2062"/>
                  <a:gd name="T109" fmla="*/ 56 h 1006"/>
                  <a:gd name="T110" fmla="*/ 1367 w 2062"/>
                  <a:gd name="T111" fmla="*/ 20 h 1006"/>
                  <a:gd name="T112" fmla="*/ 1277 w 2062"/>
                  <a:gd name="T113" fmla="*/ 4 h 1006"/>
                  <a:gd name="T114" fmla="*/ 1182 w 2062"/>
                  <a:gd name="T115" fmla="*/ 1 h 1006"/>
                  <a:gd name="T116" fmla="*/ 1085 w 2062"/>
                  <a:gd name="T117" fmla="*/ 19 h 1006"/>
                  <a:gd name="T118" fmla="*/ 993 w 2062"/>
                  <a:gd name="T119" fmla="*/ 56 h 1006"/>
                  <a:gd name="T120" fmla="*/ 925 w 2062"/>
                  <a:gd name="T121" fmla="*/ 100 h 10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062"/>
                  <a:gd name="T184" fmla="*/ 0 h 1006"/>
                  <a:gd name="T185" fmla="*/ 2062 w 2062"/>
                  <a:gd name="T186" fmla="*/ 1006 h 10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062" h="1006">
                    <a:moveTo>
                      <a:pt x="951" y="133"/>
                    </a:moveTo>
                    <a:lnTo>
                      <a:pt x="903" y="123"/>
                    </a:lnTo>
                    <a:lnTo>
                      <a:pt x="838" y="113"/>
                    </a:lnTo>
                    <a:lnTo>
                      <a:pt x="783" y="110"/>
                    </a:lnTo>
                    <a:lnTo>
                      <a:pt x="725" y="115"/>
                    </a:lnTo>
                    <a:lnTo>
                      <a:pt x="683" y="119"/>
                    </a:lnTo>
                    <a:lnTo>
                      <a:pt x="640" y="128"/>
                    </a:lnTo>
                    <a:lnTo>
                      <a:pt x="596" y="143"/>
                    </a:lnTo>
                    <a:lnTo>
                      <a:pt x="553" y="160"/>
                    </a:lnTo>
                    <a:lnTo>
                      <a:pt x="509" y="184"/>
                    </a:lnTo>
                    <a:lnTo>
                      <a:pt x="465" y="217"/>
                    </a:lnTo>
                    <a:lnTo>
                      <a:pt x="436" y="246"/>
                    </a:lnTo>
                    <a:lnTo>
                      <a:pt x="416" y="273"/>
                    </a:lnTo>
                    <a:lnTo>
                      <a:pt x="398" y="302"/>
                    </a:lnTo>
                    <a:lnTo>
                      <a:pt x="386" y="340"/>
                    </a:lnTo>
                    <a:lnTo>
                      <a:pt x="351" y="330"/>
                    </a:lnTo>
                    <a:lnTo>
                      <a:pt x="306" y="326"/>
                    </a:lnTo>
                    <a:lnTo>
                      <a:pt x="267" y="327"/>
                    </a:lnTo>
                    <a:lnTo>
                      <a:pt x="226" y="334"/>
                    </a:lnTo>
                    <a:lnTo>
                      <a:pt x="191" y="344"/>
                    </a:lnTo>
                    <a:lnTo>
                      <a:pt x="155" y="359"/>
                    </a:lnTo>
                    <a:lnTo>
                      <a:pt x="117" y="382"/>
                    </a:lnTo>
                    <a:lnTo>
                      <a:pt x="94" y="403"/>
                    </a:lnTo>
                    <a:lnTo>
                      <a:pt x="69" y="425"/>
                    </a:lnTo>
                    <a:lnTo>
                      <a:pt x="47" y="451"/>
                    </a:lnTo>
                    <a:lnTo>
                      <a:pt x="27" y="489"/>
                    </a:lnTo>
                    <a:lnTo>
                      <a:pt x="14" y="521"/>
                    </a:lnTo>
                    <a:lnTo>
                      <a:pt x="6" y="556"/>
                    </a:lnTo>
                    <a:lnTo>
                      <a:pt x="3" y="583"/>
                    </a:lnTo>
                    <a:lnTo>
                      <a:pt x="0" y="610"/>
                    </a:lnTo>
                    <a:lnTo>
                      <a:pt x="3" y="643"/>
                    </a:lnTo>
                    <a:lnTo>
                      <a:pt x="8" y="673"/>
                    </a:lnTo>
                    <a:lnTo>
                      <a:pt x="17" y="701"/>
                    </a:lnTo>
                    <a:lnTo>
                      <a:pt x="28" y="730"/>
                    </a:lnTo>
                    <a:lnTo>
                      <a:pt x="47" y="763"/>
                    </a:lnTo>
                    <a:lnTo>
                      <a:pt x="71" y="793"/>
                    </a:lnTo>
                    <a:lnTo>
                      <a:pt x="96" y="818"/>
                    </a:lnTo>
                    <a:lnTo>
                      <a:pt x="129" y="843"/>
                    </a:lnTo>
                    <a:lnTo>
                      <a:pt x="164" y="862"/>
                    </a:lnTo>
                    <a:lnTo>
                      <a:pt x="194" y="874"/>
                    </a:lnTo>
                    <a:lnTo>
                      <a:pt x="222" y="883"/>
                    </a:lnTo>
                    <a:lnTo>
                      <a:pt x="255" y="890"/>
                    </a:lnTo>
                    <a:lnTo>
                      <a:pt x="291" y="891"/>
                    </a:lnTo>
                    <a:lnTo>
                      <a:pt x="328" y="891"/>
                    </a:lnTo>
                    <a:lnTo>
                      <a:pt x="364" y="885"/>
                    </a:lnTo>
                    <a:lnTo>
                      <a:pt x="392" y="877"/>
                    </a:lnTo>
                    <a:lnTo>
                      <a:pt x="412" y="871"/>
                    </a:lnTo>
                    <a:lnTo>
                      <a:pt x="433" y="893"/>
                    </a:lnTo>
                    <a:lnTo>
                      <a:pt x="461" y="913"/>
                    </a:lnTo>
                    <a:lnTo>
                      <a:pt x="492" y="930"/>
                    </a:lnTo>
                    <a:lnTo>
                      <a:pt x="526" y="949"/>
                    </a:lnTo>
                    <a:lnTo>
                      <a:pt x="568" y="966"/>
                    </a:lnTo>
                    <a:lnTo>
                      <a:pt x="612" y="980"/>
                    </a:lnTo>
                    <a:lnTo>
                      <a:pt x="665" y="992"/>
                    </a:lnTo>
                    <a:lnTo>
                      <a:pt x="713" y="1000"/>
                    </a:lnTo>
                    <a:lnTo>
                      <a:pt x="766" y="1005"/>
                    </a:lnTo>
                    <a:lnTo>
                      <a:pt x="808" y="1005"/>
                    </a:lnTo>
                    <a:lnTo>
                      <a:pt x="850" y="1005"/>
                    </a:lnTo>
                    <a:lnTo>
                      <a:pt x="910" y="999"/>
                    </a:lnTo>
                    <a:lnTo>
                      <a:pt x="964" y="991"/>
                    </a:lnTo>
                    <a:lnTo>
                      <a:pt x="1002" y="982"/>
                    </a:lnTo>
                    <a:lnTo>
                      <a:pt x="1050" y="968"/>
                    </a:lnTo>
                    <a:lnTo>
                      <a:pt x="1100" y="949"/>
                    </a:lnTo>
                    <a:lnTo>
                      <a:pt x="1130" y="935"/>
                    </a:lnTo>
                    <a:lnTo>
                      <a:pt x="1154" y="918"/>
                    </a:lnTo>
                    <a:lnTo>
                      <a:pt x="1180" y="929"/>
                    </a:lnTo>
                    <a:lnTo>
                      <a:pt x="1216" y="943"/>
                    </a:lnTo>
                    <a:lnTo>
                      <a:pt x="1249" y="952"/>
                    </a:lnTo>
                    <a:lnTo>
                      <a:pt x="1281" y="957"/>
                    </a:lnTo>
                    <a:lnTo>
                      <a:pt x="1317" y="961"/>
                    </a:lnTo>
                    <a:lnTo>
                      <a:pt x="1349" y="961"/>
                    </a:lnTo>
                    <a:lnTo>
                      <a:pt x="1392" y="956"/>
                    </a:lnTo>
                    <a:lnTo>
                      <a:pt x="1432" y="946"/>
                    </a:lnTo>
                    <a:lnTo>
                      <a:pt x="1469" y="935"/>
                    </a:lnTo>
                    <a:lnTo>
                      <a:pt x="1505" y="916"/>
                    </a:lnTo>
                    <a:lnTo>
                      <a:pt x="1538" y="896"/>
                    </a:lnTo>
                    <a:lnTo>
                      <a:pt x="1585" y="913"/>
                    </a:lnTo>
                    <a:lnTo>
                      <a:pt x="1628" y="921"/>
                    </a:lnTo>
                    <a:lnTo>
                      <a:pt x="1664" y="926"/>
                    </a:lnTo>
                    <a:lnTo>
                      <a:pt x="1717" y="926"/>
                    </a:lnTo>
                    <a:lnTo>
                      <a:pt x="1772" y="920"/>
                    </a:lnTo>
                    <a:lnTo>
                      <a:pt x="1836" y="901"/>
                    </a:lnTo>
                    <a:lnTo>
                      <a:pt x="1891" y="874"/>
                    </a:lnTo>
                    <a:lnTo>
                      <a:pt x="1938" y="841"/>
                    </a:lnTo>
                    <a:lnTo>
                      <a:pt x="1983" y="801"/>
                    </a:lnTo>
                    <a:lnTo>
                      <a:pt x="2008" y="767"/>
                    </a:lnTo>
                    <a:lnTo>
                      <a:pt x="2028" y="733"/>
                    </a:lnTo>
                    <a:lnTo>
                      <a:pt x="2045" y="688"/>
                    </a:lnTo>
                    <a:lnTo>
                      <a:pt x="2056" y="648"/>
                    </a:lnTo>
                    <a:lnTo>
                      <a:pt x="2061" y="601"/>
                    </a:lnTo>
                    <a:lnTo>
                      <a:pt x="2057" y="565"/>
                    </a:lnTo>
                    <a:lnTo>
                      <a:pt x="2047" y="521"/>
                    </a:lnTo>
                    <a:lnTo>
                      <a:pt x="2032" y="478"/>
                    </a:lnTo>
                    <a:lnTo>
                      <a:pt x="2009" y="440"/>
                    </a:lnTo>
                    <a:lnTo>
                      <a:pt x="1981" y="403"/>
                    </a:lnTo>
                    <a:lnTo>
                      <a:pt x="1949" y="371"/>
                    </a:lnTo>
                    <a:lnTo>
                      <a:pt x="1917" y="347"/>
                    </a:lnTo>
                    <a:lnTo>
                      <a:pt x="1885" y="328"/>
                    </a:lnTo>
                    <a:lnTo>
                      <a:pt x="1841" y="305"/>
                    </a:lnTo>
                    <a:lnTo>
                      <a:pt x="1800" y="290"/>
                    </a:lnTo>
                    <a:lnTo>
                      <a:pt x="1764" y="284"/>
                    </a:lnTo>
                    <a:lnTo>
                      <a:pt x="1724" y="279"/>
                    </a:lnTo>
                    <a:lnTo>
                      <a:pt x="1717" y="251"/>
                    </a:lnTo>
                    <a:lnTo>
                      <a:pt x="1703" y="221"/>
                    </a:lnTo>
                    <a:lnTo>
                      <a:pt x="1688" y="195"/>
                    </a:lnTo>
                    <a:lnTo>
                      <a:pt x="1667" y="164"/>
                    </a:lnTo>
                    <a:lnTo>
                      <a:pt x="1642" y="134"/>
                    </a:lnTo>
                    <a:lnTo>
                      <a:pt x="1609" y="104"/>
                    </a:lnTo>
                    <a:lnTo>
                      <a:pt x="1577" y="79"/>
                    </a:lnTo>
                    <a:lnTo>
                      <a:pt x="1539" y="60"/>
                    </a:lnTo>
                    <a:lnTo>
                      <a:pt x="1492" y="37"/>
                    </a:lnTo>
                    <a:lnTo>
                      <a:pt x="1448" y="21"/>
                    </a:lnTo>
                    <a:lnTo>
                      <a:pt x="1402" y="10"/>
                    </a:lnTo>
                    <a:lnTo>
                      <a:pt x="1353" y="4"/>
                    </a:lnTo>
                    <a:lnTo>
                      <a:pt x="1305" y="0"/>
                    </a:lnTo>
                    <a:lnTo>
                      <a:pt x="1252" y="1"/>
                    </a:lnTo>
                    <a:lnTo>
                      <a:pt x="1206" y="7"/>
                    </a:lnTo>
                    <a:lnTo>
                      <a:pt x="1150" y="20"/>
                    </a:lnTo>
                    <a:lnTo>
                      <a:pt x="1090" y="41"/>
                    </a:lnTo>
                    <a:lnTo>
                      <a:pt x="1052" y="60"/>
                    </a:lnTo>
                    <a:lnTo>
                      <a:pt x="1013" y="81"/>
                    </a:lnTo>
                    <a:lnTo>
                      <a:pt x="980" y="107"/>
                    </a:lnTo>
                    <a:lnTo>
                      <a:pt x="951" y="133"/>
                    </a:lnTo>
                  </a:path>
                </a:pathLst>
              </a:custGeom>
              <a:solidFill>
                <a:schemeClr val="accent2"/>
              </a:solidFill>
              <a:ln w="254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34828" name="Group 14"/>
              <p:cNvGrpSpPr>
                <a:grpSpLocks/>
              </p:cNvGrpSpPr>
              <p:nvPr/>
            </p:nvGrpSpPr>
            <p:grpSpPr bwMode="auto">
              <a:xfrm>
                <a:off x="4316" y="1902"/>
                <a:ext cx="528" cy="589"/>
                <a:chOff x="4309" y="1854"/>
                <a:chExt cx="560" cy="629"/>
              </a:xfrm>
            </p:grpSpPr>
            <p:sp>
              <p:nvSpPr>
                <p:cNvPr id="34904" name="Freeform 15"/>
                <p:cNvSpPr>
                  <a:spLocks/>
                </p:cNvSpPr>
                <p:nvPr/>
              </p:nvSpPr>
              <p:spPr bwMode="auto">
                <a:xfrm>
                  <a:off x="4639" y="2373"/>
                  <a:ext cx="91" cy="110"/>
                </a:xfrm>
                <a:custGeom>
                  <a:avLst/>
                  <a:gdLst>
                    <a:gd name="T0" fmla="*/ 0 w 91"/>
                    <a:gd name="T1" fmla="*/ 38 h 110"/>
                    <a:gd name="T2" fmla="*/ 7 w 91"/>
                    <a:gd name="T3" fmla="*/ 63 h 110"/>
                    <a:gd name="T4" fmla="*/ 15 w 91"/>
                    <a:gd name="T5" fmla="*/ 75 h 110"/>
                    <a:gd name="T6" fmla="*/ 30 w 91"/>
                    <a:gd name="T7" fmla="*/ 95 h 110"/>
                    <a:gd name="T8" fmla="*/ 37 w 91"/>
                    <a:gd name="T9" fmla="*/ 109 h 110"/>
                    <a:gd name="T10" fmla="*/ 90 w 91"/>
                    <a:gd name="T11" fmla="*/ 68 h 110"/>
                    <a:gd name="T12" fmla="*/ 67 w 91"/>
                    <a:gd name="T13" fmla="*/ 21 h 110"/>
                    <a:gd name="T14" fmla="*/ 58 w 91"/>
                    <a:gd name="T15" fmla="*/ 0 h 110"/>
                    <a:gd name="T16" fmla="*/ 0 w 91"/>
                    <a:gd name="T17" fmla="*/ 38 h 1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1"/>
                    <a:gd name="T28" fmla="*/ 0 h 110"/>
                    <a:gd name="T29" fmla="*/ 91 w 91"/>
                    <a:gd name="T30" fmla="*/ 110 h 1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1" h="110">
                      <a:moveTo>
                        <a:pt x="0" y="38"/>
                      </a:moveTo>
                      <a:lnTo>
                        <a:pt x="7" y="63"/>
                      </a:lnTo>
                      <a:lnTo>
                        <a:pt x="15" y="75"/>
                      </a:lnTo>
                      <a:lnTo>
                        <a:pt x="30" y="95"/>
                      </a:lnTo>
                      <a:lnTo>
                        <a:pt x="37" y="109"/>
                      </a:lnTo>
                      <a:lnTo>
                        <a:pt x="90" y="68"/>
                      </a:lnTo>
                      <a:lnTo>
                        <a:pt x="67" y="21"/>
                      </a:lnTo>
                      <a:lnTo>
                        <a:pt x="58" y="0"/>
                      </a:lnTo>
                      <a:lnTo>
                        <a:pt x="0" y="38"/>
                      </a:lnTo>
                    </a:path>
                  </a:pathLst>
                </a:custGeom>
                <a:solidFill>
                  <a:srgbClr val="FFB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4905" name="Group 16"/>
                <p:cNvGrpSpPr>
                  <a:grpSpLocks/>
                </p:cNvGrpSpPr>
                <p:nvPr/>
              </p:nvGrpSpPr>
              <p:grpSpPr bwMode="auto">
                <a:xfrm>
                  <a:off x="4442" y="2294"/>
                  <a:ext cx="103" cy="88"/>
                  <a:chOff x="4442" y="2294"/>
                  <a:chExt cx="103" cy="88"/>
                </a:xfrm>
              </p:grpSpPr>
              <p:sp>
                <p:nvSpPr>
                  <p:cNvPr id="34913" name="Freeform 17"/>
                  <p:cNvSpPr>
                    <a:spLocks/>
                  </p:cNvSpPr>
                  <p:nvPr/>
                </p:nvSpPr>
                <p:spPr bwMode="auto">
                  <a:xfrm>
                    <a:off x="4464" y="2319"/>
                    <a:ext cx="81" cy="63"/>
                  </a:xfrm>
                  <a:custGeom>
                    <a:avLst/>
                    <a:gdLst>
                      <a:gd name="T0" fmla="*/ 0 w 81"/>
                      <a:gd name="T1" fmla="*/ 0 h 63"/>
                      <a:gd name="T2" fmla="*/ 2 w 81"/>
                      <a:gd name="T3" fmla="*/ 25 h 63"/>
                      <a:gd name="T4" fmla="*/ 3 w 81"/>
                      <a:gd name="T5" fmla="*/ 40 h 63"/>
                      <a:gd name="T6" fmla="*/ 3 w 81"/>
                      <a:gd name="T7" fmla="*/ 50 h 63"/>
                      <a:gd name="T8" fmla="*/ 3 w 81"/>
                      <a:gd name="T9" fmla="*/ 62 h 63"/>
                      <a:gd name="T10" fmla="*/ 80 w 81"/>
                      <a:gd name="T11" fmla="*/ 54 h 63"/>
                      <a:gd name="T12" fmla="*/ 78 w 81"/>
                      <a:gd name="T13" fmla="*/ 3 h 63"/>
                      <a:gd name="T14" fmla="*/ 0 w 81"/>
                      <a:gd name="T15" fmla="*/ 0 h 6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81"/>
                      <a:gd name="T25" fmla="*/ 0 h 63"/>
                      <a:gd name="T26" fmla="*/ 81 w 81"/>
                      <a:gd name="T27" fmla="*/ 63 h 6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81" h="63">
                        <a:moveTo>
                          <a:pt x="0" y="0"/>
                        </a:moveTo>
                        <a:lnTo>
                          <a:pt x="2" y="25"/>
                        </a:lnTo>
                        <a:lnTo>
                          <a:pt x="3" y="40"/>
                        </a:lnTo>
                        <a:lnTo>
                          <a:pt x="3" y="50"/>
                        </a:lnTo>
                        <a:lnTo>
                          <a:pt x="3" y="62"/>
                        </a:lnTo>
                        <a:lnTo>
                          <a:pt x="80" y="54"/>
                        </a:lnTo>
                        <a:lnTo>
                          <a:pt x="78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5F3F1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4914" name="Freeform 18"/>
                  <p:cNvSpPr>
                    <a:spLocks/>
                  </p:cNvSpPr>
                  <p:nvPr/>
                </p:nvSpPr>
                <p:spPr bwMode="auto">
                  <a:xfrm>
                    <a:off x="4442" y="2294"/>
                    <a:ext cx="81" cy="32"/>
                  </a:xfrm>
                  <a:custGeom>
                    <a:avLst/>
                    <a:gdLst>
                      <a:gd name="T0" fmla="*/ 0 w 81"/>
                      <a:gd name="T1" fmla="*/ 3 h 32"/>
                      <a:gd name="T2" fmla="*/ 0 w 81"/>
                      <a:gd name="T3" fmla="*/ 31 h 32"/>
                      <a:gd name="T4" fmla="*/ 80 w 81"/>
                      <a:gd name="T5" fmla="*/ 31 h 32"/>
                      <a:gd name="T6" fmla="*/ 78 w 81"/>
                      <a:gd name="T7" fmla="*/ 0 h 32"/>
                      <a:gd name="T8" fmla="*/ 0 w 81"/>
                      <a:gd name="T9" fmla="*/ 3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"/>
                      <a:gd name="T16" fmla="*/ 0 h 32"/>
                      <a:gd name="T17" fmla="*/ 81 w 81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" h="32">
                        <a:moveTo>
                          <a:pt x="0" y="3"/>
                        </a:moveTo>
                        <a:lnTo>
                          <a:pt x="0" y="31"/>
                        </a:lnTo>
                        <a:lnTo>
                          <a:pt x="80" y="31"/>
                        </a:lnTo>
                        <a:lnTo>
                          <a:pt x="78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4906" name="Freeform 19"/>
                <p:cNvSpPr>
                  <a:spLocks/>
                </p:cNvSpPr>
                <p:nvPr/>
              </p:nvSpPr>
              <p:spPr bwMode="auto">
                <a:xfrm>
                  <a:off x="4309" y="1909"/>
                  <a:ext cx="491" cy="565"/>
                </a:xfrm>
                <a:custGeom>
                  <a:avLst/>
                  <a:gdLst>
                    <a:gd name="T0" fmla="*/ 71 w 491"/>
                    <a:gd name="T1" fmla="*/ 194 h 565"/>
                    <a:gd name="T2" fmla="*/ 32 w 491"/>
                    <a:gd name="T3" fmla="*/ 203 h 565"/>
                    <a:gd name="T4" fmla="*/ 10 w 491"/>
                    <a:gd name="T5" fmla="*/ 230 h 565"/>
                    <a:gd name="T6" fmla="*/ 0 w 491"/>
                    <a:gd name="T7" fmla="*/ 265 h 565"/>
                    <a:gd name="T8" fmla="*/ 4 w 491"/>
                    <a:gd name="T9" fmla="*/ 295 h 565"/>
                    <a:gd name="T10" fmla="*/ 18 w 491"/>
                    <a:gd name="T11" fmla="*/ 317 h 565"/>
                    <a:gd name="T12" fmla="*/ 48 w 491"/>
                    <a:gd name="T13" fmla="*/ 330 h 565"/>
                    <a:gd name="T14" fmla="*/ 90 w 491"/>
                    <a:gd name="T15" fmla="*/ 328 h 565"/>
                    <a:gd name="T16" fmla="*/ 112 w 491"/>
                    <a:gd name="T17" fmla="*/ 326 h 565"/>
                    <a:gd name="T18" fmla="*/ 95 w 491"/>
                    <a:gd name="T19" fmla="*/ 382 h 565"/>
                    <a:gd name="T20" fmla="*/ 162 w 491"/>
                    <a:gd name="T21" fmla="*/ 388 h 565"/>
                    <a:gd name="T22" fmla="*/ 188 w 491"/>
                    <a:gd name="T23" fmla="*/ 395 h 565"/>
                    <a:gd name="T24" fmla="*/ 205 w 491"/>
                    <a:gd name="T25" fmla="*/ 406 h 565"/>
                    <a:gd name="T26" fmla="*/ 182 w 491"/>
                    <a:gd name="T27" fmla="*/ 456 h 565"/>
                    <a:gd name="T28" fmla="*/ 127 w 491"/>
                    <a:gd name="T29" fmla="*/ 455 h 565"/>
                    <a:gd name="T30" fmla="*/ 109 w 491"/>
                    <a:gd name="T31" fmla="*/ 484 h 565"/>
                    <a:gd name="T32" fmla="*/ 125 w 491"/>
                    <a:gd name="T33" fmla="*/ 545 h 565"/>
                    <a:gd name="T34" fmla="*/ 158 w 491"/>
                    <a:gd name="T35" fmla="*/ 564 h 565"/>
                    <a:gd name="T36" fmla="*/ 251 w 491"/>
                    <a:gd name="T37" fmla="*/ 553 h 565"/>
                    <a:gd name="T38" fmla="*/ 344 w 491"/>
                    <a:gd name="T39" fmla="*/ 509 h 565"/>
                    <a:gd name="T40" fmla="*/ 402 w 491"/>
                    <a:gd name="T41" fmla="*/ 458 h 565"/>
                    <a:gd name="T42" fmla="*/ 422 w 491"/>
                    <a:gd name="T43" fmla="*/ 419 h 565"/>
                    <a:gd name="T44" fmla="*/ 462 w 491"/>
                    <a:gd name="T45" fmla="*/ 353 h 565"/>
                    <a:gd name="T46" fmla="*/ 482 w 491"/>
                    <a:gd name="T47" fmla="*/ 287 h 565"/>
                    <a:gd name="T48" fmla="*/ 490 w 491"/>
                    <a:gd name="T49" fmla="*/ 202 h 565"/>
                    <a:gd name="T50" fmla="*/ 474 w 491"/>
                    <a:gd name="T51" fmla="*/ 109 h 565"/>
                    <a:gd name="T52" fmla="*/ 425 w 491"/>
                    <a:gd name="T53" fmla="*/ 43 h 565"/>
                    <a:gd name="T54" fmla="*/ 382 w 491"/>
                    <a:gd name="T55" fmla="*/ 16 h 565"/>
                    <a:gd name="T56" fmla="*/ 322 w 491"/>
                    <a:gd name="T57" fmla="*/ 0 h 565"/>
                    <a:gd name="T58" fmla="*/ 207 w 491"/>
                    <a:gd name="T59" fmla="*/ 18 h 565"/>
                    <a:gd name="T60" fmla="*/ 141 w 491"/>
                    <a:gd name="T61" fmla="*/ 68 h 565"/>
                    <a:gd name="T62" fmla="*/ 102 w 491"/>
                    <a:gd name="T63" fmla="*/ 128 h 565"/>
                    <a:gd name="T64" fmla="*/ 95 w 491"/>
                    <a:gd name="T65" fmla="*/ 192 h 5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491"/>
                    <a:gd name="T100" fmla="*/ 0 h 565"/>
                    <a:gd name="T101" fmla="*/ 491 w 491"/>
                    <a:gd name="T102" fmla="*/ 565 h 5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491" h="565">
                      <a:moveTo>
                        <a:pt x="95" y="192"/>
                      </a:moveTo>
                      <a:lnTo>
                        <a:pt x="71" y="194"/>
                      </a:lnTo>
                      <a:lnTo>
                        <a:pt x="46" y="197"/>
                      </a:lnTo>
                      <a:lnTo>
                        <a:pt x="32" y="203"/>
                      </a:lnTo>
                      <a:lnTo>
                        <a:pt x="20" y="215"/>
                      </a:lnTo>
                      <a:lnTo>
                        <a:pt x="10" y="230"/>
                      </a:lnTo>
                      <a:lnTo>
                        <a:pt x="4" y="250"/>
                      </a:lnTo>
                      <a:lnTo>
                        <a:pt x="0" y="265"/>
                      </a:lnTo>
                      <a:lnTo>
                        <a:pt x="0" y="280"/>
                      </a:lnTo>
                      <a:lnTo>
                        <a:pt x="4" y="295"/>
                      </a:lnTo>
                      <a:lnTo>
                        <a:pt x="10" y="308"/>
                      </a:lnTo>
                      <a:lnTo>
                        <a:pt x="18" y="317"/>
                      </a:lnTo>
                      <a:lnTo>
                        <a:pt x="32" y="326"/>
                      </a:lnTo>
                      <a:lnTo>
                        <a:pt x="48" y="330"/>
                      </a:lnTo>
                      <a:lnTo>
                        <a:pt x="67" y="333"/>
                      </a:lnTo>
                      <a:lnTo>
                        <a:pt x="90" y="328"/>
                      </a:lnTo>
                      <a:lnTo>
                        <a:pt x="101" y="326"/>
                      </a:lnTo>
                      <a:lnTo>
                        <a:pt x="112" y="326"/>
                      </a:lnTo>
                      <a:lnTo>
                        <a:pt x="97" y="330"/>
                      </a:lnTo>
                      <a:lnTo>
                        <a:pt x="95" y="382"/>
                      </a:lnTo>
                      <a:lnTo>
                        <a:pt x="137" y="386"/>
                      </a:lnTo>
                      <a:lnTo>
                        <a:pt x="162" y="388"/>
                      </a:lnTo>
                      <a:lnTo>
                        <a:pt x="174" y="388"/>
                      </a:lnTo>
                      <a:lnTo>
                        <a:pt x="188" y="395"/>
                      </a:lnTo>
                      <a:lnTo>
                        <a:pt x="198" y="402"/>
                      </a:lnTo>
                      <a:lnTo>
                        <a:pt x="205" y="406"/>
                      </a:lnTo>
                      <a:lnTo>
                        <a:pt x="207" y="444"/>
                      </a:lnTo>
                      <a:lnTo>
                        <a:pt x="182" y="456"/>
                      </a:lnTo>
                      <a:lnTo>
                        <a:pt x="160" y="456"/>
                      </a:lnTo>
                      <a:lnTo>
                        <a:pt x="127" y="455"/>
                      </a:lnTo>
                      <a:lnTo>
                        <a:pt x="104" y="450"/>
                      </a:lnTo>
                      <a:lnTo>
                        <a:pt x="109" y="484"/>
                      </a:lnTo>
                      <a:lnTo>
                        <a:pt x="112" y="521"/>
                      </a:lnTo>
                      <a:lnTo>
                        <a:pt x="125" y="545"/>
                      </a:lnTo>
                      <a:lnTo>
                        <a:pt x="135" y="554"/>
                      </a:lnTo>
                      <a:lnTo>
                        <a:pt x="158" y="564"/>
                      </a:lnTo>
                      <a:lnTo>
                        <a:pt x="216" y="559"/>
                      </a:lnTo>
                      <a:lnTo>
                        <a:pt x="251" y="553"/>
                      </a:lnTo>
                      <a:lnTo>
                        <a:pt x="302" y="529"/>
                      </a:lnTo>
                      <a:lnTo>
                        <a:pt x="344" y="509"/>
                      </a:lnTo>
                      <a:lnTo>
                        <a:pt x="388" y="480"/>
                      </a:lnTo>
                      <a:lnTo>
                        <a:pt x="402" y="458"/>
                      </a:lnTo>
                      <a:lnTo>
                        <a:pt x="411" y="438"/>
                      </a:lnTo>
                      <a:lnTo>
                        <a:pt x="422" y="419"/>
                      </a:lnTo>
                      <a:lnTo>
                        <a:pt x="446" y="386"/>
                      </a:lnTo>
                      <a:lnTo>
                        <a:pt x="462" y="353"/>
                      </a:lnTo>
                      <a:lnTo>
                        <a:pt x="474" y="320"/>
                      </a:lnTo>
                      <a:lnTo>
                        <a:pt x="482" y="287"/>
                      </a:lnTo>
                      <a:lnTo>
                        <a:pt x="488" y="248"/>
                      </a:lnTo>
                      <a:lnTo>
                        <a:pt x="490" y="202"/>
                      </a:lnTo>
                      <a:lnTo>
                        <a:pt x="485" y="154"/>
                      </a:lnTo>
                      <a:lnTo>
                        <a:pt x="474" y="109"/>
                      </a:lnTo>
                      <a:lnTo>
                        <a:pt x="455" y="80"/>
                      </a:lnTo>
                      <a:lnTo>
                        <a:pt x="425" y="43"/>
                      </a:lnTo>
                      <a:lnTo>
                        <a:pt x="403" y="28"/>
                      </a:lnTo>
                      <a:lnTo>
                        <a:pt x="382" y="16"/>
                      </a:lnTo>
                      <a:lnTo>
                        <a:pt x="355" y="6"/>
                      </a:lnTo>
                      <a:lnTo>
                        <a:pt x="322" y="0"/>
                      </a:lnTo>
                      <a:lnTo>
                        <a:pt x="272" y="2"/>
                      </a:lnTo>
                      <a:lnTo>
                        <a:pt x="207" y="18"/>
                      </a:lnTo>
                      <a:lnTo>
                        <a:pt x="166" y="44"/>
                      </a:lnTo>
                      <a:lnTo>
                        <a:pt x="141" y="68"/>
                      </a:lnTo>
                      <a:lnTo>
                        <a:pt x="118" y="99"/>
                      </a:lnTo>
                      <a:lnTo>
                        <a:pt x="102" y="128"/>
                      </a:lnTo>
                      <a:lnTo>
                        <a:pt x="95" y="169"/>
                      </a:lnTo>
                      <a:lnTo>
                        <a:pt x="95" y="192"/>
                      </a:lnTo>
                    </a:path>
                  </a:pathLst>
                </a:custGeom>
                <a:solidFill>
                  <a:srgbClr val="FFB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4907" name="Group 20"/>
                <p:cNvGrpSpPr>
                  <a:grpSpLocks/>
                </p:cNvGrpSpPr>
                <p:nvPr/>
              </p:nvGrpSpPr>
              <p:grpSpPr bwMode="auto">
                <a:xfrm>
                  <a:off x="4437" y="2075"/>
                  <a:ext cx="102" cy="132"/>
                  <a:chOff x="4437" y="2075"/>
                  <a:chExt cx="102" cy="132"/>
                </a:xfrm>
              </p:grpSpPr>
              <p:sp>
                <p:nvSpPr>
                  <p:cNvPr id="34911" name="Freeform 21"/>
                  <p:cNvSpPr>
                    <a:spLocks/>
                  </p:cNvSpPr>
                  <p:nvPr/>
                </p:nvSpPr>
                <p:spPr bwMode="auto">
                  <a:xfrm>
                    <a:off x="4437" y="2075"/>
                    <a:ext cx="102" cy="132"/>
                  </a:xfrm>
                  <a:custGeom>
                    <a:avLst/>
                    <a:gdLst>
                      <a:gd name="T0" fmla="*/ 50 w 102"/>
                      <a:gd name="T1" fmla="*/ 0 h 132"/>
                      <a:gd name="T2" fmla="*/ 55 w 102"/>
                      <a:gd name="T3" fmla="*/ 0 h 132"/>
                      <a:gd name="T4" fmla="*/ 63 w 102"/>
                      <a:gd name="T5" fmla="*/ 2 h 132"/>
                      <a:gd name="T6" fmla="*/ 71 w 102"/>
                      <a:gd name="T7" fmla="*/ 5 h 132"/>
                      <a:gd name="T8" fmla="*/ 79 w 102"/>
                      <a:gd name="T9" fmla="*/ 11 h 132"/>
                      <a:gd name="T10" fmla="*/ 86 w 102"/>
                      <a:gd name="T11" fmla="*/ 19 h 132"/>
                      <a:gd name="T12" fmla="*/ 92 w 102"/>
                      <a:gd name="T13" fmla="*/ 29 h 132"/>
                      <a:gd name="T14" fmla="*/ 98 w 102"/>
                      <a:gd name="T15" fmla="*/ 41 h 132"/>
                      <a:gd name="T16" fmla="*/ 100 w 102"/>
                      <a:gd name="T17" fmla="*/ 53 h 132"/>
                      <a:gd name="T18" fmla="*/ 101 w 102"/>
                      <a:gd name="T19" fmla="*/ 65 h 132"/>
                      <a:gd name="T20" fmla="*/ 100 w 102"/>
                      <a:gd name="T21" fmla="*/ 81 h 132"/>
                      <a:gd name="T22" fmla="*/ 97 w 102"/>
                      <a:gd name="T23" fmla="*/ 95 h 132"/>
                      <a:gd name="T24" fmla="*/ 91 w 102"/>
                      <a:gd name="T25" fmla="*/ 106 h 132"/>
                      <a:gd name="T26" fmla="*/ 84 w 102"/>
                      <a:gd name="T27" fmla="*/ 114 h 132"/>
                      <a:gd name="T28" fmla="*/ 78 w 102"/>
                      <a:gd name="T29" fmla="*/ 122 h 132"/>
                      <a:gd name="T30" fmla="*/ 69 w 102"/>
                      <a:gd name="T31" fmla="*/ 127 h 132"/>
                      <a:gd name="T32" fmla="*/ 59 w 102"/>
                      <a:gd name="T33" fmla="*/ 130 h 132"/>
                      <a:gd name="T34" fmla="*/ 51 w 102"/>
                      <a:gd name="T35" fmla="*/ 131 h 132"/>
                      <a:gd name="T36" fmla="*/ 41 w 102"/>
                      <a:gd name="T37" fmla="*/ 130 h 132"/>
                      <a:gd name="T38" fmla="*/ 31 w 102"/>
                      <a:gd name="T39" fmla="*/ 126 h 132"/>
                      <a:gd name="T40" fmla="*/ 20 w 102"/>
                      <a:gd name="T41" fmla="*/ 119 h 132"/>
                      <a:gd name="T42" fmla="*/ 14 w 102"/>
                      <a:gd name="T43" fmla="*/ 114 h 132"/>
                      <a:gd name="T44" fmla="*/ 10 w 102"/>
                      <a:gd name="T45" fmla="*/ 106 h 132"/>
                      <a:gd name="T46" fmla="*/ 6 w 102"/>
                      <a:gd name="T47" fmla="*/ 98 h 132"/>
                      <a:gd name="T48" fmla="*/ 2 w 102"/>
                      <a:gd name="T49" fmla="*/ 86 h 132"/>
                      <a:gd name="T50" fmla="*/ 0 w 102"/>
                      <a:gd name="T51" fmla="*/ 77 h 132"/>
                      <a:gd name="T52" fmla="*/ 0 w 102"/>
                      <a:gd name="T53" fmla="*/ 68 h 132"/>
                      <a:gd name="T54" fmla="*/ 0 w 102"/>
                      <a:gd name="T55" fmla="*/ 58 h 132"/>
                      <a:gd name="T56" fmla="*/ 1 w 102"/>
                      <a:gd name="T57" fmla="*/ 50 h 132"/>
                      <a:gd name="T58" fmla="*/ 4 w 102"/>
                      <a:gd name="T59" fmla="*/ 37 h 132"/>
                      <a:gd name="T60" fmla="*/ 9 w 102"/>
                      <a:gd name="T61" fmla="*/ 27 h 132"/>
                      <a:gd name="T62" fmla="*/ 16 w 102"/>
                      <a:gd name="T63" fmla="*/ 17 h 132"/>
                      <a:gd name="T64" fmla="*/ 23 w 102"/>
                      <a:gd name="T65" fmla="*/ 11 h 132"/>
                      <a:gd name="T66" fmla="*/ 30 w 102"/>
                      <a:gd name="T67" fmla="*/ 6 h 132"/>
                      <a:gd name="T68" fmla="*/ 40 w 102"/>
                      <a:gd name="T69" fmla="*/ 1 h 132"/>
                      <a:gd name="T70" fmla="*/ 50 w 102"/>
                      <a:gd name="T71" fmla="*/ 0 h 132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02"/>
                      <a:gd name="T109" fmla="*/ 0 h 132"/>
                      <a:gd name="T110" fmla="*/ 102 w 102"/>
                      <a:gd name="T111" fmla="*/ 132 h 132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02" h="132">
                        <a:moveTo>
                          <a:pt x="50" y="0"/>
                        </a:moveTo>
                        <a:lnTo>
                          <a:pt x="55" y="0"/>
                        </a:lnTo>
                        <a:lnTo>
                          <a:pt x="63" y="2"/>
                        </a:lnTo>
                        <a:lnTo>
                          <a:pt x="71" y="5"/>
                        </a:lnTo>
                        <a:lnTo>
                          <a:pt x="79" y="11"/>
                        </a:lnTo>
                        <a:lnTo>
                          <a:pt x="86" y="19"/>
                        </a:lnTo>
                        <a:lnTo>
                          <a:pt x="92" y="29"/>
                        </a:lnTo>
                        <a:lnTo>
                          <a:pt x="98" y="41"/>
                        </a:lnTo>
                        <a:lnTo>
                          <a:pt x="100" y="53"/>
                        </a:lnTo>
                        <a:lnTo>
                          <a:pt x="101" y="65"/>
                        </a:lnTo>
                        <a:lnTo>
                          <a:pt x="100" y="81"/>
                        </a:lnTo>
                        <a:lnTo>
                          <a:pt x="97" y="95"/>
                        </a:lnTo>
                        <a:lnTo>
                          <a:pt x="91" y="106"/>
                        </a:lnTo>
                        <a:lnTo>
                          <a:pt x="84" y="114"/>
                        </a:lnTo>
                        <a:lnTo>
                          <a:pt x="78" y="122"/>
                        </a:lnTo>
                        <a:lnTo>
                          <a:pt x="69" y="127"/>
                        </a:lnTo>
                        <a:lnTo>
                          <a:pt x="59" y="130"/>
                        </a:lnTo>
                        <a:lnTo>
                          <a:pt x="51" y="131"/>
                        </a:lnTo>
                        <a:lnTo>
                          <a:pt x="41" y="130"/>
                        </a:lnTo>
                        <a:lnTo>
                          <a:pt x="31" y="126"/>
                        </a:lnTo>
                        <a:lnTo>
                          <a:pt x="20" y="119"/>
                        </a:lnTo>
                        <a:lnTo>
                          <a:pt x="14" y="114"/>
                        </a:lnTo>
                        <a:lnTo>
                          <a:pt x="10" y="106"/>
                        </a:lnTo>
                        <a:lnTo>
                          <a:pt x="6" y="98"/>
                        </a:lnTo>
                        <a:lnTo>
                          <a:pt x="2" y="86"/>
                        </a:lnTo>
                        <a:lnTo>
                          <a:pt x="0" y="77"/>
                        </a:lnTo>
                        <a:lnTo>
                          <a:pt x="0" y="68"/>
                        </a:lnTo>
                        <a:lnTo>
                          <a:pt x="0" y="58"/>
                        </a:lnTo>
                        <a:lnTo>
                          <a:pt x="1" y="50"/>
                        </a:lnTo>
                        <a:lnTo>
                          <a:pt x="4" y="37"/>
                        </a:lnTo>
                        <a:lnTo>
                          <a:pt x="9" y="27"/>
                        </a:lnTo>
                        <a:lnTo>
                          <a:pt x="16" y="17"/>
                        </a:lnTo>
                        <a:lnTo>
                          <a:pt x="23" y="11"/>
                        </a:lnTo>
                        <a:lnTo>
                          <a:pt x="30" y="6"/>
                        </a:lnTo>
                        <a:lnTo>
                          <a:pt x="40" y="1"/>
                        </a:lnTo>
                        <a:lnTo>
                          <a:pt x="5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4912" name="Freeform 22"/>
                  <p:cNvSpPr>
                    <a:spLocks/>
                  </p:cNvSpPr>
                  <p:nvPr/>
                </p:nvSpPr>
                <p:spPr bwMode="auto">
                  <a:xfrm>
                    <a:off x="4442" y="2130"/>
                    <a:ext cx="35" cy="49"/>
                  </a:xfrm>
                  <a:custGeom>
                    <a:avLst/>
                    <a:gdLst>
                      <a:gd name="T0" fmla="*/ 17 w 35"/>
                      <a:gd name="T1" fmla="*/ 0 h 49"/>
                      <a:gd name="T2" fmla="*/ 19 w 35"/>
                      <a:gd name="T3" fmla="*/ 0 h 49"/>
                      <a:gd name="T4" fmla="*/ 21 w 35"/>
                      <a:gd name="T5" fmla="*/ 1 h 49"/>
                      <a:gd name="T6" fmla="*/ 24 w 35"/>
                      <a:gd name="T7" fmla="*/ 2 h 49"/>
                      <a:gd name="T8" fmla="*/ 26 w 35"/>
                      <a:gd name="T9" fmla="*/ 4 h 49"/>
                      <a:gd name="T10" fmla="*/ 29 w 35"/>
                      <a:gd name="T11" fmla="*/ 7 h 49"/>
                      <a:gd name="T12" fmla="*/ 31 w 35"/>
                      <a:gd name="T13" fmla="*/ 12 h 49"/>
                      <a:gd name="T14" fmla="*/ 33 w 35"/>
                      <a:gd name="T15" fmla="*/ 15 h 49"/>
                      <a:gd name="T16" fmla="*/ 34 w 35"/>
                      <a:gd name="T17" fmla="*/ 20 h 49"/>
                      <a:gd name="T18" fmla="*/ 34 w 35"/>
                      <a:gd name="T19" fmla="*/ 24 h 49"/>
                      <a:gd name="T20" fmla="*/ 33 w 35"/>
                      <a:gd name="T21" fmla="*/ 30 h 49"/>
                      <a:gd name="T22" fmla="*/ 32 w 35"/>
                      <a:gd name="T23" fmla="*/ 35 h 49"/>
                      <a:gd name="T24" fmla="*/ 31 w 35"/>
                      <a:gd name="T25" fmla="*/ 39 h 49"/>
                      <a:gd name="T26" fmla="*/ 28 w 35"/>
                      <a:gd name="T27" fmla="*/ 42 h 49"/>
                      <a:gd name="T28" fmla="*/ 26 w 35"/>
                      <a:gd name="T29" fmla="*/ 45 h 49"/>
                      <a:gd name="T30" fmla="*/ 23 w 35"/>
                      <a:gd name="T31" fmla="*/ 47 h 49"/>
                      <a:gd name="T32" fmla="*/ 20 w 35"/>
                      <a:gd name="T33" fmla="*/ 48 h 49"/>
                      <a:gd name="T34" fmla="*/ 17 w 35"/>
                      <a:gd name="T35" fmla="*/ 48 h 49"/>
                      <a:gd name="T36" fmla="*/ 13 w 35"/>
                      <a:gd name="T37" fmla="*/ 48 h 49"/>
                      <a:gd name="T38" fmla="*/ 10 w 35"/>
                      <a:gd name="T39" fmla="*/ 46 h 49"/>
                      <a:gd name="T40" fmla="*/ 7 w 35"/>
                      <a:gd name="T41" fmla="*/ 44 h 49"/>
                      <a:gd name="T42" fmla="*/ 5 w 35"/>
                      <a:gd name="T43" fmla="*/ 42 h 49"/>
                      <a:gd name="T44" fmla="*/ 3 w 35"/>
                      <a:gd name="T45" fmla="*/ 39 h 49"/>
                      <a:gd name="T46" fmla="*/ 2 w 35"/>
                      <a:gd name="T47" fmla="*/ 37 h 49"/>
                      <a:gd name="T48" fmla="*/ 0 w 35"/>
                      <a:gd name="T49" fmla="*/ 32 h 49"/>
                      <a:gd name="T50" fmla="*/ 0 w 35"/>
                      <a:gd name="T51" fmla="*/ 28 h 49"/>
                      <a:gd name="T52" fmla="*/ 0 w 35"/>
                      <a:gd name="T53" fmla="*/ 25 h 49"/>
                      <a:gd name="T54" fmla="*/ 0 w 35"/>
                      <a:gd name="T55" fmla="*/ 21 h 49"/>
                      <a:gd name="T56" fmla="*/ 0 w 35"/>
                      <a:gd name="T57" fmla="*/ 19 h 49"/>
                      <a:gd name="T58" fmla="*/ 2 w 35"/>
                      <a:gd name="T59" fmla="*/ 14 h 49"/>
                      <a:gd name="T60" fmla="*/ 3 w 35"/>
                      <a:gd name="T61" fmla="*/ 10 h 49"/>
                      <a:gd name="T62" fmla="*/ 6 w 35"/>
                      <a:gd name="T63" fmla="*/ 6 h 49"/>
                      <a:gd name="T64" fmla="*/ 7 w 35"/>
                      <a:gd name="T65" fmla="*/ 4 h 49"/>
                      <a:gd name="T66" fmla="*/ 10 w 35"/>
                      <a:gd name="T67" fmla="*/ 3 h 49"/>
                      <a:gd name="T68" fmla="*/ 13 w 35"/>
                      <a:gd name="T69" fmla="*/ 1 h 49"/>
                      <a:gd name="T70" fmla="*/ 17 w 35"/>
                      <a:gd name="T71" fmla="*/ 0 h 49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35"/>
                      <a:gd name="T109" fmla="*/ 0 h 49"/>
                      <a:gd name="T110" fmla="*/ 35 w 35"/>
                      <a:gd name="T111" fmla="*/ 49 h 49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35" h="49">
                        <a:moveTo>
                          <a:pt x="17" y="0"/>
                        </a:moveTo>
                        <a:lnTo>
                          <a:pt x="19" y="0"/>
                        </a:lnTo>
                        <a:lnTo>
                          <a:pt x="21" y="1"/>
                        </a:lnTo>
                        <a:lnTo>
                          <a:pt x="24" y="2"/>
                        </a:lnTo>
                        <a:lnTo>
                          <a:pt x="26" y="4"/>
                        </a:lnTo>
                        <a:lnTo>
                          <a:pt x="29" y="7"/>
                        </a:lnTo>
                        <a:lnTo>
                          <a:pt x="31" y="12"/>
                        </a:lnTo>
                        <a:lnTo>
                          <a:pt x="33" y="15"/>
                        </a:lnTo>
                        <a:lnTo>
                          <a:pt x="34" y="20"/>
                        </a:lnTo>
                        <a:lnTo>
                          <a:pt x="34" y="24"/>
                        </a:lnTo>
                        <a:lnTo>
                          <a:pt x="33" y="30"/>
                        </a:lnTo>
                        <a:lnTo>
                          <a:pt x="32" y="35"/>
                        </a:lnTo>
                        <a:lnTo>
                          <a:pt x="31" y="39"/>
                        </a:lnTo>
                        <a:lnTo>
                          <a:pt x="28" y="42"/>
                        </a:lnTo>
                        <a:lnTo>
                          <a:pt x="26" y="45"/>
                        </a:lnTo>
                        <a:lnTo>
                          <a:pt x="23" y="47"/>
                        </a:lnTo>
                        <a:lnTo>
                          <a:pt x="20" y="48"/>
                        </a:lnTo>
                        <a:lnTo>
                          <a:pt x="17" y="48"/>
                        </a:lnTo>
                        <a:lnTo>
                          <a:pt x="13" y="48"/>
                        </a:lnTo>
                        <a:lnTo>
                          <a:pt x="10" y="46"/>
                        </a:lnTo>
                        <a:lnTo>
                          <a:pt x="7" y="44"/>
                        </a:lnTo>
                        <a:lnTo>
                          <a:pt x="5" y="42"/>
                        </a:lnTo>
                        <a:lnTo>
                          <a:pt x="3" y="39"/>
                        </a:lnTo>
                        <a:lnTo>
                          <a:pt x="2" y="37"/>
                        </a:lnTo>
                        <a:lnTo>
                          <a:pt x="0" y="32"/>
                        </a:lnTo>
                        <a:lnTo>
                          <a:pt x="0" y="28"/>
                        </a:lnTo>
                        <a:lnTo>
                          <a:pt x="0" y="25"/>
                        </a:lnTo>
                        <a:lnTo>
                          <a:pt x="0" y="21"/>
                        </a:lnTo>
                        <a:lnTo>
                          <a:pt x="0" y="19"/>
                        </a:lnTo>
                        <a:lnTo>
                          <a:pt x="2" y="14"/>
                        </a:lnTo>
                        <a:lnTo>
                          <a:pt x="3" y="10"/>
                        </a:lnTo>
                        <a:lnTo>
                          <a:pt x="6" y="6"/>
                        </a:lnTo>
                        <a:lnTo>
                          <a:pt x="7" y="4"/>
                        </a:lnTo>
                        <a:lnTo>
                          <a:pt x="10" y="3"/>
                        </a:lnTo>
                        <a:lnTo>
                          <a:pt x="13" y="1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4908" name="Group 23"/>
                <p:cNvGrpSpPr>
                  <a:grpSpLocks/>
                </p:cNvGrpSpPr>
                <p:nvPr/>
              </p:nvGrpSpPr>
              <p:grpSpPr bwMode="auto">
                <a:xfrm>
                  <a:off x="4427" y="1854"/>
                  <a:ext cx="442" cy="496"/>
                  <a:chOff x="4427" y="1854"/>
                  <a:chExt cx="442" cy="496"/>
                </a:xfrm>
              </p:grpSpPr>
              <p:sp>
                <p:nvSpPr>
                  <p:cNvPr id="34909" name="Freeform 24"/>
                  <p:cNvSpPr>
                    <a:spLocks/>
                  </p:cNvSpPr>
                  <p:nvPr/>
                </p:nvSpPr>
                <p:spPr bwMode="auto">
                  <a:xfrm>
                    <a:off x="4453" y="2007"/>
                    <a:ext cx="116" cy="77"/>
                  </a:xfrm>
                  <a:custGeom>
                    <a:avLst/>
                    <a:gdLst>
                      <a:gd name="T0" fmla="*/ 2 w 116"/>
                      <a:gd name="T1" fmla="*/ 35 h 77"/>
                      <a:gd name="T2" fmla="*/ 12 w 116"/>
                      <a:gd name="T3" fmla="*/ 24 h 77"/>
                      <a:gd name="T4" fmla="*/ 23 w 116"/>
                      <a:gd name="T5" fmla="*/ 17 h 77"/>
                      <a:gd name="T6" fmla="*/ 43 w 116"/>
                      <a:gd name="T7" fmla="*/ 5 h 77"/>
                      <a:gd name="T8" fmla="*/ 51 w 116"/>
                      <a:gd name="T9" fmla="*/ 0 h 77"/>
                      <a:gd name="T10" fmla="*/ 55 w 116"/>
                      <a:gd name="T11" fmla="*/ 0 h 77"/>
                      <a:gd name="T12" fmla="*/ 66 w 116"/>
                      <a:gd name="T13" fmla="*/ 7 h 77"/>
                      <a:gd name="T14" fmla="*/ 87 w 116"/>
                      <a:gd name="T15" fmla="*/ 26 h 77"/>
                      <a:gd name="T16" fmla="*/ 109 w 116"/>
                      <a:gd name="T17" fmla="*/ 51 h 77"/>
                      <a:gd name="T18" fmla="*/ 115 w 116"/>
                      <a:gd name="T19" fmla="*/ 62 h 77"/>
                      <a:gd name="T20" fmla="*/ 113 w 116"/>
                      <a:gd name="T21" fmla="*/ 70 h 77"/>
                      <a:gd name="T22" fmla="*/ 108 w 116"/>
                      <a:gd name="T23" fmla="*/ 74 h 77"/>
                      <a:gd name="T24" fmla="*/ 99 w 116"/>
                      <a:gd name="T25" fmla="*/ 76 h 77"/>
                      <a:gd name="T26" fmla="*/ 88 w 116"/>
                      <a:gd name="T27" fmla="*/ 69 h 77"/>
                      <a:gd name="T28" fmla="*/ 77 w 116"/>
                      <a:gd name="T29" fmla="*/ 57 h 77"/>
                      <a:gd name="T30" fmla="*/ 68 w 116"/>
                      <a:gd name="T31" fmla="*/ 43 h 77"/>
                      <a:gd name="T32" fmla="*/ 53 w 116"/>
                      <a:gd name="T33" fmla="*/ 30 h 77"/>
                      <a:gd name="T34" fmla="*/ 48 w 116"/>
                      <a:gd name="T35" fmla="*/ 27 h 77"/>
                      <a:gd name="T36" fmla="*/ 41 w 116"/>
                      <a:gd name="T37" fmla="*/ 29 h 77"/>
                      <a:gd name="T38" fmla="*/ 35 w 116"/>
                      <a:gd name="T39" fmla="*/ 35 h 77"/>
                      <a:gd name="T40" fmla="*/ 21 w 116"/>
                      <a:gd name="T41" fmla="*/ 46 h 77"/>
                      <a:gd name="T42" fmla="*/ 13 w 116"/>
                      <a:gd name="T43" fmla="*/ 51 h 77"/>
                      <a:gd name="T44" fmla="*/ 7 w 116"/>
                      <a:gd name="T45" fmla="*/ 51 h 77"/>
                      <a:gd name="T46" fmla="*/ 0 w 116"/>
                      <a:gd name="T47" fmla="*/ 46 h 77"/>
                      <a:gd name="T48" fmla="*/ 2 w 116"/>
                      <a:gd name="T49" fmla="*/ 35 h 7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16"/>
                      <a:gd name="T76" fmla="*/ 0 h 77"/>
                      <a:gd name="T77" fmla="*/ 116 w 116"/>
                      <a:gd name="T78" fmla="*/ 77 h 7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16" h="77">
                        <a:moveTo>
                          <a:pt x="2" y="35"/>
                        </a:moveTo>
                        <a:lnTo>
                          <a:pt x="12" y="24"/>
                        </a:lnTo>
                        <a:lnTo>
                          <a:pt x="23" y="17"/>
                        </a:lnTo>
                        <a:lnTo>
                          <a:pt x="43" y="5"/>
                        </a:lnTo>
                        <a:lnTo>
                          <a:pt x="51" y="0"/>
                        </a:lnTo>
                        <a:lnTo>
                          <a:pt x="55" y="0"/>
                        </a:lnTo>
                        <a:lnTo>
                          <a:pt x="66" y="7"/>
                        </a:lnTo>
                        <a:lnTo>
                          <a:pt x="87" y="26"/>
                        </a:lnTo>
                        <a:lnTo>
                          <a:pt x="109" y="51"/>
                        </a:lnTo>
                        <a:lnTo>
                          <a:pt x="115" y="62"/>
                        </a:lnTo>
                        <a:lnTo>
                          <a:pt x="113" y="70"/>
                        </a:lnTo>
                        <a:lnTo>
                          <a:pt x="108" y="74"/>
                        </a:lnTo>
                        <a:lnTo>
                          <a:pt x="99" y="76"/>
                        </a:lnTo>
                        <a:lnTo>
                          <a:pt x="88" y="69"/>
                        </a:lnTo>
                        <a:lnTo>
                          <a:pt x="77" y="57"/>
                        </a:lnTo>
                        <a:lnTo>
                          <a:pt x="68" y="43"/>
                        </a:lnTo>
                        <a:lnTo>
                          <a:pt x="53" y="30"/>
                        </a:lnTo>
                        <a:lnTo>
                          <a:pt x="48" y="27"/>
                        </a:lnTo>
                        <a:lnTo>
                          <a:pt x="41" y="29"/>
                        </a:lnTo>
                        <a:lnTo>
                          <a:pt x="35" y="35"/>
                        </a:lnTo>
                        <a:lnTo>
                          <a:pt x="21" y="46"/>
                        </a:lnTo>
                        <a:lnTo>
                          <a:pt x="13" y="51"/>
                        </a:lnTo>
                        <a:lnTo>
                          <a:pt x="7" y="51"/>
                        </a:lnTo>
                        <a:lnTo>
                          <a:pt x="0" y="46"/>
                        </a:lnTo>
                        <a:lnTo>
                          <a:pt x="2" y="35"/>
                        </a:lnTo>
                      </a:path>
                    </a:pathLst>
                  </a:custGeom>
                  <a:solidFill>
                    <a:srgbClr val="5F3F1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4910" name="Freeform 25"/>
                  <p:cNvSpPr>
                    <a:spLocks/>
                  </p:cNvSpPr>
                  <p:nvPr/>
                </p:nvSpPr>
                <p:spPr bwMode="auto">
                  <a:xfrm>
                    <a:off x="4427" y="1854"/>
                    <a:ext cx="442" cy="496"/>
                  </a:xfrm>
                  <a:custGeom>
                    <a:avLst/>
                    <a:gdLst>
                      <a:gd name="T0" fmla="*/ 253 w 442"/>
                      <a:gd name="T1" fmla="*/ 357 h 496"/>
                      <a:gd name="T2" fmla="*/ 199 w 442"/>
                      <a:gd name="T3" fmla="*/ 337 h 496"/>
                      <a:gd name="T4" fmla="*/ 208 w 442"/>
                      <a:gd name="T5" fmla="*/ 278 h 496"/>
                      <a:gd name="T6" fmla="*/ 182 w 442"/>
                      <a:gd name="T7" fmla="*/ 253 h 496"/>
                      <a:gd name="T8" fmla="*/ 159 w 442"/>
                      <a:gd name="T9" fmla="*/ 225 h 496"/>
                      <a:gd name="T10" fmla="*/ 149 w 442"/>
                      <a:gd name="T11" fmla="*/ 186 h 496"/>
                      <a:gd name="T12" fmla="*/ 144 w 442"/>
                      <a:gd name="T13" fmla="*/ 148 h 496"/>
                      <a:gd name="T14" fmla="*/ 144 w 442"/>
                      <a:gd name="T15" fmla="*/ 112 h 496"/>
                      <a:gd name="T16" fmla="*/ 130 w 442"/>
                      <a:gd name="T17" fmla="*/ 108 h 496"/>
                      <a:gd name="T18" fmla="*/ 102 w 442"/>
                      <a:gd name="T19" fmla="*/ 106 h 496"/>
                      <a:gd name="T20" fmla="*/ 68 w 442"/>
                      <a:gd name="T21" fmla="*/ 116 h 496"/>
                      <a:gd name="T22" fmla="*/ 37 w 442"/>
                      <a:gd name="T23" fmla="*/ 133 h 496"/>
                      <a:gd name="T24" fmla="*/ 15 w 442"/>
                      <a:gd name="T25" fmla="*/ 148 h 496"/>
                      <a:gd name="T26" fmla="*/ 1 w 442"/>
                      <a:gd name="T27" fmla="*/ 124 h 496"/>
                      <a:gd name="T28" fmla="*/ 0 w 442"/>
                      <a:gd name="T29" fmla="*/ 100 h 496"/>
                      <a:gd name="T30" fmla="*/ 12 w 442"/>
                      <a:gd name="T31" fmla="*/ 69 h 496"/>
                      <a:gd name="T32" fmla="*/ 35 w 442"/>
                      <a:gd name="T33" fmla="*/ 41 h 496"/>
                      <a:gd name="T34" fmla="*/ 73 w 442"/>
                      <a:gd name="T35" fmla="*/ 19 h 496"/>
                      <a:gd name="T36" fmla="*/ 124 w 442"/>
                      <a:gd name="T37" fmla="*/ 5 h 496"/>
                      <a:gd name="T38" fmla="*/ 180 w 442"/>
                      <a:gd name="T39" fmla="*/ 0 h 496"/>
                      <a:gd name="T40" fmla="*/ 233 w 442"/>
                      <a:gd name="T41" fmla="*/ 6 h 496"/>
                      <a:gd name="T42" fmla="*/ 288 w 442"/>
                      <a:gd name="T43" fmla="*/ 25 h 496"/>
                      <a:gd name="T44" fmla="*/ 329 w 442"/>
                      <a:gd name="T45" fmla="*/ 53 h 496"/>
                      <a:gd name="T46" fmla="*/ 363 w 442"/>
                      <a:gd name="T47" fmla="*/ 87 h 496"/>
                      <a:gd name="T48" fmla="*/ 393 w 442"/>
                      <a:gd name="T49" fmla="*/ 134 h 496"/>
                      <a:gd name="T50" fmla="*/ 411 w 442"/>
                      <a:gd name="T51" fmla="*/ 178 h 496"/>
                      <a:gd name="T52" fmla="*/ 426 w 442"/>
                      <a:gd name="T53" fmla="*/ 223 h 496"/>
                      <a:gd name="T54" fmla="*/ 436 w 442"/>
                      <a:gd name="T55" fmla="*/ 281 h 496"/>
                      <a:gd name="T56" fmla="*/ 441 w 442"/>
                      <a:gd name="T57" fmla="*/ 317 h 496"/>
                      <a:gd name="T58" fmla="*/ 435 w 442"/>
                      <a:gd name="T59" fmla="*/ 371 h 496"/>
                      <a:gd name="T60" fmla="*/ 418 w 442"/>
                      <a:gd name="T61" fmla="*/ 426 h 496"/>
                      <a:gd name="T62" fmla="*/ 399 w 442"/>
                      <a:gd name="T63" fmla="*/ 469 h 496"/>
                      <a:gd name="T64" fmla="*/ 385 w 442"/>
                      <a:gd name="T65" fmla="*/ 487 h 496"/>
                      <a:gd name="T66" fmla="*/ 357 w 442"/>
                      <a:gd name="T67" fmla="*/ 495 h 496"/>
                      <a:gd name="T68" fmla="*/ 332 w 442"/>
                      <a:gd name="T69" fmla="*/ 495 h 496"/>
                      <a:gd name="T70" fmla="*/ 318 w 442"/>
                      <a:gd name="T71" fmla="*/ 495 h 496"/>
                      <a:gd name="T72" fmla="*/ 300 w 442"/>
                      <a:gd name="T73" fmla="*/ 489 h 496"/>
                      <a:gd name="T74" fmla="*/ 285 w 442"/>
                      <a:gd name="T75" fmla="*/ 466 h 496"/>
                      <a:gd name="T76" fmla="*/ 286 w 442"/>
                      <a:gd name="T77" fmla="*/ 456 h 496"/>
                      <a:gd name="T78" fmla="*/ 306 w 442"/>
                      <a:gd name="T79" fmla="*/ 451 h 496"/>
                      <a:gd name="T80" fmla="*/ 316 w 442"/>
                      <a:gd name="T81" fmla="*/ 439 h 496"/>
                      <a:gd name="T82" fmla="*/ 327 w 442"/>
                      <a:gd name="T83" fmla="*/ 424 h 496"/>
                      <a:gd name="T84" fmla="*/ 332 w 442"/>
                      <a:gd name="T85" fmla="*/ 404 h 496"/>
                      <a:gd name="T86" fmla="*/ 330 w 442"/>
                      <a:gd name="T87" fmla="*/ 395 h 496"/>
                      <a:gd name="T88" fmla="*/ 329 w 442"/>
                      <a:gd name="T89" fmla="*/ 379 h 496"/>
                      <a:gd name="T90" fmla="*/ 321 w 442"/>
                      <a:gd name="T91" fmla="*/ 362 h 496"/>
                      <a:gd name="T92" fmla="*/ 308 w 442"/>
                      <a:gd name="T93" fmla="*/ 348 h 496"/>
                      <a:gd name="T94" fmla="*/ 293 w 442"/>
                      <a:gd name="T95" fmla="*/ 342 h 496"/>
                      <a:gd name="T96" fmla="*/ 277 w 442"/>
                      <a:gd name="T97" fmla="*/ 343 h 496"/>
                      <a:gd name="T98" fmla="*/ 253 w 442"/>
                      <a:gd name="T99" fmla="*/ 357 h 49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442"/>
                      <a:gd name="T151" fmla="*/ 0 h 496"/>
                      <a:gd name="T152" fmla="*/ 442 w 442"/>
                      <a:gd name="T153" fmla="*/ 496 h 496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442" h="496">
                        <a:moveTo>
                          <a:pt x="253" y="357"/>
                        </a:moveTo>
                        <a:lnTo>
                          <a:pt x="199" y="337"/>
                        </a:lnTo>
                        <a:lnTo>
                          <a:pt x="208" y="278"/>
                        </a:lnTo>
                        <a:lnTo>
                          <a:pt x="182" y="253"/>
                        </a:lnTo>
                        <a:lnTo>
                          <a:pt x="159" y="225"/>
                        </a:lnTo>
                        <a:lnTo>
                          <a:pt x="149" y="186"/>
                        </a:lnTo>
                        <a:lnTo>
                          <a:pt x="144" y="148"/>
                        </a:lnTo>
                        <a:lnTo>
                          <a:pt x="144" y="112"/>
                        </a:lnTo>
                        <a:lnTo>
                          <a:pt x="130" y="108"/>
                        </a:lnTo>
                        <a:lnTo>
                          <a:pt x="102" y="106"/>
                        </a:lnTo>
                        <a:lnTo>
                          <a:pt x="68" y="116"/>
                        </a:lnTo>
                        <a:lnTo>
                          <a:pt x="37" y="133"/>
                        </a:lnTo>
                        <a:lnTo>
                          <a:pt x="15" y="148"/>
                        </a:lnTo>
                        <a:lnTo>
                          <a:pt x="1" y="124"/>
                        </a:lnTo>
                        <a:lnTo>
                          <a:pt x="0" y="100"/>
                        </a:lnTo>
                        <a:lnTo>
                          <a:pt x="12" y="69"/>
                        </a:lnTo>
                        <a:lnTo>
                          <a:pt x="35" y="41"/>
                        </a:lnTo>
                        <a:lnTo>
                          <a:pt x="73" y="19"/>
                        </a:lnTo>
                        <a:lnTo>
                          <a:pt x="124" y="5"/>
                        </a:lnTo>
                        <a:lnTo>
                          <a:pt x="180" y="0"/>
                        </a:lnTo>
                        <a:lnTo>
                          <a:pt x="233" y="6"/>
                        </a:lnTo>
                        <a:lnTo>
                          <a:pt x="288" y="25"/>
                        </a:lnTo>
                        <a:lnTo>
                          <a:pt x="329" y="53"/>
                        </a:lnTo>
                        <a:lnTo>
                          <a:pt x="363" y="87"/>
                        </a:lnTo>
                        <a:lnTo>
                          <a:pt x="393" y="134"/>
                        </a:lnTo>
                        <a:lnTo>
                          <a:pt x="411" y="178"/>
                        </a:lnTo>
                        <a:lnTo>
                          <a:pt x="426" y="223"/>
                        </a:lnTo>
                        <a:lnTo>
                          <a:pt x="436" y="281"/>
                        </a:lnTo>
                        <a:lnTo>
                          <a:pt x="441" y="317"/>
                        </a:lnTo>
                        <a:lnTo>
                          <a:pt x="435" y="371"/>
                        </a:lnTo>
                        <a:lnTo>
                          <a:pt x="418" y="426"/>
                        </a:lnTo>
                        <a:lnTo>
                          <a:pt x="399" y="469"/>
                        </a:lnTo>
                        <a:lnTo>
                          <a:pt x="385" y="487"/>
                        </a:lnTo>
                        <a:lnTo>
                          <a:pt x="357" y="495"/>
                        </a:lnTo>
                        <a:lnTo>
                          <a:pt x="332" y="495"/>
                        </a:lnTo>
                        <a:lnTo>
                          <a:pt x="318" y="495"/>
                        </a:lnTo>
                        <a:lnTo>
                          <a:pt x="300" y="489"/>
                        </a:lnTo>
                        <a:lnTo>
                          <a:pt x="285" y="466"/>
                        </a:lnTo>
                        <a:lnTo>
                          <a:pt x="286" y="456"/>
                        </a:lnTo>
                        <a:lnTo>
                          <a:pt x="306" y="451"/>
                        </a:lnTo>
                        <a:lnTo>
                          <a:pt x="316" y="439"/>
                        </a:lnTo>
                        <a:lnTo>
                          <a:pt x="327" y="424"/>
                        </a:lnTo>
                        <a:lnTo>
                          <a:pt x="332" y="404"/>
                        </a:lnTo>
                        <a:lnTo>
                          <a:pt x="330" y="395"/>
                        </a:lnTo>
                        <a:lnTo>
                          <a:pt x="329" y="379"/>
                        </a:lnTo>
                        <a:lnTo>
                          <a:pt x="321" y="362"/>
                        </a:lnTo>
                        <a:lnTo>
                          <a:pt x="308" y="348"/>
                        </a:lnTo>
                        <a:lnTo>
                          <a:pt x="293" y="342"/>
                        </a:lnTo>
                        <a:lnTo>
                          <a:pt x="277" y="343"/>
                        </a:lnTo>
                        <a:lnTo>
                          <a:pt x="253" y="357"/>
                        </a:lnTo>
                      </a:path>
                    </a:pathLst>
                  </a:custGeom>
                  <a:solidFill>
                    <a:srgbClr val="5F3F1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34829" name="Group 26"/>
              <p:cNvGrpSpPr>
                <a:grpSpLocks/>
              </p:cNvGrpSpPr>
              <p:nvPr/>
            </p:nvGrpSpPr>
            <p:grpSpPr bwMode="auto">
              <a:xfrm>
                <a:off x="3521" y="2808"/>
                <a:ext cx="1062" cy="822"/>
                <a:chOff x="3467" y="2822"/>
                <a:chExt cx="1125" cy="879"/>
              </a:xfrm>
            </p:grpSpPr>
            <p:sp>
              <p:nvSpPr>
                <p:cNvPr id="34902" name="Freeform 27"/>
                <p:cNvSpPr>
                  <a:spLocks/>
                </p:cNvSpPr>
                <p:nvPr/>
              </p:nvSpPr>
              <p:spPr bwMode="auto">
                <a:xfrm>
                  <a:off x="3572" y="2822"/>
                  <a:ext cx="936" cy="155"/>
                </a:xfrm>
                <a:custGeom>
                  <a:avLst/>
                  <a:gdLst>
                    <a:gd name="T0" fmla="*/ 314 w 936"/>
                    <a:gd name="T1" fmla="*/ 5 h 155"/>
                    <a:gd name="T2" fmla="*/ 230 w 936"/>
                    <a:gd name="T3" fmla="*/ 12 h 155"/>
                    <a:gd name="T4" fmla="*/ 151 w 936"/>
                    <a:gd name="T5" fmla="*/ 22 h 155"/>
                    <a:gd name="T6" fmla="*/ 102 w 936"/>
                    <a:gd name="T7" fmla="*/ 30 h 155"/>
                    <a:gd name="T8" fmla="*/ 66 w 936"/>
                    <a:gd name="T9" fmla="*/ 39 h 155"/>
                    <a:gd name="T10" fmla="*/ 42 w 936"/>
                    <a:gd name="T11" fmla="*/ 47 h 155"/>
                    <a:gd name="T12" fmla="*/ 23 w 936"/>
                    <a:gd name="T13" fmla="*/ 54 h 155"/>
                    <a:gd name="T14" fmla="*/ 10 w 936"/>
                    <a:gd name="T15" fmla="*/ 64 h 155"/>
                    <a:gd name="T16" fmla="*/ 2 w 936"/>
                    <a:gd name="T17" fmla="*/ 72 h 155"/>
                    <a:gd name="T18" fmla="*/ 1 w 936"/>
                    <a:gd name="T19" fmla="*/ 83 h 155"/>
                    <a:gd name="T20" fmla="*/ 9 w 936"/>
                    <a:gd name="T21" fmla="*/ 93 h 155"/>
                    <a:gd name="T22" fmla="*/ 22 w 936"/>
                    <a:gd name="T23" fmla="*/ 102 h 155"/>
                    <a:gd name="T24" fmla="*/ 40 w 936"/>
                    <a:gd name="T25" fmla="*/ 110 h 155"/>
                    <a:gd name="T26" fmla="*/ 72 w 936"/>
                    <a:gd name="T27" fmla="*/ 120 h 155"/>
                    <a:gd name="T28" fmla="*/ 109 w 936"/>
                    <a:gd name="T29" fmla="*/ 129 h 155"/>
                    <a:gd name="T30" fmla="*/ 173 w 936"/>
                    <a:gd name="T31" fmla="*/ 139 h 155"/>
                    <a:gd name="T32" fmla="*/ 233 w 936"/>
                    <a:gd name="T33" fmla="*/ 146 h 155"/>
                    <a:gd name="T34" fmla="*/ 313 w 936"/>
                    <a:gd name="T35" fmla="*/ 151 h 155"/>
                    <a:gd name="T36" fmla="*/ 418 w 936"/>
                    <a:gd name="T37" fmla="*/ 154 h 155"/>
                    <a:gd name="T38" fmla="*/ 629 w 936"/>
                    <a:gd name="T39" fmla="*/ 151 h 155"/>
                    <a:gd name="T40" fmla="*/ 758 w 936"/>
                    <a:gd name="T41" fmla="*/ 139 h 155"/>
                    <a:gd name="T42" fmla="*/ 832 w 936"/>
                    <a:gd name="T43" fmla="*/ 127 h 155"/>
                    <a:gd name="T44" fmla="*/ 874 w 936"/>
                    <a:gd name="T45" fmla="*/ 117 h 155"/>
                    <a:gd name="T46" fmla="*/ 901 w 936"/>
                    <a:gd name="T47" fmla="*/ 108 h 155"/>
                    <a:gd name="T48" fmla="*/ 919 w 936"/>
                    <a:gd name="T49" fmla="*/ 99 h 155"/>
                    <a:gd name="T50" fmla="*/ 930 w 936"/>
                    <a:gd name="T51" fmla="*/ 91 h 155"/>
                    <a:gd name="T52" fmla="*/ 935 w 936"/>
                    <a:gd name="T53" fmla="*/ 75 h 155"/>
                    <a:gd name="T54" fmla="*/ 921 w 936"/>
                    <a:gd name="T55" fmla="*/ 58 h 155"/>
                    <a:gd name="T56" fmla="*/ 896 w 936"/>
                    <a:gd name="T57" fmla="*/ 46 h 155"/>
                    <a:gd name="T58" fmla="*/ 846 w 936"/>
                    <a:gd name="T59" fmla="*/ 31 h 155"/>
                    <a:gd name="T60" fmla="*/ 755 w 936"/>
                    <a:gd name="T61" fmla="*/ 17 h 155"/>
                    <a:gd name="T62" fmla="*/ 629 w 936"/>
                    <a:gd name="T63" fmla="*/ 3 h 155"/>
                    <a:gd name="T64" fmla="*/ 478 w 936"/>
                    <a:gd name="T65" fmla="*/ 0 h 15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936"/>
                    <a:gd name="T100" fmla="*/ 0 h 155"/>
                    <a:gd name="T101" fmla="*/ 936 w 936"/>
                    <a:gd name="T102" fmla="*/ 155 h 15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936" h="155">
                      <a:moveTo>
                        <a:pt x="478" y="0"/>
                      </a:moveTo>
                      <a:lnTo>
                        <a:pt x="314" y="5"/>
                      </a:lnTo>
                      <a:lnTo>
                        <a:pt x="270" y="8"/>
                      </a:lnTo>
                      <a:lnTo>
                        <a:pt x="230" y="12"/>
                      </a:lnTo>
                      <a:lnTo>
                        <a:pt x="190" y="17"/>
                      </a:lnTo>
                      <a:lnTo>
                        <a:pt x="151" y="22"/>
                      </a:lnTo>
                      <a:lnTo>
                        <a:pt x="126" y="26"/>
                      </a:lnTo>
                      <a:lnTo>
                        <a:pt x="102" y="30"/>
                      </a:lnTo>
                      <a:lnTo>
                        <a:pt x="82" y="33"/>
                      </a:lnTo>
                      <a:lnTo>
                        <a:pt x="66" y="39"/>
                      </a:lnTo>
                      <a:lnTo>
                        <a:pt x="54" y="42"/>
                      </a:lnTo>
                      <a:lnTo>
                        <a:pt x="42" y="47"/>
                      </a:lnTo>
                      <a:lnTo>
                        <a:pt x="30" y="50"/>
                      </a:lnTo>
                      <a:lnTo>
                        <a:pt x="23" y="54"/>
                      </a:lnTo>
                      <a:lnTo>
                        <a:pt x="17" y="58"/>
                      </a:lnTo>
                      <a:lnTo>
                        <a:pt x="10" y="64"/>
                      </a:lnTo>
                      <a:lnTo>
                        <a:pt x="5" y="67"/>
                      </a:lnTo>
                      <a:lnTo>
                        <a:pt x="2" y="72"/>
                      </a:lnTo>
                      <a:lnTo>
                        <a:pt x="0" y="76"/>
                      </a:lnTo>
                      <a:lnTo>
                        <a:pt x="1" y="83"/>
                      </a:lnTo>
                      <a:lnTo>
                        <a:pt x="3" y="86"/>
                      </a:lnTo>
                      <a:lnTo>
                        <a:pt x="9" y="93"/>
                      </a:lnTo>
                      <a:lnTo>
                        <a:pt x="16" y="99"/>
                      </a:lnTo>
                      <a:lnTo>
                        <a:pt x="22" y="102"/>
                      </a:lnTo>
                      <a:lnTo>
                        <a:pt x="30" y="106"/>
                      </a:lnTo>
                      <a:lnTo>
                        <a:pt x="40" y="110"/>
                      </a:lnTo>
                      <a:lnTo>
                        <a:pt x="54" y="114"/>
                      </a:lnTo>
                      <a:lnTo>
                        <a:pt x="72" y="120"/>
                      </a:lnTo>
                      <a:lnTo>
                        <a:pt x="89" y="124"/>
                      </a:lnTo>
                      <a:lnTo>
                        <a:pt x="109" y="129"/>
                      </a:lnTo>
                      <a:lnTo>
                        <a:pt x="139" y="134"/>
                      </a:lnTo>
                      <a:lnTo>
                        <a:pt x="173" y="139"/>
                      </a:lnTo>
                      <a:lnTo>
                        <a:pt x="203" y="143"/>
                      </a:lnTo>
                      <a:lnTo>
                        <a:pt x="233" y="146"/>
                      </a:lnTo>
                      <a:lnTo>
                        <a:pt x="270" y="149"/>
                      </a:lnTo>
                      <a:lnTo>
                        <a:pt x="313" y="151"/>
                      </a:lnTo>
                      <a:lnTo>
                        <a:pt x="366" y="153"/>
                      </a:lnTo>
                      <a:lnTo>
                        <a:pt x="418" y="154"/>
                      </a:lnTo>
                      <a:lnTo>
                        <a:pt x="548" y="154"/>
                      </a:lnTo>
                      <a:lnTo>
                        <a:pt x="629" y="151"/>
                      </a:lnTo>
                      <a:lnTo>
                        <a:pt x="696" y="146"/>
                      </a:lnTo>
                      <a:lnTo>
                        <a:pt x="758" y="139"/>
                      </a:lnTo>
                      <a:lnTo>
                        <a:pt x="814" y="131"/>
                      </a:lnTo>
                      <a:lnTo>
                        <a:pt x="832" y="127"/>
                      </a:lnTo>
                      <a:lnTo>
                        <a:pt x="851" y="123"/>
                      </a:lnTo>
                      <a:lnTo>
                        <a:pt x="874" y="117"/>
                      </a:lnTo>
                      <a:lnTo>
                        <a:pt x="888" y="113"/>
                      </a:lnTo>
                      <a:lnTo>
                        <a:pt x="901" y="108"/>
                      </a:lnTo>
                      <a:lnTo>
                        <a:pt x="912" y="103"/>
                      </a:lnTo>
                      <a:lnTo>
                        <a:pt x="919" y="99"/>
                      </a:lnTo>
                      <a:lnTo>
                        <a:pt x="924" y="94"/>
                      </a:lnTo>
                      <a:lnTo>
                        <a:pt x="930" y="91"/>
                      </a:lnTo>
                      <a:lnTo>
                        <a:pt x="934" y="82"/>
                      </a:lnTo>
                      <a:lnTo>
                        <a:pt x="935" y="75"/>
                      </a:lnTo>
                      <a:lnTo>
                        <a:pt x="930" y="67"/>
                      </a:lnTo>
                      <a:lnTo>
                        <a:pt x="921" y="58"/>
                      </a:lnTo>
                      <a:lnTo>
                        <a:pt x="908" y="51"/>
                      </a:lnTo>
                      <a:lnTo>
                        <a:pt x="896" y="46"/>
                      </a:lnTo>
                      <a:lnTo>
                        <a:pt x="877" y="40"/>
                      </a:lnTo>
                      <a:lnTo>
                        <a:pt x="846" y="31"/>
                      </a:lnTo>
                      <a:lnTo>
                        <a:pt x="810" y="25"/>
                      </a:lnTo>
                      <a:lnTo>
                        <a:pt x="755" y="17"/>
                      </a:lnTo>
                      <a:lnTo>
                        <a:pt x="698" y="11"/>
                      </a:lnTo>
                      <a:lnTo>
                        <a:pt x="629" y="3"/>
                      </a:lnTo>
                      <a:lnTo>
                        <a:pt x="565" y="2"/>
                      </a:lnTo>
                      <a:lnTo>
                        <a:pt x="478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903" name="Freeform 28"/>
                <p:cNvSpPr>
                  <a:spLocks/>
                </p:cNvSpPr>
                <p:nvPr/>
              </p:nvSpPr>
              <p:spPr bwMode="auto">
                <a:xfrm>
                  <a:off x="3467" y="2897"/>
                  <a:ext cx="1125" cy="804"/>
                </a:xfrm>
                <a:custGeom>
                  <a:avLst/>
                  <a:gdLst>
                    <a:gd name="T0" fmla="*/ 106 w 1125"/>
                    <a:gd name="T1" fmla="*/ 8 h 804"/>
                    <a:gd name="T2" fmla="*/ 114 w 1125"/>
                    <a:gd name="T3" fmla="*/ 18 h 804"/>
                    <a:gd name="T4" fmla="*/ 127 w 1125"/>
                    <a:gd name="T5" fmla="*/ 27 h 804"/>
                    <a:gd name="T6" fmla="*/ 145 w 1125"/>
                    <a:gd name="T7" fmla="*/ 35 h 804"/>
                    <a:gd name="T8" fmla="*/ 177 w 1125"/>
                    <a:gd name="T9" fmla="*/ 45 h 804"/>
                    <a:gd name="T10" fmla="*/ 214 w 1125"/>
                    <a:gd name="T11" fmla="*/ 54 h 804"/>
                    <a:gd name="T12" fmla="*/ 278 w 1125"/>
                    <a:gd name="T13" fmla="*/ 64 h 804"/>
                    <a:gd name="T14" fmla="*/ 338 w 1125"/>
                    <a:gd name="T15" fmla="*/ 71 h 804"/>
                    <a:gd name="T16" fmla="*/ 418 w 1125"/>
                    <a:gd name="T17" fmla="*/ 76 h 804"/>
                    <a:gd name="T18" fmla="*/ 523 w 1125"/>
                    <a:gd name="T19" fmla="*/ 79 h 804"/>
                    <a:gd name="T20" fmla="*/ 734 w 1125"/>
                    <a:gd name="T21" fmla="*/ 76 h 804"/>
                    <a:gd name="T22" fmla="*/ 863 w 1125"/>
                    <a:gd name="T23" fmla="*/ 64 h 804"/>
                    <a:gd name="T24" fmla="*/ 937 w 1125"/>
                    <a:gd name="T25" fmla="*/ 52 h 804"/>
                    <a:gd name="T26" fmla="*/ 979 w 1125"/>
                    <a:gd name="T27" fmla="*/ 42 h 804"/>
                    <a:gd name="T28" fmla="*/ 1006 w 1125"/>
                    <a:gd name="T29" fmla="*/ 33 h 804"/>
                    <a:gd name="T30" fmla="*/ 1024 w 1125"/>
                    <a:gd name="T31" fmla="*/ 24 h 804"/>
                    <a:gd name="T32" fmla="*/ 1035 w 1125"/>
                    <a:gd name="T33" fmla="*/ 16 h 804"/>
                    <a:gd name="T34" fmla="*/ 1040 w 1125"/>
                    <a:gd name="T35" fmla="*/ 0 h 804"/>
                    <a:gd name="T36" fmla="*/ 1081 w 1125"/>
                    <a:gd name="T37" fmla="*/ 723 h 804"/>
                    <a:gd name="T38" fmla="*/ 988 w 1125"/>
                    <a:gd name="T39" fmla="*/ 764 h 804"/>
                    <a:gd name="T40" fmla="*/ 913 w 1125"/>
                    <a:gd name="T41" fmla="*/ 767 h 804"/>
                    <a:gd name="T42" fmla="*/ 824 w 1125"/>
                    <a:gd name="T43" fmla="*/ 784 h 804"/>
                    <a:gd name="T44" fmla="*/ 764 w 1125"/>
                    <a:gd name="T45" fmla="*/ 803 h 804"/>
                    <a:gd name="T46" fmla="*/ 688 w 1125"/>
                    <a:gd name="T47" fmla="*/ 793 h 804"/>
                    <a:gd name="T48" fmla="*/ 612 w 1125"/>
                    <a:gd name="T49" fmla="*/ 773 h 804"/>
                    <a:gd name="T50" fmla="*/ 523 w 1125"/>
                    <a:gd name="T51" fmla="*/ 776 h 804"/>
                    <a:gd name="T52" fmla="*/ 443 w 1125"/>
                    <a:gd name="T53" fmla="*/ 790 h 804"/>
                    <a:gd name="T54" fmla="*/ 378 w 1125"/>
                    <a:gd name="T55" fmla="*/ 797 h 804"/>
                    <a:gd name="T56" fmla="*/ 279 w 1125"/>
                    <a:gd name="T57" fmla="*/ 780 h 804"/>
                    <a:gd name="T58" fmla="*/ 196 w 1125"/>
                    <a:gd name="T59" fmla="*/ 773 h 804"/>
                    <a:gd name="T60" fmla="*/ 120 w 1125"/>
                    <a:gd name="T61" fmla="*/ 784 h 804"/>
                    <a:gd name="T62" fmla="*/ 37 w 1125"/>
                    <a:gd name="T63" fmla="*/ 757 h 804"/>
                    <a:gd name="T64" fmla="*/ 11 w 1125"/>
                    <a:gd name="T65" fmla="*/ 658 h 80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25"/>
                    <a:gd name="T100" fmla="*/ 0 h 804"/>
                    <a:gd name="T101" fmla="*/ 1125 w 1125"/>
                    <a:gd name="T102" fmla="*/ 804 h 80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25" h="804">
                      <a:moveTo>
                        <a:pt x="105" y="1"/>
                      </a:moveTo>
                      <a:lnTo>
                        <a:pt x="106" y="8"/>
                      </a:lnTo>
                      <a:lnTo>
                        <a:pt x="108" y="11"/>
                      </a:lnTo>
                      <a:lnTo>
                        <a:pt x="114" y="18"/>
                      </a:lnTo>
                      <a:lnTo>
                        <a:pt x="121" y="24"/>
                      </a:lnTo>
                      <a:lnTo>
                        <a:pt x="127" y="27"/>
                      </a:lnTo>
                      <a:lnTo>
                        <a:pt x="135" y="31"/>
                      </a:lnTo>
                      <a:lnTo>
                        <a:pt x="145" y="35"/>
                      </a:lnTo>
                      <a:lnTo>
                        <a:pt x="159" y="39"/>
                      </a:lnTo>
                      <a:lnTo>
                        <a:pt x="177" y="45"/>
                      </a:lnTo>
                      <a:lnTo>
                        <a:pt x="194" y="49"/>
                      </a:lnTo>
                      <a:lnTo>
                        <a:pt x="214" y="54"/>
                      </a:lnTo>
                      <a:lnTo>
                        <a:pt x="244" y="59"/>
                      </a:lnTo>
                      <a:lnTo>
                        <a:pt x="278" y="64"/>
                      </a:lnTo>
                      <a:lnTo>
                        <a:pt x="308" y="68"/>
                      </a:lnTo>
                      <a:lnTo>
                        <a:pt x="338" y="71"/>
                      </a:lnTo>
                      <a:lnTo>
                        <a:pt x="375" y="74"/>
                      </a:lnTo>
                      <a:lnTo>
                        <a:pt x="418" y="76"/>
                      </a:lnTo>
                      <a:lnTo>
                        <a:pt x="471" y="78"/>
                      </a:lnTo>
                      <a:lnTo>
                        <a:pt x="523" y="79"/>
                      </a:lnTo>
                      <a:lnTo>
                        <a:pt x="653" y="79"/>
                      </a:lnTo>
                      <a:lnTo>
                        <a:pt x="734" y="76"/>
                      </a:lnTo>
                      <a:lnTo>
                        <a:pt x="801" y="71"/>
                      </a:lnTo>
                      <a:lnTo>
                        <a:pt x="863" y="64"/>
                      </a:lnTo>
                      <a:lnTo>
                        <a:pt x="919" y="56"/>
                      </a:lnTo>
                      <a:lnTo>
                        <a:pt x="937" y="52"/>
                      </a:lnTo>
                      <a:lnTo>
                        <a:pt x="956" y="48"/>
                      </a:lnTo>
                      <a:lnTo>
                        <a:pt x="979" y="42"/>
                      </a:lnTo>
                      <a:lnTo>
                        <a:pt x="993" y="38"/>
                      </a:lnTo>
                      <a:lnTo>
                        <a:pt x="1006" y="33"/>
                      </a:lnTo>
                      <a:lnTo>
                        <a:pt x="1017" y="28"/>
                      </a:lnTo>
                      <a:lnTo>
                        <a:pt x="1024" y="24"/>
                      </a:lnTo>
                      <a:lnTo>
                        <a:pt x="1029" y="19"/>
                      </a:lnTo>
                      <a:lnTo>
                        <a:pt x="1035" y="16"/>
                      </a:lnTo>
                      <a:lnTo>
                        <a:pt x="1039" y="7"/>
                      </a:lnTo>
                      <a:lnTo>
                        <a:pt x="1040" y="0"/>
                      </a:lnTo>
                      <a:lnTo>
                        <a:pt x="1124" y="702"/>
                      </a:lnTo>
                      <a:lnTo>
                        <a:pt x="1081" y="723"/>
                      </a:lnTo>
                      <a:lnTo>
                        <a:pt x="1032" y="747"/>
                      </a:lnTo>
                      <a:lnTo>
                        <a:pt x="988" y="764"/>
                      </a:lnTo>
                      <a:lnTo>
                        <a:pt x="952" y="770"/>
                      </a:lnTo>
                      <a:lnTo>
                        <a:pt x="913" y="767"/>
                      </a:lnTo>
                      <a:lnTo>
                        <a:pt x="866" y="767"/>
                      </a:lnTo>
                      <a:lnTo>
                        <a:pt x="824" y="784"/>
                      </a:lnTo>
                      <a:lnTo>
                        <a:pt x="788" y="797"/>
                      </a:lnTo>
                      <a:lnTo>
                        <a:pt x="764" y="803"/>
                      </a:lnTo>
                      <a:lnTo>
                        <a:pt x="728" y="800"/>
                      </a:lnTo>
                      <a:lnTo>
                        <a:pt x="688" y="793"/>
                      </a:lnTo>
                      <a:lnTo>
                        <a:pt x="652" y="784"/>
                      </a:lnTo>
                      <a:lnTo>
                        <a:pt x="612" y="773"/>
                      </a:lnTo>
                      <a:lnTo>
                        <a:pt x="573" y="767"/>
                      </a:lnTo>
                      <a:lnTo>
                        <a:pt x="523" y="776"/>
                      </a:lnTo>
                      <a:lnTo>
                        <a:pt x="487" y="784"/>
                      </a:lnTo>
                      <a:lnTo>
                        <a:pt x="443" y="790"/>
                      </a:lnTo>
                      <a:lnTo>
                        <a:pt x="415" y="793"/>
                      </a:lnTo>
                      <a:lnTo>
                        <a:pt x="378" y="797"/>
                      </a:lnTo>
                      <a:lnTo>
                        <a:pt x="321" y="787"/>
                      </a:lnTo>
                      <a:lnTo>
                        <a:pt x="279" y="780"/>
                      </a:lnTo>
                      <a:lnTo>
                        <a:pt x="229" y="770"/>
                      </a:lnTo>
                      <a:lnTo>
                        <a:pt x="196" y="773"/>
                      </a:lnTo>
                      <a:lnTo>
                        <a:pt x="153" y="784"/>
                      </a:lnTo>
                      <a:lnTo>
                        <a:pt x="120" y="784"/>
                      </a:lnTo>
                      <a:lnTo>
                        <a:pt x="80" y="773"/>
                      </a:lnTo>
                      <a:lnTo>
                        <a:pt x="37" y="757"/>
                      </a:lnTo>
                      <a:lnTo>
                        <a:pt x="0" y="723"/>
                      </a:lnTo>
                      <a:lnTo>
                        <a:pt x="11" y="658"/>
                      </a:lnTo>
                      <a:lnTo>
                        <a:pt x="105" y="1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4830" name="Freeform 29"/>
              <p:cNvSpPr>
                <a:spLocks/>
              </p:cNvSpPr>
              <p:nvPr/>
            </p:nvSpPr>
            <p:spPr bwMode="auto">
              <a:xfrm>
                <a:off x="3624" y="2624"/>
                <a:ext cx="527" cy="279"/>
              </a:xfrm>
              <a:custGeom>
                <a:avLst/>
                <a:gdLst>
                  <a:gd name="T0" fmla="*/ 0 w 558"/>
                  <a:gd name="T1" fmla="*/ 206 h 298"/>
                  <a:gd name="T2" fmla="*/ 18 w 558"/>
                  <a:gd name="T3" fmla="*/ 253 h 298"/>
                  <a:gd name="T4" fmla="*/ 26 w 558"/>
                  <a:gd name="T5" fmla="*/ 272 h 298"/>
                  <a:gd name="T6" fmla="*/ 35 w 558"/>
                  <a:gd name="T7" fmla="*/ 278 h 298"/>
                  <a:gd name="T8" fmla="*/ 42 w 558"/>
                  <a:gd name="T9" fmla="*/ 276 h 298"/>
                  <a:gd name="T10" fmla="*/ 52 w 558"/>
                  <a:gd name="T11" fmla="*/ 272 h 298"/>
                  <a:gd name="T12" fmla="*/ 313 w 558"/>
                  <a:gd name="T13" fmla="*/ 123 h 298"/>
                  <a:gd name="T14" fmla="*/ 325 w 558"/>
                  <a:gd name="T15" fmla="*/ 122 h 298"/>
                  <a:gd name="T16" fmla="*/ 341 w 558"/>
                  <a:gd name="T17" fmla="*/ 130 h 298"/>
                  <a:gd name="T18" fmla="*/ 358 w 558"/>
                  <a:gd name="T19" fmla="*/ 130 h 298"/>
                  <a:gd name="T20" fmla="*/ 378 w 558"/>
                  <a:gd name="T21" fmla="*/ 126 h 298"/>
                  <a:gd name="T22" fmla="*/ 407 w 558"/>
                  <a:gd name="T23" fmla="*/ 120 h 298"/>
                  <a:gd name="T24" fmla="*/ 422 w 558"/>
                  <a:gd name="T25" fmla="*/ 111 h 298"/>
                  <a:gd name="T26" fmla="*/ 507 w 558"/>
                  <a:gd name="T27" fmla="*/ 103 h 298"/>
                  <a:gd name="T28" fmla="*/ 522 w 558"/>
                  <a:gd name="T29" fmla="*/ 98 h 298"/>
                  <a:gd name="T30" fmla="*/ 519 w 558"/>
                  <a:gd name="T31" fmla="*/ 90 h 298"/>
                  <a:gd name="T32" fmla="*/ 512 w 558"/>
                  <a:gd name="T33" fmla="*/ 85 h 298"/>
                  <a:gd name="T34" fmla="*/ 478 w 558"/>
                  <a:gd name="T35" fmla="*/ 80 h 298"/>
                  <a:gd name="T36" fmla="*/ 438 w 558"/>
                  <a:gd name="T37" fmla="*/ 82 h 298"/>
                  <a:gd name="T38" fmla="*/ 439 w 558"/>
                  <a:gd name="T39" fmla="*/ 78 h 298"/>
                  <a:gd name="T40" fmla="*/ 478 w 558"/>
                  <a:gd name="T41" fmla="*/ 74 h 298"/>
                  <a:gd name="T42" fmla="*/ 513 w 558"/>
                  <a:gd name="T43" fmla="*/ 66 h 298"/>
                  <a:gd name="T44" fmla="*/ 525 w 558"/>
                  <a:gd name="T45" fmla="*/ 60 h 298"/>
                  <a:gd name="T46" fmla="*/ 526 w 558"/>
                  <a:gd name="T47" fmla="*/ 47 h 298"/>
                  <a:gd name="T48" fmla="*/ 507 w 558"/>
                  <a:gd name="T49" fmla="*/ 41 h 298"/>
                  <a:gd name="T50" fmla="*/ 431 w 558"/>
                  <a:gd name="T51" fmla="*/ 54 h 298"/>
                  <a:gd name="T52" fmla="*/ 431 w 558"/>
                  <a:gd name="T53" fmla="*/ 48 h 298"/>
                  <a:gd name="T54" fmla="*/ 502 w 558"/>
                  <a:gd name="T55" fmla="*/ 27 h 298"/>
                  <a:gd name="T56" fmla="*/ 519 w 558"/>
                  <a:gd name="T57" fmla="*/ 20 h 298"/>
                  <a:gd name="T58" fmla="*/ 518 w 558"/>
                  <a:gd name="T59" fmla="*/ 7 h 298"/>
                  <a:gd name="T60" fmla="*/ 508 w 558"/>
                  <a:gd name="T61" fmla="*/ 1 h 298"/>
                  <a:gd name="T62" fmla="*/ 499 w 558"/>
                  <a:gd name="T63" fmla="*/ 0 h 298"/>
                  <a:gd name="T64" fmla="*/ 415 w 558"/>
                  <a:gd name="T65" fmla="*/ 26 h 29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58"/>
                  <a:gd name="T100" fmla="*/ 0 h 298"/>
                  <a:gd name="T101" fmla="*/ 558 w 558"/>
                  <a:gd name="T102" fmla="*/ 298 h 29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58" h="298">
                    <a:moveTo>
                      <a:pt x="0" y="220"/>
                    </a:moveTo>
                    <a:lnTo>
                      <a:pt x="19" y="270"/>
                    </a:lnTo>
                    <a:lnTo>
                      <a:pt x="28" y="290"/>
                    </a:lnTo>
                    <a:lnTo>
                      <a:pt x="37" y="297"/>
                    </a:lnTo>
                    <a:lnTo>
                      <a:pt x="45" y="295"/>
                    </a:lnTo>
                    <a:lnTo>
                      <a:pt x="55" y="290"/>
                    </a:lnTo>
                    <a:lnTo>
                      <a:pt x="331" y="131"/>
                    </a:lnTo>
                    <a:lnTo>
                      <a:pt x="344" y="130"/>
                    </a:lnTo>
                    <a:lnTo>
                      <a:pt x="361" y="139"/>
                    </a:lnTo>
                    <a:lnTo>
                      <a:pt x="379" y="139"/>
                    </a:lnTo>
                    <a:lnTo>
                      <a:pt x="400" y="135"/>
                    </a:lnTo>
                    <a:lnTo>
                      <a:pt x="431" y="128"/>
                    </a:lnTo>
                    <a:lnTo>
                      <a:pt x="447" y="119"/>
                    </a:lnTo>
                    <a:lnTo>
                      <a:pt x="537" y="110"/>
                    </a:lnTo>
                    <a:lnTo>
                      <a:pt x="553" y="105"/>
                    </a:lnTo>
                    <a:lnTo>
                      <a:pt x="549" y="96"/>
                    </a:lnTo>
                    <a:lnTo>
                      <a:pt x="542" y="91"/>
                    </a:lnTo>
                    <a:lnTo>
                      <a:pt x="506" y="85"/>
                    </a:lnTo>
                    <a:lnTo>
                      <a:pt x="464" y="88"/>
                    </a:lnTo>
                    <a:lnTo>
                      <a:pt x="465" y="83"/>
                    </a:lnTo>
                    <a:lnTo>
                      <a:pt x="506" y="79"/>
                    </a:lnTo>
                    <a:lnTo>
                      <a:pt x="543" y="70"/>
                    </a:lnTo>
                    <a:lnTo>
                      <a:pt x="556" y="64"/>
                    </a:lnTo>
                    <a:lnTo>
                      <a:pt x="557" y="50"/>
                    </a:lnTo>
                    <a:lnTo>
                      <a:pt x="537" y="44"/>
                    </a:lnTo>
                    <a:lnTo>
                      <a:pt x="456" y="58"/>
                    </a:lnTo>
                    <a:lnTo>
                      <a:pt x="456" y="51"/>
                    </a:lnTo>
                    <a:lnTo>
                      <a:pt x="531" y="29"/>
                    </a:lnTo>
                    <a:lnTo>
                      <a:pt x="549" y="21"/>
                    </a:lnTo>
                    <a:lnTo>
                      <a:pt x="548" y="8"/>
                    </a:lnTo>
                    <a:lnTo>
                      <a:pt x="538" y="1"/>
                    </a:lnTo>
                    <a:lnTo>
                      <a:pt x="528" y="0"/>
                    </a:lnTo>
                    <a:lnTo>
                      <a:pt x="439" y="2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4831" name="Freeform 30"/>
              <p:cNvSpPr>
                <a:spLocks/>
              </p:cNvSpPr>
              <p:nvPr/>
            </p:nvSpPr>
            <p:spPr bwMode="auto">
              <a:xfrm>
                <a:off x="2919" y="3207"/>
                <a:ext cx="645" cy="496"/>
              </a:xfrm>
              <a:custGeom>
                <a:avLst/>
                <a:gdLst>
                  <a:gd name="T0" fmla="*/ 191 w 683"/>
                  <a:gd name="T1" fmla="*/ 10 h 530"/>
                  <a:gd name="T2" fmla="*/ 0 w 683"/>
                  <a:gd name="T3" fmla="*/ 449 h 530"/>
                  <a:gd name="T4" fmla="*/ 8 w 683"/>
                  <a:gd name="T5" fmla="*/ 459 h 530"/>
                  <a:gd name="T6" fmla="*/ 22 w 683"/>
                  <a:gd name="T7" fmla="*/ 450 h 530"/>
                  <a:gd name="T8" fmla="*/ 203 w 683"/>
                  <a:gd name="T9" fmla="*/ 26 h 530"/>
                  <a:gd name="T10" fmla="*/ 214 w 683"/>
                  <a:gd name="T11" fmla="*/ 22 h 530"/>
                  <a:gd name="T12" fmla="*/ 284 w 683"/>
                  <a:gd name="T13" fmla="*/ 21 h 530"/>
                  <a:gd name="T14" fmla="*/ 374 w 683"/>
                  <a:gd name="T15" fmla="*/ 23 h 530"/>
                  <a:gd name="T16" fmla="*/ 453 w 683"/>
                  <a:gd name="T17" fmla="*/ 28 h 530"/>
                  <a:gd name="T18" fmla="*/ 477 w 683"/>
                  <a:gd name="T19" fmla="*/ 35 h 530"/>
                  <a:gd name="T20" fmla="*/ 491 w 683"/>
                  <a:gd name="T21" fmla="*/ 45 h 530"/>
                  <a:gd name="T22" fmla="*/ 501 w 683"/>
                  <a:gd name="T23" fmla="*/ 60 h 530"/>
                  <a:gd name="T24" fmla="*/ 626 w 683"/>
                  <a:gd name="T25" fmla="*/ 491 h 530"/>
                  <a:gd name="T26" fmla="*/ 637 w 683"/>
                  <a:gd name="T27" fmla="*/ 495 h 530"/>
                  <a:gd name="T28" fmla="*/ 644 w 683"/>
                  <a:gd name="T29" fmla="*/ 487 h 530"/>
                  <a:gd name="T30" fmla="*/ 519 w 683"/>
                  <a:gd name="T31" fmla="*/ 56 h 530"/>
                  <a:gd name="T32" fmla="*/ 506 w 683"/>
                  <a:gd name="T33" fmla="*/ 34 h 530"/>
                  <a:gd name="T34" fmla="*/ 496 w 683"/>
                  <a:gd name="T35" fmla="*/ 23 h 530"/>
                  <a:gd name="T36" fmla="*/ 485 w 683"/>
                  <a:gd name="T37" fmla="*/ 18 h 530"/>
                  <a:gd name="T38" fmla="*/ 471 w 683"/>
                  <a:gd name="T39" fmla="*/ 11 h 530"/>
                  <a:gd name="T40" fmla="*/ 445 w 683"/>
                  <a:gd name="T41" fmla="*/ 10 h 530"/>
                  <a:gd name="T42" fmla="*/ 361 w 683"/>
                  <a:gd name="T43" fmla="*/ 3 h 530"/>
                  <a:gd name="T44" fmla="*/ 268 w 683"/>
                  <a:gd name="T45" fmla="*/ 0 h 530"/>
                  <a:gd name="T46" fmla="*/ 224 w 683"/>
                  <a:gd name="T47" fmla="*/ 2 h 530"/>
                  <a:gd name="T48" fmla="*/ 202 w 683"/>
                  <a:gd name="T49" fmla="*/ 3 h 530"/>
                  <a:gd name="T50" fmla="*/ 191 w 683"/>
                  <a:gd name="T51" fmla="*/ 10 h 53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83"/>
                  <a:gd name="T79" fmla="*/ 0 h 530"/>
                  <a:gd name="T80" fmla="*/ 683 w 683"/>
                  <a:gd name="T81" fmla="*/ 530 h 53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83" h="530">
                    <a:moveTo>
                      <a:pt x="202" y="11"/>
                    </a:moveTo>
                    <a:lnTo>
                      <a:pt x="0" y="480"/>
                    </a:lnTo>
                    <a:lnTo>
                      <a:pt x="8" y="490"/>
                    </a:lnTo>
                    <a:lnTo>
                      <a:pt x="23" y="481"/>
                    </a:lnTo>
                    <a:lnTo>
                      <a:pt x="215" y="28"/>
                    </a:lnTo>
                    <a:lnTo>
                      <a:pt x="227" y="23"/>
                    </a:lnTo>
                    <a:lnTo>
                      <a:pt x="301" y="22"/>
                    </a:lnTo>
                    <a:lnTo>
                      <a:pt x="396" y="25"/>
                    </a:lnTo>
                    <a:lnTo>
                      <a:pt x="480" y="30"/>
                    </a:lnTo>
                    <a:lnTo>
                      <a:pt x="505" y="37"/>
                    </a:lnTo>
                    <a:lnTo>
                      <a:pt x="520" y="48"/>
                    </a:lnTo>
                    <a:lnTo>
                      <a:pt x="530" y="64"/>
                    </a:lnTo>
                    <a:lnTo>
                      <a:pt x="663" y="525"/>
                    </a:lnTo>
                    <a:lnTo>
                      <a:pt x="674" y="529"/>
                    </a:lnTo>
                    <a:lnTo>
                      <a:pt x="682" y="520"/>
                    </a:lnTo>
                    <a:lnTo>
                      <a:pt x="550" y="60"/>
                    </a:lnTo>
                    <a:lnTo>
                      <a:pt x="536" y="36"/>
                    </a:lnTo>
                    <a:lnTo>
                      <a:pt x="525" y="25"/>
                    </a:lnTo>
                    <a:lnTo>
                      <a:pt x="514" y="19"/>
                    </a:lnTo>
                    <a:lnTo>
                      <a:pt x="499" y="12"/>
                    </a:lnTo>
                    <a:lnTo>
                      <a:pt x="471" y="11"/>
                    </a:lnTo>
                    <a:lnTo>
                      <a:pt x="382" y="3"/>
                    </a:lnTo>
                    <a:lnTo>
                      <a:pt x="284" y="0"/>
                    </a:lnTo>
                    <a:lnTo>
                      <a:pt x="237" y="2"/>
                    </a:lnTo>
                    <a:lnTo>
                      <a:pt x="214" y="3"/>
                    </a:lnTo>
                    <a:lnTo>
                      <a:pt x="202" y="11"/>
                    </a:lnTo>
                  </a:path>
                </a:pathLst>
              </a:custGeom>
              <a:solidFill>
                <a:srgbClr val="919191"/>
              </a:soli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34832" name="Group 31"/>
              <p:cNvGrpSpPr>
                <a:grpSpLocks/>
              </p:cNvGrpSpPr>
              <p:nvPr/>
            </p:nvGrpSpPr>
            <p:grpSpPr bwMode="auto">
              <a:xfrm>
                <a:off x="3716" y="3045"/>
                <a:ext cx="518" cy="299"/>
                <a:chOff x="3674" y="3076"/>
                <a:chExt cx="548" cy="319"/>
              </a:xfrm>
            </p:grpSpPr>
            <p:sp>
              <p:nvSpPr>
                <p:cNvPr id="34900" name="Freeform 32"/>
                <p:cNvSpPr>
                  <a:spLocks/>
                </p:cNvSpPr>
                <p:nvPr/>
              </p:nvSpPr>
              <p:spPr bwMode="auto">
                <a:xfrm>
                  <a:off x="4009" y="3164"/>
                  <a:ext cx="213" cy="231"/>
                </a:xfrm>
                <a:custGeom>
                  <a:avLst/>
                  <a:gdLst>
                    <a:gd name="T0" fmla="*/ 114 w 213"/>
                    <a:gd name="T1" fmla="*/ 0 h 231"/>
                    <a:gd name="T2" fmla="*/ 71 w 213"/>
                    <a:gd name="T3" fmla="*/ 57 h 231"/>
                    <a:gd name="T4" fmla="*/ 0 w 213"/>
                    <a:gd name="T5" fmla="*/ 51 h 231"/>
                    <a:gd name="T6" fmla="*/ 57 w 213"/>
                    <a:gd name="T7" fmla="*/ 117 h 231"/>
                    <a:gd name="T8" fmla="*/ 4 w 213"/>
                    <a:gd name="T9" fmla="*/ 202 h 231"/>
                    <a:gd name="T10" fmla="*/ 99 w 213"/>
                    <a:gd name="T11" fmla="*/ 149 h 231"/>
                    <a:gd name="T12" fmla="*/ 166 w 213"/>
                    <a:gd name="T13" fmla="*/ 230 h 231"/>
                    <a:gd name="T14" fmla="*/ 149 w 213"/>
                    <a:gd name="T15" fmla="*/ 127 h 231"/>
                    <a:gd name="T16" fmla="*/ 212 w 213"/>
                    <a:gd name="T17" fmla="*/ 66 h 231"/>
                    <a:gd name="T18" fmla="*/ 136 w 213"/>
                    <a:gd name="T19" fmla="*/ 68 h 231"/>
                    <a:gd name="T20" fmla="*/ 114 w 213"/>
                    <a:gd name="T21" fmla="*/ 0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13"/>
                    <a:gd name="T34" fmla="*/ 0 h 231"/>
                    <a:gd name="T35" fmla="*/ 213 w 213"/>
                    <a:gd name="T36" fmla="*/ 231 h 23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13" h="231">
                      <a:moveTo>
                        <a:pt x="114" y="0"/>
                      </a:moveTo>
                      <a:lnTo>
                        <a:pt x="71" y="57"/>
                      </a:lnTo>
                      <a:lnTo>
                        <a:pt x="0" y="51"/>
                      </a:lnTo>
                      <a:lnTo>
                        <a:pt x="57" y="117"/>
                      </a:lnTo>
                      <a:lnTo>
                        <a:pt x="4" y="202"/>
                      </a:lnTo>
                      <a:lnTo>
                        <a:pt x="99" y="149"/>
                      </a:lnTo>
                      <a:lnTo>
                        <a:pt x="166" y="230"/>
                      </a:lnTo>
                      <a:lnTo>
                        <a:pt x="149" y="127"/>
                      </a:lnTo>
                      <a:lnTo>
                        <a:pt x="212" y="66"/>
                      </a:lnTo>
                      <a:lnTo>
                        <a:pt x="136" y="68"/>
                      </a:lnTo>
                      <a:lnTo>
                        <a:pt x="114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901" name="Freeform 33"/>
                <p:cNvSpPr>
                  <a:spLocks/>
                </p:cNvSpPr>
                <p:nvPr/>
              </p:nvSpPr>
              <p:spPr bwMode="auto">
                <a:xfrm>
                  <a:off x="3674" y="3076"/>
                  <a:ext cx="207" cy="229"/>
                </a:xfrm>
                <a:custGeom>
                  <a:avLst/>
                  <a:gdLst>
                    <a:gd name="T0" fmla="*/ 57 w 207"/>
                    <a:gd name="T1" fmla="*/ 2 h 229"/>
                    <a:gd name="T2" fmla="*/ 41 w 207"/>
                    <a:gd name="T3" fmla="*/ 11 h 229"/>
                    <a:gd name="T4" fmla="*/ 34 w 207"/>
                    <a:gd name="T5" fmla="*/ 18 h 229"/>
                    <a:gd name="T6" fmla="*/ 27 w 207"/>
                    <a:gd name="T7" fmla="*/ 25 h 229"/>
                    <a:gd name="T8" fmla="*/ 18 w 207"/>
                    <a:gd name="T9" fmla="*/ 39 h 229"/>
                    <a:gd name="T10" fmla="*/ 13 w 207"/>
                    <a:gd name="T11" fmla="*/ 51 h 229"/>
                    <a:gd name="T12" fmla="*/ 7 w 207"/>
                    <a:gd name="T13" fmla="*/ 61 h 229"/>
                    <a:gd name="T14" fmla="*/ 3 w 207"/>
                    <a:gd name="T15" fmla="*/ 80 h 229"/>
                    <a:gd name="T16" fmla="*/ 1 w 207"/>
                    <a:gd name="T17" fmla="*/ 89 h 229"/>
                    <a:gd name="T18" fmla="*/ 0 w 207"/>
                    <a:gd name="T19" fmla="*/ 97 h 229"/>
                    <a:gd name="T20" fmla="*/ 0 w 207"/>
                    <a:gd name="T21" fmla="*/ 112 h 229"/>
                    <a:gd name="T22" fmla="*/ 1 w 207"/>
                    <a:gd name="T23" fmla="*/ 127 h 229"/>
                    <a:gd name="T24" fmla="*/ 4 w 207"/>
                    <a:gd name="T25" fmla="*/ 141 h 229"/>
                    <a:gd name="T26" fmla="*/ 7 w 207"/>
                    <a:gd name="T27" fmla="*/ 151 h 229"/>
                    <a:gd name="T28" fmla="*/ 11 w 207"/>
                    <a:gd name="T29" fmla="*/ 162 h 229"/>
                    <a:gd name="T30" fmla="*/ 17 w 207"/>
                    <a:gd name="T31" fmla="*/ 172 h 229"/>
                    <a:gd name="T32" fmla="*/ 24 w 207"/>
                    <a:gd name="T33" fmla="*/ 183 h 229"/>
                    <a:gd name="T34" fmla="*/ 30 w 207"/>
                    <a:gd name="T35" fmla="*/ 190 h 229"/>
                    <a:gd name="T36" fmla="*/ 41 w 207"/>
                    <a:gd name="T37" fmla="*/ 199 h 229"/>
                    <a:gd name="T38" fmla="*/ 49 w 207"/>
                    <a:gd name="T39" fmla="*/ 205 h 229"/>
                    <a:gd name="T40" fmla="*/ 57 w 207"/>
                    <a:gd name="T41" fmla="*/ 212 h 229"/>
                    <a:gd name="T42" fmla="*/ 67 w 207"/>
                    <a:gd name="T43" fmla="*/ 217 h 229"/>
                    <a:gd name="T44" fmla="*/ 75 w 207"/>
                    <a:gd name="T45" fmla="*/ 222 h 229"/>
                    <a:gd name="T46" fmla="*/ 85 w 207"/>
                    <a:gd name="T47" fmla="*/ 225 h 229"/>
                    <a:gd name="T48" fmla="*/ 97 w 207"/>
                    <a:gd name="T49" fmla="*/ 227 h 229"/>
                    <a:gd name="T50" fmla="*/ 105 w 207"/>
                    <a:gd name="T51" fmla="*/ 228 h 229"/>
                    <a:gd name="T52" fmla="*/ 121 w 207"/>
                    <a:gd name="T53" fmla="*/ 228 h 229"/>
                    <a:gd name="T54" fmla="*/ 133 w 207"/>
                    <a:gd name="T55" fmla="*/ 227 h 229"/>
                    <a:gd name="T56" fmla="*/ 142 w 207"/>
                    <a:gd name="T57" fmla="*/ 226 h 229"/>
                    <a:gd name="T58" fmla="*/ 151 w 207"/>
                    <a:gd name="T59" fmla="*/ 224 h 229"/>
                    <a:gd name="T60" fmla="*/ 160 w 207"/>
                    <a:gd name="T61" fmla="*/ 221 h 229"/>
                    <a:gd name="T62" fmla="*/ 171 w 207"/>
                    <a:gd name="T63" fmla="*/ 217 h 229"/>
                    <a:gd name="T64" fmla="*/ 180 w 207"/>
                    <a:gd name="T65" fmla="*/ 211 h 229"/>
                    <a:gd name="T66" fmla="*/ 188 w 207"/>
                    <a:gd name="T67" fmla="*/ 203 h 229"/>
                    <a:gd name="T68" fmla="*/ 192 w 207"/>
                    <a:gd name="T69" fmla="*/ 196 h 229"/>
                    <a:gd name="T70" fmla="*/ 196 w 207"/>
                    <a:gd name="T71" fmla="*/ 187 h 229"/>
                    <a:gd name="T72" fmla="*/ 202 w 207"/>
                    <a:gd name="T73" fmla="*/ 175 h 229"/>
                    <a:gd name="T74" fmla="*/ 205 w 207"/>
                    <a:gd name="T75" fmla="*/ 159 h 229"/>
                    <a:gd name="T76" fmla="*/ 206 w 207"/>
                    <a:gd name="T77" fmla="*/ 145 h 229"/>
                    <a:gd name="T78" fmla="*/ 191 w 207"/>
                    <a:gd name="T79" fmla="*/ 149 h 229"/>
                    <a:gd name="T80" fmla="*/ 180 w 207"/>
                    <a:gd name="T81" fmla="*/ 157 h 229"/>
                    <a:gd name="T82" fmla="*/ 163 w 207"/>
                    <a:gd name="T83" fmla="*/ 161 h 229"/>
                    <a:gd name="T84" fmla="*/ 142 w 207"/>
                    <a:gd name="T85" fmla="*/ 164 h 229"/>
                    <a:gd name="T86" fmla="*/ 122 w 207"/>
                    <a:gd name="T87" fmla="*/ 165 h 229"/>
                    <a:gd name="T88" fmla="*/ 105 w 207"/>
                    <a:gd name="T89" fmla="*/ 162 h 229"/>
                    <a:gd name="T90" fmla="*/ 84 w 207"/>
                    <a:gd name="T91" fmla="*/ 152 h 229"/>
                    <a:gd name="T92" fmla="*/ 68 w 207"/>
                    <a:gd name="T93" fmla="*/ 140 h 229"/>
                    <a:gd name="T94" fmla="*/ 57 w 207"/>
                    <a:gd name="T95" fmla="*/ 121 h 229"/>
                    <a:gd name="T96" fmla="*/ 52 w 207"/>
                    <a:gd name="T97" fmla="*/ 105 h 229"/>
                    <a:gd name="T98" fmla="*/ 51 w 207"/>
                    <a:gd name="T99" fmla="*/ 84 h 229"/>
                    <a:gd name="T100" fmla="*/ 51 w 207"/>
                    <a:gd name="T101" fmla="*/ 66 h 229"/>
                    <a:gd name="T102" fmla="*/ 54 w 207"/>
                    <a:gd name="T103" fmla="*/ 43 h 229"/>
                    <a:gd name="T104" fmla="*/ 58 w 207"/>
                    <a:gd name="T105" fmla="*/ 19 h 229"/>
                    <a:gd name="T106" fmla="*/ 71 w 207"/>
                    <a:gd name="T107" fmla="*/ 0 h 229"/>
                    <a:gd name="T108" fmla="*/ 57 w 207"/>
                    <a:gd name="T109" fmla="*/ 2 h 229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07"/>
                    <a:gd name="T166" fmla="*/ 0 h 229"/>
                    <a:gd name="T167" fmla="*/ 207 w 207"/>
                    <a:gd name="T168" fmla="*/ 229 h 229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07" h="229">
                      <a:moveTo>
                        <a:pt x="57" y="2"/>
                      </a:moveTo>
                      <a:lnTo>
                        <a:pt x="41" y="11"/>
                      </a:lnTo>
                      <a:lnTo>
                        <a:pt x="34" y="18"/>
                      </a:lnTo>
                      <a:lnTo>
                        <a:pt x="27" y="25"/>
                      </a:lnTo>
                      <a:lnTo>
                        <a:pt x="18" y="39"/>
                      </a:lnTo>
                      <a:lnTo>
                        <a:pt x="13" y="51"/>
                      </a:lnTo>
                      <a:lnTo>
                        <a:pt x="7" y="61"/>
                      </a:lnTo>
                      <a:lnTo>
                        <a:pt x="3" y="80"/>
                      </a:lnTo>
                      <a:lnTo>
                        <a:pt x="1" y="89"/>
                      </a:lnTo>
                      <a:lnTo>
                        <a:pt x="0" y="97"/>
                      </a:lnTo>
                      <a:lnTo>
                        <a:pt x="0" y="112"/>
                      </a:lnTo>
                      <a:lnTo>
                        <a:pt x="1" y="127"/>
                      </a:lnTo>
                      <a:lnTo>
                        <a:pt x="4" y="141"/>
                      </a:lnTo>
                      <a:lnTo>
                        <a:pt x="7" y="151"/>
                      </a:lnTo>
                      <a:lnTo>
                        <a:pt x="11" y="162"/>
                      </a:lnTo>
                      <a:lnTo>
                        <a:pt x="17" y="172"/>
                      </a:lnTo>
                      <a:lnTo>
                        <a:pt x="24" y="183"/>
                      </a:lnTo>
                      <a:lnTo>
                        <a:pt x="30" y="190"/>
                      </a:lnTo>
                      <a:lnTo>
                        <a:pt x="41" y="199"/>
                      </a:lnTo>
                      <a:lnTo>
                        <a:pt x="49" y="205"/>
                      </a:lnTo>
                      <a:lnTo>
                        <a:pt x="57" y="212"/>
                      </a:lnTo>
                      <a:lnTo>
                        <a:pt x="67" y="217"/>
                      </a:lnTo>
                      <a:lnTo>
                        <a:pt x="75" y="222"/>
                      </a:lnTo>
                      <a:lnTo>
                        <a:pt x="85" y="225"/>
                      </a:lnTo>
                      <a:lnTo>
                        <a:pt x="97" y="227"/>
                      </a:lnTo>
                      <a:lnTo>
                        <a:pt x="105" y="228"/>
                      </a:lnTo>
                      <a:lnTo>
                        <a:pt x="121" y="228"/>
                      </a:lnTo>
                      <a:lnTo>
                        <a:pt x="133" y="227"/>
                      </a:lnTo>
                      <a:lnTo>
                        <a:pt x="142" y="226"/>
                      </a:lnTo>
                      <a:lnTo>
                        <a:pt x="151" y="224"/>
                      </a:lnTo>
                      <a:lnTo>
                        <a:pt x="160" y="221"/>
                      </a:lnTo>
                      <a:lnTo>
                        <a:pt x="171" y="217"/>
                      </a:lnTo>
                      <a:lnTo>
                        <a:pt x="180" y="211"/>
                      </a:lnTo>
                      <a:lnTo>
                        <a:pt x="188" y="203"/>
                      </a:lnTo>
                      <a:lnTo>
                        <a:pt x="192" y="196"/>
                      </a:lnTo>
                      <a:lnTo>
                        <a:pt x="196" y="187"/>
                      </a:lnTo>
                      <a:lnTo>
                        <a:pt x="202" y="175"/>
                      </a:lnTo>
                      <a:lnTo>
                        <a:pt x="205" y="159"/>
                      </a:lnTo>
                      <a:lnTo>
                        <a:pt x="206" y="145"/>
                      </a:lnTo>
                      <a:lnTo>
                        <a:pt x="191" y="149"/>
                      </a:lnTo>
                      <a:lnTo>
                        <a:pt x="180" y="157"/>
                      </a:lnTo>
                      <a:lnTo>
                        <a:pt x="163" y="161"/>
                      </a:lnTo>
                      <a:lnTo>
                        <a:pt x="142" y="164"/>
                      </a:lnTo>
                      <a:lnTo>
                        <a:pt x="122" y="165"/>
                      </a:lnTo>
                      <a:lnTo>
                        <a:pt x="105" y="162"/>
                      </a:lnTo>
                      <a:lnTo>
                        <a:pt x="84" y="152"/>
                      </a:lnTo>
                      <a:lnTo>
                        <a:pt x="68" y="140"/>
                      </a:lnTo>
                      <a:lnTo>
                        <a:pt x="57" y="121"/>
                      </a:lnTo>
                      <a:lnTo>
                        <a:pt x="52" y="105"/>
                      </a:lnTo>
                      <a:lnTo>
                        <a:pt x="51" y="84"/>
                      </a:lnTo>
                      <a:lnTo>
                        <a:pt x="51" y="66"/>
                      </a:lnTo>
                      <a:lnTo>
                        <a:pt x="54" y="43"/>
                      </a:lnTo>
                      <a:lnTo>
                        <a:pt x="58" y="19"/>
                      </a:lnTo>
                      <a:lnTo>
                        <a:pt x="71" y="0"/>
                      </a:lnTo>
                      <a:lnTo>
                        <a:pt x="57" y="2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833" name="Group 34"/>
              <p:cNvGrpSpPr>
                <a:grpSpLocks/>
              </p:cNvGrpSpPr>
              <p:nvPr/>
            </p:nvGrpSpPr>
            <p:grpSpPr bwMode="auto">
              <a:xfrm>
                <a:off x="3692" y="3020"/>
                <a:ext cx="517" cy="299"/>
                <a:chOff x="3648" y="3049"/>
                <a:chExt cx="548" cy="320"/>
              </a:xfrm>
            </p:grpSpPr>
            <p:sp>
              <p:nvSpPr>
                <p:cNvPr id="34898" name="Freeform 35"/>
                <p:cNvSpPr>
                  <a:spLocks/>
                </p:cNvSpPr>
                <p:nvPr/>
              </p:nvSpPr>
              <p:spPr bwMode="auto">
                <a:xfrm>
                  <a:off x="3983" y="3138"/>
                  <a:ext cx="213" cy="231"/>
                </a:xfrm>
                <a:custGeom>
                  <a:avLst/>
                  <a:gdLst>
                    <a:gd name="T0" fmla="*/ 114 w 213"/>
                    <a:gd name="T1" fmla="*/ 0 h 231"/>
                    <a:gd name="T2" fmla="*/ 71 w 213"/>
                    <a:gd name="T3" fmla="*/ 57 h 231"/>
                    <a:gd name="T4" fmla="*/ 0 w 213"/>
                    <a:gd name="T5" fmla="*/ 51 h 231"/>
                    <a:gd name="T6" fmla="*/ 57 w 213"/>
                    <a:gd name="T7" fmla="*/ 116 h 231"/>
                    <a:gd name="T8" fmla="*/ 4 w 213"/>
                    <a:gd name="T9" fmla="*/ 202 h 231"/>
                    <a:gd name="T10" fmla="*/ 99 w 213"/>
                    <a:gd name="T11" fmla="*/ 149 h 231"/>
                    <a:gd name="T12" fmla="*/ 166 w 213"/>
                    <a:gd name="T13" fmla="*/ 230 h 231"/>
                    <a:gd name="T14" fmla="*/ 149 w 213"/>
                    <a:gd name="T15" fmla="*/ 127 h 231"/>
                    <a:gd name="T16" fmla="*/ 212 w 213"/>
                    <a:gd name="T17" fmla="*/ 66 h 231"/>
                    <a:gd name="T18" fmla="*/ 136 w 213"/>
                    <a:gd name="T19" fmla="*/ 68 h 231"/>
                    <a:gd name="T20" fmla="*/ 114 w 213"/>
                    <a:gd name="T21" fmla="*/ 0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13"/>
                    <a:gd name="T34" fmla="*/ 0 h 231"/>
                    <a:gd name="T35" fmla="*/ 213 w 213"/>
                    <a:gd name="T36" fmla="*/ 231 h 23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13" h="231">
                      <a:moveTo>
                        <a:pt x="114" y="0"/>
                      </a:moveTo>
                      <a:lnTo>
                        <a:pt x="71" y="57"/>
                      </a:lnTo>
                      <a:lnTo>
                        <a:pt x="0" y="51"/>
                      </a:lnTo>
                      <a:lnTo>
                        <a:pt x="57" y="116"/>
                      </a:lnTo>
                      <a:lnTo>
                        <a:pt x="4" y="202"/>
                      </a:lnTo>
                      <a:lnTo>
                        <a:pt x="99" y="149"/>
                      </a:lnTo>
                      <a:lnTo>
                        <a:pt x="166" y="230"/>
                      </a:lnTo>
                      <a:lnTo>
                        <a:pt x="149" y="127"/>
                      </a:lnTo>
                      <a:lnTo>
                        <a:pt x="212" y="66"/>
                      </a:lnTo>
                      <a:lnTo>
                        <a:pt x="136" y="68"/>
                      </a:lnTo>
                      <a:lnTo>
                        <a:pt x="114" y="0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99" name="Freeform 36"/>
                <p:cNvSpPr>
                  <a:spLocks/>
                </p:cNvSpPr>
                <p:nvPr/>
              </p:nvSpPr>
              <p:spPr bwMode="auto">
                <a:xfrm>
                  <a:off x="3648" y="3049"/>
                  <a:ext cx="207" cy="230"/>
                </a:xfrm>
                <a:custGeom>
                  <a:avLst/>
                  <a:gdLst>
                    <a:gd name="T0" fmla="*/ 57 w 207"/>
                    <a:gd name="T1" fmla="*/ 2 h 230"/>
                    <a:gd name="T2" fmla="*/ 41 w 207"/>
                    <a:gd name="T3" fmla="*/ 12 h 230"/>
                    <a:gd name="T4" fmla="*/ 34 w 207"/>
                    <a:gd name="T5" fmla="*/ 18 h 230"/>
                    <a:gd name="T6" fmla="*/ 27 w 207"/>
                    <a:gd name="T7" fmla="*/ 25 h 230"/>
                    <a:gd name="T8" fmla="*/ 18 w 207"/>
                    <a:gd name="T9" fmla="*/ 40 h 230"/>
                    <a:gd name="T10" fmla="*/ 13 w 207"/>
                    <a:gd name="T11" fmla="*/ 51 h 230"/>
                    <a:gd name="T12" fmla="*/ 7 w 207"/>
                    <a:gd name="T13" fmla="*/ 62 h 230"/>
                    <a:gd name="T14" fmla="*/ 3 w 207"/>
                    <a:gd name="T15" fmla="*/ 82 h 230"/>
                    <a:gd name="T16" fmla="*/ 1 w 207"/>
                    <a:gd name="T17" fmla="*/ 90 h 230"/>
                    <a:gd name="T18" fmla="*/ 0 w 207"/>
                    <a:gd name="T19" fmla="*/ 98 h 230"/>
                    <a:gd name="T20" fmla="*/ 0 w 207"/>
                    <a:gd name="T21" fmla="*/ 112 h 230"/>
                    <a:gd name="T22" fmla="*/ 1 w 207"/>
                    <a:gd name="T23" fmla="*/ 126 h 230"/>
                    <a:gd name="T24" fmla="*/ 4 w 207"/>
                    <a:gd name="T25" fmla="*/ 141 h 230"/>
                    <a:gd name="T26" fmla="*/ 7 w 207"/>
                    <a:gd name="T27" fmla="*/ 152 h 230"/>
                    <a:gd name="T28" fmla="*/ 11 w 207"/>
                    <a:gd name="T29" fmla="*/ 163 h 230"/>
                    <a:gd name="T30" fmla="*/ 17 w 207"/>
                    <a:gd name="T31" fmla="*/ 172 h 230"/>
                    <a:gd name="T32" fmla="*/ 24 w 207"/>
                    <a:gd name="T33" fmla="*/ 183 h 230"/>
                    <a:gd name="T34" fmla="*/ 30 w 207"/>
                    <a:gd name="T35" fmla="*/ 191 h 230"/>
                    <a:gd name="T36" fmla="*/ 41 w 207"/>
                    <a:gd name="T37" fmla="*/ 200 h 230"/>
                    <a:gd name="T38" fmla="*/ 49 w 207"/>
                    <a:gd name="T39" fmla="*/ 207 h 230"/>
                    <a:gd name="T40" fmla="*/ 57 w 207"/>
                    <a:gd name="T41" fmla="*/ 213 h 230"/>
                    <a:gd name="T42" fmla="*/ 67 w 207"/>
                    <a:gd name="T43" fmla="*/ 218 h 230"/>
                    <a:gd name="T44" fmla="*/ 75 w 207"/>
                    <a:gd name="T45" fmla="*/ 222 h 230"/>
                    <a:gd name="T46" fmla="*/ 85 w 207"/>
                    <a:gd name="T47" fmla="*/ 225 h 230"/>
                    <a:gd name="T48" fmla="*/ 97 w 207"/>
                    <a:gd name="T49" fmla="*/ 228 h 230"/>
                    <a:gd name="T50" fmla="*/ 105 w 207"/>
                    <a:gd name="T51" fmla="*/ 229 h 230"/>
                    <a:gd name="T52" fmla="*/ 121 w 207"/>
                    <a:gd name="T53" fmla="*/ 229 h 230"/>
                    <a:gd name="T54" fmla="*/ 133 w 207"/>
                    <a:gd name="T55" fmla="*/ 228 h 230"/>
                    <a:gd name="T56" fmla="*/ 142 w 207"/>
                    <a:gd name="T57" fmla="*/ 226 h 230"/>
                    <a:gd name="T58" fmla="*/ 151 w 207"/>
                    <a:gd name="T59" fmla="*/ 224 h 230"/>
                    <a:gd name="T60" fmla="*/ 160 w 207"/>
                    <a:gd name="T61" fmla="*/ 222 h 230"/>
                    <a:gd name="T62" fmla="*/ 171 w 207"/>
                    <a:gd name="T63" fmla="*/ 217 h 230"/>
                    <a:gd name="T64" fmla="*/ 180 w 207"/>
                    <a:gd name="T65" fmla="*/ 212 h 230"/>
                    <a:gd name="T66" fmla="*/ 188 w 207"/>
                    <a:gd name="T67" fmla="*/ 203 h 230"/>
                    <a:gd name="T68" fmla="*/ 192 w 207"/>
                    <a:gd name="T69" fmla="*/ 196 h 230"/>
                    <a:gd name="T70" fmla="*/ 196 w 207"/>
                    <a:gd name="T71" fmla="*/ 188 h 230"/>
                    <a:gd name="T72" fmla="*/ 202 w 207"/>
                    <a:gd name="T73" fmla="*/ 176 h 230"/>
                    <a:gd name="T74" fmla="*/ 205 w 207"/>
                    <a:gd name="T75" fmla="*/ 160 h 230"/>
                    <a:gd name="T76" fmla="*/ 206 w 207"/>
                    <a:gd name="T77" fmla="*/ 146 h 230"/>
                    <a:gd name="T78" fmla="*/ 191 w 207"/>
                    <a:gd name="T79" fmla="*/ 150 h 230"/>
                    <a:gd name="T80" fmla="*/ 180 w 207"/>
                    <a:gd name="T81" fmla="*/ 157 h 230"/>
                    <a:gd name="T82" fmla="*/ 163 w 207"/>
                    <a:gd name="T83" fmla="*/ 162 h 230"/>
                    <a:gd name="T84" fmla="*/ 143 w 207"/>
                    <a:gd name="T85" fmla="*/ 165 h 230"/>
                    <a:gd name="T86" fmla="*/ 122 w 207"/>
                    <a:gd name="T87" fmla="*/ 165 h 230"/>
                    <a:gd name="T88" fmla="*/ 105 w 207"/>
                    <a:gd name="T89" fmla="*/ 163 h 230"/>
                    <a:gd name="T90" fmla="*/ 84 w 207"/>
                    <a:gd name="T91" fmla="*/ 152 h 230"/>
                    <a:gd name="T92" fmla="*/ 68 w 207"/>
                    <a:gd name="T93" fmla="*/ 140 h 230"/>
                    <a:gd name="T94" fmla="*/ 57 w 207"/>
                    <a:gd name="T95" fmla="*/ 122 h 230"/>
                    <a:gd name="T96" fmla="*/ 52 w 207"/>
                    <a:gd name="T97" fmla="*/ 106 h 230"/>
                    <a:gd name="T98" fmla="*/ 51 w 207"/>
                    <a:gd name="T99" fmla="*/ 86 h 230"/>
                    <a:gd name="T100" fmla="*/ 51 w 207"/>
                    <a:gd name="T101" fmla="*/ 67 h 230"/>
                    <a:gd name="T102" fmla="*/ 54 w 207"/>
                    <a:gd name="T103" fmla="*/ 43 h 230"/>
                    <a:gd name="T104" fmla="*/ 58 w 207"/>
                    <a:gd name="T105" fmla="*/ 20 h 230"/>
                    <a:gd name="T106" fmla="*/ 71 w 207"/>
                    <a:gd name="T107" fmla="*/ 0 h 230"/>
                    <a:gd name="T108" fmla="*/ 57 w 207"/>
                    <a:gd name="T109" fmla="*/ 2 h 23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07"/>
                    <a:gd name="T166" fmla="*/ 0 h 230"/>
                    <a:gd name="T167" fmla="*/ 207 w 207"/>
                    <a:gd name="T168" fmla="*/ 230 h 23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07" h="230">
                      <a:moveTo>
                        <a:pt x="57" y="2"/>
                      </a:moveTo>
                      <a:lnTo>
                        <a:pt x="41" y="12"/>
                      </a:lnTo>
                      <a:lnTo>
                        <a:pt x="34" y="18"/>
                      </a:lnTo>
                      <a:lnTo>
                        <a:pt x="27" y="25"/>
                      </a:lnTo>
                      <a:lnTo>
                        <a:pt x="18" y="40"/>
                      </a:lnTo>
                      <a:lnTo>
                        <a:pt x="13" y="51"/>
                      </a:lnTo>
                      <a:lnTo>
                        <a:pt x="7" y="62"/>
                      </a:lnTo>
                      <a:lnTo>
                        <a:pt x="3" y="82"/>
                      </a:lnTo>
                      <a:lnTo>
                        <a:pt x="1" y="90"/>
                      </a:lnTo>
                      <a:lnTo>
                        <a:pt x="0" y="98"/>
                      </a:lnTo>
                      <a:lnTo>
                        <a:pt x="0" y="112"/>
                      </a:lnTo>
                      <a:lnTo>
                        <a:pt x="1" y="126"/>
                      </a:lnTo>
                      <a:lnTo>
                        <a:pt x="4" y="141"/>
                      </a:lnTo>
                      <a:lnTo>
                        <a:pt x="7" y="152"/>
                      </a:lnTo>
                      <a:lnTo>
                        <a:pt x="11" y="163"/>
                      </a:lnTo>
                      <a:lnTo>
                        <a:pt x="17" y="172"/>
                      </a:lnTo>
                      <a:lnTo>
                        <a:pt x="24" y="183"/>
                      </a:lnTo>
                      <a:lnTo>
                        <a:pt x="30" y="191"/>
                      </a:lnTo>
                      <a:lnTo>
                        <a:pt x="41" y="200"/>
                      </a:lnTo>
                      <a:lnTo>
                        <a:pt x="49" y="207"/>
                      </a:lnTo>
                      <a:lnTo>
                        <a:pt x="57" y="213"/>
                      </a:lnTo>
                      <a:lnTo>
                        <a:pt x="67" y="218"/>
                      </a:lnTo>
                      <a:lnTo>
                        <a:pt x="75" y="222"/>
                      </a:lnTo>
                      <a:lnTo>
                        <a:pt x="85" y="225"/>
                      </a:lnTo>
                      <a:lnTo>
                        <a:pt x="97" y="228"/>
                      </a:lnTo>
                      <a:lnTo>
                        <a:pt x="105" y="229"/>
                      </a:lnTo>
                      <a:lnTo>
                        <a:pt x="121" y="229"/>
                      </a:lnTo>
                      <a:lnTo>
                        <a:pt x="133" y="228"/>
                      </a:lnTo>
                      <a:lnTo>
                        <a:pt x="142" y="226"/>
                      </a:lnTo>
                      <a:lnTo>
                        <a:pt x="151" y="224"/>
                      </a:lnTo>
                      <a:lnTo>
                        <a:pt x="160" y="222"/>
                      </a:lnTo>
                      <a:lnTo>
                        <a:pt x="171" y="217"/>
                      </a:lnTo>
                      <a:lnTo>
                        <a:pt x="180" y="212"/>
                      </a:lnTo>
                      <a:lnTo>
                        <a:pt x="188" y="203"/>
                      </a:lnTo>
                      <a:lnTo>
                        <a:pt x="192" y="196"/>
                      </a:lnTo>
                      <a:lnTo>
                        <a:pt x="196" y="188"/>
                      </a:lnTo>
                      <a:lnTo>
                        <a:pt x="202" y="176"/>
                      </a:lnTo>
                      <a:lnTo>
                        <a:pt x="205" y="160"/>
                      </a:lnTo>
                      <a:lnTo>
                        <a:pt x="206" y="146"/>
                      </a:lnTo>
                      <a:lnTo>
                        <a:pt x="191" y="150"/>
                      </a:lnTo>
                      <a:lnTo>
                        <a:pt x="180" y="157"/>
                      </a:lnTo>
                      <a:lnTo>
                        <a:pt x="163" y="162"/>
                      </a:lnTo>
                      <a:lnTo>
                        <a:pt x="143" y="165"/>
                      </a:lnTo>
                      <a:lnTo>
                        <a:pt x="122" y="165"/>
                      </a:lnTo>
                      <a:lnTo>
                        <a:pt x="105" y="163"/>
                      </a:lnTo>
                      <a:lnTo>
                        <a:pt x="84" y="152"/>
                      </a:lnTo>
                      <a:lnTo>
                        <a:pt x="68" y="140"/>
                      </a:lnTo>
                      <a:lnTo>
                        <a:pt x="57" y="122"/>
                      </a:lnTo>
                      <a:lnTo>
                        <a:pt x="52" y="106"/>
                      </a:lnTo>
                      <a:lnTo>
                        <a:pt x="51" y="86"/>
                      </a:lnTo>
                      <a:lnTo>
                        <a:pt x="51" y="67"/>
                      </a:lnTo>
                      <a:lnTo>
                        <a:pt x="54" y="43"/>
                      </a:lnTo>
                      <a:lnTo>
                        <a:pt x="58" y="20"/>
                      </a:lnTo>
                      <a:lnTo>
                        <a:pt x="71" y="0"/>
                      </a:lnTo>
                      <a:lnTo>
                        <a:pt x="57" y="2"/>
                      </a:lnTo>
                    </a:path>
                  </a:pathLst>
                </a:custGeom>
                <a:solidFill>
                  <a:schemeClr val="tx2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834" name="Group 37"/>
              <p:cNvGrpSpPr>
                <a:grpSpLocks/>
              </p:cNvGrpSpPr>
              <p:nvPr/>
            </p:nvGrpSpPr>
            <p:grpSpPr bwMode="auto">
              <a:xfrm>
                <a:off x="4400" y="2901"/>
                <a:ext cx="449" cy="704"/>
                <a:chOff x="4398" y="2922"/>
                <a:chExt cx="476" cy="752"/>
              </a:xfrm>
            </p:grpSpPr>
            <p:sp>
              <p:nvSpPr>
                <p:cNvPr id="34896" name="Freeform 38"/>
                <p:cNvSpPr>
                  <a:spLocks/>
                </p:cNvSpPr>
                <p:nvPr/>
              </p:nvSpPr>
              <p:spPr bwMode="auto">
                <a:xfrm>
                  <a:off x="4483" y="2922"/>
                  <a:ext cx="391" cy="656"/>
                </a:xfrm>
                <a:custGeom>
                  <a:avLst/>
                  <a:gdLst>
                    <a:gd name="T0" fmla="*/ 360 w 391"/>
                    <a:gd name="T1" fmla="*/ 633 h 656"/>
                    <a:gd name="T2" fmla="*/ 314 w 391"/>
                    <a:gd name="T3" fmla="*/ 647 h 656"/>
                    <a:gd name="T4" fmla="*/ 252 w 391"/>
                    <a:gd name="T5" fmla="*/ 655 h 656"/>
                    <a:gd name="T6" fmla="*/ 188 w 391"/>
                    <a:gd name="T7" fmla="*/ 655 h 656"/>
                    <a:gd name="T8" fmla="*/ 146 w 391"/>
                    <a:gd name="T9" fmla="*/ 642 h 656"/>
                    <a:gd name="T10" fmla="*/ 123 w 391"/>
                    <a:gd name="T11" fmla="*/ 639 h 656"/>
                    <a:gd name="T12" fmla="*/ 96 w 391"/>
                    <a:gd name="T13" fmla="*/ 542 h 656"/>
                    <a:gd name="T14" fmla="*/ 79 w 391"/>
                    <a:gd name="T15" fmla="*/ 433 h 656"/>
                    <a:gd name="T16" fmla="*/ 57 w 391"/>
                    <a:gd name="T17" fmla="*/ 311 h 656"/>
                    <a:gd name="T18" fmla="*/ 30 w 391"/>
                    <a:gd name="T19" fmla="*/ 176 h 656"/>
                    <a:gd name="T20" fmla="*/ 4 w 391"/>
                    <a:gd name="T21" fmla="*/ 119 h 656"/>
                    <a:gd name="T22" fmla="*/ 0 w 391"/>
                    <a:gd name="T23" fmla="*/ 86 h 656"/>
                    <a:gd name="T24" fmla="*/ 7 w 391"/>
                    <a:gd name="T25" fmla="*/ 73 h 656"/>
                    <a:gd name="T26" fmla="*/ 26 w 391"/>
                    <a:gd name="T27" fmla="*/ 57 h 656"/>
                    <a:gd name="T28" fmla="*/ 40 w 391"/>
                    <a:gd name="T29" fmla="*/ 47 h 656"/>
                    <a:gd name="T30" fmla="*/ 79 w 391"/>
                    <a:gd name="T31" fmla="*/ 36 h 656"/>
                    <a:gd name="T32" fmla="*/ 152 w 391"/>
                    <a:gd name="T33" fmla="*/ 36 h 656"/>
                    <a:gd name="T34" fmla="*/ 219 w 391"/>
                    <a:gd name="T35" fmla="*/ 24 h 656"/>
                    <a:gd name="T36" fmla="*/ 284 w 391"/>
                    <a:gd name="T37" fmla="*/ 10 h 656"/>
                    <a:gd name="T38" fmla="*/ 340 w 391"/>
                    <a:gd name="T39" fmla="*/ 0 h 656"/>
                    <a:gd name="T40" fmla="*/ 390 w 391"/>
                    <a:gd name="T41" fmla="*/ 159 h 656"/>
                    <a:gd name="T42" fmla="*/ 182 w 391"/>
                    <a:gd name="T43" fmla="*/ 156 h 656"/>
                    <a:gd name="T44" fmla="*/ 152 w 391"/>
                    <a:gd name="T45" fmla="*/ 150 h 656"/>
                    <a:gd name="T46" fmla="*/ 152 w 391"/>
                    <a:gd name="T47" fmla="*/ 169 h 656"/>
                    <a:gd name="T48" fmla="*/ 176 w 391"/>
                    <a:gd name="T49" fmla="*/ 285 h 656"/>
                    <a:gd name="T50" fmla="*/ 196 w 391"/>
                    <a:gd name="T51" fmla="*/ 357 h 656"/>
                    <a:gd name="T52" fmla="*/ 235 w 391"/>
                    <a:gd name="T53" fmla="*/ 424 h 656"/>
                    <a:gd name="T54" fmla="*/ 290 w 391"/>
                    <a:gd name="T55" fmla="*/ 510 h 656"/>
                    <a:gd name="T56" fmla="*/ 360 w 391"/>
                    <a:gd name="T57" fmla="*/ 633 h 65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91"/>
                    <a:gd name="T88" fmla="*/ 0 h 656"/>
                    <a:gd name="T89" fmla="*/ 391 w 391"/>
                    <a:gd name="T90" fmla="*/ 656 h 65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91" h="656">
                      <a:moveTo>
                        <a:pt x="360" y="633"/>
                      </a:moveTo>
                      <a:lnTo>
                        <a:pt x="314" y="647"/>
                      </a:lnTo>
                      <a:lnTo>
                        <a:pt x="252" y="655"/>
                      </a:lnTo>
                      <a:lnTo>
                        <a:pt x="188" y="655"/>
                      </a:lnTo>
                      <a:lnTo>
                        <a:pt x="146" y="642"/>
                      </a:lnTo>
                      <a:lnTo>
                        <a:pt x="123" y="639"/>
                      </a:lnTo>
                      <a:lnTo>
                        <a:pt x="96" y="542"/>
                      </a:lnTo>
                      <a:lnTo>
                        <a:pt x="79" y="433"/>
                      </a:lnTo>
                      <a:lnTo>
                        <a:pt x="57" y="311"/>
                      </a:lnTo>
                      <a:lnTo>
                        <a:pt x="30" y="176"/>
                      </a:lnTo>
                      <a:lnTo>
                        <a:pt x="4" y="119"/>
                      </a:lnTo>
                      <a:lnTo>
                        <a:pt x="0" y="86"/>
                      </a:lnTo>
                      <a:lnTo>
                        <a:pt x="7" y="73"/>
                      </a:lnTo>
                      <a:lnTo>
                        <a:pt x="26" y="57"/>
                      </a:lnTo>
                      <a:lnTo>
                        <a:pt x="40" y="47"/>
                      </a:lnTo>
                      <a:lnTo>
                        <a:pt x="79" y="36"/>
                      </a:lnTo>
                      <a:lnTo>
                        <a:pt x="152" y="36"/>
                      </a:lnTo>
                      <a:lnTo>
                        <a:pt x="219" y="24"/>
                      </a:lnTo>
                      <a:lnTo>
                        <a:pt x="284" y="10"/>
                      </a:lnTo>
                      <a:lnTo>
                        <a:pt x="340" y="0"/>
                      </a:lnTo>
                      <a:lnTo>
                        <a:pt x="390" y="159"/>
                      </a:lnTo>
                      <a:lnTo>
                        <a:pt x="182" y="156"/>
                      </a:lnTo>
                      <a:lnTo>
                        <a:pt x="152" y="150"/>
                      </a:lnTo>
                      <a:lnTo>
                        <a:pt x="152" y="169"/>
                      </a:lnTo>
                      <a:lnTo>
                        <a:pt x="176" y="285"/>
                      </a:lnTo>
                      <a:lnTo>
                        <a:pt x="196" y="357"/>
                      </a:lnTo>
                      <a:lnTo>
                        <a:pt x="235" y="424"/>
                      </a:lnTo>
                      <a:lnTo>
                        <a:pt x="290" y="510"/>
                      </a:lnTo>
                      <a:lnTo>
                        <a:pt x="360" y="633"/>
                      </a:lnTo>
                    </a:path>
                  </a:pathLst>
                </a:custGeom>
                <a:solidFill>
                  <a:srgbClr val="3F5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97" name="Freeform 39"/>
                <p:cNvSpPr>
                  <a:spLocks/>
                </p:cNvSpPr>
                <p:nvPr/>
              </p:nvSpPr>
              <p:spPr bwMode="auto">
                <a:xfrm>
                  <a:off x="4398" y="3558"/>
                  <a:ext cx="464" cy="116"/>
                </a:xfrm>
                <a:custGeom>
                  <a:avLst/>
                  <a:gdLst>
                    <a:gd name="T0" fmla="*/ 211 w 464"/>
                    <a:gd name="T1" fmla="*/ 3 h 116"/>
                    <a:gd name="T2" fmla="*/ 136 w 464"/>
                    <a:gd name="T3" fmla="*/ 14 h 116"/>
                    <a:gd name="T4" fmla="*/ 77 w 464"/>
                    <a:gd name="T5" fmla="*/ 29 h 116"/>
                    <a:gd name="T6" fmla="*/ 46 w 464"/>
                    <a:gd name="T7" fmla="*/ 37 h 116"/>
                    <a:gd name="T8" fmla="*/ 20 w 464"/>
                    <a:gd name="T9" fmla="*/ 54 h 116"/>
                    <a:gd name="T10" fmla="*/ 8 w 464"/>
                    <a:gd name="T11" fmla="*/ 67 h 116"/>
                    <a:gd name="T12" fmla="*/ 0 w 464"/>
                    <a:gd name="T13" fmla="*/ 88 h 116"/>
                    <a:gd name="T14" fmla="*/ 2 w 464"/>
                    <a:gd name="T15" fmla="*/ 104 h 116"/>
                    <a:gd name="T16" fmla="*/ 10 w 464"/>
                    <a:gd name="T17" fmla="*/ 110 h 116"/>
                    <a:gd name="T18" fmla="*/ 26 w 464"/>
                    <a:gd name="T19" fmla="*/ 114 h 116"/>
                    <a:gd name="T20" fmla="*/ 78 w 464"/>
                    <a:gd name="T21" fmla="*/ 110 h 116"/>
                    <a:gd name="T22" fmla="*/ 160 w 464"/>
                    <a:gd name="T23" fmla="*/ 103 h 116"/>
                    <a:gd name="T24" fmla="*/ 249 w 464"/>
                    <a:gd name="T25" fmla="*/ 92 h 116"/>
                    <a:gd name="T26" fmla="*/ 303 w 464"/>
                    <a:gd name="T27" fmla="*/ 89 h 116"/>
                    <a:gd name="T28" fmla="*/ 309 w 464"/>
                    <a:gd name="T29" fmla="*/ 106 h 116"/>
                    <a:gd name="T30" fmla="*/ 367 w 464"/>
                    <a:gd name="T31" fmla="*/ 114 h 116"/>
                    <a:gd name="T32" fmla="*/ 422 w 464"/>
                    <a:gd name="T33" fmla="*/ 115 h 116"/>
                    <a:gd name="T34" fmla="*/ 455 w 464"/>
                    <a:gd name="T35" fmla="*/ 112 h 116"/>
                    <a:gd name="T36" fmla="*/ 463 w 464"/>
                    <a:gd name="T37" fmla="*/ 89 h 116"/>
                    <a:gd name="T38" fmla="*/ 457 w 464"/>
                    <a:gd name="T39" fmla="*/ 51 h 116"/>
                    <a:gd name="T40" fmla="*/ 441 w 464"/>
                    <a:gd name="T41" fmla="*/ 0 h 116"/>
                    <a:gd name="T42" fmla="*/ 231 w 464"/>
                    <a:gd name="T43" fmla="*/ 0 h 116"/>
                    <a:gd name="T44" fmla="*/ 211 w 464"/>
                    <a:gd name="T45" fmla="*/ 3 h 11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64"/>
                    <a:gd name="T70" fmla="*/ 0 h 116"/>
                    <a:gd name="T71" fmla="*/ 464 w 464"/>
                    <a:gd name="T72" fmla="*/ 116 h 11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64" h="116">
                      <a:moveTo>
                        <a:pt x="211" y="3"/>
                      </a:moveTo>
                      <a:lnTo>
                        <a:pt x="136" y="14"/>
                      </a:lnTo>
                      <a:lnTo>
                        <a:pt x="77" y="29"/>
                      </a:lnTo>
                      <a:lnTo>
                        <a:pt x="46" y="37"/>
                      </a:lnTo>
                      <a:lnTo>
                        <a:pt x="20" y="54"/>
                      </a:lnTo>
                      <a:lnTo>
                        <a:pt x="8" y="67"/>
                      </a:lnTo>
                      <a:lnTo>
                        <a:pt x="0" y="88"/>
                      </a:lnTo>
                      <a:lnTo>
                        <a:pt x="2" y="104"/>
                      </a:lnTo>
                      <a:lnTo>
                        <a:pt x="10" y="110"/>
                      </a:lnTo>
                      <a:lnTo>
                        <a:pt x="26" y="114"/>
                      </a:lnTo>
                      <a:lnTo>
                        <a:pt x="78" y="110"/>
                      </a:lnTo>
                      <a:lnTo>
                        <a:pt x="160" y="103"/>
                      </a:lnTo>
                      <a:lnTo>
                        <a:pt x="249" y="92"/>
                      </a:lnTo>
                      <a:lnTo>
                        <a:pt x="303" y="89"/>
                      </a:lnTo>
                      <a:lnTo>
                        <a:pt x="309" y="106"/>
                      </a:lnTo>
                      <a:lnTo>
                        <a:pt x="367" y="114"/>
                      </a:lnTo>
                      <a:lnTo>
                        <a:pt x="422" y="115"/>
                      </a:lnTo>
                      <a:lnTo>
                        <a:pt x="455" y="112"/>
                      </a:lnTo>
                      <a:lnTo>
                        <a:pt x="463" y="89"/>
                      </a:lnTo>
                      <a:lnTo>
                        <a:pt x="457" y="51"/>
                      </a:lnTo>
                      <a:lnTo>
                        <a:pt x="441" y="0"/>
                      </a:lnTo>
                      <a:lnTo>
                        <a:pt x="231" y="0"/>
                      </a:lnTo>
                      <a:lnTo>
                        <a:pt x="211" y="3"/>
                      </a:lnTo>
                    </a:path>
                  </a:pathLst>
                </a:custGeom>
                <a:solidFill>
                  <a:srgbClr val="7F5F3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835" name="Group 40"/>
              <p:cNvGrpSpPr>
                <a:grpSpLocks/>
              </p:cNvGrpSpPr>
              <p:nvPr/>
            </p:nvGrpSpPr>
            <p:grpSpPr bwMode="auto">
              <a:xfrm>
                <a:off x="4316" y="2898"/>
                <a:ext cx="761" cy="760"/>
                <a:chOff x="4309" y="2919"/>
                <a:chExt cx="807" cy="812"/>
              </a:xfrm>
            </p:grpSpPr>
            <p:sp>
              <p:nvSpPr>
                <p:cNvPr id="34894" name="Freeform 41"/>
                <p:cNvSpPr>
                  <a:spLocks/>
                </p:cNvSpPr>
                <p:nvPr/>
              </p:nvSpPr>
              <p:spPr bwMode="auto">
                <a:xfrm>
                  <a:off x="4309" y="3596"/>
                  <a:ext cx="512" cy="135"/>
                </a:xfrm>
                <a:custGeom>
                  <a:avLst/>
                  <a:gdLst>
                    <a:gd name="T0" fmla="*/ 233 w 512"/>
                    <a:gd name="T1" fmla="*/ 6 h 135"/>
                    <a:gd name="T2" fmla="*/ 149 w 512"/>
                    <a:gd name="T3" fmla="*/ 19 h 135"/>
                    <a:gd name="T4" fmla="*/ 83 w 512"/>
                    <a:gd name="T5" fmla="*/ 36 h 135"/>
                    <a:gd name="T6" fmla="*/ 49 w 512"/>
                    <a:gd name="T7" fmla="*/ 45 h 135"/>
                    <a:gd name="T8" fmla="*/ 21 w 512"/>
                    <a:gd name="T9" fmla="*/ 64 h 135"/>
                    <a:gd name="T10" fmla="*/ 8 w 512"/>
                    <a:gd name="T11" fmla="*/ 78 h 135"/>
                    <a:gd name="T12" fmla="*/ 0 w 512"/>
                    <a:gd name="T13" fmla="*/ 101 h 135"/>
                    <a:gd name="T14" fmla="*/ 1 w 512"/>
                    <a:gd name="T15" fmla="*/ 120 h 135"/>
                    <a:gd name="T16" fmla="*/ 9 w 512"/>
                    <a:gd name="T17" fmla="*/ 126 h 135"/>
                    <a:gd name="T18" fmla="*/ 25 w 512"/>
                    <a:gd name="T19" fmla="*/ 131 h 135"/>
                    <a:gd name="T20" fmla="*/ 78 w 512"/>
                    <a:gd name="T21" fmla="*/ 134 h 135"/>
                    <a:gd name="T22" fmla="*/ 180 w 512"/>
                    <a:gd name="T23" fmla="*/ 128 h 135"/>
                    <a:gd name="T24" fmla="*/ 275 w 512"/>
                    <a:gd name="T25" fmla="*/ 117 h 135"/>
                    <a:gd name="T26" fmla="*/ 333 w 512"/>
                    <a:gd name="T27" fmla="*/ 103 h 135"/>
                    <a:gd name="T28" fmla="*/ 340 w 512"/>
                    <a:gd name="T29" fmla="*/ 121 h 135"/>
                    <a:gd name="T30" fmla="*/ 373 w 512"/>
                    <a:gd name="T31" fmla="*/ 126 h 135"/>
                    <a:gd name="T32" fmla="*/ 404 w 512"/>
                    <a:gd name="T33" fmla="*/ 129 h 135"/>
                    <a:gd name="T34" fmla="*/ 466 w 512"/>
                    <a:gd name="T35" fmla="*/ 131 h 135"/>
                    <a:gd name="T36" fmla="*/ 503 w 512"/>
                    <a:gd name="T37" fmla="*/ 128 h 135"/>
                    <a:gd name="T38" fmla="*/ 511 w 512"/>
                    <a:gd name="T39" fmla="*/ 103 h 135"/>
                    <a:gd name="T40" fmla="*/ 504 w 512"/>
                    <a:gd name="T41" fmla="*/ 60 h 135"/>
                    <a:gd name="T42" fmla="*/ 486 w 512"/>
                    <a:gd name="T43" fmla="*/ 0 h 135"/>
                    <a:gd name="T44" fmla="*/ 253 w 512"/>
                    <a:gd name="T45" fmla="*/ 0 h 135"/>
                    <a:gd name="T46" fmla="*/ 233 w 512"/>
                    <a:gd name="T47" fmla="*/ 6 h 13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512"/>
                    <a:gd name="T73" fmla="*/ 0 h 135"/>
                    <a:gd name="T74" fmla="*/ 512 w 512"/>
                    <a:gd name="T75" fmla="*/ 135 h 13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512" h="135">
                      <a:moveTo>
                        <a:pt x="233" y="6"/>
                      </a:moveTo>
                      <a:lnTo>
                        <a:pt x="149" y="19"/>
                      </a:lnTo>
                      <a:lnTo>
                        <a:pt x="83" y="36"/>
                      </a:lnTo>
                      <a:lnTo>
                        <a:pt x="49" y="45"/>
                      </a:lnTo>
                      <a:lnTo>
                        <a:pt x="21" y="64"/>
                      </a:lnTo>
                      <a:lnTo>
                        <a:pt x="8" y="78"/>
                      </a:lnTo>
                      <a:lnTo>
                        <a:pt x="0" y="101"/>
                      </a:lnTo>
                      <a:lnTo>
                        <a:pt x="1" y="120"/>
                      </a:lnTo>
                      <a:lnTo>
                        <a:pt x="9" y="126"/>
                      </a:lnTo>
                      <a:lnTo>
                        <a:pt x="25" y="131"/>
                      </a:lnTo>
                      <a:lnTo>
                        <a:pt x="78" y="134"/>
                      </a:lnTo>
                      <a:lnTo>
                        <a:pt x="180" y="128"/>
                      </a:lnTo>
                      <a:lnTo>
                        <a:pt x="275" y="117"/>
                      </a:lnTo>
                      <a:lnTo>
                        <a:pt x="333" y="103"/>
                      </a:lnTo>
                      <a:lnTo>
                        <a:pt x="340" y="121"/>
                      </a:lnTo>
                      <a:lnTo>
                        <a:pt x="373" y="126"/>
                      </a:lnTo>
                      <a:lnTo>
                        <a:pt x="404" y="129"/>
                      </a:lnTo>
                      <a:lnTo>
                        <a:pt x="466" y="131"/>
                      </a:lnTo>
                      <a:lnTo>
                        <a:pt x="503" y="128"/>
                      </a:lnTo>
                      <a:lnTo>
                        <a:pt x="511" y="103"/>
                      </a:lnTo>
                      <a:lnTo>
                        <a:pt x="504" y="60"/>
                      </a:lnTo>
                      <a:lnTo>
                        <a:pt x="486" y="0"/>
                      </a:lnTo>
                      <a:lnTo>
                        <a:pt x="253" y="0"/>
                      </a:lnTo>
                      <a:lnTo>
                        <a:pt x="233" y="6"/>
                      </a:lnTo>
                    </a:path>
                  </a:pathLst>
                </a:custGeom>
                <a:solidFill>
                  <a:srgbClr val="7F5F3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95" name="Freeform 42"/>
                <p:cNvSpPr>
                  <a:spLocks/>
                </p:cNvSpPr>
                <p:nvPr/>
              </p:nvSpPr>
              <p:spPr bwMode="auto">
                <a:xfrm>
                  <a:off x="4460" y="2919"/>
                  <a:ext cx="656" cy="718"/>
                </a:xfrm>
                <a:custGeom>
                  <a:avLst/>
                  <a:gdLst>
                    <a:gd name="T0" fmla="*/ 622 w 656"/>
                    <a:gd name="T1" fmla="*/ 43 h 718"/>
                    <a:gd name="T2" fmla="*/ 648 w 656"/>
                    <a:gd name="T3" fmla="*/ 100 h 718"/>
                    <a:gd name="T4" fmla="*/ 651 w 656"/>
                    <a:gd name="T5" fmla="*/ 119 h 718"/>
                    <a:gd name="T6" fmla="*/ 655 w 656"/>
                    <a:gd name="T7" fmla="*/ 149 h 718"/>
                    <a:gd name="T8" fmla="*/ 648 w 656"/>
                    <a:gd name="T9" fmla="*/ 186 h 718"/>
                    <a:gd name="T10" fmla="*/ 628 w 656"/>
                    <a:gd name="T11" fmla="*/ 206 h 718"/>
                    <a:gd name="T12" fmla="*/ 608 w 656"/>
                    <a:gd name="T13" fmla="*/ 219 h 718"/>
                    <a:gd name="T14" fmla="*/ 578 w 656"/>
                    <a:gd name="T15" fmla="*/ 221 h 718"/>
                    <a:gd name="T16" fmla="*/ 519 w 656"/>
                    <a:gd name="T17" fmla="*/ 221 h 718"/>
                    <a:gd name="T18" fmla="*/ 459 w 656"/>
                    <a:gd name="T19" fmla="*/ 224 h 718"/>
                    <a:gd name="T20" fmla="*/ 403 w 656"/>
                    <a:gd name="T21" fmla="*/ 215 h 718"/>
                    <a:gd name="T22" fmla="*/ 369 w 656"/>
                    <a:gd name="T23" fmla="*/ 209 h 718"/>
                    <a:gd name="T24" fmla="*/ 304 w 656"/>
                    <a:gd name="T25" fmla="*/ 195 h 718"/>
                    <a:gd name="T26" fmla="*/ 255 w 656"/>
                    <a:gd name="T27" fmla="*/ 179 h 718"/>
                    <a:gd name="T28" fmla="*/ 205 w 656"/>
                    <a:gd name="T29" fmla="*/ 162 h 718"/>
                    <a:gd name="T30" fmla="*/ 159 w 656"/>
                    <a:gd name="T31" fmla="*/ 136 h 718"/>
                    <a:gd name="T32" fmla="*/ 172 w 656"/>
                    <a:gd name="T33" fmla="*/ 172 h 718"/>
                    <a:gd name="T34" fmla="*/ 192 w 656"/>
                    <a:gd name="T35" fmla="*/ 224 h 718"/>
                    <a:gd name="T36" fmla="*/ 199 w 656"/>
                    <a:gd name="T37" fmla="*/ 297 h 718"/>
                    <a:gd name="T38" fmla="*/ 205 w 656"/>
                    <a:gd name="T39" fmla="*/ 353 h 718"/>
                    <a:gd name="T40" fmla="*/ 228 w 656"/>
                    <a:gd name="T41" fmla="*/ 430 h 718"/>
                    <a:gd name="T42" fmla="*/ 261 w 656"/>
                    <a:gd name="T43" fmla="*/ 526 h 718"/>
                    <a:gd name="T44" fmla="*/ 291 w 656"/>
                    <a:gd name="T45" fmla="*/ 603 h 718"/>
                    <a:gd name="T46" fmla="*/ 330 w 656"/>
                    <a:gd name="T47" fmla="*/ 680 h 718"/>
                    <a:gd name="T48" fmla="*/ 291 w 656"/>
                    <a:gd name="T49" fmla="*/ 711 h 718"/>
                    <a:gd name="T50" fmla="*/ 196 w 656"/>
                    <a:gd name="T51" fmla="*/ 717 h 718"/>
                    <a:gd name="T52" fmla="*/ 126 w 656"/>
                    <a:gd name="T53" fmla="*/ 711 h 718"/>
                    <a:gd name="T54" fmla="*/ 93 w 656"/>
                    <a:gd name="T55" fmla="*/ 700 h 718"/>
                    <a:gd name="T56" fmla="*/ 76 w 656"/>
                    <a:gd name="T57" fmla="*/ 691 h 718"/>
                    <a:gd name="T58" fmla="*/ 86 w 656"/>
                    <a:gd name="T59" fmla="*/ 615 h 718"/>
                    <a:gd name="T60" fmla="*/ 80 w 656"/>
                    <a:gd name="T61" fmla="*/ 513 h 718"/>
                    <a:gd name="T62" fmla="*/ 69 w 656"/>
                    <a:gd name="T63" fmla="*/ 367 h 718"/>
                    <a:gd name="T64" fmla="*/ 63 w 656"/>
                    <a:gd name="T65" fmla="*/ 274 h 718"/>
                    <a:gd name="T66" fmla="*/ 49 w 656"/>
                    <a:gd name="T67" fmla="*/ 209 h 718"/>
                    <a:gd name="T68" fmla="*/ 43 w 656"/>
                    <a:gd name="T69" fmla="*/ 195 h 718"/>
                    <a:gd name="T70" fmla="*/ 16 w 656"/>
                    <a:gd name="T71" fmla="*/ 179 h 718"/>
                    <a:gd name="T72" fmla="*/ 4 w 656"/>
                    <a:gd name="T73" fmla="*/ 145 h 718"/>
                    <a:gd name="T74" fmla="*/ 0 w 656"/>
                    <a:gd name="T75" fmla="*/ 100 h 718"/>
                    <a:gd name="T76" fmla="*/ 4 w 656"/>
                    <a:gd name="T77" fmla="*/ 63 h 718"/>
                    <a:gd name="T78" fmla="*/ 16 w 656"/>
                    <a:gd name="T79" fmla="*/ 39 h 718"/>
                    <a:gd name="T80" fmla="*/ 93 w 656"/>
                    <a:gd name="T81" fmla="*/ 30 h 718"/>
                    <a:gd name="T82" fmla="*/ 255 w 656"/>
                    <a:gd name="T83" fmla="*/ 16 h 718"/>
                    <a:gd name="T84" fmla="*/ 324 w 656"/>
                    <a:gd name="T85" fmla="*/ 0 h 718"/>
                    <a:gd name="T86" fmla="*/ 436 w 656"/>
                    <a:gd name="T87" fmla="*/ 10 h 718"/>
                    <a:gd name="T88" fmla="*/ 528 w 656"/>
                    <a:gd name="T89" fmla="*/ 16 h 718"/>
                    <a:gd name="T90" fmla="*/ 622 w 656"/>
                    <a:gd name="T91" fmla="*/ 43 h 71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656"/>
                    <a:gd name="T139" fmla="*/ 0 h 718"/>
                    <a:gd name="T140" fmla="*/ 656 w 656"/>
                    <a:gd name="T141" fmla="*/ 718 h 71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656" h="718">
                      <a:moveTo>
                        <a:pt x="622" y="43"/>
                      </a:moveTo>
                      <a:lnTo>
                        <a:pt x="648" y="100"/>
                      </a:lnTo>
                      <a:lnTo>
                        <a:pt x="651" y="119"/>
                      </a:lnTo>
                      <a:lnTo>
                        <a:pt x="655" y="149"/>
                      </a:lnTo>
                      <a:lnTo>
                        <a:pt x="648" y="186"/>
                      </a:lnTo>
                      <a:lnTo>
                        <a:pt x="628" y="206"/>
                      </a:lnTo>
                      <a:lnTo>
                        <a:pt x="608" y="219"/>
                      </a:lnTo>
                      <a:lnTo>
                        <a:pt x="578" y="221"/>
                      </a:lnTo>
                      <a:lnTo>
                        <a:pt x="519" y="221"/>
                      </a:lnTo>
                      <a:lnTo>
                        <a:pt x="459" y="224"/>
                      </a:lnTo>
                      <a:lnTo>
                        <a:pt x="403" y="215"/>
                      </a:lnTo>
                      <a:lnTo>
                        <a:pt x="369" y="209"/>
                      </a:lnTo>
                      <a:lnTo>
                        <a:pt x="304" y="195"/>
                      </a:lnTo>
                      <a:lnTo>
                        <a:pt x="255" y="179"/>
                      </a:lnTo>
                      <a:lnTo>
                        <a:pt x="205" y="162"/>
                      </a:lnTo>
                      <a:lnTo>
                        <a:pt x="159" y="136"/>
                      </a:lnTo>
                      <a:lnTo>
                        <a:pt x="172" y="172"/>
                      </a:lnTo>
                      <a:lnTo>
                        <a:pt x="192" y="224"/>
                      </a:lnTo>
                      <a:lnTo>
                        <a:pt x="199" y="297"/>
                      </a:lnTo>
                      <a:lnTo>
                        <a:pt x="205" y="353"/>
                      </a:lnTo>
                      <a:lnTo>
                        <a:pt x="228" y="430"/>
                      </a:lnTo>
                      <a:lnTo>
                        <a:pt x="261" y="526"/>
                      </a:lnTo>
                      <a:lnTo>
                        <a:pt x="291" y="603"/>
                      </a:lnTo>
                      <a:lnTo>
                        <a:pt x="330" y="680"/>
                      </a:lnTo>
                      <a:lnTo>
                        <a:pt x="291" y="711"/>
                      </a:lnTo>
                      <a:lnTo>
                        <a:pt x="196" y="717"/>
                      </a:lnTo>
                      <a:lnTo>
                        <a:pt x="126" y="711"/>
                      </a:lnTo>
                      <a:lnTo>
                        <a:pt x="93" y="700"/>
                      </a:lnTo>
                      <a:lnTo>
                        <a:pt x="76" y="691"/>
                      </a:lnTo>
                      <a:lnTo>
                        <a:pt x="86" y="615"/>
                      </a:lnTo>
                      <a:lnTo>
                        <a:pt x="80" y="513"/>
                      </a:lnTo>
                      <a:lnTo>
                        <a:pt x="69" y="367"/>
                      </a:lnTo>
                      <a:lnTo>
                        <a:pt x="63" y="274"/>
                      </a:lnTo>
                      <a:lnTo>
                        <a:pt x="49" y="209"/>
                      </a:lnTo>
                      <a:lnTo>
                        <a:pt x="43" y="195"/>
                      </a:lnTo>
                      <a:lnTo>
                        <a:pt x="16" y="179"/>
                      </a:lnTo>
                      <a:lnTo>
                        <a:pt x="4" y="145"/>
                      </a:lnTo>
                      <a:lnTo>
                        <a:pt x="0" y="100"/>
                      </a:lnTo>
                      <a:lnTo>
                        <a:pt x="4" y="63"/>
                      </a:lnTo>
                      <a:lnTo>
                        <a:pt x="16" y="39"/>
                      </a:lnTo>
                      <a:lnTo>
                        <a:pt x="93" y="30"/>
                      </a:lnTo>
                      <a:lnTo>
                        <a:pt x="255" y="16"/>
                      </a:lnTo>
                      <a:lnTo>
                        <a:pt x="324" y="0"/>
                      </a:lnTo>
                      <a:lnTo>
                        <a:pt x="436" y="10"/>
                      </a:lnTo>
                      <a:lnTo>
                        <a:pt x="528" y="16"/>
                      </a:lnTo>
                      <a:lnTo>
                        <a:pt x="622" y="43"/>
                      </a:lnTo>
                    </a:path>
                  </a:pathLst>
                </a:custGeom>
                <a:solidFill>
                  <a:srgbClr val="3F5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4836" name="Freeform 43"/>
              <p:cNvSpPr>
                <a:spLocks/>
              </p:cNvSpPr>
              <p:nvPr/>
            </p:nvSpPr>
            <p:spPr bwMode="auto">
              <a:xfrm>
                <a:off x="4689" y="3183"/>
                <a:ext cx="644" cy="496"/>
              </a:xfrm>
              <a:custGeom>
                <a:avLst/>
                <a:gdLst>
                  <a:gd name="T0" fmla="*/ 453 w 682"/>
                  <a:gd name="T1" fmla="*/ 9 h 530"/>
                  <a:gd name="T2" fmla="*/ 643 w 682"/>
                  <a:gd name="T3" fmla="*/ 448 h 530"/>
                  <a:gd name="T4" fmla="*/ 636 w 682"/>
                  <a:gd name="T5" fmla="*/ 459 h 530"/>
                  <a:gd name="T6" fmla="*/ 621 w 682"/>
                  <a:gd name="T7" fmla="*/ 450 h 530"/>
                  <a:gd name="T8" fmla="*/ 440 w 682"/>
                  <a:gd name="T9" fmla="*/ 26 h 530"/>
                  <a:gd name="T10" fmla="*/ 430 w 682"/>
                  <a:gd name="T11" fmla="*/ 22 h 530"/>
                  <a:gd name="T12" fmla="*/ 360 w 682"/>
                  <a:gd name="T13" fmla="*/ 20 h 530"/>
                  <a:gd name="T14" fmla="*/ 269 w 682"/>
                  <a:gd name="T15" fmla="*/ 22 h 530"/>
                  <a:gd name="T16" fmla="*/ 190 w 682"/>
                  <a:gd name="T17" fmla="*/ 27 h 530"/>
                  <a:gd name="T18" fmla="*/ 166 w 682"/>
                  <a:gd name="T19" fmla="*/ 35 h 530"/>
                  <a:gd name="T20" fmla="*/ 152 w 682"/>
                  <a:gd name="T21" fmla="*/ 45 h 530"/>
                  <a:gd name="T22" fmla="*/ 143 w 682"/>
                  <a:gd name="T23" fmla="*/ 59 h 530"/>
                  <a:gd name="T24" fmla="*/ 17 w 682"/>
                  <a:gd name="T25" fmla="*/ 490 h 530"/>
                  <a:gd name="T26" fmla="*/ 8 w 682"/>
                  <a:gd name="T27" fmla="*/ 495 h 530"/>
                  <a:gd name="T28" fmla="*/ 0 w 682"/>
                  <a:gd name="T29" fmla="*/ 486 h 530"/>
                  <a:gd name="T30" fmla="*/ 125 w 682"/>
                  <a:gd name="T31" fmla="*/ 56 h 530"/>
                  <a:gd name="T32" fmla="*/ 137 w 682"/>
                  <a:gd name="T33" fmla="*/ 33 h 530"/>
                  <a:gd name="T34" fmla="*/ 148 w 682"/>
                  <a:gd name="T35" fmla="*/ 22 h 530"/>
                  <a:gd name="T36" fmla="*/ 159 w 682"/>
                  <a:gd name="T37" fmla="*/ 17 h 530"/>
                  <a:gd name="T38" fmla="*/ 173 w 682"/>
                  <a:gd name="T39" fmla="*/ 11 h 530"/>
                  <a:gd name="T40" fmla="*/ 199 w 682"/>
                  <a:gd name="T41" fmla="*/ 9 h 530"/>
                  <a:gd name="T42" fmla="*/ 283 w 682"/>
                  <a:gd name="T43" fmla="*/ 3 h 530"/>
                  <a:gd name="T44" fmla="*/ 376 w 682"/>
                  <a:gd name="T45" fmla="*/ 0 h 530"/>
                  <a:gd name="T46" fmla="*/ 419 w 682"/>
                  <a:gd name="T47" fmla="*/ 1 h 530"/>
                  <a:gd name="T48" fmla="*/ 441 w 682"/>
                  <a:gd name="T49" fmla="*/ 3 h 530"/>
                  <a:gd name="T50" fmla="*/ 453 w 682"/>
                  <a:gd name="T51" fmla="*/ 9 h 53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82"/>
                  <a:gd name="T79" fmla="*/ 0 h 530"/>
                  <a:gd name="T80" fmla="*/ 682 w 682"/>
                  <a:gd name="T81" fmla="*/ 530 h 53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82" h="530">
                    <a:moveTo>
                      <a:pt x="480" y="10"/>
                    </a:moveTo>
                    <a:lnTo>
                      <a:pt x="681" y="479"/>
                    </a:lnTo>
                    <a:lnTo>
                      <a:pt x="674" y="490"/>
                    </a:lnTo>
                    <a:lnTo>
                      <a:pt x="658" y="481"/>
                    </a:lnTo>
                    <a:lnTo>
                      <a:pt x="466" y="28"/>
                    </a:lnTo>
                    <a:lnTo>
                      <a:pt x="455" y="23"/>
                    </a:lnTo>
                    <a:lnTo>
                      <a:pt x="381" y="21"/>
                    </a:lnTo>
                    <a:lnTo>
                      <a:pt x="285" y="24"/>
                    </a:lnTo>
                    <a:lnTo>
                      <a:pt x="201" y="29"/>
                    </a:lnTo>
                    <a:lnTo>
                      <a:pt x="176" y="37"/>
                    </a:lnTo>
                    <a:lnTo>
                      <a:pt x="161" y="48"/>
                    </a:lnTo>
                    <a:lnTo>
                      <a:pt x="151" y="63"/>
                    </a:lnTo>
                    <a:lnTo>
                      <a:pt x="18" y="524"/>
                    </a:lnTo>
                    <a:lnTo>
                      <a:pt x="8" y="529"/>
                    </a:lnTo>
                    <a:lnTo>
                      <a:pt x="0" y="519"/>
                    </a:lnTo>
                    <a:lnTo>
                      <a:pt x="132" y="60"/>
                    </a:lnTo>
                    <a:lnTo>
                      <a:pt x="145" y="35"/>
                    </a:lnTo>
                    <a:lnTo>
                      <a:pt x="157" y="24"/>
                    </a:lnTo>
                    <a:lnTo>
                      <a:pt x="168" y="18"/>
                    </a:lnTo>
                    <a:lnTo>
                      <a:pt x="183" y="12"/>
                    </a:lnTo>
                    <a:lnTo>
                      <a:pt x="211" y="10"/>
                    </a:lnTo>
                    <a:lnTo>
                      <a:pt x="300" y="3"/>
                    </a:lnTo>
                    <a:lnTo>
                      <a:pt x="398" y="0"/>
                    </a:lnTo>
                    <a:lnTo>
                      <a:pt x="444" y="1"/>
                    </a:lnTo>
                    <a:lnTo>
                      <a:pt x="467" y="3"/>
                    </a:lnTo>
                    <a:lnTo>
                      <a:pt x="480" y="10"/>
                    </a:lnTo>
                  </a:path>
                </a:pathLst>
              </a:custGeom>
              <a:solidFill>
                <a:srgbClr val="919191"/>
              </a:solidFill>
              <a:ln w="127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34837" name="Group 44"/>
              <p:cNvGrpSpPr>
                <a:grpSpLocks/>
              </p:cNvGrpSpPr>
              <p:nvPr/>
            </p:nvGrpSpPr>
            <p:grpSpPr bwMode="auto">
              <a:xfrm>
                <a:off x="3805" y="2396"/>
                <a:ext cx="512" cy="499"/>
                <a:chOff x="3768" y="2382"/>
                <a:chExt cx="542" cy="533"/>
              </a:xfrm>
            </p:grpSpPr>
            <p:grpSp>
              <p:nvGrpSpPr>
                <p:cNvPr id="34889" name="Group 45"/>
                <p:cNvGrpSpPr>
                  <a:grpSpLocks/>
                </p:cNvGrpSpPr>
                <p:nvPr/>
              </p:nvGrpSpPr>
              <p:grpSpPr bwMode="auto">
                <a:xfrm>
                  <a:off x="3768" y="2382"/>
                  <a:ext cx="542" cy="533"/>
                  <a:chOff x="3768" y="2382"/>
                  <a:chExt cx="542" cy="533"/>
                </a:xfrm>
              </p:grpSpPr>
              <p:sp>
                <p:nvSpPr>
                  <p:cNvPr id="3489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768" y="2382"/>
                    <a:ext cx="542" cy="533"/>
                  </a:xfrm>
                  <a:prstGeom prst="ellipse">
                    <a:avLst/>
                  </a:prstGeom>
                  <a:solidFill>
                    <a:srgbClr val="9F9FB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>
                      <a:latin typeface="Calibri" charset="0"/>
                    </a:endParaRPr>
                  </a:p>
                </p:txBody>
              </p:sp>
              <p:sp>
                <p:nvSpPr>
                  <p:cNvPr id="34892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803" y="2387"/>
                    <a:ext cx="485" cy="473"/>
                  </a:xfrm>
                  <a:prstGeom prst="ellipse">
                    <a:avLst/>
                  </a:prstGeom>
                  <a:solidFill>
                    <a:srgbClr val="BF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>
                      <a:latin typeface="Calibri" charset="0"/>
                    </a:endParaRPr>
                  </a:p>
                </p:txBody>
              </p:sp>
              <p:sp>
                <p:nvSpPr>
                  <p:cNvPr id="34893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891" y="2414"/>
                    <a:ext cx="375" cy="359"/>
                  </a:xfrm>
                  <a:prstGeom prst="ellipse">
                    <a:avLst/>
                  </a:prstGeom>
                  <a:solidFill>
                    <a:srgbClr val="DFD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>
                      <a:latin typeface="Calibri" charset="0"/>
                    </a:endParaRPr>
                  </a:p>
                </p:txBody>
              </p:sp>
            </p:grpSp>
            <p:sp>
              <p:nvSpPr>
                <p:cNvPr id="34890" name="Oval 49"/>
                <p:cNvSpPr>
                  <a:spLocks noChangeArrowheads="1"/>
                </p:cNvSpPr>
                <p:nvPr/>
              </p:nvSpPr>
              <p:spPr bwMode="auto">
                <a:xfrm>
                  <a:off x="4082" y="2468"/>
                  <a:ext cx="91" cy="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>
                    <a:latin typeface="Calibri" charset="0"/>
                  </a:endParaRPr>
                </a:p>
              </p:txBody>
            </p:sp>
          </p:grpSp>
          <p:grpSp>
            <p:nvGrpSpPr>
              <p:cNvPr id="34838" name="Group 50"/>
              <p:cNvGrpSpPr>
                <a:grpSpLocks/>
              </p:cNvGrpSpPr>
              <p:nvPr/>
            </p:nvGrpSpPr>
            <p:grpSpPr bwMode="auto">
              <a:xfrm>
                <a:off x="3447" y="2564"/>
                <a:ext cx="730" cy="363"/>
                <a:chOff x="3388" y="2561"/>
                <a:chExt cx="774" cy="388"/>
              </a:xfrm>
            </p:grpSpPr>
            <p:sp>
              <p:nvSpPr>
                <p:cNvPr id="34886" name="Freeform 51"/>
                <p:cNvSpPr>
                  <a:spLocks/>
                </p:cNvSpPr>
                <p:nvPr/>
              </p:nvSpPr>
              <p:spPr bwMode="auto">
                <a:xfrm>
                  <a:off x="3570" y="2561"/>
                  <a:ext cx="592" cy="365"/>
                </a:xfrm>
                <a:custGeom>
                  <a:avLst/>
                  <a:gdLst>
                    <a:gd name="T0" fmla="*/ 21 w 592"/>
                    <a:gd name="T1" fmla="*/ 349 h 365"/>
                    <a:gd name="T2" fmla="*/ 29 w 592"/>
                    <a:gd name="T3" fmla="*/ 361 h 365"/>
                    <a:gd name="T4" fmla="*/ 46 w 592"/>
                    <a:gd name="T5" fmla="*/ 364 h 365"/>
                    <a:gd name="T6" fmla="*/ 337 w 592"/>
                    <a:gd name="T7" fmla="*/ 200 h 365"/>
                    <a:gd name="T8" fmla="*/ 364 w 592"/>
                    <a:gd name="T9" fmla="*/ 203 h 365"/>
                    <a:gd name="T10" fmla="*/ 413 w 592"/>
                    <a:gd name="T11" fmla="*/ 205 h 365"/>
                    <a:gd name="T12" fmla="*/ 471 w 592"/>
                    <a:gd name="T13" fmla="*/ 186 h 365"/>
                    <a:gd name="T14" fmla="*/ 567 w 592"/>
                    <a:gd name="T15" fmla="*/ 176 h 365"/>
                    <a:gd name="T16" fmla="*/ 570 w 592"/>
                    <a:gd name="T17" fmla="*/ 158 h 365"/>
                    <a:gd name="T18" fmla="*/ 476 w 592"/>
                    <a:gd name="T19" fmla="*/ 160 h 365"/>
                    <a:gd name="T20" fmla="*/ 573 w 592"/>
                    <a:gd name="T21" fmla="*/ 145 h 365"/>
                    <a:gd name="T22" fmla="*/ 588 w 592"/>
                    <a:gd name="T23" fmla="*/ 131 h 365"/>
                    <a:gd name="T24" fmla="*/ 539 w 592"/>
                    <a:gd name="T25" fmla="*/ 124 h 365"/>
                    <a:gd name="T26" fmla="*/ 474 w 592"/>
                    <a:gd name="T27" fmla="*/ 124 h 365"/>
                    <a:gd name="T28" fmla="*/ 588 w 592"/>
                    <a:gd name="T29" fmla="*/ 102 h 365"/>
                    <a:gd name="T30" fmla="*/ 586 w 592"/>
                    <a:gd name="T31" fmla="*/ 87 h 365"/>
                    <a:gd name="T32" fmla="*/ 551 w 592"/>
                    <a:gd name="T33" fmla="*/ 81 h 365"/>
                    <a:gd name="T34" fmla="*/ 464 w 592"/>
                    <a:gd name="T35" fmla="*/ 103 h 365"/>
                    <a:gd name="T36" fmla="*/ 556 w 592"/>
                    <a:gd name="T37" fmla="*/ 62 h 365"/>
                    <a:gd name="T38" fmla="*/ 561 w 592"/>
                    <a:gd name="T39" fmla="*/ 39 h 365"/>
                    <a:gd name="T40" fmla="*/ 539 w 592"/>
                    <a:gd name="T41" fmla="*/ 29 h 365"/>
                    <a:gd name="T42" fmla="*/ 437 w 592"/>
                    <a:gd name="T43" fmla="*/ 73 h 365"/>
                    <a:gd name="T44" fmla="*/ 411 w 592"/>
                    <a:gd name="T45" fmla="*/ 85 h 365"/>
                    <a:gd name="T46" fmla="*/ 425 w 592"/>
                    <a:gd name="T47" fmla="*/ 57 h 365"/>
                    <a:gd name="T48" fmla="*/ 423 w 592"/>
                    <a:gd name="T49" fmla="*/ 12 h 365"/>
                    <a:gd name="T50" fmla="*/ 379 w 592"/>
                    <a:gd name="T51" fmla="*/ 3 h 365"/>
                    <a:gd name="T52" fmla="*/ 365 w 592"/>
                    <a:gd name="T53" fmla="*/ 63 h 365"/>
                    <a:gd name="T54" fmla="*/ 337 w 592"/>
                    <a:gd name="T55" fmla="*/ 102 h 365"/>
                    <a:gd name="T56" fmla="*/ 319 w 592"/>
                    <a:gd name="T57" fmla="*/ 141 h 365"/>
                    <a:gd name="T58" fmla="*/ 319 w 592"/>
                    <a:gd name="T59" fmla="*/ 171 h 365"/>
                    <a:gd name="T60" fmla="*/ 48 w 592"/>
                    <a:gd name="T61" fmla="*/ 317 h 365"/>
                    <a:gd name="T62" fmla="*/ 39 w 592"/>
                    <a:gd name="T63" fmla="*/ 278 h 36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592"/>
                    <a:gd name="T97" fmla="*/ 0 h 365"/>
                    <a:gd name="T98" fmla="*/ 592 w 592"/>
                    <a:gd name="T99" fmla="*/ 365 h 36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592" h="365">
                      <a:moveTo>
                        <a:pt x="0" y="300"/>
                      </a:moveTo>
                      <a:lnTo>
                        <a:pt x="21" y="349"/>
                      </a:lnTo>
                      <a:lnTo>
                        <a:pt x="25" y="358"/>
                      </a:lnTo>
                      <a:lnTo>
                        <a:pt x="29" y="361"/>
                      </a:lnTo>
                      <a:lnTo>
                        <a:pt x="35" y="364"/>
                      </a:lnTo>
                      <a:lnTo>
                        <a:pt x="46" y="364"/>
                      </a:lnTo>
                      <a:lnTo>
                        <a:pt x="57" y="360"/>
                      </a:lnTo>
                      <a:lnTo>
                        <a:pt x="337" y="200"/>
                      </a:lnTo>
                      <a:lnTo>
                        <a:pt x="353" y="195"/>
                      </a:lnTo>
                      <a:lnTo>
                        <a:pt x="364" y="203"/>
                      </a:lnTo>
                      <a:lnTo>
                        <a:pt x="382" y="210"/>
                      </a:lnTo>
                      <a:lnTo>
                        <a:pt x="413" y="205"/>
                      </a:lnTo>
                      <a:lnTo>
                        <a:pt x="447" y="195"/>
                      </a:lnTo>
                      <a:lnTo>
                        <a:pt x="471" y="186"/>
                      </a:lnTo>
                      <a:lnTo>
                        <a:pt x="546" y="179"/>
                      </a:lnTo>
                      <a:lnTo>
                        <a:pt x="567" y="176"/>
                      </a:lnTo>
                      <a:lnTo>
                        <a:pt x="575" y="169"/>
                      </a:lnTo>
                      <a:lnTo>
                        <a:pt x="570" y="158"/>
                      </a:lnTo>
                      <a:lnTo>
                        <a:pt x="546" y="155"/>
                      </a:lnTo>
                      <a:lnTo>
                        <a:pt x="476" y="160"/>
                      </a:lnTo>
                      <a:lnTo>
                        <a:pt x="474" y="153"/>
                      </a:lnTo>
                      <a:lnTo>
                        <a:pt x="573" y="145"/>
                      </a:lnTo>
                      <a:lnTo>
                        <a:pt x="588" y="139"/>
                      </a:lnTo>
                      <a:lnTo>
                        <a:pt x="588" y="131"/>
                      </a:lnTo>
                      <a:lnTo>
                        <a:pt x="578" y="123"/>
                      </a:lnTo>
                      <a:lnTo>
                        <a:pt x="539" y="124"/>
                      </a:lnTo>
                      <a:lnTo>
                        <a:pt x="474" y="131"/>
                      </a:lnTo>
                      <a:lnTo>
                        <a:pt x="474" y="124"/>
                      </a:lnTo>
                      <a:lnTo>
                        <a:pt x="581" y="105"/>
                      </a:lnTo>
                      <a:lnTo>
                        <a:pt x="588" y="102"/>
                      </a:lnTo>
                      <a:lnTo>
                        <a:pt x="591" y="95"/>
                      </a:lnTo>
                      <a:lnTo>
                        <a:pt x="586" y="87"/>
                      </a:lnTo>
                      <a:lnTo>
                        <a:pt x="577" y="83"/>
                      </a:lnTo>
                      <a:lnTo>
                        <a:pt x="551" y="81"/>
                      </a:lnTo>
                      <a:lnTo>
                        <a:pt x="497" y="93"/>
                      </a:lnTo>
                      <a:lnTo>
                        <a:pt x="464" y="103"/>
                      </a:lnTo>
                      <a:lnTo>
                        <a:pt x="462" y="98"/>
                      </a:lnTo>
                      <a:lnTo>
                        <a:pt x="556" y="62"/>
                      </a:lnTo>
                      <a:lnTo>
                        <a:pt x="561" y="50"/>
                      </a:lnTo>
                      <a:lnTo>
                        <a:pt x="561" y="39"/>
                      </a:lnTo>
                      <a:lnTo>
                        <a:pt x="556" y="29"/>
                      </a:lnTo>
                      <a:lnTo>
                        <a:pt x="539" y="29"/>
                      </a:lnTo>
                      <a:lnTo>
                        <a:pt x="520" y="35"/>
                      </a:lnTo>
                      <a:lnTo>
                        <a:pt x="437" y="73"/>
                      </a:lnTo>
                      <a:lnTo>
                        <a:pt x="420" y="81"/>
                      </a:lnTo>
                      <a:lnTo>
                        <a:pt x="411" y="85"/>
                      </a:lnTo>
                      <a:lnTo>
                        <a:pt x="411" y="76"/>
                      </a:lnTo>
                      <a:lnTo>
                        <a:pt x="425" y="57"/>
                      </a:lnTo>
                      <a:lnTo>
                        <a:pt x="429" y="33"/>
                      </a:lnTo>
                      <a:lnTo>
                        <a:pt x="423" y="12"/>
                      </a:lnTo>
                      <a:lnTo>
                        <a:pt x="404" y="0"/>
                      </a:lnTo>
                      <a:lnTo>
                        <a:pt x="379" y="3"/>
                      </a:lnTo>
                      <a:lnTo>
                        <a:pt x="368" y="33"/>
                      </a:lnTo>
                      <a:lnTo>
                        <a:pt x="365" y="63"/>
                      </a:lnTo>
                      <a:lnTo>
                        <a:pt x="351" y="89"/>
                      </a:lnTo>
                      <a:lnTo>
                        <a:pt x="337" y="102"/>
                      </a:lnTo>
                      <a:lnTo>
                        <a:pt x="326" y="119"/>
                      </a:lnTo>
                      <a:lnTo>
                        <a:pt x="319" y="141"/>
                      </a:lnTo>
                      <a:lnTo>
                        <a:pt x="317" y="163"/>
                      </a:lnTo>
                      <a:lnTo>
                        <a:pt x="319" y="171"/>
                      </a:lnTo>
                      <a:lnTo>
                        <a:pt x="54" y="322"/>
                      </a:lnTo>
                      <a:lnTo>
                        <a:pt x="48" y="317"/>
                      </a:lnTo>
                      <a:lnTo>
                        <a:pt x="43" y="302"/>
                      </a:lnTo>
                      <a:lnTo>
                        <a:pt x="39" y="278"/>
                      </a:lnTo>
                      <a:lnTo>
                        <a:pt x="0" y="300"/>
                      </a:lnTo>
                    </a:path>
                  </a:pathLst>
                </a:custGeom>
                <a:solidFill>
                  <a:srgbClr val="FF9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87" name="Freeform 52"/>
                <p:cNvSpPr>
                  <a:spLocks/>
                </p:cNvSpPr>
                <p:nvPr/>
              </p:nvSpPr>
              <p:spPr bwMode="auto">
                <a:xfrm>
                  <a:off x="3388" y="2568"/>
                  <a:ext cx="248" cy="381"/>
                </a:xfrm>
                <a:custGeom>
                  <a:avLst/>
                  <a:gdLst>
                    <a:gd name="T0" fmla="*/ 231 w 248"/>
                    <a:gd name="T1" fmla="*/ 305 h 381"/>
                    <a:gd name="T2" fmla="*/ 238 w 248"/>
                    <a:gd name="T3" fmla="*/ 277 h 381"/>
                    <a:gd name="T4" fmla="*/ 242 w 248"/>
                    <a:gd name="T5" fmla="*/ 264 h 381"/>
                    <a:gd name="T6" fmla="*/ 244 w 248"/>
                    <a:gd name="T7" fmla="*/ 257 h 381"/>
                    <a:gd name="T8" fmla="*/ 247 w 248"/>
                    <a:gd name="T9" fmla="*/ 247 h 381"/>
                    <a:gd name="T10" fmla="*/ 241 w 248"/>
                    <a:gd name="T11" fmla="*/ 235 h 381"/>
                    <a:gd name="T12" fmla="*/ 233 w 248"/>
                    <a:gd name="T13" fmla="*/ 225 h 381"/>
                    <a:gd name="T14" fmla="*/ 220 w 248"/>
                    <a:gd name="T15" fmla="*/ 217 h 381"/>
                    <a:gd name="T16" fmla="*/ 206 w 248"/>
                    <a:gd name="T17" fmla="*/ 207 h 381"/>
                    <a:gd name="T18" fmla="*/ 191 w 248"/>
                    <a:gd name="T19" fmla="*/ 189 h 381"/>
                    <a:gd name="T20" fmla="*/ 170 w 248"/>
                    <a:gd name="T21" fmla="*/ 151 h 381"/>
                    <a:gd name="T22" fmla="*/ 157 w 248"/>
                    <a:gd name="T23" fmla="*/ 125 h 381"/>
                    <a:gd name="T24" fmla="*/ 142 w 248"/>
                    <a:gd name="T25" fmla="*/ 94 h 381"/>
                    <a:gd name="T26" fmla="*/ 130 w 248"/>
                    <a:gd name="T27" fmla="*/ 64 h 381"/>
                    <a:gd name="T28" fmla="*/ 121 w 248"/>
                    <a:gd name="T29" fmla="*/ 44 h 381"/>
                    <a:gd name="T30" fmla="*/ 108 w 248"/>
                    <a:gd name="T31" fmla="*/ 31 h 381"/>
                    <a:gd name="T32" fmla="*/ 97 w 248"/>
                    <a:gd name="T33" fmla="*/ 17 h 381"/>
                    <a:gd name="T34" fmla="*/ 82 w 248"/>
                    <a:gd name="T35" fmla="*/ 6 h 381"/>
                    <a:gd name="T36" fmla="*/ 70 w 248"/>
                    <a:gd name="T37" fmla="*/ 1 h 381"/>
                    <a:gd name="T38" fmla="*/ 52 w 248"/>
                    <a:gd name="T39" fmla="*/ 0 h 381"/>
                    <a:gd name="T40" fmla="*/ 37 w 248"/>
                    <a:gd name="T41" fmla="*/ 0 h 381"/>
                    <a:gd name="T42" fmla="*/ 25 w 248"/>
                    <a:gd name="T43" fmla="*/ 6 h 381"/>
                    <a:gd name="T44" fmla="*/ 20 w 248"/>
                    <a:gd name="T45" fmla="*/ 14 h 381"/>
                    <a:gd name="T46" fmla="*/ 9 w 248"/>
                    <a:gd name="T47" fmla="*/ 28 h 381"/>
                    <a:gd name="T48" fmla="*/ 0 w 248"/>
                    <a:gd name="T49" fmla="*/ 50 h 381"/>
                    <a:gd name="T50" fmla="*/ 0 w 248"/>
                    <a:gd name="T51" fmla="*/ 70 h 381"/>
                    <a:gd name="T52" fmla="*/ 0 w 248"/>
                    <a:gd name="T53" fmla="*/ 95 h 381"/>
                    <a:gd name="T54" fmla="*/ 5 w 248"/>
                    <a:gd name="T55" fmla="*/ 120 h 381"/>
                    <a:gd name="T56" fmla="*/ 19 w 248"/>
                    <a:gd name="T57" fmla="*/ 154 h 381"/>
                    <a:gd name="T58" fmla="*/ 39 w 248"/>
                    <a:gd name="T59" fmla="*/ 202 h 381"/>
                    <a:gd name="T60" fmla="*/ 55 w 248"/>
                    <a:gd name="T61" fmla="*/ 246 h 381"/>
                    <a:gd name="T62" fmla="*/ 70 w 248"/>
                    <a:gd name="T63" fmla="*/ 266 h 381"/>
                    <a:gd name="T64" fmla="*/ 96 w 248"/>
                    <a:gd name="T65" fmla="*/ 307 h 381"/>
                    <a:gd name="T66" fmla="*/ 117 w 248"/>
                    <a:gd name="T67" fmla="*/ 341 h 381"/>
                    <a:gd name="T68" fmla="*/ 141 w 248"/>
                    <a:gd name="T69" fmla="*/ 368 h 381"/>
                    <a:gd name="T70" fmla="*/ 152 w 248"/>
                    <a:gd name="T71" fmla="*/ 380 h 381"/>
                    <a:gd name="T72" fmla="*/ 158 w 248"/>
                    <a:gd name="T73" fmla="*/ 361 h 381"/>
                    <a:gd name="T74" fmla="*/ 167 w 248"/>
                    <a:gd name="T75" fmla="*/ 328 h 381"/>
                    <a:gd name="T76" fmla="*/ 175 w 248"/>
                    <a:gd name="T77" fmla="*/ 308 h 381"/>
                    <a:gd name="T78" fmla="*/ 188 w 248"/>
                    <a:gd name="T79" fmla="*/ 292 h 381"/>
                    <a:gd name="T80" fmla="*/ 220 w 248"/>
                    <a:gd name="T81" fmla="*/ 274 h 381"/>
                    <a:gd name="T82" fmla="*/ 223 w 248"/>
                    <a:gd name="T83" fmla="*/ 272 h 381"/>
                    <a:gd name="T84" fmla="*/ 231 w 248"/>
                    <a:gd name="T85" fmla="*/ 305 h 38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48"/>
                    <a:gd name="T130" fmla="*/ 0 h 381"/>
                    <a:gd name="T131" fmla="*/ 248 w 248"/>
                    <a:gd name="T132" fmla="*/ 381 h 38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48" h="381">
                      <a:moveTo>
                        <a:pt x="231" y="305"/>
                      </a:moveTo>
                      <a:lnTo>
                        <a:pt x="238" y="277"/>
                      </a:lnTo>
                      <a:lnTo>
                        <a:pt x="242" y="264"/>
                      </a:lnTo>
                      <a:lnTo>
                        <a:pt x="244" y="257"/>
                      </a:lnTo>
                      <a:lnTo>
                        <a:pt x="247" y="247"/>
                      </a:lnTo>
                      <a:lnTo>
                        <a:pt x="241" y="235"/>
                      </a:lnTo>
                      <a:lnTo>
                        <a:pt x="233" y="225"/>
                      </a:lnTo>
                      <a:lnTo>
                        <a:pt x="220" y="217"/>
                      </a:lnTo>
                      <a:lnTo>
                        <a:pt x="206" y="207"/>
                      </a:lnTo>
                      <a:lnTo>
                        <a:pt x="191" y="189"/>
                      </a:lnTo>
                      <a:lnTo>
                        <a:pt x="170" y="151"/>
                      </a:lnTo>
                      <a:lnTo>
                        <a:pt x="157" y="125"/>
                      </a:lnTo>
                      <a:lnTo>
                        <a:pt x="142" y="94"/>
                      </a:lnTo>
                      <a:lnTo>
                        <a:pt x="130" y="64"/>
                      </a:lnTo>
                      <a:lnTo>
                        <a:pt x="121" y="44"/>
                      </a:lnTo>
                      <a:lnTo>
                        <a:pt x="108" y="31"/>
                      </a:lnTo>
                      <a:lnTo>
                        <a:pt x="97" y="17"/>
                      </a:lnTo>
                      <a:lnTo>
                        <a:pt x="82" y="6"/>
                      </a:lnTo>
                      <a:lnTo>
                        <a:pt x="70" y="1"/>
                      </a:lnTo>
                      <a:lnTo>
                        <a:pt x="52" y="0"/>
                      </a:lnTo>
                      <a:lnTo>
                        <a:pt x="37" y="0"/>
                      </a:lnTo>
                      <a:lnTo>
                        <a:pt x="25" y="6"/>
                      </a:lnTo>
                      <a:lnTo>
                        <a:pt x="20" y="14"/>
                      </a:lnTo>
                      <a:lnTo>
                        <a:pt x="9" y="28"/>
                      </a:lnTo>
                      <a:lnTo>
                        <a:pt x="0" y="50"/>
                      </a:lnTo>
                      <a:lnTo>
                        <a:pt x="0" y="70"/>
                      </a:lnTo>
                      <a:lnTo>
                        <a:pt x="0" y="95"/>
                      </a:lnTo>
                      <a:lnTo>
                        <a:pt x="5" y="120"/>
                      </a:lnTo>
                      <a:lnTo>
                        <a:pt x="19" y="154"/>
                      </a:lnTo>
                      <a:lnTo>
                        <a:pt x="39" y="202"/>
                      </a:lnTo>
                      <a:lnTo>
                        <a:pt x="55" y="246"/>
                      </a:lnTo>
                      <a:lnTo>
                        <a:pt x="70" y="266"/>
                      </a:lnTo>
                      <a:lnTo>
                        <a:pt x="96" y="307"/>
                      </a:lnTo>
                      <a:lnTo>
                        <a:pt x="117" y="341"/>
                      </a:lnTo>
                      <a:lnTo>
                        <a:pt x="141" y="368"/>
                      </a:lnTo>
                      <a:lnTo>
                        <a:pt x="152" y="380"/>
                      </a:lnTo>
                      <a:lnTo>
                        <a:pt x="158" y="361"/>
                      </a:lnTo>
                      <a:lnTo>
                        <a:pt x="167" y="328"/>
                      </a:lnTo>
                      <a:lnTo>
                        <a:pt x="175" y="308"/>
                      </a:lnTo>
                      <a:lnTo>
                        <a:pt x="188" y="292"/>
                      </a:lnTo>
                      <a:lnTo>
                        <a:pt x="220" y="274"/>
                      </a:lnTo>
                      <a:lnTo>
                        <a:pt x="223" y="272"/>
                      </a:lnTo>
                      <a:lnTo>
                        <a:pt x="231" y="305"/>
                      </a:lnTo>
                    </a:path>
                  </a:pathLst>
                </a:custGeom>
                <a:solidFill>
                  <a:srgbClr val="9F3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88" name="Freeform 53"/>
                <p:cNvSpPr>
                  <a:spLocks/>
                </p:cNvSpPr>
                <p:nvPr/>
              </p:nvSpPr>
              <p:spPr bwMode="auto">
                <a:xfrm>
                  <a:off x="3540" y="2866"/>
                  <a:ext cx="55" cy="82"/>
                </a:xfrm>
                <a:custGeom>
                  <a:avLst/>
                  <a:gdLst>
                    <a:gd name="T0" fmla="*/ 33 w 55"/>
                    <a:gd name="T1" fmla="*/ 0 h 82"/>
                    <a:gd name="T2" fmla="*/ 22 w 55"/>
                    <a:gd name="T3" fmla="*/ 14 h 82"/>
                    <a:gd name="T4" fmla="*/ 15 w 55"/>
                    <a:gd name="T5" fmla="*/ 33 h 82"/>
                    <a:gd name="T6" fmla="*/ 6 w 55"/>
                    <a:gd name="T7" fmla="*/ 64 h 82"/>
                    <a:gd name="T8" fmla="*/ 0 w 55"/>
                    <a:gd name="T9" fmla="*/ 80 h 82"/>
                    <a:gd name="T10" fmla="*/ 0 w 55"/>
                    <a:gd name="T11" fmla="*/ 81 h 82"/>
                    <a:gd name="T12" fmla="*/ 17 w 55"/>
                    <a:gd name="T13" fmla="*/ 78 h 82"/>
                    <a:gd name="T14" fmla="*/ 39 w 55"/>
                    <a:gd name="T15" fmla="*/ 63 h 82"/>
                    <a:gd name="T16" fmla="*/ 50 w 55"/>
                    <a:gd name="T17" fmla="*/ 53 h 82"/>
                    <a:gd name="T18" fmla="*/ 54 w 55"/>
                    <a:gd name="T19" fmla="*/ 47 h 82"/>
                    <a:gd name="T20" fmla="*/ 46 w 55"/>
                    <a:gd name="T21" fmla="*/ 27 h 82"/>
                    <a:gd name="T22" fmla="*/ 33 w 55"/>
                    <a:gd name="T23" fmla="*/ 0 h 8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5"/>
                    <a:gd name="T37" fmla="*/ 0 h 82"/>
                    <a:gd name="T38" fmla="*/ 55 w 55"/>
                    <a:gd name="T39" fmla="*/ 82 h 8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5" h="82">
                      <a:moveTo>
                        <a:pt x="33" y="0"/>
                      </a:moveTo>
                      <a:lnTo>
                        <a:pt x="22" y="14"/>
                      </a:lnTo>
                      <a:lnTo>
                        <a:pt x="15" y="33"/>
                      </a:lnTo>
                      <a:lnTo>
                        <a:pt x="6" y="64"/>
                      </a:lnTo>
                      <a:lnTo>
                        <a:pt x="0" y="80"/>
                      </a:lnTo>
                      <a:lnTo>
                        <a:pt x="0" y="81"/>
                      </a:lnTo>
                      <a:lnTo>
                        <a:pt x="17" y="78"/>
                      </a:lnTo>
                      <a:lnTo>
                        <a:pt x="39" y="63"/>
                      </a:lnTo>
                      <a:lnTo>
                        <a:pt x="50" y="53"/>
                      </a:lnTo>
                      <a:lnTo>
                        <a:pt x="54" y="47"/>
                      </a:lnTo>
                      <a:lnTo>
                        <a:pt x="46" y="27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7F00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839" name="Group 54"/>
              <p:cNvGrpSpPr>
                <a:grpSpLocks/>
              </p:cNvGrpSpPr>
              <p:nvPr/>
            </p:nvGrpSpPr>
            <p:grpSpPr bwMode="auto">
              <a:xfrm>
                <a:off x="4418" y="2422"/>
                <a:ext cx="700" cy="614"/>
                <a:chOff x="4417" y="2410"/>
                <a:chExt cx="742" cy="656"/>
              </a:xfrm>
            </p:grpSpPr>
            <p:sp>
              <p:nvSpPr>
                <p:cNvPr id="34879" name="Freeform 55"/>
                <p:cNvSpPr>
                  <a:spLocks/>
                </p:cNvSpPr>
                <p:nvPr/>
              </p:nvSpPr>
              <p:spPr bwMode="auto">
                <a:xfrm>
                  <a:off x="4417" y="2521"/>
                  <a:ext cx="401" cy="396"/>
                </a:xfrm>
                <a:custGeom>
                  <a:avLst/>
                  <a:gdLst>
                    <a:gd name="T0" fmla="*/ 0 w 401"/>
                    <a:gd name="T1" fmla="*/ 60 h 396"/>
                    <a:gd name="T2" fmla="*/ 133 w 401"/>
                    <a:gd name="T3" fmla="*/ 0 h 396"/>
                    <a:gd name="T4" fmla="*/ 181 w 401"/>
                    <a:gd name="T5" fmla="*/ 161 h 396"/>
                    <a:gd name="T6" fmla="*/ 215 w 401"/>
                    <a:gd name="T7" fmla="*/ 246 h 396"/>
                    <a:gd name="T8" fmla="*/ 273 w 401"/>
                    <a:gd name="T9" fmla="*/ 179 h 396"/>
                    <a:gd name="T10" fmla="*/ 306 w 401"/>
                    <a:gd name="T11" fmla="*/ 136 h 396"/>
                    <a:gd name="T12" fmla="*/ 337 w 401"/>
                    <a:gd name="T13" fmla="*/ 116 h 396"/>
                    <a:gd name="T14" fmla="*/ 355 w 401"/>
                    <a:gd name="T15" fmla="*/ 110 h 396"/>
                    <a:gd name="T16" fmla="*/ 375 w 401"/>
                    <a:gd name="T17" fmla="*/ 113 h 396"/>
                    <a:gd name="T18" fmla="*/ 395 w 401"/>
                    <a:gd name="T19" fmla="*/ 130 h 396"/>
                    <a:gd name="T20" fmla="*/ 400 w 401"/>
                    <a:gd name="T21" fmla="*/ 147 h 396"/>
                    <a:gd name="T22" fmla="*/ 396 w 401"/>
                    <a:gd name="T23" fmla="*/ 213 h 396"/>
                    <a:gd name="T24" fmla="*/ 225 w 401"/>
                    <a:gd name="T25" fmla="*/ 394 h 396"/>
                    <a:gd name="T26" fmla="*/ 202 w 401"/>
                    <a:gd name="T27" fmla="*/ 395 h 396"/>
                    <a:gd name="T28" fmla="*/ 170 w 401"/>
                    <a:gd name="T29" fmla="*/ 377 h 396"/>
                    <a:gd name="T30" fmla="*/ 144 w 401"/>
                    <a:gd name="T31" fmla="*/ 350 h 396"/>
                    <a:gd name="T32" fmla="*/ 73 w 401"/>
                    <a:gd name="T33" fmla="*/ 238 h 396"/>
                    <a:gd name="T34" fmla="*/ 0 w 401"/>
                    <a:gd name="T35" fmla="*/ 60 h 3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1"/>
                    <a:gd name="T55" fmla="*/ 0 h 396"/>
                    <a:gd name="T56" fmla="*/ 401 w 401"/>
                    <a:gd name="T57" fmla="*/ 396 h 3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1" h="396">
                      <a:moveTo>
                        <a:pt x="0" y="60"/>
                      </a:moveTo>
                      <a:lnTo>
                        <a:pt x="133" y="0"/>
                      </a:lnTo>
                      <a:lnTo>
                        <a:pt x="181" y="161"/>
                      </a:lnTo>
                      <a:lnTo>
                        <a:pt x="215" y="246"/>
                      </a:lnTo>
                      <a:lnTo>
                        <a:pt x="273" y="179"/>
                      </a:lnTo>
                      <a:lnTo>
                        <a:pt x="306" y="136"/>
                      </a:lnTo>
                      <a:lnTo>
                        <a:pt x="337" y="116"/>
                      </a:lnTo>
                      <a:lnTo>
                        <a:pt x="355" y="110"/>
                      </a:lnTo>
                      <a:lnTo>
                        <a:pt x="375" y="113"/>
                      </a:lnTo>
                      <a:lnTo>
                        <a:pt x="395" y="130"/>
                      </a:lnTo>
                      <a:lnTo>
                        <a:pt x="400" y="147"/>
                      </a:lnTo>
                      <a:lnTo>
                        <a:pt x="396" y="213"/>
                      </a:lnTo>
                      <a:lnTo>
                        <a:pt x="225" y="394"/>
                      </a:lnTo>
                      <a:lnTo>
                        <a:pt x="202" y="395"/>
                      </a:lnTo>
                      <a:lnTo>
                        <a:pt x="170" y="377"/>
                      </a:lnTo>
                      <a:lnTo>
                        <a:pt x="144" y="350"/>
                      </a:lnTo>
                      <a:lnTo>
                        <a:pt x="73" y="238"/>
                      </a:lnTo>
                      <a:lnTo>
                        <a:pt x="0" y="60"/>
                      </a:lnTo>
                    </a:path>
                  </a:pathLst>
                </a:custGeom>
                <a:solidFill>
                  <a:srgbClr val="3F5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4880" name="Group 56"/>
                <p:cNvGrpSpPr>
                  <a:grpSpLocks/>
                </p:cNvGrpSpPr>
                <p:nvPr/>
              </p:nvGrpSpPr>
              <p:grpSpPr bwMode="auto">
                <a:xfrm>
                  <a:off x="4626" y="2410"/>
                  <a:ext cx="533" cy="656"/>
                  <a:chOff x="4626" y="2410"/>
                  <a:chExt cx="533" cy="656"/>
                </a:xfrm>
              </p:grpSpPr>
              <p:sp>
                <p:nvSpPr>
                  <p:cNvPr id="34881" name="Freeform 57"/>
                  <p:cNvSpPr>
                    <a:spLocks/>
                  </p:cNvSpPr>
                  <p:nvPr/>
                </p:nvSpPr>
                <p:spPr bwMode="auto">
                  <a:xfrm>
                    <a:off x="4626" y="2503"/>
                    <a:ext cx="77" cy="424"/>
                  </a:xfrm>
                  <a:custGeom>
                    <a:avLst/>
                    <a:gdLst>
                      <a:gd name="T0" fmla="*/ 36 w 77"/>
                      <a:gd name="T1" fmla="*/ 0 h 424"/>
                      <a:gd name="T2" fmla="*/ 13 w 77"/>
                      <a:gd name="T3" fmla="*/ 13 h 424"/>
                      <a:gd name="T4" fmla="*/ 13 w 77"/>
                      <a:gd name="T5" fmla="*/ 56 h 424"/>
                      <a:gd name="T6" fmla="*/ 33 w 77"/>
                      <a:gd name="T7" fmla="*/ 70 h 424"/>
                      <a:gd name="T8" fmla="*/ 13 w 77"/>
                      <a:gd name="T9" fmla="*/ 99 h 424"/>
                      <a:gd name="T10" fmla="*/ 0 w 77"/>
                      <a:gd name="T11" fmla="*/ 135 h 424"/>
                      <a:gd name="T12" fmla="*/ 0 w 77"/>
                      <a:gd name="T13" fmla="*/ 228 h 424"/>
                      <a:gd name="T14" fmla="*/ 13 w 77"/>
                      <a:gd name="T15" fmla="*/ 326 h 424"/>
                      <a:gd name="T16" fmla="*/ 36 w 77"/>
                      <a:gd name="T17" fmla="*/ 406 h 424"/>
                      <a:gd name="T18" fmla="*/ 62 w 77"/>
                      <a:gd name="T19" fmla="*/ 423 h 424"/>
                      <a:gd name="T20" fmla="*/ 76 w 77"/>
                      <a:gd name="T21" fmla="*/ 384 h 424"/>
                      <a:gd name="T22" fmla="*/ 59 w 77"/>
                      <a:gd name="T23" fmla="*/ 254 h 424"/>
                      <a:gd name="T24" fmla="*/ 56 w 77"/>
                      <a:gd name="T25" fmla="*/ 79 h 424"/>
                      <a:gd name="T26" fmla="*/ 36 w 77"/>
                      <a:gd name="T27" fmla="*/ 0 h 42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7"/>
                      <a:gd name="T43" fmla="*/ 0 h 424"/>
                      <a:gd name="T44" fmla="*/ 77 w 77"/>
                      <a:gd name="T45" fmla="*/ 424 h 42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7" h="424">
                        <a:moveTo>
                          <a:pt x="36" y="0"/>
                        </a:moveTo>
                        <a:lnTo>
                          <a:pt x="13" y="13"/>
                        </a:lnTo>
                        <a:lnTo>
                          <a:pt x="13" y="56"/>
                        </a:lnTo>
                        <a:lnTo>
                          <a:pt x="33" y="70"/>
                        </a:lnTo>
                        <a:lnTo>
                          <a:pt x="13" y="99"/>
                        </a:lnTo>
                        <a:lnTo>
                          <a:pt x="0" y="135"/>
                        </a:lnTo>
                        <a:lnTo>
                          <a:pt x="0" y="228"/>
                        </a:lnTo>
                        <a:lnTo>
                          <a:pt x="13" y="326"/>
                        </a:lnTo>
                        <a:lnTo>
                          <a:pt x="36" y="406"/>
                        </a:lnTo>
                        <a:lnTo>
                          <a:pt x="62" y="423"/>
                        </a:lnTo>
                        <a:lnTo>
                          <a:pt x="76" y="384"/>
                        </a:lnTo>
                        <a:lnTo>
                          <a:pt x="59" y="254"/>
                        </a:lnTo>
                        <a:lnTo>
                          <a:pt x="56" y="79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4882" name="Freeform 58"/>
                  <p:cNvSpPr>
                    <a:spLocks/>
                  </p:cNvSpPr>
                  <p:nvPr/>
                </p:nvSpPr>
                <p:spPr bwMode="auto">
                  <a:xfrm>
                    <a:off x="4659" y="2410"/>
                    <a:ext cx="126" cy="167"/>
                  </a:xfrm>
                  <a:custGeom>
                    <a:avLst/>
                    <a:gdLst>
                      <a:gd name="T0" fmla="*/ 125 w 126"/>
                      <a:gd name="T1" fmla="*/ 36 h 167"/>
                      <a:gd name="T2" fmla="*/ 82 w 126"/>
                      <a:gd name="T3" fmla="*/ 0 h 167"/>
                      <a:gd name="T4" fmla="*/ 6 w 126"/>
                      <a:gd name="T5" fmla="*/ 66 h 167"/>
                      <a:gd name="T6" fmla="*/ 0 w 126"/>
                      <a:gd name="T7" fmla="*/ 96 h 167"/>
                      <a:gd name="T8" fmla="*/ 17 w 126"/>
                      <a:gd name="T9" fmla="*/ 166 h 167"/>
                      <a:gd name="T10" fmla="*/ 125 w 126"/>
                      <a:gd name="T11" fmla="*/ 36 h 1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6"/>
                      <a:gd name="T19" fmla="*/ 0 h 167"/>
                      <a:gd name="T20" fmla="*/ 126 w 126"/>
                      <a:gd name="T21" fmla="*/ 167 h 1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6" h="167">
                        <a:moveTo>
                          <a:pt x="125" y="36"/>
                        </a:moveTo>
                        <a:lnTo>
                          <a:pt x="82" y="0"/>
                        </a:lnTo>
                        <a:lnTo>
                          <a:pt x="6" y="66"/>
                        </a:lnTo>
                        <a:lnTo>
                          <a:pt x="0" y="96"/>
                        </a:lnTo>
                        <a:lnTo>
                          <a:pt x="17" y="166"/>
                        </a:lnTo>
                        <a:lnTo>
                          <a:pt x="125" y="36"/>
                        </a:lnTo>
                      </a:path>
                    </a:pathLst>
                  </a:custGeom>
                  <a:solidFill>
                    <a:srgbClr val="FFF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grpSp>
                <p:nvGrpSpPr>
                  <p:cNvPr id="34883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4659" y="2443"/>
                    <a:ext cx="500" cy="623"/>
                    <a:chOff x="4659" y="2443"/>
                    <a:chExt cx="500" cy="623"/>
                  </a:xfrm>
                </p:grpSpPr>
                <p:sp>
                  <p:nvSpPr>
                    <p:cNvPr id="34884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4659" y="2443"/>
                      <a:ext cx="500" cy="623"/>
                    </a:xfrm>
                    <a:custGeom>
                      <a:avLst/>
                      <a:gdLst>
                        <a:gd name="T0" fmla="*/ 108 w 500"/>
                        <a:gd name="T1" fmla="*/ 7 h 623"/>
                        <a:gd name="T2" fmla="*/ 138 w 500"/>
                        <a:gd name="T3" fmla="*/ 0 h 623"/>
                        <a:gd name="T4" fmla="*/ 164 w 500"/>
                        <a:gd name="T5" fmla="*/ 7 h 623"/>
                        <a:gd name="T6" fmla="*/ 184 w 500"/>
                        <a:gd name="T7" fmla="*/ 24 h 623"/>
                        <a:gd name="T8" fmla="*/ 207 w 500"/>
                        <a:gd name="T9" fmla="*/ 63 h 623"/>
                        <a:gd name="T10" fmla="*/ 231 w 500"/>
                        <a:gd name="T11" fmla="*/ 142 h 623"/>
                        <a:gd name="T12" fmla="*/ 273 w 500"/>
                        <a:gd name="T13" fmla="*/ 242 h 623"/>
                        <a:gd name="T14" fmla="*/ 334 w 500"/>
                        <a:gd name="T15" fmla="*/ 367 h 623"/>
                        <a:gd name="T16" fmla="*/ 390 w 500"/>
                        <a:gd name="T17" fmla="*/ 436 h 623"/>
                        <a:gd name="T18" fmla="*/ 452 w 500"/>
                        <a:gd name="T19" fmla="*/ 506 h 623"/>
                        <a:gd name="T20" fmla="*/ 476 w 500"/>
                        <a:gd name="T21" fmla="*/ 539 h 623"/>
                        <a:gd name="T22" fmla="*/ 499 w 500"/>
                        <a:gd name="T23" fmla="*/ 569 h 623"/>
                        <a:gd name="T24" fmla="*/ 456 w 500"/>
                        <a:gd name="T25" fmla="*/ 603 h 623"/>
                        <a:gd name="T26" fmla="*/ 432 w 500"/>
                        <a:gd name="T27" fmla="*/ 619 h 623"/>
                        <a:gd name="T28" fmla="*/ 399 w 500"/>
                        <a:gd name="T29" fmla="*/ 583 h 623"/>
                        <a:gd name="T30" fmla="*/ 396 w 500"/>
                        <a:gd name="T31" fmla="*/ 622 h 623"/>
                        <a:gd name="T32" fmla="*/ 323 w 500"/>
                        <a:gd name="T33" fmla="*/ 619 h 623"/>
                        <a:gd name="T34" fmla="*/ 260 w 500"/>
                        <a:gd name="T35" fmla="*/ 622 h 623"/>
                        <a:gd name="T36" fmla="*/ 170 w 500"/>
                        <a:gd name="T37" fmla="*/ 616 h 623"/>
                        <a:gd name="T38" fmla="*/ 59 w 500"/>
                        <a:gd name="T39" fmla="*/ 595 h 623"/>
                        <a:gd name="T40" fmla="*/ 17 w 500"/>
                        <a:gd name="T41" fmla="*/ 563 h 623"/>
                        <a:gd name="T42" fmla="*/ 12 w 500"/>
                        <a:gd name="T43" fmla="*/ 539 h 623"/>
                        <a:gd name="T44" fmla="*/ 46 w 500"/>
                        <a:gd name="T45" fmla="*/ 483 h 623"/>
                        <a:gd name="T46" fmla="*/ 53 w 500"/>
                        <a:gd name="T47" fmla="*/ 433 h 623"/>
                        <a:gd name="T48" fmla="*/ 40 w 500"/>
                        <a:gd name="T49" fmla="*/ 367 h 623"/>
                        <a:gd name="T50" fmla="*/ 6 w 500"/>
                        <a:gd name="T51" fmla="*/ 277 h 623"/>
                        <a:gd name="T52" fmla="*/ 0 w 500"/>
                        <a:gd name="T53" fmla="*/ 222 h 623"/>
                        <a:gd name="T54" fmla="*/ 3 w 500"/>
                        <a:gd name="T55" fmla="*/ 183 h 623"/>
                        <a:gd name="T56" fmla="*/ 17 w 500"/>
                        <a:gd name="T57" fmla="*/ 146 h 623"/>
                        <a:gd name="T58" fmla="*/ 36 w 500"/>
                        <a:gd name="T59" fmla="*/ 103 h 623"/>
                        <a:gd name="T60" fmla="*/ 62 w 500"/>
                        <a:gd name="T61" fmla="*/ 57 h 623"/>
                        <a:gd name="T62" fmla="*/ 82 w 500"/>
                        <a:gd name="T63" fmla="*/ 30 h 623"/>
                        <a:gd name="T64" fmla="*/ 108 w 500"/>
                        <a:gd name="T65" fmla="*/ 7 h 623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500"/>
                        <a:gd name="T100" fmla="*/ 0 h 623"/>
                        <a:gd name="T101" fmla="*/ 500 w 500"/>
                        <a:gd name="T102" fmla="*/ 623 h 623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500" h="623">
                          <a:moveTo>
                            <a:pt x="108" y="7"/>
                          </a:moveTo>
                          <a:lnTo>
                            <a:pt x="138" y="0"/>
                          </a:lnTo>
                          <a:lnTo>
                            <a:pt x="164" y="7"/>
                          </a:lnTo>
                          <a:lnTo>
                            <a:pt x="184" y="24"/>
                          </a:lnTo>
                          <a:lnTo>
                            <a:pt x="207" y="63"/>
                          </a:lnTo>
                          <a:lnTo>
                            <a:pt x="231" y="142"/>
                          </a:lnTo>
                          <a:lnTo>
                            <a:pt x="273" y="242"/>
                          </a:lnTo>
                          <a:lnTo>
                            <a:pt x="334" y="367"/>
                          </a:lnTo>
                          <a:lnTo>
                            <a:pt x="390" y="436"/>
                          </a:lnTo>
                          <a:lnTo>
                            <a:pt x="452" y="506"/>
                          </a:lnTo>
                          <a:lnTo>
                            <a:pt x="476" y="539"/>
                          </a:lnTo>
                          <a:lnTo>
                            <a:pt x="499" y="569"/>
                          </a:lnTo>
                          <a:lnTo>
                            <a:pt x="456" y="603"/>
                          </a:lnTo>
                          <a:lnTo>
                            <a:pt x="432" y="619"/>
                          </a:lnTo>
                          <a:lnTo>
                            <a:pt x="399" y="583"/>
                          </a:lnTo>
                          <a:lnTo>
                            <a:pt x="396" y="622"/>
                          </a:lnTo>
                          <a:lnTo>
                            <a:pt x="323" y="619"/>
                          </a:lnTo>
                          <a:lnTo>
                            <a:pt x="260" y="622"/>
                          </a:lnTo>
                          <a:lnTo>
                            <a:pt x="170" y="616"/>
                          </a:lnTo>
                          <a:lnTo>
                            <a:pt x="59" y="595"/>
                          </a:lnTo>
                          <a:lnTo>
                            <a:pt x="17" y="563"/>
                          </a:lnTo>
                          <a:lnTo>
                            <a:pt x="12" y="539"/>
                          </a:lnTo>
                          <a:lnTo>
                            <a:pt x="46" y="483"/>
                          </a:lnTo>
                          <a:lnTo>
                            <a:pt x="53" y="433"/>
                          </a:lnTo>
                          <a:lnTo>
                            <a:pt x="40" y="367"/>
                          </a:lnTo>
                          <a:lnTo>
                            <a:pt x="6" y="277"/>
                          </a:lnTo>
                          <a:lnTo>
                            <a:pt x="0" y="222"/>
                          </a:lnTo>
                          <a:lnTo>
                            <a:pt x="3" y="183"/>
                          </a:lnTo>
                          <a:lnTo>
                            <a:pt x="17" y="146"/>
                          </a:lnTo>
                          <a:lnTo>
                            <a:pt x="36" y="103"/>
                          </a:lnTo>
                          <a:lnTo>
                            <a:pt x="62" y="57"/>
                          </a:lnTo>
                          <a:lnTo>
                            <a:pt x="82" y="30"/>
                          </a:lnTo>
                          <a:lnTo>
                            <a:pt x="108" y="7"/>
                          </a:lnTo>
                        </a:path>
                      </a:pathLst>
                    </a:custGeom>
                    <a:solidFill>
                      <a:srgbClr val="3F5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0476" tIns="44444" rIns="90476" bIns="44444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4885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4702" y="2446"/>
                      <a:ext cx="100" cy="322"/>
                    </a:xfrm>
                    <a:custGeom>
                      <a:avLst/>
                      <a:gdLst>
                        <a:gd name="T0" fmla="*/ 99 w 100"/>
                        <a:gd name="T1" fmla="*/ 0 h 322"/>
                        <a:gd name="T2" fmla="*/ 91 w 100"/>
                        <a:gd name="T3" fmla="*/ 44 h 322"/>
                        <a:gd name="T4" fmla="*/ 68 w 100"/>
                        <a:gd name="T5" fmla="*/ 110 h 322"/>
                        <a:gd name="T6" fmla="*/ 33 w 100"/>
                        <a:gd name="T7" fmla="*/ 77 h 322"/>
                        <a:gd name="T8" fmla="*/ 49 w 100"/>
                        <a:gd name="T9" fmla="*/ 127 h 322"/>
                        <a:gd name="T10" fmla="*/ 0 w 100"/>
                        <a:gd name="T11" fmla="*/ 321 h 32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00"/>
                        <a:gd name="T19" fmla="*/ 0 h 322"/>
                        <a:gd name="T20" fmla="*/ 100 w 100"/>
                        <a:gd name="T21" fmla="*/ 322 h 32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00" h="322">
                          <a:moveTo>
                            <a:pt x="99" y="0"/>
                          </a:moveTo>
                          <a:lnTo>
                            <a:pt x="91" y="44"/>
                          </a:lnTo>
                          <a:lnTo>
                            <a:pt x="68" y="110"/>
                          </a:lnTo>
                          <a:lnTo>
                            <a:pt x="33" y="77"/>
                          </a:lnTo>
                          <a:lnTo>
                            <a:pt x="49" y="127"/>
                          </a:lnTo>
                          <a:lnTo>
                            <a:pt x="0" y="32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lIns="90476" tIns="44444" rIns="90476" bIns="44444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34840" name="Group 62"/>
              <p:cNvGrpSpPr>
                <a:grpSpLocks/>
              </p:cNvGrpSpPr>
              <p:nvPr/>
            </p:nvGrpSpPr>
            <p:grpSpPr bwMode="auto">
              <a:xfrm>
                <a:off x="4170" y="2789"/>
                <a:ext cx="271" cy="166"/>
                <a:chOff x="4155" y="2802"/>
                <a:chExt cx="287" cy="177"/>
              </a:xfrm>
            </p:grpSpPr>
            <p:sp>
              <p:nvSpPr>
                <p:cNvPr id="34874" name="Freeform 63"/>
                <p:cNvSpPr>
                  <a:spLocks/>
                </p:cNvSpPr>
                <p:nvPr/>
              </p:nvSpPr>
              <p:spPr bwMode="auto">
                <a:xfrm>
                  <a:off x="4155" y="2802"/>
                  <a:ext cx="287" cy="177"/>
                </a:xfrm>
                <a:custGeom>
                  <a:avLst/>
                  <a:gdLst>
                    <a:gd name="T0" fmla="*/ 210 w 287"/>
                    <a:gd name="T1" fmla="*/ 1 h 177"/>
                    <a:gd name="T2" fmla="*/ 56 w 287"/>
                    <a:gd name="T3" fmla="*/ 21 h 177"/>
                    <a:gd name="T4" fmla="*/ 16 w 287"/>
                    <a:gd name="T5" fmla="*/ 26 h 177"/>
                    <a:gd name="T6" fmla="*/ 5 w 287"/>
                    <a:gd name="T7" fmla="*/ 30 h 177"/>
                    <a:gd name="T8" fmla="*/ 0 w 287"/>
                    <a:gd name="T9" fmla="*/ 35 h 177"/>
                    <a:gd name="T10" fmla="*/ 1 w 287"/>
                    <a:gd name="T11" fmla="*/ 48 h 177"/>
                    <a:gd name="T12" fmla="*/ 14 w 287"/>
                    <a:gd name="T13" fmla="*/ 67 h 177"/>
                    <a:gd name="T14" fmla="*/ 24 w 287"/>
                    <a:gd name="T15" fmla="*/ 85 h 177"/>
                    <a:gd name="T16" fmla="*/ 23 w 287"/>
                    <a:gd name="T17" fmla="*/ 111 h 177"/>
                    <a:gd name="T18" fmla="*/ 63 w 287"/>
                    <a:gd name="T19" fmla="*/ 139 h 177"/>
                    <a:gd name="T20" fmla="*/ 72 w 287"/>
                    <a:gd name="T21" fmla="*/ 144 h 177"/>
                    <a:gd name="T22" fmla="*/ 82 w 287"/>
                    <a:gd name="T23" fmla="*/ 143 h 177"/>
                    <a:gd name="T24" fmla="*/ 102 w 287"/>
                    <a:gd name="T25" fmla="*/ 151 h 177"/>
                    <a:gd name="T26" fmla="*/ 123 w 287"/>
                    <a:gd name="T27" fmla="*/ 163 h 177"/>
                    <a:gd name="T28" fmla="*/ 141 w 287"/>
                    <a:gd name="T29" fmla="*/ 176 h 177"/>
                    <a:gd name="T30" fmla="*/ 154 w 287"/>
                    <a:gd name="T31" fmla="*/ 175 h 177"/>
                    <a:gd name="T32" fmla="*/ 169 w 287"/>
                    <a:gd name="T33" fmla="*/ 166 h 177"/>
                    <a:gd name="T34" fmla="*/ 169 w 287"/>
                    <a:gd name="T35" fmla="*/ 152 h 177"/>
                    <a:gd name="T36" fmla="*/ 158 w 287"/>
                    <a:gd name="T37" fmla="*/ 141 h 177"/>
                    <a:gd name="T38" fmla="*/ 137 w 287"/>
                    <a:gd name="T39" fmla="*/ 130 h 177"/>
                    <a:gd name="T40" fmla="*/ 125 w 287"/>
                    <a:gd name="T41" fmla="*/ 126 h 177"/>
                    <a:gd name="T42" fmla="*/ 142 w 287"/>
                    <a:gd name="T43" fmla="*/ 105 h 177"/>
                    <a:gd name="T44" fmla="*/ 160 w 287"/>
                    <a:gd name="T45" fmla="*/ 96 h 177"/>
                    <a:gd name="T46" fmla="*/ 163 w 287"/>
                    <a:gd name="T47" fmla="*/ 101 h 177"/>
                    <a:gd name="T48" fmla="*/ 177 w 287"/>
                    <a:gd name="T49" fmla="*/ 104 h 177"/>
                    <a:gd name="T50" fmla="*/ 195 w 287"/>
                    <a:gd name="T51" fmla="*/ 104 h 177"/>
                    <a:gd name="T52" fmla="*/ 208 w 287"/>
                    <a:gd name="T53" fmla="*/ 99 h 177"/>
                    <a:gd name="T54" fmla="*/ 228 w 287"/>
                    <a:gd name="T55" fmla="*/ 90 h 177"/>
                    <a:gd name="T56" fmla="*/ 235 w 287"/>
                    <a:gd name="T57" fmla="*/ 83 h 177"/>
                    <a:gd name="T58" fmla="*/ 241 w 287"/>
                    <a:gd name="T59" fmla="*/ 70 h 177"/>
                    <a:gd name="T60" fmla="*/ 252 w 287"/>
                    <a:gd name="T61" fmla="*/ 60 h 177"/>
                    <a:gd name="T62" fmla="*/ 267 w 287"/>
                    <a:gd name="T63" fmla="*/ 57 h 177"/>
                    <a:gd name="T64" fmla="*/ 286 w 287"/>
                    <a:gd name="T65" fmla="*/ 57 h 177"/>
                    <a:gd name="T66" fmla="*/ 268 w 287"/>
                    <a:gd name="T67" fmla="*/ 0 h 177"/>
                    <a:gd name="T68" fmla="*/ 210 w 287"/>
                    <a:gd name="T69" fmla="*/ 1 h 17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87"/>
                    <a:gd name="T106" fmla="*/ 0 h 177"/>
                    <a:gd name="T107" fmla="*/ 287 w 287"/>
                    <a:gd name="T108" fmla="*/ 177 h 17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87" h="177">
                      <a:moveTo>
                        <a:pt x="210" y="1"/>
                      </a:moveTo>
                      <a:lnTo>
                        <a:pt x="56" y="21"/>
                      </a:lnTo>
                      <a:lnTo>
                        <a:pt x="16" y="26"/>
                      </a:lnTo>
                      <a:lnTo>
                        <a:pt x="5" y="30"/>
                      </a:lnTo>
                      <a:lnTo>
                        <a:pt x="0" y="35"/>
                      </a:lnTo>
                      <a:lnTo>
                        <a:pt x="1" y="48"/>
                      </a:lnTo>
                      <a:lnTo>
                        <a:pt x="14" y="67"/>
                      </a:lnTo>
                      <a:lnTo>
                        <a:pt x="24" y="85"/>
                      </a:lnTo>
                      <a:lnTo>
                        <a:pt x="23" y="111"/>
                      </a:lnTo>
                      <a:lnTo>
                        <a:pt x="63" y="139"/>
                      </a:lnTo>
                      <a:lnTo>
                        <a:pt x="72" y="144"/>
                      </a:lnTo>
                      <a:lnTo>
                        <a:pt x="82" y="143"/>
                      </a:lnTo>
                      <a:lnTo>
                        <a:pt x="102" y="151"/>
                      </a:lnTo>
                      <a:lnTo>
                        <a:pt x="123" y="163"/>
                      </a:lnTo>
                      <a:lnTo>
                        <a:pt x="141" y="176"/>
                      </a:lnTo>
                      <a:lnTo>
                        <a:pt x="154" y="175"/>
                      </a:lnTo>
                      <a:lnTo>
                        <a:pt x="169" y="166"/>
                      </a:lnTo>
                      <a:lnTo>
                        <a:pt x="169" y="152"/>
                      </a:lnTo>
                      <a:lnTo>
                        <a:pt x="158" y="141"/>
                      </a:lnTo>
                      <a:lnTo>
                        <a:pt x="137" y="130"/>
                      </a:lnTo>
                      <a:lnTo>
                        <a:pt x="125" y="126"/>
                      </a:lnTo>
                      <a:lnTo>
                        <a:pt x="142" y="105"/>
                      </a:lnTo>
                      <a:lnTo>
                        <a:pt x="160" y="96"/>
                      </a:lnTo>
                      <a:lnTo>
                        <a:pt x="163" y="101"/>
                      </a:lnTo>
                      <a:lnTo>
                        <a:pt x="177" y="104"/>
                      </a:lnTo>
                      <a:lnTo>
                        <a:pt x="195" y="104"/>
                      </a:lnTo>
                      <a:lnTo>
                        <a:pt x="208" y="99"/>
                      </a:lnTo>
                      <a:lnTo>
                        <a:pt x="228" y="90"/>
                      </a:lnTo>
                      <a:lnTo>
                        <a:pt x="235" y="83"/>
                      </a:lnTo>
                      <a:lnTo>
                        <a:pt x="241" y="70"/>
                      </a:lnTo>
                      <a:lnTo>
                        <a:pt x="252" y="60"/>
                      </a:lnTo>
                      <a:lnTo>
                        <a:pt x="267" y="57"/>
                      </a:lnTo>
                      <a:lnTo>
                        <a:pt x="286" y="57"/>
                      </a:lnTo>
                      <a:lnTo>
                        <a:pt x="268" y="0"/>
                      </a:lnTo>
                      <a:lnTo>
                        <a:pt x="210" y="1"/>
                      </a:lnTo>
                    </a:path>
                  </a:pathLst>
                </a:custGeom>
                <a:solidFill>
                  <a:srgbClr val="FFB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34875" name="Group 64"/>
                <p:cNvGrpSpPr>
                  <a:grpSpLocks/>
                </p:cNvGrpSpPr>
                <p:nvPr/>
              </p:nvGrpSpPr>
              <p:grpSpPr bwMode="auto">
                <a:xfrm>
                  <a:off x="4178" y="2841"/>
                  <a:ext cx="101" cy="107"/>
                  <a:chOff x="4178" y="2841"/>
                  <a:chExt cx="101" cy="107"/>
                </a:xfrm>
              </p:grpSpPr>
              <p:sp>
                <p:nvSpPr>
                  <p:cNvPr id="34876" name="Freeform 65"/>
                  <p:cNvSpPr>
                    <a:spLocks/>
                  </p:cNvSpPr>
                  <p:nvPr/>
                </p:nvSpPr>
                <p:spPr bwMode="auto">
                  <a:xfrm>
                    <a:off x="4178" y="2841"/>
                    <a:ext cx="83" cy="49"/>
                  </a:xfrm>
                  <a:custGeom>
                    <a:avLst/>
                    <a:gdLst>
                      <a:gd name="T0" fmla="*/ 82 w 83"/>
                      <a:gd name="T1" fmla="*/ 3 h 49"/>
                      <a:gd name="T2" fmla="*/ 42 w 83"/>
                      <a:gd name="T3" fmla="*/ 0 h 49"/>
                      <a:gd name="T4" fmla="*/ 4 w 83"/>
                      <a:gd name="T5" fmla="*/ 21 h 49"/>
                      <a:gd name="T6" fmla="*/ 0 w 83"/>
                      <a:gd name="T7" fmla="*/ 39 h 49"/>
                      <a:gd name="T8" fmla="*/ 2 w 83"/>
                      <a:gd name="T9" fmla="*/ 48 h 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49"/>
                      <a:gd name="T17" fmla="*/ 83 w 83"/>
                      <a:gd name="T18" fmla="*/ 49 h 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49">
                        <a:moveTo>
                          <a:pt x="82" y="3"/>
                        </a:moveTo>
                        <a:lnTo>
                          <a:pt x="42" y="0"/>
                        </a:lnTo>
                        <a:lnTo>
                          <a:pt x="4" y="21"/>
                        </a:lnTo>
                        <a:lnTo>
                          <a:pt x="0" y="39"/>
                        </a:lnTo>
                        <a:lnTo>
                          <a:pt x="2" y="4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4877" name="Freeform 66"/>
                  <p:cNvSpPr>
                    <a:spLocks/>
                  </p:cNvSpPr>
                  <p:nvPr/>
                </p:nvSpPr>
                <p:spPr bwMode="auto">
                  <a:xfrm>
                    <a:off x="4227" y="2869"/>
                    <a:ext cx="52" cy="79"/>
                  </a:xfrm>
                  <a:custGeom>
                    <a:avLst/>
                    <a:gdLst>
                      <a:gd name="T0" fmla="*/ 51 w 52"/>
                      <a:gd name="T1" fmla="*/ 0 h 79"/>
                      <a:gd name="T2" fmla="*/ 5 w 52"/>
                      <a:gd name="T3" fmla="*/ 48 h 79"/>
                      <a:gd name="T4" fmla="*/ 0 w 52"/>
                      <a:gd name="T5" fmla="*/ 57 h 79"/>
                      <a:gd name="T6" fmla="*/ 5 w 52"/>
                      <a:gd name="T7" fmla="*/ 67 h 79"/>
                      <a:gd name="T8" fmla="*/ 9 w 52"/>
                      <a:gd name="T9" fmla="*/ 76 h 79"/>
                      <a:gd name="T10" fmla="*/ 12 w 52"/>
                      <a:gd name="T11" fmla="*/ 78 h 7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2"/>
                      <a:gd name="T19" fmla="*/ 0 h 79"/>
                      <a:gd name="T20" fmla="*/ 52 w 52"/>
                      <a:gd name="T21" fmla="*/ 79 h 7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2" h="79">
                        <a:moveTo>
                          <a:pt x="51" y="0"/>
                        </a:moveTo>
                        <a:lnTo>
                          <a:pt x="5" y="48"/>
                        </a:lnTo>
                        <a:lnTo>
                          <a:pt x="0" y="57"/>
                        </a:lnTo>
                        <a:lnTo>
                          <a:pt x="5" y="67"/>
                        </a:lnTo>
                        <a:lnTo>
                          <a:pt x="9" y="76"/>
                        </a:lnTo>
                        <a:lnTo>
                          <a:pt x="12" y="7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4878" name="Freeform 67"/>
                  <p:cNvSpPr>
                    <a:spLocks/>
                  </p:cNvSpPr>
                  <p:nvPr/>
                </p:nvSpPr>
                <p:spPr bwMode="auto">
                  <a:xfrm>
                    <a:off x="4202" y="2857"/>
                    <a:ext cx="67" cy="90"/>
                  </a:xfrm>
                  <a:custGeom>
                    <a:avLst/>
                    <a:gdLst>
                      <a:gd name="T0" fmla="*/ 66 w 67"/>
                      <a:gd name="T1" fmla="*/ 0 h 90"/>
                      <a:gd name="T2" fmla="*/ 35 w 67"/>
                      <a:gd name="T3" fmla="*/ 8 h 90"/>
                      <a:gd name="T4" fmla="*/ 5 w 67"/>
                      <a:gd name="T5" fmla="*/ 26 h 90"/>
                      <a:gd name="T6" fmla="*/ 0 w 67"/>
                      <a:gd name="T7" fmla="*/ 45 h 90"/>
                      <a:gd name="T8" fmla="*/ 25 w 67"/>
                      <a:gd name="T9" fmla="*/ 85 h 90"/>
                      <a:gd name="T10" fmla="*/ 34 w 67"/>
                      <a:gd name="T11" fmla="*/ 89 h 9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7"/>
                      <a:gd name="T19" fmla="*/ 0 h 90"/>
                      <a:gd name="T20" fmla="*/ 67 w 67"/>
                      <a:gd name="T21" fmla="*/ 90 h 9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7" h="90">
                        <a:moveTo>
                          <a:pt x="66" y="0"/>
                        </a:moveTo>
                        <a:lnTo>
                          <a:pt x="35" y="8"/>
                        </a:lnTo>
                        <a:lnTo>
                          <a:pt x="5" y="26"/>
                        </a:lnTo>
                        <a:lnTo>
                          <a:pt x="0" y="45"/>
                        </a:lnTo>
                        <a:lnTo>
                          <a:pt x="25" y="85"/>
                        </a:lnTo>
                        <a:lnTo>
                          <a:pt x="34" y="89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34841" name="Freeform 68"/>
              <p:cNvSpPr>
                <a:spLocks/>
              </p:cNvSpPr>
              <p:nvPr/>
            </p:nvSpPr>
            <p:spPr bwMode="auto">
              <a:xfrm>
                <a:off x="4367" y="2777"/>
                <a:ext cx="80" cy="83"/>
              </a:xfrm>
              <a:custGeom>
                <a:avLst/>
                <a:gdLst>
                  <a:gd name="T0" fmla="*/ 0 w 85"/>
                  <a:gd name="T1" fmla="*/ 1 h 89"/>
                  <a:gd name="T2" fmla="*/ 35 w 85"/>
                  <a:gd name="T3" fmla="*/ 82 h 89"/>
                  <a:gd name="T4" fmla="*/ 79 w 85"/>
                  <a:gd name="T5" fmla="*/ 80 h 89"/>
                  <a:gd name="T6" fmla="*/ 55 w 85"/>
                  <a:gd name="T7" fmla="*/ 0 h 89"/>
                  <a:gd name="T8" fmla="*/ 0 w 85"/>
                  <a:gd name="T9" fmla="*/ 1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89"/>
                  <a:gd name="T17" fmla="*/ 85 w 85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89">
                    <a:moveTo>
                      <a:pt x="0" y="1"/>
                    </a:moveTo>
                    <a:lnTo>
                      <a:pt x="37" y="88"/>
                    </a:lnTo>
                    <a:lnTo>
                      <a:pt x="84" y="86"/>
                    </a:lnTo>
                    <a:lnTo>
                      <a:pt x="58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F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4842" name="Freeform 69"/>
              <p:cNvSpPr>
                <a:spLocks/>
              </p:cNvSpPr>
              <p:nvPr/>
            </p:nvSpPr>
            <p:spPr bwMode="auto">
              <a:xfrm>
                <a:off x="4393" y="2573"/>
                <a:ext cx="429" cy="311"/>
              </a:xfrm>
              <a:custGeom>
                <a:avLst/>
                <a:gdLst>
                  <a:gd name="T0" fmla="*/ 3 w 454"/>
                  <a:gd name="T1" fmla="*/ 205 h 333"/>
                  <a:gd name="T2" fmla="*/ 9 w 454"/>
                  <a:gd name="T3" fmla="*/ 233 h 333"/>
                  <a:gd name="T4" fmla="*/ 20 w 454"/>
                  <a:gd name="T5" fmla="*/ 264 h 333"/>
                  <a:gd name="T6" fmla="*/ 26 w 454"/>
                  <a:gd name="T7" fmla="*/ 290 h 333"/>
                  <a:gd name="T8" fmla="*/ 98 w 454"/>
                  <a:gd name="T9" fmla="*/ 291 h 333"/>
                  <a:gd name="T10" fmla="*/ 156 w 454"/>
                  <a:gd name="T11" fmla="*/ 296 h 333"/>
                  <a:gd name="T12" fmla="*/ 217 w 454"/>
                  <a:gd name="T13" fmla="*/ 305 h 333"/>
                  <a:gd name="T14" fmla="*/ 250 w 454"/>
                  <a:gd name="T15" fmla="*/ 310 h 333"/>
                  <a:gd name="T16" fmla="*/ 300 w 454"/>
                  <a:gd name="T17" fmla="*/ 270 h 333"/>
                  <a:gd name="T18" fmla="*/ 363 w 454"/>
                  <a:gd name="T19" fmla="*/ 187 h 333"/>
                  <a:gd name="T20" fmla="*/ 403 w 454"/>
                  <a:gd name="T21" fmla="*/ 124 h 333"/>
                  <a:gd name="T22" fmla="*/ 423 w 454"/>
                  <a:gd name="T23" fmla="*/ 78 h 333"/>
                  <a:gd name="T24" fmla="*/ 428 w 454"/>
                  <a:gd name="T25" fmla="*/ 35 h 333"/>
                  <a:gd name="T26" fmla="*/ 414 w 454"/>
                  <a:gd name="T27" fmla="*/ 13 h 333"/>
                  <a:gd name="T28" fmla="*/ 385 w 454"/>
                  <a:gd name="T29" fmla="*/ 0 h 333"/>
                  <a:gd name="T30" fmla="*/ 352 w 454"/>
                  <a:gd name="T31" fmla="*/ 7 h 333"/>
                  <a:gd name="T32" fmla="*/ 320 w 454"/>
                  <a:gd name="T33" fmla="*/ 35 h 333"/>
                  <a:gd name="T34" fmla="*/ 288 w 454"/>
                  <a:gd name="T35" fmla="*/ 76 h 333"/>
                  <a:gd name="T36" fmla="*/ 259 w 454"/>
                  <a:gd name="T37" fmla="*/ 109 h 333"/>
                  <a:gd name="T38" fmla="*/ 231 w 454"/>
                  <a:gd name="T39" fmla="*/ 148 h 333"/>
                  <a:gd name="T40" fmla="*/ 219 w 454"/>
                  <a:gd name="T41" fmla="*/ 171 h 333"/>
                  <a:gd name="T42" fmla="*/ 222 w 454"/>
                  <a:gd name="T43" fmla="*/ 184 h 333"/>
                  <a:gd name="T44" fmla="*/ 215 w 454"/>
                  <a:gd name="T45" fmla="*/ 191 h 333"/>
                  <a:gd name="T46" fmla="*/ 207 w 454"/>
                  <a:gd name="T47" fmla="*/ 197 h 333"/>
                  <a:gd name="T48" fmla="*/ 180 w 454"/>
                  <a:gd name="T49" fmla="*/ 199 h 333"/>
                  <a:gd name="T50" fmla="*/ 91 w 454"/>
                  <a:gd name="T51" fmla="*/ 188 h 333"/>
                  <a:gd name="T52" fmla="*/ 0 w 454"/>
                  <a:gd name="T53" fmla="*/ 181 h 333"/>
                  <a:gd name="T54" fmla="*/ 3 w 454"/>
                  <a:gd name="T55" fmla="*/ 205 h 33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54"/>
                  <a:gd name="T85" fmla="*/ 0 h 333"/>
                  <a:gd name="T86" fmla="*/ 454 w 454"/>
                  <a:gd name="T87" fmla="*/ 333 h 33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54" h="333">
                    <a:moveTo>
                      <a:pt x="3" y="219"/>
                    </a:moveTo>
                    <a:lnTo>
                      <a:pt x="9" y="249"/>
                    </a:lnTo>
                    <a:lnTo>
                      <a:pt x="21" y="283"/>
                    </a:lnTo>
                    <a:lnTo>
                      <a:pt x="28" y="310"/>
                    </a:lnTo>
                    <a:lnTo>
                      <a:pt x="104" y="312"/>
                    </a:lnTo>
                    <a:lnTo>
                      <a:pt x="165" y="317"/>
                    </a:lnTo>
                    <a:lnTo>
                      <a:pt x="230" y="327"/>
                    </a:lnTo>
                    <a:lnTo>
                      <a:pt x="265" y="332"/>
                    </a:lnTo>
                    <a:lnTo>
                      <a:pt x="318" y="289"/>
                    </a:lnTo>
                    <a:lnTo>
                      <a:pt x="384" y="200"/>
                    </a:lnTo>
                    <a:lnTo>
                      <a:pt x="426" y="133"/>
                    </a:lnTo>
                    <a:lnTo>
                      <a:pt x="448" y="84"/>
                    </a:lnTo>
                    <a:lnTo>
                      <a:pt x="453" y="38"/>
                    </a:lnTo>
                    <a:lnTo>
                      <a:pt x="438" y="14"/>
                    </a:lnTo>
                    <a:lnTo>
                      <a:pt x="407" y="0"/>
                    </a:lnTo>
                    <a:lnTo>
                      <a:pt x="372" y="8"/>
                    </a:lnTo>
                    <a:lnTo>
                      <a:pt x="339" y="37"/>
                    </a:lnTo>
                    <a:lnTo>
                      <a:pt x="305" y="81"/>
                    </a:lnTo>
                    <a:lnTo>
                      <a:pt x="274" y="117"/>
                    </a:lnTo>
                    <a:lnTo>
                      <a:pt x="244" y="158"/>
                    </a:lnTo>
                    <a:lnTo>
                      <a:pt x="232" y="183"/>
                    </a:lnTo>
                    <a:lnTo>
                      <a:pt x="235" y="197"/>
                    </a:lnTo>
                    <a:lnTo>
                      <a:pt x="228" y="205"/>
                    </a:lnTo>
                    <a:lnTo>
                      <a:pt x="219" y="211"/>
                    </a:lnTo>
                    <a:lnTo>
                      <a:pt x="190" y="213"/>
                    </a:lnTo>
                    <a:lnTo>
                      <a:pt x="96" y="201"/>
                    </a:lnTo>
                    <a:lnTo>
                      <a:pt x="0" y="194"/>
                    </a:lnTo>
                    <a:lnTo>
                      <a:pt x="3" y="219"/>
                    </a:lnTo>
                  </a:path>
                </a:pathLst>
              </a:custGeom>
              <a:solidFill>
                <a:srgbClr val="3F5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34843" name="Group 70"/>
              <p:cNvGrpSpPr>
                <a:grpSpLocks/>
              </p:cNvGrpSpPr>
              <p:nvPr/>
            </p:nvGrpSpPr>
            <p:grpSpPr bwMode="auto">
              <a:xfrm>
                <a:off x="4335" y="2338"/>
                <a:ext cx="198" cy="210"/>
                <a:chOff x="4329" y="2320"/>
                <a:chExt cx="210" cy="224"/>
              </a:xfrm>
            </p:grpSpPr>
            <p:sp>
              <p:nvSpPr>
                <p:cNvPr id="34871" name="Freeform 71"/>
                <p:cNvSpPr>
                  <a:spLocks/>
                </p:cNvSpPr>
                <p:nvPr/>
              </p:nvSpPr>
              <p:spPr bwMode="auto">
                <a:xfrm>
                  <a:off x="4329" y="2320"/>
                  <a:ext cx="210" cy="224"/>
                </a:xfrm>
                <a:custGeom>
                  <a:avLst/>
                  <a:gdLst>
                    <a:gd name="T0" fmla="*/ 95 w 210"/>
                    <a:gd name="T1" fmla="*/ 210 h 224"/>
                    <a:gd name="T2" fmla="*/ 90 w 210"/>
                    <a:gd name="T3" fmla="*/ 201 h 224"/>
                    <a:gd name="T4" fmla="*/ 72 w 210"/>
                    <a:gd name="T5" fmla="*/ 194 h 224"/>
                    <a:gd name="T6" fmla="*/ 52 w 210"/>
                    <a:gd name="T7" fmla="*/ 184 h 224"/>
                    <a:gd name="T8" fmla="*/ 24 w 210"/>
                    <a:gd name="T9" fmla="*/ 128 h 224"/>
                    <a:gd name="T10" fmla="*/ 0 w 210"/>
                    <a:gd name="T11" fmla="*/ 76 h 224"/>
                    <a:gd name="T12" fmla="*/ 0 w 210"/>
                    <a:gd name="T13" fmla="*/ 50 h 224"/>
                    <a:gd name="T14" fmla="*/ 41 w 210"/>
                    <a:gd name="T15" fmla="*/ 8 h 224"/>
                    <a:gd name="T16" fmla="*/ 72 w 210"/>
                    <a:gd name="T17" fmla="*/ 5 h 224"/>
                    <a:gd name="T18" fmla="*/ 81 w 210"/>
                    <a:gd name="T19" fmla="*/ 12 h 224"/>
                    <a:gd name="T20" fmla="*/ 109 w 210"/>
                    <a:gd name="T21" fmla="*/ 0 h 224"/>
                    <a:gd name="T22" fmla="*/ 120 w 210"/>
                    <a:gd name="T23" fmla="*/ 1 h 224"/>
                    <a:gd name="T24" fmla="*/ 128 w 210"/>
                    <a:gd name="T25" fmla="*/ 9 h 224"/>
                    <a:gd name="T26" fmla="*/ 132 w 210"/>
                    <a:gd name="T27" fmla="*/ 18 h 224"/>
                    <a:gd name="T28" fmla="*/ 125 w 210"/>
                    <a:gd name="T29" fmla="*/ 28 h 224"/>
                    <a:gd name="T30" fmla="*/ 75 w 210"/>
                    <a:gd name="T31" fmla="*/ 53 h 224"/>
                    <a:gd name="T32" fmla="*/ 64 w 210"/>
                    <a:gd name="T33" fmla="*/ 90 h 224"/>
                    <a:gd name="T34" fmla="*/ 83 w 210"/>
                    <a:gd name="T35" fmla="*/ 63 h 224"/>
                    <a:gd name="T36" fmla="*/ 131 w 210"/>
                    <a:gd name="T37" fmla="*/ 48 h 224"/>
                    <a:gd name="T38" fmla="*/ 137 w 210"/>
                    <a:gd name="T39" fmla="*/ 48 h 224"/>
                    <a:gd name="T40" fmla="*/ 144 w 210"/>
                    <a:gd name="T41" fmla="*/ 54 h 224"/>
                    <a:gd name="T42" fmla="*/ 148 w 210"/>
                    <a:gd name="T43" fmla="*/ 69 h 224"/>
                    <a:gd name="T44" fmla="*/ 142 w 210"/>
                    <a:gd name="T45" fmla="*/ 78 h 224"/>
                    <a:gd name="T46" fmla="*/ 104 w 210"/>
                    <a:gd name="T47" fmla="*/ 94 h 224"/>
                    <a:gd name="T48" fmla="*/ 102 w 210"/>
                    <a:gd name="T49" fmla="*/ 109 h 224"/>
                    <a:gd name="T50" fmla="*/ 127 w 210"/>
                    <a:gd name="T51" fmla="*/ 141 h 224"/>
                    <a:gd name="T52" fmla="*/ 139 w 210"/>
                    <a:gd name="T53" fmla="*/ 139 h 224"/>
                    <a:gd name="T54" fmla="*/ 150 w 210"/>
                    <a:gd name="T55" fmla="*/ 137 h 224"/>
                    <a:gd name="T56" fmla="*/ 165 w 210"/>
                    <a:gd name="T57" fmla="*/ 128 h 224"/>
                    <a:gd name="T58" fmla="*/ 172 w 210"/>
                    <a:gd name="T59" fmla="*/ 118 h 224"/>
                    <a:gd name="T60" fmla="*/ 185 w 210"/>
                    <a:gd name="T61" fmla="*/ 111 h 224"/>
                    <a:gd name="T62" fmla="*/ 196 w 210"/>
                    <a:gd name="T63" fmla="*/ 112 h 224"/>
                    <a:gd name="T64" fmla="*/ 204 w 210"/>
                    <a:gd name="T65" fmla="*/ 117 h 224"/>
                    <a:gd name="T66" fmla="*/ 208 w 210"/>
                    <a:gd name="T67" fmla="*/ 128 h 224"/>
                    <a:gd name="T68" fmla="*/ 209 w 210"/>
                    <a:gd name="T69" fmla="*/ 137 h 224"/>
                    <a:gd name="T70" fmla="*/ 204 w 210"/>
                    <a:gd name="T71" fmla="*/ 145 h 224"/>
                    <a:gd name="T72" fmla="*/ 187 w 210"/>
                    <a:gd name="T73" fmla="*/ 153 h 224"/>
                    <a:gd name="T74" fmla="*/ 165 w 210"/>
                    <a:gd name="T75" fmla="*/ 160 h 224"/>
                    <a:gd name="T76" fmla="*/ 155 w 210"/>
                    <a:gd name="T77" fmla="*/ 168 h 224"/>
                    <a:gd name="T78" fmla="*/ 171 w 210"/>
                    <a:gd name="T79" fmla="*/ 198 h 224"/>
                    <a:gd name="T80" fmla="*/ 102 w 210"/>
                    <a:gd name="T81" fmla="*/ 223 h 224"/>
                    <a:gd name="T82" fmla="*/ 95 w 210"/>
                    <a:gd name="T83" fmla="*/ 210 h 22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0"/>
                    <a:gd name="T127" fmla="*/ 0 h 224"/>
                    <a:gd name="T128" fmla="*/ 210 w 210"/>
                    <a:gd name="T129" fmla="*/ 224 h 22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0" h="224">
                      <a:moveTo>
                        <a:pt x="95" y="210"/>
                      </a:moveTo>
                      <a:lnTo>
                        <a:pt x="90" y="201"/>
                      </a:lnTo>
                      <a:lnTo>
                        <a:pt x="72" y="194"/>
                      </a:lnTo>
                      <a:lnTo>
                        <a:pt x="52" y="184"/>
                      </a:lnTo>
                      <a:lnTo>
                        <a:pt x="24" y="128"/>
                      </a:lnTo>
                      <a:lnTo>
                        <a:pt x="0" y="76"/>
                      </a:lnTo>
                      <a:lnTo>
                        <a:pt x="0" y="50"/>
                      </a:lnTo>
                      <a:lnTo>
                        <a:pt x="41" y="8"/>
                      </a:lnTo>
                      <a:lnTo>
                        <a:pt x="72" y="5"/>
                      </a:lnTo>
                      <a:lnTo>
                        <a:pt x="81" y="12"/>
                      </a:lnTo>
                      <a:lnTo>
                        <a:pt x="109" y="0"/>
                      </a:lnTo>
                      <a:lnTo>
                        <a:pt x="120" y="1"/>
                      </a:lnTo>
                      <a:lnTo>
                        <a:pt x="128" y="9"/>
                      </a:lnTo>
                      <a:lnTo>
                        <a:pt x="132" y="18"/>
                      </a:lnTo>
                      <a:lnTo>
                        <a:pt x="125" y="28"/>
                      </a:lnTo>
                      <a:lnTo>
                        <a:pt x="75" y="53"/>
                      </a:lnTo>
                      <a:lnTo>
                        <a:pt x="64" y="90"/>
                      </a:lnTo>
                      <a:lnTo>
                        <a:pt x="83" y="63"/>
                      </a:lnTo>
                      <a:lnTo>
                        <a:pt x="131" y="48"/>
                      </a:lnTo>
                      <a:lnTo>
                        <a:pt x="137" y="48"/>
                      </a:lnTo>
                      <a:lnTo>
                        <a:pt x="144" y="54"/>
                      </a:lnTo>
                      <a:lnTo>
                        <a:pt x="148" y="69"/>
                      </a:lnTo>
                      <a:lnTo>
                        <a:pt x="142" y="78"/>
                      </a:lnTo>
                      <a:lnTo>
                        <a:pt x="104" y="94"/>
                      </a:lnTo>
                      <a:lnTo>
                        <a:pt x="102" y="109"/>
                      </a:lnTo>
                      <a:lnTo>
                        <a:pt x="127" y="141"/>
                      </a:lnTo>
                      <a:lnTo>
                        <a:pt x="139" y="139"/>
                      </a:lnTo>
                      <a:lnTo>
                        <a:pt x="150" y="137"/>
                      </a:lnTo>
                      <a:lnTo>
                        <a:pt x="165" y="128"/>
                      </a:lnTo>
                      <a:lnTo>
                        <a:pt x="172" y="118"/>
                      </a:lnTo>
                      <a:lnTo>
                        <a:pt x="185" y="111"/>
                      </a:lnTo>
                      <a:lnTo>
                        <a:pt x="196" y="112"/>
                      </a:lnTo>
                      <a:lnTo>
                        <a:pt x="204" y="117"/>
                      </a:lnTo>
                      <a:lnTo>
                        <a:pt x="208" y="128"/>
                      </a:lnTo>
                      <a:lnTo>
                        <a:pt x="209" y="137"/>
                      </a:lnTo>
                      <a:lnTo>
                        <a:pt x="204" y="145"/>
                      </a:lnTo>
                      <a:lnTo>
                        <a:pt x="187" y="153"/>
                      </a:lnTo>
                      <a:lnTo>
                        <a:pt x="165" y="160"/>
                      </a:lnTo>
                      <a:lnTo>
                        <a:pt x="155" y="168"/>
                      </a:lnTo>
                      <a:lnTo>
                        <a:pt x="171" y="198"/>
                      </a:lnTo>
                      <a:lnTo>
                        <a:pt x="102" y="223"/>
                      </a:lnTo>
                      <a:lnTo>
                        <a:pt x="95" y="210"/>
                      </a:lnTo>
                    </a:path>
                  </a:pathLst>
                </a:custGeom>
                <a:solidFill>
                  <a:srgbClr val="FFB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72" name="Freeform 72"/>
                <p:cNvSpPr>
                  <a:spLocks/>
                </p:cNvSpPr>
                <p:nvPr/>
              </p:nvSpPr>
              <p:spPr bwMode="auto">
                <a:xfrm>
                  <a:off x="4508" y="2445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1 w 11"/>
                    <a:gd name="T3" fmla="*/ 9 h 20"/>
                    <a:gd name="T4" fmla="*/ 6 w 11"/>
                    <a:gd name="T5" fmla="*/ 14 h 20"/>
                    <a:gd name="T6" fmla="*/ 10 w 11"/>
                    <a:gd name="T7" fmla="*/ 19 h 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20"/>
                    <a:gd name="T14" fmla="*/ 11 w 11"/>
                    <a:gd name="T15" fmla="*/ 20 h 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20">
                      <a:moveTo>
                        <a:pt x="0" y="0"/>
                      </a:moveTo>
                      <a:lnTo>
                        <a:pt x="1" y="9"/>
                      </a:lnTo>
                      <a:lnTo>
                        <a:pt x="6" y="14"/>
                      </a:lnTo>
                      <a:lnTo>
                        <a:pt x="1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73" name="Freeform 73"/>
                <p:cNvSpPr>
                  <a:spLocks/>
                </p:cNvSpPr>
                <p:nvPr/>
              </p:nvSpPr>
              <p:spPr bwMode="auto">
                <a:xfrm>
                  <a:off x="4362" y="2334"/>
                  <a:ext cx="48" cy="57"/>
                </a:xfrm>
                <a:custGeom>
                  <a:avLst/>
                  <a:gdLst>
                    <a:gd name="T0" fmla="*/ 47 w 48"/>
                    <a:gd name="T1" fmla="*/ 0 h 57"/>
                    <a:gd name="T2" fmla="*/ 19 w 48"/>
                    <a:gd name="T3" fmla="*/ 11 h 57"/>
                    <a:gd name="T4" fmla="*/ 10 w 48"/>
                    <a:gd name="T5" fmla="*/ 22 h 57"/>
                    <a:gd name="T6" fmla="*/ 5 w 48"/>
                    <a:gd name="T7" fmla="*/ 36 h 57"/>
                    <a:gd name="T8" fmla="*/ 0 w 48"/>
                    <a:gd name="T9" fmla="*/ 53 h 57"/>
                    <a:gd name="T10" fmla="*/ 0 w 48"/>
                    <a:gd name="T11" fmla="*/ 56 h 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57"/>
                    <a:gd name="T20" fmla="*/ 48 w 48"/>
                    <a:gd name="T21" fmla="*/ 57 h 5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57">
                      <a:moveTo>
                        <a:pt x="47" y="0"/>
                      </a:moveTo>
                      <a:lnTo>
                        <a:pt x="19" y="11"/>
                      </a:lnTo>
                      <a:lnTo>
                        <a:pt x="10" y="22"/>
                      </a:lnTo>
                      <a:lnTo>
                        <a:pt x="5" y="36"/>
                      </a:lnTo>
                      <a:lnTo>
                        <a:pt x="0" y="53"/>
                      </a:lnTo>
                      <a:lnTo>
                        <a:pt x="0" y="56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4844" name="Freeform 74"/>
              <p:cNvSpPr>
                <a:spLocks/>
              </p:cNvSpPr>
              <p:nvPr/>
            </p:nvSpPr>
            <p:spPr bwMode="auto">
              <a:xfrm>
                <a:off x="4415" y="2497"/>
                <a:ext cx="117" cy="80"/>
              </a:xfrm>
              <a:custGeom>
                <a:avLst/>
                <a:gdLst>
                  <a:gd name="T0" fmla="*/ 16 w 124"/>
                  <a:gd name="T1" fmla="*/ 79 h 85"/>
                  <a:gd name="T2" fmla="*/ 0 w 124"/>
                  <a:gd name="T3" fmla="*/ 39 h 85"/>
                  <a:gd name="T4" fmla="*/ 98 w 124"/>
                  <a:gd name="T5" fmla="*/ 0 h 85"/>
                  <a:gd name="T6" fmla="*/ 116 w 124"/>
                  <a:gd name="T7" fmla="*/ 34 h 85"/>
                  <a:gd name="T8" fmla="*/ 16 w 124"/>
                  <a:gd name="T9" fmla="*/ 7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"/>
                  <a:gd name="T16" fmla="*/ 0 h 85"/>
                  <a:gd name="T17" fmla="*/ 124 w 124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" h="85">
                    <a:moveTo>
                      <a:pt x="17" y="84"/>
                    </a:moveTo>
                    <a:lnTo>
                      <a:pt x="0" y="41"/>
                    </a:lnTo>
                    <a:lnTo>
                      <a:pt x="104" y="0"/>
                    </a:lnTo>
                    <a:lnTo>
                      <a:pt x="123" y="36"/>
                    </a:lnTo>
                    <a:lnTo>
                      <a:pt x="17" y="84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476" tIns="44444" rIns="90476" bIns="44444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34845" name="Group 75"/>
              <p:cNvGrpSpPr>
                <a:grpSpLocks/>
              </p:cNvGrpSpPr>
              <p:nvPr/>
            </p:nvGrpSpPr>
            <p:grpSpPr bwMode="auto">
              <a:xfrm>
                <a:off x="3058" y="1914"/>
                <a:ext cx="817" cy="1122"/>
                <a:chOff x="2976" y="1867"/>
                <a:chExt cx="866" cy="1199"/>
              </a:xfrm>
            </p:grpSpPr>
            <p:grpSp>
              <p:nvGrpSpPr>
                <p:cNvPr id="34851" name="Group 76"/>
                <p:cNvGrpSpPr>
                  <a:grpSpLocks/>
                </p:cNvGrpSpPr>
                <p:nvPr/>
              </p:nvGrpSpPr>
              <p:grpSpPr bwMode="auto">
                <a:xfrm>
                  <a:off x="3357" y="1943"/>
                  <a:ext cx="485" cy="598"/>
                  <a:chOff x="3357" y="1943"/>
                  <a:chExt cx="485" cy="598"/>
                </a:xfrm>
              </p:grpSpPr>
              <p:sp>
                <p:nvSpPr>
                  <p:cNvPr id="34857" name="Freeform 77"/>
                  <p:cNvSpPr>
                    <a:spLocks/>
                  </p:cNvSpPr>
                  <p:nvPr/>
                </p:nvSpPr>
                <p:spPr bwMode="auto">
                  <a:xfrm>
                    <a:off x="3402" y="2376"/>
                    <a:ext cx="106" cy="165"/>
                  </a:xfrm>
                  <a:custGeom>
                    <a:avLst/>
                    <a:gdLst>
                      <a:gd name="T0" fmla="*/ 40 w 106"/>
                      <a:gd name="T1" fmla="*/ 0 h 165"/>
                      <a:gd name="T2" fmla="*/ 35 w 106"/>
                      <a:gd name="T3" fmla="*/ 58 h 165"/>
                      <a:gd name="T4" fmla="*/ 17 w 106"/>
                      <a:gd name="T5" fmla="*/ 111 h 165"/>
                      <a:gd name="T6" fmla="*/ 0 w 106"/>
                      <a:gd name="T7" fmla="*/ 138 h 165"/>
                      <a:gd name="T8" fmla="*/ 53 w 106"/>
                      <a:gd name="T9" fmla="*/ 164 h 165"/>
                      <a:gd name="T10" fmla="*/ 83 w 106"/>
                      <a:gd name="T11" fmla="*/ 102 h 165"/>
                      <a:gd name="T12" fmla="*/ 92 w 106"/>
                      <a:gd name="T13" fmla="*/ 62 h 165"/>
                      <a:gd name="T14" fmla="*/ 105 w 106"/>
                      <a:gd name="T15" fmla="*/ 9 h 165"/>
                      <a:gd name="T16" fmla="*/ 40 w 106"/>
                      <a:gd name="T17" fmla="*/ 0 h 16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6"/>
                      <a:gd name="T28" fmla="*/ 0 h 165"/>
                      <a:gd name="T29" fmla="*/ 106 w 106"/>
                      <a:gd name="T30" fmla="*/ 165 h 16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6" h="165">
                        <a:moveTo>
                          <a:pt x="40" y="0"/>
                        </a:moveTo>
                        <a:lnTo>
                          <a:pt x="35" y="58"/>
                        </a:lnTo>
                        <a:lnTo>
                          <a:pt x="17" y="111"/>
                        </a:lnTo>
                        <a:lnTo>
                          <a:pt x="0" y="138"/>
                        </a:lnTo>
                        <a:lnTo>
                          <a:pt x="53" y="164"/>
                        </a:lnTo>
                        <a:lnTo>
                          <a:pt x="83" y="102"/>
                        </a:lnTo>
                        <a:lnTo>
                          <a:pt x="92" y="62"/>
                        </a:lnTo>
                        <a:lnTo>
                          <a:pt x="105" y="9"/>
                        </a:lnTo>
                        <a:lnTo>
                          <a:pt x="40" y="0"/>
                        </a:lnTo>
                      </a:path>
                    </a:pathLst>
                  </a:custGeom>
                  <a:solidFill>
                    <a:srgbClr val="FF9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grpSp>
                <p:nvGrpSpPr>
                  <p:cNvPr id="34858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3357" y="1943"/>
                    <a:ext cx="485" cy="563"/>
                    <a:chOff x="3357" y="1943"/>
                    <a:chExt cx="485" cy="563"/>
                  </a:xfrm>
                </p:grpSpPr>
                <p:grpSp>
                  <p:nvGrpSpPr>
                    <p:cNvPr id="34859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74" y="2313"/>
                      <a:ext cx="65" cy="80"/>
                      <a:chOff x="3574" y="2313"/>
                      <a:chExt cx="65" cy="80"/>
                    </a:xfrm>
                  </p:grpSpPr>
                  <p:sp>
                    <p:nvSpPr>
                      <p:cNvPr id="34869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74" y="2313"/>
                        <a:ext cx="65" cy="36"/>
                      </a:xfrm>
                      <a:custGeom>
                        <a:avLst/>
                        <a:gdLst>
                          <a:gd name="T0" fmla="*/ 64 w 65"/>
                          <a:gd name="T1" fmla="*/ 4 h 36"/>
                          <a:gd name="T2" fmla="*/ 61 w 65"/>
                          <a:gd name="T3" fmla="*/ 35 h 36"/>
                          <a:gd name="T4" fmla="*/ 0 w 65"/>
                          <a:gd name="T5" fmla="*/ 27 h 36"/>
                          <a:gd name="T6" fmla="*/ 11 w 65"/>
                          <a:gd name="T7" fmla="*/ 0 h 36"/>
                          <a:gd name="T8" fmla="*/ 64 w 65"/>
                          <a:gd name="T9" fmla="*/ 4 h 3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5"/>
                          <a:gd name="T16" fmla="*/ 0 h 36"/>
                          <a:gd name="T17" fmla="*/ 65 w 65"/>
                          <a:gd name="T18" fmla="*/ 36 h 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5" h="36">
                            <a:moveTo>
                              <a:pt x="64" y="4"/>
                            </a:moveTo>
                            <a:lnTo>
                              <a:pt x="61" y="35"/>
                            </a:lnTo>
                            <a:lnTo>
                              <a:pt x="0" y="27"/>
                            </a:lnTo>
                            <a:lnTo>
                              <a:pt x="11" y="0"/>
                            </a:lnTo>
                            <a:lnTo>
                              <a:pt x="64" y="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0476" tIns="44444" rIns="90476" bIns="44444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4870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74" y="2345"/>
                        <a:ext cx="46" cy="48"/>
                      </a:xfrm>
                      <a:custGeom>
                        <a:avLst/>
                        <a:gdLst>
                          <a:gd name="T0" fmla="*/ 45 w 46"/>
                          <a:gd name="T1" fmla="*/ 2 h 48"/>
                          <a:gd name="T2" fmla="*/ 42 w 46"/>
                          <a:gd name="T3" fmla="*/ 16 h 48"/>
                          <a:gd name="T4" fmla="*/ 42 w 46"/>
                          <a:gd name="T5" fmla="*/ 23 h 48"/>
                          <a:gd name="T6" fmla="*/ 42 w 46"/>
                          <a:gd name="T7" fmla="*/ 30 h 48"/>
                          <a:gd name="T8" fmla="*/ 45 w 46"/>
                          <a:gd name="T9" fmla="*/ 47 h 48"/>
                          <a:gd name="T10" fmla="*/ 2 w 46"/>
                          <a:gd name="T11" fmla="*/ 26 h 48"/>
                          <a:gd name="T12" fmla="*/ 0 w 46"/>
                          <a:gd name="T13" fmla="*/ 0 h 48"/>
                          <a:gd name="T14" fmla="*/ 45 w 46"/>
                          <a:gd name="T15" fmla="*/ 2 h 4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46"/>
                          <a:gd name="T25" fmla="*/ 0 h 48"/>
                          <a:gd name="T26" fmla="*/ 46 w 46"/>
                          <a:gd name="T27" fmla="*/ 48 h 48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46" h="48">
                            <a:moveTo>
                              <a:pt x="45" y="2"/>
                            </a:moveTo>
                            <a:lnTo>
                              <a:pt x="42" y="16"/>
                            </a:lnTo>
                            <a:lnTo>
                              <a:pt x="42" y="23"/>
                            </a:lnTo>
                            <a:lnTo>
                              <a:pt x="42" y="30"/>
                            </a:lnTo>
                            <a:lnTo>
                              <a:pt x="45" y="47"/>
                            </a:lnTo>
                            <a:lnTo>
                              <a:pt x="2" y="26"/>
                            </a:lnTo>
                            <a:lnTo>
                              <a:pt x="0" y="0"/>
                            </a:lnTo>
                            <a:lnTo>
                              <a:pt x="45" y="2"/>
                            </a:lnTo>
                          </a:path>
                        </a:pathLst>
                      </a:custGeom>
                      <a:solidFill>
                        <a:srgbClr val="3F1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0476" tIns="44444" rIns="90476" bIns="44444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</p:grpSp>
                <p:grpSp>
                  <p:nvGrpSpPr>
                    <p:cNvPr id="34860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57" y="1943"/>
                      <a:ext cx="485" cy="563"/>
                      <a:chOff x="3357" y="1943"/>
                      <a:chExt cx="485" cy="563"/>
                    </a:xfrm>
                  </p:grpSpPr>
                  <p:sp>
                    <p:nvSpPr>
                      <p:cNvPr id="34866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57" y="1943"/>
                        <a:ext cx="485" cy="563"/>
                      </a:xfrm>
                      <a:custGeom>
                        <a:avLst/>
                        <a:gdLst>
                          <a:gd name="T0" fmla="*/ 331 w 485"/>
                          <a:gd name="T1" fmla="*/ 46 h 563"/>
                          <a:gd name="T2" fmla="*/ 367 w 485"/>
                          <a:gd name="T3" fmla="*/ 76 h 563"/>
                          <a:gd name="T4" fmla="*/ 400 w 485"/>
                          <a:gd name="T5" fmla="*/ 123 h 563"/>
                          <a:gd name="T6" fmla="*/ 403 w 485"/>
                          <a:gd name="T7" fmla="*/ 174 h 563"/>
                          <a:gd name="T8" fmla="*/ 401 w 485"/>
                          <a:gd name="T9" fmla="*/ 204 h 563"/>
                          <a:gd name="T10" fmla="*/ 431 w 485"/>
                          <a:gd name="T11" fmla="*/ 245 h 563"/>
                          <a:gd name="T12" fmla="*/ 462 w 485"/>
                          <a:gd name="T13" fmla="*/ 293 h 563"/>
                          <a:gd name="T14" fmla="*/ 481 w 485"/>
                          <a:gd name="T15" fmla="*/ 333 h 563"/>
                          <a:gd name="T16" fmla="*/ 479 w 485"/>
                          <a:gd name="T17" fmla="*/ 373 h 563"/>
                          <a:gd name="T18" fmla="*/ 468 w 485"/>
                          <a:gd name="T19" fmla="*/ 393 h 563"/>
                          <a:gd name="T20" fmla="*/ 440 w 485"/>
                          <a:gd name="T21" fmla="*/ 400 h 563"/>
                          <a:gd name="T22" fmla="*/ 392 w 485"/>
                          <a:gd name="T23" fmla="*/ 375 h 563"/>
                          <a:gd name="T24" fmla="*/ 367 w 485"/>
                          <a:gd name="T25" fmla="*/ 336 h 563"/>
                          <a:gd name="T26" fmla="*/ 348 w 485"/>
                          <a:gd name="T27" fmla="*/ 401 h 563"/>
                          <a:gd name="T28" fmla="*/ 309 w 485"/>
                          <a:gd name="T29" fmla="*/ 375 h 563"/>
                          <a:gd name="T30" fmla="*/ 251 w 485"/>
                          <a:gd name="T31" fmla="*/ 376 h 563"/>
                          <a:gd name="T32" fmla="*/ 222 w 485"/>
                          <a:gd name="T33" fmla="*/ 400 h 563"/>
                          <a:gd name="T34" fmla="*/ 228 w 485"/>
                          <a:gd name="T35" fmla="*/ 421 h 563"/>
                          <a:gd name="T36" fmla="*/ 281 w 485"/>
                          <a:gd name="T37" fmla="*/ 441 h 563"/>
                          <a:gd name="T38" fmla="*/ 328 w 485"/>
                          <a:gd name="T39" fmla="*/ 448 h 563"/>
                          <a:gd name="T40" fmla="*/ 325 w 485"/>
                          <a:gd name="T41" fmla="*/ 499 h 563"/>
                          <a:gd name="T42" fmla="*/ 315 w 485"/>
                          <a:gd name="T43" fmla="*/ 546 h 563"/>
                          <a:gd name="T44" fmla="*/ 297 w 485"/>
                          <a:gd name="T45" fmla="*/ 562 h 563"/>
                          <a:gd name="T46" fmla="*/ 259 w 485"/>
                          <a:gd name="T47" fmla="*/ 549 h 563"/>
                          <a:gd name="T48" fmla="*/ 152 w 485"/>
                          <a:gd name="T49" fmla="*/ 481 h 563"/>
                          <a:gd name="T50" fmla="*/ 101 w 485"/>
                          <a:gd name="T51" fmla="*/ 441 h 563"/>
                          <a:gd name="T52" fmla="*/ 95 w 485"/>
                          <a:gd name="T53" fmla="*/ 421 h 563"/>
                          <a:gd name="T54" fmla="*/ 61 w 485"/>
                          <a:gd name="T55" fmla="*/ 423 h 563"/>
                          <a:gd name="T56" fmla="*/ 39 w 485"/>
                          <a:gd name="T57" fmla="*/ 404 h 563"/>
                          <a:gd name="T58" fmla="*/ 33 w 485"/>
                          <a:gd name="T59" fmla="*/ 354 h 563"/>
                          <a:gd name="T60" fmla="*/ 17 w 485"/>
                          <a:gd name="T61" fmla="*/ 302 h 563"/>
                          <a:gd name="T62" fmla="*/ 0 w 485"/>
                          <a:gd name="T63" fmla="*/ 209 h 563"/>
                          <a:gd name="T64" fmla="*/ 23 w 485"/>
                          <a:gd name="T65" fmla="*/ 99 h 563"/>
                          <a:gd name="T66" fmla="*/ 59 w 485"/>
                          <a:gd name="T67" fmla="*/ 48 h 563"/>
                          <a:gd name="T68" fmla="*/ 119 w 485"/>
                          <a:gd name="T69" fmla="*/ 11 h 563"/>
                          <a:gd name="T70" fmla="*/ 184 w 485"/>
                          <a:gd name="T71" fmla="*/ 0 h 563"/>
                          <a:gd name="T72" fmla="*/ 239 w 485"/>
                          <a:gd name="T73" fmla="*/ 6 h 563"/>
                          <a:gd name="T74" fmla="*/ 294 w 485"/>
                          <a:gd name="T75" fmla="*/ 26 h 563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w 485"/>
                          <a:gd name="T115" fmla="*/ 0 h 563"/>
                          <a:gd name="T116" fmla="*/ 485 w 485"/>
                          <a:gd name="T117" fmla="*/ 563 h 563"/>
                        </a:gdLst>
                        <a:ahLst/>
                        <a:cxnLst>
                          <a:cxn ang="T76">
                            <a:pos x="T0" y="T1"/>
                          </a:cxn>
                          <a:cxn ang="T77">
                            <a:pos x="T2" y="T3"/>
                          </a:cxn>
                          <a:cxn ang="T78">
                            <a:pos x="T4" y="T5"/>
                          </a:cxn>
                          <a:cxn ang="T79">
                            <a:pos x="T6" y="T7"/>
                          </a:cxn>
                          <a:cxn ang="T80">
                            <a:pos x="T8" y="T9"/>
                          </a:cxn>
                          <a:cxn ang="T81">
                            <a:pos x="T10" y="T11"/>
                          </a:cxn>
                          <a:cxn ang="T82">
                            <a:pos x="T12" y="T13"/>
                          </a:cxn>
                          <a:cxn ang="T83">
                            <a:pos x="T14" y="T15"/>
                          </a:cxn>
                          <a:cxn ang="T84">
                            <a:pos x="T16" y="T17"/>
                          </a:cxn>
                          <a:cxn ang="T85">
                            <a:pos x="T18" y="T19"/>
                          </a:cxn>
                          <a:cxn ang="T86">
                            <a:pos x="T20" y="T21"/>
                          </a:cxn>
                          <a:cxn ang="T87">
                            <a:pos x="T22" y="T23"/>
                          </a:cxn>
                          <a:cxn ang="T88">
                            <a:pos x="T24" y="T25"/>
                          </a:cxn>
                          <a:cxn ang="T89">
                            <a:pos x="T26" y="T27"/>
                          </a:cxn>
                          <a:cxn ang="T90">
                            <a:pos x="T28" y="T29"/>
                          </a:cxn>
                          <a:cxn ang="T91">
                            <a:pos x="T30" y="T31"/>
                          </a:cxn>
                          <a:cxn ang="T92">
                            <a:pos x="T32" y="T33"/>
                          </a:cxn>
                          <a:cxn ang="T93">
                            <a:pos x="T34" y="T35"/>
                          </a:cxn>
                          <a:cxn ang="T94">
                            <a:pos x="T36" y="T37"/>
                          </a:cxn>
                          <a:cxn ang="T95">
                            <a:pos x="T38" y="T39"/>
                          </a:cxn>
                          <a:cxn ang="T96">
                            <a:pos x="T40" y="T41"/>
                          </a:cxn>
                          <a:cxn ang="T97">
                            <a:pos x="T42" y="T43"/>
                          </a:cxn>
                          <a:cxn ang="T98">
                            <a:pos x="T44" y="T45"/>
                          </a:cxn>
                          <a:cxn ang="T99">
                            <a:pos x="T46" y="T47"/>
                          </a:cxn>
                          <a:cxn ang="T100">
                            <a:pos x="T48" y="T49"/>
                          </a:cxn>
                          <a:cxn ang="T101">
                            <a:pos x="T50" y="T51"/>
                          </a:cxn>
                          <a:cxn ang="T102">
                            <a:pos x="T52" y="T53"/>
                          </a:cxn>
                          <a:cxn ang="T103">
                            <a:pos x="T54" y="T55"/>
                          </a:cxn>
                          <a:cxn ang="T104">
                            <a:pos x="T56" y="T57"/>
                          </a:cxn>
                          <a:cxn ang="T105">
                            <a:pos x="T58" y="T59"/>
                          </a:cxn>
                          <a:cxn ang="T106">
                            <a:pos x="T60" y="T61"/>
                          </a:cxn>
                          <a:cxn ang="T107">
                            <a:pos x="T62" y="T63"/>
                          </a:cxn>
                          <a:cxn ang="T108">
                            <a:pos x="T64" y="T65"/>
                          </a:cxn>
                          <a:cxn ang="T109">
                            <a:pos x="T66" y="T67"/>
                          </a:cxn>
                          <a:cxn ang="T110">
                            <a:pos x="T68" y="T69"/>
                          </a:cxn>
                          <a:cxn ang="T111">
                            <a:pos x="T70" y="T71"/>
                          </a:cxn>
                          <a:cxn ang="T112">
                            <a:pos x="T72" y="T73"/>
                          </a:cxn>
                          <a:cxn ang="T113">
                            <a:pos x="T74" y="T75"/>
                          </a:cxn>
                        </a:cxnLst>
                        <a:rect l="T114" t="T115" r="T116" b="T117"/>
                        <a:pathLst>
                          <a:path w="485" h="563">
                            <a:moveTo>
                              <a:pt x="294" y="26"/>
                            </a:moveTo>
                            <a:lnTo>
                              <a:pt x="331" y="46"/>
                            </a:lnTo>
                            <a:lnTo>
                              <a:pt x="351" y="62"/>
                            </a:lnTo>
                            <a:lnTo>
                              <a:pt x="367" y="76"/>
                            </a:lnTo>
                            <a:lnTo>
                              <a:pt x="388" y="101"/>
                            </a:lnTo>
                            <a:lnTo>
                              <a:pt x="400" y="123"/>
                            </a:lnTo>
                            <a:lnTo>
                              <a:pt x="404" y="143"/>
                            </a:lnTo>
                            <a:lnTo>
                              <a:pt x="403" y="174"/>
                            </a:lnTo>
                            <a:lnTo>
                              <a:pt x="398" y="190"/>
                            </a:lnTo>
                            <a:lnTo>
                              <a:pt x="401" y="204"/>
                            </a:lnTo>
                            <a:lnTo>
                              <a:pt x="412" y="221"/>
                            </a:lnTo>
                            <a:lnTo>
                              <a:pt x="431" y="245"/>
                            </a:lnTo>
                            <a:lnTo>
                              <a:pt x="448" y="268"/>
                            </a:lnTo>
                            <a:lnTo>
                              <a:pt x="462" y="293"/>
                            </a:lnTo>
                            <a:lnTo>
                              <a:pt x="476" y="316"/>
                            </a:lnTo>
                            <a:lnTo>
                              <a:pt x="481" y="333"/>
                            </a:lnTo>
                            <a:lnTo>
                              <a:pt x="484" y="350"/>
                            </a:lnTo>
                            <a:lnTo>
                              <a:pt x="479" y="373"/>
                            </a:lnTo>
                            <a:lnTo>
                              <a:pt x="474" y="385"/>
                            </a:lnTo>
                            <a:lnTo>
                              <a:pt x="468" y="393"/>
                            </a:lnTo>
                            <a:lnTo>
                              <a:pt x="456" y="401"/>
                            </a:lnTo>
                            <a:lnTo>
                              <a:pt x="440" y="400"/>
                            </a:lnTo>
                            <a:lnTo>
                              <a:pt x="418" y="390"/>
                            </a:lnTo>
                            <a:lnTo>
                              <a:pt x="392" y="375"/>
                            </a:lnTo>
                            <a:lnTo>
                              <a:pt x="365" y="360"/>
                            </a:lnTo>
                            <a:lnTo>
                              <a:pt x="367" y="336"/>
                            </a:lnTo>
                            <a:lnTo>
                              <a:pt x="362" y="396"/>
                            </a:lnTo>
                            <a:lnTo>
                              <a:pt x="348" y="401"/>
                            </a:lnTo>
                            <a:lnTo>
                              <a:pt x="335" y="388"/>
                            </a:lnTo>
                            <a:lnTo>
                              <a:pt x="309" y="375"/>
                            </a:lnTo>
                            <a:lnTo>
                              <a:pt x="284" y="371"/>
                            </a:lnTo>
                            <a:lnTo>
                              <a:pt x="251" y="376"/>
                            </a:lnTo>
                            <a:lnTo>
                              <a:pt x="231" y="385"/>
                            </a:lnTo>
                            <a:lnTo>
                              <a:pt x="222" y="400"/>
                            </a:lnTo>
                            <a:lnTo>
                              <a:pt x="222" y="413"/>
                            </a:lnTo>
                            <a:lnTo>
                              <a:pt x="228" y="421"/>
                            </a:lnTo>
                            <a:lnTo>
                              <a:pt x="254" y="434"/>
                            </a:lnTo>
                            <a:lnTo>
                              <a:pt x="281" y="441"/>
                            </a:lnTo>
                            <a:lnTo>
                              <a:pt x="307" y="448"/>
                            </a:lnTo>
                            <a:lnTo>
                              <a:pt x="328" y="448"/>
                            </a:lnTo>
                            <a:lnTo>
                              <a:pt x="332" y="443"/>
                            </a:lnTo>
                            <a:lnTo>
                              <a:pt x="325" y="499"/>
                            </a:lnTo>
                            <a:lnTo>
                              <a:pt x="318" y="529"/>
                            </a:lnTo>
                            <a:lnTo>
                              <a:pt x="315" y="546"/>
                            </a:lnTo>
                            <a:lnTo>
                              <a:pt x="311" y="554"/>
                            </a:lnTo>
                            <a:lnTo>
                              <a:pt x="297" y="562"/>
                            </a:lnTo>
                            <a:lnTo>
                              <a:pt x="282" y="560"/>
                            </a:lnTo>
                            <a:lnTo>
                              <a:pt x="259" y="549"/>
                            </a:lnTo>
                            <a:lnTo>
                              <a:pt x="205" y="515"/>
                            </a:lnTo>
                            <a:lnTo>
                              <a:pt x="152" y="481"/>
                            </a:lnTo>
                            <a:lnTo>
                              <a:pt x="110" y="453"/>
                            </a:lnTo>
                            <a:lnTo>
                              <a:pt x="101" y="441"/>
                            </a:lnTo>
                            <a:lnTo>
                              <a:pt x="96" y="428"/>
                            </a:lnTo>
                            <a:lnTo>
                              <a:pt x="95" y="421"/>
                            </a:lnTo>
                            <a:lnTo>
                              <a:pt x="78" y="423"/>
                            </a:lnTo>
                            <a:lnTo>
                              <a:pt x="61" y="423"/>
                            </a:lnTo>
                            <a:lnTo>
                              <a:pt x="50" y="420"/>
                            </a:lnTo>
                            <a:lnTo>
                              <a:pt x="39" y="404"/>
                            </a:lnTo>
                            <a:lnTo>
                              <a:pt x="31" y="385"/>
                            </a:lnTo>
                            <a:lnTo>
                              <a:pt x="33" y="354"/>
                            </a:lnTo>
                            <a:lnTo>
                              <a:pt x="30" y="333"/>
                            </a:lnTo>
                            <a:lnTo>
                              <a:pt x="17" y="302"/>
                            </a:lnTo>
                            <a:lnTo>
                              <a:pt x="3" y="270"/>
                            </a:lnTo>
                            <a:lnTo>
                              <a:pt x="0" y="209"/>
                            </a:lnTo>
                            <a:lnTo>
                              <a:pt x="5" y="152"/>
                            </a:lnTo>
                            <a:lnTo>
                              <a:pt x="23" y="99"/>
                            </a:lnTo>
                            <a:lnTo>
                              <a:pt x="40" y="71"/>
                            </a:lnTo>
                            <a:lnTo>
                              <a:pt x="59" y="48"/>
                            </a:lnTo>
                            <a:lnTo>
                              <a:pt x="83" y="26"/>
                            </a:lnTo>
                            <a:lnTo>
                              <a:pt x="119" y="11"/>
                            </a:lnTo>
                            <a:lnTo>
                              <a:pt x="148" y="3"/>
                            </a:lnTo>
                            <a:lnTo>
                              <a:pt x="184" y="0"/>
                            </a:lnTo>
                            <a:lnTo>
                              <a:pt x="216" y="3"/>
                            </a:lnTo>
                            <a:lnTo>
                              <a:pt x="239" y="6"/>
                            </a:lnTo>
                            <a:lnTo>
                              <a:pt x="264" y="15"/>
                            </a:lnTo>
                            <a:lnTo>
                              <a:pt x="294" y="26"/>
                            </a:lnTo>
                          </a:path>
                        </a:pathLst>
                      </a:custGeom>
                      <a:solidFill>
                        <a:srgbClr val="FF9F9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0476" tIns="44444" rIns="90476" bIns="44444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4867" name="Freeform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76" y="2045"/>
                        <a:ext cx="116" cy="75"/>
                      </a:xfrm>
                      <a:custGeom>
                        <a:avLst/>
                        <a:gdLst>
                          <a:gd name="T0" fmla="*/ 3 w 116"/>
                          <a:gd name="T1" fmla="*/ 47 h 75"/>
                          <a:gd name="T2" fmla="*/ 28 w 116"/>
                          <a:gd name="T3" fmla="*/ 27 h 75"/>
                          <a:gd name="T4" fmla="*/ 56 w 116"/>
                          <a:gd name="T5" fmla="*/ 10 h 75"/>
                          <a:gd name="T6" fmla="*/ 83 w 116"/>
                          <a:gd name="T7" fmla="*/ 2 h 75"/>
                          <a:gd name="T8" fmla="*/ 96 w 116"/>
                          <a:gd name="T9" fmla="*/ 0 h 75"/>
                          <a:gd name="T10" fmla="*/ 106 w 116"/>
                          <a:gd name="T11" fmla="*/ 0 h 75"/>
                          <a:gd name="T12" fmla="*/ 113 w 116"/>
                          <a:gd name="T13" fmla="*/ 5 h 75"/>
                          <a:gd name="T14" fmla="*/ 115 w 116"/>
                          <a:gd name="T15" fmla="*/ 13 h 75"/>
                          <a:gd name="T16" fmla="*/ 113 w 116"/>
                          <a:gd name="T17" fmla="*/ 21 h 75"/>
                          <a:gd name="T18" fmla="*/ 103 w 116"/>
                          <a:gd name="T19" fmla="*/ 25 h 75"/>
                          <a:gd name="T20" fmla="*/ 87 w 116"/>
                          <a:gd name="T21" fmla="*/ 30 h 75"/>
                          <a:gd name="T22" fmla="*/ 63 w 116"/>
                          <a:gd name="T23" fmla="*/ 40 h 75"/>
                          <a:gd name="T24" fmla="*/ 43 w 116"/>
                          <a:gd name="T25" fmla="*/ 52 h 75"/>
                          <a:gd name="T26" fmla="*/ 28 w 116"/>
                          <a:gd name="T27" fmla="*/ 61 h 75"/>
                          <a:gd name="T28" fmla="*/ 17 w 116"/>
                          <a:gd name="T29" fmla="*/ 72 h 75"/>
                          <a:gd name="T30" fmla="*/ 6 w 116"/>
                          <a:gd name="T31" fmla="*/ 74 h 75"/>
                          <a:gd name="T32" fmla="*/ 0 w 116"/>
                          <a:gd name="T33" fmla="*/ 61 h 75"/>
                          <a:gd name="T34" fmla="*/ 3 w 116"/>
                          <a:gd name="T35" fmla="*/ 47 h 75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116"/>
                          <a:gd name="T55" fmla="*/ 0 h 75"/>
                          <a:gd name="T56" fmla="*/ 116 w 116"/>
                          <a:gd name="T57" fmla="*/ 75 h 75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116" h="75">
                            <a:moveTo>
                              <a:pt x="3" y="47"/>
                            </a:moveTo>
                            <a:lnTo>
                              <a:pt x="28" y="27"/>
                            </a:lnTo>
                            <a:lnTo>
                              <a:pt x="56" y="10"/>
                            </a:lnTo>
                            <a:lnTo>
                              <a:pt x="83" y="2"/>
                            </a:lnTo>
                            <a:lnTo>
                              <a:pt x="96" y="0"/>
                            </a:lnTo>
                            <a:lnTo>
                              <a:pt x="106" y="0"/>
                            </a:lnTo>
                            <a:lnTo>
                              <a:pt x="113" y="5"/>
                            </a:lnTo>
                            <a:lnTo>
                              <a:pt x="115" y="13"/>
                            </a:lnTo>
                            <a:lnTo>
                              <a:pt x="113" y="21"/>
                            </a:lnTo>
                            <a:lnTo>
                              <a:pt x="103" y="25"/>
                            </a:lnTo>
                            <a:lnTo>
                              <a:pt x="87" y="30"/>
                            </a:lnTo>
                            <a:lnTo>
                              <a:pt x="63" y="40"/>
                            </a:lnTo>
                            <a:lnTo>
                              <a:pt x="43" y="52"/>
                            </a:lnTo>
                            <a:lnTo>
                              <a:pt x="28" y="61"/>
                            </a:lnTo>
                            <a:lnTo>
                              <a:pt x="17" y="72"/>
                            </a:lnTo>
                            <a:lnTo>
                              <a:pt x="6" y="74"/>
                            </a:lnTo>
                            <a:lnTo>
                              <a:pt x="0" y="61"/>
                            </a:lnTo>
                            <a:lnTo>
                              <a:pt x="3" y="47"/>
                            </a:lnTo>
                          </a:path>
                        </a:pathLst>
                      </a:custGeom>
                      <a:solidFill>
                        <a:srgbClr val="3F1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0476" tIns="44444" rIns="90476" bIns="44444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4868" name="Freeform 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28" y="2205"/>
                        <a:ext cx="135" cy="152"/>
                      </a:xfrm>
                      <a:custGeom>
                        <a:avLst/>
                        <a:gdLst>
                          <a:gd name="T0" fmla="*/ 120 w 135"/>
                          <a:gd name="T1" fmla="*/ 0 h 152"/>
                          <a:gd name="T2" fmla="*/ 127 w 135"/>
                          <a:gd name="T3" fmla="*/ 29 h 152"/>
                          <a:gd name="T4" fmla="*/ 132 w 135"/>
                          <a:gd name="T5" fmla="*/ 53 h 152"/>
                          <a:gd name="T6" fmla="*/ 134 w 135"/>
                          <a:gd name="T7" fmla="*/ 83 h 152"/>
                          <a:gd name="T8" fmla="*/ 127 w 135"/>
                          <a:gd name="T9" fmla="*/ 109 h 152"/>
                          <a:gd name="T10" fmla="*/ 102 w 135"/>
                          <a:gd name="T11" fmla="*/ 91 h 152"/>
                          <a:gd name="T12" fmla="*/ 101 w 135"/>
                          <a:gd name="T13" fmla="*/ 133 h 152"/>
                          <a:gd name="T14" fmla="*/ 74 w 135"/>
                          <a:gd name="T15" fmla="*/ 117 h 152"/>
                          <a:gd name="T16" fmla="*/ 65 w 135"/>
                          <a:gd name="T17" fmla="*/ 151 h 152"/>
                          <a:gd name="T18" fmla="*/ 43 w 135"/>
                          <a:gd name="T19" fmla="*/ 144 h 152"/>
                          <a:gd name="T20" fmla="*/ 29 w 135"/>
                          <a:gd name="T21" fmla="*/ 131 h 152"/>
                          <a:gd name="T22" fmla="*/ 15 w 135"/>
                          <a:gd name="T23" fmla="*/ 111 h 152"/>
                          <a:gd name="T24" fmla="*/ 0 w 135"/>
                          <a:gd name="T25" fmla="*/ 81 h 152"/>
                          <a:gd name="T26" fmla="*/ 120 w 135"/>
                          <a:gd name="T27" fmla="*/ 0 h 152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w 135"/>
                          <a:gd name="T43" fmla="*/ 0 h 152"/>
                          <a:gd name="T44" fmla="*/ 135 w 135"/>
                          <a:gd name="T45" fmla="*/ 152 h 152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T42" t="T43" r="T44" b="T45"/>
                        <a:pathLst>
                          <a:path w="135" h="152">
                            <a:moveTo>
                              <a:pt x="120" y="0"/>
                            </a:moveTo>
                            <a:lnTo>
                              <a:pt x="127" y="29"/>
                            </a:lnTo>
                            <a:lnTo>
                              <a:pt x="132" y="53"/>
                            </a:lnTo>
                            <a:lnTo>
                              <a:pt x="134" y="83"/>
                            </a:lnTo>
                            <a:lnTo>
                              <a:pt x="127" y="109"/>
                            </a:lnTo>
                            <a:lnTo>
                              <a:pt x="102" y="91"/>
                            </a:lnTo>
                            <a:lnTo>
                              <a:pt x="101" y="133"/>
                            </a:lnTo>
                            <a:lnTo>
                              <a:pt x="74" y="117"/>
                            </a:lnTo>
                            <a:lnTo>
                              <a:pt x="65" y="151"/>
                            </a:lnTo>
                            <a:lnTo>
                              <a:pt x="43" y="144"/>
                            </a:lnTo>
                            <a:lnTo>
                              <a:pt x="29" y="131"/>
                            </a:lnTo>
                            <a:lnTo>
                              <a:pt x="15" y="111"/>
                            </a:lnTo>
                            <a:lnTo>
                              <a:pt x="0" y="81"/>
                            </a:lnTo>
                            <a:lnTo>
                              <a:pt x="120" y="0"/>
                            </a:lnTo>
                          </a:path>
                        </a:pathLst>
                      </a:custGeom>
                      <a:solidFill>
                        <a:srgbClr val="3F1F0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0476" tIns="44444" rIns="90476" bIns="44444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34861" name="Arc 86"/>
                    <p:cNvSpPr>
                      <a:spLocks/>
                    </p:cNvSpPr>
                    <p:nvPr/>
                  </p:nvSpPr>
                  <p:spPr bwMode="auto">
                    <a:xfrm>
                      <a:off x="3383" y="2320"/>
                      <a:ext cx="53" cy="94"/>
                    </a:xfrm>
                    <a:custGeom>
                      <a:avLst/>
                      <a:gdLst>
                        <a:gd name="T0" fmla="*/ 53 w 43200"/>
                        <a:gd name="T1" fmla="*/ 44 h 43185"/>
                        <a:gd name="T2" fmla="*/ 26 w 43200"/>
                        <a:gd name="T3" fmla="*/ 0 h 43185"/>
                        <a:gd name="T4" fmla="*/ 27 w 43200"/>
                        <a:gd name="T5" fmla="*/ 47 h 43185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43185"/>
                        <a:gd name="T11" fmla="*/ 43200 w 43200"/>
                        <a:gd name="T12" fmla="*/ 43185 h 4318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43185" fill="none" extrusionOk="0">
                          <a:moveTo>
                            <a:pt x="43150" y="20127"/>
                          </a:moveTo>
                          <a:cubicBezTo>
                            <a:pt x="43183" y="20612"/>
                            <a:pt x="43200" y="21098"/>
                            <a:pt x="43200" y="21585"/>
                          </a:cubicBezTo>
                          <a:cubicBezTo>
                            <a:pt x="43200" y="33514"/>
                            <a:pt x="33529" y="43185"/>
                            <a:pt x="21600" y="43185"/>
                          </a:cubicBezTo>
                          <a:cubicBezTo>
                            <a:pt x="9670" y="43185"/>
                            <a:pt x="0" y="33514"/>
                            <a:pt x="0" y="21585"/>
                          </a:cubicBezTo>
                          <a:cubicBezTo>
                            <a:pt x="0" y="9972"/>
                            <a:pt x="9181" y="438"/>
                            <a:pt x="20785" y="0"/>
                          </a:cubicBezTo>
                        </a:path>
                        <a:path w="43200" h="43185" stroke="0" extrusionOk="0">
                          <a:moveTo>
                            <a:pt x="43150" y="20127"/>
                          </a:moveTo>
                          <a:cubicBezTo>
                            <a:pt x="43183" y="20612"/>
                            <a:pt x="43200" y="21098"/>
                            <a:pt x="43200" y="21585"/>
                          </a:cubicBezTo>
                          <a:cubicBezTo>
                            <a:pt x="43200" y="33514"/>
                            <a:pt x="33529" y="43185"/>
                            <a:pt x="21600" y="43185"/>
                          </a:cubicBezTo>
                          <a:cubicBezTo>
                            <a:pt x="9670" y="43185"/>
                            <a:pt x="0" y="33514"/>
                            <a:pt x="0" y="21585"/>
                          </a:cubicBezTo>
                          <a:cubicBezTo>
                            <a:pt x="0" y="9972"/>
                            <a:pt x="9181" y="438"/>
                            <a:pt x="20785" y="0"/>
                          </a:cubicBezTo>
                          <a:lnTo>
                            <a:pt x="21600" y="21585"/>
                          </a:lnTo>
                          <a:close/>
                        </a:path>
                      </a:pathLst>
                    </a:custGeom>
                    <a:noFill/>
                    <a:ln w="50800" cap="rnd">
                      <a:solidFill>
                        <a:srgbClr val="FF9F1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lIns="90476" tIns="44444" rIns="90476" bIns="44444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34862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11" y="2093"/>
                      <a:ext cx="117" cy="135"/>
                      <a:chOff x="3611" y="2093"/>
                      <a:chExt cx="117" cy="135"/>
                    </a:xfrm>
                  </p:grpSpPr>
                  <p:sp>
                    <p:nvSpPr>
                      <p:cNvPr id="34863" name="Freeform 8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4" y="2104"/>
                        <a:ext cx="104" cy="124"/>
                      </a:xfrm>
                      <a:custGeom>
                        <a:avLst/>
                        <a:gdLst>
                          <a:gd name="T0" fmla="*/ 92 w 104"/>
                          <a:gd name="T1" fmla="*/ 18 h 124"/>
                          <a:gd name="T2" fmla="*/ 101 w 104"/>
                          <a:gd name="T3" fmla="*/ 34 h 124"/>
                          <a:gd name="T4" fmla="*/ 103 w 104"/>
                          <a:gd name="T5" fmla="*/ 48 h 124"/>
                          <a:gd name="T6" fmla="*/ 103 w 104"/>
                          <a:gd name="T7" fmla="*/ 61 h 124"/>
                          <a:gd name="T8" fmla="*/ 101 w 104"/>
                          <a:gd name="T9" fmla="*/ 74 h 124"/>
                          <a:gd name="T10" fmla="*/ 98 w 104"/>
                          <a:gd name="T11" fmla="*/ 84 h 124"/>
                          <a:gd name="T12" fmla="*/ 92 w 104"/>
                          <a:gd name="T13" fmla="*/ 98 h 124"/>
                          <a:gd name="T14" fmla="*/ 83 w 104"/>
                          <a:gd name="T15" fmla="*/ 109 h 124"/>
                          <a:gd name="T16" fmla="*/ 73 w 104"/>
                          <a:gd name="T17" fmla="*/ 118 h 124"/>
                          <a:gd name="T18" fmla="*/ 61 w 104"/>
                          <a:gd name="T19" fmla="*/ 123 h 124"/>
                          <a:gd name="T20" fmla="*/ 47 w 104"/>
                          <a:gd name="T21" fmla="*/ 123 h 124"/>
                          <a:gd name="T22" fmla="*/ 35 w 104"/>
                          <a:gd name="T23" fmla="*/ 120 h 124"/>
                          <a:gd name="T24" fmla="*/ 26 w 104"/>
                          <a:gd name="T25" fmla="*/ 114 h 124"/>
                          <a:gd name="T26" fmla="*/ 19 w 104"/>
                          <a:gd name="T27" fmla="*/ 107 h 124"/>
                          <a:gd name="T28" fmla="*/ 11 w 104"/>
                          <a:gd name="T29" fmla="*/ 97 h 124"/>
                          <a:gd name="T30" fmla="*/ 3 w 104"/>
                          <a:gd name="T31" fmla="*/ 84 h 124"/>
                          <a:gd name="T32" fmla="*/ 0 w 104"/>
                          <a:gd name="T33" fmla="*/ 69 h 124"/>
                          <a:gd name="T34" fmla="*/ 0 w 104"/>
                          <a:gd name="T35" fmla="*/ 53 h 124"/>
                          <a:gd name="T36" fmla="*/ 4 w 104"/>
                          <a:gd name="T37" fmla="*/ 40 h 124"/>
                          <a:gd name="T38" fmla="*/ 6 w 104"/>
                          <a:gd name="T39" fmla="*/ 29 h 124"/>
                          <a:gd name="T40" fmla="*/ 14 w 104"/>
                          <a:gd name="T41" fmla="*/ 20 h 124"/>
                          <a:gd name="T42" fmla="*/ 23 w 104"/>
                          <a:gd name="T43" fmla="*/ 9 h 124"/>
                          <a:gd name="T44" fmla="*/ 39 w 104"/>
                          <a:gd name="T45" fmla="*/ 1 h 124"/>
                          <a:gd name="T46" fmla="*/ 55 w 104"/>
                          <a:gd name="T47" fmla="*/ 0 h 124"/>
                          <a:gd name="T48" fmla="*/ 71 w 104"/>
                          <a:gd name="T49" fmla="*/ 2 h 124"/>
                          <a:gd name="T50" fmla="*/ 81 w 104"/>
                          <a:gd name="T51" fmla="*/ 8 h 124"/>
                          <a:gd name="T52" fmla="*/ 92 w 104"/>
                          <a:gd name="T53" fmla="*/ 18 h 124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w 104"/>
                          <a:gd name="T82" fmla="*/ 0 h 124"/>
                          <a:gd name="T83" fmla="*/ 104 w 104"/>
                          <a:gd name="T84" fmla="*/ 124 h 124"/>
                        </a:gdLst>
                        <a:ahLst/>
                        <a:cxnLst>
                          <a:cxn ang="T54">
                            <a:pos x="T0" y="T1"/>
                          </a:cxn>
                          <a:cxn ang="T55">
                            <a:pos x="T2" y="T3"/>
                          </a:cxn>
                          <a:cxn ang="T56">
                            <a:pos x="T4" y="T5"/>
                          </a:cxn>
                          <a:cxn ang="T57">
                            <a:pos x="T6" y="T7"/>
                          </a:cxn>
                          <a:cxn ang="T58">
                            <a:pos x="T8" y="T9"/>
                          </a:cxn>
                          <a:cxn ang="T59">
                            <a:pos x="T10" y="T11"/>
                          </a:cxn>
                          <a:cxn ang="T60">
                            <a:pos x="T12" y="T13"/>
                          </a:cxn>
                          <a:cxn ang="T61">
                            <a:pos x="T14" y="T15"/>
                          </a:cxn>
                          <a:cxn ang="T62">
                            <a:pos x="T16" y="T17"/>
                          </a:cxn>
                          <a:cxn ang="T63">
                            <a:pos x="T18" y="T19"/>
                          </a:cxn>
                          <a:cxn ang="T64">
                            <a:pos x="T20" y="T21"/>
                          </a:cxn>
                          <a:cxn ang="T65">
                            <a:pos x="T22" y="T23"/>
                          </a:cxn>
                          <a:cxn ang="T66">
                            <a:pos x="T24" y="T25"/>
                          </a:cxn>
                          <a:cxn ang="T67">
                            <a:pos x="T26" y="T27"/>
                          </a:cxn>
                          <a:cxn ang="T68">
                            <a:pos x="T28" y="T29"/>
                          </a:cxn>
                          <a:cxn ang="T69">
                            <a:pos x="T30" y="T31"/>
                          </a:cxn>
                          <a:cxn ang="T70">
                            <a:pos x="T32" y="T33"/>
                          </a:cxn>
                          <a:cxn ang="T71">
                            <a:pos x="T34" y="T35"/>
                          </a:cxn>
                          <a:cxn ang="T72">
                            <a:pos x="T36" y="T37"/>
                          </a:cxn>
                          <a:cxn ang="T73">
                            <a:pos x="T38" y="T39"/>
                          </a:cxn>
                          <a:cxn ang="T74">
                            <a:pos x="T40" y="T41"/>
                          </a:cxn>
                          <a:cxn ang="T75">
                            <a:pos x="T42" y="T43"/>
                          </a:cxn>
                          <a:cxn ang="T76">
                            <a:pos x="T44" y="T45"/>
                          </a:cxn>
                          <a:cxn ang="T77">
                            <a:pos x="T46" y="T47"/>
                          </a:cxn>
                          <a:cxn ang="T78">
                            <a:pos x="T48" y="T49"/>
                          </a:cxn>
                          <a:cxn ang="T79">
                            <a:pos x="T50" y="T51"/>
                          </a:cxn>
                          <a:cxn ang="T80">
                            <a:pos x="T52" y="T53"/>
                          </a:cxn>
                        </a:cxnLst>
                        <a:rect l="T81" t="T82" r="T83" b="T84"/>
                        <a:pathLst>
                          <a:path w="104" h="124">
                            <a:moveTo>
                              <a:pt x="92" y="18"/>
                            </a:moveTo>
                            <a:lnTo>
                              <a:pt x="101" y="34"/>
                            </a:lnTo>
                            <a:lnTo>
                              <a:pt x="103" y="48"/>
                            </a:lnTo>
                            <a:lnTo>
                              <a:pt x="103" y="61"/>
                            </a:lnTo>
                            <a:lnTo>
                              <a:pt x="101" y="74"/>
                            </a:lnTo>
                            <a:lnTo>
                              <a:pt x="98" y="84"/>
                            </a:lnTo>
                            <a:lnTo>
                              <a:pt x="92" y="98"/>
                            </a:lnTo>
                            <a:lnTo>
                              <a:pt x="83" y="109"/>
                            </a:lnTo>
                            <a:lnTo>
                              <a:pt x="73" y="118"/>
                            </a:lnTo>
                            <a:lnTo>
                              <a:pt x="61" y="123"/>
                            </a:lnTo>
                            <a:lnTo>
                              <a:pt x="47" y="123"/>
                            </a:lnTo>
                            <a:lnTo>
                              <a:pt x="35" y="120"/>
                            </a:lnTo>
                            <a:lnTo>
                              <a:pt x="26" y="114"/>
                            </a:lnTo>
                            <a:lnTo>
                              <a:pt x="19" y="107"/>
                            </a:lnTo>
                            <a:lnTo>
                              <a:pt x="11" y="97"/>
                            </a:lnTo>
                            <a:lnTo>
                              <a:pt x="3" y="84"/>
                            </a:lnTo>
                            <a:lnTo>
                              <a:pt x="0" y="69"/>
                            </a:lnTo>
                            <a:lnTo>
                              <a:pt x="0" y="53"/>
                            </a:lnTo>
                            <a:lnTo>
                              <a:pt x="4" y="40"/>
                            </a:lnTo>
                            <a:lnTo>
                              <a:pt x="6" y="29"/>
                            </a:lnTo>
                            <a:lnTo>
                              <a:pt x="14" y="20"/>
                            </a:lnTo>
                            <a:lnTo>
                              <a:pt x="23" y="9"/>
                            </a:lnTo>
                            <a:lnTo>
                              <a:pt x="39" y="1"/>
                            </a:lnTo>
                            <a:lnTo>
                              <a:pt x="55" y="0"/>
                            </a:lnTo>
                            <a:lnTo>
                              <a:pt x="71" y="2"/>
                            </a:lnTo>
                            <a:lnTo>
                              <a:pt x="81" y="8"/>
                            </a:lnTo>
                            <a:lnTo>
                              <a:pt x="92" y="1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0476" tIns="44444" rIns="90476" bIns="44444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4864" name="Freeform 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65" y="2172"/>
                        <a:ext cx="34" cy="43"/>
                      </a:xfrm>
                      <a:custGeom>
                        <a:avLst/>
                        <a:gdLst>
                          <a:gd name="T0" fmla="*/ 30 w 34"/>
                          <a:gd name="T1" fmla="*/ 6 h 43"/>
                          <a:gd name="T2" fmla="*/ 33 w 34"/>
                          <a:gd name="T3" fmla="*/ 11 h 43"/>
                          <a:gd name="T4" fmla="*/ 33 w 34"/>
                          <a:gd name="T5" fmla="*/ 15 h 43"/>
                          <a:gd name="T6" fmla="*/ 33 w 34"/>
                          <a:gd name="T7" fmla="*/ 21 h 43"/>
                          <a:gd name="T8" fmla="*/ 33 w 34"/>
                          <a:gd name="T9" fmla="*/ 25 h 43"/>
                          <a:gd name="T10" fmla="*/ 31 w 34"/>
                          <a:gd name="T11" fmla="*/ 29 h 43"/>
                          <a:gd name="T12" fmla="*/ 30 w 34"/>
                          <a:gd name="T13" fmla="*/ 33 h 43"/>
                          <a:gd name="T14" fmla="*/ 27 w 34"/>
                          <a:gd name="T15" fmla="*/ 37 h 43"/>
                          <a:gd name="T16" fmla="*/ 24 w 34"/>
                          <a:gd name="T17" fmla="*/ 40 h 43"/>
                          <a:gd name="T18" fmla="*/ 20 w 34"/>
                          <a:gd name="T19" fmla="*/ 42 h 43"/>
                          <a:gd name="T20" fmla="*/ 14 w 34"/>
                          <a:gd name="T21" fmla="*/ 42 h 43"/>
                          <a:gd name="T22" fmla="*/ 10 w 34"/>
                          <a:gd name="T23" fmla="*/ 40 h 43"/>
                          <a:gd name="T24" fmla="*/ 8 w 34"/>
                          <a:gd name="T25" fmla="*/ 39 h 43"/>
                          <a:gd name="T26" fmla="*/ 6 w 34"/>
                          <a:gd name="T27" fmla="*/ 36 h 43"/>
                          <a:gd name="T28" fmla="*/ 3 w 34"/>
                          <a:gd name="T29" fmla="*/ 33 h 43"/>
                          <a:gd name="T30" fmla="*/ 1 w 34"/>
                          <a:gd name="T31" fmla="*/ 29 h 43"/>
                          <a:gd name="T32" fmla="*/ 0 w 34"/>
                          <a:gd name="T33" fmla="*/ 24 h 43"/>
                          <a:gd name="T34" fmla="*/ 0 w 34"/>
                          <a:gd name="T35" fmla="*/ 17 h 43"/>
                          <a:gd name="T36" fmla="*/ 1 w 34"/>
                          <a:gd name="T37" fmla="*/ 13 h 43"/>
                          <a:gd name="T38" fmla="*/ 2 w 34"/>
                          <a:gd name="T39" fmla="*/ 10 h 43"/>
                          <a:gd name="T40" fmla="*/ 4 w 34"/>
                          <a:gd name="T41" fmla="*/ 7 h 43"/>
                          <a:gd name="T42" fmla="*/ 7 w 34"/>
                          <a:gd name="T43" fmla="*/ 3 h 43"/>
                          <a:gd name="T44" fmla="*/ 12 w 34"/>
                          <a:gd name="T45" fmla="*/ 0 h 43"/>
                          <a:gd name="T46" fmla="*/ 19 w 34"/>
                          <a:gd name="T47" fmla="*/ 0 h 43"/>
                          <a:gd name="T48" fmla="*/ 23 w 34"/>
                          <a:gd name="T49" fmla="*/ 1 h 43"/>
                          <a:gd name="T50" fmla="*/ 26 w 34"/>
                          <a:gd name="T51" fmla="*/ 3 h 43"/>
                          <a:gd name="T52" fmla="*/ 30 w 34"/>
                          <a:gd name="T53" fmla="*/ 6 h 43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w 34"/>
                          <a:gd name="T82" fmla="*/ 0 h 43"/>
                          <a:gd name="T83" fmla="*/ 34 w 34"/>
                          <a:gd name="T84" fmla="*/ 43 h 43"/>
                        </a:gdLst>
                        <a:ahLst/>
                        <a:cxnLst>
                          <a:cxn ang="T54">
                            <a:pos x="T0" y="T1"/>
                          </a:cxn>
                          <a:cxn ang="T55">
                            <a:pos x="T2" y="T3"/>
                          </a:cxn>
                          <a:cxn ang="T56">
                            <a:pos x="T4" y="T5"/>
                          </a:cxn>
                          <a:cxn ang="T57">
                            <a:pos x="T6" y="T7"/>
                          </a:cxn>
                          <a:cxn ang="T58">
                            <a:pos x="T8" y="T9"/>
                          </a:cxn>
                          <a:cxn ang="T59">
                            <a:pos x="T10" y="T11"/>
                          </a:cxn>
                          <a:cxn ang="T60">
                            <a:pos x="T12" y="T13"/>
                          </a:cxn>
                          <a:cxn ang="T61">
                            <a:pos x="T14" y="T15"/>
                          </a:cxn>
                          <a:cxn ang="T62">
                            <a:pos x="T16" y="T17"/>
                          </a:cxn>
                          <a:cxn ang="T63">
                            <a:pos x="T18" y="T19"/>
                          </a:cxn>
                          <a:cxn ang="T64">
                            <a:pos x="T20" y="T21"/>
                          </a:cxn>
                          <a:cxn ang="T65">
                            <a:pos x="T22" y="T23"/>
                          </a:cxn>
                          <a:cxn ang="T66">
                            <a:pos x="T24" y="T25"/>
                          </a:cxn>
                          <a:cxn ang="T67">
                            <a:pos x="T26" y="T27"/>
                          </a:cxn>
                          <a:cxn ang="T68">
                            <a:pos x="T28" y="T29"/>
                          </a:cxn>
                          <a:cxn ang="T69">
                            <a:pos x="T30" y="T31"/>
                          </a:cxn>
                          <a:cxn ang="T70">
                            <a:pos x="T32" y="T33"/>
                          </a:cxn>
                          <a:cxn ang="T71">
                            <a:pos x="T34" y="T35"/>
                          </a:cxn>
                          <a:cxn ang="T72">
                            <a:pos x="T36" y="T37"/>
                          </a:cxn>
                          <a:cxn ang="T73">
                            <a:pos x="T38" y="T39"/>
                          </a:cxn>
                          <a:cxn ang="T74">
                            <a:pos x="T40" y="T41"/>
                          </a:cxn>
                          <a:cxn ang="T75">
                            <a:pos x="T42" y="T43"/>
                          </a:cxn>
                          <a:cxn ang="T76">
                            <a:pos x="T44" y="T45"/>
                          </a:cxn>
                          <a:cxn ang="T77">
                            <a:pos x="T46" y="T47"/>
                          </a:cxn>
                          <a:cxn ang="T78">
                            <a:pos x="T48" y="T49"/>
                          </a:cxn>
                          <a:cxn ang="T79">
                            <a:pos x="T50" y="T51"/>
                          </a:cxn>
                          <a:cxn ang="T80">
                            <a:pos x="T52" y="T53"/>
                          </a:cxn>
                        </a:cxnLst>
                        <a:rect l="T81" t="T82" r="T83" b="T84"/>
                        <a:pathLst>
                          <a:path w="34" h="43">
                            <a:moveTo>
                              <a:pt x="30" y="6"/>
                            </a:moveTo>
                            <a:lnTo>
                              <a:pt x="33" y="11"/>
                            </a:lnTo>
                            <a:lnTo>
                              <a:pt x="33" y="15"/>
                            </a:lnTo>
                            <a:lnTo>
                              <a:pt x="33" y="21"/>
                            </a:lnTo>
                            <a:lnTo>
                              <a:pt x="33" y="25"/>
                            </a:lnTo>
                            <a:lnTo>
                              <a:pt x="31" y="29"/>
                            </a:lnTo>
                            <a:lnTo>
                              <a:pt x="30" y="33"/>
                            </a:lnTo>
                            <a:lnTo>
                              <a:pt x="27" y="37"/>
                            </a:lnTo>
                            <a:lnTo>
                              <a:pt x="24" y="40"/>
                            </a:lnTo>
                            <a:lnTo>
                              <a:pt x="20" y="42"/>
                            </a:lnTo>
                            <a:lnTo>
                              <a:pt x="14" y="42"/>
                            </a:lnTo>
                            <a:lnTo>
                              <a:pt x="10" y="40"/>
                            </a:lnTo>
                            <a:lnTo>
                              <a:pt x="8" y="39"/>
                            </a:lnTo>
                            <a:lnTo>
                              <a:pt x="6" y="36"/>
                            </a:lnTo>
                            <a:lnTo>
                              <a:pt x="3" y="33"/>
                            </a:lnTo>
                            <a:lnTo>
                              <a:pt x="1" y="29"/>
                            </a:lnTo>
                            <a:lnTo>
                              <a:pt x="0" y="24"/>
                            </a:lnTo>
                            <a:lnTo>
                              <a:pt x="0" y="17"/>
                            </a:lnTo>
                            <a:lnTo>
                              <a:pt x="1" y="13"/>
                            </a:lnTo>
                            <a:lnTo>
                              <a:pt x="2" y="10"/>
                            </a:lnTo>
                            <a:lnTo>
                              <a:pt x="4" y="7"/>
                            </a:lnTo>
                            <a:lnTo>
                              <a:pt x="7" y="3"/>
                            </a:lnTo>
                            <a:lnTo>
                              <a:pt x="12" y="0"/>
                            </a:lnTo>
                            <a:lnTo>
                              <a:pt x="19" y="0"/>
                            </a:lnTo>
                            <a:lnTo>
                              <a:pt x="23" y="1"/>
                            </a:lnTo>
                            <a:lnTo>
                              <a:pt x="26" y="3"/>
                            </a:lnTo>
                            <a:lnTo>
                              <a:pt x="30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90476" tIns="44444" rIns="90476" bIns="44444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4865" name="Freeform 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11" y="2093"/>
                        <a:ext cx="112" cy="101"/>
                      </a:xfrm>
                      <a:custGeom>
                        <a:avLst/>
                        <a:gdLst>
                          <a:gd name="T0" fmla="*/ 111 w 112"/>
                          <a:gd name="T1" fmla="*/ 25 h 101"/>
                          <a:gd name="T2" fmla="*/ 96 w 112"/>
                          <a:gd name="T3" fmla="*/ 12 h 101"/>
                          <a:gd name="T4" fmla="*/ 81 w 112"/>
                          <a:gd name="T5" fmla="*/ 4 h 101"/>
                          <a:gd name="T6" fmla="*/ 67 w 112"/>
                          <a:gd name="T7" fmla="*/ 0 h 101"/>
                          <a:gd name="T8" fmla="*/ 54 w 112"/>
                          <a:gd name="T9" fmla="*/ 0 h 101"/>
                          <a:gd name="T10" fmla="*/ 40 w 112"/>
                          <a:gd name="T11" fmla="*/ 3 h 101"/>
                          <a:gd name="T12" fmla="*/ 32 w 112"/>
                          <a:gd name="T13" fmla="*/ 7 h 101"/>
                          <a:gd name="T14" fmla="*/ 23 w 112"/>
                          <a:gd name="T15" fmla="*/ 13 h 101"/>
                          <a:gd name="T16" fmla="*/ 15 w 112"/>
                          <a:gd name="T17" fmla="*/ 23 h 101"/>
                          <a:gd name="T18" fmla="*/ 8 w 112"/>
                          <a:gd name="T19" fmla="*/ 39 h 101"/>
                          <a:gd name="T20" fmla="*/ 6 w 112"/>
                          <a:gd name="T21" fmla="*/ 53 h 101"/>
                          <a:gd name="T22" fmla="*/ 2 w 112"/>
                          <a:gd name="T23" fmla="*/ 65 h 101"/>
                          <a:gd name="T24" fmla="*/ 0 w 112"/>
                          <a:gd name="T25" fmla="*/ 77 h 101"/>
                          <a:gd name="T26" fmla="*/ 0 w 112"/>
                          <a:gd name="T27" fmla="*/ 92 h 101"/>
                          <a:gd name="T28" fmla="*/ 0 w 112"/>
                          <a:gd name="T29" fmla="*/ 100 h 101"/>
                          <a:gd name="T30" fmla="*/ 111 w 112"/>
                          <a:gd name="T31" fmla="*/ 25 h 101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w 112"/>
                          <a:gd name="T49" fmla="*/ 0 h 101"/>
                          <a:gd name="T50" fmla="*/ 112 w 112"/>
                          <a:gd name="T51" fmla="*/ 101 h 101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T48" t="T49" r="T50" b="T51"/>
                        <a:pathLst>
                          <a:path w="112" h="101">
                            <a:moveTo>
                              <a:pt x="111" y="25"/>
                            </a:moveTo>
                            <a:lnTo>
                              <a:pt x="96" y="12"/>
                            </a:lnTo>
                            <a:lnTo>
                              <a:pt x="81" y="4"/>
                            </a:lnTo>
                            <a:lnTo>
                              <a:pt x="67" y="0"/>
                            </a:lnTo>
                            <a:lnTo>
                              <a:pt x="54" y="0"/>
                            </a:lnTo>
                            <a:lnTo>
                              <a:pt x="40" y="3"/>
                            </a:lnTo>
                            <a:lnTo>
                              <a:pt x="32" y="7"/>
                            </a:lnTo>
                            <a:lnTo>
                              <a:pt x="23" y="13"/>
                            </a:lnTo>
                            <a:lnTo>
                              <a:pt x="15" y="23"/>
                            </a:lnTo>
                            <a:lnTo>
                              <a:pt x="8" y="39"/>
                            </a:lnTo>
                            <a:lnTo>
                              <a:pt x="6" y="53"/>
                            </a:lnTo>
                            <a:lnTo>
                              <a:pt x="2" y="65"/>
                            </a:lnTo>
                            <a:lnTo>
                              <a:pt x="0" y="77"/>
                            </a:lnTo>
                            <a:lnTo>
                              <a:pt x="0" y="92"/>
                            </a:lnTo>
                            <a:lnTo>
                              <a:pt x="0" y="100"/>
                            </a:lnTo>
                            <a:lnTo>
                              <a:pt x="111" y="25"/>
                            </a:lnTo>
                          </a:path>
                        </a:pathLst>
                      </a:custGeom>
                      <a:solidFill>
                        <a:srgbClr val="FF9F9F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0476" tIns="44444" rIns="90476" bIns="44444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34852" name="Group 91"/>
                <p:cNvGrpSpPr>
                  <a:grpSpLocks/>
                </p:cNvGrpSpPr>
                <p:nvPr/>
              </p:nvGrpSpPr>
              <p:grpSpPr bwMode="auto">
                <a:xfrm>
                  <a:off x="2976" y="1867"/>
                  <a:ext cx="724" cy="1199"/>
                  <a:chOff x="2976" y="1867"/>
                  <a:chExt cx="724" cy="1199"/>
                </a:xfrm>
              </p:grpSpPr>
              <p:sp>
                <p:nvSpPr>
                  <p:cNvPr id="34853" name="Freeform 92"/>
                  <p:cNvSpPr>
                    <a:spLocks/>
                  </p:cNvSpPr>
                  <p:nvPr/>
                </p:nvSpPr>
                <p:spPr bwMode="auto">
                  <a:xfrm>
                    <a:off x="2976" y="1867"/>
                    <a:ext cx="724" cy="1199"/>
                  </a:xfrm>
                  <a:custGeom>
                    <a:avLst/>
                    <a:gdLst>
                      <a:gd name="T0" fmla="*/ 709 w 724"/>
                      <a:gd name="T1" fmla="*/ 143 h 1199"/>
                      <a:gd name="T2" fmla="*/ 723 w 724"/>
                      <a:gd name="T3" fmla="*/ 120 h 1199"/>
                      <a:gd name="T4" fmla="*/ 720 w 724"/>
                      <a:gd name="T5" fmla="*/ 97 h 1199"/>
                      <a:gd name="T6" fmla="*/ 703 w 724"/>
                      <a:gd name="T7" fmla="*/ 67 h 1199"/>
                      <a:gd name="T8" fmla="*/ 667 w 724"/>
                      <a:gd name="T9" fmla="*/ 33 h 1199"/>
                      <a:gd name="T10" fmla="*/ 614 w 724"/>
                      <a:gd name="T11" fmla="*/ 14 h 1199"/>
                      <a:gd name="T12" fmla="*/ 550 w 724"/>
                      <a:gd name="T13" fmla="*/ 11 h 1199"/>
                      <a:gd name="T14" fmla="*/ 504 w 724"/>
                      <a:gd name="T15" fmla="*/ 0 h 1199"/>
                      <a:gd name="T16" fmla="*/ 446 w 724"/>
                      <a:gd name="T17" fmla="*/ 14 h 1199"/>
                      <a:gd name="T18" fmla="*/ 412 w 724"/>
                      <a:gd name="T19" fmla="*/ 20 h 1199"/>
                      <a:gd name="T20" fmla="*/ 370 w 724"/>
                      <a:gd name="T21" fmla="*/ 41 h 1199"/>
                      <a:gd name="T22" fmla="*/ 336 w 724"/>
                      <a:gd name="T23" fmla="*/ 60 h 1199"/>
                      <a:gd name="T24" fmla="*/ 314 w 724"/>
                      <a:gd name="T25" fmla="*/ 103 h 1199"/>
                      <a:gd name="T26" fmla="*/ 273 w 724"/>
                      <a:gd name="T27" fmla="*/ 173 h 1199"/>
                      <a:gd name="T28" fmla="*/ 224 w 724"/>
                      <a:gd name="T29" fmla="*/ 282 h 1199"/>
                      <a:gd name="T30" fmla="*/ 208 w 724"/>
                      <a:gd name="T31" fmla="*/ 342 h 1199"/>
                      <a:gd name="T32" fmla="*/ 203 w 724"/>
                      <a:gd name="T33" fmla="*/ 392 h 1199"/>
                      <a:gd name="T34" fmla="*/ 227 w 724"/>
                      <a:gd name="T35" fmla="*/ 461 h 1199"/>
                      <a:gd name="T36" fmla="*/ 261 w 724"/>
                      <a:gd name="T37" fmla="*/ 514 h 1199"/>
                      <a:gd name="T38" fmla="*/ 264 w 724"/>
                      <a:gd name="T39" fmla="*/ 589 h 1199"/>
                      <a:gd name="T40" fmla="*/ 250 w 724"/>
                      <a:gd name="T41" fmla="*/ 653 h 1199"/>
                      <a:gd name="T42" fmla="*/ 214 w 724"/>
                      <a:gd name="T43" fmla="*/ 768 h 1199"/>
                      <a:gd name="T44" fmla="*/ 194 w 724"/>
                      <a:gd name="T45" fmla="*/ 798 h 1199"/>
                      <a:gd name="T46" fmla="*/ 111 w 724"/>
                      <a:gd name="T47" fmla="*/ 894 h 1199"/>
                      <a:gd name="T48" fmla="*/ 39 w 724"/>
                      <a:gd name="T49" fmla="*/ 950 h 1199"/>
                      <a:gd name="T50" fmla="*/ 13 w 724"/>
                      <a:gd name="T51" fmla="*/ 976 h 1199"/>
                      <a:gd name="T52" fmla="*/ 0 w 724"/>
                      <a:gd name="T53" fmla="*/ 1003 h 1199"/>
                      <a:gd name="T54" fmla="*/ 94 w 724"/>
                      <a:gd name="T55" fmla="*/ 983 h 1199"/>
                      <a:gd name="T56" fmla="*/ 26 w 724"/>
                      <a:gd name="T57" fmla="*/ 1039 h 1199"/>
                      <a:gd name="T58" fmla="*/ 0 w 724"/>
                      <a:gd name="T59" fmla="*/ 1106 h 1199"/>
                      <a:gd name="T60" fmla="*/ 42 w 724"/>
                      <a:gd name="T61" fmla="*/ 1082 h 1199"/>
                      <a:gd name="T62" fmla="*/ 105 w 724"/>
                      <a:gd name="T63" fmla="*/ 1023 h 1199"/>
                      <a:gd name="T64" fmla="*/ 147 w 724"/>
                      <a:gd name="T65" fmla="*/ 989 h 1199"/>
                      <a:gd name="T66" fmla="*/ 72 w 724"/>
                      <a:gd name="T67" fmla="*/ 1109 h 1199"/>
                      <a:gd name="T68" fmla="*/ 39 w 724"/>
                      <a:gd name="T69" fmla="*/ 1198 h 1199"/>
                      <a:gd name="T70" fmla="*/ 114 w 724"/>
                      <a:gd name="T71" fmla="*/ 1126 h 1199"/>
                      <a:gd name="T72" fmla="*/ 181 w 724"/>
                      <a:gd name="T73" fmla="*/ 1026 h 1199"/>
                      <a:gd name="T74" fmla="*/ 181 w 724"/>
                      <a:gd name="T75" fmla="*/ 1095 h 1199"/>
                      <a:gd name="T76" fmla="*/ 244 w 724"/>
                      <a:gd name="T77" fmla="*/ 970 h 1199"/>
                      <a:gd name="T78" fmla="*/ 303 w 724"/>
                      <a:gd name="T79" fmla="*/ 841 h 1199"/>
                      <a:gd name="T80" fmla="*/ 320 w 724"/>
                      <a:gd name="T81" fmla="*/ 795 h 1199"/>
                      <a:gd name="T82" fmla="*/ 343 w 724"/>
                      <a:gd name="T83" fmla="*/ 679 h 1199"/>
                      <a:gd name="T84" fmla="*/ 373 w 724"/>
                      <a:gd name="T85" fmla="*/ 616 h 1199"/>
                      <a:gd name="T86" fmla="*/ 389 w 724"/>
                      <a:gd name="T87" fmla="*/ 526 h 1199"/>
                      <a:gd name="T88" fmla="*/ 393 w 724"/>
                      <a:gd name="T89" fmla="*/ 506 h 1199"/>
                      <a:gd name="T90" fmla="*/ 409 w 724"/>
                      <a:gd name="T91" fmla="*/ 477 h 1199"/>
                      <a:gd name="T92" fmla="*/ 429 w 724"/>
                      <a:gd name="T93" fmla="*/ 470 h 1199"/>
                      <a:gd name="T94" fmla="*/ 449 w 724"/>
                      <a:gd name="T95" fmla="*/ 461 h 1199"/>
                      <a:gd name="T96" fmla="*/ 489 w 724"/>
                      <a:gd name="T97" fmla="*/ 440 h 1199"/>
                      <a:gd name="T98" fmla="*/ 520 w 724"/>
                      <a:gd name="T99" fmla="*/ 417 h 1199"/>
                      <a:gd name="T100" fmla="*/ 564 w 724"/>
                      <a:gd name="T101" fmla="*/ 385 h 1199"/>
                      <a:gd name="T102" fmla="*/ 610 w 724"/>
                      <a:gd name="T103" fmla="*/ 322 h 1199"/>
                      <a:gd name="T104" fmla="*/ 646 w 724"/>
                      <a:gd name="T105" fmla="*/ 256 h 1199"/>
                      <a:gd name="T106" fmla="*/ 696 w 724"/>
                      <a:gd name="T107" fmla="*/ 183 h 1199"/>
                      <a:gd name="T108" fmla="*/ 709 w 724"/>
                      <a:gd name="T109" fmla="*/ 143 h 1199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724"/>
                      <a:gd name="T166" fmla="*/ 0 h 1199"/>
                      <a:gd name="T167" fmla="*/ 724 w 724"/>
                      <a:gd name="T168" fmla="*/ 1199 h 1199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724" h="1199">
                        <a:moveTo>
                          <a:pt x="709" y="143"/>
                        </a:moveTo>
                        <a:lnTo>
                          <a:pt x="723" y="120"/>
                        </a:lnTo>
                        <a:lnTo>
                          <a:pt x="720" y="97"/>
                        </a:lnTo>
                        <a:lnTo>
                          <a:pt x="703" y="67"/>
                        </a:lnTo>
                        <a:lnTo>
                          <a:pt x="667" y="33"/>
                        </a:lnTo>
                        <a:lnTo>
                          <a:pt x="614" y="14"/>
                        </a:lnTo>
                        <a:lnTo>
                          <a:pt x="550" y="11"/>
                        </a:lnTo>
                        <a:lnTo>
                          <a:pt x="504" y="0"/>
                        </a:lnTo>
                        <a:lnTo>
                          <a:pt x="446" y="14"/>
                        </a:lnTo>
                        <a:lnTo>
                          <a:pt x="412" y="20"/>
                        </a:lnTo>
                        <a:lnTo>
                          <a:pt x="370" y="41"/>
                        </a:lnTo>
                        <a:lnTo>
                          <a:pt x="336" y="60"/>
                        </a:lnTo>
                        <a:lnTo>
                          <a:pt x="314" y="103"/>
                        </a:lnTo>
                        <a:lnTo>
                          <a:pt x="273" y="173"/>
                        </a:lnTo>
                        <a:lnTo>
                          <a:pt x="224" y="282"/>
                        </a:lnTo>
                        <a:lnTo>
                          <a:pt x="208" y="342"/>
                        </a:lnTo>
                        <a:lnTo>
                          <a:pt x="203" y="392"/>
                        </a:lnTo>
                        <a:lnTo>
                          <a:pt x="227" y="461"/>
                        </a:lnTo>
                        <a:lnTo>
                          <a:pt x="261" y="514"/>
                        </a:lnTo>
                        <a:lnTo>
                          <a:pt x="264" y="589"/>
                        </a:lnTo>
                        <a:lnTo>
                          <a:pt x="250" y="653"/>
                        </a:lnTo>
                        <a:lnTo>
                          <a:pt x="214" y="768"/>
                        </a:lnTo>
                        <a:lnTo>
                          <a:pt x="194" y="798"/>
                        </a:lnTo>
                        <a:lnTo>
                          <a:pt x="111" y="894"/>
                        </a:lnTo>
                        <a:lnTo>
                          <a:pt x="39" y="950"/>
                        </a:lnTo>
                        <a:lnTo>
                          <a:pt x="13" y="976"/>
                        </a:lnTo>
                        <a:lnTo>
                          <a:pt x="0" y="1003"/>
                        </a:lnTo>
                        <a:lnTo>
                          <a:pt x="94" y="983"/>
                        </a:lnTo>
                        <a:lnTo>
                          <a:pt x="26" y="1039"/>
                        </a:lnTo>
                        <a:lnTo>
                          <a:pt x="0" y="1106"/>
                        </a:lnTo>
                        <a:lnTo>
                          <a:pt x="42" y="1082"/>
                        </a:lnTo>
                        <a:lnTo>
                          <a:pt x="105" y="1023"/>
                        </a:lnTo>
                        <a:lnTo>
                          <a:pt x="147" y="989"/>
                        </a:lnTo>
                        <a:lnTo>
                          <a:pt x="72" y="1109"/>
                        </a:lnTo>
                        <a:lnTo>
                          <a:pt x="39" y="1198"/>
                        </a:lnTo>
                        <a:lnTo>
                          <a:pt x="114" y="1126"/>
                        </a:lnTo>
                        <a:lnTo>
                          <a:pt x="181" y="1026"/>
                        </a:lnTo>
                        <a:lnTo>
                          <a:pt x="181" y="1095"/>
                        </a:lnTo>
                        <a:lnTo>
                          <a:pt x="244" y="970"/>
                        </a:lnTo>
                        <a:lnTo>
                          <a:pt x="303" y="841"/>
                        </a:lnTo>
                        <a:lnTo>
                          <a:pt x="320" y="795"/>
                        </a:lnTo>
                        <a:lnTo>
                          <a:pt x="343" y="679"/>
                        </a:lnTo>
                        <a:lnTo>
                          <a:pt x="373" y="616"/>
                        </a:lnTo>
                        <a:lnTo>
                          <a:pt x="389" y="526"/>
                        </a:lnTo>
                        <a:lnTo>
                          <a:pt x="393" y="506"/>
                        </a:lnTo>
                        <a:lnTo>
                          <a:pt x="409" y="477"/>
                        </a:lnTo>
                        <a:lnTo>
                          <a:pt x="429" y="470"/>
                        </a:lnTo>
                        <a:lnTo>
                          <a:pt x="449" y="461"/>
                        </a:lnTo>
                        <a:lnTo>
                          <a:pt x="489" y="440"/>
                        </a:lnTo>
                        <a:lnTo>
                          <a:pt x="520" y="417"/>
                        </a:lnTo>
                        <a:lnTo>
                          <a:pt x="564" y="385"/>
                        </a:lnTo>
                        <a:lnTo>
                          <a:pt x="610" y="322"/>
                        </a:lnTo>
                        <a:lnTo>
                          <a:pt x="646" y="256"/>
                        </a:lnTo>
                        <a:lnTo>
                          <a:pt x="696" y="183"/>
                        </a:lnTo>
                        <a:lnTo>
                          <a:pt x="709" y="143"/>
                        </a:lnTo>
                      </a:path>
                    </a:pathLst>
                  </a:custGeom>
                  <a:solidFill>
                    <a:srgbClr val="FF0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4854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343"/>
                    <a:ext cx="156" cy="156"/>
                  </a:xfrm>
                  <a:prstGeom prst="ellipse">
                    <a:avLst/>
                  </a:prstGeom>
                  <a:solidFill>
                    <a:srgbClr val="FF00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>
                      <a:latin typeface="Calibri" charset="0"/>
                    </a:endParaRPr>
                  </a:p>
                </p:txBody>
              </p:sp>
              <p:sp>
                <p:nvSpPr>
                  <p:cNvPr id="34855" name="Freeform 94"/>
                  <p:cNvSpPr>
                    <a:spLocks/>
                  </p:cNvSpPr>
                  <p:nvPr/>
                </p:nvSpPr>
                <p:spPr bwMode="auto">
                  <a:xfrm>
                    <a:off x="3309" y="1891"/>
                    <a:ext cx="308" cy="444"/>
                  </a:xfrm>
                  <a:custGeom>
                    <a:avLst/>
                    <a:gdLst>
                      <a:gd name="T0" fmla="*/ 307 w 308"/>
                      <a:gd name="T1" fmla="*/ 0 h 444"/>
                      <a:gd name="T2" fmla="*/ 284 w 308"/>
                      <a:gd name="T3" fmla="*/ 23 h 444"/>
                      <a:gd name="T4" fmla="*/ 257 w 308"/>
                      <a:gd name="T5" fmla="*/ 49 h 444"/>
                      <a:gd name="T6" fmla="*/ 239 w 308"/>
                      <a:gd name="T7" fmla="*/ 69 h 444"/>
                      <a:gd name="T8" fmla="*/ 224 w 308"/>
                      <a:gd name="T9" fmla="*/ 93 h 444"/>
                      <a:gd name="T10" fmla="*/ 212 w 308"/>
                      <a:gd name="T11" fmla="*/ 111 h 444"/>
                      <a:gd name="T12" fmla="*/ 204 w 308"/>
                      <a:gd name="T13" fmla="*/ 135 h 444"/>
                      <a:gd name="T14" fmla="*/ 196 w 308"/>
                      <a:gd name="T15" fmla="*/ 165 h 444"/>
                      <a:gd name="T16" fmla="*/ 184 w 308"/>
                      <a:gd name="T17" fmla="*/ 209 h 444"/>
                      <a:gd name="T18" fmla="*/ 179 w 308"/>
                      <a:gd name="T19" fmla="*/ 236 h 444"/>
                      <a:gd name="T20" fmla="*/ 171 w 308"/>
                      <a:gd name="T21" fmla="*/ 266 h 444"/>
                      <a:gd name="T22" fmla="*/ 158 w 308"/>
                      <a:gd name="T23" fmla="*/ 291 h 444"/>
                      <a:gd name="T24" fmla="*/ 144 w 308"/>
                      <a:gd name="T25" fmla="*/ 316 h 444"/>
                      <a:gd name="T26" fmla="*/ 127 w 308"/>
                      <a:gd name="T27" fmla="*/ 336 h 444"/>
                      <a:gd name="T28" fmla="*/ 106 w 308"/>
                      <a:gd name="T29" fmla="*/ 354 h 444"/>
                      <a:gd name="T30" fmla="*/ 87 w 308"/>
                      <a:gd name="T31" fmla="*/ 372 h 444"/>
                      <a:gd name="T32" fmla="*/ 62 w 308"/>
                      <a:gd name="T33" fmla="*/ 391 h 444"/>
                      <a:gd name="T34" fmla="*/ 43 w 308"/>
                      <a:gd name="T35" fmla="*/ 404 h 444"/>
                      <a:gd name="T36" fmla="*/ 25 w 308"/>
                      <a:gd name="T37" fmla="*/ 416 h 444"/>
                      <a:gd name="T38" fmla="*/ 10 w 308"/>
                      <a:gd name="T39" fmla="*/ 429 h 444"/>
                      <a:gd name="T40" fmla="*/ 0 w 308"/>
                      <a:gd name="T41" fmla="*/ 443 h 44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308"/>
                      <a:gd name="T64" fmla="*/ 0 h 444"/>
                      <a:gd name="T65" fmla="*/ 308 w 308"/>
                      <a:gd name="T66" fmla="*/ 444 h 44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308" h="444">
                        <a:moveTo>
                          <a:pt x="307" y="0"/>
                        </a:moveTo>
                        <a:lnTo>
                          <a:pt x="284" y="23"/>
                        </a:lnTo>
                        <a:lnTo>
                          <a:pt x="257" y="49"/>
                        </a:lnTo>
                        <a:lnTo>
                          <a:pt x="239" y="69"/>
                        </a:lnTo>
                        <a:lnTo>
                          <a:pt x="224" y="93"/>
                        </a:lnTo>
                        <a:lnTo>
                          <a:pt x="212" y="111"/>
                        </a:lnTo>
                        <a:lnTo>
                          <a:pt x="204" y="135"/>
                        </a:lnTo>
                        <a:lnTo>
                          <a:pt x="196" y="165"/>
                        </a:lnTo>
                        <a:lnTo>
                          <a:pt x="184" y="209"/>
                        </a:lnTo>
                        <a:lnTo>
                          <a:pt x="179" y="236"/>
                        </a:lnTo>
                        <a:lnTo>
                          <a:pt x="171" y="266"/>
                        </a:lnTo>
                        <a:lnTo>
                          <a:pt x="158" y="291"/>
                        </a:lnTo>
                        <a:lnTo>
                          <a:pt x="144" y="316"/>
                        </a:lnTo>
                        <a:lnTo>
                          <a:pt x="127" y="336"/>
                        </a:lnTo>
                        <a:lnTo>
                          <a:pt x="106" y="354"/>
                        </a:lnTo>
                        <a:lnTo>
                          <a:pt x="87" y="372"/>
                        </a:lnTo>
                        <a:lnTo>
                          <a:pt x="62" y="391"/>
                        </a:lnTo>
                        <a:lnTo>
                          <a:pt x="43" y="404"/>
                        </a:lnTo>
                        <a:lnTo>
                          <a:pt x="25" y="416"/>
                        </a:lnTo>
                        <a:lnTo>
                          <a:pt x="10" y="429"/>
                        </a:lnTo>
                        <a:lnTo>
                          <a:pt x="0" y="44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4856" name="Freeform 95"/>
                  <p:cNvSpPr>
                    <a:spLocks/>
                  </p:cNvSpPr>
                  <p:nvPr/>
                </p:nvSpPr>
                <p:spPr bwMode="auto">
                  <a:xfrm>
                    <a:off x="3256" y="1874"/>
                    <a:ext cx="229" cy="458"/>
                  </a:xfrm>
                  <a:custGeom>
                    <a:avLst/>
                    <a:gdLst>
                      <a:gd name="T0" fmla="*/ 228 w 229"/>
                      <a:gd name="T1" fmla="*/ 0 h 458"/>
                      <a:gd name="T2" fmla="*/ 180 w 229"/>
                      <a:gd name="T3" fmla="*/ 35 h 458"/>
                      <a:gd name="T4" fmla="*/ 157 w 229"/>
                      <a:gd name="T5" fmla="*/ 58 h 458"/>
                      <a:gd name="T6" fmla="*/ 140 w 229"/>
                      <a:gd name="T7" fmla="*/ 83 h 458"/>
                      <a:gd name="T8" fmla="*/ 127 w 229"/>
                      <a:gd name="T9" fmla="*/ 107 h 458"/>
                      <a:gd name="T10" fmla="*/ 116 w 229"/>
                      <a:gd name="T11" fmla="*/ 137 h 458"/>
                      <a:gd name="T12" fmla="*/ 104 w 229"/>
                      <a:gd name="T13" fmla="*/ 182 h 458"/>
                      <a:gd name="T14" fmla="*/ 98 w 229"/>
                      <a:gd name="T15" fmla="*/ 215 h 458"/>
                      <a:gd name="T16" fmla="*/ 87 w 229"/>
                      <a:gd name="T17" fmla="*/ 244 h 458"/>
                      <a:gd name="T18" fmla="*/ 70 w 229"/>
                      <a:gd name="T19" fmla="*/ 274 h 458"/>
                      <a:gd name="T20" fmla="*/ 56 w 229"/>
                      <a:gd name="T21" fmla="*/ 302 h 458"/>
                      <a:gd name="T22" fmla="*/ 45 w 229"/>
                      <a:gd name="T23" fmla="*/ 323 h 458"/>
                      <a:gd name="T24" fmla="*/ 34 w 229"/>
                      <a:gd name="T25" fmla="*/ 355 h 458"/>
                      <a:gd name="T26" fmla="*/ 20 w 229"/>
                      <a:gd name="T27" fmla="*/ 385 h 458"/>
                      <a:gd name="T28" fmla="*/ 7 w 229"/>
                      <a:gd name="T29" fmla="*/ 423 h 458"/>
                      <a:gd name="T30" fmla="*/ 0 w 229"/>
                      <a:gd name="T31" fmla="*/ 457 h 4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29"/>
                      <a:gd name="T49" fmla="*/ 0 h 458"/>
                      <a:gd name="T50" fmla="*/ 229 w 229"/>
                      <a:gd name="T51" fmla="*/ 458 h 4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29" h="458">
                        <a:moveTo>
                          <a:pt x="228" y="0"/>
                        </a:moveTo>
                        <a:lnTo>
                          <a:pt x="180" y="35"/>
                        </a:lnTo>
                        <a:lnTo>
                          <a:pt x="157" y="58"/>
                        </a:lnTo>
                        <a:lnTo>
                          <a:pt x="140" y="83"/>
                        </a:lnTo>
                        <a:lnTo>
                          <a:pt x="127" y="107"/>
                        </a:lnTo>
                        <a:lnTo>
                          <a:pt x="116" y="137"/>
                        </a:lnTo>
                        <a:lnTo>
                          <a:pt x="104" y="182"/>
                        </a:lnTo>
                        <a:lnTo>
                          <a:pt x="98" y="215"/>
                        </a:lnTo>
                        <a:lnTo>
                          <a:pt x="87" y="244"/>
                        </a:lnTo>
                        <a:lnTo>
                          <a:pt x="70" y="274"/>
                        </a:lnTo>
                        <a:lnTo>
                          <a:pt x="56" y="302"/>
                        </a:lnTo>
                        <a:lnTo>
                          <a:pt x="45" y="323"/>
                        </a:lnTo>
                        <a:lnTo>
                          <a:pt x="34" y="355"/>
                        </a:lnTo>
                        <a:lnTo>
                          <a:pt x="20" y="385"/>
                        </a:lnTo>
                        <a:lnTo>
                          <a:pt x="7" y="423"/>
                        </a:lnTo>
                        <a:lnTo>
                          <a:pt x="0" y="45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476" tIns="44444" rIns="90476" bIns="44444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34846" name="Group 96"/>
              <p:cNvGrpSpPr>
                <a:grpSpLocks/>
              </p:cNvGrpSpPr>
              <p:nvPr/>
            </p:nvGrpSpPr>
            <p:grpSpPr bwMode="auto">
              <a:xfrm>
                <a:off x="3438" y="2493"/>
                <a:ext cx="159" cy="81"/>
                <a:chOff x="3379" y="2486"/>
                <a:chExt cx="168" cy="86"/>
              </a:xfrm>
            </p:grpSpPr>
            <p:sp>
              <p:nvSpPr>
                <p:cNvPr id="34847" name="Oval 97"/>
                <p:cNvSpPr>
                  <a:spLocks noChangeArrowheads="1"/>
                </p:cNvSpPr>
                <p:nvPr/>
              </p:nvSpPr>
              <p:spPr bwMode="auto">
                <a:xfrm>
                  <a:off x="3379" y="2486"/>
                  <a:ext cx="39" cy="40"/>
                </a:xfrm>
                <a:prstGeom prst="ellipse">
                  <a:avLst/>
                </a:prstGeom>
                <a:solidFill>
                  <a:srgbClr val="FF9F1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>
                    <a:latin typeface="Calibri" charset="0"/>
                  </a:endParaRPr>
                </a:p>
              </p:txBody>
            </p:sp>
            <p:sp>
              <p:nvSpPr>
                <p:cNvPr id="34848" name="Oval 98"/>
                <p:cNvSpPr>
                  <a:spLocks noChangeArrowheads="1"/>
                </p:cNvSpPr>
                <p:nvPr/>
              </p:nvSpPr>
              <p:spPr bwMode="auto">
                <a:xfrm>
                  <a:off x="3428" y="2512"/>
                  <a:ext cx="39" cy="40"/>
                </a:xfrm>
                <a:prstGeom prst="ellipse">
                  <a:avLst/>
                </a:prstGeom>
                <a:solidFill>
                  <a:srgbClr val="FF9F1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>
                    <a:latin typeface="Calibri" charset="0"/>
                  </a:endParaRPr>
                </a:p>
              </p:txBody>
            </p:sp>
            <p:sp>
              <p:nvSpPr>
                <p:cNvPr id="34849" name="Oval 99"/>
                <p:cNvSpPr>
                  <a:spLocks noChangeArrowheads="1"/>
                </p:cNvSpPr>
                <p:nvPr/>
              </p:nvSpPr>
              <p:spPr bwMode="auto">
                <a:xfrm>
                  <a:off x="3507" y="2500"/>
                  <a:ext cx="40" cy="39"/>
                </a:xfrm>
                <a:prstGeom prst="ellipse">
                  <a:avLst/>
                </a:prstGeom>
                <a:solidFill>
                  <a:srgbClr val="FF9F1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>
                    <a:latin typeface="Calibri" charset="0"/>
                  </a:endParaRPr>
                </a:p>
              </p:txBody>
            </p:sp>
            <p:sp>
              <p:nvSpPr>
                <p:cNvPr id="34850" name="Oval 100"/>
                <p:cNvSpPr>
                  <a:spLocks noChangeArrowheads="1"/>
                </p:cNvSpPr>
                <p:nvPr/>
              </p:nvSpPr>
              <p:spPr bwMode="auto">
                <a:xfrm>
                  <a:off x="3476" y="2532"/>
                  <a:ext cx="41" cy="40"/>
                </a:xfrm>
                <a:prstGeom prst="ellipse">
                  <a:avLst/>
                </a:prstGeom>
                <a:solidFill>
                  <a:srgbClr val="FF9F1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476" tIns="44444" rIns="90476" bIns="44444">
                  <a:spAutoFit/>
                </a:bodyPr>
                <a:lstStyle/>
                <a:p>
                  <a:endParaRPr lang="en-US" dirty="0">
                    <a:latin typeface="Calibri" charset="0"/>
                  </a:endParaRPr>
                </a:p>
              </p:txBody>
            </p:sp>
          </p:grpSp>
        </p:grpSp>
        <p:sp>
          <p:nvSpPr>
            <p:cNvPr id="41061" name="Rectangle 101"/>
            <p:cNvSpPr>
              <a:spLocks noChangeArrowheads="1"/>
            </p:cNvSpPr>
            <p:nvPr/>
          </p:nvSpPr>
          <p:spPr bwMode="auto">
            <a:xfrm>
              <a:off x="3840" y="1488"/>
              <a:ext cx="827" cy="6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0" b="1" i="1" dirty="0">
                  <a:latin typeface="Arial"/>
                  <a:ea typeface="+mn-ea"/>
                  <a:cs typeface="Arial"/>
                </a:rPr>
                <a:t>??</a:t>
              </a:r>
              <a:endParaRPr lang="en-US" sz="6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/>
                <a:ea typeface="+mn-e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2037637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12954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Associative Forecasting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231369"/>
              </p:ext>
            </p:extLst>
          </p:nvPr>
        </p:nvGraphicFramePr>
        <p:xfrm>
          <a:off x="685800" y="1938338"/>
          <a:ext cx="7772400" cy="1632585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NODEL’S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SALES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(IN $ MILLIONS),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AREA PAYROLL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(IN $ BILLIONS),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NODEL’S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SALES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(IN $ MILLIONS),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AREA PAYROLL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(IN $ BILLIONS),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770188" y="3516313"/>
            <a:ext cx="5180012" cy="2973387"/>
            <a:chOff x="3684587" y="3477859"/>
            <a:chExt cx="5180013" cy="2973741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84587" y="3477859"/>
              <a:ext cx="5180013" cy="2973741"/>
            </a:xfrm>
            <a:prstGeom prst="rect">
              <a:avLst/>
            </a:prstGeom>
            <a:solidFill>
              <a:srgbClr val="BDD6A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591" name="Freeform 14"/>
            <p:cNvSpPr>
              <a:spLocks/>
            </p:cNvSpPr>
            <p:nvPr/>
          </p:nvSpPr>
          <p:spPr bwMode="auto">
            <a:xfrm>
              <a:off x="4868863" y="3619498"/>
              <a:ext cx="3589338" cy="2120901"/>
            </a:xfrm>
            <a:custGeom>
              <a:avLst/>
              <a:gdLst>
                <a:gd name="T0" fmla="*/ 0 w 2264"/>
                <a:gd name="T1" fmla="*/ 0 h 1736"/>
                <a:gd name="T2" fmla="*/ 0 w 2264"/>
                <a:gd name="T3" fmla="*/ 2120901 h 1736"/>
                <a:gd name="T4" fmla="*/ 3589338 w 2264"/>
                <a:gd name="T5" fmla="*/ 2120901 h 1736"/>
                <a:gd name="T6" fmla="*/ 0 60000 65536"/>
                <a:gd name="T7" fmla="*/ 0 60000 65536"/>
                <a:gd name="T8" fmla="*/ 0 60000 65536"/>
                <a:gd name="T9" fmla="*/ 0 w 2264"/>
                <a:gd name="T10" fmla="*/ 0 h 1736"/>
                <a:gd name="T11" fmla="*/ 2264 w 2264"/>
                <a:gd name="T12" fmla="*/ 1736 h 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4" h="1736">
                  <a:moveTo>
                    <a:pt x="0" y="0"/>
                  </a:moveTo>
                  <a:lnTo>
                    <a:pt x="0" y="1736"/>
                  </a:lnTo>
                  <a:lnTo>
                    <a:pt x="2264" y="1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592" name="Rectangle 15"/>
            <p:cNvSpPr>
              <a:spLocks noChangeArrowheads="1"/>
            </p:cNvSpPr>
            <p:nvPr/>
          </p:nvSpPr>
          <p:spPr bwMode="auto">
            <a:xfrm>
              <a:off x="4420233" y="3590174"/>
              <a:ext cx="612142" cy="229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244000"/>
                </a:lnSpc>
              </a:pPr>
              <a:r>
                <a:rPr lang="en-US" sz="1200" dirty="0"/>
                <a:t>4.0  –</a:t>
              </a:r>
            </a:p>
            <a:p>
              <a:pPr algn="r">
                <a:lnSpc>
                  <a:spcPct val="244000"/>
                </a:lnSpc>
              </a:pPr>
              <a:r>
                <a:rPr lang="en-US" sz="1200" dirty="0"/>
                <a:t>3.0  –</a:t>
              </a:r>
            </a:p>
            <a:p>
              <a:pPr algn="r">
                <a:lnSpc>
                  <a:spcPct val="244000"/>
                </a:lnSpc>
              </a:pPr>
              <a:r>
                <a:rPr lang="en-US" sz="1200" dirty="0"/>
                <a:t>2.0  –</a:t>
              </a:r>
            </a:p>
            <a:p>
              <a:pPr algn="r">
                <a:lnSpc>
                  <a:spcPct val="244000"/>
                </a:lnSpc>
              </a:pPr>
              <a:r>
                <a:rPr lang="en-US" sz="1200" dirty="0"/>
                <a:t>1.0  –</a:t>
              </a:r>
            </a:p>
            <a:p>
              <a:pPr algn="r">
                <a:lnSpc>
                  <a:spcPct val="244000"/>
                </a:lnSpc>
              </a:pPr>
              <a:endParaRPr lang="en-US" sz="1200" dirty="0"/>
            </a:p>
          </p:txBody>
        </p:sp>
        <p:sp>
          <p:nvSpPr>
            <p:cNvPr id="194593" name="Rectangle 16"/>
            <p:cNvSpPr>
              <a:spLocks noChangeArrowheads="1"/>
            </p:cNvSpPr>
            <p:nvPr/>
          </p:nvSpPr>
          <p:spPr bwMode="auto">
            <a:xfrm>
              <a:off x="4351343" y="5511653"/>
              <a:ext cx="4380429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Aft>
                  <a:spcPts val="600"/>
                </a:spcAft>
                <a:tabLst>
                  <a:tab pos="444500" algn="ctr"/>
                  <a:tab pos="901700" algn="ctr"/>
                  <a:tab pos="1346200" algn="ctr"/>
                  <a:tab pos="1790700" algn="ctr"/>
                  <a:tab pos="2247900" algn="ctr"/>
                  <a:tab pos="2692400" algn="ctr"/>
                  <a:tab pos="3136900" algn="ctr"/>
                  <a:tab pos="3594100" algn="ctr"/>
                  <a:tab pos="4381500" algn="ctr"/>
                </a:tabLst>
              </a:pPr>
              <a:r>
                <a:rPr lang="en-US" sz="1200" dirty="0"/>
                <a:t>	</a:t>
              </a:r>
              <a:r>
                <a:rPr lang="en-US" sz="1000" dirty="0"/>
                <a:t>	|	|	|	|	|	|	|</a:t>
              </a:r>
            </a:p>
            <a:p>
              <a:pPr>
                <a:spcAft>
                  <a:spcPts val="600"/>
                </a:spcAft>
                <a:tabLst>
                  <a:tab pos="444500" algn="ctr"/>
                  <a:tab pos="901700" algn="ctr"/>
                  <a:tab pos="1346200" algn="ctr"/>
                  <a:tab pos="1790700" algn="ctr"/>
                  <a:tab pos="2247900" algn="ctr"/>
                  <a:tab pos="2692400" algn="ctr"/>
                  <a:tab pos="3136900" algn="ctr"/>
                  <a:tab pos="3594100" algn="ctr"/>
                  <a:tab pos="4381500" algn="ctr"/>
                </a:tabLst>
              </a:pPr>
              <a:r>
                <a:rPr lang="en-US" sz="1200" dirty="0"/>
                <a:t>	0	1	2	3	4	5	6	7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191249" y="4381254"/>
              <a:ext cx="76200" cy="7620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638925" y="4601943"/>
              <a:ext cx="76200" cy="7620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181599" y="4825806"/>
              <a:ext cx="76200" cy="7620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00662" y="4825806"/>
              <a:ext cx="76200" cy="7620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727699" y="4825806"/>
              <a:ext cx="76200" cy="76209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981950" y="4162152"/>
              <a:ext cx="76200" cy="7462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4600" name="TextBox 27"/>
            <p:cNvSpPr txBox="1">
              <a:spLocks noChangeArrowheads="1"/>
            </p:cNvSpPr>
            <p:nvPr/>
          </p:nvSpPr>
          <p:spPr bwMode="auto">
            <a:xfrm>
              <a:off x="5504893" y="5978381"/>
              <a:ext cx="22003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dirty="0">
                  <a:latin typeface="Arial" charset="0"/>
                </a:rPr>
                <a:t>Area payroll (in $ billions)</a:t>
              </a:r>
            </a:p>
          </p:txBody>
        </p:sp>
        <p:sp>
          <p:nvSpPr>
            <p:cNvPr id="194601" name="TextBox 28"/>
            <p:cNvSpPr txBox="1">
              <a:spLocks noChangeArrowheads="1"/>
            </p:cNvSpPr>
            <p:nvPr/>
          </p:nvSpPr>
          <p:spPr bwMode="auto">
            <a:xfrm rot="16200000">
              <a:off x="3590771" y="4452212"/>
              <a:ext cx="12423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dirty="0" err="1">
                  <a:latin typeface="Arial" charset="0"/>
                </a:rPr>
                <a:t>Nodel’s</a:t>
              </a:r>
              <a:r>
                <a:rPr lang="en-US" sz="1400" dirty="0">
                  <a:latin typeface="Arial" charset="0"/>
                </a:rPr>
                <a:t> sales</a:t>
              </a:r>
            </a:p>
            <a:p>
              <a:pPr algn="ctr"/>
              <a:r>
                <a:rPr lang="en-US" sz="1400" dirty="0">
                  <a:latin typeface="Arial" charset="0"/>
                </a:rPr>
                <a:t>(in $ millions)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0839686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12954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Associative Forecasting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39800" y="1854200"/>
          <a:ext cx="7277100" cy="26822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SALES,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PAYROLL,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Object 177"/>
          <p:cNvGraphicFramePr>
            <a:graphicFrameLocks noChangeAspect="1"/>
          </p:cNvGraphicFramePr>
          <p:nvPr/>
        </p:nvGraphicFramePr>
        <p:xfrm>
          <a:off x="2559050" y="4705350"/>
          <a:ext cx="3898900" cy="647700"/>
        </p:xfrm>
        <a:graphic>
          <a:graphicData uri="http://schemas.openxmlformats.org/presentationml/2006/ole">
            <p:oleObj spid="_x0000_s15364" name="Equation" r:id="rId3" imgW="3885480" imgH="639720" progId="Equation.3">
              <p:embed/>
            </p:oleObj>
          </a:graphicData>
        </a:graphic>
      </p:graphicFrame>
      <p:graphicFrame>
        <p:nvGraphicFramePr>
          <p:cNvPr id="7" name="Object 178"/>
          <p:cNvGraphicFramePr>
            <a:graphicFrameLocks noChangeAspect="1"/>
          </p:cNvGraphicFramePr>
          <p:nvPr/>
        </p:nvGraphicFramePr>
        <p:xfrm>
          <a:off x="939800" y="5492750"/>
          <a:ext cx="7213600" cy="762000"/>
        </p:xfrm>
        <a:graphic>
          <a:graphicData uri="http://schemas.openxmlformats.org/presentationml/2006/ole">
            <p:oleObj spid="_x0000_s15365" name="Equation" r:id="rId4" imgW="7204320" imgH="7495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5750277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12954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Associative Forecasting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39800" y="1854200"/>
          <a:ext cx="7277100" cy="26822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SALES,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PAYROLL,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559050" y="4705350"/>
          <a:ext cx="3898900" cy="647700"/>
        </p:xfrm>
        <a:graphic>
          <a:graphicData uri="http://schemas.openxmlformats.org/presentationml/2006/ole">
            <p:oleObj spid="_x0000_s16389" name="Equation" r:id="rId3" imgW="3885480" imgH="639720" progId="Equation.3">
              <p:embed/>
            </p:oleObj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939800" y="5492750"/>
          <a:ext cx="7213600" cy="762000"/>
        </p:xfrm>
        <a:graphic>
          <a:graphicData uri="http://schemas.openxmlformats.org/presentationml/2006/ole">
            <p:oleObj spid="_x0000_s16390" name="Equation" r:id="rId4" imgW="7204320" imgH="749520" progId="Equation.3">
              <p:embed/>
            </p:oleObj>
          </a:graphicData>
        </a:graphic>
      </p:graphicFrame>
      <p:grpSp>
        <p:nvGrpSpPr>
          <p:cNvPr id="44160" name="Group 9"/>
          <p:cNvGrpSpPr>
            <a:grpSpLocks/>
          </p:cNvGrpSpPr>
          <p:nvPr/>
        </p:nvGrpSpPr>
        <p:grpSpPr bwMode="auto">
          <a:xfrm>
            <a:off x="3644900" y="2273300"/>
            <a:ext cx="4813300" cy="1587500"/>
            <a:chOff x="685800" y="2667000"/>
            <a:chExt cx="4813300" cy="15875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5800" y="2667000"/>
              <a:ext cx="4813300" cy="1587500"/>
            </a:xfrm>
            <a:prstGeom prst="rect">
              <a:avLst/>
            </a:prstGeom>
            <a:solidFill>
              <a:srgbClr val="F7D7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44044" name="Object 12"/>
            <p:cNvGraphicFramePr>
              <a:graphicFrameLocks noChangeAspect="1"/>
            </p:cNvGraphicFramePr>
            <p:nvPr/>
          </p:nvGraphicFramePr>
          <p:xfrm>
            <a:off x="1403350" y="3060700"/>
            <a:ext cx="3378200" cy="800100"/>
          </p:xfrm>
          <a:graphic>
            <a:graphicData uri="http://schemas.openxmlformats.org/presentationml/2006/ole">
              <p:oleObj spid="_x0000_s16391" name="Equation" r:id="rId5" imgW="3364560" imgH="78624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544822847"/>
      </p:ext>
    </p:extLst>
  </p:cSld>
  <p:clrMapOvr>
    <a:masterClrMapping/>
  </p:clrMapOvr>
  <p:transition spd="slow">
    <p:strips dir="rd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12954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Associative Forecasting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39800" y="1854200"/>
          <a:ext cx="7277100" cy="26822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SALES,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PAYROLL,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6549" name="Object 165"/>
          <p:cNvGraphicFramePr>
            <a:graphicFrameLocks noChangeAspect="1"/>
          </p:cNvGraphicFramePr>
          <p:nvPr/>
        </p:nvGraphicFramePr>
        <p:xfrm>
          <a:off x="2559050" y="4705350"/>
          <a:ext cx="3898900" cy="647700"/>
        </p:xfrm>
        <a:graphic>
          <a:graphicData uri="http://schemas.openxmlformats.org/presentationml/2006/ole">
            <p:oleObj spid="_x0000_s17413" name="Equation" r:id="rId3" imgW="3885480" imgH="639720" progId="Equation.3">
              <p:embed/>
            </p:oleObj>
          </a:graphicData>
        </a:graphic>
      </p:graphicFrame>
      <p:graphicFrame>
        <p:nvGraphicFramePr>
          <p:cNvPr id="16550" name="Object 166"/>
          <p:cNvGraphicFramePr>
            <a:graphicFrameLocks noChangeAspect="1"/>
          </p:cNvGraphicFramePr>
          <p:nvPr/>
        </p:nvGraphicFramePr>
        <p:xfrm>
          <a:off x="939800" y="5492750"/>
          <a:ext cx="7213600" cy="762000"/>
        </p:xfrm>
        <a:graphic>
          <a:graphicData uri="http://schemas.openxmlformats.org/presentationml/2006/ole">
            <p:oleObj spid="_x0000_s17414" name="Equation" r:id="rId4" imgW="7204320" imgH="749520" progId="Equation.3">
              <p:embed/>
            </p:oleObj>
          </a:graphicData>
        </a:graphic>
      </p:graphicFrame>
      <p:grpSp>
        <p:nvGrpSpPr>
          <p:cNvPr id="16667" name="Group 9"/>
          <p:cNvGrpSpPr>
            <a:grpSpLocks/>
          </p:cNvGrpSpPr>
          <p:nvPr/>
        </p:nvGrpSpPr>
        <p:grpSpPr bwMode="auto">
          <a:xfrm>
            <a:off x="3644900" y="2273300"/>
            <a:ext cx="4813300" cy="1587500"/>
            <a:chOff x="685800" y="2667000"/>
            <a:chExt cx="4813300" cy="15875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5800" y="2667000"/>
              <a:ext cx="4813300" cy="1587500"/>
            </a:xfrm>
            <a:prstGeom prst="rect">
              <a:avLst/>
            </a:prstGeom>
            <a:solidFill>
              <a:srgbClr val="F7D7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16551" name="Object 167"/>
            <p:cNvGraphicFramePr>
              <a:graphicFrameLocks noChangeAspect="1"/>
            </p:cNvGraphicFramePr>
            <p:nvPr/>
          </p:nvGraphicFramePr>
          <p:xfrm>
            <a:off x="1403350" y="3060700"/>
            <a:ext cx="3378200" cy="800100"/>
          </p:xfrm>
          <a:graphic>
            <a:graphicData uri="http://schemas.openxmlformats.org/presentationml/2006/ole">
              <p:oleObj spid="_x0000_s17415" name="Equation" r:id="rId5" imgW="3364560" imgH="786240" progId="Equation.3">
                <p:embed/>
              </p:oleObj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2132013" y="1968500"/>
            <a:ext cx="5908675" cy="3721100"/>
            <a:chOff x="2132013" y="1968500"/>
            <a:chExt cx="5908675" cy="3721100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2132013" y="1968500"/>
              <a:ext cx="5908675" cy="3721100"/>
              <a:chOff x="2844800" y="2578100"/>
              <a:chExt cx="5908675" cy="3721100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2844800" y="2578100"/>
                <a:ext cx="5908675" cy="3721100"/>
              </a:xfrm>
              <a:prstGeom prst="rect">
                <a:avLst/>
              </a:prstGeom>
              <a:solidFill>
                <a:srgbClr val="BDD6A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4079874" y="3048000"/>
                <a:ext cx="4225925" cy="2501900"/>
              </a:xfrm>
              <a:custGeom>
                <a:avLst/>
                <a:gdLst>
                  <a:gd name="T0" fmla="*/ 0 w 2264"/>
                  <a:gd name="T1" fmla="*/ 0 h 1736"/>
                  <a:gd name="T2" fmla="*/ 0 w 2264"/>
                  <a:gd name="T3" fmla="*/ 2501900 h 1736"/>
                  <a:gd name="T4" fmla="*/ 4225925 w 2264"/>
                  <a:gd name="T5" fmla="*/ 2501900 h 1736"/>
                  <a:gd name="T6" fmla="*/ 0 60000 65536"/>
                  <a:gd name="T7" fmla="*/ 0 60000 65536"/>
                  <a:gd name="T8" fmla="*/ 0 60000 65536"/>
                  <a:gd name="T9" fmla="*/ 0 w 2264"/>
                  <a:gd name="T10" fmla="*/ 0 h 1736"/>
                  <a:gd name="T11" fmla="*/ 2264 w 2264"/>
                  <a:gd name="T12" fmla="*/ 1736 h 1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4" h="1736">
                    <a:moveTo>
                      <a:pt x="0" y="0"/>
                    </a:moveTo>
                    <a:lnTo>
                      <a:pt x="0" y="1736"/>
                    </a:lnTo>
                    <a:lnTo>
                      <a:pt x="2264" y="17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3522280" y="2908300"/>
                <a:ext cx="754634" cy="2989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240000"/>
                  </a:lnSpc>
                </a:pPr>
                <a:r>
                  <a:rPr lang="en-US" sz="1600" dirty="0"/>
                  <a:t>4.0  –</a:t>
                </a:r>
              </a:p>
              <a:p>
                <a:pPr algn="r">
                  <a:lnSpc>
                    <a:spcPct val="240000"/>
                  </a:lnSpc>
                </a:pPr>
                <a:r>
                  <a:rPr lang="en-US" sz="1600" dirty="0"/>
                  <a:t>3.0  –</a:t>
                </a:r>
              </a:p>
              <a:p>
                <a:pPr algn="r">
                  <a:lnSpc>
                    <a:spcPct val="240000"/>
                  </a:lnSpc>
                </a:pPr>
                <a:r>
                  <a:rPr lang="en-US" sz="1600" dirty="0"/>
                  <a:t>2.0  –</a:t>
                </a:r>
              </a:p>
              <a:p>
                <a:pPr algn="r">
                  <a:lnSpc>
                    <a:spcPct val="240000"/>
                  </a:lnSpc>
                </a:pPr>
                <a:r>
                  <a:rPr lang="en-US" sz="1600" dirty="0"/>
                  <a:t>1.0  –</a:t>
                </a:r>
              </a:p>
              <a:p>
                <a:pPr algn="r">
                  <a:lnSpc>
                    <a:spcPct val="240000"/>
                  </a:lnSpc>
                </a:pPr>
                <a:endParaRPr lang="en-US" sz="1600" dirty="0"/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3658670" y="5334712"/>
                <a:ext cx="43804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tabLst>
                    <a:tab pos="381000" algn="ctr"/>
                    <a:tab pos="863600" algn="ctr"/>
                    <a:tab pos="1435100" algn="ctr"/>
                    <a:tab pos="1968500" algn="ctr"/>
                    <a:tab pos="2514600" algn="ctr"/>
                    <a:tab pos="3048000" algn="ctr"/>
                    <a:tab pos="3594100" algn="ctr"/>
                    <a:tab pos="4127500" algn="ctr"/>
                    <a:tab pos="4381500" algn="ctr"/>
                  </a:tabLst>
                </a:pPr>
                <a:r>
                  <a:rPr lang="en-US" sz="1200" dirty="0"/>
                  <a:t>		|	|	|	|	|	|	|</a:t>
                </a:r>
              </a:p>
              <a:p>
                <a:pPr>
                  <a:tabLst>
                    <a:tab pos="381000" algn="ctr"/>
                    <a:tab pos="863600" algn="ctr"/>
                    <a:tab pos="1435100" algn="ctr"/>
                    <a:tab pos="1968500" algn="ctr"/>
                    <a:tab pos="2514600" algn="ctr"/>
                    <a:tab pos="3048000" algn="ctr"/>
                    <a:tab pos="3594100" algn="ctr"/>
                    <a:tab pos="4127500" algn="ctr"/>
                    <a:tab pos="4381500" algn="ctr"/>
                  </a:tabLst>
                </a:pPr>
                <a:r>
                  <a:rPr lang="en-US" sz="1600" dirty="0"/>
                  <a:t>	0	1	2	3	4	5	6	7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46737" y="3898900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207125" y="415766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43412" y="444976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578350" y="444976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111750" y="444976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842250" y="3632200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4" name="TextBox 15"/>
              <p:cNvSpPr txBox="1">
                <a:spLocks noChangeArrowheads="1"/>
              </p:cNvSpPr>
              <p:nvPr/>
            </p:nvSpPr>
            <p:spPr bwMode="auto">
              <a:xfrm>
                <a:off x="4962984" y="5782476"/>
                <a:ext cx="248828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Area payroll (in $ billions)</a:t>
                </a:r>
              </a:p>
            </p:txBody>
          </p:sp>
          <p:sp>
            <p:nvSpPr>
              <p:cNvPr id="35" name="TextBox 16"/>
              <p:cNvSpPr txBox="1">
                <a:spLocks noChangeArrowheads="1"/>
              </p:cNvSpPr>
              <p:nvPr/>
            </p:nvSpPr>
            <p:spPr bwMode="auto">
              <a:xfrm rot="16200000">
                <a:off x="2551360" y="3976935"/>
                <a:ext cx="1401245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 err="1">
                    <a:latin typeface="Arial" charset="0"/>
                  </a:rPr>
                  <a:t>Nodel’s</a:t>
                </a:r>
                <a:r>
                  <a:rPr lang="en-US" sz="1600" dirty="0">
                    <a:latin typeface="Arial" charset="0"/>
                  </a:rPr>
                  <a:t> sales</a:t>
                </a:r>
              </a:p>
              <a:p>
                <a:r>
                  <a:rPr lang="en-US" sz="1600" dirty="0">
                    <a:latin typeface="Arial" charset="0"/>
                  </a:rPr>
                  <a:t>(in $ millions)</a:t>
                </a: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 flipV="1">
              <a:off x="3367087" y="2806700"/>
              <a:ext cx="4344988" cy="1320801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1001905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12954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Associative Forecasting Example</a:t>
            </a: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1266825" y="2430463"/>
            <a:ext cx="6594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If payroll next year is estimated to be $6 billion, then:</a:t>
            </a:r>
          </a:p>
        </p:txBody>
      </p:sp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1758950" y="3924300"/>
            <a:ext cx="54959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tabLst>
                <a:tab pos="2603500" algn="r"/>
                <a:tab pos="2692400" algn="l"/>
              </a:tabLst>
            </a:pPr>
            <a:r>
              <a:rPr lang="en-US" sz="2400" dirty="0"/>
              <a:t>	Sales (in $ millions)	= 1.75 + .25(6)</a:t>
            </a:r>
          </a:p>
          <a:p>
            <a:pPr>
              <a:tabLst>
                <a:tab pos="2603500" algn="r"/>
                <a:tab pos="2692400" algn="l"/>
              </a:tabLst>
            </a:pPr>
            <a:r>
              <a:rPr lang="en-US" sz="2400" dirty="0"/>
              <a:t>		= 1.75 + 1.5 = 3.25</a:t>
            </a:r>
          </a:p>
          <a:p>
            <a:pPr>
              <a:tabLst>
                <a:tab pos="2603500" algn="r"/>
                <a:tab pos="2692400" algn="l"/>
              </a:tabLst>
            </a:pPr>
            <a:endParaRPr lang="en-US" sz="2400" dirty="0"/>
          </a:p>
          <a:p>
            <a:pPr>
              <a:tabLst>
                <a:tab pos="2603500" algn="r"/>
                <a:tab pos="2692400" algn="l"/>
              </a:tabLst>
            </a:pPr>
            <a:r>
              <a:rPr lang="en-US" sz="2400" dirty="0"/>
              <a:t>	Sales	= $3,250,000</a:t>
            </a:r>
          </a:p>
        </p:txBody>
      </p:sp>
    </p:spTree>
    <p:extLst>
      <p:ext uri="{BB962C8B-B14F-4D97-AF65-F5344CB8AC3E}">
        <p14:creationId xmlns:p14="http://schemas.microsoft.com/office/powerpoint/2010/main" xmlns="" val="102293067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7" grpId="0" autoUpdateAnimBg="0"/>
      <p:bldP spid="180248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12954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Associative Forecasting Example</a:t>
            </a:r>
          </a:p>
        </p:txBody>
      </p:sp>
      <p:sp>
        <p:nvSpPr>
          <p:cNvPr id="202754" name="Rectangle 23"/>
          <p:cNvSpPr>
            <a:spLocks noChangeArrowheads="1"/>
          </p:cNvSpPr>
          <p:nvPr/>
        </p:nvSpPr>
        <p:spPr bwMode="auto">
          <a:xfrm>
            <a:off x="1266825" y="2430463"/>
            <a:ext cx="6594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If payroll next year is estimated to be $6 billion, then:</a:t>
            </a:r>
          </a:p>
        </p:txBody>
      </p:sp>
      <p:sp>
        <p:nvSpPr>
          <p:cNvPr id="202755" name="Rectangle 24"/>
          <p:cNvSpPr>
            <a:spLocks noChangeArrowheads="1"/>
          </p:cNvSpPr>
          <p:nvPr/>
        </p:nvSpPr>
        <p:spPr bwMode="auto">
          <a:xfrm>
            <a:off x="2216150" y="3924300"/>
            <a:ext cx="54959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tabLst>
                <a:tab pos="2603500" algn="r"/>
                <a:tab pos="2692400" algn="l"/>
              </a:tabLst>
            </a:pPr>
            <a:r>
              <a:rPr lang="en-US" sz="2400" dirty="0"/>
              <a:t>	Sales (in$ millions)	= 1.75 + .25(6)</a:t>
            </a:r>
          </a:p>
          <a:p>
            <a:pPr>
              <a:tabLst>
                <a:tab pos="2603500" algn="r"/>
                <a:tab pos="2692400" algn="l"/>
              </a:tabLst>
            </a:pPr>
            <a:r>
              <a:rPr lang="en-US" sz="2400" dirty="0"/>
              <a:t>		= 1.75 + 1.5 = 3.25</a:t>
            </a:r>
          </a:p>
          <a:p>
            <a:pPr>
              <a:tabLst>
                <a:tab pos="2603500" algn="r"/>
                <a:tab pos="2692400" algn="l"/>
              </a:tabLst>
            </a:pPr>
            <a:endParaRPr lang="en-US" sz="2400" dirty="0"/>
          </a:p>
          <a:p>
            <a:pPr>
              <a:tabLst>
                <a:tab pos="2603500" algn="r"/>
                <a:tab pos="2692400" algn="l"/>
              </a:tabLst>
            </a:pPr>
            <a:r>
              <a:rPr lang="en-US" sz="2400" dirty="0"/>
              <a:t>	Sales	= $3,250,000</a:t>
            </a:r>
          </a:p>
        </p:txBody>
      </p:sp>
      <p:grpSp>
        <p:nvGrpSpPr>
          <p:cNvPr id="202756" name="Group 4"/>
          <p:cNvGrpSpPr>
            <a:grpSpLocks/>
          </p:cNvGrpSpPr>
          <p:nvPr/>
        </p:nvGrpSpPr>
        <p:grpSpPr bwMode="auto">
          <a:xfrm>
            <a:off x="2132013" y="1968500"/>
            <a:ext cx="5908675" cy="3721100"/>
            <a:chOff x="2844800" y="2578100"/>
            <a:chExt cx="5908675" cy="37211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44800" y="2578100"/>
              <a:ext cx="5908675" cy="3721100"/>
            </a:xfrm>
            <a:prstGeom prst="rect">
              <a:avLst/>
            </a:prstGeom>
            <a:solidFill>
              <a:srgbClr val="BDD6A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2761" name="Freeform 14"/>
            <p:cNvSpPr>
              <a:spLocks/>
            </p:cNvSpPr>
            <p:nvPr/>
          </p:nvSpPr>
          <p:spPr bwMode="auto">
            <a:xfrm>
              <a:off x="4079874" y="3048000"/>
              <a:ext cx="4225925" cy="2501900"/>
            </a:xfrm>
            <a:custGeom>
              <a:avLst/>
              <a:gdLst>
                <a:gd name="T0" fmla="*/ 0 w 2264"/>
                <a:gd name="T1" fmla="*/ 0 h 1736"/>
                <a:gd name="T2" fmla="*/ 0 w 2264"/>
                <a:gd name="T3" fmla="*/ 2501900 h 1736"/>
                <a:gd name="T4" fmla="*/ 4225925 w 2264"/>
                <a:gd name="T5" fmla="*/ 2501900 h 1736"/>
                <a:gd name="T6" fmla="*/ 0 60000 65536"/>
                <a:gd name="T7" fmla="*/ 0 60000 65536"/>
                <a:gd name="T8" fmla="*/ 0 60000 65536"/>
                <a:gd name="T9" fmla="*/ 0 w 2264"/>
                <a:gd name="T10" fmla="*/ 0 h 1736"/>
                <a:gd name="T11" fmla="*/ 2264 w 2264"/>
                <a:gd name="T12" fmla="*/ 1736 h 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4" h="1736">
                  <a:moveTo>
                    <a:pt x="0" y="0"/>
                  </a:moveTo>
                  <a:lnTo>
                    <a:pt x="0" y="1736"/>
                  </a:lnTo>
                  <a:lnTo>
                    <a:pt x="2264" y="1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2762" name="Rectangle 15"/>
            <p:cNvSpPr>
              <a:spLocks noChangeArrowheads="1"/>
            </p:cNvSpPr>
            <p:nvPr/>
          </p:nvSpPr>
          <p:spPr bwMode="auto">
            <a:xfrm>
              <a:off x="3522280" y="2908300"/>
              <a:ext cx="754634" cy="298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240000"/>
                </a:lnSpc>
              </a:pPr>
              <a:r>
                <a:rPr lang="en-US" sz="1600" dirty="0"/>
                <a:t>4.0  –</a:t>
              </a:r>
            </a:p>
            <a:p>
              <a:pPr algn="r">
                <a:lnSpc>
                  <a:spcPct val="240000"/>
                </a:lnSpc>
              </a:pPr>
              <a:r>
                <a:rPr lang="en-US" sz="1600" dirty="0"/>
                <a:t>3.0  –</a:t>
              </a:r>
            </a:p>
            <a:p>
              <a:pPr algn="r">
                <a:lnSpc>
                  <a:spcPct val="240000"/>
                </a:lnSpc>
              </a:pPr>
              <a:r>
                <a:rPr lang="en-US" sz="1600" dirty="0"/>
                <a:t>2.0  –</a:t>
              </a:r>
            </a:p>
            <a:p>
              <a:pPr algn="r">
                <a:lnSpc>
                  <a:spcPct val="240000"/>
                </a:lnSpc>
              </a:pPr>
              <a:r>
                <a:rPr lang="en-US" sz="1600" dirty="0"/>
                <a:t>1.0  –</a:t>
              </a:r>
            </a:p>
            <a:p>
              <a:pPr algn="r">
                <a:lnSpc>
                  <a:spcPct val="240000"/>
                </a:lnSpc>
              </a:pPr>
              <a:endParaRPr lang="en-US" sz="1600" dirty="0"/>
            </a:p>
          </p:txBody>
        </p:sp>
        <p:sp>
          <p:nvSpPr>
            <p:cNvPr id="202763" name="Rectangle 16"/>
            <p:cNvSpPr>
              <a:spLocks noChangeArrowheads="1"/>
            </p:cNvSpPr>
            <p:nvPr/>
          </p:nvSpPr>
          <p:spPr bwMode="auto">
            <a:xfrm>
              <a:off x="3658670" y="5334712"/>
              <a:ext cx="43804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381000" algn="ctr"/>
                  <a:tab pos="863600" algn="ctr"/>
                  <a:tab pos="1435100" algn="ctr"/>
                  <a:tab pos="1968500" algn="ctr"/>
                  <a:tab pos="2514600" algn="ctr"/>
                  <a:tab pos="3048000" algn="ctr"/>
                  <a:tab pos="3594100" algn="ctr"/>
                  <a:tab pos="4127500" algn="ctr"/>
                  <a:tab pos="4381500" algn="ctr"/>
                </a:tabLst>
              </a:pPr>
              <a:r>
                <a:rPr lang="en-US" sz="1200" dirty="0"/>
                <a:t>		|	|	|	|	|	|	|</a:t>
              </a:r>
            </a:p>
            <a:p>
              <a:pPr>
                <a:tabLst>
                  <a:tab pos="381000" algn="ctr"/>
                  <a:tab pos="863600" algn="ctr"/>
                  <a:tab pos="1435100" algn="ctr"/>
                  <a:tab pos="1968500" algn="ctr"/>
                  <a:tab pos="2514600" algn="ctr"/>
                  <a:tab pos="3048000" algn="ctr"/>
                  <a:tab pos="3594100" algn="ctr"/>
                  <a:tab pos="4127500" algn="ctr"/>
                  <a:tab pos="4381500" algn="ctr"/>
                </a:tabLst>
              </a:pPr>
              <a:r>
                <a:rPr lang="en-US" sz="1600" dirty="0"/>
                <a:t>	0	1	2	3	4	5	6	7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46737" y="3898900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207125" y="4157663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443412" y="4449763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578350" y="4449763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111750" y="4449763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842250" y="3632200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2770" name="TextBox 15"/>
            <p:cNvSpPr txBox="1">
              <a:spLocks noChangeArrowheads="1"/>
            </p:cNvSpPr>
            <p:nvPr/>
          </p:nvSpPr>
          <p:spPr bwMode="auto">
            <a:xfrm>
              <a:off x="4962984" y="5782476"/>
              <a:ext cx="2488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600" dirty="0">
                  <a:latin typeface="Arial" charset="0"/>
                </a:rPr>
                <a:t>Area payroll (in $ billions)</a:t>
              </a:r>
            </a:p>
          </p:txBody>
        </p:sp>
        <p:sp>
          <p:nvSpPr>
            <p:cNvPr id="202771" name="TextBox 16"/>
            <p:cNvSpPr txBox="1">
              <a:spLocks noChangeArrowheads="1"/>
            </p:cNvSpPr>
            <p:nvPr/>
          </p:nvSpPr>
          <p:spPr bwMode="auto">
            <a:xfrm rot="16200000">
              <a:off x="2551360" y="3976935"/>
              <a:ext cx="1401245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600" dirty="0" err="1">
                  <a:latin typeface="Arial" charset="0"/>
                </a:rPr>
                <a:t>Nodel’s</a:t>
              </a:r>
              <a:r>
                <a:rPr lang="en-US" sz="1600" dirty="0">
                  <a:latin typeface="Arial" charset="0"/>
                </a:rPr>
                <a:t> sales</a:t>
              </a:r>
            </a:p>
            <a:p>
              <a:r>
                <a:rPr lang="en-US" sz="1600" dirty="0">
                  <a:latin typeface="Arial" charset="0"/>
                </a:rPr>
                <a:t>(in $ millions)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3367087" y="2806700"/>
            <a:ext cx="4344988" cy="1320801"/>
          </a:xfrm>
          <a:prstGeom prst="line">
            <a:avLst/>
          </a:prstGeom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378200" y="3124200"/>
            <a:ext cx="3240088" cy="1803400"/>
          </a:xfrm>
          <a:custGeom>
            <a:avLst/>
            <a:gdLst>
              <a:gd name="connsiteX0" fmla="*/ 3263900 w 3263900"/>
              <a:gd name="connsiteY0" fmla="*/ 1739900 h 1739900"/>
              <a:gd name="connsiteX1" fmla="*/ 3251200 w 3263900"/>
              <a:gd name="connsiteY1" fmla="*/ 0 h 1739900"/>
              <a:gd name="connsiteX2" fmla="*/ 0 w 3263900"/>
              <a:gd name="connsiteY2" fmla="*/ 0 h 1739900"/>
              <a:gd name="connsiteX0" fmla="*/ 3251200 w 3251200"/>
              <a:gd name="connsiteY0" fmla="*/ 1739900 h 1739900"/>
              <a:gd name="connsiteX1" fmla="*/ 3238500 w 3251200"/>
              <a:gd name="connsiteY1" fmla="*/ 0 h 1739900"/>
              <a:gd name="connsiteX2" fmla="*/ 0 w 3251200"/>
              <a:gd name="connsiteY2" fmla="*/ 25400 h 1739900"/>
              <a:gd name="connsiteX0" fmla="*/ 3238500 w 3239721"/>
              <a:gd name="connsiteY0" fmla="*/ 1727200 h 1727200"/>
              <a:gd name="connsiteX1" fmla="*/ 3238500 w 3239721"/>
              <a:gd name="connsiteY1" fmla="*/ 0 h 1727200"/>
              <a:gd name="connsiteX2" fmla="*/ 0 w 3239721"/>
              <a:gd name="connsiteY2" fmla="*/ 254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721" h="1727200">
                <a:moveTo>
                  <a:pt x="3238500" y="1727200"/>
                </a:moveTo>
                <a:cubicBezTo>
                  <a:pt x="3234267" y="1147233"/>
                  <a:pt x="3242733" y="579967"/>
                  <a:pt x="3238500" y="0"/>
                </a:cubicBezTo>
                <a:lnTo>
                  <a:pt x="0" y="25400"/>
                </a:lnTo>
              </a:path>
            </a:pathLst>
          </a:custGeom>
          <a:ln w="57150" cmpd="sng">
            <a:solidFill>
              <a:schemeClr val="accent1"/>
            </a:solidFill>
            <a:prstDash val="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759" name="TextBox 2"/>
          <p:cNvSpPr txBox="1">
            <a:spLocks noChangeArrowheads="1"/>
          </p:cNvSpPr>
          <p:nvPr/>
        </p:nvSpPr>
        <p:spPr bwMode="auto">
          <a:xfrm>
            <a:off x="2768600" y="2951163"/>
            <a:ext cx="58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600" dirty="0">
                <a:latin typeface="Arial" charset="0"/>
              </a:rPr>
              <a:t>3.25</a:t>
            </a:r>
          </a:p>
        </p:txBody>
      </p:sp>
    </p:spTree>
    <p:extLst>
      <p:ext uri="{BB962C8B-B14F-4D97-AF65-F5344CB8AC3E}">
        <p14:creationId xmlns:p14="http://schemas.microsoft.com/office/powerpoint/2010/main" xmlns="" val="3852869658"/>
      </p:ext>
    </p:extLst>
  </p:cSld>
  <p:clrMapOvr>
    <a:masterClrMapping/>
  </p:clrMapOvr>
  <p:transition spd="slow">
    <p:strips dir="ru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446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Standard Error of the Estimate</a:t>
            </a: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669925" y="1627188"/>
            <a:ext cx="7548563" cy="37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82600" indent="-4826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A forecast is just a </a:t>
            </a:r>
            <a:r>
              <a:rPr lang="en-US" sz="2800" i="1" dirty="0"/>
              <a:t>point estimate </a:t>
            </a:r>
            <a:r>
              <a:rPr lang="en-US" sz="2800" dirty="0"/>
              <a:t>of a future value</a:t>
            </a:r>
          </a:p>
          <a:p>
            <a:pPr marL="482600" indent="-4826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This point is </a:t>
            </a:r>
            <a:br>
              <a:rPr lang="en-US" sz="2800" dirty="0"/>
            </a:br>
            <a:r>
              <a:rPr lang="en-US" sz="2800" dirty="0"/>
              <a:t>actually the </a:t>
            </a:r>
            <a:br>
              <a:rPr lang="en-US" sz="2800" dirty="0"/>
            </a:br>
            <a:r>
              <a:rPr lang="en-US" sz="2800" i="1" dirty="0"/>
              <a:t>mean</a:t>
            </a:r>
            <a:r>
              <a:rPr lang="en-US" sz="2800" dirty="0"/>
              <a:t> or </a:t>
            </a:r>
            <a:br>
              <a:rPr lang="en-US" sz="2800" dirty="0"/>
            </a:br>
            <a:r>
              <a:rPr lang="en-US" sz="2800" i="1" dirty="0"/>
              <a:t>expected </a:t>
            </a:r>
            <a:br>
              <a:rPr lang="en-US" sz="2800" i="1" dirty="0"/>
            </a:br>
            <a:r>
              <a:rPr lang="en-US" sz="2800" i="1" dirty="0"/>
              <a:t>value </a:t>
            </a:r>
            <a:r>
              <a:rPr lang="en-US" sz="2800" dirty="0"/>
              <a:t>of a </a:t>
            </a:r>
            <a:br>
              <a:rPr lang="en-US" sz="2800" dirty="0"/>
            </a:br>
            <a:r>
              <a:rPr lang="en-US" sz="2800" dirty="0"/>
              <a:t>probability </a:t>
            </a:r>
            <a:br>
              <a:rPr lang="en-US" sz="2800" dirty="0"/>
            </a:br>
            <a:r>
              <a:rPr lang="en-US" sz="2800" dirty="0"/>
              <a:t>distribution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2193925" y="565467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4.9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05200" y="2457450"/>
            <a:ext cx="5356225" cy="3641725"/>
            <a:chOff x="3505200" y="2458051"/>
            <a:chExt cx="5356699" cy="3640384"/>
          </a:xfrm>
        </p:grpSpPr>
        <p:grpSp>
          <p:nvGrpSpPr>
            <p:cNvPr id="45064" name="Group 2"/>
            <p:cNvGrpSpPr>
              <a:grpSpLocks/>
            </p:cNvGrpSpPr>
            <p:nvPr/>
          </p:nvGrpSpPr>
          <p:grpSpPr bwMode="auto">
            <a:xfrm>
              <a:off x="3505200" y="2458051"/>
              <a:ext cx="5356699" cy="3640384"/>
              <a:chOff x="3505200" y="2458051"/>
              <a:chExt cx="5356699" cy="3640384"/>
            </a:xfrm>
          </p:grpSpPr>
          <p:grpSp>
            <p:nvGrpSpPr>
              <p:cNvPr id="45068" name="Group 1"/>
              <p:cNvGrpSpPr>
                <a:grpSpLocks/>
              </p:cNvGrpSpPr>
              <p:nvPr/>
            </p:nvGrpSpPr>
            <p:grpSpPr bwMode="auto">
              <a:xfrm>
                <a:off x="3505200" y="2458051"/>
                <a:ext cx="5356699" cy="3640384"/>
                <a:chOff x="3505200" y="2458051"/>
                <a:chExt cx="5356699" cy="3640384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3505200" y="2458051"/>
                  <a:ext cx="5356699" cy="3640384"/>
                </a:xfrm>
                <a:prstGeom prst="rect">
                  <a:avLst/>
                </a:prstGeom>
                <a:solidFill>
                  <a:srgbClr val="BDD6AE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5076" name="Freeform 14"/>
                <p:cNvSpPr>
                  <a:spLocks/>
                </p:cNvSpPr>
                <p:nvPr/>
              </p:nvSpPr>
              <p:spPr bwMode="auto">
                <a:xfrm>
                  <a:off x="4561749" y="2917758"/>
                  <a:ext cx="3615085" cy="2447630"/>
                </a:xfrm>
                <a:custGeom>
                  <a:avLst/>
                  <a:gdLst>
                    <a:gd name="T0" fmla="*/ 0 w 2264"/>
                    <a:gd name="T1" fmla="*/ 0 h 1736"/>
                    <a:gd name="T2" fmla="*/ 0 w 2264"/>
                    <a:gd name="T3" fmla="*/ 2447630 h 1736"/>
                    <a:gd name="T4" fmla="*/ 3615085 w 2264"/>
                    <a:gd name="T5" fmla="*/ 2447630 h 1736"/>
                    <a:gd name="T6" fmla="*/ 0 60000 65536"/>
                    <a:gd name="T7" fmla="*/ 0 60000 65536"/>
                    <a:gd name="T8" fmla="*/ 0 60000 65536"/>
                    <a:gd name="T9" fmla="*/ 0 w 2264"/>
                    <a:gd name="T10" fmla="*/ 0 h 1736"/>
                    <a:gd name="T11" fmla="*/ 2264 w 2264"/>
                    <a:gd name="T12" fmla="*/ 1736 h 17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64" h="1736">
                      <a:moveTo>
                        <a:pt x="0" y="0"/>
                      </a:moveTo>
                      <a:lnTo>
                        <a:pt x="0" y="1736"/>
                      </a:lnTo>
                      <a:lnTo>
                        <a:pt x="2264" y="173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5077" name="Rectangle 15"/>
                <p:cNvSpPr>
                  <a:spLocks noChangeArrowheads="1"/>
                </p:cNvSpPr>
                <p:nvPr/>
              </p:nvSpPr>
              <p:spPr bwMode="auto">
                <a:xfrm>
                  <a:off x="4072320" y="3084236"/>
                  <a:ext cx="683388" cy="2419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r">
                    <a:lnSpc>
                      <a:spcPct val="220000"/>
                    </a:lnSpc>
                  </a:pPr>
                  <a:r>
                    <a:rPr lang="en-US" sz="1400" dirty="0"/>
                    <a:t>4.0  –</a:t>
                  </a:r>
                </a:p>
                <a:p>
                  <a:pPr algn="r">
                    <a:lnSpc>
                      <a:spcPct val="220000"/>
                    </a:lnSpc>
                  </a:pPr>
                  <a:r>
                    <a:rPr lang="en-US" sz="1400" dirty="0"/>
                    <a:t>3.0  –</a:t>
                  </a:r>
                </a:p>
                <a:p>
                  <a:pPr algn="r">
                    <a:lnSpc>
                      <a:spcPct val="220000"/>
                    </a:lnSpc>
                  </a:pPr>
                  <a:r>
                    <a:rPr lang="en-US" sz="1400" dirty="0"/>
                    <a:t>2.0  –</a:t>
                  </a:r>
                </a:p>
                <a:p>
                  <a:pPr algn="r">
                    <a:lnSpc>
                      <a:spcPct val="220000"/>
                    </a:lnSpc>
                  </a:pPr>
                  <a:r>
                    <a:rPr lang="en-US" sz="1400" dirty="0"/>
                    <a:t>1.0  –</a:t>
                  </a:r>
                </a:p>
                <a:p>
                  <a:pPr algn="r">
                    <a:lnSpc>
                      <a:spcPct val="220000"/>
                    </a:lnSpc>
                  </a:pPr>
                  <a:endParaRPr lang="en-US" sz="1400" dirty="0"/>
                </a:p>
              </p:txBody>
            </p:sp>
            <p:sp>
              <p:nvSpPr>
                <p:cNvPr id="45078" name="Rectangle 16"/>
                <p:cNvSpPr>
                  <a:spLocks noChangeArrowheads="1"/>
                </p:cNvSpPr>
                <p:nvPr/>
              </p:nvSpPr>
              <p:spPr bwMode="auto">
                <a:xfrm>
                  <a:off x="4201428" y="5141225"/>
                  <a:ext cx="3747256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tabLst>
                      <a:tab pos="266700" algn="ctr"/>
                      <a:tab pos="723900" algn="ctr"/>
                      <a:tab pos="1168400" algn="ctr"/>
                      <a:tab pos="1612900" algn="ctr"/>
                      <a:tab pos="2057400" algn="ctr"/>
                      <a:tab pos="2514600" algn="ctr"/>
                      <a:tab pos="2959100" algn="ctr"/>
                      <a:tab pos="3403600" algn="ctr"/>
                      <a:tab pos="3594100" algn="ctr"/>
                      <a:tab pos="4127500" algn="ctr"/>
                      <a:tab pos="4381500" algn="ctr"/>
                    </a:tabLst>
                  </a:pPr>
                  <a:r>
                    <a:rPr lang="en-US" sz="1400" dirty="0"/>
                    <a:t>		|	|	|	|	|	|	|</a:t>
                  </a:r>
                </a:p>
                <a:p>
                  <a:pPr>
                    <a:tabLst>
                      <a:tab pos="266700" algn="ctr"/>
                      <a:tab pos="723900" algn="ctr"/>
                      <a:tab pos="1168400" algn="ctr"/>
                      <a:tab pos="1612900" algn="ctr"/>
                      <a:tab pos="2057400" algn="ctr"/>
                      <a:tab pos="2514600" algn="ctr"/>
                      <a:tab pos="2959100" algn="ctr"/>
                      <a:tab pos="3403600" algn="ctr"/>
                      <a:tab pos="3594100" algn="ctr"/>
                      <a:tab pos="4127500" algn="ctr"/>
                      <a:tab pos="4381500" algn="ctr"/>
                    </a:tabLst>
                  </a:pPr>
                  <a:r>
                    <a:rPr lang="en-US" sz="1400" dirty="0"/>
                    <a:t>	0	1	2	3	4	5	6	7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02537" y="3749800"/>
                  <a:ext cx="65094" cy="7458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382004" y="4002120"/>
                  <a:ext cx="65094" cy="74585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872159" y="4289351"/>
                  <a:ext cx="65093" cy="7458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988056" y="4289351"/>
                  <a:ext cx="65094" cy="7458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445297" y="4289351"/>
                  <a:ext cx="65094" cy="7458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780716" y="3489546"/>
                  <a:ext cx="65093" cy="7458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/>
                </a:p>
              </p:txBody>
            </p:sp>
            <p:sp>
              <p:nvSpPr>
                <p:cNvPr id="45085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4989802" y="5684196"/>
                  <a:ext cx="250402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1400" dirty="0">
                      <a:latin typeface="Arial" charset="0"/>
                    </a:rPr>
                    <a:t>Area payroll (in $ billions)</a:t>
                  </a:r>
                </a:p>
              </p:txBody>
            </p:sp>
            <p:sp>
              <p:nvSpPr>
                <p:cNvPr id="45086" name="TextBox 41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268725" y="4041479"/>
                  <a:ext cx="1249173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1400" dirty="0" err="1">
                      <a:latin typeface="Arial" charset="0"/>
                    </a:rPr>
                    <a:t>Nodel’s</a:t>
                  </a:r>
                  <a:r>
                    <a:rPr lang="en-US" sz="1400" dirty="0">
                      <a:latin typeface="Arial" charset="0"/>
                    </a:rPr>
                    <a:t> sales</a:t>
                  </a:r>
                </a:p>
                <a:p>
                  <a:pPr algn="ctr"/>
                  <a:r>
                    <a:rPr lang="en-US" sz="1400" dirty="0">
                      <a:latin typeface="Arial" charset="0"/>
                    </a:rPr>
                    <a:t>(in $ millions)</a:t>
                  </a:r>
                </a:p>
              </p:txBody>
            </p:sp>
          </p:grpSp>
          <p:cxnSp>
            <p:nvCxnSpPr>
              <p:cNvPr id="43" name="Straight Connector 42"/>
              <p:cNvCxnSpPr/>
              <p:nvPr/>
            </p:nvCxnSpPr>
            <p:spPr>
              <a:xfrm flipV="1">
                <a:off x="4537166" y="3381637"/>
                <a:ext cx="3640460" cy="1164795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4537166" y="3711714"/>
                <a:ext cx="2702164" cy="1655153"/>
              </a:xfrm>
              <a:custGeom>
                <a:avLst/>
                <a:gdLst>
                  <a:gd name="connsiteX0" fmla="*/ 3263900 w 3263900"/>
                  <a:gd name="connsiteY0" fmla="*/ 1739900 h 1739900"/>
                  <a:gd name="connsiteX1" fmla="*/ 3251200 w 3263900"/>
                  <a:gd name="connsiteY1" fmla="*/ 0 h 1739900"/>
                  <a:gd name="connsiteX2" fmla="*/ 0 w 3263900"/>
                  <a:gd name="connsiteY2" fmla="*/ 0 h 1739900"/>
                  <a:gd name="connsiteX0" fmla="*/ 3251200 w 3251200"/>
                  <a:gd name="connsiteY0" fmla="*/ 1739900 h 1739900"/>
                  <a:gd name="connsiteX1" fmla="*/ 3238500 w 3251200"/>
                  <a:gd name="connsiteY1" fmla="*/ 0 h 1739900"/>
                  <a:gd name="connsiteX2" fmla="*/ 0 w 3251200"/>
                  <a:gd name="connsiteY2" fmla="*/ 25400 h 1739900"/>
                  <a:gd name="connsiteX0" fmla="*/ 3238500 w 3239721"/>
                  <a:gd name="connsiteY0" fmla="*/ 1727200 h 1727200"/>
                  <a:gd name="connsiteX1" fmla="*/ 3238500 w 3239721"/>
                  <a:gd name="connsiteY1" fmla="*/ 0 h 1727200"/>
                  <a:gd name="connsiteX2" fmla="*/ 0 w 3239721"/>
                  <a:gd name="connsiteY2" fmla="*/ 25400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9721" h="1727200">
                    <a:moveTo>
                      <a:pt x="3238500" y="1727200"/>
                    </a:moveTo>
                    <a:cubicBezTo>
                      <a:pt x="3234267" y="1147233"/>
                      <a:pt x="3242733" y="579967"/>
                      <a:pt x="3238500" y="0"/>
                    </a:cubicBezTo>
                    <a:lnTo>
                      <a:pt x="0" y="25400"/>
                    </a:lnTo>
                  </a:path>
                </a:pathLst>
              </a:custGeom>
              <a:ln w="57150" cmpd="sng">
                <a:solidFill>
                  <a:schemeClr val="accent1"/>
                </a:solidFill>
                <a:prstDash val="dash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5071" name="TextBox 44"/>
              <p:cNvSpPr txBox="1">
                <a:spLocks noChangeArrowheads="1"/>
              </p:cNvSpPr>
              <p:nvPr/>
            </p:nvSpPr>
            <p:spPr bwMode="auto">
              <a:xfrm>
                <a:off x="4023280" y="3558211"/>
                <a:ext cx="53409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>
                    <a:latin typeface="Arial" charset="0"/>
                  </a:rPr>
                  <a:t>3.25</a:t>
                </a:r>
              </a:p>
            </p:txBody>
          </p:sp>
          <p:sp>
            <p:nvSpPr>
              <p:cNvPr id="45072" name="Oval 24"/>
              <p:cNvSpPr>
                <a:spLocks noChangeArrowheads="1"/>
              </p:cNvSpPr>
              <p:nvPr/>
            </p:nvSpPr>
            <p:spPr bwMode="auto">
              <a:xfrm>
                <a:off x="7192431" y="3662364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alibri" charset="0"/>
                </a:endParaRPr>
              </a:p>
            </p:txBody>
          </p:sp>
          <p:sp>
            <p:nvSpPr>
              <p:cNvPr id="45073" name="Line 26"/>
              <p:cNvSpPr>
                <a:spLocks noChangeShapeType="1"/>
              </p:cNvSpPr>
              <p:nvPr/>
            </p:nvSpPr>
            <p:spPr bwMode="auto">
              <a:xfrm>
                <a:off x="7239000" y="2906713"/>
                <a:ext cx="0" cy="15906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074" name="Freeform 27"/>
              <p:cNvSpPr>
                <a:spLocks/>
              </p:cNvSpPr>
              <p:nvPr/>
            </p:nvSpPr>
            <p:spPr bwMode="auto">
              <a:xfrm rot="-5400000">
                <a:off x="6432550" y="3536950"/>
                <a:ext cx="1231900" cy="368300"/>
              </a:xfrm>
              <a:custGeom>
                <a:avLst/>
                <a:gdLst>
                  <a:gd name="T0" fmla="*/ 0 w 888"/>
                  <a:gd name="T1" fmla="*/ 358292 h 368"/>
                  <a:gd name="T2" fmla="*/ 163698 w 888"/>
                  <a:gd name="T3" fmla="*/ 336274 h 368"/>
                  <a:gd name="T4" fmla="*/ 371790 w 888"/>
                  <a:gd name="T5" fmla="*/ 168137 h 368"/>
                  <a:gd name="T6" fmla="*/ 457801 w 888"/>
                  <a:gd name="T7" fmla="*/ 70057 h 368"/>
                  <a:gd name="T8" fmla="*/ 618725 w 888"/>
                  <a:gd name="T9" fmla="*/ 0 h 368"/>
                  <a:gd name="T10" fmla="*/ 768550 w 888"/>
                  <a:gd name="T11" fmla="*/ 70057 h 368"/>
                  <a:gd name="T12" fmla="*/ 862885 w 888"/>
                  <a:gd name="T13" fmla="*/ 168137 h 368"/>
                  <a:gd name="T14" fmla="*/ 1018260 w 888"/>
                  <a:gd name="T15" fmla="*/ 336274 h 368"/>
                  <a:gd name="T16" fmla="*/ 1231900 w 888"/>
                  <a:gd name="T17" fmla="*/ 360293 h 3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8"/>
                  <a:gd name="T28" fmla="*/ 0 h 368"/>
                  <a:gd name="T29" fmla="*/ 888 w 888"/>
                  <a:gd name="T30" fmla="*/ 368 h 3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8" h="368">
                    <a:moveTo>
                      <a:pt x="0" y="358"/>
                    </a:moveTo>
                    <a:cubicBezTo>
                      <a:pt x="19" y="354"/>
                      <a:pt x="72" y="362"/>
                      <a:pt x="118" y="336"/>
                    </a:cubicBezTo>
                    <a:cubicBezTo>
                      <a:pt x="164" y="310"/>
                      <a:pt x="230" y="228"/>
                      <a:pt x="268" y="168"/>
                    </a:cubicBezTo>
                    <a:cubicBezTo>
                      <a:pt x="306" y="108"/>
                      <a:pt x="286" y="138"/>
                      <a:pt x="330" y="70"/>
                    </a:cubicBezTo>
                    <a:cubicBezTo>
                      <a:pt x="374" y="2"/>
                      <a:pt x="412" y="0"/>
                      <a:pt x="446" y="0"/>
                    </a:cubicBezTo>
                    <a:cubicBezTo>
                      <a:pt x="483" y="0"/>
                      <a:pt x="526" y="30"/>
                      <a:pt x="554" y="70"/>
                    </a:cubicBezTo>
                    <a:cubicBezTo>
                      <a:pt x="582" y="110"/>
                      <a:pt x="590" y="118"/>
                      <a:pt x="622" y="168"/>
                    </a:cubicBezTo>
                    <a:cubicBezTo>
                      <a:pt x="654" y="218"/>
                      <a:pt x="690" y="304"/>
                      <a:pt x="734" y="336"/>
                    </a:cubicBezTo>
                    <a:cubicBezTo>
                      <a:pt x="778" y="368"/>
                      <a:pt x="856" y="355"/>
                      <a:pt x="888" y="360"/>
                    </a:cubicBezTo>
                  </a:path>
                </a:pathLst>
              </a:custGeom>
              <a:noFill/>
              <a:ln w="57150" cmpd="sng">
                <a:solidFill>
                  <a:srgbClr val="25589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5065" name="Group 5"/>
            <p:cNvGrpSpPr>
              <a:grpSpLocks/>
            </p:cNvGrpSpPr>
            <p:nvPr/>
          </p:nvGrpSpPr>
          <p:grpSpPr bwMode="auto">
            <a:xfrm>
              <a:off x="7389884" y="3914973"/>
              <a:ext cx="1472015" cy="542727"/>
              <a:chOff x="7389884" y="3914973"/>
              <a:chExt cx="1472015" cy="542727"/>
            </a:xfrm>
          </p:grpSpPr>
          <p:sp>
            <p:nvSpPr>
              <p:cNvPr id="45067" name="TextBox 3"/>
              <p:cNvSpPr txBox="1">
                <a:spLocks noChangeArrowheads="1"/>
              </p:cNvSpPr>
              <p:nvPr/>
            </p:nvSpPr>
            <p:spPr bwMode="auto">
              <a:xfrm>
                <a:off x="7389884" y="3914973"/>
                <a:ext cx="147201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>
                    <a:latin typeface="Arial" charset="0"/>
                  </a:rPr>
                  <a:t>Regression line,</a:t>
                </a:r>
              </a:p>
            </p:txBody>
          </p:sp>
          <p:graphicFrame>
            <p:nvGraphicFramePr>
              <p:cNvPr id="45059" name="Object 3"/>
              <p:cNvGraphicFramePr>
                <a:graphicFrameLocks noChangeAspect="1"/>
              </p:cNvGraphicFramePr>
              <p:nvPr/>
            </p:nvGraphicFramePr>
            <p:xfrm>
              <a:off x="7466013" y="4216400"/>
              <a:ext cx="1193800" cy="241300"/>
            </p:xfrm>
            <a:graphic>
              <a:graphicData uri="http://schemas.openxmlformats.org/presentationml/2006/ole">
                <p:oleObj spid="_x0000_s18435" name="Equation" r:id="rId3" imgW="1179360" imgH="228240" progId="Equation.3">
                  <p:embed/>
                </p:oleObj>
              </a:graphicData>
            </a:graphic>
          </p:graphicFrame>
        </p:grpSp>
        <p:cxnSp>
          <p:nvCxnSpPr>
            <p:cNvPr id="8" name="Straight Arrow Connector 7"/>
            <p:cNvCxnSpPr/>
            <p:nvPr/>
          </p:nvCxnSpPr>
          <p:spPr>
            <a:xfrm flipV="1">
              <a:off x="7779128" y="3557784"/>
              <a:ext cx="169878" cy="35705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753177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utoUpdateAnimBg="0"/>
      <p:bldP spid="181252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446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Standard Error of the Estimate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101725" y="3786188"/>
            <a:ext cx="6942138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16100" indent="-1816100">
              <a:lnSpc>
                <a:spcPct val="90000"/>
              </a:lnSpc>
              <a:spcAft>
                <a:spcPct val="40000"/>
              </a:spcAft>
              <a:tabLst>
                <a:tab pos="1333500" algn="r"/>
                <a:tab pos="1524000" algn="l"/>
              </a:tabLst>
            </a:pPr>
            <a:r>
              <a:rPr lang="en-US" sz="2000" dirty="0"/>
              <a:t>where	</a:t>
            </a:r>
            <a:r>
              <a:rPr lang="en-US" sz="2000" i="1" dirty="0">
                <a:latin typeface="Times New Roman" charset="0"/>
                <a:cs typeface="Times New Roman" charset="0"/>
              </a:rPr>
              <a:t>y</a:t>
            </a:r>
            <a:r>
              <a:rPr lang="en-US" sz="2000" dirty="0"/>
              <a:t>	=	</a:t>
            </a:r>
            <a:r>
              <a:rPr lang="en-US" sz="2000" i="1" dirty="0">
                <a:latin typeface="Times New Roman" charset="0"/>
                <a:cs typeface="Times New Roman" charset="0"/>
              </a:rPr>
              <a:t>y</a:t>
            </a:r>
            <a:r>
              <a:rPr lang="en-US" sz="2000" dirty="0"/>
              <a:t>-value of each data point</a:t>
            </a:r>
          </a:p>
          <a:p>
            <a:pPr marL="1816100" indent="-1816100">
              <a:lnSpc>
                <a:spcPct val="90000"/>
              </a:lnSpc>
              <a:spcAft>
                <a:spcPct val="40000"/>
              </a:spcAft>
              <a:tabLst>
                <a:tab pos="1333500" algn="r"/>
                <a:tab pos="15240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charset="0"/>
                <a:cs typeface="Times New Roman" charset="0"/>
              </a:rPr>
              <a:t>y</a:t>
            </a:r>
            <a:r>
              <a:rPr lang="en-US" sz="2000" i="1" baseline="-25000" dirty="0">
                <a:latin typeface="Times New Roman" charset="0"/>
                <a:cs typeface="Times New Roman" charset="0"/>
              </a:rPr>
              <a:t>c</a:t>
            </a:r>
            <a:r>
              <a:rPr lang="en-US" sz="2000" dirty="0"/>
              <a:t>	=	computed value of the dependent variable, from the regression equation</a:t>
            </a:r>
          </a:p>
          <a:p>
            <a:pPr marL="1816100" indent="-1816100">
              <a:lnSpc>
                <a:spcPct val="90000"/>
              </a:lnSpc>
              <a:spcAft>
                <a:spcPct val="40000"/>
              </a:spcAft>
              <a:tabLst>
                <a:tab pos="1333500" algn="r"/>
                <a:tab pos="15240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charset="0"/>
                <a:cs typeface="Times New Roman" charset="0"/>
              </a:rPr>
              <a:t>n</a:t>
            </a:r>
            <a:r>
              <a:rPr lang="en-US" sz="2000" dirty="0"/>
              <a:t>	=	number of data points</a:t>
            </a:r>
          </a:p>
        </p:txBody>
      </p:sp>
      <p:graphicFrame>
        <p:nvGraphicFramePr>
          <p:cNvPr id="5" name="Object 57"/>
          <p:cNvGraphicFramePr>
            <a:graphicFrameLocks noChangeAspect="1"/>
          </p:cNvGraphicFramePr>
          <p:nvPr/>
        </p:nvGraphicFramePr>
        <p:xfrm>
          <a:off x="3149600" y="2057400"/>
          <a:ext cx="2844800" cy="1092200"/>
        </p:xfrm>
        <a:graphic>
          <a:graphicData uri="http://schemas.openxmlformats.org/presentationml/2006/ole">
            <p:oleObj spid="_x0000_s19459" name="Equation" r:id="rId3" imgW="2834280" imgH="10785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4565962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446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Standard Error of the Estimate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784225" y="1830388"/>
            <a:ext cx="6429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Computationally, this equation is considerably easier to use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455738" y="4662488"/>
            <a:ext cx="6230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We use the standard error to set up prediction intervals around the point estimate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2340B0-CB3D-E941-B72F-85E44ABDD760}"/>
                  </a:ext>
                </a:extLst>
              </p:cNvPr>
              <p:cNvSpPr txBox="1"/>
              <p:nvPr/>
            </p:nvSpPr>
            <p:spPr>
              <a:xfrm>
                <a:off x="2202192" y="3086961"/>
                <a:ext cx="4738027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nary>
                                </m:e>
                              </m:nary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2340B0-CB3D-E941-B72F-85E44ABDD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2" y="3086961"/>
                <a:ext cx="4738027" cy="1273041"/>
              </a:xfrm>
              <a:prstGeom prst="rect">
                <a:avLst/>
              </a:prstGeom>
              <a:blipFill>
                <a:blip r:embed="rId2"/>
                <a:stretch>
                  <a:fillRect l="-802" t="-37624" r="-1070" b="-36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2164234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utoUpdateAnimBg="0"/>
      <p:bldP spid="183300" grpId="0" autoUpdateAnimBg="0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446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Standard Error of the Estimate</a:t>
            </a:r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479425" y="4292600"/>
            <a:ext cx="2911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The standard error of the estimate is $306,000 in sales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580086" y="2688240"/>
            <a:ext cx="5219700" cy="3641725"/>
            <a:chOff x="3695700" y="2698750"/>
            <a:chExt cx="5219700" cy="3641725"/>
          </a:xfrm>
        </p:grpSpPr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695700" y="2698750"/>
              <a:ext cx="5219700" cy="3641725"/>
            </a:xfrm>
            <a:prstGeom prst="rect">
              <a:avLst/>
            </a:prstGeom>
            <a:solidFill>
              <a:srgbClr val="BDD6A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70" name="Freeform 14"/>
            <p:cNvSpPr>
              <a:spLocks/>
            </p:cNvSpPr>
            <p:nvPr/>
          </p:nvSpPr>
          <p:spPr bwMode="auto">
            <a:xfrm>
              <a:off x="4917349" y="3158626"/>
              <a:ext cx="3615085" cy="2448532"/>
            </a:xfrm>
            <a:custGeom>
              <a:avLst/>
              <a:gdLst>
                <a:gd name="T0" fmla="*/ 0 w 2264"/>
                <a:gd name="T1" fmla="*/ 0 h 1736"/>
                <a:gd name="T2" fmla="*/ 0 w 2264"/>
                <a:gd name="T3" fmla="*/ 2447630 h 1736"/>
                <a:gd name="T4" fmla="*/ 3615085 w 2264"/>
                <a:gd name="T5" fmla="*/ 2447630 h 1736"/>
                <a:gd name="T6" fmla="*/ 0 60000 65536"/>
                <a:gd name="T7" fmla="*/ 0 60000 65536"/>
                <a:gd name="T8" fmla="*/ 0 60000 65536"/>
                <a:gd name="T9" fmla="*/ 0 w 2264"/>
                <a:gd name="T10" fmla="*/ 0 h 1736"/>
                <a:gd name="T11" fmla="*/ 2264 w 2264"/>
                <a:gd name="T12" fmla="*/ 1736 h 1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4" h="1736">
                  <a:moveTo>
                    <a:pt x="0" y="0"/>
                  </a:moveTo>
                  <a:lnTo>
                    <a:pt x="0" y="1736"/>
                  </a:lnTo>
                  <a:lnTo>
                    <a:pt x="2264" y="1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71" name="Rectangle 15"/>
            <p:cNvSpPr>
              <a:spLocks noChangeArrowheads="1"/>
            </p:cNvSpPr>
            <p:nvPr/>
          </p:nvSpPr>
          <p:spPr bwMode="auto">
            <a:xfrm>
              <a:off x="4234394" y="3616187"/>
              <a:ext cx="734481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/>
                <a:t>  3.6  –</a:t>
              </a:r>
            </a:p>
            <a:p>
              <a:pPr algn="r"/>
              <a:r>
                <a:rPr lang="en-US" sz="1400" dirty="0"/>
                <a:t> 3.5  –</a:t>
              </a:r>
            </a:p>
            <a:p>
              <a:pPr algn="r"/>
              <a:r>
                <a:rPr lang="en-US" sz="1400" dirty="0"/>
                <a:t>3.4  –</a:t>
              </a:r>
            </a:p>
            <a:p>
              <a:pPr algn="r"/>
              <a:r>
                <a:rPr lang="en-US" sz="1400" dirty="0"/>
                <a:t>3.3  –</a:t>
              </a:r>
            </a:p>
            <a:p>
              <a:pPr algn="r"/>
              <a:r>
                <a:rPr lang="en-US" sz="1400" dirty="0"/>
                <a:t>3.2  –</a:t>
              </a:r>
            </a:p>
            <a:p>
              <a:pPr algn="r"/>
              <a:r>
                <a:rPr lang="en-US" sz="1400" dirty="0"/>
                <a:t>3.1  –</a:t>
              </a:r>
            </a:p>
            <a:p>
              <a:pPr algn="r"/>
              <a:r>
                <a:rPr lang="en-US" sz="1400" dirty="0"/>
                <a:t>3.0  –</a:t>
              </a:r>
            </a:p>
            <a:p>
              <a:pPr algn="r"/>
              <a:r>
                <a:rPr lang="en-US" sz="1400" dirty="0"/>
                <a:t>2.9  –</a:t>
              </a:r>
            </a:p>
            <a:p>
              <a:pPr algn="r"/>
              <a:endParaRPr lang="en-US" sz="1400" dirty="0"/>
            </a:p>
          </p:txBody>
        </p:sp>
        <p:sp>
          <p:nvSpPr>
            <p:cNvPr id="21572" name="Rectangle 16"/>
            <p:cNvSpPr>
              <a:spLocks noChangeArrowheads="1"/>
            </p:cNvSpPr>
            <p:nvPr/>
          </p:nvSpPr>
          <p:spPr bwMode="auto">
            <a:xfrm>
              <a:off x="4557028" y="5625160"/>
              <a:ext cx="37472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66700" algn="ctr"/>
                  <a:tab pos="2959100" algn="ctr"/>
                  <a:tab pos="3594100" algn="ctr"/>
                  <a:tab pos="4127500" algn="ctr"/>
                  <a:tab pos="4381500" algn="ctr"/>
                </a:tabLst>
              </a:pPr>
              <a:r>
                <a:rPr lang="en-US" sz="1400" dirty="0"/>
                <a:t>	5	6</a:t>
              </a:r>
            </a:p>
          </p:txBody>
        </p:sp>
        <p:sp>
          <p:nvSpPr>
            <p:cNvPr id="21579" name="TextBox 52"/>
            <p:cNvSpPr txBox="1">
              <a:spLocks noChangeArrowheads="1"/>
            </p:cNvSpPr>
            <p:nvPr/>
          </p:nvSpPr>
          <p:spPr bwMode="auto">
            <a:xfrm>
              <a:off x="5120206" y="5772138"/>
              <a:ext cx="2504025" cy="307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dirty="0">
                  <a:latin typeface="Arial" charset="0"/>
                </a:rPr>
                <a:t>Area payroll (in $ billions)</a:t>
              </a:r>
            </a:p>
          </p:txBody>
        </p:sp>
        <p:sp>
          <p:nvSpPr>
            <p:cNvPr id="21580" name="TextBox 53"/>
            <p:cNvSpPr txBox="1">
              <a:spLocks noChangeArrowheads="1"/>
            </p:cNvSpPr>
            <p:nvPr/>
          </p:nvSpPr>
          <p:spPr bwMode="auto">
            <a:xfrm rot="16200000">
              <a:off x="3424632" y="4282858"/>
              <a:ext cx="12421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dirty="0" err="1">
                  <a:latin typeface="Arial" charset="0"/>
                </a:rPr>
                <a:t>Nodel’s</a:t>
              </a:r>
              <a:r>
                <a:rPr lang="en-US" sz="1400" dirty="0">
                  <a:latin typeface="Arial" charset="0"/>
                </a:rPr>
                <a:t> sales</a:t>
              </a:r>
            </a:p>
            <a:p>
              <a:pPr algn="ctr"/>
              <a:r>
                <a:rPr lang="en-US" sz="1400" dirty="0">
                  <a:latin typeface="Arial" charset="0"/>
                </a:rPr>
                <a:t>(in $ millions)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 flipV="1">
              <a:off x="4892675" y="4292600"/>
              <a:ext cx="3639759" cy="787401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 bwMode="auto">
            <a:xfrm>
              <a:off x="4892675" y="4521200"/>
              <a:ext cx="2701925" cy="1085958"/>
            </a:xfrm>
            <a:custGeom>
              <a:avLst/>
              <a:gdLst>
                <a:gd name="connsiteX0" fmla="*/ 3263900 w 3263900"/>
                <a:gd name="connsiteY0" fmla="*/ 1739900 h 1739900"/>
                <a:gd name="connsiteX1" fmla="*/ 3251200 w 3263900"/>
                <a:gd name="connsiteY1" fmla="*/ 0 h 1739900"/>
                <a:gd name="connsiteX2" fmla="*/ 0 w 3263900"/>
                <a:gd name="connsiteY2" fmla="*/ 0 h 1739900"/>
                <a:gd name="connsiteX0" fmla="*/ 3251200 w 3251200"/>
                <a:gd name="connsiteY0" fmla="*/ 1739900 h 1739900"/>
                <a:gd name="connsiteX1" fmla="*/ 3238500 w 3251200"/>
                <a:gd name="connsiteY1" fmla="*/ 0 h 1739900"/>
                <a:gd name="connsiteX2" fmla="*/ 0 w 3251200"/>
                <a:gd name="connsiteY2" fmla="*/ 25400 h 1739900"/>
                <a:gd name="connsiteX0" fmla="*/ 3238500 w 3239721"/>
                <a:gd name="connsiteY0" fmla="*/ 1727200 h 1727200"/>
                <a:gd name="connsiteX1" fmla="*/ 3238500 w 3239721"/>
                <a:gd name="connsiteY1" fmla="*/ 0 h 1727200"/>
                <a:gd name="connsiteX2" fmla="*/ 0 w 3239721"/>
                <a:gd name="connsiteY2" fmla="*/ 254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9721" h="1727200">
                  <a:moveTo>
                    <a:pt x="3238500" y="1727200"/>
                  </a:moveTo>
                  <a:cubicBezTo>
                    <a:pt x="3234267" y="1147233"/>
                    <a:pt x="3242733" y="579967"/>
                    <a:pt x="3238500" y="0"/>
                  </a:cubicBezTo>
                  <a:lnTo>
                    <a:pt x="0" y="25400"/>
                  </a:lnTo>
                </a:path>
              </a:pathLst>
            </a:custGeom>
            <a:ln w="57150" cmpd="sng">
              <a:solidFill>
                <a:schemeClr val="accent1"/>
              </a:solidFill>
              <a:prstDash val="dash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567" name="Line 26"/>
            <p:cNvSpPr>
              <a:spLocks noChangeShapeType="1"/>
            </p:cNvSpPr>
            <p:nvPr/>
          </p:nvSpPr>
          <p:spPr bwMode="auto">
            <a:xfrm>
              <a:off x="7594600" y="3769877"/>
              <a:ext cx="0" cy="1591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68" name="Freeform 27"/>
            <p:cNvSpPr>
              <a:spLocks/>
            </p:cNvSpPr>
            <p:nvPr/>
          </p:nvSpPr>
          <p:spPr bwMode="auto">
            <a:xfrm rot="16200000">
              <a:off x="6763555" y="4369696"/>
              <a:ext cx="1281090" cy="368300"/>
            </a:xfrm>
            <a:custGeom>
              <a:avLst/>
              <a:gdLst>
                <a:gd name="T0" fmla="*/ 0 w 888"/>
                <a:gd name="T1" fmla="*/ 358292 h 368"/>
                <a:gd name="T2" fmla="*/ 163698 w 888"/>
                <a:gd name="T3" fmla="*/ 336274 h 368"/>
                <a:gd name="T4" fmla="*/ 371790 w 888"/>
                <a:gd name="T5" fmla="*/ 168137 h 368"/>
                <a:gd name="T6" fmla="*/ 457801 w 888"/>
                <a:gd name="T7" fmla="*/ 70057 h 368"/>
                <a:gd name="T8" fmla="*/ 618725 w 888"/>
                <a:gd name="T9" fmla="*/ 0 h 368"/>
                <a:gd name="T10" fmla="*/ 768550 w 888"/>
                <a:gd name="T11" fmla="*/ 70057 h 368"/>
                <a:gd name="T12" fmla="*/ 862885 w 888"/>
                <a:gd name="T13" fmla="*/ 168137 h 368"/>
                <a:gd name="T14" fmla="*/ 1018260 w 888"/>
                <a:gd name="T15" fmla="*/ 336274 h 368"/>
                <a:gd name="T16" fmla="*/ 1231900 w 888"/>
                <a:gd name="T17" fmla="*/ 360293 h 3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8"/>
                <a:gd name="T28" fmla="*/ 0 h 368"/>
                <a:gd name="T29" fmla="*/ 888 w 888"/>
                <a:gd name="T30" fmla="*/ 368 h 3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8" h="368">
                  <a:moveTo>
                    <a:pt x="0" y="358"/>
                  </a:moveTo>
                  <a:cubicBezTo>
                    <a:pt x="19" y="354"/>
                    <a:pt x="72" y="362"/>
                    <a:pt x="118" y="336"/>
                  </a:cubicBezTo>
                  <a:cubicBezTo>
                    <a:pt x="164" y="310"/>
                    <a:pt x="230" y="228"/>
                    <a:pt x="268" y="168"/>
                  </a:cubicBezTo>
                  <a:cubicBezTo>
                    <a:pt x="306" y="108"/>
                    <a:pt x="286" y="138"/>
                    <a:pt x="330" y="70"/>
                  </a:cubicBezTo>
                  <a:cubicBezTo>
                    <a:pt x="374" y="2"/>
                    <a:pt x="412" y="0"/>
                    <a:pt x="446" y="0"/>
                  </a:cubicBezTo>
                  <a:cubicBezTo>
                    <a:pt x="483" y="0"/>
                    <a:pt x="526" y="30"/>
                    <a:pt x="554" y="70"/>
                  </a:cubicBezTo>
                  <a:cubicBezTo>
                    <a:pt x="582" y="110"/>
                    <a:pt x="590" y="118"/>
                    <a:pt x="622" y="168"/>
                  </a:cubicBezTo>
                  <a:cubicBezTo>
                    <a:pt x="654" y="218"/>
                    <a:pt x="690" y="304"/>
                    <a:pt x="734" y="336"/>
                  </a:cubicBezTo>
                  <a:cubicBezTo>
                    <a:pt x="778" y="368"/>
                    <a:pt x="856" y="355"/>
                    <a:pt x="888" y="360"/>
                  </a:cubicBezTo>
                </a:path>
              </a:pathLst>
            </a:custGeom>
            <a:noFill/>
            <a:ln w="57150" cmpd="sng">
              <a:solidFill>
                <a:srgbClr val="25589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624231" y="3706377"/>
              <a:ext cx="832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.306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30656" y="4968875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– .306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892675" y="3904886"/>
              <a:ext cx="2695575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92675" y="5175271"/>
              <a:ext cx="2695575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B503D9-6009-4940-A358-10C272E1ED57}"/>
                  </a:ext>
                </a:extLst>
              </p:cNvPr>
              <p:cNvSpPr txBox="1"/>
              <p:nvPr/>
            </p:nvSpPr>
            <p:spPr>
              <a:xfrm>
                <a:off x="479425" y="1486744"/>
                <a:ext cx="7205370" cy="1866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nary>
                                </m:e>
                              </m:nary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39.5−1.75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15.0</m:t>
                                  </m:r>
                                </m:e>
                              </m:d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−.25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51.5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6−2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:endParaRPr lang="en-AU" sz="2000" b="0" i="1" dirty="0">
                  <a:latin typeface="Cambria Math" panose="02040503050406030204" pitchFamily="18" charset="0"/>
                </a:endParaRPr>
              </a:p>
              <a:p>
                <a:br>
                  <a:rPr lang="en-AU" sz="2000" i="1" dirty="0">
                    <a:latin typeface="Cambria Math" panose="02040503050406030204" pitchFamily="18" charset="0"/>
                  </a:rPr>
                </a:br>
                <a:r>
                  <a:rPr lang="en-AU" sz="2000" b="0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.09375</m:t>
                        </m:r>
                      </m:e>
                    </m:rad>
                  </m:oMath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:r>
                  <a:rPr lang="en-AU" sz="2000" b="0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=.306 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$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𝑚𝑖𝑙𝑙𝑖𝑜𝑛𝑠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B503D9-6009-4940-A358-10C272E1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1486744"/>
                <a:ext cx="7205370" cy="1866473"/>
              </a:xfrm>
              <a:prstGeom prst="rect">
                <a:avLst/>
              </a:prstGeom>
              <a:blipFill>
                <a:blip r:embed="rId2"/>
                <a:stretch>
                  <a:fillRect l="-1056" t="-18919" b="-4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200133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9" grpId="0" autoUpdateAnimBg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09675"/>
            <a:ext cx="7772400" cy="5178425"/>
          </a:xfrm>
        </p:spPr>
        <p:txBody>
          <a:bodyPr lIns="98954" tIns="48608" rIns="98954" bIns="48608"/>
          <a:lstStyle/>
          <a:p>
            <a:pPr marL="514350" indent="-514350">
              <a:buClr>
                <a:schemeClr val="tx1"/>
              </a:buClr>
              <a:buFont typeface="Calibri" charset="0"/>
              <a:buAutoNum type="arabicPeriod"/>
            </a:pPr>
            <a:r>
              <a:rPr lang="en-US" sz="2800" i="1" dirty="0">
                <a:latin typeface="Arial" charset="0"/>
                <a:cs typeface="Arial" charset="0"/>
              </a:rPr>
              <a:t>Short-range forecast</a:t>
            </a:r>
          </a:p>
          <a:p>
            <a:pPr marL="1168400" lvl="1" indent="-455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Up to 1 year, generally less than 3 months</a:t>
            </a:r>
          </a:p>
          <a:p>
            <a:pPr marL="1168400" lvl="1" indent="-455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Purchasing, job scheduling, workforce levels, job assignments, production levels</a:t>
            </a:r>
          </a:p>
          <a:p>
            <a:pPr marL="514350" indent="-514350">
              <a:buClr>
                <a:schemeClr val="tx1"/>
              </a:buClr>
              <a:buFont typeface="Calibri" charset="0"/>
              <a:buAutoNum type="arabicPeriod"/>
            </a:pPr>
            <a:r>
              <a:rPr lang="en-US" sz="2800" i="1" dirty="0">
                <a:latin typeface="Arial" charset="0"/>
                <a:cs typeface="Arial" charset="0"/>
              </a:rPr>
              <a:t>Medium-range forecast</a:t>
            </a:r>
          </a:p>
          <a:p>
            <a:pPr marL="1168400" lvl="1" indent="-455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3 months to 3 years</a:t>
            </a:r>
          </a:p>
          <a:p>
            <a:pPr marL="1168400" lvl="1" indent="-455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Sales and production planning, budgeting</a:t>
            </a:r>
          </a:p>
          <a:p>
            <a:pPr marL="514350" indent="-514350">
              <a:buClr>
                <a:schemeClr val="tx1"/>
              </a:buClr>
              <a:buFont typeface="Calibri" charset="0"/>
              <a:buAutoNum type="arabicPeriod"/>
            </a:pPr>
            <a:r>
              <a:rPr lang="en-US" sz="2800" i="1" dirty="0">
                <a:latin typeface="Arial" charset="0"/>
                <a:cs typeface="Arial" charset="0"/>
              </a:rPr>
              <a:t>Long-range forecast</a:t>
            </a:r>
          </a:p>
          <a:p>
            <a:pPr marL="1168400" lvl="1" indent="-455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3</a:t>
            </a:r>
            <a:r>
              <a:rPr lang="en-US" sz="2400" baseline="30000" dirty="0">
                <a:latin typeface="Arial" charset="0"/>
                <a:cs typeface="Arial" charset="0"/>
              </a:rPr>
              <a:t>+</a:t>
            </a:r>
            <a:r>
              <a:rPr lang="en-US" sz="2400" dirty="0">
                <a:latin typeface="Arial" charset="0"/>
                <a:cs typeface="Arial" charset="0"/>
              </a:rPr>
              <a:t> years</a:t>
            </a:r>
          </a:p>
          <a:p>
            <a:pPr marL="1168400" lvl="1" indent="-455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New product planning, facility location, capital expenditures, research and development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93700"/>
            <a:ext cx="7772400" cy="83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Forecasting Time Horizons</a:t>
            </a:r>
          </a:p>
        </p:txBody>
      </p:sp>
    </p:spTree>
    <p:extLst>
      <p:ext uri="{BB962C8B-B14F-4D97-AF65-F5344CB8AC3E}">
        <p14:creationId xmlns:p14="http://schemas.microsoft.com/office/powerpoint/2010/main" xmlns="" val="40220267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689100"/>
            <a:ext cx="7708900" cy="3962400"/>
          </a:xfrm>
        </p:spPr>
        <p:txBody>
          <a:bodyPr lIns="90475" tIns="44444" rIns="90475" bIns="44444"/>
          <a:lstStyle/>
          <a:p>
            <a:pPr marL="444500" indent="-444500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How strong is the linear relationship between the variables?</a:t>
            </a:r>
          </a:p>
          <a:p>
            <a:pPr marL="444500" indent="-444500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Correlation does not necessarily imply causality!</a:t>
            </a:r>
          </a:p>
          <a:p>
            <a:pPr marL="444500" indent="-444500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b="1" dirty="0">
                <a:solidFill>
                  <a:srgbClr val="255898"/>
                </a:solidFill>
                <a:latin typeface="Arial" charset="0"/>
                <a:cs typeface="Arial" charset="0"/>
              </a:rPr>
              <a:t>Coefficient of correlation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Times New Roman" charset="0"/>
                <a:cs typeface="Times New Roman" charset="0"/>
              </a:rPr>
              <a:t>r</a:t>
            </a:r>
            <a:r>
              <a:rPr lang="en-US" dirty="0">
                <a:latin typeface="Arial" charset="0"/>
                <a:cs typeface="Arial" charset="0"/>
              </a:rPr>
              <a:t>, measures degree of association</a:t>
            </a:r>
          </a:p>
          <a:p>
            <a:pPr marL="1168400" lvl="1" indent="-457200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Values range from −1 to +1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08000"/>
            <a:ext cx="7772400" cy="7366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7220519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9779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Correlation Coefficient</a:t>
            </a:r>
          </a:p>
        </p:txBody>
      </p:sp>
      <p:grpSp>
        <p:nvGrpSpPr>
          <p:cNvPr id="187405" name="Group 187404"/>
          <p:cNvGrpSpPr>
            <a:grpSpLocks/>
          </p:cNvGrpSpPr>
          <p:nvPr/>
        </p:nvGrpSpPr>
        <p:grpSpPr bwMode="auto">
          <a:xfrm>
            <a:off x="1296988" y="1674813"/>
            <a:ext cx="1477963" cy="1512868"/>
            <a:chOff x="1296268" y="1674570"/>
            <a:chExt cx="1478685" cy="1512792"/>
          </a:xfrm>
        </p:grpSpPr>
        <p:sp>
          <p:nvSpPr>
            <p:cNvPr id="13" name="Freeform 12"/>
            <p:cNvSpPr/>
            <p:nvPr/>
          </p:nvSpPr>
          <p:spPr>
            <a:xfrm>
              <a:off x="1520214" y="1676157"/>
              <a:ext cx="1014909" cy="1028648"/>
            </a:xfrm>
            <a:custGeom>
              <a:avLst/>
              <a:gdLst>
                <a:gd name="connsiteX0" fmla="*/ 0 w 1016000"/>
                <a:gd name="connsiteY0" fmla="*/ 0 h 1028700"/>
                <a:gd name="connsiteX1" fmla="*/ 0 w 1016000"/>
                <a:gd name="connsiteY1" fmla="*/ 1028700 h 1028700"/>
                <a:gd name="connsiteX2" fmla="*/ 1016000 w 1016000"/>
                <a:gd name="connsiteY2" fmla="*/ 1024467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028700">
                  <a:moveTo>
                    <a:pt x="0" y="0"/>
                  </a:moveTo>
                  <a:lnTo>
                    <a:pt x="0" y="1028700"/>
                  </a:lnTo>
                  <a:lnTo>
                    <a:pt x="1016000" y="1024467"/>
                  </a:lnTo>
                </a:path>
              </a:pathLst>
            </a:custGeom>
            <a:ln w="38100" cmpd="sng">
              <a:solidFill>
                <a:srgbClr val="000000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558333" y="1815850"/>
              <a:ext cx="727430" cy="850857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612334" y="1884109"/>
              <a:ext cx="81003" cy="79371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744162" y="2039677"/>
              <a:ext cx="81002" cy="8095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875988" y="2196831"/>
              <a:ext cx="79414" cy="8095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006227" y="2353986"/>
              <a:ext cx="81003" cy="8095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138054" y="2511140"/>
              <a:ext cx="81002" cy="79371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7174" name="TextBox 187395"/>
            <p:cNvSpPr txBox="1">
              <a:spLocks noChangeArrowheads="1"/>
            </p:cNvSpPr>
            <p:nvPr/>
          </p:nvSpPr>
          <p:spPr bwMode="auto">
            <a:xfrm>
              <a:off x="1296268" y="1674570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y</a:t>
              </a:r>
            </a:p>
          </p:txBody>
        </p:sp>
        <p:sp>
          <p:nvSpPr>
            <p:cNvPr id="217175" name="TextBox 187396"/>
            <p:cNvSpPr txBox="1">
              <a:spLocks noChangeArrowheads="1"/>
            </p:cNvSpPr>
            <p:nvPr/>
          </p:nvSpPr>
          <p:spPr bwMode="auto">
            <a:xfrm>
              <a:off x="2257239" y="2637369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x</a:t>
              </a:r>
            </a:p>
          </p:txBody>
        </p:sp>
        <p:sp>
          <p:nvSpPr>
            <p:cNvPr id="217176" name="TextBox 187397"/>
            <p:cNvSpPr txBox="1">
              <a:spLocks noChangeArrowheads="1"/>
            </p:cNvSpPr>
            <p:nvPr/>
          </p:nvSpPr>
          <p:spPr bwMode="auto">
            <a:xfrm>
              <a:off x="1296269" y="2815484"/>
              <a:ext cx="1478684" cy="3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7800" indent="-1778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Arial" charset="0"/>
                </a:rPr>
                <a:t>(a)	Perfect negative correlation, </a:t>
              </a:r>
              <a:r>
                <a:rPr lang="en-US" sz="1000" i="1" dirty="0">
                  <a:latin typeface="Arial" charset="0"/>
                </a:rPr>
                <a:t>r</a:t>
              </a:r>
              <a:r>
                <a:rPr lang="en-US" sz="1000" dirty="0">
                  <a:latin typeface="Arial" charset="0"/>
                </a:rPr>
                <a:t> = –1</a:t>
              </a:r>
            </a:p>
          </p:txBody>
        </p:sp>
      </p:grpSp>
      <p:grpSp>
        <p:nvGrpSpPr>
          <p:cNvPr id="187407" name="Group 187406"/>
          <p:cNvGrpSpPr>
            <a:grpSpLocks/>
          </p:cNvGrpSpPr>
          <p:nvPr/>
        </p:nvGrpSpPr>
        <p:grpSpPr bwMode="auto">
          <a:xfrm>
            <a:off x="4016375" y="3787775"/>
            <a:ext cx="1576388" cy="1373379"/>
            <a:chOff x="4016181" y="3787043"/>
            <a:chExt cx="1577157" cy="1374502"/>
          </a:xfrm>
        </p:grpSpPr>
        <p:sp>
          <p:nvSpPr>
            <p:cNvPr id="31" name="Oval 30"/>
            <p:cNvSpPr/>
            <p:nvPr/>
          </p:nvSpPr>
          <p:spPr>
            <a:xfrm>
              <a:off x="4487899" y="4548078"/>
              <a:ext cx="79414" cy="8102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284600" y="4516302"/>
              <a:ext cx="79414" cy="8102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711845" y="4235084"/>
              <a:ext cx="81002" cy="8102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919910" y="4260505"/>
              <a:ext cx="79414" cy="8102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088267" y="4260505"/>
              <a:ext cx="81001" cy="8102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883379" y="4427329"/>
              <a:ext cx="79414" cy="8102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319542" y="4316113"/>
              <a:ext cx="81001" cy="7944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446604" y="4133401"/>
              <a:ext cx="81001" cy="8102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630844" y="4316113"/>
              <a:ext cx="81001" cy="7944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4646726" y="4548078"/>
              <a:ext cx="79414" cy="8102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837319" y="4068261"/>
              <a:ext cx="79414" cy="8102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088267" y="4557611"/>
              <a:ext cx="81001" cy="7944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254422" y="4343122"/>
              <a:ext cx="935494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>
              <a:off x="4240128" y="3788632"/>
              <a:ext cx="1014907" cy="1029541"/>
            </a:xfrm>
            <a:custGeom>
              <a:avLst/>
              <a:gdLst>
                <a:gd name="connsiteX0" fmla="*/ 0 w 1016000"/>
                <a:gd name="connsiteY0" fmla="*/ 0 h 1028700"/>
                <a:gd name="connsiteX1" fmla="*/ 0 w 1016000"/>
                <a:gd name="connsiteY1" fmla="*/ 1028700 h 1028700"/>
                <a:gd name="connsiteX2" fmla="*/ 1016000 w 1016000"/>
                <a:gd name="connsiteY2" fmla="*/ 1024467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028700">
                  <a:moveTo>
                    <a:pt x="0" y="0"/>
                  </a:moveTo>
                  <a:lnTo>
                    <a:pt x="0" y="1028700"/>
                  </a:lnTo>
                  <a:lnTo>
                    <a:pt x="1016000" y="1024467"/>
                  </a:lnTo>
                </a:path>
              </a:pathLst>
            </a:custGeom>
            <a:ln w="38100" cmpd="sng">
              <a:solidFill>
                <a:srgbClr val="000000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7164" name="TextBox 72"/>
            <p:cNvSpPr txBox="1">
              <a:spLocks noChangeArrowheads="1"/>
            </p:cNvSpPr>
            <p:nvPr/>
          </p:nvSpPr>
          <p:spPr bwMode="auto">
            <a:xfrm>
              <a:off x="4016181" y="3787043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y</a:t>
              </a:r>
            </a:p>
          </p:txBody>
        </p:sp>
        <p:sp>
          <p:nvSpPr>
            <p:cNvPr id="217165" name="TextBox 73"/>
            <p:cNvSpPr txBox="1">
              <a:spLocks noChangeArrowheads="1"/>
            </p:cNvSpPr>
            <p:nvPr/>
          </p:nvSpPr>
          <p:spPr bwMode="auto">
            <a:xfrm>
              <a:off x="4977152" y="4749842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x</a:t>
              </a:r>
            </a:p>
          </p:txBody>
        </p:sp>
        <p:sp>
          <p:nvSpPr>
            <p:cNvPr id="217166" name="TextBox 74"/>
            <p:cNvSpPr txBox="1">
              <a:spLocks noChangeArrowheads="1"/>
            </p:cNvSpPr>
            <p:nvPr/>
          </p:nvSpPr>
          <p:spPr bwMode="auto">
            <a:xfrm>
              <a:off x="4057477" y="4927957"/>
              <a:ext cx="1535861" cy="233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7800" indent="-1778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Arial" charset="0"/>
                </a:rPr>
                <a:t>(c)	No correlation, </a:t>
              </a:r>
              <a:r>
                <a:rPr lang="en-US" sz="1000" i="1" dirty="0">
                  <a:latin typeface="Arial" charset="0"/>
                </a:rPr>
                <a:t>r</a:t>
              </a:r>
              <a:r>
                <a:rPr lang="en-US" sz="1000" dirty="0">
                  <a:latin typeface="Arial" charset="0"/>
                </a:rPr>
                <a:t> = 0</a:t>
              </a:r>
            </a:p>
          </p:txBody>
        </p:sp>
      </p:grpSp>
      <p:grpSp>
        <p:nvGrpSpPr>
          <p:cNvPr id="187408" name="Group 187407"/>
          <p:cNvGrpSpPr>
            <a:grpSpLocks/>
          </p:cNvGrpSpPr>
          <p:nvPr/>
        </p:nvGrpSpPr>
        <p:grpSpPr bwMode="auto">
          <a:xfrm>
            <a:off x="5348288" y="2970213"/>
            <a:ext cx="1593850" cy="1374775"/>
            <a:chOff x="5348275" y="2969969"/>
            <a:chExt cx="1594392" cy="1374311"/>
          </a:xfrm>
        </p:grpSpPr>
        <p:sp>
          <p:nvSpPr>
            <p:cNvPr id="37" name="Oval 36"/>
            <p:cNvSpPr/>
            <p:nvPr/>
          </p:nvSpPr>
          <p:spPr>
            <a:xfrm>
              <a:off x="5719876" y="3492080"/>
              <a:ext cx="79402" cy="80936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710348" y="3596819"/>
              <a:ext cx="80990" cy="7934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678587" y="3806299"/>
              <a:ext cx="80990" cy="7934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243929" y="3349253"/>
              <a:ext cx="80990" cy="7934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913617" y="3717429"/>
              <a:ext cx="80990" cy="7934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078773" y="3612689"/>
              <a:ext cx="80990" cy="80936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811983" y="3580950"/>
              <a:ext cx="80990" cy="80936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986667" y="3492080"/>
              <a:ext cx="79402" cy="80936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913617" y="3388928"/>
              <a:ext cx="80990" cy="8093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101006" y="3388928"/>
              <a:ext cx="80990" cy="8093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061304" y="3268318"/>
              <a:ext cx="79402" cy="8093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592833" y="3115970"/>
              <a:ext cx="943296" cy="769677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293158" y="3166753"/>
              <a:ext cx="80991" cy="8093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5572188" y="2971555"/>
              <a:ext cx="1016345" cy="1028353"/>
            </a:xfrm>
            <a:custGeom>
              <a:avLst/>
              <a:gdLst>
                <a:gd name="connsiteX0" fmla="*/ 0 w 1016000"/>
                <a:gd name="connsiteY0" fmla="*/ 0 h 1028700"/>
                <a:gd name="connsiteX1" fmla="*/ 0 w 1016000"/>
                <a:gd name="connsiteY1" fmla="*/ 1028700 h 1028700"/>
                <a:gd name="connsiteX2" fmla="*/ 1016000 w 1016000"/>
                <a:gd name="connsiteY2" fmla="*/ 1024467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028700">
                  <a:moveTo>
                    <a:pt x="0" y="0"/>
                  </a:moveTo>
                  <a:lnTo>
                    <a:pt x="0" y="1028700"/>
                  </a:lnTo>
                  <a:lnTo>
                    <a:pt x="1016000" y="1024467"/>
                  </a:lnTo>
                </a:path>
              </a:pathLst>
            </a:custGeom>
            <a:ln w="38100" cmpd="sng">
              <a:solidFill>
                <a:srgbClr val="000000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7147" name="TextBox 80"/>
            <p:cNvSpPr txBox="1">
              <a:spLocks noChangeArrowheads="1"/>
            </p:cNvSpPr>
            <p:nvPr/>
          </p:nvSpPr>
          <p:spPr bwMode="auto">
            <a:xfrm>
              <a:off x="5348275" y="2969969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y</a:t>
              </a:r>
            </a:p>
          </p:txBody>
        </p:sp>
        <p:sp>
          <p:nvSpPr>
            <p:cNvPr id="217148" name="TextBox 81"/>
            <p:cNvSpPr txBox="1">
              <a:spLocks noChangeArrowheads="1"/>
            </p:cNvSpPr>
            <p:nvPr/>
          </p:nvSpPr>
          <p:spPr bwMode="auto">
            <a:xfrm>
              <a:off x="6309246" y="3932768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x</a:t>
              </a:r>
            </a:p>
          </p:txBody>
        </p:sp>
        <p:sp>
          <p:nvSpPr>
            <p:cNvPr id="217149" name="TextBox 82"/>
            <p:cNvSpPr txBox="1">
              <a:spLocks noChangeArrowheads="1"/>
            </p:cNvSpPr>
            <p:nvPr/>
          </p:nvSpPr>
          <p:spPr bwMode="auto">
            <a:xfrm>
              <a:off x="5396093" y="4110883"/>
              <a:ext cx="1546574" cy="23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7800" indent="-1778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Arial" charset="0"/>
                </a:rPr>
                <a:t>(d)	Positive correlation</a:t>
              </a:r>
            </a:p>
          </p:txBody>
        </p:sp>
      </p:grpSp>
      <p:grpSp>
        <p:nvGrpSpPr>
          <p:cNvPr id="187409" name="Group 187408"/>
          <p:cNvGrpSpPr>
            <a:grpSpLocks/>
          </p:cNvGrpSpPr>
          <p:nvPr/>
        </p:nvGrpSpPr>
        <p:grpSpPr bwMode="auto">
          <a:xfrm>
            <a:off x="6532563" y="1670050"/>
            <a:ext cx="1479550" cy="1512888"/>
            <a:chOff x="6532901" y="1670651"/>
            <a:chExt cx="1478684" cy="1512811"/>
          </a:xfrm>
        </p:grpSpPr>
        <p:sp>
          <p:nvSpPr>
            <p:cNvPr id="54" name="Oval 53"/>
            <p:cNvSpPr/>
            <p:nvPr/>
          </p:nvSpPr>
          <p:spPr>
            <a:xfrm>
              <a:off x="6951756" y="2421501"/>
              <a:ext cx="79329" cy="8095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7167529" y="2210374"/>
              <a:ext cx="80915" cy="79371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7384889" y="1997659"/>
              <a:ext cx="79329" cy="8095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7600663" y="1786533"/>
              <a:ext cx="80916" cy="8095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6764540" y="1753197"/>
              <a:ext cx="956702" cy="942927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83"/>
            <p:cNvSpPr/>
            <p:nvPr/>
          </p:nvSpPr>
          <p:spPr>
            <a:xfrm>
              <a:off x="6756607" y="1672239"/>
              <a:ext cx="1015405" cy="1028648"/>
            </a:xfrm>
            <a:custGeom>
              <a:avLst/>
              <a:gdLst>
                <a:gd name="connsiteX0" fmla="*/ 0 w 1016000"/>
                <a:gd name="connsiteY0" fmla="*/ 0 h 1028700"/>
                <a:gd name="connsiteX1" fmla="*/ 0 w 1016000"/>
                <a:gd name="connsiteY1" fmla="*/ 1028700 h 1028700"/>
                <a:gd name="connsiteX2" fmla="*/ 1016000 w 1016000"/>
                <a:gd name="connsiteY2" fmla="*/ 1024467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028700">
                  <a:moveTo>
                    <a:pt x="0" y="0"/>
                  </a:moveTo>
                  <a:lnTo>
                    <a:pt x="0" y="1028700"/>
                  </a:lnTo>
                  <a:lnTo>
                    <a:pt x="1016000" y="1024467"/>
                  </a:lnTo>
                </a:path>
              </a:pathLst>
            </a:custGeom>
            <a:ln w="38100" cmpd="sng">
              <a:solidFill>
                <a:srgbClr val="000000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7130" name="TextBox 84"/>
            <p:cNvSpPr txBox="1">
              <a:spLocks noChangeArrowheads="1"/>
            </p:cNvSpPr>
            <p:nvPr/>
          </p:nvSpPr>
          <p:spPr bwMode="auto">
            <a:xfrm>
              <a:off x="6532901" y="1670651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y</a:t>
              </a:r>
            </a:p>
          </p:txBody>
        </p:sp>
        <p:sp>
          <p:nvSpPr>
            <p:cNvPr id="217131" name="TextBox 85"/>
            <p:cNvSpPr txBox="1">
              <a:spLocks noChangeArrowheads="1"/>
            </p:cNvSpPr>
            <p:nvPr/>
          </p:nvSpPr>
          <p:spPr bwMode="auto">
            <a:xfrm>
              <a:off x="7493872" y="2633450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x</a:t>
              </a:r>
            </a:p>
          </p:txBody>
        </p:sp>
        <p:sp>
          <p:nvSpPr>
            <p:cNvPr id="217132" name="TextBox 86"/>
            <p:cNvSpPr txBox="1">
              <a:spLocks noChangeArrowheads="1"/>
            </p:cNvSpPr>
            <p:nvPr/>
          </p:nvSpPr>
          <p:spPr bwMode="auto">
            <a:xfrm>
              <a:off x="6669619" y="2811565"/>
              <a:ext cx="1341966" cy="37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7800" indent="-1778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Arial" charset="0"/>
                </a:rPr>
                <a:t>(e)	Perfect positive correlation, </a:t>
              </a:r>
              <a:r>
                <a:rPr lang="en-US" sz="1000" i="1" dirty="0">
                  <a:latin typeface="Arial" charset="0"/>
                </a:rPr>
                <a:t>r</a:t>
              </a:r>
              <a:r>
                <a:rPr lang="en-US" sz="1000" dirty="0">
                  <a:latin typeface="Arial" charset="0"/>
                </a:rPr>
                <a:t> = 1</a:t>
              </a:r>
            </a:p>
          </p:txBody>
        </p:sp>
      </p:grpSp>
      <p:grpSp>
        <p:nvGrpSpPr>
          <p:cNvPr id="187406" name="Group 187405"/>
          <p:cNvGrpSpPr>
            <a:grpSpLocks/>
          </p:cNvGrpSpPr>
          <p:nvPr/>
        </p:nvGrpSpPr>
        <p:grpSpPr bwMode="auto">
          <a:xfrm>
            <a:off x="2543175" y="2952750"/>
            <a:ext cx="1544638" cy="1374775"/>
            <a:chOff x="2543366" y="2952781"/>
            <a:chExt cx="1543913" cy="1374311"/>
          </a:xfrm>
        </p:grpSpPr>
        <p:sp>
          <p:nvSpPr>
            <p:cNvPr id="22" name="Oval 21"/>
            <p:cNvSpPr/>
            <p:nvPr/>
          </p:nvSpPr>
          <p:spPr>
            <a:xfrm>
              <a:off x="2944815" y="3017847"/>
              <a:ext cx="79338" cy="8093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05077" y="3227326"/>
              <a:ext cx="80925" cy="8093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257406" y="3347936"/>
              <a:ext cx="80925" cy="8093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373239" y="3532023"/>
              <a:ext cx="80924" cy="8093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39848" y="3500284"/>
              <a:ext cx="79338" cy="80935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921014" y="3268587"/>
              <a:ext cx="80925" cy="79348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377999" y="3676437"/>
              <a:ext cx="80925" cy="80936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065409" y="3428870"/>
              <a:ext cx="79338" cy="80936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105077" y="3749437"/>
              <a:ext cx="80925" cy="80936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2558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862304" y="3059108"/>
              <a:ext cx="642635" cy="771265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/>
            <p:cNvSpPr/>
            <p:nvPr/>
          </p:nvSpPr>
          <p:spPr>
            <a:xfrm>
              <a:off x="2782966" y="2954368"/>
              <a:ext cx="1015523" cy="1028353"/>
            </a:xfrm>
            <a:custGeom>
              <a:avLst/>
              <a:gdLst>
                <a:gd name="connsiteX0" fmla="*/ 0 w 1016000"/>
                <a:gd name="connsiteY0" fmla="*/ 0 h 1028700"/>
                <a:gd name="connsiteX1" fmla="*/ 0 w 1016000"/>
                <a:gd name="connsiteY1" fmla="*/ 1028700 h 1028700"/>
                <a:gd name="connsiteX2" fmla="*/ 1016000 w 1016000"/>
                <a:gd name="connsiteY2" fmla="*/ 1024467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028700">
                  <a:moveTo>
                    <a:pt x="0" y="0"/>
                  </a:moveTo>
                  <a:lnTo>
                    <a:pt x="0" y="1028700"/>
                  </a:lnTo>
                  <a:lnTo>
                    <a:pt x="1016000" y="1024467"/>
                  </a:lnTo>
                </a:path>
              </a:pathLst>
            </a:custGeom>
            <a:ln w="38100" cmpd="sng">
              <a:solidFill>
                <a:srgbClr val="000000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7121" name="TextBox 88"/>
            <p:cNvSpPr txBox="1">
              <a:spLocks noChangeArrowheads="1"/>
            </p:cNvSpPr>
            <p:nvPr/>
          </p:nvSpPr>
          <p:spPr bwMode="auto">
            <a:xfrm>
              <a:off x="2559049" y="2952781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y</a:t>
              </a:r>
            </a:p>
          </p:txBody>
        </p:sp>
        <p:sp>
          <p:nvSpPr>
            <p:cNvPr id="217122" name="TextBox 89"/>
            <p:cNvSpPr txBox="1">
              <a:spLocks noChangeArrowheads="1"/>
            </p:cNvSpPr>
            <p:nvPr/>
          </p:nvSpPr>
          <p:spPr bwMode="auto">
            <a:xfrm>
              <a:off x="3520020" y="3915580"/>
              <a:ext cx="2996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i="1" dirty="0">
                  <a:latin typeface="Arial" charset="0"/>
                </a:rPr>
                <a:t>x</a:t>
              </a:r>
            </a:p>
          </p:txBody>
        </p:sp>
        <p:sp>
          <p:nvSpPr>
            <p:cNvPr id="217123" name="TextBox 90"/>
            <p:cNvSpPr txBox="1">
              <a:spLocks noChangeArrowheads="1"/>
            </p:cNvSpPr>
            <p:nvPr/>
          </p:nvSpPr>
          <p:spPr bwMode="auto">
            <a:xfrm>
              <a:off x="2543366" y="4093695"/>
              <a:ext cx="1543913" cy="23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7800" indent="-1778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Arial" charset="0"/>
                </a:rPr>
                <a:t>(b)	Negative correlation</a:t>
              </a:r>
            </a:p>
          </p:txBody>
        </p:sp>
      </p:grpSp>
      <p:grpSp>
        <p:nvGrpSpPr>
          <p:cNvPr id="187410" name="Group 187409"/>
          <p:cNvGrpSpPr>
            <a:grpSpLocks/>
          </p:cNvGrpSpPr>
          <p:nvPr/>
        </p:nvGrpSpPr>
        <p:grpSpPr bwMode="auto">
          <a:xfrm>
            <a:off x="1485900" y="3187700"/>
            <a:ext cx="6413500" cy="3136900"/>
            <a:chOff x="1485896" y="3187700"/>
            <a:chExt cx="6413494" cy="3136900"/>
          </a:xfrm>
        </p:grpSpPr>
        <p:sp>
          <p:nvSpPr>
            <p:cNvPr id="187404" name="Rectangle 187403"/>
            <p:cNvSpPr/>
            <p:nvPr/>
          </p:nvSpPr>
          <p:spPr>
            <a:xfrm flipH="1">
              <a:off x="1930396" y="5715000"/>
              <a:ext cx="5422895" cy="16986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1930396" y="3187700"/>
              <a:ext cx="5410195" cy="2527300"/>
            </a:xfrm>
            <a:custGeom>
              <a:avLst/>
              <a:gdLst>
                <a:gd name="connsiteX0" fmla="*/ 0 w 5410200"/>
                <a:gd name="connsiteY0" fmla="*/ 0 h 2527300"/>
                <a:gd name="connsiteX1" fmla="*/ 12700 w 5410200"/>
                <a:gd name="connsiteY1" fmla="*/ 2527300 h 2527300"/>
                <a:gd name="connsiteX2" fmla="*/ 5397500 w 5410200"/>
                <a:gd name="connsiteY2" fmla="*/ 2514600 h 2527300"/>
                <a:gd name="connsiteX3" fmla="*/ 5410200 w 5410200"/>
                <a:gd name="connsiteY3" fmla="*/ 25400 h 252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200" h="2527300">
                  <a:moveTo>
                    <a:pt x="0" y="0"/>
                  </a:moveTo>
                  <a:cubicBezTo>
                    <a:pt x="4233" y="842433"/>
                    <a:pt x="8467" y="1684867"/>
                    <a:pt x="12700" y="2527300"/>
                  </a:cubicBezTo>
                  <a:lnTo>
                    <a:pt x="5397500" y="2514600"/>
                  </a:lnTo>
                  <a:cubicBezTo>
                    <a:pt x="5401733" y="1684867"/>
                    <a:pt x="5405967" y="855133"/>
                    <a:pt x="5410200" y="254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289294" y="4597400"/>
              <a:ext cx="0" cy="7493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86455" y="4597400"/>
              <a:ext cx="0" cy="7493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35493" y="5346700"/>
              <a:ext cx="0" cy="37465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102" name="TextBox 187398"/>
            <p:cNvSpPr txBox="1">
              <a:spLocks noChangeArrowheads="1"/>
            </p:cNvSpPr>
            <p:nvPr/>
          </p:nvSpPr>
          <p:spPr bwMode="auto">
            <a:xfrm>
              <a:off x="6806387" y="5353050"/>
              <a:ext cx="5011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High</a:t>
              </a:r>
            </a:p>
          </p:txBody>
        </p:sp>
        <p:sp>
          <p:nvSpPr>
            <p:cNvPr id="217103" name="TextBox 187399"/>
            <p:cNvSpPr txBox="1">
              <a:spLocks noChangeArrowheads="1"/>
            </p:cNvSpPr>
            <p:nvPr/>
          </p:nvSpPr>
          <p:spPr bwMode="auto">
            <a:xfrm>
              <a:off x="5611282" y="5353050"/>
              <a:ext cx="8347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Moderate</a:t>
              </a:r>
            </a:p>
          </p:txBody>
        </p:sp>
        <p:sp>
          <p:nvSpPr>
            <p:cNvPr id="217104" name="TextBox 187400"/>
            <p:cNvSpPr txBox="1">
              <a:spLocks noChangeArrowheads="1"/>
            </p:cNvSpPr>
            <p:nvPr/>
          </p:nvSpPr>
          <p:spPr bwMode="auto">
            <a:xfrm>
              <a:off x="4742146" y="5353050"/>
              <a:ext cx="4669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Low</a:t>
              </a:r>
            </a:p>
          </p:txBody>
        </p:sp>
        <p:sp>
          <p:nvSpPr>
            <p:cNvPr id="217105" name="TextBox 187401"/>
            <p:cNvSpPr txBox="1">
              <a:spLocks noChangeArrowheads="1"/>
            </p:cNvSpPr>
            <p:nvPr/>
          </p:nvSpPr>
          <p:spPr bwMode="auto">
            <a:xfrm>
              <a:off x="3467836" y="6047601"/>
              <a:ext cx="21595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Correlation coefficient values</a:t>
              </a:r>
            </a:p>
          </p:txBody>
        </p:sp>
        <p:sp>
          <p:nvSpPr>
            <p:cNvPr id="217106" name="TextBox 97"/>
            <p:cNvSpPr txBox="1">
              <a:spLocks noChangeArrowheads="1"/>
            </p:cNvSpPr>
            <p:nvPr/>
          </p:nvSpPr>
          <p:spPr bwMode="auto">
            <a:xfrm>
              <a:off x="1974849" y="5353050"/>
              <a:ext cx="5011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High</a:t>
              </a:r>
            </a:p>
          </p:txBody>
        </p:sp>
        <p:sp>
          <p:nvSpPr>
            <p:cNvPr id="217107" name="TextBox 98"/>
            <p:cNvSpPr txBox="1">
              <a:spLocks noChangeArrowheads="1"/>
            </p:cNvSpPr>
            <p:nvPr/>
          </p:nvSpPr>
          <p:spPr bwMode="auto">
            <a:xfrm>
              <a:off x="2915465" y="5353050"/>
              <a:ext cx="8347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Moderate</a:t>
              </a:r>
            </a:p>
          </p:txBody>
        </p:sp>
        <p:sp>
          <p:nvSpPr>
            <p:cNvPr id="217108" name="TextBox 99"/>
            <p:cNvSpPr txBox="1">
              <a:spLocks noChangeArrowheads="1"/>
            </p:cNvSpPr>
            <p:nvPr/>
          </p:nvSpPr>
          <p:spPr bwMode="auto">
            <a:xfrm>
              <a:off x="4119844" y="5353050"/>
              <a:ext cx="4669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latin typeface="Arial" charset="0"/>
                </a:rPr>
                <a:t>Low</a:t>
              </a:r>
            </a:p>
          </p:txBody>
        </p:sp>
        <p:sp>
          <p:nvSpPr>
            <p:cNvPr id="217109" name="TextBox 187402"/>
            <p:cNvSpPr txBox="1">
              <a:spLocks noChangeArrowheads="1"/>
            </p:cNvSpPr>
            <p:nvPr/>
          </p:nvSpPr>
          <p:spPr bwMode="auto">
            <a:xfrm>
              <a:off x="1485896" y="5522051"/>
              <a:ext cx="6413494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60363" algn="ctr"/>
                  <a:tab pos="896938" algn="ctr"/>
                  <a:tab pos="1435100" algn="ctr"/>
                  <a:tab pos="1973263" algn="ctr"/>
                  <a:tab pos="2509838" algn="ctr"/>
                  <a:tab pos="3048000" algn="ctr"/>
                  <a:tab pos="3589338" algn="ctr"/>
                  <a:tab pos="4127500" algn="ctr"/>
                  <a:tab pos="4665663" algn="ctr"/>
                  <a:tab pos="5202238" algn="ctr"/>
                  <a:tab pos="5740400" algn="ctr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360363" algn="ctr"/>
                  <a:tab pos="896938" algn="ctr"/>
                  <a:tab pos="1435100" algn="ctr"/>
                  <a:tab pos="1973263" algn="ctr"/>
                  <a:tab pos="2509838" algn="ctr"/>
                  <a:tab pos="3048000" algn="ctr"/>
                  <a:tab pos="3589338" algn="ctr"/>
                  <a:tab pos="4127500" algn="ctr"/>
                  <a:tab pos="4665663" algn="ctr"/>
                  <a:tab pos="5202238" algn="ctr"/>
                  <a:tab pos="57404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360363" algn="ctr"/>
                  <a:tab pos="896938" algn="ctr"/>
                  <a:tab pos="1435100" algn="ctr"/>
                  <a:tab pos="1973263" algn="ctr"/>
                  <a:tab pos="2509838" algn="ctr"/>
                  <a:tab pos="3048000" algn="ctr"/>
                  <a:tab pos="3589338" algn="ctr"/>
                  <a:tab pos="4127500" algn="ctr"/>
                  <a:tab pos="4665663" algn="ctr"/>
                  <a:tab pos="5202238" algn="ctr"/>
                  <a:tab pos="57404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360363" algn="ctr"/>
                  <a:tab pos="896938" algn="ctr"/>
                  <a:tab pos="1435100" algn="ctr"/>
                  <a:tab pos="1973263" algn="ctr"/>
                  <a:tab pos="2509838" algn="ctr"/>
                  <a:tab pos="3048000" algn="ctr"/>
                  <a:tab pos="3589338" algn="ctr"/>
                  <a:tab pos="4127500" algn="ctr"/>
                  <a:tab pos="4665663" algn="ctr"/>
                  <a:tab pos="5202238" algn="ctr"/>
                  <a:tab pos="57404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360363" algn="ctr"/>
                  <a:tab pos="896938" algn="ctr"/>
                  <a:tab pos="1435100" algn="ctr"/>
                  <a:tab pos="1973263" algn="ctr"/>
                  <a:tab pos="2509838" algn="ctr"/>
                  <a:tab pos="3048000" algn="ctr"/>
                  <a:tab pos="3589338" algn="ctr"/>
                  <a:tab pos="4127500" algn="ctr"/>
                  <a:tab pos="4665663" algn="ctr"/>
                  <a:tab pos="5202238" algn="ctr"/>
                  <a:tab pos="57404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0363" algn="ctr"/>
                  <a:tab pos="896938" algn="ctr"/>
                  <a:tab pos="1435100" algn="ctr"/>
                  <a:tab pos="1973263" algn="ctr"/>
                  <a:tab pos="2509838" algn="ctr"/>
                  <a:tab pos="3048000" algn="ctr"/>
                  <a:tab pos="3589338" algn="ctr"/>
                  <a:tab pos="4127500" algn="ctr"/>
                  <a:tab pos="4665663" algn="ctr"/>
                  <a:tab pos="5202238" algn="ctr"/>
                  <a:tab pos="57404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0363" algn="ctr"/>
                  <a:tab pos="896938" algn="ctr"/>
                  <a:tab pos="1435100" algn="ctr"/>
                  <a:tab pos="1973263" algn="ctr"/>
                  <a:tab pos="2509838" algn="ctr"/>
                  <a:tab pos="3048000" algn="ctr"/>
                  <a:tab pos="3589338" algn="ctr"/>
                  <a:tab pos="4127500" algn="ctr"/>
                  <a:tab pos="4665663" algn="ctr"/>
                  <a:tab pos="5202238" algn="ctr"/>
                  <a:tab pos="57404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0363" algn="ctr"/>
                  <a:tab pos="896938" algn="ctr"/>
                  <a:tab pos="1435100" algn="ctr"/>
                  <a:tab pos="1973263" algn="ctr"/>
                  <a:tab pos="2509838" algn="ctr"/>
                  <a:tab pos="3048000" algn="ctr"/>
                  <a:tab pos="3589338" algn="ctr"/>
                  <a:tab pos="4127500" algn="ctr"/>
                  <a:tab pos="4665663" algn="ctr"/>
                  <a:tab pos="5202238" algn="ctr"/>
                  <a:tab pos="57404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0363" algn="ctr"/>
                  <a:tab pos="896938" algn="ctr"/>
                  <a:tab pos="1435100" algn="ctr"/>
                  <a:tab pos="1973263" algn="ctr"/>
                  <a:tab pos="2509838" algn="ctr"/>
                  <a:tab pos="3048000" algn="ctr"/>
                  <a:tab pos="3589338" algn="ctr"/>
                  <a:tab pos="4127500" algn="ctr"/>
                  <a:tab pos="4665663" algn="ctr"/>
                  <a:tab pos="5202238" algn="ctr"/>
                  <a:tab pos="57404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n-US" sz="1000" dirty="0">
                  <a:latin typeface="Arial" charset="0"/>
                </a:rPr>
                <a:t>	|	|	|	|	|		|	|	|	|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latin typeface="Arial" charset="0"/>
                </a:rPr>
                <a:t>	–1.0	–0.8	–0.6	–0.4	–0.2	0	0.2	0.4	0.6	0.8	1.0	</a:t>
              </a:r>
            </a:p>
          </p:txBody>
        </p:sp>
      </p:grpSp>
      <p:sp>
        <p:nvSpPr>
          <p:cNvPr id="187411" name="TextBox 187410"/>
          <p:cNvSpPr txBox="1">
            <a:spLocks noChangeArrowheads="1"/>
          </p:cNvSpPr>
          <p:nvPr/>
        </p:nvSpPr>
        <p:spPr bwMode="auto">
          <a:xfrm>
            <a:off x="3214688" y="1485900"/>
            <a:ext cx="1223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600" dirty="0">
                <a:latin typeface="Arial" charset="0"/>
              </a:rPr>
              <a:t>Figure 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4.10</a:t>
            </a:r>
          </a:p>
        </p:txBody>
      </p:sp>
    </p:spTree>
    <p:extLst>
      <p:ext uri="{BB962C8B-B14F-4D97-AF65-F5344CB8AC3E}">
        <p14:creationId xmlns:p14="http://schemas.microsoft.com/office/powerpoint/2010/main" xmlns="" val="1287981901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0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9779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Correlation Coefficient</a:t>
            </a:r>
          </a:p>
        </p:txBody>
      </p:sp>
      <p:pic>
        <p:nvPicPr>
          <p:cNvPr id="2" name="Picture 1" descr="c4-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9903" y="2406820"/>
            <a:ext cx="660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4548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9779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Correlation Coefficient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39800" y="1498600"/>
          <a:ext cx="7277734" cy="2438400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317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6.25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12.25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51.5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Σy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39.5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" name="Picture 1" descr="c4-113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8533" y="4218312"/>
            <a:ext cx="4597400" cy="914400"/>
          </a:xfrm>
          <a:prstGeom prst="rect">
            <a:avLst/>
          </a:prstGeom>
        </p:spPr>
      </p:pic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xmlns="" id="{F5CB0468-FA20-4106-ABBC-06E24DC01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5784345"/>
              </p:ext>
            </p:extLst>
          </p:nvPr>
        </p:nvGraphicFramePr>
        <p:xfrm>
          <a:off x="2565400" y="5364294"/>
          <a:ext cx="4013200" cy="749300"/>
        </p:xfrm>
        <a:graphic>
          <a:graphicData uri="http://schemas.openxmlformats.org/presentationml/2006/ole">
            <p:oleObj spid="_x0000_s20483" name="Equation" r:id="rId5" imgW="4012920" imgH="7491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1369711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9150" y="1600200"/>
            <a:ext cx="7505700" cy="2882900"/>
          </a:xfrm>
        </p:spPr>
        <p:txBody>
          <a:bodyPr lIns="90475" tIns="44444" rIns="90475" bIns="44444"/>
          <a:lstStyle/>
          <a:p>
            <a:pPr marL="444500" indent="-444500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b="1" dirty="0">
                <a:solidFill>
                  <a:srgbClr val="255898"/>
                </a:solidFill>
                <a:latin typeface="Arial" charset="0"/>
                <a:cs typeface="Arial" charset="0"/>
              </a:rPr>
              <a:t>Coefficient of Determination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Times New Roman" charset="0"/>
                <a:cs typeface="Times New Roman" charset="0"/>
              </a:rPr>
              <a:t>r</a:t>
            </a:r>
            <a:r>
              <a:rPr lang="en-US" baseline="30000" dirty="0">
                <a:latin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, measures the percent of change in </a:t>
            </a:r>
            <a:r>
              <a:rPr lang="en-US" i="1" dirty="0">
                <a:latin typeface="Times New Roman" charset="0"/>
                <a:cs typeface="Times New Roman" charset="0"/>
              </a:rPr>
              <a:t>y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predicted by the change in </a:t>
            </a:r>
            <a:r>
              <a:rPr lang="en-US" i="1" dirty="0">
                <a:latin typeface="Times New Roman" charset="0"/>
                <a:cs typeface="Times New Roman" charset="0"/>
              </a:rPr>
              <a:t>x</a:t>
            </a:r>
          </a:p>
          <a:p>
            <a:pPr marL="1168400" lvl="1" indent="-457200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Values range from 0 to 1</a:t>
            </a:r>
          </a:p>
          <a:p>
            <a:pPr marL="1168400" lvl="1" indent="-457200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Easy to interpret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08000"/>
            <a:ext cx="7772400" cy="7366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Correlation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169988" y="4373563"/>
            <a:ext cx="68675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For the Nodel Construction example:</a:t>
            </a:r>
          </a:p>
          <a:p>
            <a:pPr algn="ctr"/>
            <a:r>
              <a:rPr lang="en-US" sz="3200" i="1" dirty="0">
                <a:latin typeface="Times New Roman" charset="0"/>
                <a:cs typeface="Times New Roman" charset="0"/>
              </a:rPr>
              <a:t>r</a:t>
            </a:r>
            <a:r>
              <a:rPr lang="en-US" sz="3200" i="1" dirty="0"/>
              <a:t> </a:t>
            </a:r>
            <a:r>
              <a:rPr lang="en-US" sz="3200" dirty="0"/>
              <a:t>= .901</a:t>
            </a:r>
          </a:p>
          <a:p>
            <a:pPr algn="ctr"/>
            <a:r>
              <a:rPr lang="en-US" sz="3200" i="1" dirty="0">
                <a:latin typeface="Times New Roman" charset="0"/>
                <a:cs typeface="Times New Roman" charset="0"/>
              </a:rPr>
              <a:t>r</a:t>
            </a:r>
            <a:r>
              <a:rPr lang="en-US" sz="3200" baseline="30000" dirty="0"/>
              <a:t>2</a:t>
            </a:r>
            <a:r>
              <a:rPr lang="en-US" sz="3200" dirty="0"/>
              <a:t> = .81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xmlns="" val="208917539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 autoUpdateAnimBg="0" advAuto="1000"/>
      <p:bldP spid="191492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843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Multiple-Regression Analysis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581025" y="2122488"/>
            <a:ext cx="7980363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more than one independent variable is to be used in the model, linear regression can be extended to multiple regression to accommodate several independent variables</a:t>
            </a: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1277938" y="4802188"/>
            <a:ext cx="658653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BF0922"/>
                </a:solidFill>
              </a:rPr>
              <a:t>Computationally, this is quite complex and generally done on the computer</a:t>
            </a:r>
          </a:p>
        </p:txBody>
      </p:sp>
      <p:graphicFrame>
        <p:nvGraphicFramePr>
          <p:cNvPr id="2" name="Object 48"/>
          <p:cNvGraphicFramePr>
            <a:graphicFrameLocks noChangeAspect="1"/>
          </p:cNvGraphicFramePr>
          <p:nvPr/>
        </p:nvGraphicFramePr>
        <p:xfrm>
          <a:off x="3352800" y="4044950"/>
          <a:ext cx="2438400" cy="495300"/>
        </p:xfrm>
        <a:graphic>
          <a:graphicData uri="http://schemas.openxmlformats.org/presentationml/2006/ole">
            <p:oleObj spid="_x0000_s21507" name="Equation" r:id="rId3" imgW="2422800" imgH="4845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4883082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utoUpdateAnimBg="0"/>
      <p:bldP spid="193543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843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Multiple-Regression Analysis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877888" y="1957388"/>
            <a:ext cx="7386637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the Nodel example, including interest rates in the model gives the new equation: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781050" y="3824288"/>
            <a:ext cx="758031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An improved correlation coefficient of </a:t>
            </a:r>
            <a:r>
              <a:rPr lang="en-US" sz="2400" i="1" dirty="0">
                <a:latin typeface="Times New Roman" charset="0"/>
                <a:cs typeface="Times New Roman" charset="0"/>
              </a:rPr>
              <a:t>r</a:t>
            </a:r>
            <a:r>
              <a:rPr lang="en-US" sz="2400" dirty="0"/>
              <a:t> = .96 suggests this model does a better job of predicting the change in construction sales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1908175" y="5119688"/>
            <a:ext cx="5521063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Sales</a:t>
            </a:r>
            <a:r>
              <a:rPr lang="en-US" sz="2400" i="1" dirty="0"/>
              <a:t> </a:t>
            </a:r>
            <a:r>
              <a:rPr lang="en-US" sz="2400" dirty="0"/>
              <a:t>= 1.80 + .30(6</a:t>
            </a:r>
            <a:r>
              <a:rPr lang="en-US" sz="2400"/>
              <a:t>)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2400"/>
              <a:t> </a:t>
            </a:r>
            <a:r>
              <a:rPr lang="en-US" sz="2400" dirty="0"/>
              <a:t>5.0(.12) = 3.00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Sales</a:t>
            </a:r>
            <a:r>
              <a:rPr lang="en-US" sz="2400" i="1" dirty="0"/>
              <a:t> </a:t>
            </a:r>
            <a:r>
              <a:rPr lang="en-US" sz="2400" dirty="0"/>
              <a:t>= $3,000,000</a:t>
            </a:r>
          </a:p>
        </p:txBody>
      </p:sp>
      <p:graphicFrame>
        <p:nvGraphicFramePr>
          <p:cNvPr id="2" name="Object 48"/>
          <p:cNvGraphicFramePr>
            <a:graphicFrameLocks noChangeAspect="1"/>
          </p:cNvGraphicFramePr>
          <p:nvPr/>
        </p:nvGraphicFramePr>
        <p:xfrm>
          <a:off x="2901950" y="3000375"/>
          <a:ext cx="3340100" cy="495300"/>
        </p:xfrm>
        <a:graphic>
          <a:graphicData uri="http://schemas.openxmlformats.org/presentationml/2006/ole">
            <p:oleObj spid="_x0000_s22531" name="Equation" r:id="rId3" imgW="3327840" imgH="4845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3025281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67" grpId="0" autoUpdateAnimBg="0"/>
      <p:bldP spid="194568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933700"/>
            <a:ext cx="7772400" cy="3213100"/>
          </a:xfrm>
        </p:spPr>
        <p:txBody>
          <a:bodyPr lIns="90475" tIns="44444" rIns="90475" bIns="44444"/>
          <a:lstStyle/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Measures how well the forecast is predicting actual values</a:t>
            </a: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Ratio of cumulative forecast errors to mean absolute deviation (MAD)</a:t>
            </a:r>
          </a:p>
          <a:p>
            <a:pPr marL="1168400" lvl="1" indent="-455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Good tracking signal has low values</a:t>
            </a:r>
          </a:p>
          <a:p>
            <a:pPr marL="1168400" lvl="1" indent="-455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If forecasts are continually high or low, the forecast has a bias error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700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Monitoring and Controlling Forecasts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708025" y="2111375"/>
            <a:ext cx="3217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255898"/>
                </a:solidFill>
              </a:rPr>
              <a:t>Tracking Signal</a:t>
            </a:r>
          </a:p>
        </p:txBody>
      </p:sp>
    </p:spTree>
    <p:extLst>
      <p:ext uri="{BB962C8B-B14F-4D97-AF65-F5344CB8AC3E}">
        <p14:creationId xmlns:p14="http://schemas.microsoft.com/office/powerpoint/2010/main" xmlns="" val="49932743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 advAuto="1000"/>
      <p:bldP spid="195588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700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Monitoring and Controlling Forecasts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17750" y="2381250"/>
            <a:ext cx="4519613" cy="908050"/>
            <a:chOff x="1619250" y="2482851"/>
            <a:chExt cx="4519038" cy="907941"/>
          </a:xfrm>
        </p:grpSpPr>
        <p:sp>
          <p:nvSpPr>
            <p:cNvPr id="26674" name="Rectangle 4"/>
            <p:cNvSpPr>
              <a:spLocks noChangeArrowheads="1"/>
            </p:cNvSpPr>
            <p:nvPr/>
          </p:nvSpPr>
          <p:spPr bwMode="auto">
            <a:xfrm>
              <a:off x="1619250" y="2525714"/>
              <a:ext cx="1733550" cy="763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/>
                <a:t>Tracking signal</a:t>
              </a:r>
            </a:p>
          </p:txBody>
        </p:sp>
        <p:sp>
          <p:nvSpPr>
            <p:cNvPr id="26675" name="Rectangle 5"/>
            <p:cNvSpPr>
              <a:spLocks noChangeArrowheads="1"/>
            </p:cNvSpPr>
            <p:nvPr/>
          </p:nvSpPr>
          <p:spPr bwMode="auto">
            <a:xfrm>
              <a:off x="3615311" y="2482851"/>
              <a:ext cx="2459477" cy="90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dirty="0"/>
                <a:t>Cumulative error</a:t>
              </a:r>
            </a:p>
            <a:p>
              <a:pPr algn="ctr">
                <a:spcAft>
                  <a:spcPts val="600"/>
                </a:spcAft>
              </a:pPr>
              <a:r>
                <a:rPr lang="en-US" sz="2400" dirty="0"/>
                <a:t>MAD</a:t>
              </a:r>
            </a:p>
          </p:txBody>
        </p:sp>
        <p:sp>
          <p:nvSpPr>
            <p:cNvPr id="26676" name="Rectangle 6"/>
            <p:cNvSpPr>
              <a:spLocks noChangeArrowheads="1"/>
            </p:cNvSpPr>
            <p:nvPr/>
          </p:nvSpPr>
          <p:spPr bwMode="auto">
            <a:xfrm>
              <a:off x="3057525" y="2695576"/>
              <a:ext cx="365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sp>
          <p:nvSpPr>
            <p:cNvPr id="26677" name="Line 7"/>
            <p:cNvSpPr>
              <a:spLocks noChangeShapeType="1"/>
            </p:cNvSpPr>
            <p:nvPr/>
          </p:nvSpPr>
          <p:spPr bwMode="auto">
            <a:xfrm>
              <a:off x="3590925" y="2951164"/>
              <a:ext cx="2547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BF81D9-BBC1-B542-8499-54487F74452C}"/>
                  </a:ext>
                </a:extLst>
              </p:cNvPr>
              <p:cNvSpPr txBox="1"/>
              <p:nvPr/>
            </p:nvSpPr>
            <p:spPr>
              <a:xfrm>
                <a:off x="146205" y="3902199"/>
                <a:ext cx="8851590" cy="103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𝐴𝑐𝑡𝑢𝑎𝑙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𝑑𝑒𝑚𝑎𝑛𝑑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𝑝𝑒𝑟𝑖𝑜𝑑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𝐹𝑜𝑟𝑒𝑐𝑎𝑠𝑡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𝑑𝑒𝑚𝑎𝑛𝑑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𝑝𝑒𝑟𝑖𝑜𝑑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𝐴𝑐𝑡𝑢𝑎𝑙</m:t>
                                      </m:r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𝐹𝑜𝑟𝑒𝑐𝑎𝑠𝑡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BF81D9-BBC1-B542-8499-54487F744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5" y="3902199"/>
                <a:ext cx="8851590" cy="1035348"/>
              </a:xfrm>
              <a:prstGeom prst="rect">
                <a:avLst/>
              </a:prstGeom>
              <a:blipFill>
                <a:blip r:embed="rId3"/>
                <a:stretch>
                  <a:fillRect l="-1868" t="-61446" b="-65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8692098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14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Tracking Signal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6563" y="1712913"/>
            <a:ext cx="8288337" cy="3994150"/>
            <a:chOff x="423863" y="1928813"/>
            <a:chExt cx="8288337" cy="3994150"/>
          </a:xfrm>
        </p:grpSpPr>
        <p:grpSp>
          <p:nvGrpSpPr>
            <p:cNvPr id="233476" name="Group 3"/>
            <p:cNvGrpSpPr>
              <a:grpSpLocks/>
            </p:cNvGrpSpPr>
            <p:nvPr/>
          </p:nvGrpSpPr>
          <p:grpSpPr bwMode="auto">
            <a:xfrm>
              <a:off x="1716088" y="2386013"/>
              <a:ext cx="6035675" cy="1965325"/>
              <a:chOff x="1225" y="1503"/>
              <a:chExt cx="3802" cy="1238"/>
            </a:xfrm>
          </p:grpSpPr>
          <p:sp>
            <p:nvSpPr>
              <p:cNvPr id="233496" name="Freeform 4"/>
              <p:cNvSpPr>
                <a:spLocks/>
              </p:cNvSpPr>
              <p:nvPr/>
            </p:nvSpPr>
            <p:spPr bwMode="auto">
              <a:xfrm>
                <a:off x="1225" y="1819"/>
                <a:ext cx="3218" cy="922"/>
              </a:xfrm>
              <a:custGeom>
                <a:avLst/>
                <a:gdLst>
                  <a:gd name="T0" fmla="*/ 0 w 2688"/>
                  <a:gd name="T1" fmla="*/ 705 h 741"/>
                  <a:gd name="T2" fmla="*/ 66 w 2688"/>
                  <a:gd name="T3" fmla="*/ 689 h 741"/>
                  <a:gd name="T4" fmla="*/ 104 w 2688"/>
                  <a:gd name="T5" fmla="*/ 650 h 741"/>
                  <a:gd name="T6" fmla="*/ 169 w 2688"/>
                  <a:gd name="T7" fmla="*/ 641 h 741"/>
                  <a:gd name="T8" fmla="*/ 214 w 2688"/>
                  <a:gd name="T9" fmla="*/ 701 h 741"/>
                  <a:gd name="T10" fmla="*/ 242 w 2688"/>
                  <a:gd name="T11" fmla="*/ 745 h 741"/>
                  <a:gd name="T12" fmla="*/ 265 w 2688"/>
                  <a:gd name="T13" fmla="*/ 769 h 741"/>
                  <a:gd name="T14" fmla="*/ 291 w 2688"/>
                  <a:gd name="T15" fmla="*/ 765 h 741"/>
                  <a:gd name="T16" fmla="*/ 338 w 2688"/>
                  <a:gd name="T17" fmla="*/ 793 h 741"/>
                  <a:gd name="T18" fmla="*/ 376 w 2688"/>
                  <a:gd name="T19" fmla="*/ 796 h 741"/>
                  <a:gd name="T20" fmla="*/ 402 w 2688"/>
                  <a:gd name="T21" fmla="*/ 776 h 741"/>
                  <a:gd name="T22" fmla="*/ 425 w 2688"/>
                  <a:gd name="T23" fmla="*/ 780 h 741"/>
                  <a:gd name="T24" fmla="*/ 475 w 2688"/>
                  <a:gd name="T25" fmla="*/ 829 h 741"/>
                  <a:gd name="T26" fmla="*/ 504 w 2688"/>
                  <a:gd name="T27" fmla="*/ 829 h 741"/>
                  <a:gd name="T28" fmla="*/ 540 w 2688"/>
                  <a:gd name="T29" fmla="*/ 809 h 741"/>
                  <a:gd name="T30" fmla="*/ 567 w 2688"/>
                  <a:gd name="T31" fmla="*/ 836 h 741"/>
                  <a:gd name="T32" fmla="*/ 602 w 2688"/>
                  <a:gd name="T33" fmla="*/ 836 h 741"/>
                  <a:gd name="T34" fmla="*/ 621 w 2688"/>
                  <a:gd name="T35" fmla="*/ 809 h 741"/>
                  <a:gd name="T36" fmla="*/ 702 w 2688"/>
                  <a:gd name="T37" fmla="*/ 820 h 741"/>
                  <a:gd name="T38" fmla="*/ 717 w 2688"/>
                  <a:gd name="T39" fmla="*/ 769 h 741"/>
                  <a:gd name="T40" fmla="*/ 763 w 2688"/>
                  <a:gd name="T41" fmla="*/ 701 h 741"/>
                  <a:gd name="T42" fmla="*/ 855 w 2688"/>
                  <a:gd name="T43" fmla="*/ 610 h 741"/>
                  <a:gd name="T44" fmla="*/ 1019 w 2688"/>
                  <a:gd name="T45" fmla="*/ 391 h 741"/>
                  <a:gd name="T46" fmla="*/ 1119 w 2688"/>
                  <a:gd name="T47" fmla="*/ 422 h 741"/>
                  <a:gd name="T48" fmla="*/ 1134 w 2688"/>
                  <a:gd name="T49" fmla="*/ 514 h 741"/>
                  <a:gd name="T50" fmla="*/ 1229 w 2688"/>
                  <a:gd name="T51" fmla="*/ 661 h 741"/>
                  <a:gd name="T52" fmla="*/ 1264 w 2688"/>
                  <a:gd name="T53" fmla="*/ 773 h 741"/>
                  <a:gd name="T54" fmla="*/ 1295 w 2688"/>
                  <a:gd name="T55" fmla="*/ 832 h 741"/>
                  <a:gd name="T56" fmla="*/ 1349 w 2688"/>
                  <a:gd name="T57" fmla="*/ 888 h 741"/>
                  <a:gd name="T58" fmla="*/ 1402 w 2688"/>
                  <a:gd name="T59" fmla="*/ 865 h 741"/>
                  <a:gd name="T60" fmla="*/ 1502 w 2688"/>
                  <a:gd name="T61" fmla="*/ 796 h 741"/>
                  <a:gd name="T62" fmla="*/ 1555 w 2688"/>
                  <a:gd name="T63" fmla="*/ 755 h 741"/>
                  <a:gd name="T64" fmla="*/ 1593 w 2688"/>
                  <a:gd name="T65" fmla="*/ 659 h 741"/>
                  <a:gd name="T66" fmla="*/ 1621 w 2688"/>
                  <a:gd name="T67" fmla="*/ 611 h 741"/>
                  <a:gd name="T68" fmla="*/ 1689 w 2688"/>
                  <a:gd name="T69" fmla="*/ 551 h 741"/>
                  <a:gd name="T70" fmla="*/ 1745 w 2688"/>
                  <a:gd name="T71" fmla="*/ 561 h 741"/>
                  <a:gd name="T72" fmla="*/ 1793 w 2688"/>
                  <a:gd name="T73" fmla="*/ 620 h 741"/>
                  <a:gd name="T74" fmla="*/ 1842 w 2688"/>
                  <a:gd name="T75" fmla="*/ 623 h 741"/>
                  <a:gd name="T76" fmla="*/ 1870 w 2688"/>
                  <a:gd name="T77" fmla="*/ 591 h 741"/>
                  <a:gd name="T78" fmla="*/ 1919 w 2688"/>
                  <a:gd name="T79" fmla="*/ 587 h 741"/>
                  <a:gd name="T80" fmla="*/ 1935 w 2688"/>
                  <a:gd name="T81" fmla="*/ 620 h 741"/>
                  <a:gd name="T82" fmla="*/ 1973 w 2688"/>
                  <a:gd name="T83" fmla="*/ 620 h 741"/>
                  <a:gd name="T84" fmla="*/ 2008 w 2688"/>
                  <a:gd name="T85" fmla="*/ 623 h 741"/>
                  <a:gd name="T86" fmla="*/ 2046 w 2688"/>
                  <a:gd name="T87" fmla="*/ 587 h 741"/>
                  <a:gd name="T88" fmla="*/ 2126 w 2688"/>
                  <a:gd name="T89" fmla="*/ 584 h 741"/>
                  <a:gd name="T90" fmla="*/ 2205 w 2688"/>
                  <a:gd name="T91" fmla="*/ 696 h 741"/>
                  <a:gd name="T92" fmla="*/ 2279 w 2688"/>
                  <a:gd name="T93" fmla="*/ 862 h 741"/>
                  <a:gd name="T94" fmla="*/ 2387 w 2688"/>
                  <a:gd name="T95" fmla="*/ 918 h 741"/>
                  <a:gd name="T96" fmla="*/ 2429 w 2688"/>
                  <a:gd name="T97" fmla="*/ 882 h 741"/>
                  <a:gd name="T98" fmla="*/ 2479 w 2688"/>
                  <a:gd name="T99" fmla="*/ 795 h 741"/>
                  <a:gd name="T100" fmla="*/ 2548 w 2688"/>
                  <a:gd name="T101" fmla="*/ 699 h 741"/>
                  <a:gd name="T102" fmla="*/ 2636 w 2688"/>
                  <a:gd name="T103" fmla="*/ 607 h 741"/>
                  <a:gd name="T104" fmla="*/ 2701 w 2688"/>
                  <a:gd name="T105" fmla="*/ 600 h 741"/>
                  <a:gd name="T106" fmla="*/ 2751 w 2688"/>
                  <a:gd name="T107" fmla="*/ 576 h 741"/>
                  <a:gd name="T108" fmla="*/ 2800 w 2688"/>
                  <a:gd name="T109" fmla="*/ 477 h 741"/>
                  <a:gd name="T110" fmla="*/ 2912 w 2688"/>
                  <a:gd name="T111" fmla="*/ 381 h 741"/>
                  <a:gd name="T112" fmla="*/ 2969 w 2688"/>
                  <a:gd name="T113" fmla="*/ 289 h 741"/>
                  <a:gd name="T114" fmla="*/ 2992 w 2688"/>
                  <a:gd name="T115" fmla="*/ 202 h 741"/>
                  <a:gd name="T116" fmla="*/ 3122 w 2688"/>
                  <a:gd name="T117" fmla="*/ 34 h 741"/>
                  <a:gd name="T118" fmla="*/ 3218 w 2688"/>
                  <a:gd name="T119" fmla="*/ 2 h 74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688"/>
                  <a:gd name="T181" fmla="*/ 0 h 741"/>
                  <a:gd name="T182" fmla="*/ 2688 w 2688"/>
                  <a:gd name="T183" fmla="*/ 741 h 74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688" h="741">
                    <a:moveTo>
                      <a:pt x="0" y="567"/>
                    </a:moveTo>
                    <a:cubicBezTo>
                      <a:pt x="9" y="565"/>
                      <a:pt x="41" y="561"/>
                      <a:pt x="55" y="554"/>
                    </a:cubicBezTo>
                    <a:cubicBezTo>
                      <a:pt x="69" y="547"/>
                      <a:pt x="73" y="529"/>
                      <a:pt x="87" y="522"/>
                    </a:cubicBezTo>
                    <a:cubicBezTo>
                      <a:pt x="101" y="515"/>
                      <a:pt x="126" y="508"/>
                      <a:pt x="141" y="515"/>
                    </a:cubicBezTo>
                    <a:cubicBezTo>
                      <a:pt x="156" y="522"/>
                      <a:pt x="169" y="549"/>
                      <a:pt x="179" y="563"/>
                    </a:cubicBezTo>
                    <a:cubicBezTo>
                      <a:pt x="189" y="577"/>
                      <a:pt x="195" y="590"/>
                      <a:pt x="202" y="599"/>
                    </a:cubicBezTo>
                    <a:cubicBezTo>
                      <a:pt x="209" y="608"/>
                      <a:pt x="214" y="615"/>
                      <a:pt x="221" y="618"/>
                    </a:cubicBezTo>
                    <a:cubicBezTo>
                      <a:pt x="228" y="621"/>
                      <a:pt x="233" y="612"/>
                      <a:pt x="243" y="615"/>
                    </a:cubicBezTo>
                    <a:cubicBezTo>
                      <a:pt x="253" y="618"/>
                      <a:pt x="270" y="633"/>
                      <a:pt x="282" y="637"/>
                    </a:cubicBezTo>
                    <a:cubicBezTo>
                      <a:pt x="294" y="641"/>
                      <a:pt x="305" y="642"/>
                      <a:pt x="314" y="640"/>
                    </a:cubicBezTo>
                    <a:cubicBezTo>
                      <a:pt x="323" y="638"/>
                      <a:pt x="329" y="626"/>
                      <a:pt x="336" y="624"/>
                    </a:cubicBezTo>
                    <a:cubicBezTo>
                      <a:pt x="343" y="622"/>
                      <a:pt x="345" y="620"/>
                      <a:pt x="355" y="627"/>
                    </a:cubicBezTo>
                    <a:cubicBezTo>
                      <a:pt x="365" y="634"/>
                      <a:pt x="386" y="659"/>
                      <a:pt x="397" y="666"/>
                    </a:cubicBezTo>
                    <a:cubicBezTo>
                      <a:pt x="408" y="673"/>
                      <a:pt x="412" y="669"/>
                      <a:pt x="421" y="666"/>
                    </a:cubicBezTo>
                    <a:cubicBezTo>
                      <a:pt x="430" y="663"/>
                      <a:pt x="442" y="649"/>
                      <a:pt x="451" y="650"/>
                    </a:cubicBezTo>
                    <a:cubicBezTo>
                      <a:pt x="460" y="651"/>
                      <a:pt x="465" y="668"/>
                      <a:pt x="474" y="672"/>
                    </a:cubicBezTo>
                    <a:cubicBezTo>
                      <a:pt x="483" y="676"/>
                      <a:pt x="496" y="676"/>
                      <a:pt x="503" y="672"/>
                    </a:cubicBezTo>
                    <a:cubicBezTo>
                      <a:pt x="510" y="668"/>
                      <a:pt x="505" y="652"/>
                      <a:pt x="519" y="650"/>
                    </a:cubicBezTo>
                    <a:cubicBezTo>
                      <a:pt x="533" y="648"/>
                      <a:pt x="573" y="664"/>
                      <a:pt x="586" y="659"/>
                    </a:cubicBezTo>
                    <a:cubicBezTo>
                      <a:pt x="599" y="654"/>
                      <a:pt x="591" y="634"/>
                      <a:pt x="599" y="618"/>
                    </a:cubicBezTo>
                    <a:cubicBezTo>
                      <a:pt x="607" y="602"/>
                      <a:pt x="618" y="584"/>
                      <a:pt x="637" y="563"/>
                    </a:cubicBezTo>
                    <a:cubicBezTo>
                      <a:pt x="656" y="542"/>
                      <a:pt x="678" y="531"/>
                      <a:pt x="714" y="490"/>
                    </a:cubicBezTo>
                    <a:cubicBezTo>
                      <a:pt x="750" y="449"/>
                      <a:pt x="814" y="339"/>
                      <a:pt x="851" y="314"/>
                    </a:cubicBezTo>
                    <a:cubicBezTo>
                      <a:pt x="888" y="289"/>
                      <a:pt x="919" y="322"/>
                      <a:pt x="935" y="339"/>
                    </a:cubicBezTo>
                    <a:cubicBezTo>
                      <a:pt x="951" y="356"/>
                      <a:pt x="932" y="381"/>
                      <a:pt x="947" y="413"/>
                    </a:cubicBezTo>
                    <a:cubicBezTo>
                      <a:pt x="962" y="445"/>
                      <a:pt x="1009" y="496"/>
                      <a:pt x="1027" y="531"/>
                    </a:cubicBezTo>
                    <a:cubicBezTo>
                      <a:pt x="1045" y="566"/>
                      <a:pt x="1047" y="598"/>
                      <a:pt x="1056" y="621"/>
                    </a:cubicBezTo>
                    <a:cubicBezTo>
                      <a:pt x="1065" y="644"/>
                      <a:pt x="1070" y="654"/>
                      <a:pt x="1082" y="669"/>
                    </a:cubicBezTo>
                    <a:cubicBezTo>
                      <a:pt x="1094" y="684"/>
                      <a:pt x="1112" y="710"/>
                      <a:pt x="1127" y="714"/>
                    </a:cubicBezTo>
                    <a:cubicBezTo>
                      <a:pt x="1142" y="718"/>
                      <a:pt x="1150" y="707"/>
                      <a:pt x="1171" y="695"/>
                    </a:cubicBezTo>
                    <a:cubicBezTo>
                      <a:pt x="1192" y="683"/>
                      <a:pt x="1234" y="655"/>
                      <a:pt x="1255" y="640"/>
                    </a:cubicBezTo>
                    <a:cubicBezTo>
                      <a:pt x="1276" y="625"/>
                      <a:pt x="1286" y="625"/>
                      <a:pt x="1299" y="607"/>
                    </a:cubicBezTo>
                    <a:cubicBezTo>
                      <a:pt x="1312" y="589"/>
                      <a:pt x="1322" y="549"/>
                      <a:pt x="1331" y="530"/>
                    </a:cubicBezTo>
                    <a:cubicBezTo>
                      <a:pt x="1340" y="511"/>
                      <a:pt x="1341" y="505"/>
                      <a:pt x="1354" y="491"/>
                    </a:cubicBezTo>
                    <a:cubicBezTo>
                      <a:pt x="1367" y="477"/>
                      <a:pt x="1394" y="450"/>
                      <a:pt x="1411" y="443"/>
                    </a:cubicBezTo>
                    <a:cubicBezTo>
                      <a:pt x="1428" y="436"/>
                      <a:pt x="1444" y="442"/>
                      <a:pt x="1458" y="451"/>
                    </a:cubicBezTo>
                    <a:cubicBezTo>
                      <a:pt x="1472" y="460"/>
                      <a:pt x="1485" y="490"/>
                      <a:pt x="1498" y="498"/>
                    </a:cubicBezTo>
                    <a:cubicBezTo>
                      <a:pt x="1511" y="506"/>
                      <a:pt x="1528" y="505"/>
                      <a:pt x="1539" y="501"/>
                    </a:cubicBezTo>
                    <a:cubicBezTo>
                      <a:pt x="1550" y="497"/>
                      <a:pt x="1551" y="480"/>
                      <a:pt x="1562" y="475"/>
                    </a:cubicBezTo>
                    <a:cubicBezTo>
                      <a:pt x="1573" y="470"/>
                      <a:pt x="1594" y="468"/>
                      <a:pt x="1603" y="472"/>
                    </a:cubicBezTo>
                    <a:cubicBezTo>
                      <a:pt x="1612" y="476"/>
                      <a:pt x="1609" y="494"/>
                      <a:pt x="1616" y="498"/>
                    </a:cubicBezTo>
                    <a:cubicBezTo>
                      <a:pt x="1623" y="502"/>
                      <a:pt x="1638" y="498"/>
                      <a:pt x="1648" y="498"/>
                    </a:cubicBezTo>
                    <a:cubicBezTo>
                      <a:pt x="1658" y="498"/>
                      <a:pt x="1667" y="505"/>
                      <a:pt x="1677" y="501"/>
                    </a:cubicBezTo>
                    <a:cubicBezTo>
                      <a:pt x="1687" y="497"/>
                      <a:pt x="1693" y="477"/>
                      <a:pt x="1709" y="472"/>
                    </a:cubicBezTo>
                    <a:cubicBezTo>
                      <a:pt x="1725" y="467"/>
                      <a:pt x="1754" y="455"/>
                      <a:pt x="1776" y="469"/>
                    </a:cubicBezTo>
                    <a:cubicBezTo>
                      <a:pt x="1798" y="483"/>
                      <a:pt x="1821" y="522"/>
                      <a:pt x="1842" y="559"/>
                    </a:cubicBezTo>
                    <a:cubicBezTo>
                      <a:pt x="1863" y="596"/>
                      <a:pt x="1879" y="663"/>
                      <a:pt x="1904" y="693"/>
                    </a:cubicBezTo>
                    <a:cubicBezTo>
                      <a:pt x="1929" y="723"/>
                      <a:pt x="1973" y="735"/>
                      <a:pt x="1994" y="738"/>
                    </a:cubicBezTo>
                    <a:cubicBezTo>
                      <a:pt x="2015" y="741"/>
                      <a:pt x="2016" y="725"/>
                      <a:pt x="2029" y="709"/>
                    </a:cubicBezTo>
                    <a:cubicBezTo>
                      <a:pt x="2042" y="693"/>
                      <a:pt x="2055" y="663"/>
                      <a:pt x="2071" y="639"/>
                    </a:cubicBezTo>
                    <a:cubicBezTo>
                      <a:pt x="2087" y="615"/>
                      <a:pt x="2106" y="587"/>
                      <a:pt x="2128" y="562"/>
                    </a:cubicBezTo>
                    <a:cubicBezTo>
                      <a:pt x="2150" y="537"/>
                      <a:pt x="2181" y="501"/>
                      <a:pt x="2202" y="488"/>
                    </a:cubicBezTo>
                    <a:cubicBezTo>
                      <a:pt x="2223" y="475"/>
                      <a:pt x="2240" y="486"/>
                      <a:pt x="2256" y="482"/>
                    </a:cubicBezTo>
                    <a:cubicBezTo>
                      <a:pt x="2272" y="478"/>
                      <a:pt x="2284" y="480"/>
                      <a:pt x="2298" y="463"/>
                    </a:cubicBezTo>
                    <a:cubicBezTo>
                      <a:pt x="2312" y="446"/>
                      <a:pt x="2317" y="409"/>
                      <a:pt x="2339" y="383"/>
                    </a:cubicBezTo>
                    <a:cubicBezTo>
                      <a:pt x="2361" y="357"/>
                      <a:pt x="2408" y="331"/>
                      <a:pt x="2432" y="306"/>
                    </a:cubicBezTo>
                    <a:cubicBezTo>
                      <a:pt x="2456" y="281"/>
                      <a:pt x="2469" y="256"/>
                      <a:pt x="2480" y="232"/>
                    </a:cubicBezTo>
                    <a:cubicBezTo>
                      <a:pt x="2491" y="208"/>
                      <a:pt x="2478" y="196"/>
                      <a:pt x="2499" y="162"/>
                    </a:cubicBezTo>
                    <a:cubicBezTo>
                      <a:pt x="2520" y="128"/>
                      <a:pt x="2577" y="54"/>
                      <a:pt x="2608" y="27"/>
                    </a:cubicBezTo>
                    <a:cubicBezTo>
                      <a:pt x="2639" y="0"/>
                      <a:pt x="2671" y="7"/>
                      <a:pt x="2688" y="2"/>
                    </a:cubicBezTo>
                  </a:path>
                </a:pathLst>
              </a:custGeom>
              <a:noFill/>
              <a:ln w="76200" cmpd="sng">
                <a:solidFill>
                  <a:srgbClr val="24BD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3497" name="Rectangle 5"/>
              <p:cNvSpPr>
                <a:spLocks noChangeArrowheads="1"/>
              </p:cNvSpPr>
              <p:nvPr/>
            </p:nvSpPr>
            <p:spPr bwMode="auto">
              <a:xfrm>
                <a:off x="3830" y="1503"/>
                <a:ext cx="1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Tracking signal</a:t>
                </a:r>
              </a:p>
            </p:txBody>
          </p:sp>
        </p:grpSp>
        <p:grpSp>
          <p:nvGrpSpPr>
            <p:cNvPr id="233477" name="Group 6"/>
            <p:cNvGrpSpPr>
              <a:grpSpLocks/>
            </p:cNvGrpSpPr>
            <p:nvPr/>
          </p:nvGrpSpPr>
          <p:grpSpPr bwMode="auto">
            <a:xfrm>
              <a:off x="423863" y="2513013"/>
              <a:ext cx="7259637" cy="3409950"/>
              <a:chOff x="411" y="1583"/>
              <a:chExt cx="4573" cy="2148"/>
            </a:xfrm>
          </p:grpSpPr>
          <p:sp>
            <p:nvSpPr>
              <p:cNvPr id="233487" name="Freeform 7"/>
              <p:cNvSpPr>
                <a:spLocks/>
              </p:cNvSpPr>
              <p:nvPr/>
            </p:nvSpPr>
            <p:spPr bwMode="auto">
              <a:xfrm>
                <a:off x="1152" y="1600"/>
                <a:ext cx="3832" cy="1824"/>
              </a:xfrm>
              <a:custGeom>
                <a:avLst/>
                <a:gdLst>
                  <a:gd name="T0" fmla="*/ 0 w 3832"/>
                  <a:gd name="T1" fmla="*/ 0 h 1824"/>
                  <a:gd name="T2" fmla="*/ 16 w 3832"/>
                  <a:gd name="T3" fmla="*/ 1824 h 1824"/>
                  <a:gd name="T4" fmla="*/ 3832 w 3832"/>
                  <a:gd name="T5" fmla="*/ 1824 h 1824"/>
                  <a:gd name="T6" fmla="*/ 0 60000 65536"/>
                  <a:gd name="T7" fmla="*/ 0 60000 65536"/>
                  <a:gd name="T8" fmla="*/ 0 60000 65536"/>
                  <a:gd name="T9" fmla="*/ 0 w 3832"/>
                  <a:gd name="T10" fmla="*/ 0 h 1824"/>
                  <a:gd name="T11" fmla="*/ 3832 w 3832"/>
                  <a:gd name="T12" fmla="*/ 1824 h 18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32" h="1824">
                    <a:moveTo>
                      <a:pt x="0" y="0"/>
                    </a:moveTo>
                    <a:cubicBezTo>
                      <a:pt x="5" y="608"/>
                      <a:pt x="10" y="1216"/>
                      <a:pt x="16" y="1824"/>
                    </a:cubicBezTo>
                    <a:lnTo>
                      <a:pt x="3832" y="182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233488" name="Group 8"/>
              <p:cNvGrpSpPr>
                <a:grpSpLocks/>
              </p:cNvGrpSpPr>
              <p:nvPr/>
            </p:nvGrpSpPr>
            <p:grpSpPr bwMode="auto">
              <a:xfrm>
                <a:off x="1160" y="1976"/>
                <a:ext cx="3384" cy="1080"/>
                <a:chOff x="1160" y="1976"/>
                <a:chExt cx="3120" cy="1080"/>
              </a:xfrm>
            </p:grpSpPr>
            <p:sp>
              <p:nvSpPr>
                <p:cNvPr id="233493" name="Line 9"/>
                <p:cNvSpPr>
                  <a:spLocks noChangeShapeType="1"/>
                </p:cNvSpPr>
                <p:nvPr/>
              </p:nvSpPr>
              <p:spPr bwMode="auto">
                <a:xfrm>
                  <a:off x="1160" y="1976"/>
                  <a:ext cx="3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3494" name="Line 10"/>
                <p:cNvSpPr>
                  <a:spLocks noChangeShapeType="1"/>
                </p:cNvSpPr>
                <p:nvPr/>
              </p:nvSpPr>
              <p:spPr bwMode="auto">
                <a:xfrm>
                  <a:off x="1160" y="2516"/>
                  <a:ext cx="3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3495" name="Line 11"/>
                <p:cNvSpPr>
                  <a:spLocks noChangeShapeType="1"/>
                </p:cNvSpPr>
                <p:nvPr/>
              </p:nvSpPr>
              <p:spPr bwMode="auto">
                <a:xfrm>
                  <a:off x="1160" y="3056"/>
                  <a:ext cx="3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33489" name="Rectangle 12"/>
              <p:cNvSpPr>
                <a:spLocks noChangeArrowheads="1"/>
              </p:cNvSpPr>
              <p:nvPr/>
            </p:nvSpPr>
            <p:spPr bwMode="auto">
              <a:xfrm>
                <a:off x="411" y="1583"/>
                <a:ext cx="703" cy="1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275000"/>
                  </a:lnSpc>
                </a:pPr>
                <a:r>
                  <a:rPr lang="en-US" sz="2000" dirty="0"/>
                  <a:t>+</a:t>
                </a:r>
              </a:p>
              <a:p>
                <a:pPr algn="r">
                  <a:lnSpc>
                    <a:spcPct val="275000"/>
                  </a:lnSpc>
                </a:pPr>
                <a:r>
                  <a:rPr lang="en-US" sz="2000" dirty="0"/>
                  <a:t>0 MADs</a:t>
                </a:r>
              </a:p>
              <a:p>
                <a:pPr algn="r">
                  <a:lnSpc>
                    <a:spcPct val="275000"/>
                  </a:lnSpc>
                </a:pPr>
                <a:r>
                  <a:rPr lang="en-US" sz="2000" dirty="0"/>
                  <a:t>–</a:t>
                </a:r>
              </a:p>
            </p:txBody>
          </p:sp>
          <p:sp>
            <p:nvSpPr>
              <p:cNvPr id="233490" name="Rectangle 13"/>
              <p:cNvSpPr>
                <a:spLocks noChangeArrowheads="1"/>
              </p:cNvSpPr>
              <p:nvPr/>
            </p:nvSpPr>
            <p:spPr bwMode="auto">
              <a:xfrm>
                <a:off x="1342" y="1711"/>
                <a:ext cx="141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Upper control limit</a:t>
                </a:r>
              </a:p>
            </p:txBody>
          </p:sp>
          <p:sp>
            <p:nvSpPr>
              <p:cNvPr id="233491" name="Rectangle 14"/>
              <p:cNvSpPr>
                <a:spLocks noChangeArrowheads="1"/>
              </p:cNvSpPr>
              <p:nvPr/>
            </p:nvSpPr>
            <p:spPr bwMode="auto">
              <a:xfrm>
                <a:off x="1333" y="3055"/>
                <a:ext cx="141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Lower control limit</a:t>
                </a:r>
              </a:p>
            </p:txBody>
          </p:sp>
          <p:sp>
            <p:nvSpPr>
              <p:cNvPr id="233492" name="Rectangle 15"/>
              <p:cNvSpPr>
                <a:spLocks noChangeArrowheads="1"/>
              </p:cNvSpPr>
              <p:nvPr/>
            </p:nvSpPr>
            <p:spPr bwMode="auto">
              <a:xfrm>
                <a:off x="2766" y="3479"/>
                <a:ext cx="4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Time</a:t>
                </a:r>
              </a:p>
            </p:txBody>
          </p:sp>
        </p:grpSp>
        <p:grpSp>
          <p:nvGrpSpPr>
            <p:cNvPr id="233478" name="Group 16"/>
            <p:cNvGrpSpPr>
              <a:grpSpLocks/>
            </p:cNvGrpSpPr>
            <p:nvPr/>
          </p:nvGrpSpPr>
          <p:grpSpPr bwMode="auto">
            <a:xfrm>
              <a:off x="2765425" y="1928813"/>
              <a:ext cx="3673475" cy="1042987"/>
              <a:chOff x="1886" y="1215"/>
              <a:chExt cx="2314" cy="657"/>
            </a:xfrm>
          </p:grpSpPr>
          <p:sp>
            <p:nvSpPr>
              <p:cNvPr id="233485" name="Rectangle 17"/>
              <p:cNvSpPr>
                <a:spLocks noChangeArrowheads="1"/>
              </p:cNvSpPr>
              <p:nvPr/>
            </p:nvSpPr>
            <p:spPr bwMode="auto">
              <a:xfrm>
                <a:off x="1886" y="1215"/>
                <a:ext cx="167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Signal exceeding limit</a:t>
                </a:r>
              </a:p>
            </p:txBody>
          </p:sp>
          <p:sp>
            <p:nvSpPr>
              <p:cNvPr id="233486" name="Line 18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1320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33479" name="Group 19"/>
            <p:cNvGrpSpPr>
              <a:grpSpLocks/>
            </p:cNvGrpSpPr>
            <p:nvPr/>
          </p:nvGrpSpPr>
          <p:grpSpPr bwMode="auto">
            <a:xfrm>
              <a:off x="7045325" y="3136900"/>
              <a:ext cx="1666875" cy="1714500"/>
              <a:chOff x="4582" y="1976"/>
              <a:chExt cx="1050" cy="1080"/>
            </a:xfrm>
          </p:grpSpPr>
          <p:sp>
            <p:nvSpPr>
              <p:cNvPr id="233480" name="Rectangle 20"/>
              <p:cNvSpPr>
                <a:spLocks noChangeArrowheads="1"/>
              </p:cNvSpPr>
              <p:nvPr/>
            </p:nvSpPr>
            <p:spPr bwMode="auto">
              <a:xfrm>
                <a:off x="4582" y="2311"/>
                <a:ext cx="1050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2000" dirty="0"/>
                  <a:t>Acceptable range</a:t>
                </a:r>
              </a:p>
            </p:txBody>
          </p:sp>
          <p:sp>
            <p:nvSpPr>
              <p:cNvPr id="233481" name="Line 21"/>
              <p:cNvSpPr>
                <a:spLocks noChangeShapeType="1"/>
              </p:cNvSpPr>
              <p:nvPr/>
            </p:nvSpPr>
            <p:spPr bwMode="auto">
              <a:xfrm>
                <a:off x="4688" y="19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3482" name="Line 22"/>
              <p:cNvSpPr>
                <a:spLocks noChangeShapeType="1"/>
              </p:cNvSpPr>
              <p:nvPr/>
            </p:nvSpPr>
            <p:spPr bwMode="auto">
              <a:xfrm>
                <a:off x="4688" y="30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3483" name="Line 23"/>
              <p:cNvSpPr>
                <a:spLocks noChangeShapeType="1"/>
              </p:cNvSpPr>
              <p:nvPr/>
            </p:nvSpPr>
            <p:spPr bwMode="auto">
              <a:xfrm>
                <a:off x="4880" y="1992"/>
                <a:ext cx="0" cy="3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3484" name="Line 24"/>
              <p:cNvSpPr>
                <a:spLocks noChangeShapeType="1"/>
              </p:cNvSpPr>
              <p:nvPr/>
            </p:nvSpPr>
            <p:spPr bwMode="auto">
              <a:xfrm flipV="1">
                <a:off x="4880" y="2696"/>
                <a:ext cx="0" cy="3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85776" y="5738813"/>
            <a:ext cx="1230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Figure </a:t>
            </a:r>
            <a:r>
              <a:rPr lang="en-US" dirty="0">
                <a:solidFill>
                  <a:schemeClr val="tx2"/>
                </a:solidFill>
              </a:rPr>
              <a:t>4.11</a:t>
            </a:r>
          </a:p>
        </p:txBody>
      </p:sp>
    </p:spTree>
    <p:extLst>
      <p:ext uri="{BB962C8B-B14F-4D97-AF65-F5344CB8AC3E}">
        <p14:creationId xmlns:p14="http://schemas.microsoft.com/office/powerpoint/2010/main" xmlns="" val="276388310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14400"/>
          </a:xfrm>
        </p:spPr>
        <p:txBody>
          <a:bodyPr lIns="99994" tIns="49997" rIns="99994" bIns="49997" anchorCtr="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Distinguishing Differences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92275"/>
            <a:ext cx="7772400" cy="4632325"/>
          </a:xfrm>
        </p:spPr>
        <p:txBody>
          <a:bodyPr lIns="99994" tIns="49997" rIns="99994" bIns="49997"/>
          <a:lstStyle/>
          <a:p>
            <a:pPr marL="533400" indent="-533400">
              <a:buClr>
                <a:schemeClr val="tx1"/>
              </a:buClr>
              <a:buFont typeface="Calibri" charset="0"/>
              <a:buAutoNum type="arabicPeriod"/>
            </a:pPr>
            <a:r>
              <a:rPr lang="en-US" sz="2800" dirty="0">
                <a:latin typeface="Arial" charset="0"/>
                <a:cs typeface="Arial" charset="0"/>
              </a:rPr>
              <a:t>Medium/long range forecasts </a:t>
            </a:r>
            <a:r>
              <a:rPr lang="en-US" sz="2800" i="1" dirty="0">
                <a:latin typeface="Arial" charset="0"/>
                <a:cs typeface="Arial" charset="0"/>
              </a:rPr>
              <a:t>deal with more comprehensive issues </a:t>
            </a:r>
            <a:r>
              <a:rPr lang="en-US" sz="2800" dirty="0">
                <a:latin typeface="Arial" charset="0"/>
                <a:cs typeface="Arial" charset="0"/>
              </a:rPr>
              <a:t>and support management decisions regarding planning and products, plants and processes</a:t>
            </a:r>
          </a:p>
          <a:p>
            <a:pPr marL="533400" indent="-533400">
              <a:buClr>
                <a:schemeClr val="tx1"/>
              </a:buClr>
              <a:buFont typeface="Calibri" charset="0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Short-term </a:t>
            </a:r>
            <a:r>
              <a:rPr lang="en-US" sz="2800" dirty="0">
                <a:latin typeface="Arial" charset="0"/>
                <a:cs typeface="Arial" charset="0"/>
              </a:rPr>
              <a:t>forecasting usually </a:t>
            </a:r>
            <a:r>
              <a:rPr lang="en-US" sz="2800" i="1" dirty="0">
                <a:latin typeface="Arial" charset="0"/>
                <a:cs typeface="Arial" charset="0"/>
              </a:rPr>
              <a:t>employs different methodologies</a:t>
            </a:r>
            <a:r>
              <a:rPr lang="en-US" sz="2800" dirty="0">
                <a:latin typeface="Arial" charset="0"/>
                <a:cs typeface="Arial" charset="0"/>
              </a:rPr>
              <a:t> than longer-term forecasting</a:t>
            </a:r>
          </a:p>
          <a:p>
            <a:pPr marL="533400" indent="-533400">
              <a:buClr>
                <a:schemeClr val="tx1"/>
              </a:buClr>
              <a:buFont typeface="Calibri" charset="0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Short-term </a:t>
            </a:r>
            <a:r>
              <a:rPr lang="en-US" sz="2800" dirty="0">
                <a:latin typeface="Arial" charset="0"/>
                <a:cs typeface="Arial" charset="0"/>
              </a:rPr>
              <a:t>forecasts </a:t>
            </a:r>
            <a:r>
              <a:rPr lang="en-US" sz="2800" i="1" dirty="0">
                <a:latin typeface="Arial" charset="0"/>
                <a:cs typeface="Arial" charset="0"/>
              </a:rPr>
              <a:t>tend to be more accurate </a:t>
            </a:r>
            <a:r>
              <a:rPr lang="en-US" sz="2800" dirty="0">
                <a:latin typeface="Arial" charset="0"/>
                <a:cs typeface="Arial" charset="0"/>
              </a:rPr>
              <a:t>than longer-term forecasts</a:t>
            </a:r>
          </a:p>
        </p:txBody>
      </p:sp>
    </p:spTree>
    <p:extLst>
      <p:ext uri="{BB962C8B-B14F-4D97-AF65-F5344CB8AC3E}">
        <p14:creationId xmlns:p14="http://schemas.microsoft.com/office/powerpoint/2010/main" xmlns="" val="260462374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65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Tracking Signal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4543837"/>
              </p:ext>
            </p:extLst>
          </p:nvPr>
        </p:nvGraphicFramePr>
        <p:xfrm>
          <a:off x="406400" y="1539875"/>
          <a:ext cx="8343900" cy="2868930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QTR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ACTUAL DEMAND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DEMAND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ERROR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CUM ERROR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ABSOLUTE FORECAST ERROR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CUM ABS FORECAST ERROR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TRACKING SIGNAL (CUM ERROR/MAD)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 –10/10 = 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–15/7.5 = –2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+15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     0/10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   10/10 = 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+15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   +5/11 = +0.5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+30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+35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+35/14.2 = +2.5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016000" y="4679950"/>
            <a:ext cx="7112000" cy="749300"/>
            <a:chOff x="596900" y="4641850"/>
            <a:chExt cx="7112000" cy="749300"/>
          </a:xfrm>
        </p:grpSpPr>
        <p:sp>
          <p:nvSpPr>
            <p:cNvPr id="27813" name="TextBox 2"/>
            <p:cNvSpPr txBox="1">
              <a:spLocks noChangeArrowheads="1"/>
            </p:cNvSpPr>
            <p:nvPr/>
          </p:nvSpPr>
          <p:spPr bwMode="auto">
            <a:xfrm>
              <a:off x="596900" y="4851400"/>
              <a:ext cx="28210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At the end of quarter 6,</a:t>
              </a:r>
            </a:p>
          </p:txBody>
        </p:sp>
        <p:graphicFrame>
          <p:nvGraphicFramePr>
            <p:cNvPr id="27726" name="Object 78"/>
            <p:cNvGraphicFramePr>
              <a:graphicFrameLocks noChangeAspect="1"/>
            </p:cNvGraphicFramePr>
            <p:nvPr/>
          </p:nvGraphicFramePr>
          <p:xfrm>
            <a:off x="3340100" y="4641850"/>
            <a:ext cx="4368800" cy="749300"/>
          </p:xfrm>
          <a:graphic>
            <a:graphicData uri="http://schemas.openxmlformats.org/presentationml/2006/ole">
              <p:oleObj spid="_x0000_s23556" name="Equation" r:id="rId4" imgW="4361040" imgH="740520" progId="Equation.3">
                <p:embed/>
              </p:oleObj>
            </a:graphicData>
          </a:graphic>
        </p:graphicFrame>
      </p:grpSp>
      <p:graphicFrame>
        <p:nvGraphicFramePr>
          <p:cNvPr id="8" name="Object 79"/>
          <p:cNvGraphicFramePr>
            <a:graphicFrameLocks noChangeAspect="1"/>
          </p:cNvGraphicFramePr>
          <p:nvPr/>
        </p:nvGraphicFramePr>
        <p:xfrm>
          <a:off x="1435100" y="5568950"/>
          <a:ext cx="6273800" cy="673100"/>
        </p:xfrm>
        <a:graphic>
          <a:graphicData uri="http://schemas.openxmlformats.org/presentationml/2006/ole">
            <p:oleObj spid="_x0000_s23557" name="Equation" r:id="rId5" imgW="6262560" imgH="658080" progId="Equation.3">
              <p:embed/>
            </p:oleObj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302500" y="1450975"/>
            <a:ext cx="1460500" cy="3095625"/>
          </a:xfrm>
          <a:prstGeom prst="roundRect">
            <a:avLst/>
          </a:prstGeom>
          <a:noFill/>
          <a:ln w="762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22598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779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Adaptive Smoothing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808038" y="1779588"/>
            <a:ext cx="7615237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It’s possible to use the computer to continually monitor forecast error and adjust the values of the </a:t>
            </a:r>
            <a:r>
              <a:rPr lang="en-US" sz="3200" i="1" dirty="0">
                <a:latin typeface="Symbol" charset="0"/>
              </a:rPr>
              <a:t>a</a:t>
            </a:r>
            <a:r>
              <a:rPr lang="en-US" sz="3200" dirty="0"/>
              <a:t> and </a:t>
            </a:r>
            <a:r>
              <a:rPr lang="en-US" sz="3200" i="1" dirty="0">
                <a:latin typeface="Symbol" charset="0"/>
              </a:rPr>
              <a:t>b</a:t>
            </a:r>
            <a:r>
              <a:rPr lang="en-US" sz="3200" dirty="0"/>
              <a:t> coefficients used in exponential smoothing to continually minimize forecast error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This technique is called </a:t>
            </a:r>
            <a:r>
              <a:rPr lang="en-US" sz="3200" b="1" dirty="0">
                <a:solidFill>
                  <a:srgbClr val="255898"/>
                </a:solidFill>
              </a:rPr>
              <a:t>adaptive smoothing</a:t>
            </a:r>
          </a:p>
        </p:txBody>
      </p:sp>
    </p:spTree>
    <p:extLst>
      <p:ext uri="{BB962C8B-B14F-4D97-AF65-F5344CB8AC3E}">
        <p14:creationId xmlns:p14="http://schemas.microsoft.com/office/powerpoint/2010/main" xmlns="" val="145587702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65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Focus Forecasting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642938" y="1360488"/>
            <a:ext cx="785812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Developed at American Hardware Supply,  based on two principles: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181100" y="2387600"/>
            <a:ext cx="68326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4500" indent="-4445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400" dirty="0"/>
              <a:t>Sophisticated forecasting models are not always better than simple ones</a:t>
            </a:r>
          </a:p>
          <a:p>
            <a:pPr marL="444500" indent="-4445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400" dirty="0"/>
              <a:t>There is no single technique that should be used for all products or services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642938" y="4167188"/>
            <a:ext cx="7915275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Uses historical data to test multiple forecasting models for individual items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Forecasting model with the lowest error used to forecast the next demand</a:t>
            </a:r>
          </a:p>
        </p:txBody>
      </p:sp>
    </p:spTree>
    <p:extLst>
      <p:ext uri="{BB962C8B-B14F-4D97-AF65-F5344CB8AC3E}">
        <p14:creationId xmlns:p14="http://schemas.microsoft.com/office/powerpoint/2010/main" xmlns="" val="270867136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2" grpId="0" autoUpdateAnimBg="0"/>
      <p:bldP spid="206853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13081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Forecasting in the Service Sector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2120900"/>
            <a:ext cx="7429500" cy="3378200"/>
          </a:xfrm>
        </p:spPr>
        <p:txBody>
          <a:bodyPr/>
          <a:lstStyle/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Presents unusual challenges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Special need for short-term records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Needs differ greatly as function of industry and product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Holidays and other calendar events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Unusual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32312434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22" name="Group 2"/>
          <p:cNvGrpSpPr>
            <a:grpSpLocks/>
          </p:cNvGrpSpPr>
          <p:nvPr/>
        </p:nvGrpSpPr>
        <p:grpSpPr bwMode="auto">
          <a:xfrm>
            <a:off x="1712913" y="2208213"/>
            <a:ext cx="6473825" cy="3100387"/>
            <a:chOff x="1095" y="1591"/>
            <a:chExt cx="4078" cy="2001"/>
          </a:xfrm>
        </p:grpSpPr>
        <p:sp>
          <p:nvSpPr>
            <p:cNvPr id="242700" name="Rectangle 3"/>
            <p:cNvSpPr>
              <a:spLocks noChangeArrowheads="1"/>
            </p:cNvSpPr>
            <p:nvPr/>
          </p:nvSpPr>
          <p:spPr bwMode="auto">
            <a:xfrm>
              <a:off x="1095" y="2475"/>
              <a:ext cx="243" cy="1117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1" name="Rectangle 4"/>
            <p:cNvSpPr>
              <a:spLocks noChangeArrowheads="1"/>
            </p:cNvSpPr>
            <p:nvPr/>
          </p:nvSpPr>
          <p:spPr bwMode="auto">
            <a:xfrm>
              <a:off x="1442" y="1591"/>
              <a:ext cx="249" cy="2001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2" name="Rectangle 5"/>
            <p:cNvSpPr>
              <a:spLocks noChangeArrowheads="1"/>
            </p:cNvSpPr>
            <p:nvPr/>
          </p:nvSpPr>
          <p:spPr bwMode="auto">
            <a:xfrm>
              <a:off x="1793" y="2364"/>
              <a:ext cx="248" cy="1228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3" name="Rectangle 6"/>
            <p:cNvSpPr>
              <a:spLocks noChangeArrowheads="1"/>
            </p:cNvSpPr>
            <p:nvPr/>
          </p:nvSpPr>
          <p:spPr bwMode="auto">
            <a:xfrm>
              <a:off x="2140" y="2806"/>
              <a:ext cx="253" cy="786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4" name="Rectangle 7"/>
            <p:cNvSpPr>
              <a:spLocks noChangeArrowheads="1"/>
            </p:cNvSpPr>
            <p:nvPr/>
          </p:nvSpPr>
          <p:spPr bwMode="auto">
            <a:xfrm>
              <a:off x="2488" y="3028"/>
              <a:ext cx="258" cy="564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5" name="Rectangle 8"/>
            <p:cNvSpPr>
              <a:spLocks noChangeArrowheads="1"/>
            </p:cNvSpPr>
            <p:nvPr/>
          </p:nvSpPr>
          <p:spPr bwMode="auto">
            <a:xfrm>
              <a:off x="2838" y="2917"/>
              <a:ext cx="243" cy="675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6" name="Rectangle 9"/>
            <p:cNvSpPr>
              <a:spLocks noChangeArrowheads="1"/>
            </p:cNvSpPr>
            <p:nvPr/>
          </p:nvSpPr>
          <p:spPr bwMode="auto">
            <a:xfrm>
              <a:off x="3185" y="2475"/>
              <a:ext cx="248" cy="1117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7" name="Rectangle 10"/>
            <p:cNvSpPr>
              <a:spLocks noChangeArrowheads="1"/>
            </p:cNvSpPr>
            <p:nvPr/>
          </p:nvSpPr>
          <p:spPr bwMode="auto">
            <a:xfrm>
              <a:off x="3533" y="2364"/>
              <a:ext cx="250" cy="1228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8" name="Rectangle 11"/>
            <p:cNvSpPr>
              <a:spLocks noChangeArrowheads="1"/>
            </p:cNvSpPr>
            <p:nvPr/>
          </p:nvSpPr>
          <p:spPr bwMode="auto">
            <a:xfrm>
              <a:off x="3883" y="2697"/>
              <a:ext cx="253" cy="895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09" name="Rectangle 12"/>
            <p:cNvSpPr>
              <a:spLocks noChangeArrowheads="1"/>
            </p:cNvSpPr>
            <p:nvPr/>
          </p:nvSpPr>
          <p:spPr bwMode="auto">
            <a:xfrm>
              <a:off x="4230" y="3028"/>
              <a:ext cx="256" cy="564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10" name="Rectangle 13"/>
            <p:cNvSpPr>
              <a:spLocks noChangeArrowheads="1"/>
            </p:cNvSpPr>
            <p:nvPr/>
          </p:nvSpPr>
          <p:spPr bwMode="auto">
            <a:xfrm>
              <a:off x="4578" y="3139"/>
              <a:ext cx="245" cy="453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711" name="Rectangle 14"/>
            <p:cNvSpPr>
              <a:spLocks noChangeArrowheads="1"/>
            </p:cNvSpPr>
            <p:nvPr/>
          </p:nvSpPr>
          <p:spPr bwMode="auto">
            <a:xfrm>
              <a:off x="4928" y="3250"/>
              <a:ext cx="245" cy="342"/>
            </a:xfrm>
            <a:prstGeom prst="rect">
              <a:avLst/>
            </a:prstGeom>
            <a:solidFill>
              <a:srgbClr val="24BDB2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35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368300"/>
            <a:ext cx="7772400" cy="12192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Fast Food Restaurant Forecast</a:t>
            </a:r>
          </a:p>
        </p:txBody>
      </p:sp>
      <p:grpSp>
        <p:nvGrpSpPr>
          <p:cNvPr id="209936" name="Group 16"/>
          <p:cNvGrpSpPr>
            <a:grpSpLocks/>
          </p:cNvGrpSpPr>
          <p:nvPr/>
        </p:nvGrpSpPr>
        <p:grpSpPr bwMode="auto">
          <a:xfrm>
            <a:off x="423863" y="1154113"/>
            <a:ext cx="8113712" cy="5284787"/>
            <a:chOff x="267" y="823"/>
            <a:chExt cx="5111" cy="3329"/>
          </a:xfrm>
        </p:grpSpPr>
        <p:sp>
          <p:nvSpPr>
            <p:cNvPr id="242693" name="Rectangle 17"/>
            <p:cNvSpPr>
              <a:spLocks noChangeArrowheads="1"/>
            </p:cNvSpPr>
            <p:nvPr/>
          </p:nvSpPr>
          <p:spPr bwMode="auto">
            <a:xfrm>
              <a:off x="485" y="823"/>
              <a:ext cx="619" cy="2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285000"/>
                </a:lnSpc>
              </a:pPr>
              <a:r>
                <a:rPr lang="en-US" sz="2000" dirty="0"/>
                <a:t>20%  –</a:t>
              </a:r>
            </a:p>
            <a:p>
              <a:pPr algn="r">
                <a:lnSpc>
                  <a:spcPct val="285000"/>
                </a:lnSpc>
              </a:pPr>
              <a:r>
                <a:rPr lang="en-US" sz="2000" dirty="0"/>
                <a:t>15%  –</a:t>
              </a:r>
            </a:p>
            <a:p>
              <a:pPr algn="r">
                <a:lnSpc>
                  <a:spcPct val="285000"/>
                </a:lnSpc>
              </a:pPr>
              <a:r>
                <a:rPr lang="en-US" sz="2000" dirty="0"/>
                <a:t>10%  –</a:t>
              </a:r>
            </a:p>
            <a:p>
              <a:pPr algn="r">
                <a:lnSpc>
                  <a:spcPct val="285000"/>
                </a:lnSpc>
              </a:pPr>
              <a:r>
                <a:rPr lang="en-US" sz="2000" dirty="0"/>
                <a:t>5%  –</a:t>
              </a:r>
            </a:p>
          </p:txBody>
        </p:sp>
        <p:sp>
          <p:nvSpPr>
            <p:cNvPr id="242694" name="Freeform 18"/>
            <p:cNvSpPr>
              <a:spLocks/>
            </p:cNvSpPr>
            <p:nvPr/>
          </p:nvSpPr>
          <p:spPr bwMode="auto">
            <a:xfrm>
              <a:off x="960" y="1040"/>
              <a:ext cx="4376" cy="2400"/>
            </a:xfrm>
            <a:custGeom>
              <a:avLst/>
              <a:gdLst>
                <a:gd name="T0" fmla="*/ 0 w 4376"/>
                <a:gd name="T1" fmla="*/ 0 h 2304"/>
                <a:gd name="T2" fmla="*/ 0 w 4376"/>
                <a:gd name="T3" fmla="*/ 2400 h 2304"/>
                <a:gd name="T4" fmla="*/ 4376 w 4376"/>
                <a:gd name="T5" fmla="*/ 2400 h 2304"/>
                <a:gd name="T6" fmla="*/ 0 60000 65536"/>
                <a:gd name="T7" fmla="*/ 0 60000 65536"/>
                <a:gd name="T8" fmla="*/ 0 60000 65536"/>
                <a:gd name="T9" fmla="*/ 0 w 4376"/>
                <a:gd name="T10" fmla="*/ 0 h 2304"/>
                <a:gd name="T11" fmla="*/ 4376 w 4376"/>
                <a:gd name="T12" fmla="*/ 2304 h 2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76" h="2304">
                  <a:moveTo>
                    <a:pt x="0" y="0"/>
                  </a:moveTo>
                  <a:lnTo>
                    <a:pt x="0" y="2304"/>
                  </a:lnTo>
                  <a:lnTo>
                    <a:pt x="4376" y="23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2695" name="Rectangle 19"/>
            <p:cNvSpPr>
              <a:spLocks noChangeArrowheads="1"/>
            </p:cNvSpPr>
            <p:nvPr/>
          </p:nvSpPr>
          <p:spPr bwMode="auto">
            <a:xfrm>
              <a:off x="950" y="3447"/>
              <a:ext cx="442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tabLst>
                  <a:tab pos="863600" algn="ctr"/>
                  <a:tab pos="1435100" algn="ctr"/>
                  <a:tab pos="2006600" algn="ctr"/>
                  <a:tab pos="2476500" algn="ctr"/>
                  <a:tab pos="3048000" algn="ctr"/>
                  <a:tab pos="3619500" algn="ctr"/>
                  <a:tab pos="4191000" algn="ctr"/>
                  <a:tab pos="4762500" algn="ctr"/>
                  <a:tab pos="5334000" algn="ctr"/>
                  <a:tab pos="5816600" algn="ctr"/>
                  <a:tab pos="6388100" algn="ctr"/>
                </a:tabLst>
              </a:pPr>
              <a:r>
                <a:rPr lang="en-US" dirty="0"/>
                <a:t>11-12		1-2		3-4		5-6		7-8		9-10</a:t>
              </a:r>
            </a:p>
            <a:p>
              <a:pPr>
                <a:lnSpc>
                  <a:spcPct val="85000"/>
                </a:lnSpc>
                <a:tabLst>
                  <a:tab pos="863600" algn="ctr"/>
                  <a:tab pos="1435100" algn="ctr"/>
                  <a:tab pos="2006600" algn="ctr"/>
                  <a:tab pos="2476500" algn="ctr"/>
                  <a:tab pos="3048000" algn="ctr"/>
                  <a:tab pos="3619500" algn="ctr"/>
                  <a:tab pos="4191000" algn="ctr"/>
                  <a:tab pos="4762500" algn="ctr"/>
                  <a:tab pos="5334000" algn="ctr"/>
                  <a:tab pos="5816600" algn="ctr"/>
                  <a:tab pos="6388100" algn="ctr"/>
                </a:tabLst>
              </a:pPr>
              <a:r>
                <a:rPr lang="en-US" dirty="0"/>
                <a:t>	12-1		2-3		4-5		6-7		8-9		10-11</a:t>
              </a:r>
            </a:p>
          </p:txBody>
        </p:sp>
        <p:sp>
          <p:nvSpPr>
            <p:cNvPr id="242696" name="Rectangle 20"/>
            <p:cNvSpPr>
              <a:spLocks noChangeArrowheads="1"/>
            </p:cNvSpPr>
            <p:nvPr/>
          </p:nvSpPr>
          <p:spPr bwMode="auto">
            <a:xfrm>
              <a:off x="1094" y="3719"/>
              <a:ext cx="8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(Lunchtime)</a:t>
              </a:r>
            </a:p>
          </p:txBody>
        </p:sp>
        <p:sp>
          <p:nvSpPr>
            <p:cNvPr id="242697" name="Rectangle 21"/>
            <p:cNvSpPr>
              <a:spLocks noChangeArrowheads="1"/>
            </p:cNvSpPr>
            <p:nvPr/>
          </p:nvSpPr>
          <p:spPr bwMode="auto">
            <a:xfrm>
              <a:off x="3174" y="3719"/>
              <a:ext cx="9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(Dinnertime)</a:t>
              </a:r>
            </a:p>
          </p:txBody>
        </p:sp>
        <p:sp>
          <p:nvSpPr>
            <p:cNvPr id="242698" name="Rectangle 22"/>
            <p:cNvSpPr>
              <a:spLocks noChangeArrowheads="1"/>
            </p:cNvSpPr>
            <p:nvPr/>
          </p:nvSpPr>
          <p:spPr bwMode="auto">
            <a:xfrm>
              <a:off x="2550" y="3919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Hour of day</a:t>
              </a:r>
            </a:p>
          </p:txBody>
        </p:sp>
        <p:sp>
          <p:nvSpPr>
            <p:cNvPr id="242699" name="Rectangle 23"/>
            <p:cNvSpPr>
              <a:spLocks noChangeArrowheads="1"/>
            </p:cNvSpPr>
            <p:nvPr/>
          </p:nvSpPr>
          <p:spPr bwMode="auto">
            <a:xfrm rot="16200000">
              <a:off x="-886" y="2142"/>
              <a:ext cx="25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Percentage of sales by hour of day</a:t>
              </a:r>
            </a:p>
          </p:txBody>
        </p:sp>
      </p:grpSp>
      <p:sp>
        <p:nvSpPr>
          <p:cNvPr id="209944" name="Rectangle 24"/>
          <p:cNvSpPr>
            <a:spLocks noChangeArrowheads="1"/>
          </p:cNvSpPr>
          <p:nvPr/>
        </p:nvSpPr>
        <p:spPr bwMode="auto">
          <a:xfrm>
            <a:off x="7186613" y="1744663"/>
            <a:ext cx="1222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4.12</a:t>
            </a:r>
          </a:p>
        </p:txBody>
      </p:sp>
    </p:spTree>
    <p:extLst>
      <p:ext uri="{BB962C8B-B14F-4D97-AF65-F5344CB8AC3E}">
        <p14:creationId xmlns:p14="http://schemas.microsoft.com/office/powerpoint/2010/main" xmlns="" val="410157418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44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7038"/>
            <a:ext cx="7772400" cy="90011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FedEx Call Center Forecast</a:t>
            </a:r>
          </a:p>
        </p:txBody>
      </p:sp>
      <p:grpSp>
        <p:nvGrpSpPr>
          <p:cNvPr id="211972" name="Group 4"/>
          <p:cNvGrpSpPr>
            <a:grpSpLocks/>
          </p:cNvGrpSpPr>
          <p:nvPr/>
        </p:nvGrpSpPr>
        <p:grpSpPr bwMode="auto">
          <a:xfrm>
            <a:off x="1522413" y="2289175"/>
            <a:ext cx="6496050" cy="3059113"/>
            <a:chOff x="959" y="1586"/>
            <a:chExt cx="4092" cy="1927"/>
          </a:xfrm>
        </p:grpSpPr>
        <p:sp>
          <p:nvSpPr>
            <p:cNvPr id="244761" name="Rectangle 5"/>
            <p:cNvSpPr>
              <a:spLocks noChangeArrowheads="1"/>
            </p:cNvSpPr>
            <p:nvPr/>
          </p:nvSpPr>
          <p:spPr bwMode="auto">
            <a:xfrm>
              <a:off x="959" y="3476"/>
              <a:ext cx="115" cy="37"/>
            </a:xfrm>
            <a:prstGeom prst="rect">
              <a:avLst/>
            </a:prstGeom>
            <a:solidFill>
              <a:srgbClr val="F7964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762" name="Rectangle 6"/>
            <p:cNvSpPr>
              <a:spLocks noChangeArrowheads="1"/>
            </p:cNvSpPr>
            <p:nvPr/>
          </p:nvSpPr>
          <p:spPr bwMode="auto">
            <a:xfrm>
              <a:off x="1131" y="3473"/>
              <a:ext cx="115" cy="40"/>
            </a:xfrm>
            <a:prstGeom prst="rect">
              <a:avLst/>
            </a:prstGeom>
            <a:solidFill>
              <a:srgbClr val="F7964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975" name="Rectangle 7"/>
            <p:cNvSpPr>
              <a:spLocks noChangeArrowheads="1"/>
            </p:cNvSpPr>
            <p:nvPr/>
          </p:nvSpPr>
          <p:spPr bwMode="auto">
            <a:xfrm>
              <a:off x="1304" y="3476"/>
              <a:ext cx="115" cy="37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76" name="Rectangle 8"/>
            <p:cNvSpPr>
              <a:spLocks noChangeArrowheads="1"/>
            </p:cNvSpPr>
            <p:nvPr/>
          </p:nvSpPr>
          <p:spPr bwMode="auto">
            <a:xfrm>
              <a:off x="1477" y="3470"/>
              <a:ext cx="115" cy="43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77" name="Rectangle 9"/>
            <p:cNvSpPr>
              <a:spLocks noChangeArrowheads="1"/>
            </p:cNvSpPr>
            <p:nvPr/>
          </p:nvSpPr>
          <p:spPr bwMode="auto">
            <a:xfrm>
              <a:off x="1650" y="3470"/>
              <a:ext cx="115" cy="43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78" name="Rectangle 10"/>
            <p:cNvSpPr>
              <a:spLocks noChangeArrowheads="1"/>
            </p:cNvSpPr>
            <p:nvPr/>
          </p:nvSpPr>
          <p:spPr bwMode="auto">
            <a:xfrm>
              <a:off x="1823" y="3455"/>
              <a:ext cx="115" cy="58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79" name="Rectangle 11"/>
            <p:cNvSpPr>
              <a:spLocks noChangeArrowheads="1"/>
            </p:cNvSpPr>
            <p:nvPr/>
          </p:nvSpPr>
          <p:spPr bwMode="auto">
            <a:xfrm>
              <a:off x="1996" y="3323"/>
              <a:ext cx="115" cy="190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0" name="Rectangle 12"/>
            <p:cNvSpPr>
              <a:spLocks noChangeArrowheads="1"/>
            </p:cNvSpPr>
            <p:nvPr/>
          </p:nvSpPr>
          <p:spPr bwMode="auto">
            <a:xfrm>
              <a:off x="2169" y="2924"/>
              <a:ext cx="115" cy="589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1" name="Rectangle 13"/>
            <p:cNvSpPr>
              <a:spLocks noChangeArrowheads="1"/>
            </p:cNvSpPr>
            <p:nvPr/>
          </p:nvSpPr>
          <p:spPr bwMode="auto">
            <a:xfrm>
              <a:off x="2342" y="2372"/>
              <a:ext cx="115" cy="1141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2" name="Rectangle 14"/>
            <p:cNvSpPr>
              <a:spLocks noChangeArrowheads="1"/>
            </p:cNvSpPr>
            <p:nvPr/>
          </p:nvSpPr>
          <p:spPr bwMode="auto">
            <a:xfrm>
              <a:off x="2515" y="2114"/>
              <a:ext cx="115" cy="1399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3" name="Rectangle 15"/>
            <p:cNvSpPr>
              <a:spLocks noChangeArrowheads="1"/>
            </p:cNvSpPr>
            <p:nvPr/>
          </p:nvSpPr>
          <p:spPr bwMode="auto">
            <a:xfrm>
              <a:off x="2688" y="1931"/>
              <a:ext cx="115" cy="1582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4" name="Rectangle 16"/>
            <p:cNvSpPr>
              <a:spLocks noChangeArrowheads="1"/>
            </p:cNvSpPr>
            <p:nvPr/>
          </p:nvSpPr>
          <p:spPr bwMode="auto">
            <a:xfrm>
              <a:off x="2861" y="2018"/>
              <a:ext cx="115" cy="1495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5" name="Rectangle 17"/>
            <p:cNvSpPr>
              <a:spLocks noChangeArrowheads="1"/>
            </p:cNvSpPr>
            <p:nvPr/>
          </p:nvSpPr>
          <p:spPr bwMode="auto">
            <a:xfrm>
              <a:off x="3033" y="1847"/>
              <a:ext cx="115" cy="1666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6" name="Rectangle 18"/>
            <p:cNvSpPr>
              <a:spLocks noChangeArrowheads="1"/>
            </p:cNvSpPr>
            <p:nvPr/>
          </p:nvSpPr>
          <p:spPr bwMode="auto">
            <a:xfrm>
              <a:off x="3206" y="1592"/>
              <a:ext cx="115" cy="1921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7" name="Rectangle 19"/>
            <p:cNvSpPr>
              <a:spLocks noChangeArrowheads="1"/>
            </p:cNvSpPr>
            <p:nvPr/>
          </p:nvSpPr>
          <p:spPr bwMode="auto">
            <a:xfrm>
              <a:off x="3379" y="1586"/>
              <a:ext cx="115" cy="1927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8" name="Rectangle 20"/>
            <p:cNvSpPr>
              <a:spLocks noChangeArrowheads="1"/>
            </p:cNvSpPr>
            <p:nvPr/>
          </p:nvSpPr>
          <p:spPr bwMode="auto">
            <a:xfrm>
              <a:off x="3552" y="1670"/>
              <a:ext cx="115" cy="1843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89" name="Rectangle 21"/>
            <p:cNvSpPr>
              <a:spLocks noChangeArrowheads="1"/>
            </p:cNvSpPr>
            <p:nvPr/>
          </p:nvSpPr>
          <p:spPr bwMode="auto">
            <a:xfrm>
              <a:off x="3725" y="2012"/>
              <a:ext cx="115" cy="1501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90" name="Rectangle 22"/>
            <p:cNvSpPr>
              <a:spLocks noChangeArrowheads="1"/>
            </p:cNvSpPr>
            <p:nvPr/>
          </p:nvSpPr>
          <p:spPr bwMode="auto">
            <a:xfrm>
              <a:off x="3898" y="2546"/>
              <a:ext cx="115" cy="967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91" name="Rectangle 23"/>
            <p:cNvSpPr>
              <a:spLocks noChangeArrowheads="1"/>
            </p:cNvSpPr>
            <p:nvPr/>
          </p:nvSpPr>
          <p:spPr bwMode="auto">
            <a:xfrm>
              <a:off x="4071" y="2894"/>
              <a:ext cx="115" cy="619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92" name="Rectangle 24"/>
            <p:cNvSpPr>
              <a:spLocks noChangeArrowheads="1"/>
            </p:cNvSpPr>
            <p:nvPr/>
          </p:nvSpPr>
          <p:spPr bwMode="auto">
            <a:xfrm>
              <a:off x="4244" y="3062"/>
              <a:ext cx="115" cy="451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93" name="Rectangle 25"/>
            <p:cNvSpPr>
              <a:spLocks noChangeArrowheads="1"/>
            </p:cNvSpPr>
            <p:nvPr/>
          </p:nvSpPr>
          <p:spPr bwMode="auto">
            <a:xfrm>
              <a:off x="4417" y="3257"/>
              <a:ext cx="115" cy="256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94" name="Rectangle 26"/>
            <p:cNvSpPr>
              <a:spLocks noChangeArrowheads="1"/>
            </p:cNvSpPr>
            <p:nvPr/>
          </p:nvSpPr>
          <p:spPr bwMode="auto">
            <a:xfrm>
              <a:off x="4590" y="3341"/>
              <a:ext cx="115" cy="172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95" name="Rectangle 27"/>
            <p:cNvSpPr>
              <a:spLocks noChangeArrowheads="1"/>
            </p:cNvSpPr>
            <p:nvPr/>
          </p:nvSpPr>
          <p:spPr bwMode="auto">
            <a:xfrm>
              <a:off x="4763" y="3422"/>
              <a:ext cx="115" cy="91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1996" name="Rectangle 28"/>
            <p:cNvSpPr>
              <a:spLocks noChangeArrowheads="1"/>
            </p:cNvSpPr>
            <p:nvPr/>
          </p:nvSpPr>
          <p:spPr bwMode="auto">
            <a:xfrm>
              <a:off x="4936" y="3467"/>
              <a:ext cx="115" cy="46"/>
            </a:xfrm>
            <a:prstGeom prst="rect">
              <a:avLst/>
            </a:prstGeom>
            <a:solidFill>
              <a:schemeClr val="accent6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211997" name="Group 29"/>
          <p:cNvGrpSpPr>
            <a:grpSpLocks/>
          </p:cNvGrpSpPr>
          <p:nvPr/>
        </p:nvGrpSpPr>
        <p:grpSpPr bwMode="auto">
          <a:xfrm>
            <a:off x="336550" y="1536700"/>
            <a:ext cx="8020050" cy="4651375"/>
            <a:chOff x="212" y="1112"/>
            <a:chExt cx="5052" cy="2930"/>
          </a:xfrm>
        </p:grpSpPr>
        <p:sp>
          <p:nvSpPr>
            <p:cNvPr id="244741" name="Rectangle 30"/>
            <p:cNvSpPr>
              <a:spLocks noChangeArrowheads="1"/>
            </p:cNvSpPr>
            <p:nvPr/>
          </p:nvSpPr>
          <p:spPr bwMode="auto">
            <a:xfrm>
              <a:off x="212" y="1137"/>
              <a:ext cx="811" cy="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203000"/>
                </a:lnSpc>
              </a:pPr>
              <a:r>
                <a:rPr lang="en-US" dirty="0"/>
                <a:t>12%  –</a:t>
              </a:r>
            </a:p>
            <a:p>
              <a:pPr algn="r">
                <a:lnSpc>
                  <a:spcPct val="203000"/>
                </a:lnSpc>
              </a:pPr>
              <a:r>
                <a:rPr lang="en-US" dirty="0"/>
                <a:t>10%  –</a:t>
              </a:r>
            </a:p>
            <a:p>
              <a:pPr algn="r">
                <a:lnSpc>
                  <a:spcPct val="203000"/>
                </a:lnSpc>
              </a:pPr>
              <a:r>
                <a:rPr lang="en-US" dirty="0"/>
                <a:t>8%  –</a:t>
              </a:r>
            </a:p>
            <a:p>
              <a:pPr algn="r">
                <a:lnSpc>
                  <a:spcPct val="203000"/>
                </a:lnSpc>
              </a:pPr>
              <a:r>
                <a:rPr lang="en-US" dirty="0"/>
                <a:t>6%  –</a:t>
              </a:r>
            </a:p>
            <a:p>
              <a:pPr algn="r">
                <a:lnSpc>
                  <a:spcPct val="203000"/>
                </a:lnSpc>
              </a:pPr>
              <a:r>
                <a:rPr lang="en-US" dirty="0"/>
                <a:t>4% –</a:t>
              </a:r>
            </a:p>
            <a:p>
              <a:pPr algn="r">
                <a:lnSpc>
                  <a:spcPct val="203000"/>
                </a:lnSpc>
              </a:pPr>
              <a:r>
                <a:rPr lang="en-US" dirty="0"/>
                <a:t>2% –</a:t>
              </a:r>
            </a:p>
            <a:p>
              <a:pPr algn="r">
                <a:lnSpc>
                  <a:spcPct val="203000"/>
                </a:lnSpc>
              </a:pPr>
              <a:r>
                <a:rPr lang="en-US" dirty="0"/>
                <a:t>0% </a:t>
              </a:r>
              <a:r>
                <a:rPr lang="en-US" dirty="0">
                  <a:solidFill>
                    <a:schemeClr val="bg1"/>
                  </a:solidFill>
                </a:rPr>
                <a:t>–</a:t>
              </a:r>
            </a:p>
            <a:p>
              <a:pPr algn="r">
                <a:lnSpc>
                  <a:spcPct val="203000"/>
                </a:lnSpc>
              </a:pPr>
              <a:endParaRPr lang="en-US" dirty="0"/>
            </a:p>
          </p:txBody>
        </p:sp>
        <p:sp>
          <p:nvSpPr>
            <p:cNvPr id="244742" name="Rectangle 31"/>
            <p:cNvSpPr>
              <a:spLocks noChangeArrowheads="1"/>
            </p:cNvSpPr>
            <p:nvPr/>
          </p:nvSpPr>
          <p:spPr bwMode="auto">
            <a:xfrm>
              <a:off x="2542" y="3809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Hour of day</a:t>
              </a:r>
            </a:p>
          </p:txBody>
        </p:sp>
        <p:sp>
          <p:nvSpPr>
            <p:cNvPr id="244743" name="Freeform 32"/>
            <p:cNvSpPr>
              <a:spLocks/>
            </p:cNvSpPr>
            <p:nvPr/>
          </p:nvSpPr>
          <p:spPr bwMode="auto">
            <a:xfrm>
              <a:off x="979" y="3691"/>
              <a:ext cx="2003" cy="110"/>
            </a:xfrm>
            <a:custGeom>
              <a:avLst/>
              <a:gdLst>
                <a:gd name="T0" fmla="*/ 0 w 1975"/>
                <a:gd name="T1" fmla="*/ 0 h 110"/>
                <a:gd name="T2" fmla="*/ 0 w 1975"/>
                <a:gd name="T3" fmla="*/ 110 h 110"/>
                <a:gd name="T4" fmla="*/ 2003 w 1975"/>
                <a:gd name="T5" fmla="*/ 110 h 110"/>
                <a:gd name="T6" fmla="*/ 2003 w 1975"/>
                <a:gd name="T7" fmla="*/ 9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5"/>
                <a:gd name="T13" fmla="*/ 0 h 110"/>
                <a:gd name="T14" fmla="*/ 1975 w 1975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5" h="110">
                  <a:moveTo>
                    <a:pt x="0" y="0"/>
                  </a:moveTo>
                  <a:lnTo>
                    <a:pt x="0" y="110"/>
                  </a:lnTo>
                  <a:lnTo>
                    <a:pt x="1975" y="110"/>
                  </a:lnTo>
                  <a:lnTo>
                    <a:pt x="1975" y="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744" name="Rectangle 33"/>
            <p:cNvSpPr>
              <a:spLocks noChangeArrowheads="1"/>
            </p:cNvSpPr>
            <p:nvPr/>
          </p:nvSpPr>
          <p:spPr bwMode="auto">
            <a:xfrm>
              <a:off x="1736" y="3678"/>
              <a:ext cx="387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A.M.</a:t>
              </a:r>
            </a:p>
          </p:txBody>
        </p:sp>
        <p:sp>
          <p:nvSpPr>
            <p:cNvPr id="244745" name="Freeform 34"/>
            <p:cNvSpPr>
              <a:spLocks/>
            </p:cNvSpPr>
            <p:nvPr/>
          </p:nvSpPr>
          <p:spPr bwMode="auto">
            <a:xfrm>
              <a:off x="3032" y="3692"/>
              <a:ext cx="1900" cy="110"/>
            </a:xfrm>
            <a:custGeom>
              <a:avLst/>
              <a:gdLst>
                <a:gd name="T0" fmla="*/ 0 w 1975"/>
                <a:gd name="T1" fmla="*/ 0 h 110"/>
                <a:gd name="T2" fmla="*/ 0 w 1975"/>
                <a:gd name="T3" fmla="*/ 110 h 110"/>
                <a:gd name="T4" fmla="*/ 1900 w 1975"/>
                <a:gd name="T5" fmla="*/ 110 h 110"/>
                <a:gd name="T6" fmla="*/ 1900 w 1975"/>
                <a:gd name="T7" fmla="*/ 9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5"/>
                <a:gd name="T13" fmla="*/ 0 h 110"/>
                <a:gd name="T14" fmla="*/ 1975 w 1975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5" h="110">
                  <a:moveTo>
                    <a:pt x="0" y="0"/>
                  </a:moveTo>
                  <a:lnTo>
                    <a:pt x="0" y="110"/>
                  </a:lnTo>
                  <a:lnTo>
                    <a:pt x="1975" y="110"/>
                  </a:lnTo>
                  <a:lnTo>
                    <a:pt x="1975" y="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746" name="Rectangle 35"/>
            <p:cNvSpPr>
              <a:spLocks noChangeArrowheads="1"/>
            </p:cNvSpPr>
            <p:nvPr/>
          </p:nvSpPr>
          <p:spPr bwMode="auto">
            <a:xfrm>
              <a:off x="3878" y="3678"/>
              <a:ext cx="365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P.M.</a:t>
              </a:r>
            </a:p>
          </p:txBody>
        </p:sp>
        <p:sp>
          <p:nvSpPr>
            <p:cNvPr id="244747" name="Freeform 36"/>
            <p:cNvSpPr>
              <a:spLocks/>
            </p:cNvSpPr>
            <p:nvPr/>
          </p:nvSpPr>
          <p:spPr bwMode="auto">
            <a:xfrm>
              <a:off x="888" y="1112"/>
              <a:ext cx="4376" cy="2400"/>
            </a:xfrm>
            <a:custGeom>
              <a:avLst/>
              <a:gdLst>
                <a:gd name="T0" fmla="*/ 0 w 4376"/>
                <a:gd name="T1" fmla="*/ 0 h 2304"/>
                <a:gd name="T2" fmla="*/ 0 w 4376"/>
                <a:gd name="T3" fmla="*/ 2400 h 2304"/>
                <a:gd name="T4" fmla="*/ 4376 w 4376"/>
                <a:gd name="T5" fmla="*/ 2400 h 2304"/>
                <a:gd name="T6" fmla="*/ 0 60000 65536"/>
                <a:gd name="T7" fmla="*/ 0 60000 65536"/>
                <a:gd name="T8" fmla="*/ 0 60000 65536"/>
                <a:gd name="T9" fmla="*/ 0 w 4376"/>
                <a:gd name="T10" fmla="*/ 0 h 2304"/>
                <a:gd name="T11" fmla="*/ 4376 w 4376"/>
                <a:gd name="T12" fmla="*/ 2304 h 23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76" h="2304">
                  <a:moveTo>
                    <a:pt x="0" y="0"/>
                  </a:moveTo>
                  <a:lnTo>
                    <a:pt x="0" y="2304"/>
                  </a:lnTo>
                  <a:lnTo>
                    <a:pt x="4376" y="230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44748" name="Group 37"/>
            <p:cNvGrpSpPr>
              <a:grpSpLocks/>
            </p:cNvGrpSpPr>
            <p:nvPr/>
          </p:nvGrpSpPr>
          <p:grpSpPr bwMode="auto">
            <a:xfrm>
              <a:off x="1085" y="3504"/>
              <a:ext cx="4022" cy="212"/>
              <a:chOff x="1085" y="3513"/>
              <a:chExt cx="4022" cy="212"/>
            </a:xfrm>
          </p:grpSpPr>
          <p:sp>
            <p:nvSpPr>
              <p:cNvPr id="244749" name="Text Box 38"/>
              <p:cNvSpPr txBox="1">
                <a:spLocks noChangeArrowheads="1"/>
              </p:cNvSpPr>
              <p:nvPr/>
            </p:nvSpPr>
            <p:spPr bwMode="auto">
              <a:xfrm>
                <a:off x="1085" y="351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2</a:t>
                </a:r>
              </a:p>
            </p:txBody>
          </p:sp>
          <p:sp>
            <p:nvSpPr>
              <p:cNvPr id="244750" name="Text Box 39"/>
              <p:cNvSpPr txBox="1">
                <a:spLocks noChangeArrowheads="1"/>
              </p:cNvSpPr>
              <p:nvPr/>
            </p:nvSpPr>
            <p:spPr bwMode="auto">
              <a:xfrm>
                <a:off x="1424" y="351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4</a:t>
                </a:r>
              </a:p>
            </p:txBody>
          </p:sp>
          <p:sp>
            <p:nvSpPr>
              <p:cNvPr id="244751" name="Text Box 40"/>
              <p:cNvSpPr txBox="1">
                <a:spLocks noChangeArrowheads="1"/>
              </p:cNvSpPr>
              <p:nvPr/>
            </p:nvSpPr>
            <p:spPr bwMode="auto">
              <a:xfrm>
                <a:off x="1764" y="351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6</a:t>
                </a:r>
              </a:p>
            </p:txBody>
          </p:sp>
          <p:sp>
            <p:nvSpPr>
              <p:cNvPr id="244752" name="Text Box 41"/>
              <p:cNvSpPr txBox="1">
                <a:spLocks noChangeArrowheads="1"/>
              </p:cNvSpPr>
              <p:nvPr/>
            </p:nvSpPr>
            <p:spPr bwMode="auto">
              <a:xfrm>
                <a:off x="2114" y="351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8</a:t>
                </a:r>
              </a:p>
            </p:txBody>
          </p:sp>
          <p:sp>
            <p:nvSpPr>
              <p:cNvPr id="244753" name="Text Box 42"/>
              <p:cNvSpPr txBox="1">
                <a:spLocks noChangeArrowheads="1"/>
              </p:cNvSpPr>
              <p:nvPr/>
            </p:nvSpPr>
            <p:spPr bwMode="auto">
              <a:xfrm>
                <a:off x="2438" y="3513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10</a:t>
                </a:r>
              </a:p>
            </p:txBody>
          </p:sp>
          <p:sp>
            <p:nvSpPr>
              <p:cNvPr id="244754" name="Text Box 43"/>
              <p:cNvSpPr txBox="1">
                <a:spLocks noChangeArrowheads="1"/>
              </p:cNvSpPr>
              <p:nvPr/>
            </p:nvSpPr>
            <p:spPr bwMode="auto">
              <a:xfrm>
                <a:off x="2783" y="3513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12</a:t>
                </a:r>
              </a:p>
            </p:txBody>
          </p:sp>
          <p:sp>
            <p:nvSpPr>
              <p:cNvPr id="244755" name="Text Box 44"/>
              <p:cNvSpPr txBox="1">
                <a:spLocks noChangeArrowheads="1"/>
              </p:cNvSpPr>
              <p:nvPr/>
            </p:nvSpPr>
            <p:spPr bwMode="auto">
              <a:xfrm>
                <a:off x="3151" y="351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2</a:t>
                </a:r>
              </a:p>
            </p:txBody>
          </p:sp>
          <p:sp>
            <p:nvSpPr>
              <p:cNvPr id="244756" name="Text Box 45"/>
              <p:cNvSpPr txBox="1">
                <a:spLocks noChangeArrowheads="1"/>
              </p:cNvSpPr>
              <p:nvPr/>
            </p:nvSpPr>
            <p:spPr bwMode="auto">
              <a:xfrm>
                <a:off x="3490" y="351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4</a:t>
                </a:r>
              </a:p>
            </p:txBody>
          </p:sp>
          <p:sp>
            <p:nvSpPr>
              <p:cNvPr id="244757" name="Text Box 46"/>
              <p:cNvSpPr txBox="1">
                <a:spLocks noChangeArrowheads="1"/>
              </p:cNvSpPr>
              <p:nvPr/>
            </p:nvSpPr>
            <p:spPr bwMode="auto">
              <a:xfrm>
                <a:off x="3830" y="351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6</a:t>
                </a:r>
              </a:p>
            </p:txBody>
          </p:sp>
          <p:sp>
            <p:nvSpPr>
              <p:cNvPr id="244758" name="Text Box 47"/>
              <p:cNvSpPr txBox="1">
                <a:spLocks noChangeArrowheads="1"/>
              </p:cNvSpPr>
              <p:nvPr/>
            </p:nvSpPr>
            <p:spPr bwMode="auto">
              <a:xfrm>
                <a:off x="4180" y="351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8</a:t>
                </a:r>
              </a:p>
            </p:txBody>
          </p:sp>
          <p:sp>
            <p:nvSpPr>
              <p:cNvPr id="244759" name="Text Box 48"/>
              <p:cNvSpPr txBox="1">
                <a:spLocks noChangeArrowheads="1"/>
              </p:cNvSpPr>
              <p:nvPr/>
            </p:nvSpPr>
            <p:spPr bwMode="auto">
              <a:xfrm>
                <a:off x="4504" y="3513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10</a:t>
                </a:r>
              </a:p>
            </p:txBody>
          </p:sp>
          <p:sp>
            <p:nvSpPr>
              <p:cNvPr id="244760" name="Text Box 49"/>
              <p:cNvSpPr txBox="1">
                <a:spLocks noChangeArrowheads="1"/>
              </p:cNvSpPr>
              <p:nvPr/>
            </p:nvSpPr>
            <p:spPr bwMode="auto">
              <a:xfrm>
                <a:off x="4849" y="3513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600" dirty="0">
                    <a:latin typeface="Arial" charset="0"/>
                  </a:rPr>
                  <a:t>12</a:t>
                </a:r>
              </a:p>
            </p:txBody>
          </p:sp>
        </p:grpSp>
      </p:grp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7186613" y="1744663"/>
            <a:ext cx="1222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4.12</a:t>
            </a:r>
          </a:p>
        </p:txBody>
      </p:sp>
    </p:spTree>
    <p:extLst>
      <p:ext uri="{BB962C8B-B14F-4D97-AF65-F5344CB8AC3E}">
        <p14:creationId xmlns:p14="http://schemas.microsoft.com/office/powerpoint/2010/main" xmlns="" val="426006183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AutoShape 4" descr="3287383400_2177562"/>
          <p:cNvSpPr>
            <a:spLocks noChangeAspect="1" noChangeArrowheads="1"/>
          </p:cNvSpPr>
          <p:nvPr/>
        </p:nvSpPr>
        <p:spPr bwMode="auto">
          <a:xfrm>
            <a:off x="1828800" y="2571750"/>
            <a:ext cx="5486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44386" name="AutoShape 5" descr="3287383400_2177562"/>
          <p:cNvSpPr>
            <a:spLocks noChangeAspect="1" noChangeArrowheads="1"/>
          </p:cNvSpPr>
          <p:nvPr/>
        </p:nvSpPr>
        <p:spPr bwMode="auto">
          <a:xfrm>
            <a:off x="1828800" y="2571750"/>
            <a:ext cx="5486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5E6601-5FCD-4F72-97DE-5B04C98D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1990219"/>
            <a:ext cx="8230313" cy="28775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381000"/>
            <a:ext cx="7770812" cy="1447800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Influence of Product Life Cycle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2857500"/>
            <a:ext cx="7772400" cy="3265488"/>
          </a:xfrm>
        </p:spPr>
        <p:txBody>
          <a:bodyPr lIns="99994" tIns="49997" rIns="99994" bIns="49997"/>
          <a:lstStyle/>
          <a:p>
            <a:pPr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Introduction and growth require longer forecasts than maturity and decline</a:t>
            </a:r>
          </a:p>
          <a:p>
            <a:pPr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As product passes through life cycle, forecasts are useful in projecting</a:t>
            </a:r>
          </a:p>
          <a:p>
            <a:pPr marL="1168400" lvl="1" indent="-455613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Staffing levels</a:t>
            </a:r>
          </a:p>
          <a:p>
            <a:pPr marL="1168400" lvl="1" indent="-455613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Inventory levels</a:t>
            </a:r>
          </a:p>
          <a:p>
            <a:pPr marL="1168400" lvl="1" indent="-455613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Factory capacity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873125" y="2032000"/>
            <a:ext cx="7448550" cy="609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994" tIns="49997" rIns="99994" bIns="49997" anchor="ctr" anchorCtr="1"/>
          <a:lstStyle/>
          <a:p>
            <a:pPr marL="341313" indent="-341313">
              <a:lnSpc>
                <a:spcPct val="90000"/>
              </a:lnSpc>
              <a:spcBef>
                <a:spcPct val="20000"/>
              </a:spcBef>
              <a:buClr>
                <a:srgbClr val="FF9933"/>
              </a:buClr>
              <a:buFont typeface="Symbol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Introduction – Growth – Maturity – Decline</a:t>
            </a:r>
          </a:p>
        </p:txBody>
      </p:sp>
    </p:spTree>
    <p:extLst>
      <p:ext uri="{BB962C8B-B14F-4D97-AF65-F5344CB8AC3E}">
        <p14:creationId xmlns:p14="http://schemas.microsoft.com/office/powerpoint/2010/main" xmlns="" val="112001321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3700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Product Life Cycle</a:t>
            </a:r>
          </a:p>
        </p:txBody>
      </p:sp>
      <p:grpSp>
        <p:nvGrpSpPr>
          <p:cNvPr id="280579" name="Group 3"/>
          <p:cNvGrpSpPr>
            <a:grpSpLocks/>
          </p:cNvGrpSpPr>
          <p:nvPr/>
        </p:nvGrpSpPr>
        <p:grpSpPr bwMode="auto">
          <a:xfrm>
            <a:off x="1177925" y="1749427"/>
            <a:ext cx="7239000" cy="1908176"/>
            <a:chOff x="742" y="1358"/>
            <a:chExt cx="4560" cy="1202"/>
          </a:xfrm>
        </p:grpSpPr>
        <p:sp>
          <p:nvSpPr>
            <p:cNvPr id="94256" name="Text Box 4"/>
            <p:cNvSpPr txBox="1">
              <a:spLocks noChangeArrowheads="1"/>
            </p:cNvSpPr>
            <p:nvPr/>
          </p:nvSpPr>
          <p:spPr bwMode="auto">
            <a:xfrm>
              <a:off x="742" y="1358"/>
              <a:ext cx="115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n-AU" sz="1400" b="1" dirty="0">
                  <a:latin typeface="Arial" charset="0"/>
                </a:rPr>
                <a:t>Best period to increase market share</a:t>
              </a:r>
            </a:p>
            <a:p>
              <a:pPr>
                <a:spcAft>
                  <a:spcPts val="1200"/>
                </a:spcAft>
              </a:pPr>
              <a:r>
                <a:rPr lang="en-AU" sz="1400" b="1" dirty="0">
                  <a:latin typeface="Arial" charset="0"/>
                </a:rPr>
                <a:t>R&amp;D engineering is critical</a:t>
              </a:r>
            </a:p>
          </p:txBody>
        </p:sp>
        <p:sp>
          <p:nvSpPr>
            <p:cNvPr id="94257" name="Text Box 5"/>
            <p:cNvSpPr txBox="1">
              <a:spLocks noChangeArrowheads="1"/>
            </p:cNvSpPr>
            <p:nvPr/>
          </p:nvSpPr>
          <p:spPr bwMode="auto">
            <a:xfrm>
              <a:off x="1926" y="1358"/>
              <a:ext cx="1171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n-AU" sz="1400" b="1" dirty="0">
                  <a:latin typeface="Arial" charset="0"/>
                </a:rPr>
                <a:t>Practical to change price or quality image</a:t>
              </a:r>
            </a:p>
            <a:p>
              <a:pPr>
                <a:spcAft>
                  <a:spcPts val="1200"/>
                </a:spcAft>
              </a:pPr>
              <a:r>
                <a:rPr lang="en-AU" sz="1400" b="1" dirty="0">
                  <a:latin typeface="Arial" charset="0"/>
                </a:rPr>
                <a:t>Strengthen niche</a:t>
              </a:r>
            </a:p>
          </p:txBody>
        </p:sp>
        <p:sp>
          <p:nvSpPr>
            <p:cNvPr id="94258" name="Text Box 6"/>
            <p:cNvSpPr txBox="1">
              <a:spLocks noChangeArrowheads="1"/>
            </p:cNvSpPr>
            <p:nvPr/>
          </p:nvSpPr>
          <p:spPr bwMode="auto">
            <a:xfrm>
              <a:off x="3110" y="1358"/>
              <a:ext cx="1180" cy="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n-AU" sz="1400" b="1" dirty="0">
                  <a:latin typeface="Arial" charset="0"/>
                </a:rPr>
                <a:t>Poor time to change image, price, or quality</a:t>
              </a:r>
            </a:p>
            <a:p>
              <a:pPr>
                <a:spcAft>
                  <a:spcPts val="1200"/>
                </a:spcAft>
              </a:pPr>
              <a:r>
                <a:rPr lang="en-AU" sz="1400" b="1" dirty="0">
                  <a:latin typeface="Arial" charset="0"/>
                </a:rPr>
                <a:t>Competitive costs become critical</a:t>
              </a:r>
            </a:p>
            <a:p>
              <a:pPr>
                <a:spcAft>
                  <a:spcPts val="1200"/>
                </a:spcAft>
              </a:pPr>
              <a:r>
                <a:rPr lang="en-AU" sz="1400" b="1" dirty="0">
                  <a:latin typeface="Arial" charset="0"/>
                </a:rPr>
                <a:t>Defend market position</a:t>
              </a:r>
            </a:p>
          </p:txBody>
        </p:sp>
        <p:sp>
          <p:nvSpPr>
            <p:cNvPr id="94259" name="Text Box 7"/>
            <p:cNvSpPr txBox="1">
              <a:spLocks noChangeArrowheads="1"/>
            </p:cNvSpPr>
            <p:nvPr/>
          </p:nvSpPr>
          <p:spPr bwMode="auto">
            <a:xfrm>
              <a:off x="4294" y="1358"/>
              <a:ext cx="10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AU" sz="1400" b="1" dirty="0">
                  <a:latin typeface="Arial" charset="0"/>
                </a:rPr>
                <a:t>Cost control critical</a:t>
              </a:r>
            </a:p>
          </p:txBody>
        </p:sp>
      </p:grpSp>
      <p:grpSp>
        <p:nvGrpSpPr>
          <p:cNvPr id="280584" name="Group 8"/>
          <p:cNvGrpSpPr>
            <a:grpSpLocks/>
          </p:cNvGrpSpPr>
          <p:nvPr/>
        </p:nvGrpSpPr>
        <p:grpSpPr bwMode="auto">
          <a:xfrm>
            <a:off x="709613" y="1271588"/>
            <a:ext cx="7710487" cy="4849812"/>
            <a:chOff x="447" y="1057"/>
            <a:chExt cx="4857" cy="2903"/>
          </a:xfrm>
        </p:grpSpPr>
        <p:grpSp>
          <p:nvGrpSpPr>
            <p:cNvPr id="94241" name="Group 9"/>
            <p:cNvGrpSpPr>
              <a:grpSpLocks/>
            </p:cNvGrpSpPr>
            <p:nvPr/>
          </p:nvGrpSpPr>
          <p:grpSpPr bwMode="auto">
            <a:xfrm>
              <a:off x="447" y="1057"/>
              <a:ext cx="4857" cy="2903"/>
              <a:chOff x="447" y="1057"/>
              <a:chExt cx="4857" cy="2903"/>
            </a:xfrm>
          </p:grpSpPr>
          <p:grpSp>
            <p:nvGrpSpPr>
              <p:cNvPr id="94243" name="Group 10"/>
              <p:cNvGrpSpPr>
                <a:grpSpLocks/>
              </p:cNvGrpSpPr>
              <p:nvPr/>
            </p:nvGrpSpPr>
            <p:grpSpPr bwMode="auto">
              <a:xfrm>
                <a:off x="728" y="1360"/>
                <a:ext cx="4576" cy="2593"/>
                <a:chOff x="576" y="1728"/>
                <a:chExt cx="4576" cy="2176"/>
              </a:xfrm>
            </p:grpSpPr>
            <p:sp>
              <p:nvSpPr>
                <p:cNvPr id="94251" name="Line 11"/>
                <p:cNvSpPr>
                  <a:spLocks noChangeShapeType="1"/>
                </p:cNvSpPr>
                <p:nvPr/>
              </p:nvSpPr>
              <p:spPr bwMode="auto">
                <a:xfrm>
                  <a:off x="57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2" name="Line 12"/>
                <p:cNvSpPr>
                  <a:spLocks noChangeShapeType="1"/>
                </p:cNvSpPr>
                <p:nvPr/>
              </p:nvSpPr>
              <p:spPr bwMode="auto">
                <a:xfrm>
                  <a:off x="176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3" name="Line 13"/>
                <p:cNvSpPr>
                  <a:spLocks noChangeShapeType="1"/>
                </p:cNvSpPr>
                <p:nvPr/>
              </p:nvSpPr>
              <p:spPr bwMode="auto">
                <a:xfrm>
                  <a:off x="2949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4" name="Line 14"/>
                <p:cNvSpPr>
                  <a:spLocks noChangeShapeType="1"/>
                </p:cNvSpPr>
                <p:nvPr/>
              </p:nvSpPr>
              <p:spPr bwMode="auto">
                <a:xfrm>
                  <a:off x="413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5" name="Line 15"/>
                <p:cNvSpPr>
                  <a:spLocks noChangeShapeType="1"/>
                </p:cNvSpPr>
                <p:nvPr/>
              </p:nvSpPr>
              <p:spPr bwMode="auto">
                <a:xfrm>
                  <a:off x="515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4244" name="Group 16"/>
              <p:cNvGrpSpPr>
                <a:grpSpLocks/>
              </p:cNvGrpSpPr>
              <p:nvPr/>
            </p:nvGrpSpPr>
            <p:grpSpPr bwMode="auto">
              <a:xfrm>
                <a:off x="728" y="1059"/>
                <a:ext cx="4568" cy="300"/>
                <a:chOff x="576" y="1235"/>
                <a:chExt cx="4568" cy="300"/>
              </a:xfrm>
            </p:grpSpPr>
            <p:sp>
              <p:nvSpPr>
                <p:cNvPr id="94246" name="Rectangle 17"/>
                <p:cNvSpPr>
                  <a:spLocks noChangeArrowheads="1"/>
                </p:cNvSpPr>
                <p:nvPr/>
              </p:nvSpPr>
              <p:spPr bwMode="auto">
                <a:xfrm>
                  <a:off x="576" y="1239"/>
                  <a:ext cx="4568" cy="29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 dirty="0"/>
                </a:p>
              </p:txBody>
            </p:sp>
            <p:sp>
              <p:nvSpPr>
                <p:cNvPr id="942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38" y="1254"/>
                  <a:ext cx="4337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AU" sz="1600" b="1" dirty="0">
                      <a:solidFill>
                        <a:schemeClr val="bg1"/>
                      </a:solidFill>
                      <a:latin typeface="Arial" charset="0"/>
                      <a:ea typeface="MS PGothic" charset="0"/>
                      <a:cs typeface="MS PGothic" charset="0"/>
                    </a:rPr>
                    <a:t>Introduction	Growth	Maturity	Decline</a:t>
                  </a:r>
                </a:p>
              </p:txBody>
            </p:sp>
            <p:sp>
              <p:nvSpPr>
                <p:cNvPr id="94248" name="Line 19"/>
                <p:cNvSpPr>
                  <a:spLocks noChangeShapeType="1"/>
                </p:cNvSpPr>
                <p:nvPr/>
              </p:nvSpPr>
              <p:spPr bwMode="auto">
                <a:xfrm>
                  <a:off x="1764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49" name="Line 20"/>
                <p:cNvSpPr>
                  <a:spLocks noChangeShapeType="1"/>
                </p:cNvSpPr>
                <p:nvPr/>
              </p:nvSpPr>
              <p:spPr bwMode="auto">
                <a:xfrm>
                  <a:off x="4135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250" name="Line 21"/>
                <p:cNvSpPr>
                  <a:spLocks noChangeShapeType="1"/>
                </p:cNvSpPr>
                <p:nvPr/>
              </p:nvSpPr>
              <p:spPr bwMode="auto">
                <a:xfrm>
                  <a:off x="2948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4245" name="Text Box 22"/>
              <p:cNvSpPr txBox="1">
                <a:spLocks noChangeArrowheads="1"/>
              </p:cNvSpPr>
              <p:nvPr/>
            </p:nvSpPr>
            <p:spPr bwMode="auto">
              <a:xfrm rot="-5400000">
                <a:off x="-875" y="2379"/>
                <a:ext cx="2903" cy="26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82800" bIns="82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AU" sz="1600" b="1" dirty="0">
                    <a:solidFill>
                      <a:schemeClr val="bg1"/>
                    </a:solidFill>
                    <a:latin typeface="Arial" charset="0"/>
                  </a:rPr>
                  <a:t>Company Strategy/Issues</a:t>
                </a:r>
              </a:p>
            </p:txBody>
          </p:sp>
        </p:grpSp>
        <p:sp>
          <p:nvSpPr>
            <p:cNvPr id="94242" name="Line 23"/>
            <p:cNvSpPr>
              <a:spLocks noChangeShapeType="1"/>
            </p:cNvSpPr>
            <p:nvPr/>
          </p:nvSpPr>
          <p:spPr bwMode="auto">
            <a:xfrm>
              <a:off x="728" y="3952"/>
              <a:ext cx="4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6880225" y="60674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1600" dirty="0">
                <a:latin typeface="Arial" charset="0"/>
              </a:rPr>
              <a:t>Figure </a:t>
            </a:r>
            <a:r>
              <a:rPr lang="en-AU" sz="1600" dirty="0">
                <a:solidFill>
                  <a:schemeClr val="tx2"/>
                </a:solidFill>
                <a:latin typeface="Arial" charset="0"/>
              </a:rPr>
              <a:t>2.5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7600" y="4800600"/>
            <a:ext cx="1749425" cy="754062"/>
            <a:chOff x="1117600" y="4800600"/>
            <a:chExt cx="1749425" cy="754062"/>
          </a:xfrm>
        </p:grpSpPr>
        <p:sp>
          <p:nvSpPr>
            <p:cNvPr id="94217" name="Text Box 27"/>
            <p:cNvSpPr txBox="1">
              <a:spLocks noChangeArrowheads="1"/>
            </p:cNvSpPr>
            <p:nvPr/>
          </p:nvSpPr>
          <p:spPr bwMode="auto">
            <a:xfrm>
              <a:off x="1117600" y="4800600"/>
              <a:ext cx="1749425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>
                  <a:solidFill>
                    <a:schemeClr val="accent1"/>
                  </a:solidFill>
                  <a:latin typeface="Arial" charset="0"/>
                </a:rPr>
                <a:t>Life Cycle Curve</a:t>
              </a:r>
            </a:p>
          </p:txBody>
        </p:sp>
        <p:sp>
          <p:nvSpPr>
            <p:cNvPr id="94221" name="Line 32"/>
            <p:cNvSpPr>
              <a:spLocks noChangeShapeType="1"/>
            </p:cNvSpPr>
            <p:nvPr/>
          </p:nvSpPr>
          <p:spPr bwMode="auto">
            <a:xfrm>
              <a:off x="1943100" y="5081587"/>
              <a:ext cx="862013" cy="4730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1550" y="3581400"/>
            <a:ext cx="7664450" cy="2509838"/>
            <a:chOff x="971550" y="3581400"/>
            <a:chExt cx="7664450" cy="2509838"/>
          </a:xfrm>
        </p:grpSpPr>
        <p:grpSp>
          <p:nvGrpSpPr>
            <p:cNvPr id="3" name="Group 2"/>
            <p:cNvGrpSpPr/>
            <p:nvPr/>
          </p:nvGrpSpPr>
          <p:grpSpPr>
            <a:xfrm>
              <a:off x="971550" y="3581400"/>
              <a:ext cx="7448550" cy="2509838"/>
              <a:chOff x="971550" y="3581400"/>
              <a:chExt cx="7448550" cy="2509838"/>
            </a:xfrm>
          </p:grpSpPr>
          <p:sp>
            <p:nvSpPr>
              <p:cNvPr id="94239" name="Text Box 50"/>
              <p:cNvSpPr txBox="1">
                <a:spLocks noChangeArrowheads="1"/>
              </p:cNvSpPr>
              <p:nvPr/>
            </p:nvSpPr>
            <p:spPr bwMode="auto">
              <a:xfrm>
                <a:off x="3578225" y="3822700"/>
                <a:ext cx="114248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b="1" dirty="0">
                    <a:latin typeface="Arial" charset="0"/>
                  </a:rPr>
                  <a:t>Boeing 787</a:t>
                </a:r>
              </a:p>
            </p:txBody>
          </p:sp>
          <p:sp>
            <p:nvSpPr>
              <p:cNvPr id="280601" name="Freeform 25"/>
              <p:cNvSpPr>
                <a:spLocks/>
              </p:cNvSpPr>
              <p:nvPr/>
            </p:nvSpPr>
            <p:spPr bwMode="auto">
              <a:xfrm>
                <a:off x="1085850" y="3848100"/>
                <a:ext cx="7334250" cy="2243138"/>
              </a:xfrm>
              <a:custGeom>
                <a:avLst/>
                <a:gdLst>
                  <a:gd name="T0" fmla="*/ 0 w 4620"/>
                  <a:gd name="T1" fmla="*/ 1413 h 1413"/>
                  <a:gd name="T2" fmla="*/ 27 w 4620"/>
                  <a:gd name="T3" fmla="*/ 1377 h 1413"/>
                  <a:gd name="T4" fmla="*/ 471 w 4620"/>
                  <a:gd name="T5" fmla="*/ 1335 h 1413"/>
                  <a:gd name="T6" fmla="*/ 660 w 4620"/>
                  <a:gd name="T7" fmla="*/ 1302 h 1413"/>
                  <a:gd name="T8" fmla="*/ 984 w 4620"/>
                  <a:gd name="T9" fmla="*/ 1167 h 1413"/>
                  <a:gd name="T10" fmla="*/ 1311 w 4620"/>
                  <a:gd name="T11" fmla="*/ 972 h 1413"/>
                  <a:gd name="T12" fmla="*/ 1614 w 4620"/>
                  <a:gd name="T13" fmla="*/ 723 h 1413"/>
                  <a:gd name="T14" fmla="*/ 1902 w 4620"/>
                  <a:gd name="T15" fmla="*/ 477 h 1413"/>
                  <a:gd name="T16" fmla="*/ 2145 w 4620"/>
                  <a:gd name="T17" fmla="*/ 279 h 1413"/>
                  <a:gd name="T18" fmla="*/ 2346 w 4620"/>
                  <a:gd name="T19" fmla="*/ 141 h 1413"/>
                  <a:gd name="T20" fmla="*/ 2754 w 4620"/>
                  <a:gd name="T21" fmla="*/ 12 h 1413"/>
                  <a:gd name="T22" fmla="*/ 3066 w 4620"/>
                  <a:gd name="T23" fmla="*/ 0 h 1413"/>
                  <a:gd name="T24" fmla="*/ 3390 w 4620"/>
                  <a:gd name="T25" fmla="*/ 60 h 1413"/>
                  <a:gd name="T26" fmla="*/ 3723 w 4620"/>
                  <a:gd name="T27" fmla="*/ 225 h 1413"/>
                  <a:gd name="T28" fmla="*/ 3978 w 4620"/>
                  <a:gd name="T29" fmla="*/ 468 h 1413"/>
                  <a:gd name="T30" fmla="*/ 4149 w 4620"/>
                  <a:gd name="T31" fmla="*/ 708 h 1413"/>
                  <a:gd name="T32" fmla="*/ 4311 w 4620"/>
                  <a:gd name="T33" fmla="*/ 1017 h 1413"/>
                  <a:gd name="T34" fmla="*/ 4452 w 4620"/>
                  <a:gd name="T35" fmla="*/ 1209 h 1413"/>
                  <a:gd name="T36" fmla="*/ 4548 w 4620"/>
                  <a:gd name="T37" fmla="*/ 1254 h 1413"/>
                  <a:gd name="T38" fmla="*/ 4620 w 4620"/>
                  <a:gd name="T39" fmla="*/ 1269 h 1413"/>
                  <a:gd name="T40" fmla="*/ 4620 w 4620"/>
                  <a:gd name="T41" fmla="*/ 1404 h 1413"/>
                  <a:gd name="T42" fmla="*/ 0 w 4620"/>
                  <a:gd name="T43" fmla="*/ 1413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20" h="1413">
                    <a:moveTo>
                      <a:pt x="0" y="1413"/>
                    </a:moveTo>
                    <a:lnTo>
                      <a:pt x="27" y="1377"/>
                    </a:lnTo>
                    <a:lnTo>
                      <a:pt x="471" y="1335"/>
                    </a:lnTo>
                    <a:lnTo>
                      <a:pt x="660" y="1302"/>
                    </a:lnTo>
                    <a:lnTo>
                      <a:pt x="984" y="1167"/>
                    </a:lnTo>
                    <a:lnTo>
                      <a:pt x="1311" y="972"/>
                    </a:lnTo>
                    <a:lnTo>
                      <a:pt x="1614" y="723"/>
                    </a:lnTo>
                    <a:lnTo>
                      <a:pt x="1902" y="477"/>
                    </a:lnTo>
                    <a:lnTo>
                      <a:pt x="2145" y="279"/>
                    </a:lnTo>
                    <a:lnTo>
                      <a:pt x="2346" y="141"/>
                    </a:lnTo>
                    <a:lnTo>
                      <a:pt x="2754" y="12"/>
                    </a:lnTo>
                    <a:lnTo>
                      <a:pt x="3066" y="0"/>
                    </a:lnTo>
                    <a:lnTo>
                      <a:pt x="3390" y="60"/>
                    </a:lnTo>
                    <a:lnTo>
                      <a:pt x="3723" y="225"/>
                    </a:lnTo>
                    <a:lnTo>
                      <a:pt x="3978" y="468"/>
                    </a:lnTo>
                    <a:lnTo>
                      <a:pt x="4149" y="708"/>
                    </a:lnTo>
                    <a:lnTo>
                      <a:pt x="4311" y="1017"/>
                    </a:lnTo>
                    <a:lnTo>
                      <a:pt x="4452" y="1209"/>
                    </a:lnTo>
                    <a:lnTo>
                      <a:pt x="4548" y="1254"/>
                    </a:lnTo>
                    <a:lnTo>
                      <a:pt x="4620" y="1269"/>
                    </a:lnTo>
                    <a:lnTo>
                      <a:pt x="4620" y="1404"/>
                    </a:lnTo>
                    <a:lnTo>
                      <a:pt x="0" y="14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94215" name="Line 41"/>
              <p:cNvSpPr>
                <a:spLocks noChangeShapeType="1"/>
              </p:cNvSpPr>
              <p:nvPr/>
            </p:nvSpPr>
            <p:spPr bwMode="auto">
              <a:xfrm>
                <a:off x="3038475" y="5548313"/>
                <a:ext cx="0" cy="5381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216" name="Text Box 26"/>
              <p:cNvSpPr txBox="1">
                <a:spLocks noChangeArrowheads="1"/>
              </p:cNvSpPr>
              <p:nvPr/>
            </p:nvSpPr>
            <p:spPr bwMode="auto">
              <a:xfrm>
                <a:off x="3136900" y="3582988"/>
                <a:ext cx="2235200" cy="280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lnSpc>
                    <a:spcPct val="85000"/>
                  </a:lnSpc>
                </a:pPr>
                <a:r>
                  <a:rPr lang="en-AU" sz="1400" b="1" dirty="0">
                    <a:latin typeface="Arial" charset="0"/>
                  </a:rPr>
                  <a:t>Hybrid engine vehicles</a:t>
                </a:r>
              </a:p>
            </p:txBody>
          </p:sp>
          <p:sp>
            <p:nvSpPr>
              <p:cNvPr id="94218" name="Text Box 29"/>
              <p:cNvSpPr txBox="1">
                <a:spLocks noChangeArrowheads="1"/>
              </p:cNvSpPr>
              <p:nvPr/>
            </p:nvSpPr>
            <p:spPr bwMode="auto">
              <a:xfrm>
                <a:off x="6456362" y="3581400"/>
                <a:ext cx="1873251" cy="2808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AU" sz="1400" b="1" dirty="0">
                    <a:latin typeface="Arial" charset="0"/>
                  </a:rPr>
                  <a:t>Xbox One</a:t>
                </a:r>
              </a:p>
            </p:txBody>
          </p:sp>
          <p:sp>
            <p:nvSpPr>
              <p:cNvPr id="94219" name="Text Box 30"/>
              <p:cNvSpPr txBox="1">
                <a:spLocks noChangeArrowheads="1"/>
              </p:cNvSpPr>
              <p:nvPr/>
            </p:nvSpPr>
            <p:spPr bwMode="auto">
              <a:xfrm>
                <a:off x="7019925" y="5007769"/>
                <a:ext cx="892175" cy="2809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AU" sz="1400" b="1" dirty="0">
                    <a:latin typeface="Arial" charset="0"/>
                  </a:rPr>
                  <a:t>DVDs</a:t>
                </a:r>
              </a:p>
            </p:txBody>
          </p:sp>
          <p:sp>
            <p:nvSpPr>
              <p:cNvPr id="94220" name="Text Box 31"/>
              <p:cNvSpPr txBox="1">
                <a:spLocks noChangeArrowheads="1"/>
              </p:cNvSpPr>
              <p:nvPr/>
            </p:nvSpPr>
            <p:spPr bwMode="auto">
              <a:xfrm>
                <a:off x="6962775" y="5359400"/>
                <a:ext cx="990600" cy="64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AU" sz="1400" b="1" dirty="0">
                    <a:latin typeface="Arial" charset="0"/>
                  </a:rPr>
                  <a:t>Video physical rentals</a:t>
                </a:r>
              </a:p>
            </p:txBody>
          </p:sp>
          <p:sp>
            <p:nvSpPr>
              <p:cNvPr id="94222" name="Oval 35"/>
              <p:cNvSpPr>
                <a:spLocks noChangeArrowheads="1"/>
              </p:cNvSpPr>
              <p:nvPr/>
            </p:nvSpPr>
            <p:spPr bwMode="auto">
              <a:xfrm>
                <a:off x="2435225" y="5649913"/>
                <a:ext cx="203200" cy="203200"/>
              </a:xfrm>
              <a:prstGeom prst="ellipse">
                <a:avLst/>
              </a:prstGeom>
              <a:solidFill>
                <a:srgbClr val="175097"/>
              </a:solidFill>
              <a:ln w="9525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4223" name="Oval 36"/>
              <p:cNvSpPr>
                <a:spLocks noChangeArrowheads="1"/>
              </p:cNvSpPr>
              <p:nvPr/>
            </p:nvSpPr>
            <p:spPr bwMode="auto">
              <a:xfrm>
                <a:off x="2957513" y="5399088"/>
                <a:ext cx="203200" cy="203200"/>
              </a:xfrm>
              <a:prstGeom prst="ellipse">
                <a:avLst/>
              </a:prstGeom>
              <a:solidFill>
                <a:srgbClr val="175097"/>
              </a:solidFill>
              <a:ln w="9525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4224" name="Oval 37"/>
              <p:cNvSpPr>
                <a:spLocks noChangeArrowheads="1"/>
              </p:cNvSpPr>
              <p:nvPr/>
            </p:nvSpPr>
            <p:spPr bwMode="auto">
              <a:xfrm>
                <a:off x="4384675" y="4184650"/>
                <a:ext cx="203200" cy="203200"/>
              </a:xfrm>
              <a:prstGeom prst="ellipse">
                <a:avLst/>
              </a:prstGeom>
              <a:solidFill>
                <a:srgbClr val="175097"/>
              </a:solidFill>
              <a:ln w="9525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4225" name="Oval 38"/>
              <p:cNvSpPr>
                <a:spLocks noChangeArrowheads="1"/>
              </p:cNvSpPr>
              <p:nvPr/>
            </p:nvSpPr>
            <p:spPr bwMode="auto">
              <a:xfrm>
                <a:off x="5334000" y="3784600"/>
                <a:ext cx="203200" cy="203200"/>
              </a:xfrm>
              <a:prstGeom prst="ellipse">
                <a:avLst/>
              </a:prstGeom>
              <a:solidFill>
                <a:srgbClr val="175097"/>
              </a:solidFill>
              <a:ln w="9525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4226" name="Oval 39"/>
              <p:cNvSpPr>
                <a:spLocks noChangeArrowheads="1"/>
              </p:cNvSpPr>
              <p:nvPr/>
            </p:nvSpPr>
            <p:spPr bwMode="auto">
              <a:xfrm>
                <a:off x="6375400" y="3848100"/>
                <a:ext cx="203200" cy="203200"/>
              </a:xfrm>
              <a:prstGeom prst="ellipse">
                <a:avLst/>
              </a:prstGeom>
              <a:solidFill>
                <a:srgbClr val="175097"/>
              </a:solidFill>
              <a:ln w="9525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4227" name="Oval 40"/>
              <p:cNvSpPr>
                <a:spLocks noChangeArrowheads="1"/>
              </p:cNvSpPr>
              <p:nvPr/>
            </p:nvSpPr>
            <p:spPr bwMode="auto">
              <a:xfrm>
                <a:off x="7918450" y="5513388"/>
                <a:ext cx="203200" cy="203200"/>
              </a:xfrm>
              <a:prstGeom prst="ellipse">
                <a:avLst/>
              </a:prstGeom>
              <a:solidFill>
                <a:srgbClr val="175097"/>
              </a:solidFill>
              <a:ln w="9525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4228" name="Line 42"/>
              <p:cNvSpPr>
                <a:spLocks noChangeShapeType="1"/>
              </p:cNvSpPr>
              <p:nvPr/>
            </p:nvSpPr>
            <p:spPr bwMode="auto">
              <a:xfrm>
                <a:off x="4918075" y="4083050"/>
                <a:ext cx="17463" cy="2000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229" name="Line 43"/>
              <p:cNvSpPr>
                <a:spLocks noChangeShapeType="1"/>
              </p:cNvSpPr>
              <p:nvPr/>
            </p:nvSpPr>
            <p:spPr bwMode="auto">
              <a:xfrm>
                <a:off x="6808788" y="4137025"/>
                <a:ext cx="0" cy="19383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230" name="Oval 44"/>
              <p:cNvSpPr>
                <a:spLocks noChangeArrowheads="1"/>
              </p:cNvSpPr>
              <p:nvPr/>
            </p:nvSpPr>
            <p:spPr bwMode="auto">
              <a:xfrm>
                <a:off x="7670800" y="5033963"/>
                <a:ext cx="203200" cy="203200"/>
              </a:xfrm>
              <a:prstGeom prst="ellipse">
                <a:avLst/>
              </a:prstGeom>
              <a:solidFill>
                <a:srgbClr val="175097"/>
              </a:solidFill>
              <a:ln w="9525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4232" name="Text Box 46"/>
              <p:cNvSpPr txBox="1">
                <a:spLocks noChangeArrowheads="1"/>
              </p:cNvSpPr>
              <p:nvPr/>
            </p:nvSpPr>
            <p:spPr bwMode="auto">
              <a:xfrm>
                <a:off x="3224213" y="4119563"/>
                <a:ext cx="1131888" cy="280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AU" sz="1400" b="1" dirty="0">
                    <a:latin typeface="Arial" charset="0"/>
                  </a:rPr>
                  <a:t>3D printers</a:t>
                </a:r>
              </a:p>
            </p:txBody>
          </p:sp>
          <p:sp>
            <p:nvSpPr>
              <p:cNvPr id="94233" name="Text Box 47"/>
              <p:cNvSpPr txBox="1">
                <a:spLocks noChangeArrowheads="1"/>
              </p:cNvSpPr>
              <p:nvPr/>
            </p:nvSpPr>
            <p:spPr bwMode="auto">
              <a:xfrm>
                <a:off x="3152775" y="5472113"/>
                <a:ext cx="1600200" cy="280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AU" sz="1400" b="1" dirty="0">
                    <a:latin typeface="Arial" charset="0"/>
                  </a:rPr>
                  <a:t>Virtual reality</a:t>
                </a:r>
              </a:p>
            </p:txBody>
          </p:sp>
          <p:sp>
            <p:nvSpPr>
              <p:cNvPr id="94234" name="Oval 48"/>
              <p:cNvSpPr>
                <a:spLocks noChangeArrowheads="1"/>
              </p:cNvSpPr>
              <p:nvPr/>
            </p:nvSpPr>
            <p:spPr bwMode="auto">
              <a:xfrm>
                <a:off x="4740275" y="3968750"/>
                <a:ext cx="203200" cy="203200"/>
              </a:xfrm>
              <a:prstGeom prst="ellipse">
                <a:avLst/>
              </a:prstGeom>
              <a:solidFill>
                <a:srgbClr val="175097"/>
              </a:solidFill>
              <a:ln w="9525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94236" name="Text Box 28"/>
              <p:cNvSpPr txBox="1">
                <a:spLocks noChangeArrowheads="1"/>
              </p:cNvSpPr>
              <p:nvPr/>
            </p:nvSpPr>
            <p:spPr bwMode="auto">
              <a:xfrm>
                <a:off x="971550" y="5337175"/>
                <a:ext cx="1452563" cy="46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lnSpc>
                    <a:spcPct val="85000"/>
                  </a:lnSpc>
                </a:pPr>
                <a:r>
                  <a:rPr lang="en-AU" sz="1400" b="1" dirty="0">
                    <a:latin typeface="Arial" charset="0"/>
                  </a:rPr>
                  <a:t>Autonomous vehicles</a:t>
                </a:r>
              </a:p>
            </p:txBody>
          </p:sp>
          <p:sp>
            <p:nvSpPr>
              <p:cNvPr id="94237" name="Text Box 49"/>
              <p:cNvSpPr txBox="1">
                <a:spLocks noChangeArrowheads="1"/>
              </p:cNvSpPr>
              <p:nvPr/>
            </p:nvSpPr>
            <p:spPr bwMode="auto">
              <a:xfrm>
                <a:off x="3990975" y="4722813"/>
                <a:ext cx="1660525" cy="280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AU" sz="1400" b="1" dirty="0">
                    <a:latin typeface="Arial" charset="0"/>
                  </a:rPr>
                  <a:t>Electric vehicles</a:t>
                </a:r>
              </a:p>
            </p:txBody>
          </p:sp>
          <p:sp>
            <p:nvSpPr>
              <p:cNvPr id="94238" name="Freeform 34"/>
              <p:cNvSpPr>
                <a:spLocks/>
              </p:cNvSpPr>
              <p:nvPr/>
            </p:nvSpPr>
            <p:spPr bwMode="auto">
              <a:xfrm>
                <a:off x="1143000" y="3848100"/>
                <a:ext cx="7277100" cy="2184400"/>
              </a:xfrm>
              <a:custGeom>
                <a:avLst/>
                <a:gdLst>
                  <a:gd name="T0" fmla="*/ 0 w 4584"/>
                  <a:gd name="T1" fmla="*/ 1376 h 1376"/>
                  <a:gd name="T2" fmla="*/ 688 w 4584"/>
                  <a:gd name="T3" fmla="*/ 1280 h 1376"/>
                  <a:gd name="T4" fmla="*/ 1320 w 4584"/>
                  <a:gd name="T5" fmla="*/ 952 h 1376"/>
                  <a:gd name="T6" fmla="*/ 1972 w 4584"/>
                  <a:gd name="T7" fmla="*/ 384 h 1376"/>
                  <a:gd name="T8" fmla="*/ 2372 w 4584"/>
                  <a:gd name="T9" fmla="*/ 124 h 1376"/>
                  <a:gd name="T10" fmla="*/ 2968 w 4584"/>
                  <a:gd name="T11" fmla="*/ 0 h 1376"/>
                  <a:gd name="T12" fmla="*/ 3560 w 4584"/>
                  <a:gd name="T13" fmla="*/ 144 h 1376"/>
                  <a:gd name="T14" fmla="*/ 3928 w 4584"/>
                  <a:gd name="T15" fmla="*/ 440 h 1376"/>
                  <a:gd name="T16" fmla="*/ 4148 w 4584"/>
                  <a:gd name="T17" fmla="*/ 780 h 1376"/>
                  <a:gd name="T18" fmla="*/ 4420 w 4584"/>
                  <a:gd name="T19" fmla="*/ 1208 h 1376"/>
                  <a:gd name="T20" fmla="*/ 4584 w 4584"/>
                  <a:gd name="T21" fmla="*/ 1264 h 13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84"/>
                  <a:gd name="T34" fmla="*/ 0 h 1376"/>
                  <a:gd name="T35" fmla="*/ 4584 w 4584"/>
                  <a:gd name="T36" fmla="*/ 1376 h 13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84" h="1376">
                    <a:moveTo>
                      <a:pt x="0" y="1376"/>
                    </a:moveTo>
                    <a:cubicBezTo>
                      <a:pt x="115" y="1360"/>
                      <a:pt x="468" y="1351"/>
                      <a:pt x="688" y="1280"/>
                    </a:cubicBezTo>
                    <a:cubicBezTo>
                      <a:pt x="908" y="1209"/>
                      <a:pt x="1106" y="1101"/>
                      <a:pt x="1320" y="952"/>
                    </a:cubicBezTo>
                    <a:cubicBezTo>
                      <a:pt x="1534" y="803"/>
                      <a:pt x="1797" y="522"/>
                      <a:pt x="1972" y="384"/>
                    </a:cubicBezTo>
                    <a:cubicBezTo>
                      <a:pt x="2147" y="246"/>
                      <a:pt x="2228" y="192"/>
                      <a:pt x="2372" y="124"/>
                    </a:cubicBezTo>
                    <a:cubicBezTo>
                      <a:pt x="2516" y="56"/>
                      <a:pt x="2748" y="0"/>
                      <a:pt x="2968" y="0"/>
                    </a:cubicBezTo>
                    <a:cubicBezTo>
                      <a:pt x="3188" y="0"/>
                      <a:pt x="3416" y="68"/>
                      <a:pt x="3560" y="144"/>
                    </a:cubicBezTo>
                    <a:cubicBezTo>
                      <a:pt x="3714" y="221"/>
                      <a:pt x="3864" y="368"/>
                      <a:pt x="3928" y="440"/>
                    </a:cubicBezTo>
                    <a:cubicBezTo>
                      <a:pt x="3992" y="512"/>
                      <a:pt x="4088" y="672"/>
                      <a:pt x="4148" y="780"/>
                    </a:cubicBezTo>
                    <a:cubicBezTo>
                      <a:pt x="4208" y="888"/>
                      <a:pt x="4348" y="1148"/>
                      <a:pt x="4420" y="1208"/>
                    </a:cubicBezTo>
                    <a:cubicBezTo>
                      <a:pt x="4492" y="1268"/>
                      <a:pt x="4550" y="1252"/>
                      <a:pt x="4584" y="1264"/>
                    </a:cubicBezTo>
                  </a:path>
                </a:pathLst>
              </a:custGeom>
              <a:noFill/>
              <a:ln w="101600">
                <a:solidFill>
                  <a:srgbClr val="17509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240" name="Oval 51"/>
              <p:cNvSpPr>
                <a:spLocks noChangeArrowheads="1"/>
              </p:cNvSpPr>
              <p:nvPr/>
            </p:nvSpPr>
            <p:spPr bwMode="auto">
              <a:xfrm>
                <a:off x="4002088" y="4502150"/>
                <a:ext cx="203200" cy="203200"/>
              </a:xfrm>
              <a:prstGeom prst="ellipse">
                <a:avLst/>
              </a:prstGeom>
              <a:solidFill>
                <a:srgbClr val="175097"/>
              </a:solidFill>
              <a:ln w="9525">
                <a:solidFill>
                  <a:srgbClr val="17509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</p:grp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7467601" y="4373704"/>
              <a:ext cx="1168399" cy="28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AU" sz="1400" b="1" dirty="0">
                  <a:latin typeface="Arial" charset="0"/>
                </a:rPr>
                <a:t>Boeing 747</a:t>
              </a:r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7366000" y="4578351"/>
              <a:ext cx="203200" cy="203200"/>
            </a:xfrm>
            <a:prstGeom prst="ellipse">
              <a:avLst/>
            </a:prstGeom>
            <a:solidFill>
              <a:srgbClr val="175097"/>
            </a:solidFill>
            <a:ln w="9525">
              <a:solidFill>
                <a:srgbClr val="17509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728266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5"/>
          <p:cNvSpPr>
            <a:spLocks/>
          </p:cNvSpPr>
          <p:nvPr/>
        </p:nvSpPr>
        <p:spPr bwMode="auto">
          <a:xfrm>
            <a:off x="1085850" y="3848100"/>
            <a:ext cx="7334250" cy="2243138"/>
          </a:xfrm>
          <a:custGeom>
            <a:avLst/>
            <a:gdLst>
              <a:gd name="T0" fmla="*/ 0 w 4620"/>
              <a:gd name="T1" fmla="*/ 1413 h 1413"/>
              <a:gd name="T2" fmla="*/ 27 w 4620"/>
              <a:gd name="T3" fmla="*/ 1377 h 1413"/>
              <a:gd name="T4" fmla="*/ 471 w 4620"/>
              <a:gd name="T5" fmla="*/ 1335 h 1413"/>
              <a:gd name="T6" fmla="*/ 660 w 4620"/>
              <a:gd name="T7" fmla="*/ 1302 h 1413"/>
              <a:gd name="T8" fmla="*/ 984 w 4620"/>
              <a:gd name="T9" fmla="*/ 1167 h 1413"/>
              <a:gd name="T10" fmla="*/ 1311 w 4620"/>
              <a:gd name="T11" fmla="*/ 972 h 1413"/>
              <a:gd name="T12" fmla="*/ 1614 w 4620"/>
              <a:gd name="T13" fmla="*/ 723 h 1413"/>
              <a:gd name="T14" fmla="*/ 1902 w 4620"/>
              <a:gd name="T15" fmla="*/ 477 h 1413"/>
              <a:gd name="T16" fmla="*/ 2145 w 4620"/>
              <a:gd name="T17" fmla="*/ 279 h 1413"/>
              <a:gd name="T18" fmla="*/ 2346 w 4620"/>
              <a:gd name="T19" fmla="*/ 141 h 1413"/>
              <a:gd name="T20" fmla="*/ 2754 w 4620"/>
              <a:gd name="T21" fmla="*/ 12 h 1413"/>
              <a:gd name="T22" fmla="*/ 3066 w 4620"/>
              <a:gd name="T23" fmla="*/ 0 h 1413"/>
              <a:gd name="T24" fmla="*/ 3390 w 4620"/>
              <a:gd name="T25" fmla="*/ 60 h 1413"/>
              <a:gd name="T26" fmla="*/ 3723 w 4620"/>
              <a:gd name="T27" fmla="*/ 225 h 1413"/>
              <a:gd name="T28" fmla="*/ 3978 w 4620"/>
              <a:gd name="T29" fmla="*/ 468 h 1413"/>
              <a:gd name="T30" fmla="*/ 4149 w 4620"/>
              <a:gd name="T31" fmla="*/ 708 h 1413"/>
              <a:gd name="T32" fmla="*/ 4311 w 4620"/>
              <a:gd name="T33" fmla="*/ 1017 h 1413"/>
              <a:gd name="T34" fmla="*/ 4452 w 4620"/>
              <a:gd name="T35" fmla="*/ 1209 h 1413"/>
              <a:gd name="T36" fmla="*/ 4548 w 4620"/>
              <a:gd name="T37" fmla="*/ 1254 h 1413"/>
              <a:gd name="T38" fmla="*/ 4620 w 4620"/>
              <a:gd name="T39" fmla="*/ 1269 h 1413"/>
              <a:gd name="T40" fmla="*/ 4620 w 4620"/>
              <a:gd name="T41" fmla="*/ 1404 h 1413"/>
              <a:gd name="T42" fmla="*/ 0 w 4620"/>
              <a:gd name="T43" fmla="*/ 1413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20" h="1413">
                <a:moveTo>
                  <a:pt x="0" y="1413"/>
                </a:moveTo>
                <a:lnTo>
                  <a:pt x="27" y="1377"/>
                </a:lnTo>
                <a:lnTo>
                  <a:pt x="471" y="1335"/>
                </a:lnTo>
                <a:lnTo>
                  <a:pt x="660" y="1302"/>
                </a:lnTo>
                <a:lnTo>
                  <a:pt x="984" y="1167"/>
                </a:lnTo>
                <a:lnTo>
                  <a:pt x="1311" y="972"/>
                </a:lnTo>
                <a:lnTo>
                  <a:pt x="1614" y="723"/>
                </a:lnTo>
                <a:lnTo>
                  <a:pt x="1902" y="477"/>
                </a:lnTo>
                <a:lnTo>
                  <a:pt x="2145" y="279"/>
                </a:lnTo>
                <a:lnTo>
                  <a:pt x="2346" y="141"/>
                </a:lnTo>
                <a:lnTo>
                  <a:pt x="2754" y="12"/>
                </a:lnTo>
                <a:lnTo>
                  <a:pt x="3066" y="0"/>
                </a:lnTo>
                <a:lnTo>
                  <a:pt x="3390" y="60"/>
                </a:lnTo>
                <a:lnTo>
                  <a:pt x="3723" y="225"/>
                </a:lnTo>
                <a:lnTo>
                  <a:pt x="3978" y="468"/>
                </a:lnTo>
                <a:lnTo>
                  <a:pt x="4149" y="708"/>
                </a:lnTo>
                <a:lnTo>
                  <a:pt x="4311" y="1017"/>
                </a:lnTo>
                <a:lnTo>
                  <a:pt x="4452" y="1209"/>
                </a:lnTo>
                <a:lnTo>
                  <a:pt x="4548" y="1254"/>
                </a:lnTo>
                <a:lnTo>
                  <a:pt x="4620" y="1269"/>
                </a:lnTo>
                <a:lnTo>
                  <a:pt x="4620" y="1404"/>
                </a:lnTo>
                <a:lnTo>
                  <a:pt x="0" y="14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Arial"/>
              <a:ea typeface="+mn-ea"/>
              <a:cs typeface="Arial"/>
            </a:endParaRPr>
          </a:p>
        </p:txBody>
      </p:sp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3700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Product Life Cycle</a:t>
            </a:r>
          </a:p>
        </p:txBody>
      </p:sp>
      <p:sp>
        <p:nvSpPr>
          <p:cNvPr id="96258" name="Text Box 3"/>
          <p:cNvSpPr txBox="1">
            <a:spLocks noChangeArrowheads="1"/>
          </p:cNvSpPr>
          <p:nvPr/>
        </p:nvSpPr>
        <p:spPr bwMode="auto">
          <a:xfrm>
            <a:off x="1152525" y="1766888"/>
            <a:ext cx="1839913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Product design and development critical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Frequent product and process design changes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Short production runs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High production costs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Limited models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Attention to quality</a:t>
            </a:r>
            <a:endParaRPr lang="en-AU" sz="1400" b="1" dirty="0">
              <a:latin typeface="Arial" charset="0"/>
            </a:endParaRPr>
          </a:p>
        </p:txBody>
      </p:sp>
      <p:grpSp>
        <p:nvGrpSpPr>
          <p:cNvPr id="96260" name="Group 8"/>
          <p:cNvGrpSpPr>
            <a:grpSpLocks/>
          </p:cNvGrpSpPr>
          <p:nvPr/>
        </p:nvGrpSpPr>
        <p:grpSpPr bwMode="auto">
          <a:xfrm>
            <a:off x="709613" y="1271588"/>
            <a:ext cx="7710487" cy="4608512"/>
            <a:chOff x="447" y="1057"/>
            <a:chExt cx="4857" cy="2903"/>
          </a:xfrm>
        </p:grpSpPr>
        <p:grpSp>
          <p:nvGrpSpPr>
            <p:cNvPr id="96265" name="Group 9"/>
            <p:cNvGrpSpPr>
              <a:grpSpLocks/>
            </p:cNvGrpSpPr>
            <p:nvPr/>
          </p:nvGrpSpPr>
          <p:grpSpPr bwMode="auto">
            <a:xfrm>
              <a:off x="728" y="1360"/>
              <a:ext cx="4576" cy="2593"/>
              <a:chOff x="576" y="1728"/>
              <a:chExt cx="4576" cy="2176"/>
            </a:xfrm>
          </p:grpSpPr>
          <p:sp>
            <p:nvSpPr>
              <p:cNvPr id="96273" name="Line 10"/>
              <p:cNvSpPr>
                <a:spLocks noChangeShapeType="1"/>
              </p:cNvSpPr>
              <p:nvPr/>
            </p:nvSpPr>
            <p:spPr bwMode="auto">
              <a:xfrm>
                <a:off x="576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4" name="Line 11"/>
              <p:cNvSpPr>
                <a:spLocks noChangeShapeType="1"/>
              </p:cNvSpPr>
              <p:nvPr/>
            </p:nvSpPr>
            <p:spPr bwMode="auto">
              <a:xfrm>
                <a:off x="1762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5" name="Line 12"/>
              <p:cNvSpPr>
                <a:spLocks noChangeShapeType="1"/>
              </p:cNvSpPr>
              <p:nvPr/>
            </p:nvSpPr>
            <p:spPr bwMode="auto">
              <a:xfrm>
                <a:off x="2949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6" name="Line 13"/>
              <p:cNvSpPr>
                <a:spLocks noChangeShapeType="1"/>
              </p:cNvSpPr>
              <p:nvPr/>
            </p:nvSpPr>
            <p:spPr bwMode="auto">
              <a:xfrm>
                <a:off x="4136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7" name="Line 14"/>
              <p:cNvSpPr>
                <a:spLocks noChangeShapeType="1"/>
              </p:cNvSpPr>
              <p:nvPr/>
            </p:nvSpPr>
            <p:spPr bwMode="auto">
              <a:xfrm>
                <a:off x="5152" y="1728"/>
                <a:ext cx="0" cy="2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6266" name="Group 15"/>
            <p:cNvGrpSpPr>
              <a:grpSpLocks/>
            </p:cNvGrpSpPr>
            <p:nvPr/>
          </p:nvGrpSpPr>
          <p:grpSpPr bwMode="auto">
            <a:xfrm>
              <a:off x="728" y="1059"/>
              <a:ext cx="4568" cy="300"/>
              <a:chOff x="576" y="1235"/>
              <a:chExt cx="4568" cy="300"/>
            </a:xfrm>
          </p:grpSpPr>
          <p:sp>
            <p:nvSpPr>
              <p:cNvPr id="96268" name="Rectangle 16"/>
              <p:cNvSpPr>
                <a:spLocks noChangeArrowheads="1"/>
              </p:cNvSpPr>
              <p:nvPr/>
            </p:nvSpPr>
            <p:spPr bwMode="auto">
              <a:xfrm>
                <a:off x="576" y="1239"/>
                <a:ext cx="4568" cy="29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6269" name="Text Box 17"/>
              <p:cNvSpPr txBox="1">
                <a:spLocks noChangeArrowheads="1"/>
              </p:cNvSpPr>
              <p:nvPr/>
            </p:nvSpPr>
            <p:spPr bwMode="auto">
              <a:xfrm>
                <a:off x="638" y="1254"/>
                <a:ext cx="4337" cy="2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03500" algn="ctr"/>
                    <a:tab pos="4572000" algn="ctr"/>
                    <a:tab pos="6273800" algn="ctr"/>
                  </a:tabLs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AU" sz="1600" b="1" dirty="0">
                    <a:solidFill>
                      <a:schemeClr val="bg1"/>
                    </a:solidFill>
                    <a:latin typeface="Arial" charset="0"/>
                    <a:ea typeface="MS PGothic" charset="0"/>
                    <a:cs typeface="MS PGothic" charset="0"/>
                  </a:rPr>
                  <a:t>Introduction	Growth	Maturity	Decline</a:t>
                </a:r>
              </a:p>
            </p:txBody>
          </p:sp>
          <p:sp>
            <p:nvSpPr>
              <p:cNvPr id="96270" name="Line 18"/>
              <p:cNvSpPr>
                <a:spLocks noChangeShapeType="1"/>
              </p:cNvSpPr>
              <p:nvPr/>
            </p:nvSpPr>
            <p:spPr bwMode="auto">
              <a:xfrm>
                <a:off x="1764" y="1235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1" name="Line 19"/>
              <p:cNvSpPr>
                <a:spLocks noChangeShapeType="1"/>
              </p:cNvSpPr>
              <p:nvPr/>
            </p:nvSpPr>
            <p:spPr bwMode="auto">
              <a:xfrm>
                <a:off x="4135" y="1235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272" name="Line 20"/>
              <p:cNvSpPr>
                <a:spLocks noChangeShapeType="1"/>
              </p:cNvSpPr>
              <p:nvPr/>
            </p:nvSpPr>
            <p:spPr bwMode="auto">
              <a:xfrm>
                <a:off x="2948" y="1235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6267" name="Text Box 21"/>
            <p:cNvSpPr txBox="1">
              <a:spLocks noChangeArrowheads="1"/>
            </p:cNvSpPr>
            <p:nvPr/>
          </p:nvSpPr>
          <p:spPr bwMode="auto">
            <a:xfrm rot="-5400000">
              <a:off x="-875" y="2379"/>
              <a:ext cx="2903" cy="26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82800" bIns="82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AU" sz="1600" b="1" dirty="0">
                  <a:solidFill>
                    <a:schemeClr val="bg1"/>
                  </a:solidFill>
                  <a:latin typeface="Arial" charset="0"/>
                </a:rPr>
                <a:t>OM Strategy/Issues</a:t>
              </a:r>
            </a:p>
          </p:txBody>
        </p:sp>
      </p:grpSp>
      <p:sp>
        <p:nvSpPr>
          <p:cNvPr id="96261" name="Text Box 22"/>
          <p:cNvSpPr txBox="1">
            <a:spLocks noChangeArrowheads="1"/>
          </p:cNvSpPr>
          <p:nvPr/>
        </p:nvSpPr>
        <p:spPr bwMode="auto">
          <a:xfrm>
            <a:off x="3032125" y="1766888"/>
            <a:ext cx="1893888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Forecasting critical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Product and process reliability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Competitive product improvements and options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Increase capacity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Shift toward product focus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Enhance distribution</a:t>
            </a:r>
            <a:endParaRPr lang="en-AU" sz="1400" b="1" dirty="0">
              <a:latin typeface="Arial" charset="0"/>
            </a:endParaRPr>
          </a:p>
        </p:txBody>
      </p:sp>
      <p:sp>
        <p:nvSpPr>
          <p:cNvPr id="96263" name="Text Box 24"/>
          <p:cNvSpPr txBox="1">
            <a:spLocks noChangeArrowheads="1"/>
          </p:cNvSpPr>
          <p:nvPr/>
        </p:nvSpPr>
        <p:spPr bwMode="auto">
          <a:xfrm>
            <a:off x="6804025" y="1766888"/>
            <a:ext cx="1541463" cy="272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Little product differentiation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Cost minimization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Overcapacity in the industry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Prune line to eliminate items not returning good margin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 Reduce</a:t>
            </a:r>
            <a:br>
              <a:rPr lang="en-US" sz="1400" b="1" dirty="0">
                <a:latin typeface="Arial" charset="0"/>
              </a:rPr>
            </a:br>
            <a:r>
              <a:rPr lang="en-US" sz="1400" b="1" dirty="0">
                <a:latin typeface="Arial" charset="0"/>
              </a:rPr>
              <a:t>       capacity</a:t>
            </a:r>
            <a:endParaRPr lang="en-AU" sz="1400" b="1" dirty="0">
              <a:latin typeface="Arial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709613" y="1271588"/>
            <a:ext cx="7710487" cy="4849812"/>
            <a:chOff x="447" y="1057"/>
            <a:chExt cx="4857" cy="2903"/>
          </a:xfrm>
        </p:grpSpPr>
        <p:grpSp>
          <p:nvGrpSpPr>
            <p:cNvPr id="27" name="Group 9"/>
            <p:cNvGrpSpPr>
              <a:grpSpLocks/>
            </p:cNvGrpSpPr>
            <p:nvPr/>
          </p:nvGrpSpPr>
          <p:grpSpPr bwMode="auto">
            <a:xfrm>
              <a:off x="447" y="1057"/>
              <a:ext cx="4857" cy="2903"/>
              <a:chOff x="447" y="1057"/>
              <a:chExt cx="4857" cy="2903"/>
            </a:xfrm>
          </p:grpSpPr>
          <p:grpSp>
            <p:nvGrpSpPr>
              <p:cNvPr id="29" name="Group 10"/>
              <p:cNvGrpSpPr>
                <a:grpSpLocks/>
              </p:cNvGrpSpPr>
              <p:nvPr/>
            </p:nvGrpSpPr>
            <p:grpSpPr bwMode="auto">
              <a:xfrm>
                <a:off x="728" y="1360"/>
                <a:ext cx="4576" cy="2593"/>
                <a:chOff x="576" y="1728"/>
                <a:chExt cx="4576" cy="2176"/>
              </a:xfrm>
            </p:grpSpPr>
            <p:sp>
              <p:nvSpPr>
                <p:cNvPr id="37" name="Line 11"/>
                <p:cNvSpPr>
                  <a:spLocks noChangeShapeType="1"/>
                </p:cNvSpPr>
                <p:nvPr/>
              </p:nvSpPr>
              <p:spPr bwMode="auto">
                <a:xfrm>
                  <a:off x="57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8" name="Line 12"/>
                <p:cNvSpPr>
                  <a:spLocks noChangeShapeType="1"/>
                </p:cNvSpPr>
                <p:nvPr/>
              </p:nvSpPr>
              <p:spPr bwMode="auto">
                <a:xfrm>
                  <a:off x="176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" name="Line 13"/>
                <p:cNvSpPr>
                  <a:spLocks noChangeShapeType="1"/>
                </p:cNvSpPr>
                <p:nvPr/>
              </p:nvSpPr>
              <p:spPr bwMode="auto">
                <a:xfrm>
                  <a:off x="2949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>
                  <a:off x="4136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>
                  <a:off x="5152" y="1728"/>
                  <a:ext cx="0" cy="2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0" name="Group 16"/>
              <p:cNvGrpSpPr>
                <a:grpSpLocks/>
              </p:cNvGrpSpPr>
              <p:nvPr/>
            </p:nvGrpSpPr>
            <p:grpSpPr bwMode="auto">
              <a:xfrm>
                <a:off x="728" y="1059"/>
                <a:ext cx="4568" cy="300"/>
                <a:chOff x="576" y="1235"/>
                <a:chExt cx="4568" cy="300"/>
              </a:xfrm>
            </p:grpSpPr>
            <p:sp>
              <p:nvSpPr>
                <p:cNvPr id="32" name="Rectangle 17"/>
                <p:cNvSpPr>
                  <a:spLocks noChangeArrowheads="1"/>
                </p:cNvSpPr>
                <p:nvPr/>
              </p:nvSpPr>
              <p:spPr bwMode="auto">
                <a:xfrm>
                  <a:off x="576" y="1239"/>
                  <a:ext cx="4568" cy="29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 dirty="0"/>
                </a:p>
              </p:txBody>
            </p:sp>
            <p:sp>
              <p:nvSpPr>
                <p:cNvPr id="3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38" y="1254"/>
                  <a:ext cx="4337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03500" algn="ctr"/>
                      <a:tab pos="4572000" algn="ctr"/>
                      <a:tab pos="6273800" algn="ctr"/>
                    </a:tabLst>
                    <a:defRPr>
                      <a:solidFill>
                        <a:schemeClr val="tx1"/>
                      </a:solidFill>
                      <a:latin typeface="Calibri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AU" sz="1600" b="1" dirty="0">
                      <a:solidFill>
                        <a:schemeClr val="bg1"/>
                      </a:solidFill>
                      <a:latin typeface="Arial" charset="0"/>
                      <a:ea typeface="MS PGothic" charset="0"/>
                      <a:cs typeface="MS PGothic" charset="0"/>
                    </a:rPr>
                    <a:t>Introduction	Growth	Maturity	Decline</a:t>
                  </a:r>
                </a:p>
              </p:txBody>
            </p:sp>
            <p:sp>
              <p:nvSpPr>
                <p:cNvPr id="34" name="Line 19"/>
                <p:cNvSpPr>
                  <a:spLocks noChangeShapeType="1"/>
                </p:cNvSpPr>
                <p:nvPr/>
              </p:nvSpPr>
              <p:spPr bwMode="auto">
                <a:xfrm>
                  <a:off x="1764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" name="Line 20"/>
                <p:cNvSpPr>
                  <a:spLocks noChangeShapeType="1"/>
                </p:cNvSpPr>
                <p:nvPr/>
              </p:nvSpPr>
              <p:spPr bwMode="auto">
                <a:xfrm>
                  <a:off x="4135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" name="Line 21"/>
                <p:cNvSpPr>
                  <a:spLocks noChangeShapeType="1"/>
                </p:cNvSpPr>
                <p:nvPr/>
              </p:nvSpPr>
              <p:spPr bwMode="auto">
                <a:xfrm>
                  <a:off x="2948" y="1235"/>
                  <a:ext cx="0" cy="30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 rot="-5400000">
                <a:off x="-875" y="2379"/>
                <a:ext cx="2903" cy="26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82800" bIns="82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AU" sz="1600" b="1" dirty="0">
                    <a:solidFill>
                      <a:schemeClr val="bg1"/>
                    </a:solidFill>
                    <a:latin typeface="Arial" charset="0"/>
                  </a:rPr>
                  <a:t>OM Strategy/Issues</a:t>
                </a:r>
              </a:p>
            </p:txBody>
          </p:sp>
        </p:grp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728" y="3952"/>
              <a:ext cx="4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2" name="Freeform 34"/>
          <p:cNvSpPr>
            <a:spLocks/>
          </p:cNvSpPr>
          <p:nvPr/>
        </p:nvSpPr>
        <p:spPr bwMode="auto">
          <a:xfrm>
            <a:off x="1143000" y="3848100"/>
            <a:ext cx="7277100" cy="2184400"/>
          </a:xfrm>
          <a:custGeom>
            <a:avLst/>
            <a:gdLst>
              <a:gd name="T0" fmla="*/ 0 w 4584"/>
              <a:gd name="T1" fmla="*/ 1376 h 1376"/>
              <a:gd name="T2" fmla="*/ 688 w 4584"/>
              <a:gd name="T3" fmla="*/ 1280 h 1376"/>
              <a:gd name="T4" fmla="*/ 1320 w 4584"/>
              <a:gd name="T5" fmla="*/ 952 h 1376"/>
              <a:gd name="T6" fmla="*/ 1972 w 4584"/>
              <a:gd name="T7" fmla="*/ 384 h 1376"/>
              <a:gd name="T8" fmla="*/ 2372 w 4584"/>
              <a:gd name="T9" fmla="*/ 124 h 1376"/>
              <a:gd name="T10" fmla="*/ 2968 w 4584"/>
              <a:gd name="T11" fmla="*/ 0 h 1376"/>
              <a:gd name="T12" fmla="*/ 3560 w 4584"/>
              <a:gd name="T13" fmla="*/ 144 h 1376"/>
              <a:gd name="T14" fmla="*/ 3928 w 4584"/>
              <a:gd name="T15" fmla="*/ 440 h 1376"/>
              <a:gd name="T16" fmla="*/ 4148 w 4584"/>
              <a:gd name="T17" fmla="*/ 780 h 1376"/>
              <a:gd name="T18" fmla="*/ 4420 w 4584"/>
              <a:gd name="T19" fmla="*/ 1208 h 1376"/>
              <a:gd name="T20" fmla="*/ 4584 w 4584"/>
              <a:gd name="T21" fmla="*/ 1264 h 13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584"/>
              <a:gd name="T34" fmla="*/ 0 h 1376"/>
              <a:gd name="T35" fmla="*/ 4584 w 4584"/>
              <a:gd name="T36" fmla="*/ 1376 h 13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584" h="1376">
                <a:moveTo>
                  <a:pt x="0" y="1376"/>
                </a:moveTo>
                <a:cubicBezTo>
                  <a:pt x="115" y="1360"/>
                  <a:pt x="468" y="1351"/>
                  <a:pt x="688" y="1280"/>
                </a:cubicBezTo>
                <a:cubicBezTo>
                  <a:pt x="908" y="1209"/>
                  <a:pt x="1106" y="1101"/>
                  <a:pt x="1320" y="952"/>
                </a:cubicBezTo>
                <a:cubicBezTo>
                  <a:pt x="1534" y="803"/>
                  <a:pt x="1797" y="522"/>
                  <a:pt x="1972" y="384"/>
                </a:cubicBezTo>
                <a:cubicBezTo>
                  <a:pt x="2147" y="246"/>
                  <a:pt x="2228" y="192"/>
                  <a:pt x="2372" y="124"/>
                </a:cubicBezTo>
                <a:cubicBezTo>
                  <a:pt x="2516" y="56"/>
                  <a:pt x="2748" y="0"/>
                  <a:pt x="2968" y="0"/>
                </a:cubicBezTo>
                <a:cubicBezTo>
                  <a:pt x="3188" y="0"/>
                  <a:pt x="3416" y="68"/>
                  <a:pt x="3560" y="144"/>
                </a:cubicBezTo>
                <a:cubicBezTo>
                  <a:pt x="3714" y="221"/>
                  <a:pt x="3864" y="368"/>
                  <a:pt x="3928" y="440"/>
                </a:cubicBezTo>
                <a:cubicBezTo>
                  <a:pt x="3992" y="512"/>
                  <a:pt x="4088" y="672"/>
                  <a:pt x="4148" y="780"/>
                </a:cubicBezTo>
                <a:cubicBezTo>
                  <a:pt x="4208" y="888"/>
                  <a:pt x="4348" y="1148"/>
                  <a:pt x="4420" y="1208"/>
                </a:cubicBezTo>
                <a:cubicBezTo>
                  <a:pt x="4492" y="1268"/>
                  <a:pt x="4550" y="1252"/>
                  <a:pt x="4584" y="1264"/>
                </a:cubicBezTo>
              </a:path>
            </a:pathLst>
          </a:custGeom>
          <a:noFill/>
          <a:ln w="101600">
            <a:solidFill>
              <a:srgbClr val="1750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6880225" y="6067425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AU" sz="1600" dirty="0">
                <a:latin typeface="Arial" charset="0"/>
              </a:rPr>
              <a:t>Figure </a:t>
            </a:r>
            <a:r>
              <a:rPr lang="en-AU" sz="1600" dirty="0">
                <a:solidFill>
                  <a:schemeClr val="tx2"/>
                </a:solidFill>
                <a:latin typeface="Arial" charset="0"/>
              </a:rPr>
              <a:t>2.5</a:t>
            </a:r>
          </a:p>
        </p:txBody>
      </p:sp>
      <p:sp>
        <p:nvSpPr>
          <p:cNvPr id="96262" name="Text Box 23"/>
          <p:cNvSpPr txBox="1">
            <a:spLocks noChangeArrowheads="1"/>
          </p:cNvSpPr>
          <p:nvPr/>
        </p:nvSpPr>
        <p:spPr bwMode="auto">
          <a:xfrm>
            <a:off x="4924425" y="1766888"/>
            <a:ext cx="1866900" cy="344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Standardization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Fewer rapid product changes, more minor changes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Optimum capacity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Increasing stability of process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1400" b="1" dirty="0">
              <a:latin typeface="Arial" charset="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1400" b="1" dirty="0">
              <a:latin typeface="Arial" charset="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Long production runs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400" b="1" dirty="0">
                <a:latin typeface="Arial" charset="0"/>
              </a:rPr>
              <a:t>Product improvement and cost cutting</a:t>
            </a:r>
            <a:endParaRPr lang="en-AU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505424"/>
      </p:ext>
    </p:extLst>
  </p:cSld>
  <p:clrMapOvr>
    <a:masterClrMapping/>
  </p:clrMapOvr>
  <p:transition spd="med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533400"/>
            <a:ext cx="7789863" cy="804863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Types of Forecasts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5938"/>
            <a:ext cx="7772400" cy="4310062"/>
          </a:xfrm>
        </p:spPr>
        <p:txBody>
          <a:bodyPr lIns="91415" tIns="45707" rIns="91415" bIns="45707"/>
          <a:lstStyle/>
          <a:p>
            <a:pPr marL="514350" indent="-514350" defTabSz="836613">
              <a:buClr>
                <a:schemeClr val="tx1"/>
              </a:buClr>
              <a:buFont typeface="Calibri" charset="0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Arial" charset="0"/>
                <a:cs typeface="Arial" charset="0"/>
              </a:rPr>
              <a:t>Economic forecasts</a:t>
            </a:r>
          </a:p>
          <a:p>
            <a:pPr marL="1168400" lvl="1" indent="-455613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Address business cycle – inflation rate, money supply, housing starts, etc.</a:t>
            </a:r>
          </a:p>
          <a:p>
            <a:pPr marL="514350" indent="-514350" defTabSz="836613">
              <a:buClr>
                <a:schemeClr val="tx1"/>
              </a:buClr>
              <a:buFont typeface="Calibri" charset="0"/>
              <a:buAutoNum type="arabicPeriod"/>
            </a:pPr>
            <a:r>
              <a:rPr lang="en-US" sz="2800" b="1" dirty="0">
                <a:solidFill>
                  <a:srgbClr val="255898"/>
                </a:solidFill>
                <a:latin typeface="Arial" charset="0"/>
                <a:cs typeface="Arial" charset="0"/>
              </a:rPr>
              <a:t>Technological forecasts</a:t>
            </a:r>
          </a:p>
          <a:p>
            <a:pPr marL="1168400" lvl="1" indent="-455613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Predict rate of technological progress</a:t>
            </a:r>
          </a:p>
          <a:p>
            <a:pPr marL="1168400" lvl="1" indent="-455613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Impacts development of new products</a:t>
            </a:r>
          </a:p>
          <a:p>
            <a:pPr marL="514350" indent="-514350" defTabSz="836613">
              <a:buClr>
                <a:schemeClr val="tx1"/>
              </a:buClr>
              <a:buFont typeface="Calibri" charset="0"/>
              <a:buAutoNum type="arabicPeriod"/>
            </a:pPr>
            <a:r>
              <a:rPr lang="en-US" sz="2800" b="1" dirty="0">
                <a:solidFill>
                  <a:srgbClr val="255898"/>
                </a:solidFill>
                <a:latin typeface="Arial" charset="0"/>
                <a:cs typeface="Arial" charset="0"/>
              </a:rPr>
              <a:t>Demand forecasts</a:t>
            </a:r>
          </a:p>
          <a:p>
            <a:pPr marL="1168400" lvl="1" indent="-455613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400" dirty="0">
                <a:latin typeface="Arial" charset="0"/>
                <a:cs typeface="Arial" charset="0"/>
              </a:rPr>
              <a:t>Predict sales of existing 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210857841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447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Strategic Importance of Forecasting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987425" y="2387600"/>
            <a:ext cx="727075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Supply Chain Management – Good supplier relations, advantages in product innovation, cost and speed to market 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Human Resources – Hiring, training, laying off workers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Capacity – Capacity shortages can result in undependable delivery, loss of customers, loss of market share</a:t>
            </a:r>
          </a:p>
        </p:txBody>
      </p:sp>
    </p:spTree>
    <p:extLst>
      <p:ext uri="{BB962C8B-B14F-4D97-AF65-F5344CB8AC3E}">
        <p14:creationId xmlns:p14="http://schemas.microsoft.com/office/powerpoint/2010/main" xmlns="" val="415411465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3075"/>
            <a:ext cx="7772400" cy="898525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Seven Steps in Forecasting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5588"/>
            <a:ext cx="7772400" cy="4964112"/>
          </a:xfrm>
        </p:spPr>
        <p:txBody>
          <a:bodyPr lIns="91415" tIns="45707" rIns="91415" bIns="45707"/>
          <a:lstStyle/>
          <a:p>
            <a:pPr marL="609600" indent="-609600">
              <a:buClr>
                <a:schemeClr val="tx1"/>
              </a:buClr>
              <a:buFont typeface="Arial" charset="0"/>
              <a:buAutoNum type="arabicPeriod"/>
            </a:pPr>
            <a:r>
              <a:rPr lang="en-US" sz="3000" dirty="0">
                <a:latin typeface="Arial" charset="0"/>
                <a:cs typeface="Arial" charset="0"/>
              </a:rPr>
              <a:t>Determine the use of the forecast</a:t>
            </a:r>
          </a:p>
          <a:p>
            <a:pPr marL="609600" indent="-609600">
              <a:buClr>
                <a:schemeClr val="tx1"/>
              </a:buClr>
              <a:buFont typeface="Arial" charset="0"/>
              <a:buAutoNum type="arabicPeriod"/>
            </a:pPr>
            <a:r>
              <a:rPr lang="en-US" sz="3000" dirty="0">
                <a:latin typeface="Arial" charset="0"/>
                <a:cs typeface="Arial" charset="0"/>
              </a:rPr>
              <a:t>Select the items to be forecasted</a:t>
            </a:r>
          </a:p>
          <a:p>
            <a:pPr marL="609600" indent="-609600">
              <a:buClr>
                <a:schemeClr val="tx1"/>
              </a:buClr>
              <a:buFont typeface="Arial" charset="0"/>
              <a:buAutoNum type="arabicPeriod"/>
            </a:pPr>
            <a:r>
              <a:rPr lang="en-US" sz="3000" dirty="0">
                <a:latin typeface="Arial" charset="0"/>
                <a:cs typeface="Arial" charset="0"/>
              </a:rPr>
              <a:t>Determine the time horizon of the forecast</a:t>
            </a:r>
          </a:p>
          <a:p>
            <a:pPr marL="609600" indent="-609600">
              <a:buClr>
                <a:schemeClr val="tx1"/>
              </a:buClr>
              <a:buFont typeface="Arial" charset="0"/>
              <a:buAutoNum type="arabicPeriod"/>
            </a:pPr>
            <a:r>
              <a:rPr lang="en-US" sz="3000" dirty="0">
                <a:latin typeface="Arial" charset="0"/>
                <a:cs typeface="Arial" charset="0"/>
              </a:rPr>
              <a:t>Select the forecasting model(s)</a:t>
            </a:r>
          </a:p>
          <a:p>
            <a:pPr marL="609600" indent="-609600">
              <a:buClr>
                <a:schemeClr val="tx1"/>
              </a:buClr>
              <a:buFont typeface="Arial" charset="0"/>
              <a:buAutoNum type="arabicPeriod"/>
            </a:pPr>
            <a:r>
              <a:rPr lang="en-US" sz="3000" dirty="0">
                <a:latin typeface="Arial" charset="0"/>
                <a:cs typeface="Arial" charset="0"/>
              </a:rPr>
              <a:t>Gather the data needed to make the forecast</a:t>
            </a:r>
          </a:p>
          <a:p>
            <a:pPr marL="609600" indent="-609600">
              <a:buClr>
                <a:schemeClr val="tx1"/>
              </a:buClr>
              <a:buFont typeface="Arial" charset="0"/>
              <a:buAutoNum type="arabicPeriod"/>
            </a:pPr>
            <a:r>
              <a:rPr lang="en-US" sz="3000" dirty="0">
                <a:latin typeface="Arial" charset="0"/>
                <a:cs typeface="Arial" charset="0"/>
              </a:rPr>
              <a:t>Make the forecast</a:t>
            </a:r>
          </a:p>
          <a:p>
            <a:pPr marL="609600" indent="-609600">
              <a:buClr>
                <a:schemeClr val="tx1"/>
              </a:buClr>
              <a:buFont typeface="Arial" charset="0"/>
              <a:buAutoNum type="arabicPeriod"/>
            </a:pPr>
            <a:r>
              <a:rPr lang="en-US" sz="3000" dirty="0">
                <a:latin typeface="Arial" charset="0"/>
                <a:cs typeface="Arial" charset="0"/>
              </a:rPr>
              <a:t>Validate and implement the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4022387098"/>
      </p:ext>
    </p:extLst>
  </p:cSld>
  <p:clrMapOvr>
    <a:masterClrMapping/>
  </p:clrMapOvr>
  <p:transition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50875"/>
            <a:ext cx="7772400" cy="990600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</a:rPr>
              <a:t>The Realities!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003300" y="1917700"/>
            <a:ext cx="7277100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Forecasts are seldom perfect, unpredictable outside factors may impact the forecast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Most techniques assume an underlying stability in the system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Product family and aggregated forecasts are more accurate than individual product forecasts</a:t>
            </a:r>
          </a:p>
        </p:txBody>
      </p:sp>
    </p:spTree>
    <p:extLst>
      <p:ext uri="{BB962C8B-B14F-4D97-AF65-F5344CB8AC3E}">
        <p14:creationId xmlns:p14="http://schemas.microsoft.com/office/powerpoint/2010/main" xmlns="" val="264371882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80327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8" y="1590675"/>
            <a:ext cx="7880350" cy="1333500"/>
          </a:xfrm>
        </p:spPr>
        <p:txBody>
          <a:bodyPr/>
          <a:lstStyle/>
          <a:p>
            <a:pPr marL="533400" indent="-533400">
              <a:buFont typeface="Arial Unicode MS" charset="0"/>
              <a:buChar char="▶"/>
            </a:pPr>
            <a:r>
              <a:rPr lang="en-US" dirty="0">
                <a:solidFill>
                  <a:srgbClr val="D33320"/>
                </a:solidFill>
                <a:latin typeface="Arial" charset="0"/>
                <a:cs typeface="Arial" charset="0"/>
              </a:rPr>
              <a:t>Global Company Profile: </a:t>
            </a:r>
            <a:br>
              <a:rPr lang="en-US" dirty="0">
                <a:solidFill>
                  <a:srgbClr val="D33320"/>
                </a:solidFill>
                <a:latin typeface="Arial" charset="0"/>
                <a:cs typeface="Arial" charset="0"/>
              </a:rPr>
            </a:br>
            <a:r>
              <a:rPr lang="en-US" i="1" dirty="0">
                <a:latin typeface="Arial" charset="0"/>
                <a:cs typeface="Arial" charset="0"/>
              </a:rPr>
              <a:t>Walt Disney Parks &amp; Resorts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95338" y="2708275"/>
            <a:ext cx="7662862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 Unicode MS" charset="0"/>
              <a:buChar char="▶"/>
            </a:pPr>
            <a:r>
              <a:rPr lang="en-US" sz="3200" dirty="0"/>
              <a:t>What Is Forecasting?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 Unicode MS" charset="0"/>
              <a:buChar char="▶"/>
            </a:pPr>
            <a:r>
              <a:rPr lang="en-US" sz="3200" dirty="0"/>
              <a:t>The Strategic Importance of Forecasting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 Unicode MS" charset="0"/>
              <a:buChar char="▶"/>
            </a:pPr>
            <a:r>
              <a:rPr lang="en-US" sz="3200" dirty="0"/>
              <a:t>Seven Steps in the Forecasting System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 Unicode MS" charset="0"/>
              <a:buChar char="▶"/>
            </a:pPr>
            <a:r>
              <a:rPr lang="en-US" sz="3200" dirty="0"/>
              <a:t>Forecasting Approaches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 Unicode MS" charset="0"/>
              <a:buChar char="▶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9115939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898525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Forecasting Approaches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049338" y="2463800"/>
            <a:ext cx="70437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54" tIns="48608" rIns="98954" bIns="48608"/>
          <a:lstStyle/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>
                <a:solidFill>
                  <a:srgbClr val="003300"/>
                </a:solidFill>
              </a:rPr>
              <a:t>Used when situation is vague and little data exist</a:t>
            </a:r>
          </a:p>
          <a:p>
            <a:pPr marL="1257300" lvl="1" indent="-544513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>
                <a:solidFill>
                  <a:srgbClr val="003300"/>
                </a:solidFill>
              </a:rPr>
              <a:t>New products</a:t>
            </a:r>
          </a:p>
          <a:p>
            <a:pPr marL="1257300" lvl="1" indent="-544513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>
                <a:solidFill>
                  <a:srgbClr val="003300"/>
                </a:solidFill>
              </a:rPr>
              <a:t>New technology</a:t>
            </a:r>
            <a:endParaRPr lang="en-US" sz="3300" dirty="0">
              <a:solidFill>
                <a:srgbClr val="003300"/>
              </a:solidFill>
            </a:endParaRP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>
                <a:solidFill>
                  <a:srgbClr val="003300"/>
                </a:solidFill>
              </a:rPr>
              <a:t>Involves intuition, experience</a:t>
            </a:r>
          </a:p>
          <a:p>
            <a:pPr marL="1257300" lvl="1" indent="-544513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>
                <a:solidFill>
                  <a:srgbClr val="003300"/>
                </a:solidFill>
              </a:rPr>
              <a:t>e.g., forecasting sales on Internet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1587500"/>
            <a:ext cx="47831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54" tIns="48608" rIns="98954" bIns="48608">
            <a:spAutoFit/>
          </a:bodyPr>
          <a:lstStyle/>
          <a:p>
            <a:pPr defTabSz="1000125">
              <a:spcBef>
                <a:spcPct val="50000"/>
              </a:spcBef>
            </a:pPr>
            <a:r>
              <a:rPr lang="en-US" sz="3200" b="1" dirty="0">
                <a:solidFill>
                  <a:srgbClr val="BF0922"/>
                </a:solidFill>
              </a:rPr>
              <a:t>Qualitative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264365531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898525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Forecasting Approaches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01688" y="2501900"/>
            <a:ext cx="75406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54" tIns="48608" rIns="98954" bIns="48608"/>
          <a:lstStyle/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Used when situation is ‘stable’ and historical data exist</a:t>
            </a:r>
          </a:p>
          <a:p>
            <a:pPr marL="1257300" lvl="1" indent="-544513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Existing products</a:t>
            </a:r>
          </a:p>
          <a:p>
            <a:pPr marL="1257300" lvl="1" indent="-544513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Current technology</a:t>
            </a:r>
            <a:endParaRPr lang="en-US" sz="3200" dirty="0"/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Involves mathematical techniques</a:t>
            </a:r>
          </a:p>
          <a:p>
            <a:pPr marL="1257300" lvl="1" indent="-544513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e.g., forecasting sales of color televisions</a:t>
            </a:r>
            <a:endParaRPr lang="en-US" sz="3200" dirty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85800" y="1601788"/>
            <a:ext cx="4945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54" tIns="48608" rIns="98954" bIns="48608">
            <a:spAutoFit/>
          </a:bodyPr>
          <a:lstStyle/>
          <a:p>
            <a:pPr defTabSz="1000125">
              <a:spcBef>
                <a:spcPct val="50000"/>
              </a:spcBef>
            </a:pPr>
            <a:r>
              <a:rPr lang="en-US" sz="3200" b="1" dirty="0">
                <a:solidFill>
                  <a:srgbClr val="BF0922"/>
                </a:solidFill>
              </a:rPr>
              <a:t>Quantitative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366307022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90538"/>
            <a:ext cx="8296275" cy="1365250"/>
          </a:xfrm>
          <a:extLst/>
        </p:spPr>
        <p:txBody>
          <a:bodyPr lIns="99994" tIns="49997" rIns="99994" bIns="49997" rtlCol="0" anchorCtr="1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Overview of Qualitative Methods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35200"/>
            <a:ext cx="7772400" cy="3479800"/>
          </a:xfrm>
        </p:spPr>
        <p:txBody>
          <a:bodyPr lIns="99994" tIns="49997" rIns="99994" bIns="49997"/>
          <a:lstStyle/>
          <a:p>
            <a:pPr marL="609600" indent="-609600">
              <a:buClr>
                <a:schemeClr val="tx1"/>
              </a:buClr>
              <a:buFont typeface="Arial" charset="0"/>
              <a:buAutoNum type="arabicPeriod"/>
            </a:pPr>
            <a:r>
              <a:rPr lang="en-US" b="1" dirty="0">
                <a:solidFill>
                  <a:srgbClr val="255898"/>
                </a:solidFill>
                <a:latin typeface="Arial" charset="0"/>
                <a:cs typeface="Arial" charset="0"/>
              </a:rPr>
              <a:t>Jury of executive opinion</a:t>
            </a:r>
          </a:p>
          <a:p>
            <a:pPr marL="1257300" lvl="1" indent="-5334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Pool opinions of high-level experts, sometimes augmented by statistical models</a:t>
            </a:r>
            <a:endParaRPr lang="en-US" sz="3200" dirty="0">
              <a:latin typeface="Arial" charset="0"/>
              <a:cs typeface="Arial" charset="0"/>
            </a:endParaRPr>
          </a:p>
          <a:p>
            <a:pPr marL="609600" indent="-609600">
              <a:buClr>
                <a:schemeClr val="tx1"/>
              </a:buClr>
              <a:buFont typeface="Arial" charset="0"/>
              <a:buAutoNum type="arabicPeriod" startAt="2"/>
            </a:pPr>
            <a:r>
              <a:rPr lang="en-US" b="1" dirty="0">
                <a:solidFill>
                  <a:srgbClr val="255898"/>
                </a:solidFill>
                <a:latin typeface="Arial" charset="0"/>
                <a:cs typeface="Arial" charset="0"/>
              </a:rPr>
              <a:t>Delphi method</a:t>
            </a:r>
          </a:p>
          <a:p>
            <a:pPr marL="1257300" lvl="1" indent="-5334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Panel of experts, queried iteratively</a:t>
            </a:r>
            <a:endParaRPr lang="en-US" sz="32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465151"/>
      </p:ext>
    </p:extLst>
  </p:cSld>
  <p:clrMapOvr>
    <a:masterClrMapping/>
  </p:clrMapOvr>
  <p:transition>
    <p:pull dir="l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90538"/>
            <a:ext cx="8296275" cy="1365250"/>
          </a:xfrm>
          <a:extLst/>
        </p:spPr>
        <p:txBody>
          <a:bodyPr lIns="99994" tIns="49997" rIns="99994" bIns="49997" rtlCol="0" anchorCtr="1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Overview of Qualitative Methods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49488"/>
            <a:ext cx="7772400" cy="3492500"/>
          </a:xfrm>
        </p:spPr>
        <p:txBody>
          <a:bodyPr lIns="99994" tIns="49997" rIns="99994" bIns="49997"/>
          <a:lstStyle/>
          <a:p>
            <a:pPr marL="609600" indent="-609600">
              <a:buClr>
                <a:schemeClr val="tx1"/>
              </a:buClr>
              <a:buFont typeface="Arial" charset="0"/>
              <a:buAutoNum type="arabicPeriod" startAt="3"/>
            </a:pPr>
            <a:r>
              <a:rPr lang="en-US" b="1" dirty="0">
                <a:solidFill>
                  <a:srgbClr val="255898"/>
                </a:solidFill>
                <a:latin typeface="Arial" charset="0"/>
                <a:cs typeface="Arial" charset="0"/>
              </a:rPr>
              <a:t>Sales force composite</a:t>
            </a:r>
          </a:p>
          <a:p>
            <a:pPr marL="1257300" lvl="1" indent="-5334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Estimates from individual salespersons are reviewed for reasonableness, then aggregated </a:t>
            </a:r>
          </a:p>
          <a:p>
            <a:pPr marL="609600" indent="-609600">
              <a:buClr>
                <a:schemeClr val="tx1"/>
              </a:buClr>
              <a:buFont typeface="Arial" charset="0"/>
              <a:buAutoNum type="arabicPeriod" startAt="4"/>
            </a:pPr>
            <a:r>
              <a:rPr lang="en-US" b="1" dirty="0">
                <a:solidFill>
                  <a:schemeClr val="tx2"/>
                </a:solidFill>
                <a:latin typeface="Arial" charset="0"/>
                <a:cs typeface="Arial" charset="0"/>
              </a:rPr>
              <a:t>Market Survey</a:t>
            </a:r>
          </a:p>
          <a:p>
            <a:pPr marL="1257300" lvl="1" indent="-5334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Ask the customer</a:t>
            </a:r>
          </a:p>
        </p:txBody>
      </p:sp>
    </p:spTree>
    <p:extLst>
      <p:ext uri="{BB962C8B-B14F-4D97-AF65-F5344CB8AC3E}">
        <p14:creationId xmlns:p14="http://schemas.microsoft.com/office/powerpoint/2010/main" xmlns="" val="2282213808"/>
      </p:ext>
    </p:extLst>
  </p:cSld>
  <p:clrMapOvr>
    <a:masterClrMapping/>
  </p:clrMapOvr>
  <p:transition>
    <p:strip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96900" y="1628775"/>
            <a:ext cx="77851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54" tIns="48608" rIns="98954" bIns="48608"/>
          <a:lstStyle/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Involves small group of high-level experts and managers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Group estimates demand by working together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Combines managerial experience with statistical models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Relatively quick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‘Group-think’</a:t>
            </a:r>
            <a:br>
              <a:rPr lang="en-US" sz="2800" dirty="0"/>
            </a:br>
            <a:r>
              <a:rPr lang="en-US" sz="2800" dirty="0"/>
              <a:t>disadvantage</a:t>
            </a:r>
          </a:p>
        </p:txBody>
      </p:sp>
      <p:pic>
        <p:nvPicPr>
          <p:cNvPr id="67587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4200" y="4249738"/>
            <a:ext cx="4291013" cy="2100262"/>
          </a:xfrm>
          <a:prstGeom prst="rect">
            <a:avLst/>
          </a:prstGeom>
          <a:noFill/>
          <a:ln>
            <a:noFill/>
          </a:ln>
          <a:effectLst>
            <a:outerShdw blurRad="63500" dist="17961" dir="18900000" algn="ctr" rotWithShape="0">
              <a:schemeClr val="folHlink">
                <a:alpha val="74998"/>
              </a:schemeClr>
            </a:outerShdw>
          </a:effectLst>
          <a:extLst/>
        </p:spPr>
      </p:pic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54038"/>
            <a:ext cx="7772400" cy="8175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Jury of Executive Opinion</a:t>
            </a:r>
          </a:p>
        </p:txBody>
      </p:sp>
    </p:spTree>
    <p:extLst>
      <p:ext uri="{BB962C8B-B14F-4D97-AF65-F5344CB8AC3E}">
        <p14:creationId xmlns:p14="http://schemas.microsoft.com/office/powerpoint/2010/main" xmlns="" val="84284139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17563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Delphi Method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0800"/>
            <a:ext cx="4233862" cy="5080000"/>
          </a:xfrm>
        </p:spPr>
        <p:txBody>
          <a:bodyPr lIns="91415" tIns="45707" rIns="91415" bIns="45707"/>
          <a:lstStyle/>
          <a:p>
            <a:pPr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Iterative group process, continues until consensus is reached</a:t>
            </a:r>
          </a:p>
          <a:p>
            <a:pPr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Three types of participants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600" dirty="0">
                <a:latin typeface="Arial" charset="0"/>
                <a:cs typeface="Arial" charset="0"/>
              </a:rPr>
              <a:t>Decision makers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600" dirty="0">
                <a:latin typeface="Arial" charset="0"/>
                <a:cs typeface="Arial" charset="0"/>
              </a:rPr>
              <a:t>Staff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600" dirty="0">
                <a:latin typeface="Arial" charset="0"/>
                <a:cs typeface="Arial" charset="0"/>
              </a:rPr>
              <a:t>Respondents</a:t>
            </a: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3797300" y="2238375"/>
            <a:ext cx="2413000" cy="3257550"/>
            <a:chOff x="2392" y="1410"/>
            <a:chExt cx="1520" cy="2052"/>
          </a:xfrm>
        </p:grpSpPr>
        <p:sp>
          <p:nvSpPr>
            <p:cNvPr id="63498" name="Freeform 5"/>
            <p:cNvSpPr>
              <a:spLocks/>
            </p:cNvSpPr>
            <p:nvPr/>
          </p:nvSpPr>
          <p:spPr bwMode="auto">
            <a:xfrm>
              <a:off x="2657" y="1410"/>
              <a:ext cx="1146" cy="2052"/>
            </a:xfrm>
            <a:custGeom>
              <a:avLst/>
              <a:gdLst>
                <a:gd name="T0" fmla="*/ 1120 w 1032"/>
                <a:gd name="T1" fmla="*/ 4 h 1915"/>
                <a:gd name="T2" fmla="*/ 1063 w 1032"/>
                <a:gd name="T3" fmla="*/ 15 h 1915"/>
                <a:gd name="T4" fmla="*/ 1012 w 1032"/>
                <a:gd name="T5" fmla="*/ 28 h 1915"/>
                <a:gd name="T6" fmla="*/ 961 w 1032"/>
                <a:gd name="T7" fmla="*/ 42 h 1915"/>
                <a:gd name="T8" fmla="*/ 911 w 1032"/>
                <a:gd name="T9" fmla="*/ 60 h 1915"/>
                <a:gd name="T10" fmla="*/ 854 w 1032"/>
                <a:gd name="T11" fmla="*/ 83 h 1915"/>
                <a:gd name="T12" fmla="*/ 797 w 1032"/>
                <a:gd name="T13" fmla="*/ 106 h 1915"/>
                <a:gd name="T14" fmla="*/ 744 w 1032"/>
                <a:gd name="T15" fmla="*/ 132 h 1915"/>
                <a:gd name="T16" fmla="*/ 697 w 1032"/>
                <a:gd name="T17" fmla="*/ 159 h 1915"/>
                <a:gd name="T18" fmla="*/ 650 w 1032"/>
                <a:gd name="T19" fmla="*/ 188 h 1915"/>
                <a:gd name="T20" fmla="*/ 599 w 1032"/>
                <a:gd name="T21" fmla="*/ 224 h 1915"/>
                <a:gd name="T22" fmla="*/ 553 w 1032"/>
                <a:gd name="T23" fmla="*/ 257 h 1915"/>
                <a:gd name="T24" fmla="*/ 482 w 1032"/>
                <a:gd name="T25" fmla="*/ 320 h 1915"/>
                <a:gd name="T26" fmla="*/ 419 w 1032"/>
                <a:gd name="T27" fmla="*/ 381 h 1915"/>
                <a:gd name="T28" fmla="*/ 370 w 1032"/>
                <a:gd name="T29" fmla="*/ 437 h 1915"/>
                <a:gd name="T30" fmla="*/ 319 w 1032"/>
                <a:gd name="T31" fmla="*/ 503 h 1915"/>
                <a:gd name="T32" fmla="*/ 271 w 1032"/>
                <a:gd name="T33" fmla="*/ 574 h 1915"/>
                <a:gd name="T34" fmla="*/ 229 w 1032"/>
                <a:gd name="T35" fmla="*/ 644 h 1915"/>
                <a:gd name="T36" fmla="*/ 193 w 1032"/>
                <a:gd name="T37" fmla="*/ 723 h 1915"/>
                <a:gd name="T38" fmla="*/ 162 w 1032"/>
                <a:gd name="T39" fmla="*/ 807 h 1915"/>
                <a:gd name="T40" fmla="*/ 129 w 1032"/>
                <a:gd name="T41" fmla="*/ 911 h 1915"/>
                <a:gd name="T42" fmla="*/ 110 w 1032"/>
                <a:gd name="T43" fmla="*/ 1013 h 1915"/>
                <a:gd name="T44" fmla="*/ 94 w 1032"/>
                <a:gd name="T45" fmla="*/ 1144 h 1915"/>
                <a:gd name="T46" fmla="*/ 94 w 1032"/>
                <a:gd name="T47" fmla="*/ 1258 h 1915"/>
                <a:gd name="T48" fmla="*/ 105 w 1032"/>
                <a:gd name="T49" fmla="*/ 1363 h 1915"/>
                <a:gd name="T50" fmla="*/ 124 w 1032"/>
                <a:gd name="T51" fmla="*/ 1468 h 1915"/>
                <a:gd name="T52" fmla="*/ 159 w 1032"/>
                <a:gd name="T53" fmla="*/ 1586 h 1915"/>
                <a:gd name="T54" fmla="*/ 201 w 1032"/>
                <a:gd name="T55" fmla="*/ 1694 h 1915"/>
                <a:gd name="T56" fmla="*/ 257 w 1032"/>
                <a:gd name="T57" fmla="*/ 1797 h 1915"/>
                <a:gd name="T58" fmla="*/ 786 w 1032"/>
                <a:gd name="T59" fmla="*/ 2051 h 1915"/>
                <a:gd name="T60" fmla="*/ 773 w 1032"/>
                <a:gd name="T61" fmla="*/ 1509 h 1915"/>
                <a:gd name="T62" fmla="*/ 724 w 1032"/>
                <a:gd name="T63" fmla="*/ 1423 h 1915"/>
                <a:gd name="T64" fmla="*/ 696 w 1032"/>
                <a:gd name="T65" fmla="*/ 1342 h 1915"/>
                <a:gd name="T66" fmla="*/ 685 w 1032"/>
                <a:gd name="T67" fmla="*/ 1262 h 1915"/>
                <a:gd name="T68" fmla="*/ 682 w 1032"/>
                <a:gd name="T69" fmla="*/ 1184 h 1915"/>
                <a:gd name="T70" fmla="*/ 690 w 1032"/>
                <a:gd name="T71" fmla="*/ 1093 h 1915"/>
                <a:gd name="T72" fmla="*/ 712 w 1032"/>
                <a:gd name="T73" fmla="*/ 1003 h 1915"/>
                <a:gd name="T74" fmla="*/ 745 w 1032"/>
                <a:gd name="T75" fmla="*/ 918 h 1915"/>
                <a:gd name="T76" fmla="*/ 786 w 1032"/>
                <a:gd name="T77" fmla="*/ 853 h 1915"/>
                <a:gd name="T78" fmla="*/ 821 w 1032"/>
                <a:gd name="T79" fmla="*/ 805 h 1915"/>
                <a:gd name="T80" fmla="*/ 864 w 1032"/>
                <a:gd name="T81" fmla="*/ 755 h 1915"/>
                <a:gd name="T82" fmla="*/ 906 w 1032"/>
                <a:gd name="T83" fmla="*/ 716 h 1915"/>
                <a:gd name="T84" fmla="*/ 953 w 1032"/>
                <a:gd name="T85" fmla="*/ 679 h 1915"/>
                <a:gd name="T86" fmla="*/ 1011 w 1032"/>
                <a:gd name="T87" fmla="*/ 643 h 1915"/>
                <a:gd name="T88" fmla="*/ 1065 w 1032"/>
                <a:gd name="T89" fmla="*/ 613 h 1915"/>
                <a:gd name="T90" fmla="*/ 1145 w 1032"/>
                <a:gd name="T91" fmla="*/ 587 h 19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2"/>
                <a:gd name="T139" fmla="*/ 0 h 1915"/>
                <a:gd name="T140" fmla="*/ 1032 w 1032"/>
                <a:gd name="T141" fmla="*/ 1915 h 19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2" h="1915">
                  <a:moveTo>
                    <a:pt x="1031" y="0"/>
                  </a:moveTo>
                  <a:lnTo>
                    <a:pt x="1009" y="4"/>
                  </a:lnTo>
                  <a:lnTo>
                    <a:pt x="986" y="7"/>
                  </a:lnTo>
                  <a:lnTo>
                    <a:pt x="957" y="14"/>
                  </a:lnTo>
                  <a:lnTo>
                    <a:pt x="935" y="19"/>
                  </a:lnTo>
                  <a:lnTo>
                    <a:pt x="911" y="26"/>
                  </a:lnTo>
                  <a:lnTo>
                    <a:pt x="889" y="33"/>
                  </a:lnTo>
                  <a:lnTo>
                    <a:pt x="865" y="39"/>
                  </a:lnTo>
                  <a:lnTo>
                    <a:pt x="843" y="46"/>
                  </a:lnTo>
                  <a:lnTo>
                    <a:pt x="820" y="56"/>
                  </a:lnTo>
                  <a:lnTo>
                    <a:pt x="792" y="66"/>
                  </a:lnTo>
                  <a:lnTo>
                    <a:pt x="769" y="77"/>
                  </a:lnTo>
                  <a:lnTo>
                    <a:pt x="744" y="87"/>
                  </a:lnTo>
                  <a:lnTo>
                    <a:pt x="718" y="99"/>
                  </a:lnTo>
                  <a:lnTo>
                    <a:pt x="693" y="112"/>
                  </a:lnTo>
                  <a:lnTo>
                    <a:pt x="670" y="123"/>
                  </a:lnTo>
                  <a:lnTo>
                    <a:pt x="648" y="137"/>
                  </a:lnTo>
                  <a:lnTo>
                    <a:pt x="628" y="148"/>
                  </a:lnTo>
                  <a:lnTo>
                    <a:pt x="608" y="163"/>
                  </a:lnTo>
                  <a:lnTo>
                    <a:pt x="585" y="175"/>
                  </a:lnTo>
                  <a:lnTo>
                    <a:pt x="562" y="192"/>
                  </a:lnTo>
                  <a:lnTo>
                    <a:pt x="539" y="209"/>
                  </a:lnTo>
                  <a:lnTo>
                    <a:pt x="518" y="226"/>
                  </a:lnTo>
                  <a:lnTo>
                    <a:pt x="498" y="240"/>
                  </a:lnTo>
                  <a:lnTo>
                    <a:pt x="465" y="267"/>
                  </a:lnTo>
                  <a:lnTo>
                    <a:pt x="434" y="299"/>
                  </a:lnTo>
                  <a:lnTo>
                    <a:pt x="408" y="322"/>
                  </a:lnTo>
                  <a:lnTo>
                    <a:pt x="377" y="356"/>
                  </a:lnTo>
                  <a:lnTo>
                    <a:pt x="356" y="380"/>
                  </a:lnTo>
                  <a:lnTo>
                    <a:pt x="333" y="408"/>
                  </a:lnTo>
                  <a:lnTo>
                    <a:pt x="308" y="440"/>
                  </a:lnTo>
                  <a:lnTo>
                    <a:pt x="287" y="469"/>
                  </a:lnTo>
                  <a:lnTo>
                    <a:pt x="266" y="503"/>
                  </a:lnTo>
                  <a:lnTo>
                    <a:pt x="244" y="536"/>
                  </a:lnTo>
                  <a:lnTo>
                    <a:pt x="223" y="571"/>
                  </a:lnTo>
                  <a:lnTo>
                    <a:pt x="206" y="601"/>
                  </a:lnTo>
                  <a:lnTo>
                    <a:pt x="190" y="638"/>
                  </a:lnTo>
                  <a:lnTo>
                    <a:pt x="174" y="675"/>
                  </a:lnTo>
                  <a:lnTo>
                    <a:pt x="160" y="712"/>
                  </a:lnTo>
                  <a:lnTo>
                    <a:pt x="146" y="753"/>
                  </a:lnTo>
                  <a:lnTo>
                    <a:pt x="128" y="804"/>
                  </a:lnTo>
                  <a:lnTo>
                    <a:pt x="116" y="850"/>
                  </a:lnTo>
                  <a:lnTo>
                    <a:pt x="105" y="898"/>
                  </a:lnTo>
                  <a:lnTo>
                    <a:pt x="99" y="945"/>
                  </a:lnTo>
                  <a:lnTo>
                    <a:pt x="90" y="1000"/>
                  </a:lnTo>
                  <a:lnTo>
                    <a:pt x="85" y="1068"/>
                  </a:lnTo>
                  <a:lnTo>
                    <a:pt x="83" y="1121"/>
                  </a:lnTo>
                  <a:lnTo>
                    <a:pt x="85" y="1174"/>
                  </a:lnTo>
                  <a:lnTo>
                    <a:pt x="89" y="1225"/>
                  </a:lnTo>
                  <a:lnTo>
                    <a:pt x="95" y="1272"/>
                  </a:lnTo>
                  <a:lnTo>
                    <a:pt x="101" y="1320"/>
                  </a:lnTo>
                  <a:lnTo>
                    <a:pt x="112" y="1370"/>
                  </a:lnTo>
                  <a:lnTo>
                    <a:pt x="126" y="1424"/>
                  </a:lnTo>
                  <a:lnTo>
                    <a:pt x="143" y="1480"/>
                  </a:lnTo>
                  <a:lnTo>
                    <a:pt x="161" y="1531"/>
                  </a:lnTo>
                  <a:lnTo>
                    <a:pt x="181" y="1581"/>
                  </a:lnTo>
                  <a:lnTo>
                    <a:pt x="203" y="1630"/>
                  </a:lnTo>
                  <a:lnTo>
                    <a:pt x="231" y="1677"/>
                  </a:lnTo>
                  <a:lnTo>
                    <a:pt x="0" y="1809"/>
                  </a:lnTo>
                  <a:lnTo>
                    <a:pt x="708" y="1914"/>
                  </a:lnTo>
                  <a:lnTo>
                    <a:pt x="967" y="1262"/>
                  </a:lnTo>
                  <a:lnTo>
                    <a:pt x="696" y="1408"/>
                  </a:lnTo>
                  <a:lnTo>
                    <a:pt x="669" y="1366"/>
                  </a:lnTo>
                  <a:lnTo>
                    <a:pt x="652" y="1328"/>
                  </a:lnTo>
                  <a:lnTo>
                    <a:pt x="637" y="1290"/>
                  </a:lnTo>
                  <a:lnTo>
                    <a:pt x="627" y="1252"/>
                  </a:lnTo>
                  <a:lnTo>
                    <a:pt x="619" y="1214"/>
                  </a:lnTo>
                  <a:lnTo>
                    <a:pt x="617" y="1178"/>
                  </a:lnTo>
                  <a:lnTo>
                    <a:pt x="614" y="1141"/>
                  </a:lnTo>
                  <a:lnTo>
                    <a:pt x="614" y="1105"/>
                  </a:lnTo>
                  <a:lnTo>
                    <a:pt x="616" y="1062"/>
                  </a:lnTo>
                  <a:lnTo>
                    <a:pt x="621" y="1020"/>
                  </a:lnTo>
                  <a:lnTo>
                    <a:pt x="630" y="973"/>
                  </a:lnTo>
                  <a:lnTo>
                    <a:pt x="641" y="936"/>
                  </a:lnTo>
                  <a:lnTo>
                    <a:pt x="657" y="893"/>
                  </a:lnTo>
                  <a:lnTo>
                    <a:pt x="671" y="857"/>
                  </a:lnTo>
                  <a:lnTo>
                    <a:pt x="691" y="823"/>
                  </a:lnTo>
                  <a:lnTo>
                    <a:pt x="708" y="796"/>
                  </a:lnTo>
                  <a:lnTo>
                    <a:pt x="723" y="773"/>
                  </a:lnTo>
                  <a:lnTo>
                    <a:pt x="739" y="751"/>
                  </a:lnTo>
                  <a:lnTo>
                    <a:pt x="758" y="729"/>
                  </a:lnTo>
                  <a:lnTo>
                    <a:pt x="778" y="705"/>
                  </a:lnTo>
                  <a:lnTo>
                    <a:pt x="796" y="689"/>
                  </a:lnTo>
                  <a:lnTo>
                    <a:pt x="816" y="668"/>
                  </a:lnTo>
                  <a:lnTo>
                    <a:pt x="836" y="651"/>
                  </a:lnTo>
                  <a:lnTo>
                    <a:pt x="858" y="634"/>
                  </a:lnTo>
                  <a:lnTo>
                    <a:pt x="886" y="615"/>
                  </a:lnTo>
                  <a:lnTo>
                    <a:pt x="910" y="600"/>
                  </a:lnTo>
                  <a:lnTo>
                    <a:pt x="930" y="589"/>
                  </a:lnTo>
                  <a:lnTo>
                    <a:pt x="959" y="572"/>
                  </a:lnTo>
                  <a:lnTo>
                    <a:pt x="986" y="561"/>
                  </a:lnTo>
                  <a:lnTo>
                    <a:pt x="1031" y="548"/>
                  </a:lnTo>
                  <a:lnTo>
                    <a:pt x="1031" y="0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450" tIns="44432" rIns="90450" bIns="44432">
              <a:spAutoFit/>
            </a:bodyPr>
            <a:lstStyle/>
            <a:p>
              <a:endParaRPr lang="en-US" dirty="0"/>
            </a:p>
          </p:txBody>
        </p:sp>
        <p:sp>
          <p:nvSpPr>
            <p:cNvPr id="63499" name="Rectangle 6"/>
            <p:cNvSpPr>
              <a:spLocks noChangeArrowheads="1"/>
            </p:cNvSpPr>
            <p:nvPr/>
          </p:nvSpPr>
          <p:spPr bwMode="auto">
            <a:xfrm>
              <a:off x="2392" y="2072"/>
              <a:ext cx="1520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994" tIns="49997" rIns="99994" bIns="49997">
              <a:spAutoFit/>
            </a:bodyPr>
            <a:lstStyle/>
            <a:p>
              <a:pPr defTabSz="1000125">
                <a:lnSpc>
                  <a:spcPct val="85000"/>
                </a:lnSpc>
              </a:pPr>
              <a:r>
                <a:rPr lang="en-US" sz="2000" dirty="0"/>
                <a:t>Staff</a:t>
              </a:r>
            </a:p>
            <a:p>
              <a:pPr defTabSz="1000125">
                <a:lnSpc>
                  <a:spcPct val="85000"/>
                </a:lnSpc>
              </a:pPr>
              <a:r>
                <a:rPr lang="en-US" sz="2000" dirty="0"/>
                <a:t>(Administering survey)</a:t>
              </a:r>
            </a:p>
          </p:txBody>
        </p:sp>
      </p:grpSp>
      <p:grpSp>
        <p:nvGrpSpPr>
          <p:cNvPr id="71687" name="Group 7"/>
          <p:cNvGrpSpPr>
            <a:grpSpLocks/>
          </p:cNvGrpSpPr>
          <p:nvPr/>
        </p:nvGrpSpPr>
        <p:grpSpPr bwMode="auto">
          <a:xfrm>
            <a:off x="5632450" y="1795463"/>
            <a:ext cx="3376613" cy="2946400"/>
            <a:chOff x="3548" y="1131"/>
            <a:chExt cx="2127" cy="1856"/>
          </a:xfrm>
        </p:grpSpPr>
        <p:sp>
          <p:nvSpPr>
            <p:cNvPr id="63496" name="Freeform 8"/>
            <p:cNvSpPr>
              <a:spLocks/>
            </p:cNvSpPr>
            <p:nvPr/>
          </p:nvSpPr>
          <p:spPr bwMode="auto">
            <a:xfrm>
              <a:off x="3548" y="1131"/>
              <a:ext cx="1707" cy="1856"/>
            </a:xfrm>
            <a:custGeom>
              <a:avLst/>
              <a:gdLst>
                <a:gd name="T0" fmla="*/ 673 w 1707"/>
                <a:gd name="T1" fmla="*/ 275 h 1856"/>
                <a:gd name="T2" fmla="*/ 737 w 1707"/>
                <a:gd name="T3" fmla="*/ 288 h 1856"/>
                <a:gd name="T4" fmla="*/ 783 w 1707"/>
                <a:gd name="T5" fmla="*/ 299 h 1856"/>
                <a:gd name="T6" fmla="*/ 835 w 1707"/>
                <a:gd name="T7" fmla="*/ 314 h 1856"/>
                <a:gd name="T8" fmla="*/ 886 w 1707"/>
                <a:gd name="T9" fmla="*/ 331 h 1856"/>
                <a:gd name="T10" fmla="*/ 943 w 1707"/>
                <a:gd name="T11" fmla="*/ 353 h 1856"/>
                <a:gd name="T12" fmla="*/ 999 w 1707"/>
                <a:gd name="T13" fmla="*/ 376 h 1856"/>
                <a:gd name="T14" fmla="*/ 1053 w 1707"/>
                <a:gd name="T15" fmla="*/ 403 h 1856"/>
                <a:gd name="T16" fmla="*/ 1100 w 1707"/>
                <a:gd name="T17" fmla="*/ 431 h 1856"/>
                <a:gd name="T18" fmla="*/ 1148 w 1707"/>
                <a:gd name="T19" fmla="*/ 460 h 1856"/>
                <a:gd name="T20" fmla="*/ 1199 w 1707"/>
                <a:gd name="T21" fmla="*/ 494 h 1856"/>
                <a:gd name="T22" fmla="*/ 1245 w 1707"/>
                <a:gd name="T23" fmla="*/ 528 h 1856"/>
                <a:gd name="T24" fmla="*/ 1316 w 1707"/>
                <a:gd name="T25" fmla="*/ 589 h 1856"/>
                <a:gd name="T26" fmla="*/ 1379 w 1707"/>
                <a:gd name="T27" fmla="*/ 650 h 1856"/>
                <a:gd name="T28" fmla="*/ 1427 w 1707"/>
                <a:gd name="T29" fmla="*/ 707 h 1856"/>
                <a:gd name="T30" fmla="*/ 1479 w 1707"/>
                <a:gd name="T31" fmla="*/ 774 h 1856"/>
                <a:gd name="T32" fmla="*/ 1528 w 1707"/>
                <a:gd name="T33" fmla="*/ 844 h 1856"/>
                <a:gd name="T34" fmla="*/ 1569 w 1707"/>
                <a:gd name="T35" fmla="*/ 915 h 1856"/>
                <a:gd name="T36" fmla="*/ 1606 w 1707"/>
                <a:gd name="T37" fmla="*/ 994 h 1856"/>
                <a:gd name="T38" fmla="*/ 1638 w 1707"/>
                <a:gd name="T39" fmla="*/ 1078 h 1856"/>
                <a:gd name="T40" fmla="*/ 1670 w 1707"/>
                <a:gd name="T41" fmla="*/ 1182 h 1856"/>
                <a:gd name="T42" fmla="*/ 1690 w 1707"/>
                <a:gd name="T43" fmla="*/ 1283 h 1856"/>
                <a:gd name="T44" fmla="*/ 1706 w 1707"/>
                <a:gd name="T45" fmla="*/ 1414 h 1856"/>
                <a:gd name="T46" fmla="*/ 1706 w 1707"/>
                <a:gd name="T47" fmla="*/ 1527 h 1856"/>
                <a:gd name="T48" fmla="*/ 1694 w 1707"/>
                <a:gd name="T49" fmla="*/ 1632 h 1856"/>
                <a:gd name="T50" fmla="*/ 1676 w 1707"/>
                <a:gd name="T51" fmla="*/ 1738 h 1856"/>
                <a:gd name="T52" fmla="*/ 1640 w 1707"/>
                <a:gd name="T53" fmla="*/ 1856 h 1856"/>
                <a:gd name="T54" fmla="*/ 1112 w 1707"/>
                <a:gd name="T55" fmla="*/ 1531 h 1856"/>
                <a:gd name="T56" fmla="*/ 1117 w 1707"/>
                <a:gd name="T57" fmla="*/ 1454 h 1856"/>
                <a:gd name="T58" fmla="*/ 1107 w 1707"/>
                <a:gd name="T59" fmla="*/ 1363 h 1856"/>
                <a:gd name="T60" fmla="*/ 1087 w 1707"/>
                <a:gd name="T61" fmla="*/ 1274 h 1856"/>
                <a:gd name="T62" fmla="*/ 1051 w 1707"/>
                <a:gd name="T63" fmla="*/ 1189 h 1856"/>
                <a:gd name="T64" fmla="*/ 1012 w 1707"/>
                <a:gd name="T65" fmla="*/ 1123 h 1856"/>
                <a:gd name="T66" fmla="*/ 976 w 1707"/>
                <a:gd name="T67" fmla="*/ 1075 h 1856"/>
                <a:gd name="T68" fmla="*/ 932 w 1707"/>
                <a:gd name="T69" fmla="*/ 1027 h 1856"/>
                <a:gd name="T70" fmla="*/ 890 w 1707"/>
                <a:gd name="T71" fmla="*/ 988 h 1856"/>
                <a:gd name="T72" fmla="*/ 842 w 1707"/>
                <a:gd name="T73" fmla="*/ 950 h 1856"/>
                <a:gd name="T74" fmla="*/ 785 w 1707"/>
                <a:gd name="T75" fmla="*/ 914 h 1856"/>
                <a:gd name="T76" fmla="*/ 731 w 1707"/>
                <a:gd name="T77" fmla="*/ 884 h 1856"/>
                <a:gd name="T78" fmla="*/ 678 w 1707"/>
                <a:gd name="T79" fmla="*/ 865 h 1856"/>
                <a:gd name="T80" fmla="*/ 612 w 1707"/>
                <a:gd name="T81" fmla="*/ 848 h 1856"/>
                <a:gd name="T82" fmla="*/ 538 w 1707"/>
                <a:gd name="T83" fmla="*/ 837 h 1856"/>
                <a:gd name="T84" fmla="*/ 480 w 1707"/>
                <a:gd name="T85" fmla="*/ 834 h 1856"/>
                <a:gd name="T86" fmla="*/ 0 w 1707"/>
                <a:gd name="T87" fmla="*/ 576 h 1856"/>
                <a:gd name="T88" fmla="*/ 479 w 1707"/>
                <a:gd name="T89" fmla="*/ 259 h 1856"/>
                <a:gd name="T90" fmla="*/ 542 w 1707"/>
                <a:gd name="T91" fmla="*/ 261 h 1856"/>
                <a:gd name="T92" fmla="*/ 619 w 1707"/>
                <a:gd name="T93" fmla="*/ 268 h 185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707"/>
                <a:gd name="T142" fmla="*/ 0 h 1856"/>
                <a:gd name="T143" fmla="*/ 1707 w 1707"/>
                <a:gd name="T144" fmla="*/ 1856 h 185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707" h="1856">
                  <a:moveTo>
                    <a:pt x="650" y="271"/>
                  </a:moveTo>
                  <a:lnTo>
                    <a:pt x="673" y="275"/>
                  </a:lnTo>
                  <a:lnTo>
                    <a:pt x="705" y="281"/>
                  </a:lnTo>
                  <a:lnTo>
                    <a:pt x="737" y="288"/>
                  </a:lnTo>
                  <a:lnTo>
                    <a:pt x="757" y="293"/>
                  </a:lnTo>
                  <a:lnTo>
                    <a:pt x="783" y="299"/>
                  </a:lnTo>
                  <a:lnTo>
                    <a:pt x="808" y="306"/>
                  </a:lnTo>
                  <a:lnTo>
                    <a:pt x="835" y="314"/>
                  </a:lnTo>
                  <a:lnTo>
                    <a:pt x="858" y="320"/>
                  </a:lnTo>
                  <a:lnTo>
                    <a:pt x="886" y="331"/>
                  </a:lnTo>
                  <a:lnTo>
                    <a:pt x="917" y="343"/>
                  </a:lnTo>
                  <a:lnTo>
                    <a:pt x="943" y="353"/>
                  </a:lnTo>
                  <a:lnTo>
                    <a:pt x="969" y="363"/>
                  </a:lnTo>
                  <a:lnTo>
                    <a:pt x="999" y="376"/>
                  </a:lnTo>
                  <a:lnTo>
                    <a:pt x="1028" y="390"/>
                  </a:lnTo>
                  <a:lnTo>
                    <a:pt x="1053" y="403"/>
                  </a:lnTo>
                  <a:lnTo>
                    <a:pt x="1079" y="418"/>
                  </a:lnTo>
                  <a:lnTo>
                    <a:pt x="1100" y="431"/>
                  </a:lnTo>
                  <a:lnTo>
                    <a:pt x="1122" y="446"/>
                  </a:lnTo>
                  <a:lnTo>
                    <a:pt x="1148" y="460"/>
                  </a:lnTo>
                  <a:lnTo>
                    <a:pt x="1173" y="477"/>
                  </a:lnTo>
                  <a:lnTo>
                    <a:pt x="1199" y="494"/>
                  </a:lnTo>
                  <a:lnTo>
                    <a:pt x="1222" y="512"/>
                  </a:lnTo>
                  <a:lnTo>
                    <a:pt x="1245" y="528"/>
                  </a:lnTo>
                  <a:lnTo>
                    <a:pt x="1280" y="557"/>
                  </a:lnTo>
                  <a:lnTo>
                    <a:pt x="1316" y="589"/>
                  </a:lnTo>
                  <a:lnTo>
                    <a:pt x="1345" y="614"/>
                  </a:lnTo>
                  <a:lnTo>
                    <a:pt x="1379" y="650"/>
                  </a:lnTo>
                  <a:lnTo>
                    <a:pt x="1401" y="677"/>
                  </a:lnTo>
                  <a:lnTo>
                    <a:pt x="1427" y="707"/>
                  </a:lnTo>
                  <a:lnTo>
                    <a:pt x="1456" y="742"/>
                  </a:lnTo>
                  <a:lnTo>
                    <a:pt x="1479" y="774"/>
                  </a:lnTo>
                  <a:lnTo>
                    <a:pt x="1502" y="810"/>
                  </a:lnTo>
                  <a:lnTo>
                    <a:pt x="1528" y="844"/>
                  </a:lnTo>
                  <a:lnTo>
                    <a:pt x="1549" y="882"/>
                  </a:lnTo>
                  <a:lnTo>
                    <a:pt x="1569" y="915"/>
                  </a:lnTo>
                  <a:lnTo>
                    <a:pt x="1589" y="956"/>
                  </a:lnTo>
                  <a:lnTo>
                    <a:pt x="1606" y="994"/>
                  </a:lnTo>
                  <a:lnTo>
                    <a:pt x="1621" y="1035"/>
                  </a:lnTo>
                  <a:lnTo>
                    <a:pt x="1638" y="1078"/>
                  </a:lnTo>
                  <a:lnTo>
                    <a:pt x="1657" y="1132"/>
                  </a:lnTo>
                  <a:lnTo>
                    <a:pt x="1670" y="1182"/>
                  </a:lnTo>
                  <a:lnTo>
                    <a:pt x="1684" y="1233"/>
                  </a:lnTo>
                  <a:lnTo>
                    <a:pt x="1690" y="1283"/>
                  </a:lnTo>
                  <a:lnTo>
                    <a:pt x="1699" y="1342"/>
                  </a:lnTo>
                  <a:lnTo>
                    <a:pt x="1706" y="1414"/>
                  </a:lnTo>
                  <a:lnTo>
                    <a:pt x="1707" y="1471"/>
                  </a:lnTo>
                  <a:lnTo>
                    <a:pt x="1706" y="1527"/>
                  </a:lnTo>
                  <a:lnTo>
                    <a:pt x="1700" y="1582"/>
                  </a:lnTo>
                  <a:lnTo>
                    <a:pt x="1694" y="1632"/>
                  </a:lnTo>
                  <a:lnTo>
                    <a:pt x="1687" y="1684"/>
                  </a:lnTo>
                  <a:lnTo>
                    <a:pt x="1676" y="1738"/>
                  </a:lnTo>
                  <a:lnTo>
                    <a:pt x="1660" y="1795"/>
                  </a:lnTo>
                  <a:lnTo>
                    <a:pt x="1640" y="1856"/>
                  </a:lnTo>
                  <a:lnTo>
                    <a:pt x="1103" y="1590"/>
                  </a:lnTo>
                  <a:lnTo>
                    <a:pt x="1112" y="1531"/>
                  </a:lnTo>
                  <a:lnTo>
                    <a:pt x="1117" y="1494"/>
                  </a:lnTo>
                  <a:lnTo>
                    <a:pt x="1117" y="1454"/>
                  </a:lnTo>
                  <a:lnTo>
                    <a:pt x="1113" y="1407"/>
                  </a:lnTo>
                  <a:lnTo>
                    <a:pt x="1107" y="1363"/>
                  </a:lnTo>
                  <a:lnTo>
                    <a:pt x="1098" y="1313"/>
                  </a:lnTo>
                  <a:lnTo>
                    <a:pt x="1087" y="1274"/>
                  </a:lnTo>
                  <a:lnTo>
                    <a:pt x="1068" y="1229"/>
                  </a:lnTo>
                  <a:lnTo>
                    <a:pt x="1051" y="1189"/>
                  </a:lnTo>
                  <a:lnTo>
                    <a:pt x="1030" y="1152"/>
                  </a:lnTo>
                  <a:lnTo>
                    <a:pt x="1012" y="1123"/>
                  </a:lnTo>
                  <a:lnTo>
                    <a:pt x="993" y="1099"/>
                  </a:lnTo>
                  <a:lnTo>
                    <a:pt x="976" y="1075"/>
                  </a:lnTo>
                  <a:lnTo>
                    <a:pt x="956" y="1051"/>
                  </a:lnTo>
                  <a:lnTo>
                    <a:pt x="932" y="1027"/>
                  </a:lnTo>
                  <a:lnTo>
                    <a:pt x="912" y="1009"/>
                  </a:lnTo>
                  <a:lnTo>
                    <a:pt x="890" y="988"/>
                  </a:lnTo>
                  <a:lnTo>
                    <a:pt x="868" y="969"/>
                  </a:lnTo>
                  <a:lnTo>
                    <a:pt x="842" y="950"/>
                  </a:lnTo>
                  <a:lnTo>
                    <a:pt x="811" y="931"/>
                  </a:lnTo>
                  <a:lnTo>
                    <a:pt x="785" y="914"/>
                  </a:lnTo>
                  <a:lnTo>
                    <a:pt x="762" y="902"/>
                  </a:lnTo>
                  <a:lnTo>
                    <a:pt x="731" y="884"/>
                  </a:lnTo>
                  <a:lnTo>
                    <a:pt x="702" y="873"/>
                  </a:lnTo>
                  <a:lnTo>
                    <a:pt x="678" y="865"/>
                  </a:lnTo>
                  <a:lnTo>
                    <a:pt x="651" y="856"/>
                  </a:lnTo>
                  <a:lnTo>
                    <a:pt x="612" y="848"/>
                  </a:lnTo>
                  <a:lnTo>
                    <a:pt x="576" y="841"/>
                  </a:lnTo>
                  <a:lnTo>
                    <a:pt x="538" y="837"/>
                  </a:lnTo>
                  <a:lnTo>
                    <a:pt x="501" y="835"/>
                  </a:lnTo>
                  <a:lnTo>
                    <a:pt x="480" y="834"/>
                  </a:lnTo>
                  <a:lnTo>
                    <a:pt x="480" y="1136"/>
                  </a:lnTo>
                  <a:lnTo>
                    <a:pt x="0" y="576"/>
                  </a:lnTo>
                  <a:lnTo>
                    <a:pt x="479" y="0"/>
                  </a:lnTo>
                  <a:lnTo>
                    <a:pt x="479" y="259"/>
                  </a:lnTo>
                  <a:lnTo>
                    <a:pt x="506" y="260"/>
                  </a:lnTo>
                  <a:lnTo>
                    <a:pt x="542" y="261"/>
                  </a:lnTo>
                  <a:lnTo>
                    <a:pt x="581" y="264"/>
                  </a:lnTo>
                  <a:lnTo>
                    <a:pt x="619" y="268"/>
                  </a:lnTo>
                  <a:lnTo>
                    <a:pt x="650" y="271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450" tIns="44432" rIns="90450" bIns="44432">
              <a:spAutoFit/>
            </a:bodyPr>
            <a:lstStyle/>
            <a:p>
              <a:endParaRPr lang="en-US" dirty="0"/>
            </a:p>
          </p:txBody>
        </p:sp>
        <p:sp>
          <p:nvSpPr>
            <p:cNvPr id="63497" name="Text Box 9"/>
            <p:cNvSpPr txBox="1">
              <a:spLocks noChangeArrowheads="1"/>
            </p:cNvSpPr>
            <p:nvPr/>
          </p:nvSpPr>
          <p:spPr bwMode="auto">
            <a:xfrm>
              <a:off x="3952" y="1152"/>
              <a:ext cx="1723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994" tIns="49997" rIns="99994" bIns="49997">
              <a:spAutoFit/>
            </a:bodyPr>
            <a:lstStyle>
              <a:lvl1pPr defTabSz="10001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2000" dirty="0">
                  <a:latin typeface="Arial" charset="0"/>
                  <a:ea typeface="MS PGothic" charset="0"/>
                  <a:cs typeface="MS PGothic" charset="0"/>
                </a:rPr>
                <a:t>Decision Makers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 dirty="0">
                  <a:latin typeface="Arial" charset="0"/>
                  <a:ea typeface="MS PGothic" charset="0"/>
                  <a:cs typeface="MS PGothic" charset="0"/>
                </a:rPr>
                <a:t>(Evaluate responses and make decisions)</a:t>
              </a:r>
            </a:p>
          </p:txBody>
        </p:sp>
      </p:grp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4876800" y="4222750"/>
            <a:ext cx="3746500" cy="2132013"/>
            <a:chOff x="3072" y="2660"/>
            <a:chExt cx="2360" cy="1343"/>
          </a:xfrm>
        </p:grpSpPr>
        <p:sp>
          <p:nvSpPr>
            <p:cNvPr id="63494" name="Freeform 11"/>
            <p:cNvSpPr>
              <a:spLocks/>
            </p:cNvSpPr>
            <p:nvPr/>
          </p:nvSpPr>
          <p:spPr bwMode="auto">
            <a:xfrm>
              <a:off x="3072" y="2660"/>
              <a:ext cx="2245" cy="1147"/>
            </a:xfrm>
            <a:custGeom>
              <a:avLst/>
              <a:gdLst>
                <a:gd name="T0" fmla="*/ 1140 w 2245"/>
                <a:gd name="T1" fmla="*/ 1130 h 1147"/>
                <a:gd name="T2" fmla="*/ 1203 w 2245"/>
                <a:gd name="T3" fmla="*/ 1118 h 1147"/>
                <a:gd name="T4" fmla="*/ 1252 w 2245"/>
                <a:gd name="T5" fmla="*/ 1107 h 1147"/>
                <a:gd name="T6" fmla="*/ 1303 w 2245"/>
                <a:gd name="T7" fmla="*/ 1093 h 1147"/>
                <a:gd name="T8" fmla="*/ 1353 w 2245"/>
                <a:gd name="T9" fmla="*/ 1075 h 1147"/>
                <a:gd name="T10" fmla="*/ 1413 w 2245"/>
                <a:gd name="T11" fmla="*/ 1054 h 1147"/>
                <a:gd name="T12" fmla="*/ 1468 w 2245"/>
                <a:gd name="T13" fmla="*/ 1030 h 1147"/>
                <a:gd name="T14" fmla="*/ 1523 w 2245"/>
                <a:gd name="T15" fmla="*/ 1003 h 1147"/>
                <a:gd name="T16" fmla="*/ 1567 w 2245"/>
                <a:gd name="T17" fmla="*/ 975 h 1147"/>
                <a:gd name="T18" fmla="*/ 1615 w 2245"/>
                <a:gd name="T19" fmla="*/ 946 h 1147"/>
                <a:gd name="T20" fmla="*/ 1667 w 2245"/>
                <a:gd name="T21" fmla="*/ 913 h 1147"/>
                <a:gd name="T22" fmla="*/ 1712 w 2245"/>
                <a:gd name="T23" fmla="*/ 880 h 1147"/>
                <a:gd name="T24" fmla="*/ 1780 w 2245"/>
                <a:gd name="T25" fmla="*/ 824 h 1147"/>
                <a:gd name="T26" fmla="*/ 1846 w 2245"/>
                <a:gd name="T27" fmla="*/ 758 h 1147"/>
                <a:gd name="T28" fmla="*/ 1895 w 2245"/>
                <a:gd name="T29" fmla="*/ 701 h 1147"/>
                <a:gd name="T30" fmla="*/ 1948 w 2245"/>
                <a:gd name="T31" fmla="*/ 637 h 1147"/>
                <a:gd name="T32" fmla="*/ 2000 w 2245"/>
                <a:gd name="T33" fmla="*/ 562 h 1147"/>
                <a:gd name="T34" fmla="*/ 2006 w 2245"/>
                <a:gd name="T35" fmla="*/ 0 h 1147"/>
                <a:gd name="T36" fmla="*/ 1492 w 2245"/>
                <a:gd name="T37" fmla="*/ 275 h 1147"/>
                <a:gd name="T38" fmla="*/ 1446 w 2245"/>
                <a:gd name="T39" fmla="*/ 332 h 1147"/>
                <a:gd name="T40" fmla="*/ 1399 w 2245"/>
                <a:gd name="T41" fmla="*/ 383 h 1147"/>
                <a:gd name="T42" fmla="*/ 1358 w 2245"/>
                <a:gd name="T43" fmla="*/ 422 h 1147"/>
                <a:gd name="T44" fmla="*/ 1309 w 2245"/>
                <a:gd name="T45" fmla="*/ 459 h 1147"/>
                <a:gd name="T46" fmla="*/ 1253 w 2245"/>
                <a:gd name="T47" fmla="*/ 495 h 1147"/>
                <a:gd name="T48" fmla="*/ 1198 w 2245"/>
                <a:gd name="T49" fmla="*/ 525 h 1147"/>
                <a:gd name="T50" fmla="*/ 1145 w 2245"/>
                <a:gd name="T51" fmla="*/ 543 h 1147"/>
                <a:gd name="T52" fmla="*/ 1080 w 2245"/>
                <a:gd name="T53" fmla="*/ 563 h 1147"/>
                <a:gd name="T54" fmla="*/ 1005 w 2245"/>
                <a:gd name="T55" fmla="*/ 571 h 1147"/>
                <a:gd name="T56" fmla="*/ 877 w 2245"/>
                <a:gd name="T57" fmla="*/ 576 h 1147"/>
                <a:gd name="T58" fmla="*/ 769 w 2245"/>
                <a:gd name="T59" fmla="*/ 556 h 1147"/>
                <a:gd name="T60" fmla="*/ 660 w 2245"/>
                <a:gd name="T61" fmla="*/ 519 h 1147"/>
                <a:gd name="T62" fmla="*/ 560 w 2245"/>
                <a:gd name="T63" fmla="*/ 465 h 1147"/>
                <a:gd name="T64" fmla="*/ 373 w 2245"/>
                <a:gd name="T65" fmla="*/ 807 h 1147"/>
                <a:gd name="T66" fmla="*/ 30 w 2245"/>
                <a:gd name="T67" fmla="*/ 779 h 1147"/>
                <a:gd name="T68" fmla="*/ 83 w 2245"/>
                <a:gd name="T69" fmla="*/ 828 h 1147"/>
                <a:gd name="T70" fmla="*/ 139 w 2245"/>
                <a:gd name="T71" fmla="*/ 877 h 1147"/>
                <a:gd name="T72" fmla="*/ 197 w 2245"/>
                <a:gd name="T73" fmla="*/ 918 h 1147"/>
                <a:gd name="T74" fmla="*/ 260 w 2245"/>
                <a:gd name="T75" fmla="*/ 958 h 1147"/>
                <a:gd name="T76" fmla="*/ 324 w 2245"/>
                <a:gd name="T77" fmla="*/ 995 h 1147"/>
                <a:gd name="T78" fmla="*/ 381 w 2245"/>
                <a:gd name="T79" fmla="*/ 1025 h 1147"/>
                <a:gd name="T80" fmla="*/ 457 w 2245"/>
                <a:gd name="T81" fmla="*/ 1058 h 1147"/>
                <a:gd name="T82" fmla="*/ 529 w 2245"/>
                <a:gd name="T83" fmla="*/ 1083 h 1147"/>
                <a:gd name="T84" fmla="*/ 595 w 2245"/>
                <a:gd name="T85" fmla="*/ 1104 h 1147"/>
                <a:gd name="T86" fmla="*/ 663 w 2245"/>
                <a:gd name="T87" fmla="*/ 1121 h 1147"/>
                <a:gd name="T88" fmla="*/ 739 w 2245"/>
                <a:gd name="T89" fmla="*/ 1135 h 1147"/>
                <a:gd name="T90" fmla="*/ 821 w 2245"/>
                <a:gd name="T91" fmla="*/ 1144 h 1147"/>
                <a:gd name="T92" fmla="*/ 896 w 2245"/>
                <a:gd name="T93" fmla="*/ 1147 h 1147"/>
                <a:gd name="T94" fmla="*/ 973 w 2245"/>
                <a:gd name="T95" fmla="*/ 1146 h 1147"/>
                <a:gd name="T96" fmla="*/ 1049 w 2245"/>
                <a:gd name="T97" fmla="*/ 1143 h 1147"/>
                <a:gd name="T98" fmla="*/ 1117 w 2245"/>
                <a:gd name="T99" fmla="*/ 1133 h 11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245"/>
                <a:gd name="T151" fmla="*/ 0 h 1147"/>
                <a:gd name="T152" fmla="*/ 2245 w 2245"/>
                <a:gd name="T153" fmla="*/ 1147 h 114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245" h="1147">
                  <a:moveTo>
                    <a:pt x="1117" y="1133"/>
                  </a:moveTo>
                  <a:lnTo>
                    <a:pt x="1140" y="1130"/>
                  </a:lnTo>
                  <a:lnTo>
                    <a:pt x="1172" y="1124"/>
                  </a:lnTo>
                  <a:lnTo>
                    <a:pt x="1203" y="1118"/>
                  </a:lnTo>
                  <a:lnTo>
                    <a:pt x="1225" y="1114"/>
                  </a:lnTo>
                  <a:lnTo>
                    <a:pt x="1252" y="1107"/>
                  </a:lnTo>
                  <a:lnTo>
                    <a:pt x="1276" y="1100"/>
                  </a:lnTo>
                  <a:lnTo>
                    <a:pt x="1303" y="1093"/>
                  </a:lnTo>
                  <a:lnTo>
                    <a:pt x="1326" y="1086"/>
                  </a:lnTo>
                  <a:lnTo>
                    <a:pt x="1353" y="1075"/>
                  </a:lnTo>
                  <a:lnTo>
                    <a:pt x="1385" y="1065"/>
                  </a:lnTo>
                  <a:lnTo>
                    <a:pt x="1413" y="1054"/>
                  </a:lnTo>
                  <a:lnTo>
                    <a:pt x="1438" y="1043"/>
                  </a:lnTo>
                  <a:lnTo>
                    <a:pt x="1468" y="1030"/>
                  </a:lnTo>
                  <a:lnTo>
                    <a:pt x="1497" y="1016"/>
                  </a:lnTo>
                  <a:lnTo>
                    <a:pt x="1523" y="1003"/>
                  </a:lnTo>
                  <a:lnTo>
                    <a:pt x="1545" y="988"/>
                  </a:lnTo>
                  <a:lnTo>
                    <a:pt x="1567" y="975"/>
                  </a:lnTo>
                  <a:lnTo>
                    <a:pt x="1589" y="960"/>
                  </a:lnTo>
                  <a:lnTo>
                    <a:pt x="1615" y="946"/>
                  </a:lnTo>
                  <a:lnTo>
                    <a:pt x="1642" y="930"/>
                  </a:lnTo>
                  <a:lnTo>
                    <a:pt x="1667" y="913"/>
                  </a:lnTo>
                  <a:lnTo>
                    <a:pt x="1690" y="895"/>
                  </a:lnTo>
                  <a:lnTo>
                    <a:pt x="1712" y="880"/>
                  </a:lnTo>
                  <a:lnTo>
                    <a:pt x="1747" y="852"/>
                  </a:lnTo>
                  <a:lnTo>
                    <a:pt x="1780" y="824"/>
                  </a:lnTo>
                  <a:lnTo>
                    <a:pt x="1813" y="793"/>
                  </a:lnTo>
                  <a:lnTo>
                    <a:pt x="1846" y="758"/>
                  </a:lnTo>
                  <a:lnTo>
                    <a:pt x="1869" y="731"/>
                  </a:lnTo>
                  <a:lnTo>
                    <a:pt x="1895" y="701"/>
                  </a:lnTo>
                  <a:lnTo>
                    <a:pt x="1924" y="669"/>
                  </a:lnTo>
                  <a:lnTo>
                    <a:pt x="1948" y="637"/>
                  </a:lnTo>
                  <a:lnTo>
                    <a:pt x="1973" y="601"/>
                  </a:lnTo>
                  <a:lnTo>
                    <a:pt x="2000" y="562"/>
                  </a:lnTo>
                  <a:lnTo>
                    <a:pt x="2245" y="699"/>
                  </a:lnTo>
                  <a:lnTo>
                    <a:pt x="2006" y="0"/>
                  </a:lnTo>
                  <a:lnTo>
                    <a:pt x="1230" y="133"/>
                  </a:lnTo>
                  <a:lnTo>
                    <a:pt x="1492" y="275"/>
                  </a:lnTo>
                  <a:lnTo>
                    <a:pt x="1469" y="305"/>
                  </a:lnTo>
                  <a:lnTo>
                    <a:pt x="1446" y="332"/>
                  </a:lnTo>
                  <a:lnTo>
                    <a:pt x="1423" y="358"/>
                  </a:lnTo>
                  <a:lnTo>
                    <a:pt x="1399" y="383"/>
                  </a:lnTo>
                  <a:lnTo>
                    <a:pt x="1379" y="401"/>
                  </a:lnTo>
                  <a:lnTo>
                    <a:pt x="1358" y="422"/>
                  </a:lnTo>
                  <a:lnTo>
                    <a:pt x="1335" y="441"/>
                  </a:lnTo>
                  <a:lnTo>
                    <a:pt x="1309" y="459"/>
                  </a:lnTo>
                  <a:lnTo>
                    <a:pt x="1278" y="479"/>
                  </a:lnTo>
                  <a:lnTo>
                    <a:pt x="1253" y="495"/>
                  </a:lnTo>
                  <a:lnTo>
                    <a:pt x="1230" y="507"/>
                  </a:lnTo>
                  <a:lnTo>
                    <a:pt x="1198" y="525"/>
                  </a:lnTo>
                  <a:lnTo>
                    <a:pt x="1169" y="536"/>
                  </a:lnTo>
                  <a:lnTo>
                    <a:pt x="1145" y="543"/>
                  </a:lnTo>
                  <a:lnTo>
                    <a:pt x="1118" y="552"/>
                  </a:lnTo>
                  <a:lnTo>
                    <a:pt x="1080" y="563"/>
                  </a:lnTo>
                  <a:lnTo>
                    <a:pt x="1043" y="567"/>
                  </a:lnTo>
                  <a:lnTo>
                    <a:pt x="1005" y="571"/>
                  </a:lnTo>
                  <a:lnTo>
                    <a:pt x="950" y="573"/>
                  </a:lnTo>
                  <a:lnTo>
                    <a:pt x="877" y="576"/>
                  </a:lnTo>
                  <a:lnTo>
                    <a:pt x="820" y="567"/>
                  </a:lnTo>
                  <a:lnTo>
                    <a:pt x="769" y="556"/>
                  </a:lnTo>
                  <a:lnTo>
                    <a:pt x="711" y="540"/>
                  </a:lnTo>
                  <a:lnTo>
                    <a:pt x="660" y="519"/>
                  </a:lnTo>
                  <a:lnTo>
                    <a:pt x="608" y="494"/>
                  </a:lnTo>
                  <a:lnTo>
                    <a:pt x="560" y="465"/>
                  </a:lnTo>
                  <a:lnTo>
                    <a:pt x="528" y="436"/>
                  </a:lnTo>
                  <a:lnTo>
                    <a:pt x="373" y="807"/>
                  </a:lnTo>
                  <a:lnTo>
                    <a:pt x="0" y="759"/>
                  </a:lnTo>
                  <a:lnTo>
                    <a:pt x="30" y="779"/>
                  </a:lnTo>
                  <a:lnTo>
                    <a:pt x="57" y="803"/>
                  </a:lnTo>
                  <a:lnTo>
                    <a:pt x="83" y="828"/>
                  </a:lnTo>
                  <a:lnTo>
                    <a:pt x="109" y="851"/>
                  </a:lnTo>
                  <a:lnTo>
                    <a:pt x="139" y="877"/>
                  </a:lnTo>
                  <a:lnTo>
                    <a:pt x="168" y="897"/>
                  </a:lnTo>
                  <a:lnTo>
                    <a:pt x="197" y="918"/>
                  </a:lnTo>
                  <a:lnTo>
                    <a:pt x="229" y="937"/>
                  </a:lnTo>
                  <a:lnTo>
                    <a:pt x="260" y="958"/>
                  </a:lnTo>
                  <a:lnTo>
                    <a:pt x="294" y="979"/>
                  </a:lnTo>
                  <a:lnTo>
                    <a:pt x="324" y="995"/>
                  </a:lnTo>
                  <a:lnTo>
                    <a:pt x="354" y="1011"/>
                  </a:lnTo>
                  <a:lnTo>
                    <a:pt x="381" y="1025"/>
                  </a:lnTo>
                  <a:lnTo>
                    <a:pt x="420" y="1043"/>
                  </a:lnTo>
                  <a:lnTo>
                    <a:pt x="457" y="1058"/>
                  </a:lnTo>
                  <a:lnTo>
                    <a:pt x="498" y="1073"/>
                  </a:lnTo>
                  <a:lnTo>
                    <a:pt x="529" y="1083"/>
                  </a:lnTo>
                  <a:lnTo>
                    <a:pt x="559" y="1094"/>
                  </a:lnTo>
                  <a:lnTo>
                    <a:pt x="595" y="1104"/>
                  </a:lnTo>
                  <a:lnTo>
                    <a:pt x="629" y="1114"/>
                  </a:lnTo>
                  <a:lnTo>
                    <a:pt x="663" y="1121"/>
                  </a:lnTo>
                  <a:lnTo>
                    <a:pt x="700" y="1129"/>
                  </a:lnTo>
                  <a:lnTo>
                    <a:pt x="739" y="1135"/>
                  </a:lnTo>
                  <a:lnTo>
                    <a:pt x="780" y="1139"/>
                  </a:lnTo>
                  <a:lnTo>
                    <a:pt x="821" y="1144"/>
                  </a:lnTo>
                  <a:lnTo>
                    <a:pt x="854" y="1145"/>
                  </a:lnTo>
                  <a:lnTo>
                    <a:pt x="896" y="1147"/>
                  </a:lnTo>
                  <a:lnTo>
                    <a:pt x="939" y="1147"/>
                  </a:lnTo>
                  <a:lnTo>
                    <a:pt x="973" y="1146"/>
                  </a:lnTo>
                  <a:lnTo>
                    <a:pt x="1009" y="1145"/>
                  </a:lnTo>
                  <a:lnTo>
                    <a:pt x="1049" y="1143"/>
                  </a:lnTo>
                  <a:lnTo>
                    <a:pt x="1086" y="1137"/>
                  </a:lnTo>
                  <a:lnTo>
                    <a:pt x="1117" y="1133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450" tIns="44432" rIns="90450" bIns="44432">
              <a:spAutoFit/>
            </a:bodyPr>
            <a:lstStyle/>
            <a:p>
              <a:endParaRPr lang="en-US" dirty="0"/>
            </a:p>
          </p:txBody>
        </p:sp>
        <p:sp>
          <p:nvSpPr>
            <p:cNvPr id="63495" name="Rectangle 12"/>
            <p:cNvSpPr>
              <a:spLocks noChangeArrowheads="1"/>
            </p:cNvSpPr>
            <p:nvPr/>
          </p:nvSpPr>
          <p:spPr bwMode="auto">
            <a:xfrm>
              <a:off x="3608" y="3440"/>
              <a:ext cx="1824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994" tIns="49997" rIns="99994" bIns="49997">
              <a:spAutoFit/>
            </a:bodyPr>
            <a:lstStyle/>
            <a:p>
              <a:pPr defTabSz="1000125">
                <a:lnSpc>
                  <a:spcPct val="85000"/>
                </a:lnSpc>
              </a:pPr>
              <a:r>
                <a:rPr lang="en-US" sz="2000" dirty="0"/>
                <a:t>Respondents</a:t>
              </a:r>
            </a:p>
            <a:p>
              <a:pPr defTabSz="1000125">
                <a:lnSpc>
                  <a:spcPct val="85000"/>
                </a:lnSpc>
              </a:pPr>
              <a:r>
                <a:rPr lang="en-US" sz="2000" dirty="0"/>
                <a:t>(People who can make valuable judgments)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5951820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17563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Sales Force Composite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15963" y="1854200"/>
            <a:ext cx="771048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54" tIns="48608" rIns="98954" bIns="48608"/>
          <a:lstStyle/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Each salesperson projects his or her sales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Combined at district and national levels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Sales reps know customers’ wants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May be overly optimistic</a:t>
            </a:r>
          </a:p>
        </p:txBody>
      </p:sp>
    </p:spTree>
    <p:extLst>
      <p:ext uri="{BB962C8B-B14F-4D97-AF65-F5344CB8AC3E}">
        <p14:creationId xmlns:p14="http://schemas.microsoft.com/office/powerpoint/2010/main" xmlns="" val="405026583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17563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Market Survey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785813" y="1849438"/>
            <a:ext cx="757237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54" tIns="48608" rIns="98954" bIns="48608"/>
          <a:lstStyle/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Ask customers about purchasing plans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Useful for demand and product design and planning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What consumers say and what they actually do may be different</a:t>
            </a:r>
          </a:p>
          <a:p>
            <a:pPr marL="533400" indent="-533400">
              <a:lnSpc>
                <a:spcPct val="90000"/>
              </a:lnSpc>
              <a:spcAft>
                <a:spcPct val="400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May be overly optimistic</a:t>
            </a:r>
          </a:p>
        </p:txBody>
      </p:sp>
    </p:spTree>
    <p:extLst>
      <p:ext uri="{BB962C8B-B14F-4D97-AF65-F5344CB8AC3E}">
        <p14:creationId xmlns:p14="http://schemas.microsoft.com/office/powerpoint/2010/main" xmlns="" val="46173252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533400"/>
            <a:ext cx="8170863" cy="1371600"/>
          </a:xfrm>
        </p:spPr>
        <p:txBody>
          <a:bodyPr lIns="99994" tIns="49997" rIns="99994" bIns="49997" anchorCtr="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Overview of Quantitative Approaches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46300"/>
            <a:ext cx="4478338" cy="3733800"/>
          </a:xfrm>
        </p:spPr>
        <p:txBody>
          <a:bodyPr lIns="99994" tIns="49997" rIns="99994" bIns="49997"/>
          <a:lstStyle/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Naive approach</a:t>
            </a: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Moving averages</a:t>
            </a: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Exponential smoothing</a:t>
            </a: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Trend projection</a:t>
            </a: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Linear regression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5105400" y="2362200"/>
            <a:ext cx="3124200" cy="2489200"/>
            <a:chOff x="3216" y="1488"/>
            <a:chExt cx="1968" cy="1568"/>
          </a:xfrm>
        </p:grpSpPr>
        <p:sp>
          <p:nvSpPr>
            <p:cNvPr id="69639" name="Text Box 5"/>
            <p:cNvSpPr txBox="1">
              <a:spLocks noChangeArrowheads="1"/>
            </p:cNvSpPr>
            <p:nvPr/>
          </p:nvSpPr>
          <p:spPr bwMode="auto">
            <a:xfrm>
              <a:off x="3691" y="2064"/>
              <a:ext cx="1493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994" tIns="49997" rIns="99994" bIns="49997">
              <a:spAutoFit/>
            </a:bodyPr>
            <a:lstStyle>
              <a:lvl1pPr defTabSz="10001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3200" dirty="0">
                  <a:latin typeface="Arial" charset="0"/>
                  <a:ea typeface="MS PGothic" charset="0"/>
                  <a:cs typeface="MS PGothic" charset="0"/>
                </a:rPr>
                <a:t>Time-series models</a:t>
              </a:r>
            </a:p>
          </p:txBody>
        </p:sp>
        <p:sp>
          <p:nvSpPr>
            <p:cNvPr id="69640" name="AutoShape 6"/>
            <p:cNvSpPr>
              <a:spLocks/>
            </p:cNvSpPr>
            <p:nvPr/>
          </p:nvSpPr>
          <p:spPr bwMode="auto">
            <a:xfrm>
              <a:off x="3216" y="1488"/>
              <a:ext cx="240" cy="1568"/>
            </a:xfrm>
            <a:prstGeom prst="rightBrace">
              <a:avLst>
                <a:gd name="adj1" fmla="val 56652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75783" name="Group 7"/>
          <p:cNvGrpSpPr>
            <a:grpSpLocks/>
          </p:cNvGrpSpPr>
          <p:nvPr/>
        </p:nvGrpSpPr>
        <p:grpSpPr bwMode="auto">
          <a:xfrm>
            <a:off x="5105400" y="4851400"/>
            <a:ext cx="3225800" cy="950913"/>
            <a:chOff x="3216" y="3208"/>
            <a:chExt cx="2032" cy="599"/>
          </a:xfrm>
        </p:grpSpPr>
        <p:sp>
          <p:nvSpPr>
            <p:cNvPr id="69637" name="Text Box 8"/>
            <p:cNvSpPr txBox="1">
              <a:spLocks noChangeArrowheads="1"/>
            </p:cNvSpPr>
            <p:nvPr/>
          </p:nvSpPr>
          <p:spPr bwMode="auto">
            <a:xfrm>
              <a:off x="3637" y="3208"/>
              <a:ext cx="1611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9994" tIns="49997" rIns="99994" bIns="49997">
              <a:spAutoFit/>
            </a:bodyPr>
            <a:lstStyle>
              <a:lvl1pPr defTabSz="10001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3200" dirty="0">
                  <a:latin typeface="Arial" charset="0"/>
                  <a:ea typeface="MS PGothic" charset="0"/>
                  <a:cs typeface="MS PGothic" charset="0"/>
                </a:rPr>
                <a:t>Associative model</a:t>
              </a:r>
            </a:p>
          </p:txBody>
        </p:sp>
        <p:sp>
          <p:nvSpPr>
            <p:cNvPr id="69638" name="AutoShape 9"/>
            <p:cNvSpPr>
              <a:spLocks/>
            </p:cNvSpPr>
            <p:nvPr/>
          </p:nvSpPr>
          <p:spPr bwMode="auto">
            <a:xfrm>
              <a:off x="3216" y="3312"/>
              <a:ext cx="240" cy="288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964221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1919288"/>
            <a:ext cx="7702550" cy="4343400"/>
          </a:xfrm>
        </p:spPr>
        <p:txBody>
          <a:bodyPr lIns="90475" tIns="44444" rIns="90475" bIns="44444"/>
          <a:lstStyle/>
          <a:p>
            <a:pPr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Set of evenly spaced numerical data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Obtained by observing response variable at regular time periods</a:t>
            </a:r>
          </a:p>
          <a:p>
            <a:pPr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Forecast based only on past values, no other variables important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Assumes that factors influencing past and present will continue influence in future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09638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</a:rPr>
              <a:t>Time-Series Forecasting</a:t>
            </a:r>
          </a:p>
        </p:txBody>
      </p:sp>
    </p:spTree>
    <p:extLst>
      <p:ext uri="{BB962C8B-B14F-4D97-AF65-F5344CB8AC3E}">
        <p14:creationId xmlns:p14="http://schemas.microsoft.com/office/powerpoint/2010/main" xmlns="" val="34097990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8163"/>
            <a:ext cx="7772400" cy="80327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Outline - Continued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79450" y="1628775"/>
            <a:ext cx="788035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 Unicode MS" charset="0"/>
              <a:buChar char="▶"/>
            </a:pPr>
            <a:r>
              <a:rPr lang="en-US" sz="3200" dirty="0"/>
              <a:t>Time-Series Forecasting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 Unicode MS" charset="0"/>
              <a:buChar char="▶"/>
            </a:pPr>
            <a:r>
              <a:rPr lang="en-US" sz="3200" dirty="0"/>
              <a:t>Associative Forecasting Methods: Regression and Correlation Analysis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 Unicode MS" charset="0"/>
              <a:buChar char="▶"/>
            </a:pPr>
            <a:r>
              <a:rPr lang="en-US" sz="3200" dirty="0"/>
              <a:t>Monitoring and Controlling Forecasts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Font typeface="Arial Unicode MS" charset="0"/>
              <a:buChar char="▶"/>
            </a:pPr>
            <a:r>
              <a:rPr lang="en-US" sz="3200" dirty="0"/>
              <a:t>Forecasting in the Service Sector</a:t>
            </a:r>
          </a:p>
        </p:txBody>
      </p:sp>
    </p:spTree>
    <p:extLst>
      <p:ext uri="{BB962C8B-B14F-4D97-AF65-F5344CB8AC3E}">
        <p14:creationId xmlns:p14="http://schemas.microsoft.com/office/powerpoint/2010/main" xmlns="" val="158015011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922338" y="1968500"/>
            <a:ext cx="3644900" cy="1819275"/>
            <a:chOff x="581" y="1360"/>
            <a:chExt cx="2296" cy="1146"/>
          </a:xfrm>
        </p:grpSpPr>
        <p:sp>
          <p:nvSpPr>
            <p:cNvPr id="73746" name="Rectangle 3"/>
            <p:cNvSpPr>
              <a:spLocks noChangeArrowheads="1"/>
            </p:cNvSpPr>
            <p:nvPr/>
          </p:nvSpPr>
          <p:spPr bwMode="auto">
            <a:xfrm>
              <a:off x="582" y="1361"/>
              <a:ext cx="1627" cy="6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876" name="Freeform 4"/>
            <p:cNvSpPr>
              <a:spLocks/>
            </p:cNvSpPr>
            <p:nvPr/>
          </p:nvSpPr>
          <p:spPr bwMode="auto">
            <a:xfrm>
              <a:off x="2220" y="1360"/>
              <a:ext cx="657" cy="1146"/>
            </a:xfrm>
            <a:custGeom>
              <a:avLst/>
              <a:gdLst>
                <a:gd name="T0" fmla="*/ 0 w 657"/>
                <a:gd name="T1" fmla="*/ 0 h 1145"/>
                <a:gd name="T2" fmla="*/ 656 w 657"/>
                <a:gd name="T3" fmla="*/ 1144 h 1145"/>
                <a:gd name="T4" fmla="*/ 0 w 657"/>
                <a:gd name="T5" fmla="*/ 653 h 1145"/>
                <a:gd name="T6" fmla="*/ 0 w 657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5">
                  <a:moveTo>
                    <a:pt x="0" y="0"/>
                  </a:moveTo>
                  <a:lnTo>
                    <a:pt x="656" y="1144"/>
                  </a:lnTo>
                  <a:lnTo>
                    <a:pt x="0" y="653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9877" name="Freeform 5"/>
            <p:cNvSpPr>
              <a:spLocks/>
            </p:cNvSpPr>
            <p:nvPr/>
          </p:nvSpPr>
          <p:spPr bwMode="auto">
            <a:xfrm>
              <a:off x="581" y="2014"/>
              <a:ext cx="2296" cy="492"/>
            </a:xfrm>
            <a:custGeom>
              <a:avLst/>
              <a:gdLst>
                <a:gd name="T0" fmla="*/ 0 w 2296"/>
                <a:gd name="T1" fmla="*/ 0 h 492"/>
                <a:gd name="T2" fmla="*/ 1639 w 2296"/>
                <a:gd name="T3" fmla="*/ 0 h 492"/>
                <a:gd name="T4" fmla="*/ 2295 w 2296"/>
                <a:gd name="T5" fmla="*/ 491 h 492"/>
                <a:gd name="T6" fmla="*/ 0 w 2296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2">
                  <a:moveTo>
                    <a:pt x="0" y="0"/>
                  </a:moveTo>
                  <a:lnTo>
                    <a:pt x="1639" y="0"/>
                  </a:lnTo>
                  <a:lnTo>
                    <a:pt x="2295" y="491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3749" name="Rectangle 6"/>
            <p:cNvSpPr>
              <a:spLocks noChangeArrowheads="1"/>
            </p:cNvSpPr>
            <p:nvPr/>
          </p:nvSpPr>
          <p:spPr bwMode="auto">
            <a:xfrm>
              <a:off x="913" y="1500"/>
              <a:ext cx="91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5" tIns="44444" rIns="90475" bIns="44444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3200" dirty="0"/>
                <a:t>Trend</a:t>
              </a:r>
            </a:p>
          </p:txBody>
        </p:sp>
      </p:grp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922338" y="3786188"/>
            <a:ext cx="3644900" cy="1814512"/>
            <a:chOff x="581" y="2505"/>
            <a:chExt cx="2296" cy="1143"/>
          </a:xfrm>
        </p:grpSpPr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582" y="2995"/>
              <a:ext cx="1627" cy="64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9881" name="Freeform 9"/>
            <p:cNvSpPr>
              <a:spLocks/>
            </p:cNvSpPr>
            <p:nvPr/>
          </p:nvSpPr>
          <p:spPr bwMode="auto">
            <a:xfrm>
              <a:off x="581" y="2505"/>
              <a:ext cx="2296" cy="490"/>
            </a:xfrm>
            <a:custGeom>
              <a:avLst/>
              <a:gdLst>
                <a:gd name="T0" fmla="*/ 0 w 2296"/>
                <a:gd name="T1" fmla="*/ 489 h 490"/>
                <a:gd name="T2" fmla="*/ 2295 w 2296"/>
                <a:gd name="T3" fmla="*/ 0 h 490"/>
                <a:gd name="T4" fmla="*/ 1639 w 2296"/>
                <a:gd name="T5" fmla="*/ 489 h 490"/>
                <a:gd name="T6" fmla="*/ 0 w 2296"/>
                <a:gd name="T7" fmla="*/ 48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490">
                  <a:moveTo>
                    <a:pt x="0" y="489"/>
                  </a:moveTo>
                  <a:lnTo>
                    <a:pt x="2295" y="0"/>
                  </a:lnTo>
                  <a:lnTo>
                    <a:pt x="1639" y="489"/>
                  </a:lnTo>
                  <a:lnTo>
                    <a:pt x="0" y="489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9882" name="Freeform 10"/>
            <p:cNvSpPr>
              <a:spLocks/>
            </p:cNvSpPr>
            <p:nvPr/>
          </p:nvSpPr>
          <p:spPr bwMode="auto">
            <a:xfrm>
              <a:off x="2220" y="2505"/>
              <a:ext cx="657" cy="1143"/>
            </a:xfrm>
            <a:custGeom>
              <a:avLst/>
              <a:gdLst>
                <a:gd name="T0" fmla="*/ 0 w 657"/>
                <a:gd name="T1" fmla="*/ 1142 h 1143"/>
                <a:gd name="T2" fmla="*/ 0 w 657"/>
                <a:gd name="T3" fmla="*/ 489 h 1143"/>
                <a:gd name="T4" fmla="*/ 656 w 657"/>
                <a:gd name="T5" fmla="*/ 0 h 1143"/>
                <a:gd name="T6" fmla="*/ 0 w 657"/>
                <a:gd name="T7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1143">
                  <a:moveTo>
                    <a:pt x="0" y="1142"/>
                  </a:moveTo>
                  <a:lnTo>
                    <a:pt x="0" y="489"/>
                  </a:lnTo>
                  <a:lnTo>
                    <a:pt x="656" y="0"/>
                  </a:lnTo>
                  <a:lnTo>
                    <a:pt x="0" y="1142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3745" name="Rectangle 11"/>
            <p:cNvSpPr>
              <a:spLocks noChangeArrowheads="1"/>
            </p:cNvSpPr>
            <p:nvPr/>
          </p:nvSpPr>
          <p:spPr bwMode="auto">
            <a:xfrm>
              <a:off x="721" y="3133"/>
              <a:ext cx="129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5" tIns="44444" rIns="90475" bIns="44444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3200" dirty="0"/>
                <a:t>Seasonal</a:t>
              </a:r>
            </a:p>
          </p:txBody>
        </p:sp>
      </p:grpSp>
      <p:grpSp>
        <p:nvGrpSpPr>
          <p:cNvPr id="79884" name="Group 12"/>
          <p:cNvGrpSpPr>
            <a:grpSpLocks/>
          </p:cNvGrpSpPr>
          <p:nvPr/>
        </p:nvGrpSpPr>
        <p:grpSpPr bwMode="auto">
          <a:xfrm>
            <a:off x="4572000" y="1998663"/>
            <a:ext cx="3644900" cy="1819275"/>
            <a:chOff x="2880" y="1379"/>
            <a:chExt cx="2296" cy="1146"/>
          </a:xfrm>
        </p:grpSpPr>
        <p:sp>
          <p:nvSpPr>
            <p:cNvPr id="73738" name="Rectangle 13"/>
            <p:cNvSpPr>
              <a:spLocks noChangeArrowheads="1"/>
            </p:cNvSpPr>
            <p:nvPr/>
          </p:nvSpPr>
          <p:spPr bwMode="auto">
            <a:xfrm>
              <a:off x="3536" y="1380"/>
              <a:ext cx="1628" cy="64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886" name="Freeform 14"/>
            <p:cNvSpPr>
              <a:spLocks/>
            </p:cNvSpPr>
            <p:nvPr/>
          </p:nvSpPr>
          <p:spPr bwMode="auto">
            <a:xfrm>
              <a:off x="2880" y="1379"/>
              <a:ext cx="656" cy="1146"/>
            </a:xfrm>
            <a:custGeom>
              <a:avLst/>
              <a:gdLst>
                <a:gd name="T0" fmla="*/ 655 w 656"/>
                <a:gd name="T1" fmla="*/ 0 h 1145"/>
                <a:gd name="T2" fmla="*/ 0 w 656"/>
                <a:gd name="T3" fmla="*/ 1144 h 1145"/>
                <a:gd name="T4" fmla="*/ 655 w 656"/>
                <a:gd name="T5" fmla="*/ 653 h 1145"/>
                <a:gd name="T6" fmla="*/ 655 w 656"/>
                <a:gd name="T7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145">
                  <a:moveTo>
                    <a:pt x="655" y="0"/>
                  </a:moveTo>
                  <a:lnTo>
                    <a:pt x="0" y="1144"/>
                  </a:lnTo>
                  <a:lnTo>
                    <a:pt x="655" y="653"/>
                  </a:lnTo>
                  <a:lnTo>
                    <a:pt x="655" y="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9887" name="Freeform 15"/>
            <p:cNvSpPr>
              <a:spLocks/>
            </p:cNvSpPr>
            <p:nvPr/>
          </p:nvSpPr>
          <p:spPr bwMode="auto">
            <a:xfrm>
              <a:off x="2880" y="2033"/>
              <a:ext cx="2296" cy="492"/>
            </a:xfrm>
            <a:custGeom>
              <a:avLst/>
              <a:gdLst>
                <a:gd name="T0" fmla="*/ 2294 w 2295"/>
                <a:gd name="T1" fmla="*/ 0 h 492"/>
                <a:gd name="T2" fmla="*/ 655 w 2295"/>
                <a:gd name="T3" fmla="*/ 0 h 492"/>
                <a:gd name="T4" fmla="*/ 0 w 2295"/>
                <a:gd name="T5" fmla="*/ 491 h 492"/>
                <a:gd name="T6" fmla="*/ 2294 w 2295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5" h="492">
                  <a:moveTo>
                    <a:pt x="2294" y="0"/>
                  </a:moveTo>
                  <a:lnTo>
                    <a:pt x="655" y="0"/>
                  </a:lnTo>
                  <a:lnTo>
                    <a:pt x="0" y="491"/>
                  </a:lnTo>
                  <a:lnTo>
                    <a:pt x="2294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3741" name="Rectangle 16"/>
            <p:cNvSpPr>
              <a:spLocks noChangeArrowheads="1"/>
            </p:cNvSpPr>
            <p:nvPr/>
          </p:nvSpPr>
          <p:spPr bwMode="auto">
            <a:xfrm>
              <a:off x="3798" y="1517"/>
              <a:ext cx="115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5" tIns="44444" rIns="90475" bIns="44444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3200" dirty="0"/>
                <a:t>Cyclical</a:t>
              </a:r>
            </a:p>
          </p:txBody>
        </p:sp>
      </p:grpSp>
      <p:grpSp>
        <p:nvGrpSpPr>
          <p:cNvPr id="79889" name="Group 17"/>
          <p:cNvGrpSpPr>
            <a:grpSpLocks/>
          </p:cNvGrpSpPr>
          <p:nvPr/>
        </p:nvGrpSpPr>
        <p:grpSpPr bwMode="auto">
          <a:xfrm>
            <a:off x="4565650" y="3786188"/>
            <a:ext cx="3644900" cy="1814512"/>
            <a:chOff x="2876" y="2505"/>
            <a:chExt cx="2296" cy="1143"/>
          </a:xfrm>
        </p:grpSpPr>
        <p:sp>
          <p:nvSpPr>
            <p:cNvPr id="73734" name="Rectangle 18"/>
            <p:cNvSpPr>
              <a:spLocks noChangeArrowheads="1"/>
            </p:cNvSpPr>
            <p:nvPr/>
          </p:nvSpPr>
          <p:spPr bwMode="auto">
            <a:xfrm>
              <a:off x="3533" y="2995"/>
              <a:ext cx="1627" cy="641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891" name="Freeform 19"/>
            <p:cNvSpPr>
              <a:spLocks/>
            </p:cNvSpPr>
            <p:nvPr/>
          </p:nvSpPr>
          <p:spPr bwMode="auto">
            <a:xfrm>
              <a:off x="2876" y="2505"/>
              <a:ext cx="2296" cy="490"/>
            </a:xfrm>
            <a:custGeom>
              <a:avLst/>
              <a:gdLst>
                <a:gd name="T0" fmla="*/ 2294 w 2295"/>
                <a:gd name="T1" fmla="*/ 489 h 490"/>
                <a:gd name="T2" fmla="*/ 0 w 2295"/>
                <a:gd name="T3" fmla="*/ 0 h 490"/>
                <a:gd name="T4" fmla="*/ 655 w 2295"/>
                <a:gd name="T5" fmla="*/ 489 h 490"/>
                <a:gd name="T6" fmla="*/ 2294 w 2295"/>
                <a:gd name="T7" fmla="*/ 48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5" h="490">
                  <a:moveTo>
                    <a:pt x="2294" y="489"/>
                  </a:moveTo>
                  <a:lnTo>
                    <a:pt x="0" y="0"/>
                  </a:lnTo>
                  <a:lnTo>
                    <a:pt x="655" y="489"/>
                  </a:lnTo>
                  <a:lnTo>
                    <a:pt x="2294" y="489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9892" name="Freeform 20"/>
            <p:cNvSpPr>
              <a:spLocks/>
            </p:cNvSpPr>
            <p:nvPr/>
          </p:nvSpPr>
          <p:spPr bwMode="auto">
            <a:xfrm>
              <a:off x="2876" y="2505"/>
              <a:ext cx="657" cy="1143"/>
            </a:xfrm>
            <a:custGeom>
              <a:avLst/>
              <a:gdLst>
                <a:gd name="T0" fmla="*/ 655 w 656"/>
                <a:gd name="T1" fmla="*/ 1142 h 1143"/>
                <a:gd name="T2" fmla="*/ 655 w 656"/>
                <a:gd name="T3" fmla="*/ 489 h 1143"/>
                <a:gd name="T4" fmla="*/ 0 w 656"/>
                <a:gd name="T5" fmla="*/ 0 h 1143"/>
                <a:gd name="T6" fmla="*/ 655 w 656"/>
                <a:gd name="T7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143">
                  <a:moveTo>
                    <a:pt x="655" y="1142"/>
                  </a:moveTo>
                  <a:lnTo>
                    <a:pt x="655" y="489"/>
                  </a:lnTo>
                  <a:lnTo>
                    <a:pt x="0" y="0"/>
                  </a:lnTo>
                  <a:lnTo>
                    <a:pt x="655" y="1142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3737" name="Rectangle 21"/>
            <p:cNvSpPr>
              <a:spLocks noChangeArrowheads="1"/>
            </p:cNvSpPr>
            <p:nvPr/>
          </p:nvSpPr>
          <p:spPr bwMode="auto">
            <a:xfrm>
              <a:off x="3746" y="3133"/>
              <a:ext cx="1246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5" tIns="44444" rIns="90475" bIns="44444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3200" dirty="0"/>
                <a:t>Random</a:t>
              </a:r>
            </a:p>
          </p:txBody>
        </p:sp>
      </p:grpSp>
      <p:sp>
        <p:nvSpPr>
          <p:cNvPr id="73733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906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Time-Series Components</a:t>
            </a:r>
          </a:p>
        </p:txBody>
      </p:sp>
    </p:spTree>
    <p:extLst>
      <p:ext uri="{BB962C8B-B14F-4D97-AF65-F5344CB8AC3E}">
        <p14:creationId xmlns:p14="http://schemas.microsoft.com/office/powerpoint/2010/main" xmlns="" val="38471613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81000"/>
            <a:ext cx="8128000" cy="914400"/>
          </a:xfrm>
        </p:spPr>
        <p:txBody>
          <a:bodyPr anchorCtr="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Components of Demand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 flipV="1">
            <a:off x="1179513" y="2603500"/>
            <a:ext cx="5932487" cy="25336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 flipV="1">
            <a:off x="1136650" y="3873500"/>
            <a:ext cx="664845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1957" name="Group 37"/>
          <p:cNvGrpSpPr>
            <a:grpSpLocks/>
          </p:cNvGrpSpPr>
          <p:nvPr/>
        </p:nvGrpSpPr>
        <p:grpSpPr bwMode="auto">
          <a:xfrm>
            <a:off x="765175" y="1714500"/>
            <a:ext cx="7473950" cy="4354513"/>
            <a:chOff x="482" y="1208"/>
            <a:chExt cx="4708" cy="2743"/>
          </a:xfrm>
        </p:grpSpPr>
        <p:sp>
          <p:nvSpPr>
            <p:cNvPr id="75798" name="Text Box 6"/>
            <p:cNvSpPr txBox="1">
              <a:spLocks noChangeArrowheads="1"/>
            </p:cNvSpPr>
            <p:nvPr/>
          </p:nvSpPr>
          <p:spPr bwMode="auto">
            <a:xfrm rot="-5400000">
              <a:off x="-341" y="2385"/>
              <a:ext cx="186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008" tIns="50004" rIns="100008" bIns="50004">
              <a:spAutoFit/>
            </a:bodyPr>
            <a:lstStyle>
              <a:lvl1pPr defTabSz="10001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600" dirty="0">
                  <a:latin typeface="Arial" charset="0"/>
                  <a:ea typeface="MS PGothic" charset="0"/>
                  <a:cs typeface="MS PGothic" charset="0"/>
                </a:rPr>
                <a:t>Demand for product or service</a:t>
              </a:r>
            </a:p>
          </p:txBody>
        </p:sp>
        <p:sp>
          <p:nvSpPr>
            <p:cNvPr id="75799" name="Freeform 7"/>
            <p:cNvSpPr>
              <a:spLocks/>
            </p:cNvSpPr>
            <p:nvPr/>
          </p:nvSpPr>
          <p:spPr bwMode="auto">
            <a:xfrm>
              <a:off x="720" y="1208"/>
              <a:ext cx="4368" cy="2400"/>
            </a:xfrm>
            <a:custGeom>
              <a:avLst/>
              <a:gdLst>
                <a:gd name="T0" fmla="*/ 0 w 4416"/>
                <a:gd name="T1" fmla="*/ 0 h 2400"/>
                <a:gd name="T2" fmla="*/ 0 w 4416"/>
                <a:gd name="T3" fmla="*/ 2400 h 2400"/>
                <a:gd name="T4" fmla="*/ 4368 w 4416"/>
                <a:gd name="T5" fmla="*/ 2400 h 2400"/>
                <a:gd name="T6" fmla="*/ 0 60000 65536"/>
                <a:gd name="T7" fmla="*/ 0 60000 65536"/>
                <a:gd name="T8" fmla="*/ 0 60000 65536"/>
                <a:gd name="T9" fmla="*/ 0 w 4416"/>
                <a:gd name="T10" fmla="*/ 0 h 2400"/>
                <a:gd name="T11" fmla="*/ 4416 w 4416"/>
                <a:gd name="T12" fmla="*/ 2400 h 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16" h="2400">
                  <a:moveTo>
                    <a:pt x="0" y="0"/>
                  </a:moveTo>
                  <a:lnTo>
                    <a:pt x="0" y="2400"/>
                  </a:lnTo>
                  <a:lnTo>
                    <a:pt x="4416" y="240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800" name="Rectangle 8"/>
            <p:cNvSpPr>
              <a:spLocks noChangeArrowheads="1"/>
            </p:cNvSpPr>
            <p:nvPr/>
          </p:nvSpPr>
          <p:spPr bwMode="auto">
            <a:xfrm>
              <a:off x="1336" y="3431"/>
              <a:ext cx="385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377825" algn="ctr"/>
                  <a:tab pos="1879600" algn="ctr"/>
                  <a:tab pos="2692400" algn="ctr"/>
                  <a:tab pos="3403600" algn="ctr"/>
                  <a:tab pos="4927600" algn="ctr"/>
                </a:tabLst>
              </a:pPr>
              <a:r>
                <a:rPr lang="en-US" sz="1600" dirty="0"/>
                <a:t>	|	|		|	|</a:t>
              </a:r>
            </a:p>
            <a:p>
              <a:pPr>
                <a:tabLst>
                  <a:tab pos="377825" algn="ctr"/>
                  <a:tab pos="1879600" algn="ctr"/>
                  <a:tab pos="2692400" algn="ctr"/>
                  <a:tab pos="3403600" algn="ctr"/>
                  <a:tab pos="4927600" algn="ctr"/>
                </a:tabLst>
              </a:pPr>
              <a:r>
                <a:rPr lang="en-US" sz="1600" dirty="0"/>
                <a:t>	1	2		3	4</a:t>
              </a:r>
            </a:p>
            <a:p>
              <a:pPr>
                <a:tabLst>
                  <a:tab pos="377825" algn="ctr"/>
                  <a:tab pos="1879600" algn="ctr"/>
                  <a:tab pos="2692400" algn="ctr"/>
                  <a:tab pos="3403600" algn="ctr"/>
                  <a:tab pos="4927600" algn="ctr"/>
                </a:tabLst>
              </a:pPr>
              <a:r>
                <a:rPr lang="en-US" sz="1600" dirty="0"/>
                <a:t>			Time (years)</a:t>
              </a:r>
            </a:p>
          </p:txBody>
        </p:sp>
      </p:grp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6253163" y="4133850"/>
            <a:ext cx="19192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600" dirty="0">
                <a:latin typeface="Arial" charset="0"/>
                <a:ea typeface="MS PGothic" charset="0"/>
                <a:cs typeface="MS PGothic" charset="0"/>
              </a:rPr>
              <a:t>Average demand over 4 years</a:t>
            </a: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H="1" flipV="1">
            <a:off x="6389688" y="3925888"/>
            <a:ext cx="176212" cy="223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6726238" y="1622425"/>
            <a:ext cx="13128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600" dirty="0">
                <a:latin typeface="Arial" charset="0"/>
                <a:ea typeface="MS PGothic" charset="0"/>
                <a:cs typeface="MS PGothic" charset="0"/>
              </a:rPr>
              <a:t>Trend component</a:t>
            </a:r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142038" y="3028950"/>
            <a:ext cx="1704975" cy="808038"/>
            <a:chOff x="3869" y="2036"/>
            <a:chExt cx="1074" cy="509"/>
          </a:xfrm>
        </p:grpSpPr>
        <p:sp>
          <p:nvSpPr>
            <p:cNvPr id="75796" name="Text Box 22"/>
            <p:cNvSpPr txBox="1">
              <a:spLocks noChangeArrowheads="1"/>
            </p:cNvSpPr>
            <p:nvPr/>
          </p:nvSpPr>
          <p:spPr bwMode="auto">
            <a:xfrm>
              <a:off x="3869" y="2214"/>
              <a:ext cx="107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008" tIns="50004" rIns="100008" bIns="50004">
              <a:spAutoFit/>
            </a:bodyPr>
            <a:lstStyle>
              <a:lvl1pPr defTabSz="10001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600" dirty="0">
                  <a:latin typeface="Arial" charset="0"/>
                  <a:ea typeface="MS PGothic" charset="0"/>
                  <a:cs typeface="MS PGothic" charset="0"/>
                </a:rPr>
                <a:t>Actual demand line</a:t>
              </a:r>
            </a:p>
          </p:txBody>
        </p:sp>
        <p:sp>
          <p:nvSpPr>
            <p:cNvPr id="75797" name="Line 23"/>
            <p:cNvSpPr>
              <a:spLocks noChangeShapeType="1"/>
            </p:cNvSpPr>
            <p:nvPr/>
          </p:nvSpPr>
          <p:spPr bwMode="auto">
            <a:xfrm flipV="1">
              <a:off x="4290" y="2036"/>
              <a:ext cx="108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3381375" y="4935538"/>
            <a:ext cx="20002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08" tIns="50004" rIns="100008" bIns="50004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defTabSz="1000125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defTabSz="1000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 dirty="0">
                <a:latin typeface="Arial" charset="0"/>
                <a:ea typeface="MS PGothic" charset="0"/>
                <a:cs typeface="MS PGothic" charset="0"/>
              </a:rPr>
              <a:t>Random variation</a:t>
            </a:r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 flipH="1" flipV="1">
            <a:off x="3082925" y="5067300"/>
            <a:ext cx="341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7467600" y="5892800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4.1</a:t>
            </a:r>
          </a:p>
        </p:txBody>
      </p:sp>
      <p:sp>
        <p:nvSpPr>
          <p:cNvPr id="81949" name="Freeform 29"/>
          <p:cNvSpPr>
            <a:spLocks/>
          </p:cNvSpPr>
          <p:nvPr/>
        </p:nvSpPr>
        <p:spPr bwMode="auto">
          <a:xfrm>
            <a:off x="1162050" y="2419350"/>
            <a:ext cx="6102350" cy="3079750"/>
          </a:xfrm>
          <a:custGeom>
            <a:avLst/>
            <a:gdLst>
              <a:gd name="T0" fmla="*/ 48 w 3844"/>
              <a:gd name="T1" fmla="*/ 1840 h 1940"/>
              <a:gd name="T2" fmla="*/ 120 w 3844"/>
              <a:gd name="T3" fmla="*/ 1724 h 1940"/>
              <a:gd name="T4" fmla="*/ 180 w 3844"/>
              <a:gd name="T5" fmla="*/ 1592 h 1940"/>
              <a:gd name="T6" fmla="*/ 264 w 3844"/>
              <a:gd name="T7" fmla="*/ 1468 h 1940"/>
              <a:gd name="T8" fmla="*/ 336 w 3844"/>
              <a:gd name="T9" fmla="*/ 1348 h 1940"/>
              <a:gd name="T10" fmla="*/ 404 w 3844"/>
              <a:gd name="T11" fmla="*/ 1332 h 1940"/>
              <a:gd name="T12" fmla="*/ 500 w 3844"/>
              <a:gd name="T13" fmla="*/ 1456 h 1940"/>
              <a:gd name="T14" fmla="*/ 608 w 3844"/>
              <a:gd name="T15" fmla="*/ 1624 h 1940"/>
              <a:gd name="T16" fmla="*/ 696 w 3844"/>
              <a:gd name="T17" fmla="*/ 1692 h 1940"/>
              <a:gd name="T18" fmla="*/ 792 w 3844"/>
              <a:gd name="T19" fmla="*/ 1716 h 1940"/>
              <a:gd name="T20" fmla="*/ 916 w 3844"/>
              <a:gd name="T21" fmla="*/ 1688 h 1940"/>
              <a:gd name="T22" fmla="*/ 980 w 3844"/>
              <a:gd name="T23" fmla="*/ 1660 h 1940"/>
              <a:gd name="T24" fmla="*/ 1068 w 3844"/>
              <a:gd name="T25" fmla="*/ 1624 h 1940"/>
              <a:gd name="T26" fmla="*/ 1140 w 3844"/>
              <a:gd name="T27" fmla="*/ 1712 h 1940"/>
              <a:gd name="T28" fmla="*/ 1200 w 3844"/>
              <a:gd name="T29" fmla="*/ 1680 h 1940"/>
              <a:gd name="T30" fmla="*/ 1236 w 3844"/>
              <a:gd name="T31" fmla="*/ 1456 h 1940"/>
              <a:gd name="T32" fmla="*/ 1308 w 3844"/>
              <a:gd name="T33" fmla="*/ 1200 h 1940"/>
              <a:gd name="T34" fmla="*/ 1368 w 3844"/>
              <a:gd name="T35" fmla="*/ 1008 h 1940"/>
              <a:gd name="T36" fmla="*/ 1456 w 3844"/>
              <a:gd name="T37" fmla="*/ 876 h 1940"/>
              <a:gd name="T38" fmla="*/ 1544 w 3844"/>
              <a:gd name="T39" fmla="*/ 832 h 1940"/>
              <a:gd name="T40" fmla="*/ 1608 w 3844"/>
              <a:gd name="T41" fmla="*/ 1016 h 1940"/>
              <a:gd name="T42" fmla="*/ 1640 w 3844"/>
              <a:gd name="T43" fmla="*/ 1184 h 1940"/>
              <a:gd name="T44" fmla="*/ 1692 w 3844"/>
              <a:gd name="T45" fmla="*/ 1356 h 1940"/>
              <a:gd name="T46" fmla="*/ 1776 w 3844"/>
              <a:gd name="T47" fmla="*/ 1416 h 1940"/>
              <a:gd name="T48" fmla="*/ 1856 w 3844"/>
              <a:gd name="T49" fmla="*/ 1460 h 1940"/>
              <a:gd name="T50" fmla="*/ 1964 w 3844"/>
              <a:gd name="T51" fmla="*/ 1448 h 1940"/>
              <a:gd name="T52" fmla="*/ 2044 w 3844"/>
              <a:gd name="T53" fmla="*/ 1352 h 1940"/>
              <a:gd name="T54" fmla="*/ 2132 w 3844"/>
              <a:gd name="T55" fmla="*/ 1228 h 1940"/>
              <a:gd name="T56" fmla="*/ 2184 w 3844"/>
              <a:gd name="T57" fmla="*/ 1072 h 1940"/>
              <a:gd name="T58" fmla="*/ 2240 w 3844"/>
              <a:gd name="T59" fmla="*/ 900 h 1940"/>
              <a:gd name="T60" fmla="*/ 2300 w 3844"/>
              <a:gd name="T61" fmla="*/ 784 h 1940"/>
              <a:gd name="T62" fmla="*/ 2372 w 3844"/>
              <a:gd name="T63" fmla="*/ 668 h 1940"/>
              <a:gd name="T64" fmla="*/ 2460 w 3844"/>
              <a:gd name="T65" fmla="*/ 584 h 1940"/>
              <a:gd name="T66" fmla="*/ 2532 w 3844"/>
              <a:gd name="T67" fmla="*/ 576 h 1940"/>
              <a:gd name="T68" fmla="*/ 2628 w 3844"/>
              <a:gd name="T69" fmla="*/ 612 h 1940"/>
              <a:gd name="T70" fmla="*/ 2676 w 3844"/>
              <a:gd name="T71" fmla="*/ 752 h 1940"/>
              <a:gd name="T72" fmla="*/ 2760 w 3844"/>
              <a:gd name="T73" fmla="*/ 736 h 1940"/>
              <a:gd name="T74" fmla="*/ 2852 w 3844"/>
              <a:gd name="T75" fmla="*/ 688 h 1940"/>
              <a:gd name="T76" fmla="*/ 2916 w 3844"/>
              <a:gd name="T77" fmla="*/ 536 h 1940"/>
              <a:gd name="T78" fmla="*/ 2964 w 3844"/>
              <a:gd name="T79" fmla="*/ 356 h 1940"/>
              <a:gd name="T80" fmla="*/ 3044 w 3844"/>
              <a:gd name="T81" fmla="*/ 232 h 1940"/>
              <a:gd name="T82" fmla="*/ 3160 w 3844"/>
              <a:gd name="T83" fmla="*/ 172 h 1940"/>
              <a:gd name="T84" fmla="*/ 3272 w 3844"/>
              <a:gd name="T85" fmla="*/ 88 h 1940"/>
              <a:gd name="T86" fmla="*/ 3364 w 3844"/>
              <a:gd name="T87" fmla="*/ 96 h 1940"/>
              <a:gd name="T88" fmla="*/ 3468 w 3844"/>
              <a:gd name="T89" fmla="*/ 236 h 1940"/>
              <a:gd name="T90" fmla="*/ 3580 w 3844"/>
              <a:gd name="T91" fmla="*/ 340 h 1940"/>
              <a:gd name="T92" fmla="*/ 3704 w 3844"/>
              <a:gd name="T93" fmla="*/ 340 h 1940"/>
              <a:gd name="T94" fmla="*/ 3844 w 3844"/>
              <a:gd name="T95" fmla="*/ 352 h 1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44" h="1940">
                <a:moveTo>
                  <a:pt x="0" y="1940"/>
                </a:moveTo>
                <a:lnTo>
                  <a:pt x="20" y="1876"/>
                </a:lnTo>
                <a:lnTo>
                  <a:pt x="44" y="1896"/>
                </a:lnTo>
                <a:lnTo>
                  <a:pt x="48" y="1840"/>
                </a:lnTo>
                <a:lnTo>
                  <a:pt x="76" y="1844"/>
                </a:lnTo>
                <a:lnTo>
                  <a:pt x="76" y="1760"/>
                </a:lnTo>
                <a:lnTo>
                  <a:pt x="100" y="1780"/>
                </a:lnTo>
                <a:lnTo>
                  <a:pt x="120" y="1724"/>
                </a:lnTo>
                <a:lnTo>
                  <a:pt x="148" y="1724"/>
                </a:lnTo>
                <a:lnTo>
                  <a:pt x="152" y="1652"/>
                </a:lnTo>
                <a:lnTo>
                  <a:pt x="180" y="1660"/>
                </a:lnTo>
                <a:lnTo>
                  <a:pt x="180" y="1592"/>
                </a:lnTo>
                <a:lnTo>
                  <a:pt x="200" y="1528"/>
                </a:lnTo>
                <a:lnTo>
                  <a:pt x="224" y="1532"/>
                </a:lnTo>
                <a:lnTo>
                  <a:pt x="224" y="1468"/>
                </a:lnTo>
                <a:lnTo>
                  <a:pt x="264" y="1468"/>
                </a:lnTo>
                <a:lnTo>
                  <a:pt x="264" y="1384"/>
                </a:lnTo>
                <a:lnTo>
                  <a:pt x="292" y="1396"/>
                </a:lnTo>
                <a:lnTo>
                  <a:pt x="284" y="1308"/>
                </a:lnTo>
                <a:lnTo>
                  <a:pt x="336" y="1348"/>
                </a:lnTo>
                <a:lnTo>
                  <a:pt x="340" y="1252"/>
                </a:lnTo>
                <a:lnTo>
                  <a:pt x="372" y="1312"/>
                </a:lnTo>
                <a:lnTo>
                  <a:pt x="396" y="1228"/>
                </a:lnTo>
                <a:lnTo>
                  <a:pt x="404" y="1332"/>
                </a:lnTo>
                <a:lnTo>
                  <a:pt x="448" y="1288"/>
                </a:lnTo>
                <a:lnTo>
                  <a:pt x="448" y="1388"/>
                </a:lnTo>
                <a:lnTo>
                  <a:pt x="516" y="1384"/>
                </a:lnTo>
                <a:lnTo>
                  <a:pt x="500" y="1456"/>
                </a:lnTo>
                <a:lnTo>
                  <a:pt x="564" y="1444"/>
                </a:lnTo>
                <a:lnTo>
                  <a:pt x="568" y="1528"/>
                </a:lnTo>
                <a:lnTo>
                  <a:pt x="608" y="1524"/>
                </a:lnTo>
                <a:lnTo>
                  <a:pt x="608" y="1624"/>
                </a:lnTo>
                <a:lnTo>
                  <a:pt x="640" y="1576"/>
                </a:lnTo>
                <a:lnTo>
                  <a:pt x="648" y="1668"/>
                </a:lnTo>
                <a:lnTo>
                  <a:pt x="684" y="1592"/>
                </a:lnTo>
                <a:lnTo>
                  <a:pt x="696" y="1692"/>
                </a:lnTo>
                <a:lnTo>
                  <a:pt x="752" y="1636"/>
                </a:lnTo>
                <a:lnTo>
                  <a:pt x="752" y="1684"/>
                </a:lnTo>
                <a:lnTo>
                  <a:pt x="780" y="1636"/>
                </a:lnTo>
                <a:lnTo>
                  <a:pt x="792" y="1716"/>
                </a:lnTo>
                <a:lnTo>
                  <a:pt x="824" y="1636"/>
                </a:lnTo>
                <a:lnTo>
                  <a:pt x="868" y="1716"/>
                </a:lnTo>
                <a:lnTo>
                  <a:pt x="868" y="1632"/>
                </a:lnTo>
                <a:lnTo>
                  <a:pt x="916" y="1688"/>
                </a:lnTo>
                <a:lnTo>
                  <a:pt x="940" y="1620"/>
                </a:lnTo>
                <a:lnTo>
                  <a:pt x="964" y="1664"/>
                </a:lnTo>
                <a:lnTo>
                  <a:pt x="968" y="1580"/>
                </a:lnTo>
                <a:lnTo>
                  <a:pt x="980" y="1660"/>
                </a:lnTo>
                <a:lnTo>
                  <a:pt x="1000" y="1540"/>
                </a:lnTo>
                <a:lnTo>
                  <a:pt x="1020" y="1612"/>
                </a:lnTo>
                <a:lnTo>
                  <a:pt x="1080" y="1528"/>
                </a:lnTo>
                <a:lnTo>
                  <a:pt x="1068" y="1624"/>
                </a:lnTo>
                <a:lnTo>
                  <a:pt x="1116" y="1572"/>
                </a:lnTo>
                <a:lnTo>
                  <a:pt x="1116" y="1656"/>
                </a:lnTo>
                <a:lnTo>
                  <a:pt x="1140" y="1640"/>
                </a:lnTo>
                <a:lnTo>
                  <a:pt x="1140" y="1712"/>
                </a:lnTo>
                <a:lnTo>
                  <a:pt x="1160" y="1676"/>
                </a:lnTo>
                <a:lnTo>
                  <a:pt x="1176" y="1776"/>
                </a:lnTo>
                <a:lnTo>
                  <a:pt x="1176" y="1648"/>
                </a:lnTo>
                <a:lnTo>
                  <a:pt x="1200" y="1680"/>
                </a:lnTo>
                <a:lnTo>
                  <a:pt x="1204" y="1532"/>
                </a:lnTo>
                <a:lnTo>
                  <a:pt x="1216" y="1576"/>
                </a:lnTo>
                <a:lnTo>
                  <a:pt x="1236" y="1428"/>
                </a:lnTo>
                <a:lnTo>
                  <a:pt x="1236" y="1456"/>
                </a:lnTo>
                <a:lnTo>
                  <a:pt x="1244" y="1296"/>
                </a:lnTo>
                <a:lnTo>
                  <a:pt x="1256" y="1252"/>
                </a:lnTo>
                <a:lnTo>
                  <a:pt x="1288" y="1164"/>
                </a:lnTo>
                <a:lnTo>
                  <a:pt x="1308" y="1200"/>
                </a:lnTo>
                <a:lnTo>
                  <a:pt x="1312" y="1048"/>
                </a:lnTo>
                <a:lnTo>
                  <a:pt x="1332" y="1088"/>
                </a:lnTo>
                <a:lnTo>
                  <a:pt x="1344" y="944"/>
                </a:lnTo>
                <a:lnTo>
                  <a:pt x="1368" y="1008"/>
                </a:lnTo>
                <a:lnTo>
                  <a:pt x="1372" y="872"/>
                </a:lnTo>
                <a:lnTo>
                  <a:pt x="1420" y="896"/>
                </a:lnTo>
                <a:lnTo>
                  <a:pt x="1436" y="820"/>
                </a:lnTo>
                <a:lnTo>
                  <a:pt x="1456" y="876"/>
                </a:lnTo>
                <a:cubicBezTo>
                  <a:pt x="1461" y="839"/>
                  <a:pt x="1472" y="764"/>
                  <a:pt x="1472" y="764"/>
                </a:cubicBezTo>
                <a:lnTo>
                  <a:pt x="1496" y="856"/>
                </a:lnTo>
                <a:lnTo>
                  <a:pt x="1532" y="736"/>
                </a:lnTo>
                <a:lnTo>
                  <a:pt x="1544" y="832"/>
                </a:lnTo>
                <a:lnTo>
                  <a:pt x="1572" y="800"/>
                </a:lnTo>
                <a:lnTo>
                  <a:pt x="1572" y="932"/>
                </a:lnTo>
                <a:lnTo>
                  <a:pt x="1608" y="872"/>
                </a:lnTo>
                <a:lnTo>
                  <a:pt x="1608" y="1016"/>
                </a:lnTo>
                <a:lnTo>
                  <a:pt x="1628" y="960"/>
                </a:lnTo>
                <a:lnTo>
                  <a:pt x="1628" y="1092"/>
                </a:lnTo>
                <a:lnTo>
                  <a:pt x="1656" y="1052"/>
                </a:lnTo>
                <a:lnTo>
                  <a:pt x="1640" y="1184"/>
                </a:lnTo>
                <a:lnTo>
                  <a:pt x="1676" y="1144"/>
                </a:lnTo>
                <a:lnTo>
                  <a:pt x="1672" y="1256"/>
                </a:lnTo>
                <a:lnTo>
                  <a:pt x="1692" y="1236"/>
                </a:lnTo>
                <a:lnTo>
                  <a:pt x="1692" y="1356"/>
                </a:lnTo>
                <a:lnTo>
                  <a:pt x="1720" y="1304"/>
                </a:lnTo>
                <a:lnTo>
                  <a:pt x="1716" y="1396"/>
                </a:lnTo>
                <a:lnTo>
                  <a:pt x="1756" y="1352"/>
                </a:lnTo>
                <a:lnTo>
                  <a:pt x="1776" y="1416"/>
                </a:lnTo>
                <a:lnTo>
                  <a:pt x="1788" y="1368"/>
                </a:lnTo>
                <a:lnTo>
                  <a:pt x="1788" y="1468"/>
                </a:lnTo>
                <a:lnTo>
                  <a:pt x="1852" y="1376"/>
                </a:lnTo>
                <a:lnTo>
                  <a:pt x="1856" y="1460"/>
                </a:lnTo>
                <a:lnTo>
                  <a:pt x="1888" y="1376"/>
                </a:lnTo>
                <a:lnTo>
                  <a:pt x="1916" y="1464"/>
                </a:lnTo>
                <a:lnTo>
                  <a:pt x="1948" y="1388"/>
                </a:lnTo>
                <a:lnTo>
                  <a:pt x="1964" y="1448"/>
                </a:lnTo>
                <a:lnTo>
                  <a:pt x="1976" y="1364"/>
                </a:lnTo>
                <a:lnTo>
                  <a:pt x="2016" y="1400"/>
                </a:lnTo>
                <a:lnTo>
                  <a:pt x="2016" y="1324"/>
                </a:lnTo>
                <a:lnTo>
                  <a:pt x="2044" y="1352"/>
                </a:lnTo>
                <a:lnTo>
                  <a:pt x="2056" y="1268"/>
                </a:lnTo>
                <a:lnTo>
                  <a:pt x="2068" y="1300"/>
                </a:lnTo>
                <a:lnTo>
                  <a:pt x="2100" y="1204"/>
                </a:lnTo>
                <a:lnTo>
                  <a:pt x="2132" y="1228"/>
                </a:lnTo>
                <a:lnTo>
                  <a:pt x="2124" y="1136"/>
                </a:lnTo>
                <a:lnTo>
                  <a:pt x="2156" y="1148"/>
                </a:lnTo>
                <a:lnTo>
                  <a:pt x="2156" y="1036"/>
                </a:lnTo>
                <a:lnTo>
                  <a:pt x="2184" y="1072"/>
                </a:lnTo>
                <a:lnTo>
                  <a:pt x="2192" y="964"/>
                </a:lnTo>
                <a:lnTo>
                  <a:pt x="2224" y="976"/>
                </a:lnTo>
                <a:lnTo>
                  <a:pt x="2192" y="896"/>
                </a:lnTo>
                <a:lnTo>
                  <a:pt x="2240" y="900"/>
                </a:lnTo>
                <a:lnTo>
                  <a:pt x="2240" y="828"/>
                </a:lnTo>
                <a:lnTo>
                  <a:pt x="2268" y="864"/>
                </a:lnTo>
                <a:lnTo>
                  <a:pt x="2272" y="740"/>
                </a:lnTo>
                <a:lnTo>
                  <a:pt x="2300" y="784"/>
                </a:lnTo>
                <a:lnTo>
                  <a:pt x="2316" y="688"/>
                </a:lnTo>
                <a:lnTo>
                  <a:pt x="2340" y="740"/>
                </a:lnTo>
                <a:lnTo>
                  <a:pt x="2340" y="604"/>
                </a:lnTo>
                <a:lnTo>
                  <a:pt x="2372" y="668"/>
                </a:lnTo>
                <a:lnTo>
                  <a:pt x="2388" y="584"/>
                </a:lnTo>
                <a:lnTo>
                  <a:pt x="2428" y="648"/>
                </a:lnTo>
                <a:lnTo>
                  <a:pt x="2428" y="524"/>
                </a:lnTo>
                <a:lnTo>
                  <a:pt x="2460" y="584"/>
                </a:lnTo>
                <a:lnTo>
                  <a:pt x="2476" y="492"/>
                </a:lnTo>
                <a:lnTo>
                  <a:pt x="2484" y="588"/>
                </a:lnTo>
                <a:lnTo>
                  <a:pt x="2516" y="464"/>
                </a:lnTo>
                <a:lnTo>
                  <a:pt x="2532" y="576"/>
                </a:lnTo>
                <a:lnTo>
                  <a:pt x="2568" y="476"/>
                </a:lnTo>
                <a:lnTo>
                  <a:pt x="2596" y="564"/>
                </a:lnTo>
                <a:lnTo>
                  <a:pt x="2624" y="508"/>
                </a:lnTo>
                <a:lnTo>
                  <a:pt x="2628" y="612"/>
                </a:lnTo>
                <a:lnTo>
                  <a:pt x="2648" y="572"/>
                </a:lnTo>
                <a:lnTo>
                  <a:pt x="2648" y="688"/>
                </a:lnTo>
                <a:lnTo>
                  <a:pt x="2668" y="624"/>
                </a:lnTo>
                <a:lnTo>
                  <a:pt x="2676" y="752"/>
                </a:lnTo>
                <a:lnTo>
                  <a:pt x="2700" y="668"/>
                </a:lnTo>
                <a:lnTo>
                  <a:pt x="2716" y="756"/>
                </a:lnTo>
                <a:lnTo>
                  <a:pt x="2732" y="672"/>
                </a:lnTo>
                <a:lnTo>
                  <a:pt x="2760" y="736"/>
                </a:lnTo>
                <a:lnTo>
                  <a:pt x="2768" y="668"/>
                </a:lnTo>
                <a:lnTo>
                  <a:pt x="2804" y="728"/>
                </a:lnTo>
                <a:lnTo>
                  <a:pt x="2816" y="648"/>
                </a:lnTo>
                <a:lnTo>
                  <a:pt x="2852" y="688"/>
                </a:lnTo>
                <a:lnTo>
                  <a:pt x="2852" y="576"/>
                </a:lnTo>
                <a:lnTo>
                  <a:pt x="2892" y="620"/>
                </a:lnTo>
                <a:lnTo>
                  <a:pt x="2892" y="500"/>
                </a:lnTo>
                <a:lnTo>
                  <a:pt x="2916" y="536"/>
                </a:lnTo>
                <a:lnTo>
                  <a:pt x="2920" y="432"/>
                </a:lnTo>
                <a:lnTo>
                  <a:pt x="2940" y="476"/>
                </a:lnTo>
                <a:lnTo>
                  <a:pt x="2932" y="348"/>
                </a:lnTo>
                <a:lnTo>
                  <a:pt x="2964" y="356"/>
                </a:lnTo>
                <a:lnTo>
                  <a:pt x="2964" y="248"/>
                </a:lnTo>
                <a:lnTo>
                  <a:pt x="2988" y="272"/>
                </a:lnTo>
                <a:lnTo>
                  <a:pt x="3012" y="200"/>
                </a:lnTo>
                <a:lnTo>
                  <a:pt x="3044" y="232"/>
                </a:lnTo>
                <a:lnTo>
                  <a:pt x="3064" y="144"/>
                </a:lnTo>
                <a:lnTo>
                  <a:pt x="3084" y="192"/>
                </a:lnTo>
                <a:lnTo>
                  <a:pt x="3128" y="92"/>
                </a:lnTo>
                <a:lnTo>
                  <a:pt x="3160" y="172"/>
                </a:lnTo>
                <a:lnTo>
                  <a:pt x="3184" y="40"/>
                </a:lnTo>
                <a:lnTo>
                  <a:pt x="3212" y="128"/>
                </a:lnTo>
                <a:lnTo>
                  <a:pt x="3240" y="12"/>
                </a:lnTo>
                <a:lnTo>
                  <a:pt x="3272" y="88"/>
                </a:lnTo>
                <a:lnTo>
                  <a:pt x="3288" y="0"/>
                </a:lnTo>
                <a:lnTo>
                  <a:pt x="3312" y="96"/>
                </a:lnTo>
                <a:lnTo>
                  <a:pt x="3344" y="16"/>
                </a:lnTo>
                <a:lnTo>
                  <a:pt x="3364" y="96"/>
                </a:lnTo>
                <a:lnTo>
                  <a:pt x="3396" y="76"/>
                </a:lnTo>
                <a:lnTo>
                  <a:pt x="3416" y="144"/>
                </a:lnTo>
                <a:lnTo>
                  <a:pt x="3456" y="136"/>
                </a:lnTo>
                <a:lnTo>
                  <a:pt x="3468" y="236"/>
                </a:lnTo>
                <a:lnTo>
                  <a:pt x="3512" y="216"/>
                </a:lnTo>
                <a:lnTo>
                  <a:pt x="3532" y="316"/>
                </a:lnTo>
                <a:lnTo>
                  <a:pt x="3552" y="264"/>
                </a:lnTo>
                <a:lnTo>
                  <a:pt x="3580" y="340"/>
                </a:lnTo>
                <a:lnTo>
                  <a:pt x="3612" y="244"/>
                </a:lnTo>
                <a:lnTo>
                  <a:pt x="3636" y="332"/>
                </a:lnTo>
                <a:lnTo>
                  <a:pt x="3676" y="280"/>
                </a:lnTo>
                <a:lnTo>
                  <a:pt x="3704" y="340"/>
                </a:lnTo>
                <a:lnTo>
                  <a:pt x="3736" y="296"/>
                </a:lnTo>
                <a:lnTo>
                  <a:pt x="3764" y="356"/>
                </a:lnTo>
                <a:lnTo>
                  <a:pt x="3792" y="300"/>
                </a:lnTo>
                <a:lnTo>
                  <a:pt x="3844" y="352"/>
                </a:lnTo>
              </a:path>
            </a:pathLst>
          </a:custGeom>
          <a:noFill/>
          <a:ln w="57150" cmpd="sng">
            <a:solidFill>
              <a:schemeClr val="accent5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Arial"/>
            </a:endParaRPr>
          </a:p>
        </p:txBody>
      </p:sp>
      <p:sp>
        <p:nvSpPr>
          <p:cNvPr id="81950" name="Freeform 30"/>
          <p:cNvSpPr>
            <a:spLocks/>
          </p:cNvSpPr>
          <p:nvPr/>
        </p:nvSpPr>
        <p:spPr bwMode="auto">
          <a:xfrm>
            <a:off x="7067550" y="2159000"/>
            <a:ext cx="812800" cy="406400"/>
          </a:xfrm>
          <a:custGeom>
            <a:avLst/>
            <a:gdLst>
              <a:gd name="T0" fmla="*/ 787400 w 512"/>
              <a:gd name="T1" fmla="*/ 0 h 256"/>
              <a:gd name="T2" fmla="*/ 774700 w 512"/>
              <a:gd name="T3" fmla="*/ 228600 h 256"/>
              <a:gd name="T4" fmla="*/ 558800 w 512"/>
              <a:gd name="T5" fmla="*/ 311150 h 256"/>
              <a:gd name="T6" fmla="*/ 361950 w 512"/>
              <a:gd name="T7" fmla="*/ 273050 h 256"/>
              <a:gd name="T8" fmla="*/ 165100 w 512"/>
              <a:gd name="T9" fmla="*/ 254000 h 256"/>
              <a:gd name="T10" fmla="*/ 38100 w 512"/>
              <a:gd name="T11" fmla="*/ 342900 h 256"/>
              <a:gd name="T12" fmla="*/ 0 w 512"/>
              <a:gd name="T13" fmla="*/ 406400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"/>
              <a:gd name="T22" fmla="*/ 0 h 256"/>
              <a:gd name="T23" fmla="*/ 512 w 512"/>
              <a:gd name="T24" fmla="*/ 256 h 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" h="256">
                <a:moveTo>
                  <a:pt x="496" y="0"/>
                </a:moveTo>
                <a:cubicBezTo>
                  <a:pt x="504" y="55"/>
                  <a:pt x="512" y="111"/>
                  <a:pt x="488" y="144"/>
                </a:cubicBezTo>
                <a:cubicBezTo>
                  <a:pt x="464" y="177"/>
                  <a:pt x="395" y="191"/>
                  <a:pt x="352" y="196"/>
                </a:cubicBezTo>
                <a:cubicBezTo>
                  <a:pt x="309" y="201"/>
                  <a:pt x="269" y="178"/>
                  <a:pt x="228" y="172"/>
                </a:cubicBezTo>
                <a:cubicBezTo>
                  <a:pt x="187" y="166"/>
                  <a:pt x="138" y="153"/>
                  <a:pt x="104" y="160"/>
                </a:cubicBezTo>
                <a:cubicBezTo>
                  <a:pt x="70" y="167"/>
                  <a:pt x="41" y="200"/>
                  <a:pt x="24" y="216"/>
                </a:cubicBezTo>
                <a:cubicBezTo>
                  <a:pt x="7" y="232"/>
                  <a:pt x="3" y="244"/>
                  <a:pt x="0" y="25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1955" name="Group 35"/>
          <p:cNvGrpSpPr>
            <a:grpSpLocks/>
          </p:cNvGrpSpPr>
          <p:nvPr/>
        </p:nvGrpSpPr>
        <p:grpSpPr bwMode="auto">
          <a:xfrm>
            <a:off x="1727200" y="2430463"/>
            <a:ext cx="4387850" cy="1919287"/>
            <a:chOff x="1088" y="1659"/>
            <a:chExt cx="2764" cy="1209"/>
          </a:xfrm>
        </p:grpSpPr>
        <p:sp>
          <p:nvSpPr>
            <p:cNvPr id="75791" name="Text Box 14"/>
            <p:cNvSpPr txBox="1">
              <a:spLocks noChangeArrowheads="1"/>
            </p:cNvSpPr>
            <p:nvPr/>
          </p:nvSpPr>
          <p:spPr bwMode="auto">
            <a:xfrm>
              <a:off x="1203" y="1659"/>
              <a:ext cx="104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008" tIns="50004" rIns="100008" bIns="50004">
              <a:spAutoFit/>
            </a:bodyPr>
            <a:lstStyle>
              <a:lvl1pPr defTabSz="10001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 defTabSz="1000125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defTabSz="1000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dirty="0">
                  <a:latin typeface="Arial" charset="0"/>
                  <a:ea typeface="MS PGothic" charset="0"/>
                  <a:cs typeface="MS PGothic" charset="0"/>
                </a:rPr>
                <a:t>Seasonal peaks</a:t>
              </a:r>
            </a:p>
          </p:txBody>
        </p:sp>
        <p:sp>
          <p:nvSpPr>
            <p:cNvPr id="75792" name="Line 31"/>
            <p:cNvSpPr>
              <a:spLocks noChangeShapeType="1"/>
            </p:cNvSpPr>
            <p:nvPr/>
          </p:nvSpPr>
          <p:spPr bwMode="auto">
            <a:xfrm>
              <a:off x="2280" y="1692"/>
              <a:ext cx="15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93" name="Line 32"/>
            <p:cNvSpPr>
              <a:spLocks noChangeShapeType="1"/>
            </p:cNvSpPr>
            <p:nvPr/>
          </p:nvSpPr>
          <p:spPr bwMode="auto">
            <a:xfrm>
              <a:off x="2184" y="1840"/>
              <a:ext cx="0" cy="5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94" name="Freeform 33"/>
            <p:cNvSpPr>
              <a:spLocks/>
            </p:cNvSpPr>
            <p:nvPr/>
          </p:nvSpPr>
          <p:spPr bwMode="auto">
            <a:xfrm>
              <a:off x="2284" y="1756"/>
              <a:ext cx="944" cy="324"/>
            </a:xfrm>
            <a:custGeom>
              <a:avLst/>
              <a:gdLst>
                <a:gd name="T0" fmla="*/ 0 w 944"/>
                <a:gd name="T1" fmla="*/ 0 h 324"/>
                <a:gd name="T2" fmla="*/ 944 w 944"/>
                <a:gd name="T3" fmla="*/ 0 h 324"/>
                <a:gd name="T4" fmla="*/ 944 w 944"/>
                <a:gd name="T5" fmla="*/ 324 h 324"/>
                <a:gd name="T6" fmla="*/ 0 60000 65536"/>
                <a:gd name="T7" fmla="*/ 0 60000 65536"/>
                <a:gd name="T8" fmla="*/ 0 60000 65536"/>
                <a:gd name="T9" fmla="*/ 0 w 944"/>
                <a:gd name="T10" fmla="*/ 0 h 324"/>
                <a:gd name="T11" fmla="*/ 944 w 944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4" h="324">
                  <a:moveTo>
                    <a:pt x="0" y="0"/>
                  </a:moveTo>
                  <a:lnTo>
                    <a:pt x="944" y="0"/>
                  </a:lnTo>
                  <a:lnTo>
                    <a:pt x="944" y="32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95" name="Freeform 34"/>
            <p:cNvSpPr>
              <a:spLocks/>
            </p:cNvSpPr>
            <p:nvPr/>
          </p:nvSpPr>
          <p:spPr bwMode="auto">
            <a:xfrm>
              <a:off x="1088" y="1756"/>
              <a:ext cx="108" cy="1112"/>
            </a:xfrm>
            <a:custGeom>
              <a:avLst/>
              <a:gdLst>
                <a:gd name="T0" fmla="*/ 108 w 108"/>
                <a:gd name="T1" fmla="*/ 0 h 1112"/>
                <a:gd name="T2" fmla="*/ 0 w 108"/>
                <a:gd name="T3" fmla="*/ 0 h 1112"/>
                <a:gd name="T4" fmla="*/ 0 w 108"/>
                <a:gd name="T5" fmla="*/ 1112 h 1112"/>
                <a:gd name="T6" fmla="*/ 0 60000 65536"/>
                <a:gd name="T7" fmla="*/ 0 60000 65536"/>
                <a:gd name="T8" fmla="*/ 0 60000 65536"/>
                <a:gd name="T9" fmla="*/ 0 w 108"/>
                <a:gd name="T10" fmla="*/ 0 h 1112"/>
                <a:gd name="T11" fmla="*/ 108 w 108"/>
                <a:gd name="T12" fmla="*/ 1112 h 1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1112">
                  <a:moveTo>
                    <a:pt x="108" y="0"/>
                  </a:moveTo>
                  <a:lnTo>
                    <a:pt x="0" y="0"/>
                  </a:lnTo>
                  <a:lnTo>
                    <a:pt x="0" y="111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7513349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10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nimBg="1"/>
      <p:bldP spid="81924" grpId="0" animBg="1"/>
      <p:bldP spid="81931" grpId="0"/>
      <p:bldP spid="81932" grpId="0" animBg="1"/>
      <p:bldP spid="81939" grpId="0"/>
      <p:bldP spid="81945" grpId="0"/>
      <p:bldP spid="81946" grpId="0" animBg="1"/>
      <p:bldP spid="81947" grpId="0" autoUpdateAnimBg="0"/>
      <p:bldP spid="819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1790700"/>
            <a:ext cx="6781800" cy="3276600"/>
          </a:xfrm>
        </p:spPr>
        <p:txBody>
          <a:bodyPr lIns="90475" tIns="44444" rIns="90475" bIns="44444"/>
          <a:lstStyle/>
          <a:p>
            <a:pPr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Persistent, overall upward or downward pattern</a:t>
            </a:r>
          </a:p>
          <a:p>
            <a:pPr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Changes due to population, technology, age, culture, etc.</a:t>
            </a:r>
          </a:p>
          <a:p>
            <a:pPr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Typically several years duration 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14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Trend Component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4953000" y="4597400"/>
            <a:ext cx="3048000" cy="1600200"/>
            <a:chOff x="3120" y="2976"/>
            <a:chExt cx="1920" cy="1008"/>
          </a:xfrm>
        </p:grpSpPr>
        <p:sp>
          <p:nvSpPr>
            <p:cNvPr id="77828" name="Freeform 5"/>
            <p:cNvSpPr>
              <a:spLocks/>
            </p:cNvSpPr>
            <p:nvPr/>
          </p:nvSpPr>
          <p:spPr bwMode="auto">
            <a:xfrm>
              <a:off x="3120" y="2976"/>
              <a:ext cx="1920" cy="1008"/>
            </a:xfrm>
            <a:custGeom>
              <a:avLst/>
              <a:gdLst>
                <a:gd name="T0" fmla="*/ 0 w 1920"/>
                <a:gd name="T1" fmla="*/ 0 h 1008"/>
                <a:gd name="T2" fmla="*/ 0 w 1920"/>
                <a:gd name="T3" fmla="*/ 1008 h 1008"/>
                <a:gd name="T4" fmla="*/ 1920 w 192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1920"/>
                <a:gd name="T10" fmla="*/ 0 h 1008"/>
                <a:gd name="T11" fmla="*/ 1920 w 192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1008">
                  <a:moveTo>
                    <a:pt x="0" y="0"/>
                  </a:moveTo>
                  <a:lnTo>
                    <a:pt x="0" y="1008"/>
                  </a:lnTo>
                  <a:lnTo>
                    <a:pt x="1920" y="100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829" name="Line 6"/>
            <p:cNvSpPr>
              <a:spLocks noChangeShapeType="1"/>
            </p:cNvSpPr>
            <p:nvPr/>
          </p:nvSpPr>
          <p:spPr bwMode="auto">
            <a:xfrm>
              <a:off x="3216" y="3120"/>
              <a:ext cx="1728" cy="672"/>
            </a:xfrm>
            <a:prstGeom prst="line">
              <a:avLst/>
            </a:prstGeom>
            <a:noFill/>
            <a:ln w="76200">
              <a:solidFill>
                <a:srgbClr val="1750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859681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1588" y="1423988"/>
            <a:ext cx="6629400" cy="2438400"/>
          </a:xfrm>
        </p:spPr>
        <p:txBody>
          <a:bodyPr lIns="90475" tIns="44444" rIns="90475" bIns="44444"/>
          <a:lstStyle/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Regular pattern of up and down fluctuations</a:t>
            </a: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Due to weather, customs, etc.</a:t>
            </a: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Occurs within a single year 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68300"/>
            <a:ext cx="7772400" cy="990600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</a:rPr>
              <a:t>Seasonal Component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20750" y="3914775"/>
          <a:ext cx="7524750" cy="2133600"/>
        </p:xfrm>
        <a:graphic>
          <a:graphicData uri="http://schemas.openxmlformats.org/drawingml/2006/table">
            <a:tbl>
              <a:tblPr/>
              <a:tblGrid>
                <a:gridCol w="1860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PERIOD 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“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SEASON</a:t>
                      </a:r>
                      <a:r>
                        <a:rPr kumimoji="0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”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NUMBER OF </a:t>
                      </a:r>
                      <a:r>
                        <a:rPr kumimoji="0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“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SEASONS</a:t>
                      </a:r>
                      <a:r>
                        <a:rPr kumimoji="0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”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 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 – 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28 – 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Quarter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954957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1662113"/>
            <a:ext cx="7759700" cy="3913187"/>
          </a:xfrm>
        </p:spPr>
        <p:txBody>
          <a:bodyPr lIns="90475" tIns="44444" rIns="90475" bIns="44444"/>
          <a:lstStyle/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Repeating up and down movements</a:t>
            </a: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Affected by business cycle, political, and economic factors</a:t>
            </a: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Multiple years duration</a:t>
            </a: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Often causal or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associative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relationships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01700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</a:rPr>
              <a:t>Cyclical Component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667250" y="3937000"/>
            <a:ext cx="3822700" cy="2384425"/>
            <a:chOff x="2816" y="2648"/>
            <a:chExt cx="2408" cy="1502"/>
          </a:xfrm>
        </p:grpSpPr>
        <p:grpSp>
          <p:nvGrpSpPr>
            <p:cNvPr id="81924" name="Group 5"/>
            <p:cNvGrpSpPr>
              <a:grpSpLocks/>
            </p:cNvGrpSpPr>
            <p:nvPr/>
          </p:nvGrpSpPr>
          <p:grpSpPr bwMode="auto">
            <a:xfrm>
              <a:off x="2816" y="2648"/>
              <a:ext cx="2408" cy="1280"/>
              <a:chOff x="2720" y="2648"/>
              <a:chExt cx="2504" cy="1280"/>
            </a:xfrm>
          </p:grpSpPr>
          <p:sp>
            <p:nvSpPr>
              <p:cNvPr id="81926" name="Freeform 6"/>
              <p:cNvSpPr>
                <a:spLocks/>
              </p:cNvSpPr>
              <p:nvPr/>
            </p:nvSpPr>
            <p:spPr bwMode="auto">
              <a:xfrm>
                <a:off x="2720" y="2648"/>
                <a:ext cx="2504" cy="1280"/>
              </a:xfrm>
              <a:custGeom>
                <a:avLst/>
                <a:gdLst>
                  <a:gd name="T0" fmla="*/ 0 w 1920"/>
                  <a:gd name="T1" fmla="*/ 0 h 1008"/>
                  <a:gd name="T2" fmla="*/ 0 w 1920"/>
                  <a:gd name="T3" fmla="*/ 1280 h 1008"/>
                  <a:gd name="T4" fmla="*/ 2504 w 1920"/>
                  <a:gd name="T5" fmla="*/ 1280 h 1008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1008"/>
                  <a:gd name="T11" fmla="*/ 1920 w 1920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1008">
                    <a:moveTo>
                      <a:pt x="0" y="0"/>
                    </a:moveTo>
                    <a:lnTo>
                      <a:pt x="0" y="1008"/>
                    </a:lnTo>
                    <a:lnTo>
                      <a:pt x="1920" y="100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1927" name="Freeform 7"/>
              <p:cNvSpPr>
                <a:spLocks/>
              </p:cNvSpPr>
              <p:nvPr/>
            </p:nvSpPr>
            <p:spPr bwMode="auto">
              <a:xfrm>
                <a:off x="2832" y="2696"/>
                <a:ext cx="2344" cy="1080"/>
              </a:xfrm>
              <a:custGeom>
                <a:avLst/>
                <a:gdLst>
                  <a:gd name="T0" fmla="*/ 0 w 2256"/>
                  <a:gd name="T1" fmla="*/ 1080 h 1080"/>
                  <a:gd name="T2" fmla="*/ 349 w 2256"/>
                  <a:gd name="T3" fmla="*/ 408 h 1080"/>
                  <a:gd name="T4" fmla="*/ 901 w 2256"/>
                  <a:gd name="T5" fmla="*/ 851 h 1080"/>
                  <a:gd name="T6" fmla="*/ 1305 w 2256"/>
                  <a:gd name="T7" fmla="*/ 96 h 1080"/>
                  <a:gd name="T8" fmla="*/ 2019 w 2256"/>
                  <a:gd name="T9" fmla="*/ 513 h 1080"/>
                  <a:gd name="T10" fmla="*/ 2344 w 2256"/>
                  <a:gd name="T11" fmla="*/ 0 h 10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56"/>
                  <a:gd name="T19" fmla="*/ 0 h 1080"/>
                  <a:gd name="T20" fmla="*/ 2256 w 2256"/>
                  <a:gd name="T21" fmla="*/ 1080 h 10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56" h="1080">
                    <a:moveTo>
                      <a:pt x="0" y="1080"/>
                    </a:moveTo>
                    <a:cubicBezTo>
                      <a:pt x="56" y="968"/>
                      <a:pt x="192" y="446"/>
                      <a:pt x="336" y="408"/>
                    </a:cubicBezTo>
                    <a:cubicBezTo>
                      <a:pt x="480" y="370"/>
                      <a:pt x="714" y="903"/>
                      <a:pt x="867" y="851"/>
                    </a:cubicBezTo>
                    <a:cubicBezTo>
                      <a:pt x="1020" y="799"/>
                      <a:pt x="1077" y="152"/>
                      <a:pt x="1256" y="96"/>
                    </a:cubicBezTo>
                    <a:cubicBezTo>
                      <a:pt x="1435" y="40"/>
                      <a:pt x="1776" y="529"/>
                      <a:pt x="1943" y="513"/>
                    </a:cubicBezTo>
                    <a:cubicBezTo>
                      <a:pt x="2110" y="497"/>
                      <a:pt x="2191" y="107"/>
                      <a:pt x="2256" y="0"/>
                    </a:cubicBezTo>
                  </a:path>
                </a:pathLst>
              </a:custGeom>
              <a:noFill/>
              <a:ln w="76200" cmpd="sng">
                <a:solidFill>
                  <a:srgbClr val="6F0D7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1925" name="Rectangle 8"/>
            <p:cNvSpPr>
              <a:spLocks noChangeArrowheads="1"/>
            </p:cNvSpPr>
            <p:nvPr/>
          </p:nvSpPr>
          <p:spPr bwMode="auto">
            <a:xfrm>
              <a:off x="2822" y="3919"/>
              <a:ext cx="2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tabLst>
                  <a:tab pos="863600" algn="ctr"/>
                  <a:tab pos="1714500" algn="ctr"/>
                  <a:tab pos="2578100" algn="ctr"/>
                  <a:tab pos="3429000" algn="ctr"/>
                </a:tabLst>
              </a:pPr>
              <a:r>
                <a:rPr lang="en-US" dirty="0"/>
                <a:t>0	5	10	15	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7950722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1531938"/>
            <a:ext cx="8216900" cy="3846512"/>
          </a:xfrm>
        </p:spPr>
        <p:txBody>
          <a:bodyPr lIns="90475" tIns="44444" rIns="90475" bIns="44444"/>
          <a:lstStyle/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Erratic, unsystematic, ‘residual’ fluctuations</a:t>
            </a: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Due to random variation or unforeseen events</a:t>
            </a: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Short duration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and nonrepeating 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14400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</a:rPr>
              <a:t>Random Component</a:t>
            </a:r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4838700" y="3416300"/>
            <a:ext cx="3521075" cy="2943225"/>
            <a:chOff x="3048" y="2304"/>
            <a:chExt cx="2218" cy="1854"/>
          </a:xfrm>
        </p:grpSpPr>
        <p:sp>
          <p:nvSpPr>
            <p:cNvPr id="83972" name="Freeform 5"/>
            <p:cNvSpPr>
              <a:spLocks/>
            </p:cNvSpPr>
            <p:nvPr/>
          </p:nvSpPr>
          <p:spPr bwMode="auto">
            <a:xfrm>
              <a:off x="3048" y="2304"/>
              <a:ext cx="2176" cy="1624"/>
            </a:xfrm>
            <a:custGeom>
              <a:avLst/>
              <a:gdLst>
                <a:gd name="T0" fmla="*/ 0 w 1920"/>
                <a:gd name="T1" fmla="*/ 0 h 1008"/>
                <a:gd name="T2" fmla="*/ 0 w 1920"/>
                <a:gd name="T3" fmla="*/ 1624 h 1008"/>
                <a:gd name="T4" fmla="*/ 2176 w 1920"/>
                <a:gd name="T5" fmla="*/ 1624 h 1008"/>
                <a:gd name="T6" fmla="*/ 0 60000 65536"/>
                <a:gd name="T7" fmla="*/ 0 60000 65536"/>
                <a:gd name="T8" fmla="*/ 0 60000 65536"/>
                <a:gd name="T9" fmla="*/ 0 w 1920"/>
                <a:gd name="T10" fmla="*/ 0 h 1008"/>
                <a:gd name="T11" fmla="*/ 1920 w 192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1008">
                  <a:moveTo>
                    <a:pt x="0" y="0"/>
                  </a:moveTo>
                  <a:lnTo>
                    <a:pt x="0" y="1008"/>
                  </a:lnTo>
                  <a:lnTo>
                    <a:pt x="1920" y="100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973" name="Freeform 6"/>
            <p:cNvSpPr>
              <a:spLocks/>
            </p:cNvSpPr>
            <p:nvPr/>
          </p:nvSpPr>
          <p:spPr bwMode="auto">
            <a:xfrm>
              <a:off x="3112" y="2383"/>
              <a:ext cx="2064" cy="1377"/>
            </a:xfrm>
            <a:custGeom>
              <a:avLst/>
              <a:gdLst>
                <a:gd name="T0" fmla="*/ 0 w 2064"/>
                <a:gd name="T1" fmla="*/ 1377 h 1513"/>
                <a:gd name="T2" fmla="*/ 56 w 2064"/>
                <a:gd name="T3" fmla="*/ 1290 h 1513"/>
                <a:gd name="T4" fmla="*/ 128 w 2064"/>
                <a:gd name="T5" fmla="*/ 1304 h 1513"/>
                <a:gd name="T6" fmla="*/ 160 w 2064"/>
                <a:gd name="T7" fmla="*/ 1122 h 1513"/>
                <a:gd name="T8" fmla="*/ 216 w 2064"/>
                <a:gd name="T9" fmla="*/ 1268 h 1513"/>
                <a:gd name="T10" fmla="*/ 280 w 2064"/>
                <a:gd name="T11" fmla="*/ 991 h 1513"/>
                <a:gd name="T12" fmla="*/ 344 w 2064"/>
                <a:gd name="T13" fmla="*/ 1064 h 1513"/>
                <a:gd name="T14" fmla="*/ 400 w 2064"/>
                <a:gd name="T15" fmla="*/ 896 h 1513"/>
                <a:gd name="T16" fmla="*/ 512 w 2064"/>
                <a:gd name="T17" fmla="*/ 1246 h 1513"/>
                <a:gd name="T18" fmla="*/ 560 w 2064"/>
                <a:gd name="T19" fmla="*/ 947 h 1513"/>
                <a:gd name="T20" fmla="*/ 632 w 2064"/>
                <a:gd name="T21" fmla="*/ 1093 h 1513"/>
                <a:gd name="T22" fmla="*/ 696 w 2064"/>
                <a:gd name="T23" fmla="*/ 678 h 1513"/>
                <a:gd name="T24" fmla="*/ 768 w 2064"/>
                <a:gd name="T25" fmla="*/ 845 h 1513"/>
                <a:gd name="T26" fmla="*/ 848 w 2064"/>
                <a:gd name="T27" fmla="*/ 867 h 1513"/>
                <a:gd name="T28" fmla="*/ 960 w 2064"/>
                <a:gd name="T29" fmla="*/ 889 h 1513"/>
                <a:gd name="T30" fmla="*/ 984 w 2064"/>
                <a:gd name="T31" fmla="*/ 693 h 1513"/>
                <a:gd name="T32" fmla="*/ 1040 w 2064"/>
                <a:gd name="T33" fmla="*/ 380 h 1513"/>
                <a:gd name="T34" fmla="*/ 1104 w 2064"/>
                <a:gd name="T35" fmla="*/ 1006 h 1513"/>
                <a:gd name="T36" fmla="*/ 1152 w 2064"/>
                <a:gd name="T37" fmla="*/ 867 h 1513"/>
                <a:gd name="T38" fmla="*/ 1240 w 2064"/>
                <a:gd name="T39" fmla="*/ 758 h 1513"/>
                <a:gd name="T40" fmla="*/ 1336 w 2064"/>
                <a:gd name="T41" fmla="*/ 802 h 1513"/>
                <a:gd name="T42" fmla="*/ 1424 w 2064"/>
                <a:gd name="T43" fmla="*/ 663 h 1513"/>
                <a:gd name="T44" fmla="*/ 1496 w 2064"/>
                <a:gd name="T45" fmla="*/ 547 h 1513"/>
                <a:gd name="T46" fmla="*/ 1576 w 2064"/>
                <a:gd name="T47" fmla="*/ 409 h 1513"/>
                <a:gd name="T48" fmla="*/ 1656 w 2064"/>
                <a:gd name="T49" fmla="*/ 605 h 1513"/>
                <a:gd name="T50" fmla="*/ 1704 w 2064"/>
                <a:gd name="T51" fmla="*/ 321 h 1513"/>
                <a:gd name="T52" fmla="*/ 1768 w 2064"/>
                <a:gd name="T53" fmla="*/ 125 h 1513"/>
                <a:gd name="T54" fmla="*/ 1816 w 2064"/>
                <a:gd name="T55" fmla="*/ 372 h 1513"/>
                <a:gd name="T56" fmla="*/ 1872 w 2064"/>
                <a:gd name="T57" fmla="*/ 176 h 1513"/>
                <a:gd name="T58" fmla="*/ 1968 w 2064"/>
                <a:gd name="T59" fmla="*/ 1 h 1513"/>
                <a:gd name="T60" fmla="*/ 2064 w 2064"/>
                <a:gd name="T61" fmla="*/ 168 h 151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064"/>
                <a:gd name="T94" fmla="*/ 0 h 1513"/>
                <a:gd name="T95" fmla="*/ 2064 w 2064"/>
                <a:gd name="T96" fmla="*/ 1513 h 151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064" h="1513">
                  <a:moveTo>
                    <a:pt x="0" y="1513"/>
                  </a:moveTo>
                  <a:cubicBezTo>
                    <a:pt x="9" y="1497"/>
                    <a:pt x="35" y="1430"/>
                    <a:pt x="56" y="1417"/>
                  </a:cubicBezTo>
                  <a:cubicBezTo>
                    <a:pt x="77" y="1404"/>
                    <a:pt x="111" y="1464"/>
                    <a:pt x="128" y="1433"/>
                  </a:cubicBezTo>
                  <a:cubicBezTo>
                    <a:pt x="145" y="1402"/>
                    <a:pt x="145" y="1240"/>
                    <a:pt x="160" y="1233"/>
                  </a:cubicBezTo>
                  <a:cubicBezTo>
                    <a:pt x="175" y="1226"/>
                    <a:pt x="196" y="1417"/>
                    <a:pt x="216" y="1393"/>
                  </a:cubicBezTo>
                  <a:cubicBezTo>
                    <a:pt x="236" y="1369"/>
                    <a:pt x="259" y="1126"/>
                    <a:pt x="280" y="1089"/>
                  </a:cubicBezTo>
                  <a:cubicBezTo>
                    <a:pt x="301" y="1052"/>
                    <a:pt x="324" y="1186"/>
                    <a:pt x="344" y="1169"/>
                  </a:cubicBezTo>
                  <a:cubicBezTo>
                    <a:pt x="364" y="1152"/>
                    <a:pt x="372" y="952"/>
                    <a:pt x="400" y="985"/>
                  </a:cubicBezTo>
                  <a:cubicBezTo>
                    <a:pt x="428" y="1018"/>
                    <a:pt x="485" y="1360"/>
                    <a:pt x="512" y="1369"/>
                  </a:cubicBezTo>
                  <a:cubicBezTo>
                    <a:pt x="539" y="1378"/>
                    <a:pt x="540" y="1069"/>
                    <a:pt x="560" y="1041"/>
                  </a:cubicBezTo>
                  <a:cubicBezTo>
                    <a:pt x="580" y="1013"/>
                    <a:pt x="609" y="1250"/>
                    <a:pt x="632" y="1201"/>
                  </a:cubicBezTo>
                  <a:cubicBezTo>
                    <a:pt x="655" y="1152"/>
                    <a:pt x="673" y="790"/>
                    <a:pt x="696" y="745"/>
                  </a:cubicBezTo>
                  <a:cubicBezTo>
                    <a:pt x="719" y="700"/>
                    <a:pt x="743" y="894"/>
                    <a:pt x="768" y="929"/>
                  </a:cubicBezTo>
                  <a:cubicBezTo>
                    <a:pt x="793" y="964"/>
                    <a:pt x="816" y="945"/>
                    <a:pt x="848" y="953"/>
                  </a:cubicBezTo>
                  <a:cubicBezTo>
                    <a:pt x="880" y="961"/>
                    <a:pt x="937" y="1009"/>
                    <a:pt x="960" y="977"/>
                  </a:cubicBezTo>
                  <a:cubicBezTo>
                    <a:pt x="983" y="945"/>
                    <a:pt x="971" y="854"/>
                    <a:pt x="984" y="761"/>
                  </a:cubicBezTo>
                  <a:cubicBezTo>
                    <a:pt x="997" y="668"/>
                    <a:pt x="1020" y="360"/>
                    <a:pt x="1040" y="417"/>
                  </a:cubicBezTo>
                  <a:cubicBezTo>
                    <a:pt x="1060" y="474"/>
                    <a:pt x="1085" y="1016"/>
                    <a:pt x="1104" y="1105"/>
                  </a:cubicBezTo>
                  <a:cubicBezTo>
                    <a:pt x="1123" y="1194"/>
                    <a:pt x="1129" y="998"/>
                    <a:pt x="1152" y="953"/>
                  </a:cubicBezTo>
                  <a:cubicBezTo>
                    <a:pt x="1175" y="908"/>
                    <a:pt x="1209" y="845"/>
                    <a:pt x="1240" y="833"/>
                  </a:cubicBezTo>
                  <a:cubicBezTo>
                    <a:pt x="1271" y="821"/>
                    <a:pt x="1305" y="898"/>
                    <a:pt x="1336" y="881"/>
                  </a:cubicBezTo>
                  <a:cubicBezTo>
                    <a:pt x="1367" y="864"/>
                    <a:pt x="1397" y="776"/>
                    <a:pt x="1424" y="729"/>
                  </a:cubicBezTo>
                  <a:cubicBezTo>
                    <a:pt x="1451" y="682"/>
                    <a:pt x="1471" y="648"/>
                    <a:pt x="1496" y="601"/>
                  </a:cubicBezTo>
                  <a:cubicBezTo>
                    <a:pt x="1521" y="554"/>
                    <a:pt x="1549" y="438"/>
                    <a:pt x="1576" y="449"/>
                  </a:cubicBezTo>
                  <a:cubicBezTo>
                    <a:pt x="1603" y="460"/>
                    <a:pt x="1635" y="681"/>
                    <a:pt x="1656" y="665"/>
                  </a:cubicBezTo>
                  <a:cubicBezTo>
                    <a:pt x="1677" y="649"/>
                    <a:pt x="1685" y="441"/>
                    <a:pt x="1704" y="353"/>
                  </a:cubicBezTo>
                  <a:cubicBezTo>
                    <a:pt x="1723" y="265"/>
                    <a:pt x="1749" y="128"/>
                    <a:pt x="1768" y="137"/>
                  </a:cubicBezTo>
                  <a:cubicBezTo>
                    <a:pt x="1787" y="146"/>
                    <a:pt x="1799" y="400"/>
                    <a:pt x="1816" y="409"/>
                  </a:cubicBezTo>
                  <a:cubicBezTo>
                    <a:pt x="1833" y="418"/>
                    <a:pt x="1847" y="261"/>
                    <a:pt x="1872" y="193"/>
                  </a:cubicBezTo>
                  <a:cubicBezTo>
                    <a:pt x="1897" y="125"/>
                    <a:pt x="1936" y="2"/>
                    <a:pt x="1968" y="1"/>
                  </a:cubicBezTo>
                  <a:cubicBezTo>
                    <a:pt x="2000" y="0"/>
                    <a:pt x="2044" y="147"/>
                    <a:pt x="2064" y="185"/>
                  </a:cubicBezTo>
                </a:path>
              </a:pathLst>
            </a:custGeom>
            <a:noFill/>
            <a:ln w="76200" cmpd="sng">
              <a:solidFill>
                <a:srgbClr val="24BD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974" name="Rectangle 7"/>
            <p:cNvSpPr>
              <a:spLocks noChangeArrowheads="1"/>
            </p:cNvSpPr>
            <p:nvPr/>
          </p:nvSpPr>
          <p:spPr bwMode="auto">
            <a:xfrm>
              <a:off x="3070" y="3927"/>
              <a:ext cx="2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90500" algn="dec"/>
                  <a:tab pos="952500" algn="dec"/>
                  <a:tab pos="1714500" algn="dec"/>
                  <a:tab pos="2476500" algn="dec"/>
                  <a:tab pos="3238500" algn="dec"/>
                </a:tabLst>
              </a:pPr>
              <a:r>
                <a:rPr lang="en-US" dirty="0"/>
                <a:t>	M	T		W	T		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1185550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1013"/>
            <a:ext cx="7772400" cy="817562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Naive Approach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81038" y="1731963"/>
            <a:ext cx="74009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54" tIns="48608" rIns="98954" bIns="48608"/>
          <a:lstStyle/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Assumes demand in next </a:t>
            </a:r>
            <a:br>
              <a:rPr lang="en-US" sz="3200" dirty="0"/>
            </a:br>
            <a:r>
              <a:rPr lang="en-US" sz="3200" dirty="0"/>
              <a:t>period is the same as </a:t>
            </a:r>
            <a:br>
              <a:rPr lang="en-US" sz="3200" dirty="0"/>
            </a:br>
            <a:r>
              <a:rPr lang="en-US" sz="3200" dirty="0"/>
              <a:t>demand in most recent period</a:t>
            </a:r>
          </a:p>
          <a:p>
            <a:pPr marL="1168400" lvl="1" indent="-4572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2800" dirty="0"/>
              <a:t>e.g., If January sales were 68, then February sales will be 68</a:t>
            </a:r>
            <a:endParaRPr lang="en-US" sz="3200" dirty="0"/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Sometimes cost effective and efficient</a:t>
            </a:r>
          </a:p>
          <a:p>
            <a:pPr marL="533400" indent="-533400">
              <a:lnSpc>
                <a:spcPct val="90000"/>
              </a:lnSpc>
              <a:spcAft>
                <a:spcPts val="1200"/>
              </a:spcAft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sz="3200" dirty="0"/>
              <a:t>Can be good starting point</a:t>
            </a:r>
          </a:p>
        </p:txBody>
      </p:sp>
      <p:pic>
        <p:nvPicPr>
          <p:cNvPr id="2" name="Picture 1" descr="Iphone1 - openclipart 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01433">
            <a:off x="6592565" y="983310"/>
            <a:ext cx="2411383" cy="169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330480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7400" y="1855788"/>
            <a:ext cx="7567613" cy="3060700"/>
          </a:xfrm>
        </p:spPr>
        <p:txBody>
          <a:bodyPr lIns="90475" tIns="44444" rIns="90475" bIns="44444"/>
          <a:lstStyle/>
          <a:p>
            <a:pPr marL="444500" indent="-444500" defTabSz="911225">
              <a:buClr>
                <a:srgbClr val="BF0922"/>
              </a:buClr>
              <a:buSzPct val="60000"/>
              <a:buFont typeface="Lucida Grande" charset="0"/>
              <a:buChar char="►"/>
              <a:tabLst>
                <a:tab pos="7597775" algn="ctr"/>
              </a:tabLst>
            </a:pPr>
            <a:r>
              <a:rPr lang="en-US" dirty="0">
                <a:latin typeface="Arial" charset="0"/>
                <a:cs typeface="Arial" charset="0"/>
              </a:rPr>
              <a:t>MA is a series of arithmetic means </a:t>
            </a:r>
          </a:p>
          <a:p>
            <a:pPr marL="444500" indent="-444500" defTabSz="911225">
              <a:buClr>
                <a:srgbClr val="BF0922"/>
              </a:buClr>
              <a:buSzPct val="60000"/>
              <a:buFont typeface="Lucida Grande" charset="0"/>
              <a:buChar char="►"/>
              <a:tabLst>
                <a:tab pos="7597775" algn="ctr"/>
              </a:tabLst>
            </a:pPr>
            <a:r>
              <a:rPr lang="en-US" dirty="0">
                <a:latin typeface="Arial" charset="0"/>
                <a:cs typeface="Arial" charset="0"/>
              </a:rPr>
              <a:t>Used if little or no trend</a:t>
            </a:r>
          </a:p>
          <a:p>
            <a:pPr marL="444500" indent="-444500" defTabSz="911225">
              <a:buClr>
                <a:srgbClr val="BF0922"/>
              </a:buClr>
              <a:buSzPct val="60000"/>
              <a:buFont typeface="Lucida Grande" charset="0"/>
              <a:buChar char="►"/>
              <a:tabLst>
                <a:tab pos="7597775" algn="ctr"/>
              </a:tabLst>
            </a:pPr>
            <a:r>
              <a:rPr lang="en-US" dirty="0">
                <a:latin typeface="Arial" charset="0"/>
                <a:cs typeface="Arial" charset="0"/>
              </a:rPr>
              <a:t>Used often for smoothing</a:t>
            </a:r>
          </a:p>
          <a:p>
            <a:pPr marL="1168400" lvl="1" indent="-457200" defTabSz="911225">
              <a:buClr>
                <a:srgbClr val="BF0922"/>
              </a:buClr>
              <a:buSzPct val="60000"/>
              <a:buFont typeface="Lucida Grande" charset="0"/>
              <a:buChar char="►"/>
              <a:tabLst>
                <a:tab pos="7597775" algn="ctr"/>
              </a:tabLst>
            </a:pPr>
            <a:r>
              <a:rPr lang="en-US" dirty="0">
                <a:latin typeface="Arial" charset="0"/>
                <a:cs typeface="Arial" charset="0"/>
              </a:rPr>
              <a:t>Provides overall impression of data over time</a:t>
            </a:r>
          </a:p>
        </p:txBody>
      </p:sp>
      <p:sp>
        <p:nvSpPr>
          <p:cNvPr id="118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89000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</a:rPr>
              <a:t>Moving Averages</a:t>
            </a:r>
          </a:p>
        </p:txBody>
      </p:sp>
      <p:graphicFrame>
        <p:nvGraphicFramePr>
          <p:cNvPr id="1187" name="Object 163"/>
          <p:cNvGraphicFramePr>
            <a:graphicFrameLocks noChangeAspect="1"/>
          </p:cNvGraphicFramePr>
          <p:nvPr/>
        </p:nvGraphicFramePr>
        <p:xfrm>
          <a:off x="1162050" y="4794250"/>
          <a:ext cx="6819900" cy="850900"/>
        </p:xfrm>
        <a:graphic>
          <a:graphicData uri="http://schemas.openxmlformats.org/presentationml/2006/ole">
            <p:oleObj spid="_x0000_s1027" name="Equation" r:id="rId4" imgW="6811200" imgH="840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5562582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Moving Average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828800"/>
          <a:ext cx="77724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ACTUAL SHED SALES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3-MONTH MOVING AVERAGE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January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February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September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November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December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62600" y="3021013"/>
            <a:ext cx="20859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(</a:t>
            </a:r>
            <a:r>
              <a:rPr lang="en-US" sz="1400" b="1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10</a:t>
            </a:r>
            <a:r>
              <a:rPr lang="en-US" sz="1400" dirty="0">
                <a:latin typeface="Arial"/>
                <a:ea typeface="+mn-ea"/>
                <a:cs typeface="Arial"/>
              </a:rPr>
              <a:t> +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12</a:t>
            </a:r>
            <a:r>
              <a:rPr lang="en-US" sz="1400" dirty="0">
                <a:latin typeface="Arial"/>
                <a:ea typeface="+mn-ea"/>
                <a:cs typeface="Arial"/>
              </a:rPr>
              <a:t> + </a:t>
            </a:r>
            <a:r>
              <a:rPr lang="en-US" sz="1400" b="1" dirty="0">
                <a:solidFill>
                  <a:schemeClr val="accent1"/>
                </a:solidFill>
                <a:latin typeface="Arial"/>
                <a:ea typeface="+mn-ea"/>
                <a:cs typeface="Arial"/>
              </a:rPr>
              <a:t>13</a:t>
            </a:r>
            <a:r>
              <a:rPr lang="en-US" sz="1400" dirty="0">
                <a:latin typeface="Arial"/>
                <a:ea typeface="+mn-ea"/>
                <a:cs typeface="Arial"/>
              </a:rPr>
              <a:t>)/3 = 11 </a:t>
            </a:r>
            <a:r>
              <a:rPr lang="en-US" sz="1400" baseline="30000" dirty="0">
                <a:latin typeface="Arial"/>
                <a:ea typeface="+mn-ea"/>
                <a:cs typeface="Arial"/>
              </a:rPr>
              <a:t>2</a:t>
            </a:r>
            <a:r>
              <a:rPr lang="en-US" sz="1400" dirty="0">
                <a:latin typeface="Arial"/>
                <a:ea typeface="+mn-ea"/>
                <a:cs typeface="Arial"/>
              </a:rPr>
              <a:t>/</a:t>
            </a:r>
            <a:r>
              <a:rPr lang="en-US" sz="1400" baseline="-25000" dirty="0"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62600" y="3332163"/>
            <a:ext cx="2098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dirty="0">
                <a:latin typeface="Arial" charset="0"/>
              </a:rPr>
              <a:t>(12 + 13 + 16)/3 = 13 </a:t>
            </a:r>
            <a:r>
              <a:rPr lang="en-US" sz="1400" baseline="30000" dirty="0">
                <a:latin typeface="Arial" charset="0"/>
              </a:rPr>
              <a:t>2</a:t>
            </a:r>
            <a:r>
              <a:rPr lang="en-US" sz="1400" dirty="0">
                <a:latin typeface="Arial" charset="0"/>
              </a:rPr>
              <a:t>/</a:t>
            </a:r>
            <a:r>
              <a:rPr lang="en-US" sz="1400" baseline="-25000" dirty="0">
                <a:latin typeface="Arial" charset="0"/>
              </a:rPr>
              <a:t>3</a:t>
            </a:r>
            <a:endParaRPr lang="en-US" sz="1400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62600" y="3641725"/>
            <a:ext cx="186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dirty="0">
                <a:latin typeface="Arial" charset="0"/>
              </a:rPr>
              <a:t>(13 + 16 + 19)/3 = 16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0803503"/>
              </p:ext>
            </p:extLst>
          </p:nvPr>
        </p:nvGraphicFramePr>
        <p:xfrm>
          <a:off x="5562600" y="3957638"/>
          <a:ext cx="248285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(16 + 19 + 23)/3 = 19 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(19 + 23 + 26)/3 = 22 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(23 + 26 + 30)/3 = 26 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(26 + 30 + 28)/3 = 28</a:t>
                      </a: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(30 + 28 + 18)/3 = 25 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(28 + 18 + 16)/3 = 20 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1407" marR="914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32163" y="2133600"/>
            <a:ext cx="3284537" cy="919163"/>
            <a:chOff x="3331639" y="2133597"/>
            <a:chExt cx="3285061" cy="918636"/>
          </a:xfrm>
        </p:grpSpPr>
        <p:sp>
          <p:nvSpPr>
            <p:cNvPr id="8" name="Freeform 7"/>
            <p:cNvSpPr/>
            <p:nvPr/>
          </p:nvSpPr>
          <p:spPr>
            <a:xfrm>
              <a:off x="3746042" y="2290670"/>
              <a:ext cx="2002157" cy="761563"/>
            </a:xfrm>
            <a:custGeom>
              <a:avLst/>
              <a:gdLst>
                <a:gd name="connsiteX0" fmla="*/ 0 w 2002367"/>
                <a:gd name="connsiteY0" fmla="*/ 0 h 762000"/>
                <a:gd name="connsiteX1" fmla="*/ 1697567 w 2002367"/>
                <a:gd name="connsiteY1" fmla="*/ 4234 h 762000"/>
                <a:gd name="connsiteX2" fmla="*/ 2002367 w 2002367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2367" h="762000">
                  <a:moveTo>
                    <a:pt x="0" y="0"/>
                  </a:moveTo>
                  <a:lnTo>
                    <a:pt x="1697567" y="4234"/>
                  </a:lnTo>
                  <a:lnTo>
                    <a:pt x="2002367" y="762000"/>
                  </a:lnTo>
                </a:path>
              </a:pathLst>
            </a:cu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746042" y="2590535"/>
              <a:ext cx="2451491" cy="456938"/>
            </a:xfrm>
            <a:custGeom>
              <a:avLst/>
              <a:gdLst>
                <a:gd name="connsiteX0" fmla="*/ 0 w 2451100"/>
                <a:gd name="connsiteY0" fmla="*/ 4233 h 457200"/>
                <a:gd name="connsiteX1" fmla="*/ 2269067 w 2451100"/>
                <a:gd name="connsiteY1" fmla="*/ 0 h 457200"/>
                <a:gd name="connsiteX2" fmla="*/ 2451100 w 24511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100" h="457200">
                  <a:moveTo>
                    <a:pt x="0" y="4233"/>
                  </a:moveTo>
                  <a:lnTo>
                    <a:pt x="2269067" y="0"/>
                  </a:lnTo>
                  <a:lnTo>
                    <a:pt x="2451100" y="457200"/>
                  </a:lnTo>
                </a:path>
              </a:pathLst>
            </a:cu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742867" y="2899920"/>
              <a:ext cx="2873833" cy="147552"/>
            </a:xfrm>
            <a:custGeom>
              <a:avLst/>
              <a:gdLst>
                <a:gd name="connsiteX0" fmla="*/ 0 w 2874433"/>
                <a:gd name="connsiteY0" fmla="*/ 8467 h 148167"/>
                <a:gd name="connsiteX1" fmla="*/ 2823633 w 2874433"/>
                <a:gd name="connsiteY1" fmla="*/ 0 h 148167"/>
                <a:gd name="connsiteX2" fmla="*/ 2874433 w 2874433"/>
                <a:gd name="connsiteY2" fmla="*/ 148167 h 14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4433" h="148167">
                  <a:moveTo>
                    <a:pt x="0" y="8467"/>
                  </a:moveTo>
                  <a:lnTo>
                    <a:pt x="2823633" y="0"/>
                  </a:lnTo>
                  <a:lnTo>
                    <a:pt x="2874433" y="148167"/>
                  </a:lnTo>
                </a:path>
              </a:pathLst>
            </a:cu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210" name="TextBox 10"/>
            <p:cNvSpPr txBox="1">
              <a:spLocks noChangeArrowheads="1"/>
            </p:cNvSpPr>
            <p:nvPr/>
          </p:nvSpPr>
          <p:spPr bwMode="auto">
            <a:xfrm>
              <a:off x="3331639" y="2133597"/>
              <a:ext cx="384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b="1" dirty="0">
                  <a:solidFill>
                    <a:schemeClr val="tx2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1639" y="2436636"/>
              <a:ext cx="384236" cy="3077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  <a:latin typeface="Arial"/>
                  <a:ea typeface="+mn-ea"/>
                  <a:cs typeface="Arial"/>
                </a:rPr>
                <a:t>12</a:t>
              </a:r>
            </a:p>
          </p:txBody>
        </p:sp>
        <p:sp>
          <p:nvSpPr>
            <p:cNvPr id="91212" name="TextBox 12"/>
            <p:cNvSpPr txBox="1">
              <a:spLocks noChangeArrowheads="1"/>
            </p:cNvSpPr>
            <p:nvPr/>
          </p:nvSpPr>
          <p:spPr bwMode="auto">
            <a:xfrm>
              <a:off x="3331639" y="2740223"/>
              <a:ext cx="384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b="1" dirty="0">
                  <a:solidFill>
                    <a:schemeClr val="accent1"/>
                  </a:solidFill>
                  <a:latin typeface="Arial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0606892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0" y="1633538"/>
            <a:ext cx="7366000" cy="2752725"/>
          </a:xfrm>
        </p:spPr>
        <p:txBody>
          <a:bodyPr lIns="90475" tIns="44444" rIns="90475" bIns="44444"/>
          <a:lstStyle/>
          <a:p>
            <a:pPr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Used when some trend might be present </a:t>
            </a:r>
          </a:p>
          <a:p>
            <a:pPr marL="1168400" lvl="1" indent="-457200"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Older data usually less important</a:t>
            </a:r>
            <a:endParaRPr lang="en-US" sz="3200" dirty="0">
              <a:latin typeface="Arial" charset="0"/>
              <a:cs typeface="Arial" charset="0"/>
            </a:endParaRPr>
          </a:p>
          <a:p>
            <a:pPr defTabSz="836613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Weights based on experience and intuition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2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772400" cy="93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Weighted Moving Average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9450" y="4589463"/>
            <a:ext cx="7842250" cy="1112837"/>
            <a:chOff x="590550" y="4271963"/>
            <a:chExt cx="7842250" cy="1112837"/>
          </a:xfrm>
        </p:grpSpPr>
        <p:graphicFrame>
          <p:nvGraphicFramePr>
            <p:cNvPr id="2193" name="Object 145"/>
            <p:cNvGraphicFramePr>
              <a:graphicFrameLocks noChangeAspect="1"/>
            </p:cNvGraphicFramePr>
            <p:nvPr/>
          </p:nvGraphicFramePr>
          <p:xfrm>
            <a:off x="1968500" y="4271963"/>
            <a:ext cx="6464300" cy="1066800"/>
          </p:xfrm>
          <a:graphic>
            <a:graphicData uri="http://schemas.openxmlformats.org/presentationml/2006/ole">
              <p:oleObj spid="_x0000_s2051" name="Equation" r:id="rId4" imgW="6454800" imgH="1051200" progId="Equation.3">
                <p:embed/>
              </p:oleObj>
            </a:graphicData>
          </a:graphic>
        </p:graphicFrame>
        <p:sp>
          <p:nvSpPr>
            <p:cNvPr id="2197" name="TextBox 2"/>
            <p:cNvSpPr txBox="1">
              <a:spLocks noChangeArrowheads="1"/>
            </p:cNvSpPr>
            <p:nvPr/>
          </p:nvSpPr>
          <p:spPr bwMode="auto">
            <a:xfrm>
              <a:off x="590550" y="4289115"/>
              <a:ext cx="1676400" cy="109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300" dirty="0">
                  <a:latin typeface="Arial" charset="0"/>
                </a:rPr>
                <a:t>Weighted moving average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7455836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cot.jpg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29" b="442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530475"/>
            <a:ext cx="7772400" cy="3578225"/>
          </a:xfrm>
        </p:spPr>
        <p:txBody>
          <a:bodyPr/>
          <a:lstStyle/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Global portfolio includes parks in Shanghai, Hong Kong, Paris, Tokyo, Orlando, and Anaheim</a:t>
            </a:r>
          </a:p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Revenues are derived from people – how many visitors and how they spend their money</a:t>
            </a:r>
          </a:p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Daily management report contains only the forecast and actual attendance at each park</a:t>
            </a:r>
          </a:p>
        </p:txBody>
      </p:sp>
      <p:grpSp>
        <p:nvGrpSpPr>
          <p:cNvPr id="231427" name="Group 4"/>
          <p:cNvGrpSpPr>
            <a:grpSpLocks/>
          </p:cNvGrpSpPr>
          <p:nvPr/>
        </p:nvGrpSpPr>
        <p:grpSpPr bwMode="auto">
          <a:xfrm>
            <a:off x="400050" y="319088"/>
            <a:ext cx="8299450" cy="1751012"/>
            <a:chOff x="679981" y="2123017"/>
            <a:chExt cx="7518927" cy="1312861"/>
          </a:xfrm>
        </p:grpSpPr>
        <p:sp>
          <p:nvSpPr>
            <p:cNvPr id="6" name="Rectangle 4"/>
            <p:cNvSpPr/>
            <p:nvPr/>
          </p:nvSpPr>
          <p:spPr>
            <a:xfrm flipH="1">
              <a:off x="679981" y="2269419"/>
              <a:ext cx="442967" cy="1159317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3320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33" y="2123017"/>
              <a:ext cx="7208275" cy="116050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988503" y="3293003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23142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81000"/>
            <a:ext cx="7772400" cy="1362075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Arial" charset="0"/>
                <a:cs typeface="Arial" charset="0"/>
              </a:rPr>
              <a:t>Forecasting Provides a Competitive Advantage for Disney</a:t>
            </a:r>
          </a:p>
        </p:txBody>
      </p:sp>
    </p:spTree>
    <p:extLst>
      <p:ext uri="{BB962C8B-B14F-4D97-AF65-F5344CB8AC3E}">
        <p14:creationId xmlns:p14="http://schemas.microsoft.com/office/powerpoint/2010/main" xmlns="" val="127141055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Weighted Moving Average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828800"/>
          <a:ext cx="77724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ACTUAL SHED SALES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3-MONTH WEIGHTED MOVING AVERAGE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January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February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September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November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December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84400" y="3576638"/>
          <a:ext cx="652145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9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17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21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WEIGHTS APPLIED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PERIOD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1436" marR="91436"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Last month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91436" marR="9143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Two months ago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91436" marR="91436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Three months ago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91436" marR="91436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Sum of the weights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 gridSpan="6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Forecast for this month =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55898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x Sales last mo. + 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x Sales 2 mos. ago +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x Sales 3 mos. ago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Sum of the weights</a:t>
                      </a:r>
                    </a:p>
                  </a:txBody>
                  <a:tcPr marL="91436" marR="91436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91436" marR="91436"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59100" y="4127500"/>
            <a:ext cx="3352800" cy="1422400"/>
            <a:chOff x="2959100" y="4127500"/>
            <a:chExt cx="3352800" cy="1422400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2959100" y="4127500"/>
              <a:ext cx="533400" cy="13335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83000" y="4457700"/>
              <a:ext cx="762000" cy="10033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683000" y="4686300"/>
              <a:ext cx="2628900" cy="8636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0063" y="2133600"/>
            <a:ext cx="4903787" cy="1195388"/>
            <a:chOff x="3039539" y="2133597"/>
            <a:chExt cx="4903966" cy="1195291"/>
          </a:xfrm>
        </p:grpSpPr>
        <p:sp>
          <p:nvSpPr>
            <p:cNvPr id="3" name="TextBox 2"/>
            <p:cNvSpPr txBox="1"/>
            <p:nvPr/>
          </p:nvSpPr>
          <p:spPr>
            <a:xfrm>
              <a:off x="4939845" y="3020938"/>
              <a:ext cx="3003660" cy="3079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Arial"/>
                  <a:ea typeface="+mn-ea"/>
                  <a:cs typeface="Arial"/>
                </a:rPr>
                <a:t>[(3 x </a:t>
              </a:r>
              <a:r>
                <a:rPr lang="en-US" sz="1400" b="1" dirty="0">
                  <a:solidFill>
                    <a:srgbClr val="255898"/>
                  </a:solidFill>
                  <a:latin typeface="Arial"/>
                  <a:ea typeface="+mn-ea"/>
                  <a:cs typeface="Arial"/>
                </a:rPr>
                <a:t>13</a:t>
              </a:r>
              <a:r>
                <a:rPr lang="en-US" sz="1400" dirty="0">
                  <a:latin typeface="Arial"/>
                  <a:ea typeface="+mn-ea"/>
                  <a:cs typeface="Arial"/>
                </a:rPr>
                <a:t>) + (2 x </a:t>
              </a:r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  <a:latin typeface="Arial"/>
                  <a:ea typeface="+mn-ea"/>
                  <a:cs typeface="Arial"/>
                </a:rPr>
                <a:t>12</a:t>
              </a:r>
              <a:r>
                <a:rPr lang="en-US" sz="1400" dirty="0">
                  <a:latin typeface="Arial"/>
                  <a:ea typeface="+mn-ea"/>
                  <a:cs typeface="Arial"/>
                </a:rPr>
                <a:t>) + (</a:t>
              </a:r>
              <a:r>
                <a:rPr lang="en-US" sz="1400" b="1" dirty="0">
                  <a:solidFill>
                    <a:schemeClr val="accent1"/>
                  </a:solidFill>
                  <a:latin typeface="Arial"/>
                  <a:ea typeface="+mn-ea"/>
                  <a:cs typeface="Arial"/>
                </a:rPr>
                <a:t>10</a:t>
              </a:r>
              <a:r>
                <a:rPr lang="en-US" sz="1400" dirty="0">
                  <a:latin typeface="Arial"/>
                  <a:ea typeface="+mn-ea"/>
                  <a:cs typeface="Arial"/>
                </a:rPr>
                <a:t>)]/6 = 12 </a:t>
              </a:r>
              <a:r>
                <a:rPr lang="en-US" sz="1400" baseline="30000" dirty="0">
                  <a:latin typeface="Arial"/>
                  <a:ea typeface="+mn-ea"/>
                  <a:cs typeface="Arial"/>
                </a:rPr>
                <a:t>1</a:t>
              </a:r>
              <a:r>
                <a:rPr lang="en-US" sz="1400" dirty="0">
                  <a:latin typeface="Arial"/>
                  <a:ea typeface="+mn-ea"/>
                  <a:cs typeface="Arial"/>
                </a:rPr>
                <a:t>/</a:t>
              </a:r>
              <a:r>
                <a:rPr lang="en-US" sz="1400" baseline="-25000" dirty="0">
                  <a:latin typeface="Arial"/>
                  <a:ea typeface="+mn-ea"/>
                  <a:cs typeface="Arial"/>
                </a:rPr>
                <a:t>6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441191" y="2290747"/>
              <a:ext cx="3352922" cy="761938"/>
            </a:xfrm>
            <a:custGeom>
              <a:avLst/>
              <a:gdLst>
                <a:gd name="connsiteX0" fmla="*/ 0 w 2002367"/>
                <a:gd name="connsiteY0" fmla="*/ 0 h 762000"/>
                <a:gd name="connsiteX1" fmla="*/ 1697567 w 2002367"/>
                <a:gd name="connsiteY1" fmla="*/ 4234 h 762000"/>
                <a:gd name="connsiteX2" fmla="*/ 2002367 w 2002367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2367" h="762000">
                  <a:moveTo>
                    <a:pt x="0" y="0"/>
                  </a:moveTo>
                  <a:lnTo>
                    <a:pt x="1697567" y="4234"/>
                  </a:lnTo>
                  <a:lnTo>
                    <a:pt x="2002367" y="762000"/>
                  </a:lnTo>
                </a:path>
              </a:pathLst>
            </a:cu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328" name="TextBox 10"/>
            <p:cNvSpPr txBox="1">
              <a:spLocks noChangeArrowheads="1"/>
            </p:cNvSpPr>
            <p:nvPr/>
          </p:nvSpPr>
          <p:spPr bwMode="auto">
            <a:xfrm>
              <a:off x="3039539" y="2133597"/>
              <a:ext cx="384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b="1" dirty="0">
                  <a:solidFill>
                    <a:schemeClr val="accent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9539" y="2436785"/>
              <a:ext cx="384189" cy="3079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  <a:latin typeface="Arial"/>
                  <a:ea typeface="+mn-ea"/>
                  <a:cs typeface="Arial"/>
                </a:rPr>
                <a:t>12</a:t>
              </a:r>
            </a:p>
          </p:txBody>
        </p:sp>
        <p:sp>
          <p:nvSpPr>
            <p:cNvPr id="95330" name="TextBox 12"/>
            <p:cNvSpPr txBox="1">
              <a:spLocks noChangeArrowheads="1"/>
            </p:cNvSpPr>
            <p:nvPr/>
          </p:nvSpPr>
          <p:spPr bwMode="auto">
            <a:xfrm>
              <a:off x="3039539" y="2740223"/>
              <a:ext cx="384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b="1" dirty="0">
                  <a:solidFill>
                    <a:srgbClr val="255898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450716" y="2595523"/>
              <a:ext cx="2822678" cy="439701"/>
            </a:xfrm>
            <a:custGeom>
              <a:avLst/>
              <a:gdLst>
                <a:gd name="connsiteX0" fmla="*/ 0 w 2823633"/>
                <a:gd name="connsiteY0" fmla="*/ 0 h 440267"/>
                <a:gd name="connsiteX1" fmla="*/ 2506133 w 2823633"/>
                <a:gd name="connsiteY1" fmla="*/ 0 h 440267"/>
                <a:gd name="connsiteX2" fmla="*/ 2823633 w 2823633"/>
                <a:gd name="connsiteY2" fmla="*/ 440267 h 44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3633" h="440267">
                  <a:moveTo>
                    <a:pt x="0" y="0"/>
                  </a:moveTo>
                  <a:lnTo>
                    <a:pt x="2506133" y="0"/>
                  </a:lnTo>
                  <a:lnTo>
                    <a:pt x="2823633" y="440267"/>
                  </a:lnTo>
                </a:path>
              </a:pathLst>
            </a:cu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445954" y="2900298"/>
              <a:ext cx="2040011" cy="142863"/>
            </a:xfrm>
            <a:custGeom>
              <a:avLst/>
              <a:gdLst>
                <a:gd name="connsiteX0" fmla="*/ 0 w 2040467"/>
                <a:gd name="connsiteY0" fmla="*/ 4234 h 143934"/>
                <a:gd name="connsiteX1" fmla="*/ 1955800 w 2040467"/>
                <a:gd name="connsiteY1" fmla="*/ 0 h 143934"/>
                <a:gd name="connsiteX2" fmla="*/ 2040467 w 2040467"/>
                <a:gd name="connsiteY2" fmla="*/ 143934 h 14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467" h="143934">
                  <a:moveTo>
                    <a:pt x="0" y="4234"/>
                  </a:moveTo>
                  <a:lnTo>
                    <a:pt x="1955800" y="0"/>
                  </a:lnTo>
                  <a:lnTo>
                    <a:pt x="2040467" y="143934"/>
                  </a:lnTo>
                </a:path>
              </a:pathLst>
            </a:cu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1309080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Weighted Moving Average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828800"/>
          <a:ext cx="77724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ACTUAL SHED SALES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3-MONTH WEIGHTED MOVING AVERAGE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January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February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September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November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December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40300" y="3021013"/>
            <a:ext cx="30035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[(3 x </a:t>
            </a:r>
            <a:r>
              <a:rPr lang="en-US" sz="1400" b="1" dirty="0">
                <a:solidFill>
                  <a:srgbClr val="255898"/>
                </a:solidFill>
                <a:latin typeface="Arial"/>
                <a:ea typeface="+mn-ea"/>
                <a:cs typeface="Arial"/>
              </a:rPr>
              <a:t>13</a:t>
            </a:r>
            <a:r>
              <a:rPr lang="en-US" sz="1400" dirty="0">
                <a:latin typeface="Arial"/>
                <a:ea typeface="+mn-ea"/>
                <a:cs typeface="Arial"/>
              </a:rPr>
              <a:t>) + (2 x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12</a:t>
            </a:r>
            <a:r>
              <a:rPr lang="en-US" sz="1400" dirty="0">
                <a:latin typeface="Arial"/>
                <a:ea typeface="+mn-ea"/>
                <a:cs typeface="Arial"/>
              </a:rPr>
              <a:t>) + (</a:t>
            </a:r>
            <a:r>
              <a:rPr lang="en-US" sz="1400" b="1" dirty="0">
                <a:solidFill>
                  <a:schemeClr val="accent1"/>
                </a:solidFill>
                <a:latin typeface="Arial"/>
                <a:ea typeface="+mn-ea"/>
                <a:cs typeface="Arial"/>
              </a:rPr>
              <a:t>10</a:t>
            </a:r>
            <a:r>
              <a:rPr lang="en-US" sz="1400" dirty="0">
                <a:latin typeface="Arial"/>
                <a:ea typeface="+mn-ea"/>
                <a:cs typeface="Arial"/>
              </a:rPr>
              <a:t>)]/6 = 12 </a:t>
            </a:r>
            <a:r>
              <a:rPr lang="en-US" sz="1400" baseline="30000" dirty="0">
                <a:latin typeface="Arial"/>
                <a:ea typeface="+mn-ea"/>
                <a:cs typeface="Arial"/>
              </a:rPr>
              <a:t>1</a:t>
            </a:r>
            <a:r>
              <a:rPr lang="en-US" sz="1400" dirty="0">
                <a:latin typeface="Arial"/>
                <a:ea typeface="+mn-ea"/>
                <a:cs typeface="Arial"/>
              </a:rPr>
              <a:t>/</a:t>
            </a:r>
            <a:r>
              <a:rPr lang="en-US" sz="1400" baseline="-25000" dirty="0">
                <a:latin typeface="Arial"/>
                <a:ea typeface="+mn-ea"/>
                <a:cs typeface="Arial"/>
              </a:rPr>
              <a:t>6</a:t>
            </a:r>
          </a:p>
        </p:txBody>
      </p:sp>
      <p:sp>
        <p:nvSpPr>
          <p:cNvPr id="8" name="Freeform 7"/>
          <p:cNvSpPr/>
          <p:nvPr/>
        </p:nvSpPr>
        <p:spPr>
          <a:xfrm>
            <a:off x="3441700" y="2290763"/>
            <a:ext cx="3352800" cy="762000"/>
          </a:xfrm>
          <a:custGeom>
            <a:avLst/>
            <a:gdLst>
              <a:gd name="connsiteX0" fmla="*/ 0 w 2002367"/>
              <a:gd name="connsiteY0" fmla="*/ 0 h 762000"/>
              <a:gd name="connsiteX1" fmla="*/ 1697567 w 2002367"/>
              <a:gd name="connsiteY1" fmla="*/ 4234 h 762000"/>
              <a:gd name="connsiteX2" fmla="*/ 2002367 w 2002367"/>
              <a:gd name="connsiteY2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367" h="762000">
                <a:moveTo>
                  <a:pt x="0" y="0"/>
                </a:moveTo>
                <a:lnTo>
                  <a:pt x="1697567" y="4234"/>
                </a:lnTo>
                <a:lnTo>
                  <a:pt x="2002367" y="762000"/>
                </a:lnTo>
              </a:path>
            </a:pathLst>
          </a:custGeom>
          <a:ln w="38100" cmpd="sng">
            <a:solidFill>
              <a:schemeClr val="tx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318" name="TextBox 10"/>
          <p:cNvSpPr txBox="1">
            <a:spLocks noChangeArrowheads="1"/>
          </p:cNvSpPr>
          <p:nvPr/>
        </p:nvSpPr>
        <p:spPr bwMode="auto">
          <a:xfrm>
            <a:off x="3040063" y="213360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chemeClr val="accent1"/>
                </a:solidFill>
                <a:latin typeface="Arial" charset="0"/>
              </a:rPr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0063" y="2436813"/>
            <a:ext cx="384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12</a:t>
            </a:r>
          </a:p>
        </p:txBody>
      </p:sp>
      <p:sp>
        <p:nvSpPr>
          <p:cNvPr id="96320" name="TextBox 12"/>
          <p:cNvSpPr txBox="1">
            <a:spLocks noChangeArrowheads="1"/>
          </p:cNvSpPr>
          <p:nvPr/>
        </p:nvSpPr>
        <p:spPr bwMode="auto">
          <a:xfrm>
            <a:off x="3040063" y="2740025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chemeClr val="tx2"/>
                </a:solidFill>
                <a:latin typeface="Arial" charset="0"/>
              </a:rPr>
              <a:t>13</a:t>
            </a:r>
          </a:p>
        </p:txBody>
      </p:sp>
      <p:sp>
        <p:nvSpPr>
          <p:cNvPr id="27" name="Freeform 26"/>
          <p:cNvSpPr/>
          <p:nvPr/>
        </p:nvSpPr>
        <p:spPr>
          <a:xfrm>
            <a:off x="3449638" y="2595563"/>
            <a:ext cx="2824162" cy="439737"/>
          </a:xfrm>
          <a:custGeom>
            <a:avLst/>
            <a:gdLst>
              <a:gd name="connsiteX0" fmla="*/ 0 w 2823633"/>
              <a:gd name="connsiteY0" fmla="*/ 0 h 440267"/>
              <a:gd name="connsiteX1" fmla="*/ 2506133 w 2823633"/>
              <a:gd name="connsiteY1" fmla="*/ 0 h 440267"/>
              <a:gd name="connsiteX2" fmla="*/ 2823633 w 2823633"/>
              <a:gd name="connsiteY2" fmla="*/ 440267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633" h="440267">
                <a:moveTo>
                  <a:pt x="0" y="0"/>
                </a:moveTo>
                <a:lnTo>
                  <a:pt x="2506133" y="0"/>
                </a:lnTo>
                <a:lnTo>
                  <a:pt x="2823633" y="440267"/>
                </a:lnTo>
              </a:path>
            </a:pathLst>
          </a:custGeom>
          <a:ln w="38100" cmpd="sng">
            <a:solidFill>
              <a:schemeClr val="tx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3446463" y="2900363"/>
            <a:ext cx="2039937" cy="142875"/>
          </a:xfrm>
          <a:custGeom>
            <a:avLst/>
            <a:gdLst>
              <a:gd name="connsiteX0" fmla="*/ 0 w 2040467"/>
              <a:gd name="connsiteY0" fmla="*/ 4234 h 143934"/>
              <a:gd name="connsiteX1" fmla="*/ 1955800 w 2040467"/>
              <a:gd name="connsiteY1" fmla="*/ 0 h 143934"/>
              <a:gd name="connsiteX2" fmla="*/ 2040467 w 2040467"/>
              <a:gd name="connsiteY2" fmla="*/ 143934 h 14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467" h="143934">
                <a:moveTo>
                  <a:pt x="0" y="4234"/>
                </a:moveTo>
                <a:lnTo>
                  <a:pt x="1955800" y="0"/>
                </a:lnTo>
                <a:lnTo>
                  <a:pt x="2040467" y="143934"/>
                </a:lnTo>
              </a:path>
            </a:pathLst>
          </a:custGeom>
          <a:ln w="38100" cmpd="sng">
            <a:solidFill>
              <a:schemeClr val="tx1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40300" y="3344863"/>
          <a:ext cx="3414713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4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[(3 x 16) + (2 x 13) + (12)]/6 = 14 </a:t>
                      </a:r>
                      <a:r>
                        <a:rPr lang="en-US" sz="1400" baseline="3000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latin typeface="Arial"/>
                          <a:cs typeface="Arial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14" marR="9141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[(3 x 19) + (2 x 16) + (13)]/6 = 17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14" marR="9141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[(3 x 23) + (2 x 19) + (16)]/6 = 20 </a:t>
                      </a:r>
                      <a:r>
                        <a:rPr lang="en-US" sz="1400" baseline="3000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latin typeface="Arial"/>
                          <a:cs typeface="Arial"/>
                        </a:rPr>
                        <a:t>2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14" marR="9141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[(3 x 26) + (2 x 23) + (19)]/6 = 23 </a:t>
                      </a:r>
                      <a:r>
                        <a:rPr lang="en-US" sz="1400" baseline="30000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latin typeface="Arial"/>
                          <a:cs typeface="Arial"/>
                        </a:rPr>
                        <a:t>6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14" marR="9141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[(3 x 30) + (2 x 26) + (23)]/6 = 27 </a:t>
                      </a:r>
                      <a:r>
                        <a:rPr lang="en-US" sz="1400" baseline="3000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latin typeface="Arial"/>
                          <a:cs typeface="Arial"/>
                        </a:rPr>
                        <a:t>2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14" marR="9141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[(3 x 28) + (2 x 30) + (26)]/6 = 28 </a:t>
                      </a:r>
                      <a:r>
                        <a:rPr lang="en-US" sz="1400" baseline="3000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latin typeface="Arial"/>
                          <a:cs typeface="Arial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14" marR="9141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[(3 x 18) + (2 x 28) + (30)]/6 = 23 </a:t>
                      </a:r>
                      <a:r>
                        <a:rPr lang="en-US" sz="1400" baseline="3000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latin typeface="Arial"/>
                          <a:cs typeface="Arial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14" marR="91414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[(3 x 16) + (2 x 18) + (28)]/6 = 18 </a:t>
                      </a:r>
                      <a:r>
                        <a:rPr lang="en-US" sz="1400" baseline="300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400" baseline="-25000" dirty="0">
                          <a:latin typeface="Arial"/>
                          <a:cs typeface="Arial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14" marR="91414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24004111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8038" y="2247900"/>
            <a:ext cx="7527925" cy="3073400"/>
          </a:xfrm>
        </p:spPr>
        <p:txBody>
          <a:bodyPr lIns="90475" tIns="44444" rIns="90475" bIns="44444"/>
          <a:lstStyle/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Increasing </a:t>
            </a:r>
            <a:r>
              <a:rPr lang="en-US" i="1" dirty="0">
                <a:latin typeface="Times New Roman" charset="0"/>
                <a:cs typeface="Times New Roman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smooths the forecast but makes it less sensitive to changes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Does not forecast trends well</a:t>
            </a:r>
          </a:p>
          <a:p>
            <a:pPr marL="51435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Requires extensive historical data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20800"/>
          </a:xfrm>
        </p:spPr>
        <p:txBody>
          <a:bodyPr anchorCtr="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Potential Problems With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 Moving Average</a:t>
            </a:r>
          </a:p>
        </p:txBody>
      </p:sp>
    </p:spTree>
    <p:extLst>
      <p:ext uri="{BB962C8B-B14F-4D97-AF65-F5344CB8AC3E}">
        <p14:creationId xmlns:p14="http://schemas.microsoft.com/office/powerpoint/2010/main" xmlns="" val="229013032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271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Graph of Moving Averages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822311" y="1617663"/>
            <a:ext cx="6797689" cy="4420603"/>
            <a:chOff x="821794" y="1617527"/>
            <a:chExt cx="6798205" cy="442125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1546224" y="5148674"/>
              <a:ext cx="5936234" cy="6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  <a:tabLst>
                  <a:tab pos="381000" algn="ctr"/>
                  <a:tab pos="863600" algn="ctr"/>
                  <a:tab pos="1333500" algn="ctr"/>
                  <a:tab pos="1816100" algn="ctr"/>
                  <a:tab pos="2286000" algn="ctr"/>
                  <a:tab pos="2768600" algn="ctr"/>
                  <a:tab pos="3238500" algn="ctr"/>
                  <a:tab pos="3721100" algn="ctr"/>
                  <a:tab pos="4191000" algn="ctr"/>
                  <a:tab pos="4673600" algn="ctr"/>
                  <a:tab pos="5143500" algn="ctr"/>
                  <a:tab pos="5613400" algn="ctr"/>
                </a:tabLst>
              </a:pPr>
              <a:r>
                <a:rPr lang="en-US" sz="1200" b="1" dirty="0"/>
                <a:t>	|	|	|	|	|	|	|	|	|	|	|	|</a:t>
              </a:r>
            </a:p>
            <a:p>
              <a:pPr>
                <a:lnSpc>
                  <a:spcPct val="125000"/>
                </a:lnSpc>
                <a:tabLst>
                  <a:tab pos="381000" algn="ctr"/>
                  <a:tab pos="863600" algn="ctr"/>
                  <a:tab pos="1333500" algn="ctr"/>
                  <a:tab pos="1816100" algn="ctr"/>
                  <a:tab pos="2286000" algn="ctr"/>
                  <a:tab pos="2768600" algn="ctr"/>
                  <a:tab pos="3238500" algn="ctr"/>
                  <a:tab pos="3721100" algn="ctr"/>
                  <a:tab pos="4191000" algn="ctr"/>
                  <a:tab pos="4673600" algn="ctr"/>
                  <a:tab pos="5143500" algn="ctr"/>
                  <a:tab pos="5613400" algn="ctr"/>
                </a:tabLst>
              </a:pPr>
              <a:r>
                <a:rPr lang="en-US" dirty="0"/>
                <a:t>	J	F	M	A	M	J	J	A	S	O	N	D</a:t>
              </a:r>
            </a:p>
          </p:txBody>
        </p:sp>
        <p:sp>
          <p:nvSpPr>
            <p:cNvPr id="99345" name="Freeform 5"/>
            <p:cNvSpPr>
              <a:spLocks/>
            </p:cNvSpPr>
            <p:nvPr/>
          </p:nvSpPr>
          <p:spPr bwMode="auto">
            <a:xfrm>
              <a:off x="1546224" y="1846266"/>
              <a:ext cx="6073775" cy="3538534"/>
            </a:xfrm>
            <a:custGeom>
              <a:avLst/>
              <a:gdLst>
                <a:gd name="T0" fmla="*/ 0 w 3592"/>
                <a:gd name="T1" fmla="*/ 0 h 2224"/>
                <a:gd name="T2" fmla="*/ 0 w 3592"/>
                <a:gd name="T3" fmla="*/ 3538534 h 2224"/>
                <a:gd name="T4" fmla="*/ 6073775 w 3592"/>
                <a:gd name="T5" fmla="*/ 3538534 h 2224"/>
                <a:gd name="T6" fmla="*/ 0 60000 65536"/>
                <a:gd name="T7" fmla="*/ 0 60000 65536"/>
                <a:gd name="T8" fmla="*/ 0 60000 65536"/>
                <a:gd name="T9" fmla="*/ 0 w 3592"/>
                <a:gd name="T10" fmla="*/ 0 h 2224"/>
                <a:gd name="T11" fmla="*/ 3592 w 3592"/>
                <a:gd name="T12" fmla="*/ 2224 h 2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2" h="2224">
                  <a:moveTo>
                    <a:pt x="0" y="0"/>
                  </a:moveTo>
                  <a:lnTo>
                    <a:pt x="0" y="2224"/>
                  </a:lnTo>
                  <a:lnTo>
                    <a:pt x="3592" y="222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 rot="16200000">
              <a:off x="137827" y="3522927"/>
              <a:ext cx="1737294" cy="369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Sales demand</a:t>
              </a:r>
            </a:p>
          </p:txBody>
        </p:sp>
        <p:sp>
          <p:nvSpPr>
            <p:cNvPr id="99347" name="TextBox 3"/>
            <p:cNvSpPr txBox="1">
              <a:spLocks noChangeArrowheads="1"/>
            </p:cNvSpPr>
            <p:nvPr/>
          </p:nvSpPr>
          <p:spPr bwMode="auto">
            <a:xfrm>
              <a:off x="1130300" y="1617527"/>
              <a:ext cx="633933" cy="366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r">
                <a:lnSpc>
                  <a:spcPct val="217000"/>
                </a:lnSpc>
              </a:pPr>
              <a:r>
                <a:rPr lang="en-US" dirty="0">
                  <a:latin typeface="Arial" charset="0"/>
                </a:rPr>
                <a:t>30 –</a:t>
              </a:r>
            </a:p>
            <a:p>
              <a:pPr algn="r">
                <a:lnSpc>
                  <a:spcPct val="217000"/>
                </a:lnSpc>
              </a:pPr>
              <a:r>
                <a:rPr lang="en-US" dirty="0">
                  <a:latin typeface="Arial" charset="0"/>
                </a:rPr>
                <a:t>25 –</a:t>
              </a:r>
            </a:p>
            <a:p>
              <a:pPr algn="r">
                <a:lnSpc>
                  <a:spcPct val="217000"/>
                </a:lnSpc>
              </a:pPr>
              <a:r>
                <a:rPr lang="en-US" dirty="0">
                  <a:latin typeface="Arial" charset="0"/>
                </a:rPr>
                <a:t>20 –</a:t>
              </a:r>
            </a:p>
            <a:p>
              <a:pPr algn="r">
                <a:lnSpc>
                  <a:spcPct val="217000"/>
                </a:lnSpc>
              </a:pPr>
              <a:r>
                <a:rPr lang="en-US" dirty="0">
                  <a:latin typeface="Arial" charset="0"/>
                </a:rPr>
                <a:t>15 –</a:t>
              </a:r>
            </a:p>
            <a:p>
              <a:pPr algn="r">
                <a:lnSpc>
                  <a:spcPct val="217000"/>
                </a:lnSpc>
              </a:pPr>
              <a:r>
                <a:rPr lang="en-US" dirty="0">
                  <a:latin typeface="Arial" charset="0"/>
                </a:rPr>
                <a:t>10 –</a:t>
              </a:r>
            </a:p>
            <a:p>
              <a:pPr algn="r">
                <a:lnSpc>
                  <a:spcPct val="217000"/>
                </a:lnSpc>
              </a:pPr>
              <a:r>
                <a:rPr lang="en-US" dirty="0">
                  <a:latin typeface="Arial" charset="0"/>
                </a:rPr>
                <a:t>5 –</a:t>
              </a:r>
            </a:p>
          </p:txBody>
        </p:sp>
        <p:sp>
          <p:nvSpPr>
            <p:cNvPr id="99348" name="TextBox 4"/>
            <p:cNvSpPr txBox="1">
              <a:spLocks noChangeArrowheads="1"/>
            </p:cNvSpPr>
            <p:nvPr/>
          </p:nvSpPr>
          <p:spPr bwMode="auto">
            <a:xfrm>
              <a:off x="4254500" y="5669397"/>
              <a:ext cx="876892" cy="36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b="1" dirty="0">
                  <a:latin typeface="Arial" charset="0"/>
                </a:rPr>
                <a:t>Month</a:t>
              </a:r>
            </a:p>
          </p:txBody>
        </p:sp>
      </p:grpSp>
      <p:grpSp>
        <p:nvGrpSpPr>
          <p:cNvPr id="97290" name="Group 10"/>
          <p:cNvGrpSpPr>
            <a:grpSpLocks/>
          </p:cNvGrpSpPr>
          <p:nvPr/>
        </p:nvGrpSpPr>
        <p:grpSpPr bwMode="auto">
          <a:xfrm>
            <a:off x="1781175" y="3570288"/>
            <a:ext cx="1450975" cy="747712"/>
            <a:chOff x="1806" y="1841"/>
            <a:chExt cx="914" cy="471"/>
          </a:xfrm>
        </p:grpSpPr>
        <p:sp>
          <p:nvSpPr>
            <p:cNvPr id="99342" name="Rectangle 11"/>
            <p:cNvSpPr>
              <a:spLocks noChangeArrowheads="1"/>
            </p:cNvSpPr>
            <p:nvPr/>
          </p:nvSpPr>
          <p:spPr bwMode="auto">
            <a:xfrm>
              <a:off x="1806" y="1841"/>
              <a:ext cx="91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dirty="0"/>
                <a:t>Actual sales</a:t>
              </a:r>
            </a:p>
          </p:txBody>
        </p:sp>
        <p:sp>
          <p:nvSpPr>
            <p:cNvPr id="99343" name="Line 12"/>
            <p:cNvSpPr>
              <a:spLocks noChangeShapeType="1"/>
            </p:cNvSpPr>
            <p:nvPr/>
          </p:nvSpPr>
          <p:spPr bwMode="auto">
            <a:xfrm>
              <a:off x="2108" y="2064"/>
              <a:ext cx="0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149725" y="3987800"/>
            <a:ext cx="2124075" cy="838200"/>
            <a:chOff x="4142" y="1008"/>
            <a:chExt cx="1338" cy="528"/>
          </a:xfrm>
        </p:grpSpPr>
        <p:sp>
          <p:nvSpPr>
            <p:cNvPr id="99340" name="Rectangle 14"/>
            <p:cNvSpPr>
              <a:spLocks noChangeArrowheads="1"/>
            </p:cNvSpPr>
            <p:nvPr/>
          </p:nvSpPr>
          <p:spPr bwMode="auto">
            <a:xfrm>
              <a:off x="4142" y="1161"/>
              <a:ext cx="133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/>
                <a:t>Moving average (from Example 1)</a:t>
              </a:r>
            </a:p>
          </p:txBody>
        </p:sp>
        <p:sp>
          <p:nvSpPr>
            <p:cNvPr id="99341" name="Line 15"/>
            <p:cNvSpPr>
              <a:spLocks noChangeShapeType="1"/>
            </p:cNvSpPr>
            <p:nvPr/>
          </p:nvSpPr>
          <p:spPr bwMode="auto">
            <a:xfrm flipH="1" flipV="1">
              <a:off x="4142" y="1008"/>
              <a:ext cx="170" cy="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3937000" y="1409700"/>
            <a:ext cx="4775200" cy="812800"/>
            <a:chOff x="3282" y="1145"/>
            <a:chExt cx="3008" cy="512"/>
          </a:xfrm>
        </p:grpSpPr>
        <p:sp>
          <p:nvSpPr>
            <p:cNvPr id="99338" name="Rectangle 14"/>
            <p:cNvSpPr>
              <a:spLocks noChangeArrowheads="1"/>
            </p:cNvSpPr>
            <p:nvPr/>
          </p:nvSpPr>
          <p:spPr bwMode="auto">
            <a:xfrm>
              <a:off x="3282" y="1145"/>
              <a:ext cx="30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/>
                <a:t>Weighted moving average (from Example 2)</a:t>
              </a:r>
            </a:p>
          </p:txBody>
        </p:sp>
        <p:sp>
          <p:nvSpPr>
            <p:cNvPr id="99339" name="Line 15"/>
            <p:cNvSpPr>
              <a:spLocks noChangeShapeType="1"/>
            </p:cNvSpPr>
            <p:nvPr/>
          </p:nvSpPr>
          <p:spPr bwMode="auto">
            <a:xfrm flipH="1">
              <a:off x="4594" y="1396"/>
              <a:ext cx="16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" name="Freeform 5"/>
          <p:cNvSpPr/>
          <p:nvPr/>
        </p:nvSpPr>
        <p:spPr>
          <a:xfrm>
            <a:off x="2006600" y="2095500"/>
            <a:ext cx="5232400" cy="2368550"/>
          </a:xfrm>
          <a:custGeom>
            <a:avLst/>
            <a:gdLst>
              <a:gd name="connsiteX0" fmla="*/ 0 w 5232400"/>
              <a:gd name="connsiteY0" fmla="*/ 2368550 h 2368550"/>
              <a:gd name="connsiteX1" fmla="*/ 476250 w 5232400"/>
              <a:gd name="connsiteY1" fmla="*/ 2222500 h 2368550"/>
              <a:gd name="connsiteX2" fmla="*/ 946150 w 5232400"/>
              <a:gd name="connsiteY2" fmla="*/ 1981200 h 2368550"/>
              <a:gd name="connsiteX3" fmla="*/ 1422400 w 5232400"/>
              <a:gd name="connsiteY3" fmla="*/ 1638300 h 2368550"/>
              <a:gd name="connsiteX4" fmla="*/ 1917700 w 5232400"/>
              <a:gd name="connsiteY4" fmla="*/ 1231900 h 2368550"/>
              <a:gd name="connsiteX5" fmla="*/ 2374900 w 5232400"/>
              <a:gd name="connsiteY5" fmla="*/ 838200 h 2368550"/>
              <a:gd name="connsiteX6" fmla="*/ 2863850 w 5232400"/>
              <a:gd name="connsiteY6" fmla="*/ 476250 h 2368550"/>
              <a:gd name="connsiteX7" fmla="*/ 3346450 w 5232400"/>
              <a:gd name="connsiteY7" fmla="*/ 0 h 2368550"/>
              <a:gd name="connsiteX8" fmla="*/ 3816350 w 5232400"/>
              <a:gd name="connsiteY8" fmla="*/ 266700 h 2368550"/>
              <a:gd name="connsiteX9" fmla="*/ 4286250 w 5232400"/>
              <a:gd name="connsiteY9" fmla="*/ 1435100 h 2368550"/>
              <a:gd name="connsiteX10" fmla="*/ 4762500 w 5232400"/>
              <a:gd name="connsiteY10" fmla="*/ 1733550 h 2368550"/>
              <a:gd name="connsiteX11" fmla="*/ 5232400 w 5232400"/>
              <a:gd name="connsiteY11" fmla="*/ 193040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32400" h="2368550">
                <a:moveTo>
                  <a:pt x="0" y="2368550"/>
                </a:moveTo>
                <a:lnTo>
                  <a:pt x="476250" y="2222500"/>
                </a:lnTo>
                <a:lnTo>
                  <a:pt x="946150" y="1981200"/>
                </a:lnTo>
                <a:lnTo>
                  <a:pt x="1422400" y="1638300"/>
                </a:lnTo>
                <a:lnTo>
                  <a:pt x="1917700" y="1231900"/>
                </a:lnTo>
                <a:lnTo>
                  <a:pt x="2374900" y="838200"/>
                </a:lnTo>
                <a:lnTo>
                  <a:pt x="2863850" y="476250"/>
                </a:lnTo>
                <a:lnTo>
                  <a:pt x="3346450" y="0"/>
                </a:lnTo>
                <a:lnTo>
                  <a:pt x="3816350" y="266700"/>
                </a:lnTo>
                <a:lnTo>
                  <a:pt x="4286250" y="1435100"/>
                </a:lnTo>
                <a:lnTo>
                  <a:pt x="4762500" y="1733550"/>
                </a:lnTo>
                <a:lnTo>
                  <a:pt x="5232400" y="1930400"/>
                </a:lnTo>
              </a:path>
            </a:pathLst>
          </a:custGeom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429000" y="2222500"/>
            <a:ext cx="3810000" cy="1943100"/>
          </a:xfrm>
          <a:custGeom>
            <a:avLst/>
            <a:gdLst>
              <a:gd name="connsiteX0" fmla="*/ 0 w 3810000"/>
              <a:gd name="connsiteY0" fmla="*/ 1943100 h 1943100"/>
              <a:gd name="connsiteX1" fmla="*/ 482600 w 3810000"/>
              <a:gd name="connsiteY1" fmla="*/ 1720850 h 1943100"/>
              <a:gd name="connsiteX2" fmla="*/ 958850 w 3810000"/>
              <a:gd name="connsiteY2" fmla="*/ 1377950 h 1943100"/>
              <a:gd name="connsiteX3" fmla="*/ 1422400 w 3810000"/>
              <a:gd name="connsiteY3" fmla="*/ 939800 h 1943100"/>
              <a:gd name="connsiteX4" fmla="*/ 1898650 w 3810000"/>
              <a:gd name="connsiteY4" fmla="*/ 571500 h 1943100"/>
              <a:gd name="connsiteX5" fmla="*/ 2400300 w 3810000"/>
              <a:gd name="connsiteY5" fmla="*/ 133350 h 1943100"/>
              <a:gd name="connsiteX6" fmla="*/ 2844800 w 3810000"/>
              <a:gd name="connsiteY6" fmla="*/ 0 h 1943100"/>
              <a:gd name="connsiteX7" fmla="*/ 3340100 w 3810000"/>
              <a:gd name="connsiteY7" fmla="*/ 673100 h 1943100"/>
              <a:gd name="connsiteX8" fmla="*/ 3810000 w 3810000"/>
              <a:gd name="connsiteY8" fmla="*/ 12954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1943100">
                <a:moveTo>
                  <a:pt x="0" y="1943100"/>
                </a:moveTo>
                <a:lnTo>
                  <a:pt x="482600" y="1720850"/>
                </a:lnTo>
                <a:lnTo>
                  <a:pt x="958850" y="1377950"/>
                </a:lnTo>
                <a:lnTo>
                  <a:pt x="1422400" y="939800"/>
                </a:lnTo>
                <a:lnTo>
                  <a:pt x="1898650" y="571500"/>
                </a:lnTo>
                <a:lnTo>
                  <a:pt x="2400300" y="133350"/>
                </a:lnTo>
                <a:lnTo>
                  <a:pt x="2844800" y="0"/>
                </a:lnTo>
                <a:lnTo>
                  <a:pt x="3340100" y="673100"/>
                </a:lnTo>
                <a:lnTo>
                  <a:pt x="3810000" y="1295400"/>
                </a:lnTo>
              </a:path>
            </a:pathLst>
          </a:custGeom>
          <a:ln w="571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435350" y="2336800"/>
            <a:ext cx="3810000" cy="1930400"/>
          </a:xfrm>
          <a:custGeom>
            <a:avLst/>
            <a:gdLst>
              <a:gd name="connsiteX0" fmla="*/ 0 w 3810000"/>
              <a:gd name="connsiteY0" fmla="*/ 1930400 h 1930400"/>
              <a:gd name="connsiteX1" fmla="*/ 488950 w 3810000"/>
              <a:gd name="connsiteY1" fmla="*/ 1714500 h 1930400"/>
              <a:gd name="connsiteX2" fmla="*/ 946150 w 3810000"/>
              <a:gd name="connsiteY2" fmla="*/ 1428750 h 1930400"/>
              <a:gd name="connsiteX3" fmla="*/ 1428750 w 3810000"/>
              <a:gd name="connsiteY3" fmla="*/ 1022350 h 1930400"/>
              <a:gd name="connsiteX4" fmla="*/ 1892300 w 3810000"/>
              <a:gd name="connsiteY4" fmla="*/ 603250 h 1930400"/>
              <a:gd name="connsiteX5" fmla="*/ 2400300 w 3810000"/>
              <a:gd name="connsiteY5" fmla="*/ 234950 h 1930400"/>
              <a:gd name="connsiteX6" fmla="*/ 2870200 w 3810000"/>
              <a:gd name="connsiteY6" fmla="*/ 0 h 1930400"/>
              <a:gd name="connsiteX7" fmla="*/ 3333750 w 3810000"/>
              <a:gd name="connsiteY7" fmla="*/ 349250 h 1930400"/>
              <a:gd name="connsiteX8" fmla="*/ 3810000 w 3810000"/>
              <a:gd name="connsiteY8" fmla="*/ 86995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000" h="1930400">
                <a:moveTo>
                  <a:pt x="0" y="1930400"/>
                </a:moveTo>
                <a:lnTo>
                  <a:pt x="488950" y="1714500"/>
                </a:lnTo>
                <a:lnTo>
                  <a:pt x="946150" y="1428750"/>
                </a:lnTo>
                <a:lnTo>
                  <a:pt x="1428750" y="1022350"/>
                </a:lnTo>
                <a:lnTo>
                  <a:pt x="1892300" y="603250"/>
                </a:lnTo>
                <a:lnTo>
                  <a:pt x="2400300" y="234950"/>
                </a:lnTo>
                <a:lnTo>
                  <a:pt x="2870200" y="0"/>
                </a:lnTo>
                <a:lnTo>
                  <a:pt x="3333750" y="349250"/>
                </a:lnTo>
                <a:lnTo>
                  <a:pt x="3810000" y="869950"/>
                </a:lnTo>
              </a:path>
            </a:pathLst>
          </a:cu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415925" y="57800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xmlns="" val="204064650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772400" cy="4546600"/>
          </a:xfrm>
        </p:spPr>
        <p:txBody>
          <a:bodyPr lIns="90475" tIns="44444" rIns="90475" bIns="44444"/>
          <a:lstStyle/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Form of weighted moving average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Weights decline exponentially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Most recent data weighted most</a:t>
            </a:r>
            <a:endParaRPr lang="en-US" sz="3200" dirty="0">
              <a:latin typeface="Arial" charset="0"/>
              <a:cs typeface="Arial" charset="0"/>
            </a:endParaRP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Requires smoothing constant (</a:t>
            </a:r>
            <a:r>
              <a:rPr lang="en-US" i="1" dirty="0">
                <a:latin typeface="Symbol" charset="0"/>
                <a:cs typeface="Arial" charset="0"/>
              </a:rPr>
              <a:t></a:t>
            </a:r>
            <a:r>
              <a:rPr lang="en-US" dirty="0">
                <a:latin typeface="Arial" charset="0"/>
                <a:cs typeface="Arial" charset="0"/>
              </a:rPr>
              <a:t>)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Ranges from 0 to 1</a:t>
            </a:r>
          </a:p>
          <a:p>
            <a:pPr marL="1168400" lvl="1" indent="-4572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Subjectively chosen</a:t>
            </a:r>
            <a:endParaRPr lang="en-US" sz="3200" dirty="0">
              <a:latin typeface="Arial" charset="0"/>
              <a:cs typeface="Arial" charset="0"/>
            </a:endParaRPr>
          </a:p>
          <a:p>
            <a:pPr marL="444500" indent="-444500">
              <a:buClr>
                <a:srgbClr val="BF0922"/>
              </a:buClr>
              <a:buSzPct val="60000"/>
              <a:buFont typeface="Lucida Grande" charset="0"/>
              <a:buChar char="►"/>
            </a:pPr>
            <a:r>
              <a:rPr lang="en-US" dirty="0">
                <a:latin typeface="Arial" charset="0"/>
                <a:cs typeface="Arial" charset="0"/>
              </a:rPr>
              <a:t>Involves little record keeping of past data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7772400" cy="8763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xmlns="" val="277746185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375"/>
            <a:ext cx="7772400" cy="901700"/>
          </a:xfrm>
        </p:spPr>
        <p:txBody>
          <a:bodyPr anchorCtr="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69900" y="1700213"/>
            <a:ext cx="840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67000" indent="-2667000">
              <a:tabLst>
                <a:tab pos="3429000" algn="l"/>
              </a:tabLst>
            </a:pPr>
            <a:r>
              <a:rPr lang="en-US" sz="2800" dirty="0"/>
              <a:t>New forecast =	Last period</a:t>
            </a:r>
            <a:r>
              <a:rPr lang="en-NZ" sz="2800" dirty="0"/>
              <a:t>’</a:t>
            </a:r>
            <a:r>
              <a:rPr lang="en-US" sz="2800" dirty="0"/>
              <a:t>s forecast</a:t>
            </a:r>
          </a:p>
          <a:p>
            <a:pPr marL="2667000" indent="-2667000">
              <a:tabLst>
                <a:tab pos="3429000" algn="l"/>
              </a:tabLst>
            </a:pPr>
            <a:r>
              <a:rPr lang="en-US" sz="2800" dirty="0"/>
              <a:t>	+ </a:t>
            </a:r>
            <a:r>
              <a:rPr lang="en-US" sz="2800" i="1" dirty="0">
                <a:latin typeface="Symbol" charset="0"/>
              </a:rPr>
              <a:t>a</a:t>
            </a:r>
            <a:r>
              <a:rPr lang="en-US" sz="2800" dirty="0"/>
              <a:t> (Last period</a:t>
            </a:r>
            <a:r>
              <a:rPr lang="en-NZ" sz="2800" dirty="0"/>
              <a:t>’</a:t>
            </a:r>
            <a:r>
              <a:rPr lang="en-US" sz="2800" dirty="0"/>
              <a:t>s actual demand </a:t>
            </a:r>
          </a:p>
          <a:p>
            <a:pPr marL="2667000" indent="-2667000">
              <a:tabLst>
                <a:tab pos="3429000" algn="l"/>
              </a:tabLst>
            </a:pPr>
            <a:r>
              <a:rPr lang="en-US" sz="2800" dirty="0"/>
              <a:t>		– Last period</a:t>
            </a:r>
            <a:r>
              <a:rPr lang="en-NZ" sz="2800" dirty="0"/>
              <a:t>’</a:t>
            </a:r>
            <a:r>
              <a:rPr lang="en-US" sz="2800" dirty="0"/>
              <a:t>s forecast)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465388" y="3430588"/>
            <a:ext cx="4262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t</a:t>
            </a:r>
            <a:r>
              <a:rPr lang="en-US" sz="2800" dirty="0"/>
              <a:t> = </a:t>
            </a:r>
            <a:r>
              <a:rPr lang="en-US" sz="2800" i="1" dirty="0"/>
              <a:t>F</a:t>
            </a:r>
            <a:r>
              <a:rPr lang="en-US" sz="2800" i="1" baseline="-25000" dirty="0"/>
              <a:t>t</a:t>
            </a:r>
            <a:r>
              <a:rPr lang="en-US" sz="2800" baseline="-25000" dirty="0"/>
              <a:t> – 1</a:t>
            </a:r>
            <a:r>
              <a:rPr lang="en-US" sz="2800" dirty="0"/>
              <a:t> + </a:t>
            </a:r>
            <a:r>
              <a:rPr lang="en-US" sz="2800" i="1" dirty="0">
                <a:latin typeface="Symbol" charset="0"/>
              </a:rPr>
              <a:t>a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i="1" baseline="-25000" dirty="0"/>
              <a:t>t</a:t>
            </a:r>
            <a:r>
              <a:rPr lang="en-US" sz="2800" baseline="-25000" dirty="0"/>
              <a:t> – 1</a:t>
            </a:r>
            <a:r>
              <a:rPr lang="en-US" sz="2800" dirty="0"/>
              <a:t> – </a:t>
            </a:r>
            <a:r>
              <a:rPr lang="en-US" sz="2800" i="1" dirty="0"/>
              <a:t>F</a:t>
            </a:r>
            <a:r>
              <a:rPr lang="en-US" sz="2800" i="1" baseline="-25000" dirty="0"/>
              <a:t>t</a:t>
            </a:r>
            <a:r>
              <a:rPr lang="en-US" sz="2800" baseline="-25000" dirty="0"/>
              <a:t> – 1</a:t>
            </a:r>
            <a:r>
              <a:rPr lang="en-US" sz="2800" dirty="0"/>
              <a:t>)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192213" y="4459288"/>
            <a:ext cx="7265987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tabLst>
                <a:tab pos="1714500" algn="r"/>
                <a:tab pos="1816100" algn="l"/>
                <a:tab pos="2197100" algn="l"/>
              </a:tabLst>
            </a:pPr>
            <a:r>
              <a:rPr lang="en-US" dirty="0"/>
              <a:t>where	</a:t>
            </a:r>
            <a:r>
              <a:rPr lang="en-US" i="1" dirty="0"/>
              <a:t>F</a:t>
            </a:r>
            <a:r>
              <a:rPr lang="en-US" i="1" baseline="-25000" dirty="0"/>
              <a:t>t</a:t>
            </a:r>
            <a:r>
              <a:rPr lang="en-US" dirty="0"/>
              <a:t>	=	new forecast</a:t>
            </a:r>
          </a:p>
          <a:p>
            <a:pPr>
              <a:spcBef>
                <a:spcPct val="25000"/>
              </a:spcBef>
              <a:tabLst>
                <a:tab pos="1714500" algn="r"/>
                <a:tab pos="1816100" algn="l"/>
                <a:tab pos="2197100" algn="l"/>
              </a:tabLst>
            </a:pPr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i="1" baseline="-25000" dirty="0"/>
              <a:t>t</a:t>
            </a:r>
            <a:r>
              <a:rPr lang="en-US" baseline="-25000" dirty="0"/>
              <a:t> – 1</a:t>
            </a:r>
            <a:r>
              <a:rPr lang="en-US" dirty="0"/>
              <a:t>	=	previous period</a:t>
            </a:r>
            <a:r>
              <a:rPr lang="en-NZ" dirty="0"/>
              <a:t>’</a:t>
            </a:r>
            <a:r>
              <a:rPr lang="en-US" dirty="0"/>
              <a:t>s forecast</a:t>
            </a:r>
          </a:p>
          <a:p>
            <a:pPr>
              <a:spcBef>
                <a:spcPct val="25000"/>
              </a:spcBef>
              <a:tabLst>
                <a:tab pos="1714500" algn="r"/>
                <a:tab pos="1816100" algn="l"/>
                <a:tab pos="2197100" algn="l"/>
              </a:tabLst>
            </a:pPr>
            <a:r>
              <a:rPr lang="en-US" dirty="0"/>
              <a:t>	</a:t>
            </a:r>
            <a:r>
              <a:rPr lang="en-US" i="1" dirty="0">
                <a:latin typeface="Symbol" charset="0"/>
              </a:rPr>
              <a:t>a</a:t>
            </a:r>
            <a:r>
              <a:rPr lang="en-US" dirty="0"/>
              <a:t>	=	smoothing (or weighting) constant (0 </a:t>
            </a:r>
            <a:r>
              <a:rPr lang="en-US" dirty="0">
                <a:sym typeface="Symbol" charset="0"/>
              </a:rPr>
              <a:t>≤ </a:t>
            </a:r>
            <a:r>
              <a:rPr lang="en-US" i="1" dirty="0">
                <a:latin typeface="Symbol" charset="0"/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≤ 1)</a:t>
            </a:r>
          </a:p>
          <a:p>
            <a:pPr>
              <a:spcBef>
                <a:spcPct val="25000"/>
              </a:spcBef>
              <a:tabLst>
                <a:tab pos="1714500" algn="r"/>
                <a:tab pos="1816100" algn="l"/>
                <a:tab pos="2197100" algn="l"/>
              </a:tabLst>
            </a:pPr>
            <a:r>
              <a:rPr lang="en-US" dirty="0">
                <a:sym typeface="Symbol" charset="0"/>
              </a:rPr>
              <a:t>	</a:t>
            </a:r>
            <a:r>
              <a:rPr lang="en-US" i="1" dirty="0">
                <a:sym typeface="Symbol" charset="0"/>
              </a:rPr>
              <a:t>A</a:t>
            </a:r>
            <a:r>
              <a:rPr lang="en-US" i="1" baseline="-25000" dirty="0">
                <a:sym typeface="Symbol" charset="0"/>
              </a:rPr>
              <a:t>t</a:t>
            </a:r>
            <a:r>
              <a:rPr lang="en-US" baseline="-25000" dirty="0">
                <a:sym typeface="Symbol" charset="0"/>
              </a:rPr>
              <a:t> – 1</a:t>
            </a:r>
            <a:r>
              <a:rPr lang="en-US" dirty="0">
                <a:sym typeface="Symbol" charset="0"/>
              </a:rPr>
              <a:t>	=	previous period</a:t>
            </a:r>
            <a:r>
              <a:rPr lang="en-NZ" dirty="0"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s actual demand</a:t>
            </a:r>
          </a:p>
        </p:txBody>
      </p:sp>
    </p:spTree>
    <p:extLst>
      <p:ext uri="{BB962C8B-B14F-4D97-AF65-F5344CB8AC3E}">
        <p14:creationId xmlns:p14="http://schemas.microsoft.com/office/powerpoint/2010/main" xmlns="" val="374900974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autoUpdateAnimBg="0"/>
      <p:bldP spid="10854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70000"/>
          </a:xfrm>
          <a:extLst/>
        </p:spPr>
        <p:txBody>
          <a:bodyPr rtlCol="0" anchorCtr="1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Exponential Smoothing Example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962025" y="2190750"/>
            <a:ext cx="6602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Predicted demand = 142 Ford Mustangs</a:t>
            </a:r>
          </a:p>
          <a:p>
            <a:r>
              <a:rPr lang="en-US" sz="2800" dirty="0"/>
              <a:t>Actual demand = 153</a:t>
            </a:r>
          </a:p>
          <a:p>
            <a:r>
              <a:rPr lang="en-US" sz="2800" dirty="0"/>
              <a:t>Smoothing constant </a:t>
            </a:r>
            <a:r>
              <a:rPr lang="en-US" sz="2800" i="1" dirty="0">
                <a:latin typeface="Symbol" charset="0"/>
              </a:rPr>
              <a:t>a</a:t>
            </a:r>
            <a:r>
              <a:rPr lang="en-US" sz="2800" dirty="0"/>
              <a:t> = .20</a:t>
            </a:r>
          </a:p>
        </p:txBody>
      </p:sp>
    </p:spTree>
    <p:extLst>
      <p:ext uri="{BB962C8B-B14F-4D97-AF65-F5344CB8AC3E}">
        <p14:creationId xmlns:p14="http://schemas.microsoft.com/office/powerpoint/2010/main" xmlns="" val="33286090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70000"/>
          </a:xfrm>
          <a:extLst/>
        </p:spPr>
        <p:txBody>
          <a:bodyPr rtlCol="0" anchorCtr="1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Exponential Smoothing Example</a:t>
            </a:r>
          </a:p>
        </p:txBody>
      </p:sp>
      <p:sp>
        <p:nvSpPr>
          <p:cNvPr id="107522" name="Rectangle 3"/>
          <p:cNvSpPr>
            <a:spLocks noChangeArrowheads="1"/>
          </p:cNvSpPr>
          <p:nvPr/>
        </p:nvSpPr>
        <p:spPr bwMode="auto">
          <a:xfrm>
            <a:off x="962025" y="2190750"/>
            <a:ext cx="6602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Predicted demand = 142 Ford Mustangs</a:t>
            </a:r>
          </a:p>
          <a:p>
            <a:r>
              <a:rPr lang="en-US" sz="2800" dirty="0"/>
              <a:t>Actual demand = 153</a:t>
            </a:r>
          </a:p>
          <a:p>
            <a:r>
              <a:rPr lang="en-US" sz="2800" dirty="0"/>
              <a:t>Smoothing constant </a:t>
            </a:r>
            <a:r>
              <a:rPr lang="en-US" sz="2800" i="1" dirty="0">
                <a:latin typeface="Symbol" charset="0"/>
              </a:rPr>
              <a:t>a</a:t>
            </a:r>
            <a:r>
              <a:rPr lang="en-US" sz="2800" dirty="0"/>
              <a:t> = .20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30350" y="4041775"/>
            <a:ext cx="6138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tabLst>
                <a:tab pos="2476500" algn="l"/>
              </a:tabLst>
            </a:pPr>
            <a:r>
              <a:rPr lang="en-US" sz="2800" dirty="0"/>
              <a:t>New forecast	= 142 + .2(153 – 142)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3492500" y="2501900"/>
            <a:ext cx="3606800" cy="1714500"/>
            <a:chOff x="2336" y="1552"/>
            <a:chExt cx="2272" cy="1080"/>
          </a:xfrm>
        </p:grpSpPr>
        <p:sp>
          <p:nvSpPr>
            <p:cNvPr id="107525" name="Freeform 6"/>
            <p:cNvSpPr>
              <a:spLocks/>
            </p:cNvSpPr>
            <p:nvPr/>
          </p:nvSpPr>
          <p:spPr bwMode="auto">
            <a:xfrm>
              <a:off x="3296" y="1552"/>
              <a:ext cx="1312" cy="1040"/>
            </a:xfrm>
            <a:custGeom>
              <a:avLst/>
              <a:gdLst>
                <a:gd name="T0" fmla="*/ 0 w 1248"/>
                <a:gd name="T1" fmla="*/ 0 h 1040"/>
                <a:gd name="T2" fmla="*/ 1034 w 1248"/>
                <a:gd name="T3" fmla="*/ 328 h 1040"/>
                <a:gd name="T4" fmla="*/ 1312 w 1248"/>
                <a:gd name="T5" fmla="*/ 1040 h 1040"/>
                <a:gd name="T6" fmla="*/ 0 60000 65536"/>
                <a:gd name="T7" fmla="*/ 0 60000 65536"/>
                <a:gd name="T8" fmla="*/ 0 60000 65536"/>
                <a:gd name="T9" fmla="*/ 0 w 1248"/>
                <a:gd name="T10" fmla="*/ 0 h 1040"/>
                <a:gd name="T11" fmla="*/ 1248 w 1248"/>
                <a:gd name="T12" fmla="*/ 1040 h 10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1040">
                  <a:moveTo>
                    <a:pt x="0" y="0"/>
                  </a:moveTo>
                  <a:cubicBezTo>
                    <a:pt x="388" y="77"/>
                    <a:pt x="776" y="155"/>
                    <a:pt x="984" y="328"/>
                  </a:cubicBezTo>
                  <a:cubicBezTo>
                    <a:pt x="1192" y="501"/>
                    <a:pt x="1220" y="770"/>
                    <a:pt x="1248" y="1040"/>
                  </a:cubicBezTo>
                </a:path>
              </a:pathLst>
            </a:custGeom>
            <a:noFill/>
            <a:ln w="57150" cmpd="sng">
              <a:solidFill>
                <a:srgbClr val="BF092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526" name="Freeform 7"/>
            <p:cNvSpPr>
              <a:spLocks/>
            </p:cNvSpPr>
            <p:nvPr/>
          </p:nvSpPr>
          <p:spPr bwMode="auto">
            <a:xfrm>
              <a:off x="2984" y="1768"/>
              <a:ext cx="1000" cy="840"/>
            </a:xfrm>
            <a:custGeom>
              <a:avLst/>
              <a:gdLst>
                <a:gd name="T0" fmla="*/ 0 w 872"/>
                <a:gd name="T1" fmla="*/ 24 h 840"/>
                <a:gd name="T2" fmla="*/ 789 w 872"/>
                <a:gd name="T3" fmla="*/ 136 h 840"/>
                <a:gd name="T4" fmla="*/ 1000 w 872"/>
                <a:gd name="T5" fmla="*/ 840 h 840"/>
                <a:gd name="T6" fmla="*/ 0 60000 65536"/>
                <a:gd name="T7" fmla="*/ 0 60000 65536"/>
                <a:gd name="T8" fmla="*/ 0 60000 65536"/>
                <a:gd name="T9" fmla="*/ 0 w 872"/>
                <a:gd name="T10" fmla="*/ 0 h 840"/>
                <a:gd name="T11" fmla="*/ 872 w 872"/>
                <a:gd name="T12" fmla="*/ 840 h 8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2" h="840">
                  <a:moveTo>
                    <a:pt x="0" y="24"/>
                  </a:moveTo>
                  <a:cubicBezTo>
                    <a:pt x="115" y="43"/>
                    <a:pt x="543" y="0"/>
                    <a:pt x="688" y="136"/>
                  </a:cubicBezTo>
                  <a:cubicBezTo>
                    <a:pt x="833" y="272"/>
                    <a:pt x="834" y="693"/>
                    <a:pt x="872" y="840"/>
                  </a:cubicBezTo>
                </a:path>
              </a:pathLst>
            </a:custGeom>
            <a:noFill/>
            <a:ln w="57150" cmpd="sng">
              <a:solidFill>
                <a:srgbClr val="BF092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527" name="Line 8"/>
            <p:cNvSpPr>
              <a:spLocks noChangeShapeType="1"/>
            </p:cNvSpPr>
            <p:nvPr/>
          </p:nvSpPr>
          <p:spPr bwMode="auto">
            <a:xfrm>
              <a:off x="3432" y="2228"/>
              <a:ext cx="200" cy="404"/>
            </a:xfrm>
            <a:prstGeom prst="line">
              <a:avLst/>
            </a:prstGeom>
            <a:noFill/>
            <a:ln w="57150">
              <a:solidFill>
                <a:srgbClr val="BF092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528" name="Freeform 9"/>
            <p:cNvSpPr>
              <a:spLocks/>
            </p:cNvSpPr>
            <p:nvPr/>
          </p:nvSpPr>
          <p:spPr bwMode="auto">
            <a:xfrm>
              <a:off x="2336" y="1568"/>
              <a:ext cx="640" cy="1064"/>
            </a:xfrm>
            <a:custGeom>
              <a:avLst/>
              <a:gdLst>
                <a:gd name="T0" fmla="*/ 504 w 12031"/>
                <a:gd name="T1" fmla="*/ 0 h 10000"/>
                <a:gd name="T2" fmla="*/ 0 w 12031"/>
                <a:gd name="T3" fmla="*/ 224 h 10000"/>
                <a:gd name="T4" fmla="*/ 640 w 12031"/>
                <a:gd name="T5" fmla="*/ 1064 h 10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31" h="10000">
                  <a:moveTo>
                    <a:pt x="9475" y="0"/>
                  </a:moveTo>
                  <a:cubicBezTo>
                    <a:pt x="7896" y="348"/>
                    <a:pt x="-74" y="442"/>
                    <a:pt x="1" y="2105"/>
                  </a:cubicBezTo>
                  <a:cubicBezTo>
                    <a:pt x="76" y="3769"/>
                    <a:pt x="9963" y="8355"/>
                    <a:pt x="12031" y="10000"/>
                  </a:cubicBezTo>
                </a:path>
              </a:pathLst>
            </a:custGeom>
            <a:noFill/>
            <a:ln w="57150" cmpd="sng">
              <a:solidFill>
                <a:srgbClr val="BF092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1509278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70000"/>
          </a:xfrm>
          <a:extLst/>
        </p:spPr>
        <p:txBody>
          <a:bodyPr rtlCol="0" anchorCtr="1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Exponential Smoothing Example</a:t>
            </a:r>
          </a:p>
        </p:txBody>
      </p:sp>
      <p:sp>
        <p:nvSpPr>
          <p:cNvPr id="109570" name="Rectangle 3"/>
          <p:cNvSpPr>
            <a:spLocks noChangeArrowheads="1"/>
          </p:cNvSpPr>
          <p:nvPr/>
        </p:nvSpPr>
        <p:spPr bwMode="auto">
          <a:xfrm>
            <a:off x="962025" y="2190750"/>
            <a:ext cx="6602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Predicted demand = 142 Ford Mustangs</a:t>
            </a:r>
          </a:p>
          <a:p>
            <a:r>
              <a:rPr lang="en-US" sz="2800" dirty="0"/>
              <a:t>Actual demand = 153</a:t>
            </a:r>
          </a:p>
          <a:p>
            <a:r>
              <a:rPr lang="en-US" sz="2800" dirty="0"/>
              <a:t>Smoothing constant </a:t>
            </a:r>
            <a:r>
              <a:rPr lang="en-US" sz="2800" i="1" dirty="0">
                <a:latin typeface="Symbol" charset="0"/>
              </a:rPr>
              <a:t>a</a:t>
            </a:r>
            <a:r>
              <a:rPr lang="en-US" sz="2800" dirty="0"/>
              <a:t> = .20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30350" y="4041775"/>
            <a:ext cx="608806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tabLst>
                <a:tab pos="2476500" algn="l"/>
              </a:tabLst>
            </a:pPr>
            <a:r>
              <a:rPr lang="en-US" sz="2800" dirty="0"/>
              <a:t>New forecast	= 142 + .2(153 – 142)</a:t>
            </a:r>
          </a:p>
          <a:p>
            <a:pPr>
              <a:lnSpc>
                <a:spcPct val="125000"/>
              </a:lnSpc>
              <a:tabLst>
                <a:tab pos="2476500" algn="l"/>
              </a:tabLst>
            </a:pPr>
            <a:r>
              <a:rPr lang="en-US" sz="2800" dirty="0"/>
              <a:t>	= 142 + 2.2</a:t>
            </a:r>
          </a:p>
          <a:p>
            <a:pPr>
              <a:lnSpc>
                <a:spcPct val="125000"/>
              </a:lnSpc>
              <a:tabLst>
                <a:tab pos="2476500" algn="l"/>
              </a:tabLst>
            </a:pPr>
            <a:r>
              <a:rPr lang="en-US" sz="2800" dirty="0"/>
              <a:t>	= 144.2 ≈ 144 cars</a:t>
            </a:r>
          </a:p>
        </p:txBody>
      </p:sp>
    </p:spTree>
    <p:extLst>
      <p:ext uri="{BB962C8B-B14F-4D97-AF65-F5344CB8AC3E}">
        <p14:creationId xmlns:p14="http://schemas.microsoft.com/office/powerpoint/2010/main" xmlns="" val="1737236406"/>
      </p:ext>
    </p:extLst>
  </p:cSld>
  <p:clrMapOvr>
    <a:masterClrMapping/>
  </p:clrMapOvr>
  <p:transition spd="slow">
    <p:strips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 anchorCtr="1">
            <a:normAutofit fontScale="9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Effect of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  Smoothing Constants</a:t>
            </a:r>
          </a:p>
        </p:txBody>
      </p:sp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1739900"/>
          </a:xfrm>
        </p:spPr>
        <p:txBody>
          <a:bodyPr/>
          <a:lstStyle/>
          <a:p>
            <a:pPr>
              <a:buFont typeface="Arial Unicode MS" charset="0"/>
              <a:buChar char="▶"/>
            </a:pPr>
            <a:r>
              <a:rPr lang="en-US" sz="2800" dirty="0">
                <a:latin typeface="Arial" charset="0"/>
                <a:cs typeface="Arial" charset="0"/>
              </a:rPr>
              <a:t>Smoothing constant generally .05 ≤ </a:t>
            </a:r>
            <a:r>
              <a:rPr lang="en-US" sz="2800" i="1" dirty="0">
                <a:latin typeface="Symbol" charset="0"/>
                <a:cs typeface="Arial" charset="0"/>
              </a:rPr>
              <a:t>a</a:t>
            </a:r>
            <a:r>
              <a:rPr lang="en-US" sz="2800" dirty="0">
                <a:latin typeface="Arial" charset="0"/>
                <a:cs typeface="Arial" charset="0"/>
              </a:rPr>
              <a:t> ≤ .50</a:t>
            </a:r>
          </a:p>
          <a:p>
            <a:pPr>
              <a:buFont typeface="Arial Unicode MS" charset="0"/>
              <a:buChar char="▶"/>
            </a:pPr>
            <a:r>
              <a:rPr lang="en-US" sz="2800" dirty="0">
                <a:latin typeface="Arial" charset="0"/>
                <a:cs typeface="Arial" charset="0"/>
              </a:rPr>
              <a:t>As </a:t>
            </a:r>
            <a:r>
              <a:rPr lang="en-US" sz="2800" i="1" dirty="0">
                <a:latin typeface="Symbol" charset="0"/>
                <a:cs typeface="Arial" charset="0"/>
              </a:rPr>
              <a:t>a</a:t>
            </a:r>
            <a:r>
              <a:rPr lang="en-US" sz="2800" dirty="0">
                <a:latin typeface="Arial" charset="0"/>
                <a:cs typeface="Arial" charset="0"/>
              </a:rPr>
              <a:t> increases, older values become less significant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0759729"/>
              </p:ext>
            </p:extLst>
          </p:nvPr>
        </p:nvGraphicFramePr>
        <p:xfrm>
          <a:off x="685800" y="3695700"/>
          <a:ext cx="7772400" cy="2059305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42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47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WEIGHT ASSIGNED 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SMOOTHING CONSTANT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MOST RECENT PERIOD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MOST RECENT PERIOD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(1 –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MOST RECENT PERIOD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(1 –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MOST RECENT PERIOD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(1 –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 MOST RECENT PERIOD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(1 –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.081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.073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.066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.063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.031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2761530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pcot.jpg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29" b="442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530475"/>
            <a:ext cx="7772400" cy="3578225"/>
          </a:xfrm>
        </p:spPr>
        <p:txBody>
          <a:bodyPr/>
          <a:lstStyle/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Disney generates daily, weekly, monthly, annual, and 5-year forecasts</a:t>
            </a:r>
          </a:p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Forecast used by labor management, maintenance, operations, finance, and park scheduling</a:t>
            </a:r>
          </a:p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Forecast used to adjust opening times, rides, shows, staffing levels, and guests admitted</a:t>
            </a:r>
          </a:p>
        </p:txBody>
      </p:sp>
      <p:grpSp>
        <p:nvGrpSpPr>
          <p:cNvPr id="166915" name="Group 4"/>
          <p:cNvGrpSpPr>
            <a:grpSpLocks/>
          </p:cNvGrpSpPr>
          <p:nvPr/>
        </p:nvGrpSpPr>
        <p:grpSpPr bwMode="auto">
          <a:xfrm>
            <a:off x="400050" y="319088"/>
            <a:ext cx="8299450" cy="1751012"/>
            <a:chOff x="679981" y="2123017"/>
            <a:chExt cx="7518927" cy="1312861"/>
          </a:xfrm>
        </p:grpSpPr>
        <p:sp>
          <p:nvSpPr>
            <p:cNvPr id="6" name="Rectangle 4"/>
            <p:cNvSpPr/>
            <p:nvPr/>
          </p:nvSpPr>
          <p:spPr>
            <a:xfrm flipH="1">
              <a:off x="679981" y="2269419"/>
              <a:ext cx="442967" cy="1159317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3320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33" y="2123017"/>
              <a:ext cx="7208275" cy="116050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988503" y="3293003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66916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81000"/>
            <a:ext cx="7772400" cy="1362075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Arial" charset="0"/>
                <a:cs typeface="Arial" charset="0"/>
              </a:rPr>
              <a:t>Forecasting Provides a Competitive Advantage for Disney</a:t>
            </a:r>
          </a:p>
        </p:txBody>
      </p:sp>
    </p:spTree>
    <p:extLst>
      <p:ext uri="{BB962C8B-B14F-4D97-AF65-F5344CB8AC3E}">
        <p14:creationId xmlns:p14="http://schemas.microsoft.com/office/powerpoint/2010/main" xmlns="" val="3816973838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63600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  <a:sym typeface="Symbol" charset="0"/>
              </a:rPr>
              <a:t>Impact of Different </a:t>
            </a:r>
            <a:r>
              <a:rPr lang="en-US" i="1" dirty="0">
                <a:latin typeface="Arial" charset="0"/>
                <a:cs typeface="Arial" charset="0"/>
                <a:sym typeface="Symbol" charset="0"/>
              </a:rPr>
              <a:t></a:t>
            </a:r>
            <a:endParaRPr lang="en-US" i="1" dirty="0">
              <a:latin typeface="Arial" charset="0"/>
              <a:cs typeface="Arial" charset="0"/>
            </a:endParaRPr>
          </a:p>
        </p:txBody>
      </p:sp>
      <p:sp>
        <p:nvSpPr>
          <p:cNvPr id="118787" name="Freeform 3"/>
          <p:cNvSpPr>
            <a:spLocks/>
          </p:cNvSpPr>
          <p:nvPr/>
        </p:nvSpPr>
        <p:spPr bwMode="auto">
          <a:xfrm>
            <a:off x="1917700" y="3035300"/>
            <a:ext cx="5359400" cy="1905000"/>
          </a:xfrm>
          <a:custGeom>
            <a:avLst/>
            <a:gdLst>
              <a:gd name="T0" fmla="*/ 0 w 3376"/>
              <a:gd name="T1" fmla="*/ 1016000 h 1200"/>
              <a:gd name="T2" fmla="*/ 762000 w 3376"/>
              <a:gd name="T3" fmla="*/ 1524000 h 1200"/>
              <a:gd name="T4" fmla="*/ 1536700 w 3376"/>
              <a:gd name="T5" fmla="*/ 1905000 h 1200"/>
              <a:gd name="T6" fmla="*/ 2298700 w 3376"/>
              <a:gd name="T7" fmla="*/ 1231900 h 1200"/>
              <a:gd name="T8" fmla="*/ 3060700 w 3376"/>
              <a:gd name="T9" fmla="*/ 647700 h 1200"/>
              <a:gd name="T10" fmla="*/ 3822700 w 3376"/>
              <a:gd name="T11" fmla="*/ 0 h 1200"/>
              <a:gd name="T12" fmla="*/ 4597400 w 3376"/>
              <a:gd name="T13" fmla="*/ 1003300 h 1200"/>
              <a:gd name="T14" fmla="*/ 5359400 w 3376"/>
              <a:gd name="T15" fmla="*/ 939800 h 1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76"/>
              <a:gd name="T25" fmla="*/ 0 h 1200"/>
              <a:gd name="T26" fmla="*/ 3376 w 3376"/>
              <a:gd name="T27" fmla="*/ 1200 h 12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76" h="1200">
                <a:moveTo>
                  <a:pt x="0" y="640"/>
                </a:moveTo>
                <a:lnTo>
                  <a:pt x="480" y="960"/>
                </a:lnTo>
                <a:lnTo>
                  <a:pt x="968" y="1200"/>
                </a:lnTo>
                <a:lnTo>
                  <a:pt x="1448" y="776"/>
                </a:lnTo>
                <a:lnTo>
                  <a:pt x="1928" y="408"/>
                </a:lnTo>
                <a:lnTo>
                  <a:pt x="2408" y="0"/>
                </a:lnTo>
                <a:lnTo>
                  <a:pt x="2896" y="632"/>
                </a:lnTo>
                <a:lnTo>
                  <a:pt x="3376" y="592"/>
                </a:lnTo>
              </a:path>
            </a:pathLst>
          </a:cu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788" name="Freeform 4"/>
          <p:cNvSpPr>
            <a:spLocks/>
          </p:cNvSpPr>
          <p:nvPr/>
        </p:nvSpPr>
        <p:spPr bwMode="auto">
          <a:xfrm>
            <a:off x="1917700" y="3492500"/>
            <a:ext cx="6108700" cy="1155700"/>
          </a:xfrm>
          <a:custGeom>
            <a:avLst/>
            <a:gdLst>
              <a:gd name="T0" fmla="*/ 0 w 3848"/>
              <a:gd name="T1" fmla="*/ 488 h 728"/>
              <a:gd name="T2" fmla="*/ 488 w 3848"/>
              <a:gd name="T3" fmla="*/ 416 h 728"/>
              <a:gd name="T4" fmla="*/ 960 w 3848"/>
              <a:gd name="T5" fmla="*/ 552 h 728"/>
              <a:gd name="T6" fmla="*/ 1456 w 3848"/>
              <a:gd name="T7" fmla="*/ 728 h 728"/>
              <a:gd name="T8" fmla="*/ 1928 w 3848"/>
              <a:gd name="T9" fmla="*/ 600 h 728"/>
              <a:gd name="T10" fmla="*/ 2400 w 3848"/>
              <a:gd name="T11" fmla="*/ 360 h 728"/>
              <a:gd name="T12" fmla="*/ 2888 w 3848"/>
              <a:gd name="T13" fmla="*/ 0 h 728"/>
              <a:gd name="T14" fmla="*/ 3368 w 3848"/>
              <a:gd name="T15" fmla="*/ 168 h 728"/>
              <a:gd name="T16" fmla="*/ 3848 w 3848"/>
              <a:gd name="T17" fmla="*/ 24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8" h="728">
                <a:moveTo>
                  <a:pt x="0" y="488"/>
                </a:moveTo>
                <a:lnTo>
                  <a:pt x="488" y="416"/>
                </a:lnTo>
                <a:lnTo>
                  <a:pt x="960" y="552"/>
                </a:lnTo>
                <a:lnTo>
                  <a:pt x="1456" y="728"/>
                </a:lnTo>
                <a:lnTo>
                  <a:pt x="1928" y="600"/>
                </a:lnTo>
                <a:lnTo>
                  <a:pt x="2400" y="360"/>
                </a:lnTo>
                <a:lnTo>
                  <a:pt x="2888" y="0"/>
                </a:lnTo>
                <a:lnTo>
                  <a:pt x="3368" y="168"/>
                </a:lnTo>
                <a:lnTo>
                  <a:pt x="3848" y="240"/>
                </a:lnTo>
              </a:path>
            </a:pathLst>
          </a:custGeom>
          <a:noFill/>
          <a:ln w="57150" cmpd="sng">
            <a:solidFill>
              <a:schemeClr val="accent4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Arial"/>
            </a:endParaRPr>
          </a:p>
        </p:txBody>
      </p:sp>
      <p:sp>
        <p:nvSpPr>
          <p:cNvPr id="118789" name="Freeform 5"/>
          <p:cNvSpPr>
            <a:spLocks/>
          </p:cNvSpPr>
          <p:nvPr/>
        </p:nvSpPr>
        <p:spPr bwMode="auto">
          <a:xfrm>
            <a:off x="1917700" y="4064000"/>
            <a:ext cx="6121400" cy="304800"/>
          </a:xfrm>
          <a:custGeom>
            <a:avLst/>
            <a:gdLst>
              <a:gd name="T0" fmla="*/ 0 w 3856"/>
              <a:gd name="T1" fmla="*/ 215900 h 192"/>
              <a:gd name="T2" fmla="*/ 774700 w 3856"/>
              <a:gd name="T3" fmla="*/ 203200 h 192"/>
              <a:gd name="T4" fmla="*/ 1549400 w 3856"/>
              <a:gd name="T5" fmla="*/ 190500 h 192"/>
              <a:gd name="T6" fmla="*/ 2324100 w 3856"/>
              <a:gd name="T7" fmla="*/ 304800 h 192"/>
              <a:gd name="T8" fmla="*/ 3060700 w 3856"/>
              <a:gd name="T9" fmla="*/ 304800 h 192"/>
              <a:gd name="T10" fmla="*/ 3835401 w 3856"/>
              <a:gd name="T11" fmla="*/ 203200 h 192"/>
              <a:gd name="T12" fmla="*/ 4610100 w 3856"/>
              <a:gd name="T13" fmla="*/ 76200 h 192"/>
              <a:gd name="T14" fmla="*/ 5359400 w 3856"/>
              <a:gd name="T15" fmla="*/ 101600 h 192"/>
              <a:gd name="T16" fmla="*/ 6121400 w 3856"/>
              <a:gd name="T17" fmla="*/ 0 h 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56"/>
              <a:gd name="T28" fmla="*/ 0 h 192"/>
              <a:gd name="T29" fmla="*/ 3856 w 3856"/>
              <a:gd name="T30" fmla="*/ 192 h 1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56" h="192">
                <a:moveTo>
                  <a:pt x="0" y="136"/>
                </a:moveTo>
                <a:lnTo>
                  <a:pt x="488" y="128"/>
                </a:lnTo>
                <a:lnTo>
                  <a:pt x="976" y="120"/>
                </a:lnTo>
                <a:lnTo>
                  <a:pt x="1464" y="192"/>
                </a:lnTo>
                <a:lnTo>
                  <a:pt x="1928" y="192"/>
                </a:lnTo>
                <a:lnTo>
                  <a:pt x="2416" y="128"/>
                </a:lnTo>
                <a:lnTo>
                  <a:pt x="2904" y="48"/>
                </a:lnTo>
                <a:lnTo>
                  <a:pt x="3376" y="64"/>
                </a:lnTo>
                <a:lnTo>
                  <a:pt x="3856" y="0"/>
                </a:lnTo>
              </a:path>
            </a:pathLst>
          </a:custGeom>
          <a:noFill/>
          <a:ln w="5715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8805" name="Group 21"/>
          <p:cNvGrpSpPr>
            <a:grpSpLocks/>
          </p:cNvGrpSpPr>
          <p:nvPr/>
        </p:nvGrpSpPr>
        <p:grpSpPr bwMode="auto">
          <a:xfrm>
            <a:off x="479425" y="1244600"/>
            <a:ext cx="7864475" cy="4983163"/>
            <a:chOff x="302" y="784"/>
            <a:chExt cx="4954" cy="3139"/>
          </a:xfrm>
        </p:grpSpPr>
        <p:sp>
          <p:nvSpPr>
            <p:cNvPr id="113679" name="Rectangle 7"/>
            <p:cNvSpPr>
              <a:spLocks noChangeArrowheads="1"/>
            </p:cNvSpPr>
            <p:nvPr/>
          </p:nvSpPr>
          <p:spPr bwMode="auto">
            <a:xfrm>
              <a:off x="550" y="784"/>
              <a:ext cx="566" cy="2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350000"/>
                </a:lnSpc>
              </a:pPr>
              <a:r>
                <a:rPr lang="en-US" sz="2000" dirty="0"/>
                <a:t>225  –</a:t>
              </a:r>
            </a:p>
            <a:p>
              <a:pPr algn="r">
                <a:lnSpc>
                  <a:spcPct val="350000"/>
                </a:lnSpc>
              </a:pPr>
              <a:r>
                <a:rPr lang="en-US" sz="2000" dirty="0"/>
                <a:t>200  –</a:t>
              </a:r>
            </a:p>
            <a:p>
              <a:pPr algn="r">
                <a:lnSpc>
                  <a:spcPct val="350000"/>
                </a:lnSpc>
              </a:pPr>
              <a:r>
                <a:rPr lang="en-US" sz="2000" dirty="0"/>
                <a:t>175  –</a:t>
              </a:r>
            </a:p>
            <a:p>
              <a:pPr algn="r">
                <a:lnSpc>
                  <a:spcPct val="350000"/>
                </a:lnSpc>
              </a:pPr>
              <a:r>
                <a:rPr lang="en-US" sz="2000" dirty="0"/>
                <a:t>150  –</a:t>
              </a:r>
            </a:p>
          </p:txBody>
        </p:sp>
        <p:sp>
          <p:nvSpPr>
            <p:cNvPr id="113680" name="Freeform 8"/>
            <p:cNvSpPr>
              <a:spLocks/>
            </p:cNvSpPr>
            <p:nvPr/>
          </p:nvSpPr>
          <p:spPr bwMode="auto">
            <a:xfrm>
              <a:off x="968" y="1224"/>
              <a:ext cx="4288" cy="2128"/>
            </a:xfrm>
            <a:custGeom>
              <a:avLst/>
              <a:gdLst>
                <a:gd name="T0" fmla="*/ 0 w 4288"/>
                <a:gd name="T1" fmla="*/ 0 h 2128"/>
                <a:gd name="T2" fmla="*/ 0 w 4288"/>
                <a:gd name="T3" fmla="*/ 2128 h 2128"/>
                <a:gd name="T4" fmla="*/ 4288 w 4288"/>
                <a:gd name="T5" fmla="*/ 2128 h 2128"/>
                <a:gd name="T6" fmla="*/ 0 60000 65536"/>
                <a:gd name="T7" fmla="*/ 0 60000 65536"/>
                <a:gd name="T8" fmla="*/ 0 60000 65536"/>
                <a:gd name="T9" fmla="*/ 0 w 4288"/>
                <a:gd name="T10" fmla="*/ 0 h 2128"/>
                <a:gd name="T11" fmla="*/ 4288 w 4288"/>
                <a:gd name="T12" fmla="*/ 2128 h 2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8" h="2128">
                  <a:moveTo>
                    <a:pt x="0" y="0"/>
                  </a:moveTo>
                  <a:lnTo>
                    <a:pt x="0" y="2128"/>
                  </a:lnTo>
                  <a:lnTo>
                    <a:pt x="4288" y="212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681" name="Rectangle 9"/>
            <p:cNvSpPr>
              <a:spLocks noChangeArrowheads="1"/>
            </p:cNvSpPr>
            <p:nvPr/>
          </p:nvSpPr>
          <p:spPr bwMode="auto">
            <a:xfrm>
              <a:off x="1022" y="3097"/>
              <a:ext cx="407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  <a:tabLst>
                  <a:tab pos="190500" algn="dec"/>
                  <a:tab pos="952500" algn="dec"/>
                  <a:tab pos="1714500" algn="dec"/>
                  <a:tab pos="2476500" algn="dec"/>
                  <a:tab pos="3238500" algn="dec"/>
                  <a:tab pos="4000500" algn="dec"/>
                  <a:tab pos="4762500" algn="dec"/>
                  <a:tab pos="5524500" algn="dec"/>
                  <a:tab pos="6286500" algn="dec"/>
                </a:tabLst>
              </a:pPr>
              <a:r>
                <a:rPr lang="en-US" sz="2000" dirty="0"/>
                <a:t>	|	|	|	|	|	|	|	|	|</a:t>
              </a:r>
            </a:p>
            <a:p>
              <a:pPr>
                <a:lnSpc>
                  <a:spcPct val="125000"/>
                </a:lnSpc>
                <a:tabLst>
                  <a:tab pos="190500" algn="dec"/>
                  <a:tab pos="952500" algn="dec"/>
                  <a:tab pos="1714500" algn="dec"/>
                  <a:tab pos="2476500" algn="dec"/>
                  <a:tab pos="3238500" algn="dec"/>
                  <a:tab pos="4000500" algn="dec"/>
                  <a:tab pos="4762500" algn="dec"/>
                  <a:tab pos="5524500" algn="dec"/>
                  <a:tab pos="6286500" algn="dec"/>
                </a:tabLst>
              </a:pPr>
              <a:r>
                <a:rPr lang="en-US" sz="2000" dirty="0"/>
                <a:t>	1	2	3	4	5	6	7	8	9</a:t>
              </a:r>
            </a:p>
          </p:txBody>
        </p:sp>
        <p:sp>
          <p:nvSpPr>
            <p:cNvPr id="113682" name="Rectangle 10"/>
            <p:cNvSpPr>
              <a:spLocks noChangeArrowheads="1"/>
            </p:cNvSpPr>
            <p:nvPr/>
          </p:nvSpPr>
          <p:spPr bwMode="auto">
            <a:xfrm>
              <a:off x="2734" y="3671"/>
              <a:ext cx="6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Quarter</a:t>
              </a:r>
            </a:p>
          </p:txBody>
        </p:sp>
        <p:sp>
          <p:nvSpPr>
            <p:cNvPr id="113683" name="Rectangle 11"/>
            <p:cNvSpPr>
              <a:spLocks noChangeArrowheads="1"/>
            </p:cNvSpPr>
            <p:nvPr/>
          </p:nvSpPr>
          <p:spPr bwMode="auto">
            <a:xfrm rot="-5400000">
              <a:off x="53" y="2189"/>
              <a:ext cx="7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Demand</a:t>
              </a:r>
            </a:p>
          </p:txBody>
        </p:sp>
      </p:grpSp>
      <p:grpSp>
        <p:nvGrpSpPr>
          <p:cNvPr id="118796" name="Group 12"/>
          <p:cNvGrpSpPr>
            <a:grpSpLocks/>
          </p:cNvGrpSpPr>
          <p:nvPr/>
        </p:nvGrpSpPr>
        <p:grpSpPr bwMode="auto">
          <a:xfrm>
            <a:off x="6270625" y="4254500"/>
            <a:ext cx="804863" cy="709613"/>
            <a:chOff x="3950" y="2680"/>
            <a:chExt cx="507" cy="447"/>
          </a:xfrm>
        </p:grpSpPr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3950" y="2894"/>
              <a:ext cx="5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</a:t>
              </a:r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4064" y="2680"/>
              <a:ext cx="128" cy="2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8799" name="Group 15"/>
          <p:cNvGrpSpPr>
            <a:grpSpLocks/>
          </p:cNvGrpSpPr>
          <p:nvPr/>
        </p:nvGrpSpPr>
        <p:grpSpPr bwMode="auto">
          <a:xfrm>
            <a:off x="3451225" y="2549525"/>
            <a:ext cx="1428750" cy="1235075"/>
            <a:chOff x="2174" y="1606"/>
            <a:chExt cx="900" cy="778"/>
          </a:xfrm>
        </p:grpSpPr>
        <p:sp>
          <p:nvSpPr>
            <p:cNvPr id="113675" name="Rectangle 16"/>
            <p:cNvSpPr>
              <a:spLocks noChangeArrowheads="1"/>
            </p:cNvSpPr>
            <p:nvPr/>
          </p:nvSpPr>
          <p:spPr bwMode="auto">
            <a:xfrm>
              <a:off x="2174" y="1606"/>
              <a:ext cx="90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dirty="0"/>
                <a:t>Actual demand</a:t>
              </a:r>
            </a:p>
          </p:txBody>
        </p:sp>
        <p:sp>
          <p:nvSpPr>
            <p:cNvPr id="113676" name="Line 17"/>
            <p:cNvSpPr>
              <a:spLocks noChangeShapeType="1"/>
            </p:cNvSpPr>
            <p:nvPr/>
          </p:nvSpPr>
          <p:spPr bwMode="auto">
            <a:xfrm flipH="1" flipV="1">
              <a:off x="2640" y="2064"/>
              <a:ext cx="296" cy="3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8802" name="Group 18"/>
          <p:cNvGrpSpPr>
            <a:grpSpLocks/>
          </p:cNvGrpSpPr>
          <p:nvPr/>
        </p:nvGrpSpPr>
        <p:grpSpPr bwMode="auto">
          <a:xfrm>
            <a:off x="6651625" y="2562225"/>
            <a:ext cx="804863" cy="981075"/>
            <a:chOff x="4190" y="1614"/>
            <a:chExt cx="507" cy="618"/>
          </a:xfrm>
        </p:grpSpPr>
        <p:sp>
          <p:nvSpPr>
            <p:cNvPr id="113673" name="Rectangle 19"/>
            <p:cNvSpPr>
              <a:spLocks noChangeArrowheads="1"/>
            </p:cNvSpPr>
            <p:nvPr/>
          </p:nvSpPr>
          <p:spPr bwMode="auto">
            <a:xfrm>
              <a:off x="4190" y="1614"/>
              <a:ext cx="5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</a:t>
              </a:r>
            </a:p>
          </p:txBody>
        </p:sp>
        <p:sp>
          <p:nvSpPr>
            <p:cNvPr id="113674" name="Line 20"/>
            <p:cNvSpPr>
              <a:spLocks noChangeShapeType="1"/>
            </p:cNvSpPr>
            <p:nvPr/>
          </p:nvSpPr>
          <p:spPr bwMode="auto">
            <a:xfrm flipV="1">
              <a:off x="4416" y="1856"/>
              <a:ext cx="40" cy="3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047565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/>
      <p:bldP spid="1187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9425" y="1244600"/>
            <a:ext cx="7864475" cy="4983163"/>
            <a:chOff x="479425" y="1244600"/>
            <a:chExt cx="7864475" cy="4983163"/>
          </a:xfrm>
        </p:grpSpPr>
        <p:sp>
          <p:nvSpPr>
            <p:cNvPr id="24" name="Freeform 3"/>
            <p:cNvSpPr>
              <a:spLocks/>
            </p:cNvSpPr>
            <p:nvPr/>
          </p:nvSpPr>
          <p:spPr bwMode="auto">
            <a:xfrm>
              <a:off x="1917700" y="3035300"/>
              <a:ext cx="5359400" cy="1905000"/>
            </a:xfrm>
            <a:custGeom>
              <a:avLst/>
              <a:gdLst>
                <a:gd name="T0" fmla="*/ 0 w 3376"/>
                <a:gd name="T1" fmla="*/ 1016000 h 1200"/>
                <a:gd name="T2" fmla="*/ 762000 w 3376"/>
                <a:gd name="T3" fmla="*/ 1524000 h 1200"/>
                <a:gd name="T4" fmla="*/ 1536700 w 3376"/>
                <a:gd name="T5" fmla="*/ 1905000 h 1200"/>
                <a:gd name="T6" fmla="*/ 2298700 w 3376"/>
                <a:gd name="T7" fmla="*/ 1231900 h 1200"/>
                <a:gd name="T8" fmla="*/ 3060700 w 3376"/>
                <a:gd name="T9" fmla="*/ 647700 h 1200"/>
                <a:gd name="T10" fmla="*/ 3822700 w 3376"/>
                <a:gd name="T11" fmla="*/ 0 h 1200"/>
                <a:gd name="T12" fmla="*/ 4597400 w 3376"/>
                <a:gd name="T13" fmla="*/ 1003300 h 1200"/>
                <a:gd name="T14" fmla="*/ 5359400 w 3376"/>
                <a:gd name="T15" fmla="*/ 939800 h 1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76"/>
                <a:gd name="T25" fmla="*/ 0 h 1200"/>
                <a:gd name="T26" fmla="*/ 3376 w 3376"/>
                <a:gd name="T27" fmla="*/ 1200 h 1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76" h="1200">
                  <a:moveTo>
                    <a:pt x="0" y="640"/>
                  </a:moveTo>
                  <a:lnTo>
                    <a:pt x="480" y="960"/>
                  </a:lnTo>
                  <a:lnTo>
                    <a:pt x="968" y="1200"/>
                  </a:lnTo>
                  <a:lnTo>
                    <a:pt x="1448" y="776"/>
                  </a:lnTo>
                  <a:lnTo>
                    <a:pt x="1928" y="408"/>
                  </a:lnTo>
                  <a:lnTo>
                    <a:pt x="2408" y="0"/>
                  </a:lnTo>
                  <a:lnTo>
                    <a:pt x="2896" y="632"/>
                  </a:lnTo>
                  <a:lnTo>
                    <a:pt x="3376" y="592"/>
                  </a:lnTo>
                </a:path>
              </a:pathLst>
            </a:custGeom>
            <a:noFill/>
            <a:ln w="5715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"/>
            <p:cNvSpPr>
              <a:spLocks/>
            </p:cNvSpPr>
            <p:nvPr/>
          </p:nvSpPr>
          <p:spPr bwMode="auto">
            <a:xfrm>
              <a:off x="1917700" y="3492500"/>
              <a:ext cx="6108700" cy="1155700"/>
            </a:xfrm>
            <a:custGeom>
              <a:avLst/>
              <a:gdLst>
                <a:gd name="T0" fmla="*/ 0 w 3848"/>
                <a:gd name="T1" fmla="*/ 488 h 728"/>
                <a:gd name="T2" fmla="*/ 488 w 3848"/>
                <a:gd name="T3" fmla="*/ 416 h 728"/>
                <a:gd name="T4" fmla="*/ 960 w 3848"/>
                <a:gd name="T5" fmla="*/ 552 h 728"/>
                <a:gd name="T6" fmla="*/ 1456 w 3848"/>
                <a:gd name="T7" fmla="*/ 728 h 728"/>
                <a:gd name="T8" fmla="*/ 1928 w 3848"/>
                <a:gd name="T9" fmla="*/ 600 h 728"/>
                <a:gd name="T10" fmla="*/ 2400 w 3848"/>
                <a:gd name="T11" fmla="*/ 360 h 728"/>
                <a:gd name="T12" fmla="*/ 2888 w 3848"/>
                <a:gd name="T13" fmla="*/ 0 h 728"/>
                <a:gd name="T14" fmla="*/ 3368 w 3848"/>
                <a:gd name="T15" fmla="*/ 168 h 728"/>
                <a:gd name="T16" fmla="*/ 3848 w 3848"/>
                <a:gd name="T17" fmla="*/ 24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8" h="728">
                  <a:moveTo>
                    <a:pt x="0" y="488"/>
                  </a:moveTo>
                  <a:lnTo>
                    <a:pt x="488" y="416"/>
                  </a:lnTo>
                  <a:lnTo>
                    <a:pt x="960" y="552"/>
                  </a:lnTo>
                  <a:lnTo>
                    <a:pt x="1456" y="728"/>
                  </a:lnTo>
                  <a:lnTo>
                    <a:pt x="1928" y="600"/>
                  </a:lnTo>
                  <a:lnTo>
                    <a:pt x="2400" y="360"/>
                  </a:lnTo>
                  <a:lnTo>
                    <a:pt x="2888" y="0"/>
                  </a:lnTo>
                  <a:lnTo>
                    <a:pt x="3368" y="168"/>
                  </a:lnTo>
                  <a:lnTo>
                    <a:pt x="3848" y="240"/>
                  </a:lnTo>
                </a:path>
              </a:pathLst>
            </a:custGeom>
            <a:noFill/>
            <a:ln w="57150" cmpd="sng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1917700" y="4064000"/>
              <a:ext cx="6121400" cy="304800"/>
            </a:xfrm>
            <a:custGeom>
              <a:avLst/>
              <a:gdLst>
                <a:gd name="T0" fmla="*/ 0 w 3856"/>
                <a:gd name="T1" fmla="*/ 215900 h 192"/>
                <a:gd name="T2" fmla="*/ 774700 w 3856"/>
                <a:gd name="T3" fmla="*/ 203200 h 192"/>
                <a:gd name="T4" fmla="*/ 1549400 w 3856"/>
                <a:gd name="T5" fmla="*/ 190500 h 192"/>
                <a:gd name="T6" fmla="*/ 2324100 w 3856"/>
                <a:gd name="T7" fmla="*/ 304800 h 192"/>
                <a:gd name="T8" fmla="*/ 3060700 w 3856"/>
                <a:gd name="T9" fmla="*/ 304800 h 192"/>
                <a:gd name="T10" fmla="*/ 3835401 w 3856"/>
                <a:gd name="T11" fmla="*/ 203200 h 192"/>
                <a:gd name="T12" fmla="*/ 4610100 w 3856"/>
                <a:gd name="T13" fmla="*/ 76200 h 192"/>
                <a:gd name="T14" fmla="*/ 5359400 w 3856"/>
                <a:gd name="T15" fmla="*/ 101600 h 192"/>
                <a:gd name="T16" fmla="*/ 6121400 w 3856"/>
                <a:gd name="T17" fmla="*/ 0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56"/>
                <a:gd name="T28" fmla="*/ 0 h 192"/>
                <a:gd name="T29" fmla="*/ 3856 w 3856"/>
                <a:gd name="T30" fmla="*/ 192 h 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56" h="192">
                  <a:moveTo>
                    <a:pt x="0" y="136"/>
                  </a:moveTo>
                  <a:lnTo>
                    <a:pt x="488" y="128"/>
                  </a:lnTo>
                  <a:lnTo>
                    <a:pt x="976" y="120"/>
                  </a:lnTo>
                  <a:lnTo>
                    <a:pt x="1464" y="192"/>
                  </a:lnTo>
                  <a:lnTo>
                    <a:pt x="1928" y="192"/>
                  </a:lnTo>
                  <a:lnTo>
                    <a:pt x="2416" y="128"/>
                  </a:lnTo>
                  <a:lnTo>
                    <a:pt x="2904" y="48"/>
                  </a:lnTo>
                  <a:lnTo>
                    <a:pt x="3376" y="64"/>
                  </a:lnTo>
                  <a:lnTo>
                    <a:pt x="3856" y="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479425" y="1244600"/>
              <a:ext cx="7864475" cy="4983163"/>
              <a:chOff x="302" y="784"/>
              <a:chExt cx="4954" cy="3139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550" y="784"/>
                <a:ext cx="566" cy="2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350000"/>
                  </a:lnSpc>
                </a:pPr>
                <a:r>
                  <a:rPr lang="en-US" sz="2000" dirty="0"/>
                  <a:t>225  –</a:t>
                </a:r>
              </a:p>
              <a:p>
                <a:pPr algn="r">
                  <a:lnSpc>
                    <a:spcPct val="350000"/>
                  </a:lnSpc>
                </a:pPr>
                <a:r>
                  <a:rPr lang="en-US" sz="2000" dirty="0"/>
                  <a:t>200  –</a:t>
                </a:r>
              </a:p>
              <a:p>
                <a:pPr algn="r">
                  <a:lnSpc>
                    <a:spcPct val="350000"/>
                  </a:lnSpc>
                </a:pPr>
                <a:r>
                  <a:rPr lang="en-US" sz="2000" dirty="0"/>
                  <a:t>175  –</a:t>
                </a:r>
              </a:p>
              <a:p>
                <a:pPr algn="r">
                  <a:lnSpc>
                    <a:spcPct val="350000"/>
                  </a:lnSpc>
                </a:pPr>
                <a:r>
                  <a:rPr lang="en-US" sz="2000" dirty="0"/>
                  <a:t>150  –</a:t>
                </a:r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auto">
              <a:xfrm>
                <a:off x="968" y="1224"/>
                <a:ext cx="4288" cy="2128"/>
              </a:xfrm>
              <a:custGeom>
                <a:avLst/>
                <a:gdLst>
                  <a:gd name="T0" fmla="*/ 0 w 4288"/>
                  <a:gd name="T1" fmla="*/ 0 h 2128"/>
                  <a:gd name="T2" fmla="*/ 0 w 4288"/>
                  <a:gd name="T3" fmla="*/ 2128 h 2128"/>
                  <a:gd name="T4" fmla="*/ 4288 w 4288"/>
                  <a:gd name="T5" fmla="*/ 2128 h 2128"/>
                  <a:gd name="T6" fmla="*/ 0 60000 65536"/>
                  <a:gd name="T7" fmla="*/ 0 60000 65536"/>
                  <a:gd name="T8" fmla="*/ 0 60000 65536"/>
                  <a:gd name="T9" fmla="*/ 0 w 4288"/>
                  <a:gd name="T10" fmla="*/ 0 h 2128"/>
                  <a:gd name="T11" fmla="*/ 4288 w 4288"/>
                  <a:gd name="T12" fmla="*/ 2128 h 21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8" h="2128">
                    <a:moveTo>
                      <a:pt x="0" y="0"/>
                    </a:moveTo>
                    <a:lnTo>
                      <a:pt x="0" y="2128"/>
                    </a:lnTo>
                    <a:lnTo>
                      <a:pt x="4288" y="212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1022" y="3097"/>
                <a:ext cx="4076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  <a:tabLst>
                    <a:tab pos="190500" algn="dec"/>
                    <a:tab pos="952500" algn="dec"/>
                    <a:tab pos="1714500" algn="dec"/>
                    <a:tab pos="2476500" algn="dec"/>
                    <a:tab pos="3238500" algn="dec"/>
                    <a:tab pos="4000500" algn="dec"/>
                    <a:tab pos="4762500" algn="dec"/>
                    <a:tab pos="5524500" algn="dec"/>
                    <a:tab pos="6286500" algn="dec"/>
                  </a:tabLst>
                </a:pPr>
                <a:r>
                  <a:rPr lang="en-US" sz="2000" dirty="0"/>
                  <a:t>	|	|	|	|	|	|	|	|	|</a:t>
                </a:r>
              </a:p>
              <a:p>
                <a:pPr>
                  <a:lnSpc>
                    <a:spcPct val="125000"/>
                  </a:lnSpc>
                  <a:tabLst>
                    <a:tab pos="190500" algn="dec"/>
                    <a:tab pos="952500" algn="dec"/>
                    <a:tab pos="1714500" algn="dec"/>
                    <a:tab pos="2476500" algn="dec"/>
                    <a:tab pos="3238500" algn="dec"/>
                    <a:tab pos="4000500" algn="dec"/>
                    <a:tab pos="4762500" algn="dec"/>
                    <a:tab pos="5524500" algn="dec"/>
                    <a:tab pos="6286500" algn="dec"/>
                  </a:tabLst>
                </a:pPr>
                <a:r>
                  <a:rPr lang="en-US" sz="2000" dirty="0"/>
                  <a:t>	1	2	3	4	5	6	7	8	9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734" y="3671"/>
                <a:ext cx="66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Quarter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 rot="-5400000">
                <a:off x="53" y="2189"/>
                <a:ext cx="7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Demand</a:t>
                </a:r>
              </a:p>
            </p:txBody>
          </p:sp>
        </p:grpSp>
        <p:grpSp>
          <p:nvGrpSpPr>
            <p:cNvPr id="33" name="Group 12"/>
            <p:cNvGrpSpPr>
              <a:grpSpLocks/>
            </p:cNvGrpSpPr>
            <p:nvPr/>
          </p:nvGrpSpPr>
          <p:grpSpPr bwMode="auto">
            <a:xfrm>
              <a:off x="6270625" y="4254500"/>
              <a:ext cx="804863" cy="709613"/>
              <a:chOff x="3950" y="2680"/>
              <a:chExt cx="507" cy="447"/>
            </a:xfrm>
          </p:grpSpPr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3950" y="2894"/>
                <a:ext cx="50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Symbol" charset="0"/>
                  </a:rPr>
                  <a:t>a</a:t>
                </a:r>
                <a:r>
                  <a:rPr lang="en-US" dirty="0"/>
                  <a:t> = .1</a:t>
                </a:r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4064" y="2680"/>
                <a:ext cx="128" cy="22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6" name="Group 15"/>
            <p:cNvGrpSpPr>
              <a:grpSpLocks/>
            </p:cNvGrpSpPr>
            <p:nvPr/>
          </p:nvGrpSpPr>
          <p:grpSpPr bwMode="auto">
            <a:xfrm>
              <a:off x="3451225" y="2549525"/>
              <a:ext cx="1428750" cy="1235075"/>
              <a:chOff x="2174" y="1606"/>
              <a:chExt cx="900" cy="778"/>
            </a:xfrm>
          </p:grpSpPr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2174" y="1606"/>
                <a:ext cx="900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dirty="0"/>
                  <a:t>Actual demand</a:t>
                </a: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 flipH="1" flipV="1">
                <a:off x="2640" y="2064"/>
                <a:ext cx="296" cy="3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6651625" y="2562225"/>
              <a:ext cx="804863" cy="981075"/>
              <a:chOff x="4190" y="1614"/>
              <a:chExt cx="507" cy="618"/>
            </a:xfrm>
          </p:grpSpPr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4190" y="1614"/>
                <a:ext cx="50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Symbol" charset="0"/>
                  </a:rPr>
                  <a:t>a</a:t>
                </a:r>
                <a:r>
                  <a:rPr lang="en-US" dirty="0"/>
                  <a:t> = .5</a:t>
                </a:r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 flipV="1">
                <a:off x="4416" y="1856"/>
                <a:ext cx="40" cy="3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63600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  <a:sym typeface="Symbol" charset="0"/>
              </a:rPr>
              <a:t>Impact of Different </a:t>
            </a:r>
            <a:r>
              <a:rPr lang="en-US" i="1" dirty="0">
                <a:latin typeface="Arial" charset="0"/>
                <a:cs typeface="Arial" charset="0"/>
                <a:sym typeface="Symbol" charset="0"/>
              </a:rPr>
              <a:t></a:t>
            </a:r>
            <a:endParaRPr lang="en-US" i="1" dirty="0">
              <a:latin typeface="Arial" charset="0"/>
              <a:cs typeface="Arial" charset="0"/>
            </a:endParaRPr>
          </a:p>
        </p:txBody>
      </p:sp>
      <p:grpSp>
        <p:nvGrpSpPr>
          <p:cNvPr id="114697" name="Group 24"/>
          <p:cNvGrpSpPr>
            <a:grpSpLocks/>
          </p:cNvGrpSpPr>
          <p:nvPr/>
        </p:nvGrpSpPr>
        <p:grpSpPr bwMode="auto">
          <a:xfrm>
            <a:off x="434975" y="2220913"/>
            <a:ext cx="5543550" cy="3600450"/>
            <a:chOff x="274" y="1399"/>
            <a:chExt cx="3492" cy="2268"/>
          </a:xfrm>
        </p:grpSpPr>
        <p:sp>
          <p:nvSpPr>
            <p:cNvPr id="119830" name="Rectangle 22"/>
            <p:cNvSpPr>
              <a:spLocks noChangeArrowheads="1"/>
            </p:cNvSpPr>
            <p:nvPr/>
          </p:nvSpPr>
          <p:spPr bwMode="auto">
            <a:xfrm>
              <a:off x="274" y="1399"/>
              <a:ext cx="3492" cy="226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699" name="Text Box 23"/>
            <p:cNvSpPr txBox="1">
              <a:spLocks noChangeArrowheads="1"/>
            </p:cNvSpPr>
            <p:nvPr/>
          </p:nvSpPr>
          <p:spPr bwMode="auto">
            <a:xfrm>
              <a:off x="436" y="1716"/>
              <a:ext cx="3135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BF0922"/>
                </a:buClr>
                <a:buSzPct val="60000"/>
                <a:buFont typeface="Lucida Grande" charset="0"/>
                <a:buChar char="►"/>
              </a:pPr>
              <a:r>
                <a:rPr lang="en-US" sz="2800" b="1" dirty="0">
                  <a:latin typeface="Arial" charset="0"/>
                  <a:ea typeface="MS PGothic" charset="0"/>
                  <a:cs typeface="MS PGothic" charset="0"/>
                </a:rPr>
                <a:t>Choose high values of </a:t>
              </a:r>
              <a:r>
                <a:rPr lang="en-US" sz="2800" b="1" i="1" dirty="0">
                  <a:latin typeface="Arial" charset="0"/>
                  <a:ea typeface="MS PGothic" charset="0"/>
                  <a:cs typeface="MS PGothic" charset="0"/>
                  <a:sym typeface="Symbol" charset="0"/>
                </a:rPr>
                <a:t></a:t>
              </a:r>
              <a:r>
                <a:rPr lang="en-US" sz="2800" b="1" dirty="0">
                  <a:latin typeface="Arial" charset="0"/>
                  <a:ea typeface="MS PGothic" charset="0"/>
                  <a:cs typeface="MS PGothic" charset="0"/>
                  <a:sym typeface="Symbol" charset="0"/>
                </a:rPr>
                <a:t> when underlying average is likely to change</a:t>
              </a:r>
            </a:p>
            <a:p>
              <a:pPr>
                <a:lnSpc>
                  <a:spcPct val="90000"/>
                </a:lnSpc>
                <a:spcBef>
                  <a:spcPct val="40000"/>
                </a:spcBef>
                <a:buClr>
                  <a:srgbClr val="BF0922"/>
                </a:buClr>
                <a:buSzPct val="60000"/>
                <a:buFont typeface="Lucida Grande" charset="0"/>
                <a:buChar char="►"/>
              </a:pPr>
              <a:r>
                <a:rPr lang="en-US" sz="2800" b="1" dirty="0">
                  <a:latin typeface="Arial" charset="0"/>
                  <a:ea typeface="MS PGothic" charset="0"/>
                  <a:cs typeface="MS PGothic" charset="0"/>
                  <a:sym typeface="Symbol" charset="0"/>
                </a:rPr>
                <a:t>Choose low values of </a:t>
              </a:r>
              <a:r>
                <a:rPr lang="en-US" sz="2800" b="1" i="1" dirty="0">
                  <a:latin typeface="Arial" charset="0"/>
                  <a:ea typeface="MS PGothic" charset="0"/>
                  <a:cs typeface="MS PGothic" charset="0"/>
                  <a:sym typeface="Symbol" charset="0"/>
                </a:rPr>
                <a:t></a:t>
              </a:r>
              <a:r>
                <a:rPr lang="en-US" sz="2800" b="1" dirty="0">
                  <a:latin typeface="Arial" charset="0"/>
                  <a:ea typeface="MS PGothic" charset="0"/>
                  <a:cs typeface="MS PGothic" charset="0"/>
                  <a:sym typeface="Symbol" charset="0"/>
                </a:rPr>
                <a:t> when underlying average is 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81028678"/>
      </p:ext>
    </p:extLst>
  </p:cSld>
  <p:clrMapOvr>
    <a:masterClrMapping/>
  </p:clrMapOvr>
  <p:transition>
    <p:strips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1475"/>
            <a:ext cx="7772400" cy="1282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Selecting the Smoothing Constant</a:t>
            </a:r>
            <a:endParaRPr lang="en-US" i="1" dirty="0">
              <a:latin typeface="Arial" charset="0"/>
              <a:cs typeface="Arial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954088" y="1870075"/>
            <a:ext cx="723582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The objective is to obtain the most accurate forecast no matter the technique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954088" y="3368675"/>
            <a:ext cx="7235825" cy="165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We generally do this by selecting the model that gives us the lowest forecast error according to one of three preferred measures: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6100" y="5070183"/>
            <a:ext cx="557075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Clr>
                <a:schemeClr val="accent1"/>
              </a:buClr>
              <a:buSzPct val="75000"/>
              <a:buFont typeface="Lucida Grande"/>
              <a:buChar char="►"/>
            </a:pPr>
            <a:r>
              <a:rPr lang="en-US" sz="2400" dirty="0"/>
              <a:t>Mean Absolute Deviation (MAD)</a:t>
            </a:r>
            <a:endParaRPr lang="en-NZ" sz="2400" dirty="0"/>
          </a:p>
          <a:p>
            <a:pPr marL="285750" lvl="0" indent="-285750">
              <a:buClr>
                <a:schemeClr val="accent1"/>
              </a:buClr>
              <a:buSzPct val="75000"/>
              <a:buFont typeface="Lucida Grande"/>
              <a:buChar char="►"/>
            </a:pPr>
            <a:r>
              <a:rPr lang="en-US" sz="2400" dirty="0"/>
              <a:t>Mean Squared Error (</a:t>
            </a:r>
            <a:r>
              <a:rPr lang="en-US" sz="2400" dirty="0" err="1"/>
              <a:t>MSE</a:t>
            </a:r>
            <a:r>
              <a:rPr lang="en-US" sz="2400" dirty="0"/>
              <a:t>)</a:t>
            </a:r>
            <a:endParaRPr lang="en-NZ" sz="2400" dirty="0"/>
          </a:p>
          <a:p>
            <a:pPr marL="285750" lvl="0" indent="-285750">
              <a:buClr>
                <a:schemeClr val="accent1"/>
              </a:buClr>
              <a:buSzPct val="75000"/>
              <a:buFont typeface="Lucida Grande"/>
              <a:buChar char="►"/>
            </a:pPr>
            <a:r>
              <a:rPr lang="en-US" sz="2400" dirty="0"/>
              <a:t>Mean Absolute Percent Error (</a:t>
            </a:r>
            <a:r>
              <a:rPr lang="en-US" sz="2400" dirty="0" err="1"/>
              <a:t>MAPE</a:t>
            </a:r>
            <a:r>
              <a:rPr lang="en-US" sz="2400" dirty="0"/>
              <a:t>)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xmlns="" val="82107708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36" grpId="0" autoUpdateAnimBg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8475"/>
            <a:ext cx="7772400" cy="9779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Common Measures of Error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374775" y="1847850"/>
            <a:ext cx="602297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dirty="0"/>
              <a:t>Mean Absolute Deviation (MAD)</a:t>
            </a:r>
          </a:p>
        </p:txBody>
      </p:sp>
      <p:graphicFrame>
        <p:nvGraphicFramePr>
          <p:cNvPr id="4" name="Object 126"/>
          <p:cNvGraphicFramePr>
            <a:graphicFrameLocks noChangeAspect="1"/>
          </p:cNvGraphicFramePr>
          <p:nvPr/>
        </p:nvGraphicFramePr>
        <p:xfrm>
          <a:off x="2686050" y="2857500"/>
          <a:ext cx="3771900" cy="863600"/>
        </p:xfrm>
        <a:graphic>
          <a:graphicData uri="http://schemas.openxmlformats.org/presentationml/2006/ole">
            <p:oleObj spid="_x0000_s3075" name="Equation" r:id="rId3" imgW="3757680" imgH="849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208471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Determining the MAD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2213849"/>
              </p:ext>
            </p:extLst>
          </p:nvPr>
        </p:nvGraphicFramePr>
        <p:xfrm>
          <a:off x="457200" y="1397000"/>
          <a:ext cx="7848600" cy="4074795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QUARTER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ACTUAL TONNAGE UNLOADED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WITH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WITH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.50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175.50 =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175.00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+ .10(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5898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–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175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174.75 = 175.50 + .10(168 – 175.50)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173.18 = 174.75 + .10(159 – 174.75)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165.88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173.36 = 173.18 + .10(175 – 173.18)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170.44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175.02 = 173.36 + .10(190 – 173.36)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180.22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178.02 = 175.02 + .10(205 – 175.02)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192.61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178.22 = 178.02 + .10(180 – 178.02)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186.30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178.59 = 178.22 + .10(182 – 178.22)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184.15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916499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Determining the MAD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7101878"/>
              </p:ext>
            </p:extLst>
          </p:nvPr>
        </p:nvGraphicFramePr>
        <p:xfrm>
          <a:off x="457200" y="1397000"/>
          <a:ext cx="8056563" cy="481774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576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QUARTER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ACTUAL TONNAGE UNLOADED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WITH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ABSOLUTE DEVIATION FOR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charset="2"/>
                          <a:ea typeface="ＭＳ Ｐゴシック" charset="0"/>
                          <a:cs typeface="Symbol" charset="2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WITH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.50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ABSOLUTE DEVIATION FOR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charset="2"/>
                          <a:ea typeface="ＭＳ Ｐゴシック" charset="0"/>
                          <a:cs typeface="Symbol" charset="2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.50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175.50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174.75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173.18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165.88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173.36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170.44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175.02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29.98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180.22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178.02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192.61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12.61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178.22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3.78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186.30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4.30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Sum of absolute deviations: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82.45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98.62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MAD =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Σ|Deviations|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10.31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12.33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14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9707847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8475"/>
            <a:ext cx="7772400" cy="9779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Common Measures of Error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1868488" y="2014538"/>
            <a:ext cx="538321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dirty="0"/>
              <a:t>Mean Squared Error (MSE)</a:t>
            </a:r>
          </a:p>
        </p:txBody>
      </p:sp>
      <p:graphicFrame>
        <p:nvGraphicFramePr>
          <p:cNvPr id="5" name="Object 125"/>
          <p:cNvGraphicFramePr>
            <a:graphicFrameLocks noChangeAspect="1"/>
          </p:cNvGraphicFramePr>
          <p:nvPr/>
        </p:nvGraphicFramePr>
        <p:xfrm>
          <a:off x="2711450" y="2965450"/>
          <a:ext cx="3721100" cy="952500"/>
        </p:xfrm>
        <a:graphic>
          <a:graphicData uri="http://schemas.openxmlformats.org/presentationml/2006/ole">
            <p:oleObj spid="_x0000_s4099" name="Equation" r:id="rId3" imgW="3711960" imgH="941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5858792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Determining the MSE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5738554"/>
              </p:ext>
            </p:extLst>
          </p:nvPr>
        </p:nvGraphicFramePr>
        <p:xfrm>
          <a:off x="457200" y="1447800"/>
          <a:ext cx="8229600" cy="34747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QUARTER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ACTUAL TONNAGE UNLOADED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FOR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(ERROR)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  <a:tab pos="9906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5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= 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175.50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  <a:tab pos="9906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(–7.5)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= 56.25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174.75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  <a:tab pos="9906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(–15.75)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= 248.06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173.18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  <a:tab pos="9906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(1.82)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= 3.31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173.36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  <a:tab pos="9906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(16.64)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= 276.89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175.02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  <a:tab pos="9906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(29.98)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= 898.80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178.02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  <a:tab pos="9906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(1.98)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= 3.92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178.22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  <a:tab pos="9906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(3.78)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= 14.29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03600" algn="r"/>
                          <a:tab pos="3492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Sum of errors squared	= 1,526.52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" name="Object 120"/>
          <p:cNvGraphicFramePr>
            <a:graphicFrameLocks noChangeAspect="1"/>
          </p:cNvGraphicFramePr>
          <p:nvPr/>
        </p:nvGraphicFramePr>
        <p:xfrm>
          <a:off x="1327150" y="5200650"/>
          <a:ext cx="6489700" cy="952500"/>
        </p:xfrm>
        <a:graphic>
          <a:graphicData uri="http://schemas.openxmlformats.org/presentationml/2006/ole">
            <p:oleObj spid="_x0000_s5123" name="Equation" r:id="rId3" imgW="6482160" imgH="941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9140396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8475"/>
            <a:ext cx="7772400" cy="9779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Common Measures of Error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903288" y="2317750"/>
            <a:ext cx="70040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dirty="0"/>
              <a:t>Mean Absolute Percent Error (MAPE)</a:t>
            </a:r>
          </a:p>
        </p:txBody>
      </p:sp>
      <p:graphicFrame>
        <p:nvGraphicFramePr>
          <p:cNvPr id="2" name="Object 126"/>
          <p:cNvGraphicFramePr>
            <a:graphicFrameLocks noChangeAspect="1"/>
          </p:cNvGraphicFramePr>
          <p:nvPr/>
        </p:nvGraphicFramePr>
        <p:xfrm>
          <a:off x="1701800" y="3194050"/>
          <a:ext cx="5740400" cy="1231900"/>
        </p:xfrm>
        <a:graphic>
          <a:graphicData uri="http://schemas.openxmlformats.org/presentationml/2006/ole">
            <p:oleObj spid="_x0000_s6147" name="Equation" r:id="rId3" imgW="5732280" imgH="12157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944973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Determining the MAPE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0629675"/>
              </p:ext>
            </p:extLst>
          </p:nvPr>
        </p:nvGraphicFramePr>
        <p:xfrm>
          <a:off x="457200" y="1447800"/>
          <a:ext cx="8229600" cy="347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315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/>
                          <a:cs typeface="Arial"/>
                        </a:rPr>
                        <a:t>QUARTER</a:t>
                      </a:r>
                    </a:p>
                  </a:txBody>
                  <a:tcPr marT="45724" marB="45724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/>
                          <a:cs typeface="Arial"/>
                        </a:rPr>
                        <a:t>ACTUAL TONNAGE UNLOADED</a:t>
                      </a:r>
                    </a:p>
                  </a:txBody>
                  <a:tcPr marT="45724" marB="45724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/>
                          <a:cs typeface="Arial"/>
                        </a:rPr>
                        <a:t>FORECAST FOR </a:t>
                      </a:r>
                      <a:r>
                        <a:rPr lang="en-US" sz="1400" b="1" i="1" dirty="0"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400" b="1" dirty="0">
                          <a:latin typeface="Arial"/>
                          <a:cs typeface="Arial"/>
                        </a:rPr>
                        <a:t> = .10</a:t>
                      </a:r>
                    </a:p>
                  </a:txBody>
                  <a:tcPr marT="45724" marB="45724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/>
                          <a:cs typeface="Arial"/>
                        </a:rPr>
                        <a:t>ABSOLUTE PERCENT ERROR</a:t>
                      </a:r>
                    </a:p>
                    <a:p>
                      <a:pPr algn="ctr"/>
                      <a:r>
                        <a:rPr lang="en-US" sz="1400" b="1" dirty="0">
                          <a:latin typeface="Arial"/>
                          <a:cs typeface="Arial"/>
                        </a:rPr>
                        <a:t>100(|ERROR|/ACTUAL)</a:t>
                      </a:r>
                    </a:p>
                  </a:txBody>
                  <a:tcPr marT="45724" marB="45724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175.00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346200" algn="r"/>
                          <a:tab pos="14351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100(5/180)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	= 2.78%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168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175.50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346200" algn="r"/>
                          <a:tab pos="14351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100(7.5/168)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	= 4.46%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159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174.75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711200">
                        <a:tabLst>
                          <a:tab pos="1346200" algn="r"/>
                          <a:tab pos="14351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100(15.75/159)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	= 9.90%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173.18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346200" algn="r"/>
                          <a:tab pos="14351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100(1.82/175)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	= 1.05%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190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173.36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346200" algn="r"/>
                          <a:tab pos="14351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100(16.64/190)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	= 8.76%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205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175.02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346200" algn="r"/>
                          <a:tab pos="14351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100(29.98/205)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	= 14.62%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180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178.02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346200" algn="r"/>
                          <a:tab pos="14351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100(1.98/180)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	= 1.10%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4445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178.22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346200" algn="r"/>
                          <a:tab pos="1435100" algn="l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100(3.78/182)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	= 2.08%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28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94100" algn="r"/>
                          <a:tab pos="3683000" algn="l"/>
                        </a:tabLst>
                        <a:defRPr/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Sum of % errors	= 44.75%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tabLst>
                          <a:tab pos="3594100" algn="r"/>
                          <a:tab pos="3683000" algn="l"/>
                        </a:tabLst>
                      </a:pP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" name="Object 120"/>
          <p:cNvGraphicFramePr>
            <a:graphicFrameLocks noChangeAspect="1"/>
          </p:cNvGraphicFramePr>
          <p:nvPr/>
        </p:nvGraphicFramePr>
        <p:xfrm>
          <a:off x="1073150" y="5251450"/>
          <a:ext cx="6997700" cy="850900"/>
        </p:xfrm>
        <a:graphic>
          <a:graphicData uri="http://schemas.openxmlformats.org/presentationml/2006/ole">
            <p:oleObj spid="_x0000_s7171" name="Equation" r:id="rId3" imgW="6985080" imgH="840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93329473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pcot.jpg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29" b="442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530475"/>
            <a:ext cx="7772400" cy="3578225"/>
          </a:xfrm>
        </p:spPr>
        <p:txBody>
          <a:bodyPr/>
          <a:lstStyle/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20% of customers come from outside the USA</a:t>
            </a:r>
          </a:p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Economic model includes gross domestic product, cross-exchange rates, arrivals into the USA</a:t>
            </a:r>
          </a:p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A staff of 35 analysts and 70 field people survey 1 million park guests, employees, and travel professionals each year</a:t>
            </a: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400050" y="319088"/>
            <a:ext cx="8299450" cy="1751012"/>
            <a:chOff x="679981" y="2123017"/>
            <a:chExt cx="7518927" cy="1312861"/>
          </a:xfrm>
        </p:grpSpPr>
        <p:sp>
          <p:nvSpPr>
            <p:cNvPr id="6" name="Rectangle 4"/>
            <p:cNvSpPr/>
            <p:nvPr/>
          </p:nvSpPr>
          <p:spPr>
            <a:xfrm flipH="1">
              <a:off x="679981" y="2269419"/>
              <a:ext cx="442967" cy="1159317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3320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33" y="2123017"/>
              <a:ext cx="7208275" cy="116050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988503" y="3293003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81000"/>
            <a:ext cx="7772400" cy="1362075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Arial" charset="0"/>
                <a:cs typeface="Arial" charset="0"/>
              </a:rPr>
              <a:t>Forecasting Provides a Competitive Advantage for Disney</a:t>
            </a:r>
          </a:p>
        </p:txBody>
      </p:sp>
    </p:spTree>
    <p:extLst>
      <p:ext uri="{BB962C8B-B14F-4D97-AF65-F5344CB8AC3E}">
        <p14:creationId xmlns:p14="http://schemas.microsoft.com/office/powerpoint/2010/main" xmlns="" val="1645502325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65262"/>
          </a:xfrm>
        </p:spPr>
        <p:txBody>
          <a:bodyPr/>
          <a:lstStyle/>
          <a:p>
            <a:r>
              <a:rPr lang="en-US" dirty="0"/>
              <a:t>Comparison of Measures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246221"/>
              </p:ext>
            </p:extLst>
          </p:nvPr>
        </p:nvGraphicFramePr>
        <p:xfrm>
          <a:off x="463550" y="1917700"/>
          <a:ext cx="8254365" cy="2899410"/>
        </p:xfrm>
        <a:graphic>
          <a:graphicData uri="http://schemas.openxmlformats.org/drawingml/2006/table">
            <a:tbl>
              <a:tblPr/>
              <a:tblGrid>
                <a:gridCol w="1470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8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88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Comparison of Measures of Forecast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MEASURE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APPLICATION TO CHAPTER EXAMPLE</a:t>
                      </a:r>
                      <a:endParaRPr kumimoji="0" lang="en-US" sz="1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 absolute deviation (MAD)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How much the forecast missed the 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2"/>
                          <a:ea typeface="ＭＳ Ｐゴシック" charset="0"/>
                          <a:cs typeface="Symbol" charset="2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.10 in Example 4, the forecast for grain unloaded was off by an average of 10.31 tons.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 squared error (MSE)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The square of how much the forecast missed the 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2"/>
                          <a:ea typeface="ＭＳ Ｐゴシック" charset="0"/>
                          <a:cs typeface="Symbol" charset="2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.10 in Example 5, the square of the forecast error was 190.8. This number does not have a physical meaning, but is useful when compared to the MSE of another forecast.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 absolute percent error (MAPE)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The average percent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2"/>
                          <a:ea typeface="ＭＳ Ｐゴシック" charset="0"/>
                          <a:cs typeface="Symbol" charset="2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.10 in Example 6, the forecast is off by 5.59% on average. As in Examples 4 and 5, some forecasts were too high, and some were low.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4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Comparison of Forecast Error </a:t>
            </a:r>
          </a:p>
        </p:txBody>
      </p:sp>
      <p:grpSp>
        <p:nvGrpSpPr>
          <p:cNvPr id="124931" name="Group 3"/>
          <p:cNvGrpSpPr>
            <a:grpSpLocks/>
          </p:cNvGrpSpPr>
          <p:nvPr/>
        </p:nvGrpSpPr>
        <p:grpSpPr bwMode="auto">
          <a:xfrm>
            <a:off x="444500" y="1565275"/>
            <a:ext cx="8283575" cy="4248150"/>
            <a:chOff x="280" y="1106"/>
            <a:chExt cx="5218" cy="2676"/>
          </a:xfrm>
        </p:grpSpPr>
        <p:sp>
          <p:nvSpPr>
            <p:cNvPr id="130051" name="Rectangle 4"/>
            <p:cNvSpPr>
              <a:spLocks noChangeArrowheads="1"/>
            </p:cNvSpPr>
            <p:nvPr/>
          </p:nvSpPr>
          <p:spPr bwMode="auto">
            <a:xfrm>
              <a:off x="280" y="1106"/>
              <a:ext cx="5169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	Rounded	Absolute	Rounded	Absolute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Actual	Forecast	Deviation	Forecast	Deviation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Tonnage	with	for	with	for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Quarter	Unloaded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</a:t>
              </a:r>
            </a:p>
          </p:txBody>
        </p:sp>
        <p:sp>
          <p:nvSpPr>
            <p:cNvPr id="130052" name="Rectangle 5"/>
            <p:cNvSpPr>
              <a:spLocks noChangeArrowheads="1"/>
            </p:cNvSpPr>
            <p:nvPr/>
          </p:nvSpPr>
          <p:spPr bwMode="auto">
            <a:xfrm>
              <a:off x="518" y="1766"/>
              <a:ext cx="498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1	180	175	5.00	175	5.00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2	168	175.5	7.50	177.50	9.50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3	159	174.75	15.75	172.75	13.75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4	175	173.18	1.82	165.88	9.12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5	190	173.36	16.64	170.44	19.56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6	205	175.02	29.98	180.22	24.78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7	180	178.02	1.98	192.61	12.61</a:t>
              </a:r>
            </a:p>
            <a:p>
              <a:pPr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8	182	178.22	3.78	186.30	4.30</a:t>
              </a:r>
            </a:p>
            <a:p>
              <a:pPr>
                <a:spcBef>
                  <a:spcPct val="20000"/>
                </a:spcBef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	82.45		98.62</a:t>
              </a:r>
            </a:p>
            <a:p>
              <a:pPr>
                <a:buFont typeface="Times" charset="0"/>
                <a:buNone/>
                <a:tabLst>
                  <a:tab pos="1524000" algn="r"/>
                  <a:tab pos="2336800" algn="l"/>
                  <a:tab pos="4292600" algn="r"/>
                  <a:tab pos="5297488" algn="l"/>
                  <a:tab pos="7150100" algn="r"/>
                </a:tabLst>
              </a:pPr>
              <a:r>
                <a:rPr lang="en-US" sz="2000" dirty="0"/>
                <a:t>		</a:t>
              </a:r>
            </a:p>
          </p:txBody>
        </p:sp>
        <p:sp>
          <p:nvSpPr>
            <p:cNvPr id="130053" name="Line 6"/>
            <p:cNvSpPr>
              <a:spLocks noChangeShapeType="1"/>
            </p:cNvSpPr>
            <p:nvPr/>
          </p:nvSpPr>
          <p:spPr bwMode="auto">
            <a:xfrm>
              <a:off x="368" y="1752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4" name="Line 7"/>
            <p:cNvSpPr>
              <a:spLocks noChangeShapeType="1"/>
            </p:cNvSpPr>
            <p:nvPr/>
          </p:nvSpPr>
          <p:spPr bwMode="auto">
            <a:xfrm>
              <a:off x="2936" y="3344"/>
              <a:ext cx="4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Line 8"/>
            <p:cNvSpPr>
              <a:spLocks noChangeShapeType="1"/>
            </p:cNvSpPr>
            <p:nvPr/>
          </p:nvSpPr>
          <p:spPr bwMode="auto">
            <a:xfrm>
              <a:off x="4715" y="3344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Line 9"/>
            <p:cNvSpPr>
              <a:spLocks noChangeShapeType="1"/>
            </p:cNvSpPr>
            <p:nvPr/>
          </p:nvSpPr>
          <p:spPr bwMode="auto">
            <a:xfrm>
              <a:off x="1872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10"/>
            <p:cNvSpPr>
              <a:spLocks noChangeShapeType="1"/>
            </p:cNvSpPr>
            <p:nvPr/>
          </p:nvSpPr>
          <p:spPr bwMode="auto">
            <a:xfrm>
              <a:off x="3680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27487508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444500" y="1565275"/>
            <a:ext cx="8283575" cy="4248150"/>
            <a:chOff x="280" y="1106"/>
            <a:chExt cx="5218" cy="2676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80" y="1106"/>
              <a:ext cx="5169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	Rounded	Absolute	Rounded	Absolute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Actual	Forecast	Deviation	Forecast	Deviation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Tonnage	with	for	with	for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Quarter	Unloaded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18" y="1766"/>
              <a:ext cx="498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1	180	175	5.00	175	5.00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2	168	175.5	7.50	177.50	9.50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3	159	174.75	15.75	172.75	13.75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4	175	173.18	1.82	165.88	9.12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5	190	173.36	16.64	170.44	19.56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6	205	175.02	29.98	180.22	24.78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7	180	178.02	1.98	192.61	12.61</a:t>
              </a:r>
            </a:p>
            <a:p>
              <a:pPr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8	182	178.22	3.78	186.30	4.30</a:t>
              </a:r>
            </a:p>
            <a:p>
              <a:pPr>
                <a:spcBef>
                  <a:spcPct val="20000"/>
                </a:spcBef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	82.45		98.62</a:t>
              </a:r>
            </a:p>
            <a:p>
              <a:pPr>
                <a:buFont typeface="Times" charset="0"/>
                <a:buNone/>
                <a:tabLst>
                  <a:tab pos="1524000" algn="r"/>
                  <a:tab pos="2336800" algn="l"/>
                  <a:tab pos="4292600" algn="r"/>
                  <a:tab pos="5297488" algn="l"/>
                  <a:tab pos="7150100" algn="r"/>
                </a:tabLst>
              </a:pPr>
              <a:r>
                <a:rPr lang="en-US" sz="2000" dirty="0"/>
                <a:t>		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368" y="1752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2936" y="3344"/>
              <a:ext cx="4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4715" y="3344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872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3680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Comparison of Forecast Error </a:t>
            </a:r>
          </a:p>
        </p:txBody>
      </p:sp>
      <p:sp>
        <p:nvSpPr>
          <p:cNvPr id="131079" name="Line 8"/>
          <p:cNvSpPr>
            <a:spLocks noChangeShapeType="1"/>
          </p:cNvSpPr>
          <p:nvPr/>
        </p:nvSpPr>
        <p:spPr bwMode="auto">
          <a:xfrm>
            <a:off x="2971800" y="1612900"/>
            <a:ext cx="0" cy="3467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495300" y="1244600"/>
            <a:ext cx="5313363" cy="3911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Arial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1139825" y="1576388"/>
            <a:ext cx="3775075" cy="1150937"/>
            <a:chOff x="718" y="1473"/>
            <a:chExt cx="2378" cy="725"/>
          </a:xfrm>
        </p:grpSpPr>
        <p:sp>
          <p:nvSpPr>
            <p:cNvPr id="131089" name="Rectangle 12"/>
            <p:cNvSpPr>
              <a:spLocks noChangeArrowheads="1"/>
            </p:cNvSpPr>
            <p:nvPr/>
          </p:nvSpPr>
          <p:spPr bwMode="auto">
            <a:xfrm>
              <a:off x="718" y="1713"/>
              <a:ext cx="8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MAD =</a:t>
              </a:r>
            </a:p>
          </p:txBody>
        </p:sp>
        <p:sp>
          <p:nvSpPr>
            <p:cNvPr id="131090" name="Rectangle 13"/>
            <p:cNvSpPr>
              <a:spLocks noChangeArrowheads="1"/>
            </p:cNvSpPr>
            <p:nvPr/>
          </p:nvSpPr>
          <p:spPr bwMode="auto">
            <a:xfrm>
              <a:off x="1568" y="1473"/>
              <a:ext cx="1488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dirty="0"/>
                <a:t>∑ |deviations|</a:t>
              </a:r>
            </a:p>
            <a:p>
              <a:pPr algn="ctr">
                <a:lnSpc>
                  <a:spcPct val="125000"/>
                </a:lnSpc>
              </a:pPr>
              <a:r>
                <a:rPr lang="en-US" sz="2800" i="1" dirty="0">
                  <a:latin typeface="Times New Roman" charset="0"/>
                  <a:cs typeface="Times New Roman" charset="0"/>
                </a:rPr>
                <a:t>n</a:t>
              </a:r>
            </a:p>
          </p:txBody>
        </p:sp>
        <p:sp>
          <p:nvSpPr>
            <p:cNvPr id="131091" name="Line 14"/>
            <p:cNvSpPr>
              <a:spLocks noChangeShapeType="1"/>
            </p:cNvSpPr>
            <p:nvPr/>
          </p:nvSpPr>
          <p:spPr bwMode="auto">
            <a:xfrm>
              <a:off x="1600" y="1880"/>
              <a:ext cx="1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5967" name="Group 15"/>
          <p:cNvGrpSpPr>
            <a:grpSpLocks/>
          </p:cNvGrpSpPr>
          <p:nvPr/>
        </p:nvGrpSpPr>
        <p:grpSpPr bwMode="auto">
          <a:xfrm>
            <a:off x="1038225" y="2719388"/>
            <a:ext cx="4462463" cy="1019175"/>
            <a:chOff x="830" y="1977"/>
            <a:chExt cx="2811" cy="642"/>
          </a:xfrm>
        </p:grpSpPr>
        <p:sp>
          <p:nvSpPr>
            <p:cNvPr id="131087" name="Rectangle 16"/>
            <p:cNvSpPr>
              <a:spLocks noChangeArrowheads="1"/>
            </p:cNvSpPr>
            <p:nvPr/>
          </p:nvSpPr>
          <p:spPr bwMode="auto">
            <a:xfrm>
              <a:off x="1766" y="2292"/>
              <a:ext cx="18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= 82.45/8 = 10.31</a:t>
              </a:r>
            </a:p>
          </p:txBody>
        </p:sp>
        <p:sp>
          <p:nvSpPr>
            <p:cNvPr id="131088" name="Rectangle 17"/>
            <p:cNvSpPr>
              <a:spLocks noChangeArrowheads="1"/>
            </p:cNvSpPr>
            <p:nvPr/>
          </p:nvSpPr>
          <p:spPr bwMode="auto">
            <a:xfrm>
              <a:off x="830" y="1977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For </a:t>
              </a:r>
              <a:r>
                <a:rPr lang="en-US" sz="2800" i="1" dirty="0">
                  <a:latin typeface="Symbol" charset="0"/>
                </a:rPr>
                <a:t>a</a:t>
              </a:r>
              <a:r>
                <a:rPr lang="en-US" sz="2800" dirty="0"/>
                <a:t> = .10</a:t>
              </a:r>
            </a:p>
          </p:txBody>
        </p:sp>
      </p:grpSp>
      <p:grpSp>
        <p:nvGrpSpPr>
          <p:cNvPr id="125970" name="Group 18"/>
          <p:cNvGrpSpPr>
            <a:grpSpLocks/>
          </p:cNvGrpSpPr>
          <p:nvPr/>
        </p:nvGrpSpPr>
        <p:grpSpPr bwMode="auto">
          <a:xfrm>
            <a:off x="1038225" y="3846513"/>
            <a:ext cx="4449763" cy="1017587"/>
            <a:chOff x="830" y="2687"/>
            <a:chExt cx="2803" cy="641"/>
          </a:xfrm>
        </p:grpSpPr>
        <p:sp>
          <p:nvSpPr>
            <p:cNvPr id="131085" name="Rectangle 19"/>
            <p:cNvSpPr>
              <a:spLocks noChangeArrowheads="1"/>
            </p:cNvSpPr>
            <p:nvPr/>
          </p:nvSpPr>
          <p:spPr bwMode="auto">
            <a:xfrm>
              <a:off x="1758" y="3001"/>
              <a:ext cx="18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= 98.62/8 = 12.33</a:t>
              </a:r>
            </a:p>
          </p:txBody>
        </p:sp>
        <p:sp>
          <p:nvSpPr>
            <p:cNvPr id="131086" name="Rectangle 20"/>
            <p:cNvSpPr>
              <a:spLocks noChangeArrowheads="1"/>
            </p:cNvSpPr>
            <p:nvPr/>
          </p:nvSpPr>
          <p:spPr bwMode="auto">
            <a:xfrm>
              <a:off x="830" y="2687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For </a:t>
              </a:r>
              <a:r>
                <a:rPr lang="en-US" sz="2800" i="1" dirty="0">
                  <a:latin typeface="Symbol" charset="0"/>
                </a:rPr>
                <a:t>a</a:t>
              </a:r>
              <a:r>
                <a:rPr lang="en-US" sz="2800" dirty="0"/>
                <a:t> = .50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308433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444500" y="1565275"/>
            <a:ext cx="8283575" cy="4587875"/>
            <a:chOff x="280" y="1106"/>
            <a:chExt cx="5218" cy="2890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80" y="1106"/>
              <a:ext cx="5169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	Rounded	Absolute	Rounded	Absolute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Actual	Forecast	Deviation	Forecast	Deviation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Tonnage	with	for	with	for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Quarter	Unloaded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18" y="1766"/>
              <a:ext cx="4980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1	180	175	5.00	175	5.00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2	168	175.5	7.50	177.50	9.50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3	159	174.75	15.75	172.75	13.75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4	175	173.18	1.82	165.88	9.12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5	190	173.36	16.64	170.44	19.56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6	205	175.02	29.98	180.22	24.78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7	180	178.02	1.98	192.61	12.61</a:t>
              </a:r>
            </a:p>
            <a:p>
              <a:pPr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8	182	178.22	3.78	186.30	4.30</a:t>
              </a:r>
            </a:p>
            <a:p>
              <a:pPr>
                <a:spcBef>
                  <a:spcPct val="20000"/>
                </a:spcBef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	82.45		98.62</a:t>
              </a:r>
            </a:p>
            <a:p>
              <a:pPr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MAD	10.31		12.33</a:t>
              </a:r>
            </a:p>
            <a:p>
              <a:pPr>
                <a:buFont typeface="Times" charset="0"/>
                <a:buNone/>
                <a:tabLst>
                  <a:tab pos="1524000" algn="r"/>
                  <a:tab pos="2336800" algn="l"/>
                  <a:tab pos="4292600" algn="r"/>
                  <a:tab pos="5297488" algn="l"/>
                  <a:tab pos="7150100" algn="r"/>
                </a:tabLst>
              </a:pPr>
              <a:r>
                <a:rPr lang="en-US" sz="2000" dirty="0"/>
                <a:t>		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368" y="1752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2936" y="3344"/>
              <a:ext cx="4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4715" y="3344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872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3680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Comparison of Forecast Error </a:t>
            </a:r>
          </a:p>
        </p:txBody>
      </p:sp>
      <p:sp>
        <p:nvSpPr>
          <p:cNvPr id="132103" name="Line 8"/>
          <p:cNvSpPr>
            <a:spLocks noChangeShapeType="1"/>
          </p:cNvSpPr>
          <p:nvPr/>
        </p:nvSpPr>
        <p:spPr bwMode="auto">
          <a:xfrm>
            <a:off x="2971800" y="1612900"/>
            <a:ext cx="0" cy="3467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2104" name="Line 9"/>
          <p:cNvSpPr>
            <a:spLocks noChangeShapeType="1"/>
          </p:cNvSpPr>
          <p:nvPr/>
        </p:nvSpPr>
        <p:spPr bwMode="auto">
          <a:xfrm>
            <a:off x="5842000" y="1612900"/>
            <a:ext cx="0" cy="3467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2105" name="Rectangle 10"/>
          <p:cNvSpPr>
            <a:spLocks noChangeArrowheads="1"/>
          </p:cNvSpPr>
          <p:nvPr/>
        </p:nvSpPr>
        <p:spPr bwMode="auto">
          <a:xfrm>
            <a:off x="495300" y="1244600"/>
            <a:ext cx="5546725" cy="3911600"/>
          </a:xfrm>
          <a:prstGeom prst="rect">
            <a:avLst/>
          </a:prstGeom>
          <a:solidFill>
            <a:srgbClr val="BDD6A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7" name="Group 11"/>
          <p:cNvGrpSpPr>
            <a:grpSpLocks/>
          </p:cNvGrpSpPr>
          <p:nvPr/>
        </p:nvGrpSpPr>
        <p:grpSpPr bwMode="auto">
          <a:xfrm>
            <a:off x="1038225" y="2719389"/>
            <a:ext cx="4514850" cy="1023938"/>
            <a:chOff x="654" y="1593"/>
            <a:chExt cx="2844" cy="645"/>
          </a:xfrm>
        </p:grpSpPr>
        <p:sp>
          <p:nvSpPr>
            <p:cNvPr id="132114" name="Rectangle 12"/>
            <p:cNvSpPr>
              <a:spLocks noChangeArrowheads="1"/>
            </p:cNvSpPr>
            <p:nvPr/>
          </p:nvSpPr>
          <p:spPr bwMode="auto">
            <a:xfrm>
              <a:off x="1294" y="1908"/>
              <a:ext cx="22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= 1,526.52/8 = 190.8</a:t>
              </a:r>
            </a:p>
          </p:txBody>
        </p:sp>
        <p:sp>
          <p:nvSpPr>
            <p:cNvPr id="132115" name="Rectangle 13"/>
            <p:cNvSpPr>
              <a:spLocks noChangeArrowheads="1"/>
            </p:cNvSpPr>
            <p:nvPr/>
          </p:nvSpPr>
          <p:spPr bwMode="auto">
            <a:xfrm>
              <a:off x="654" y="1593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For </a:t>
              </a:r>
              <a:r>
                <a:rPr lang="en-US" sz="2800" i="1" dirty="0">
                  <a:latin typeface="Symbol" charset="0"/>
                </a:rPr>
                <a:t>a</a:t>
              </a:r>
              <a:r>
                <a:rPr lang="en-US" sz="2800" dirty="0"/>
                <a:t> = .10</a:t>
              </a:r>
            </a:p>
          </p:txBody>
        </p:sp>
      </p:grpSp>
      <p:grpSp>
        <p:nvGrpSpPr>
          <p:cNvPr id="126990" name="Group 14"/>
          <p:cNvGrpSpPr>
            <a:grpSpLocks/>
          </p:cNvGrpSpPr>
          <p:nvPr/>
        </p:nvGrpSpPr>
        <p:grpSpPr bwMode="auto">
          <a:xfrm>
            <a:off x="1038225" y="3846513"/>
            <a:ext cx="4673600" cy="1017587"/>
            <a:chOff x="654" y="2303"/>
            <a:chExt cx="2944" cy="641"/>
          </a:xfrm>
        </p:grpSpPr>
        <p:sp>
          <p:nvSpPr>
            <p:cNvPr id="132112" name="Rectangle 15"/>
            <p:cNvSpPr>
              <a:spLocks noChangeArrowheads="1"/>
            </p:cNvSpPr>
            <p:nvPr/>
          </p:nvSpPr>
          <p:spPr bwMode="auto">
            <a:xfrm>
              <a:off x="1286" y="2617"/>
              <a:ext cx="2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= 1,561.91/8 = 195.24</a:t>
              </a:r>
            </a:p>
          </p:txBody>
        </p:sp>
        <p:sp>
          <p:nvSpPr>
            <p:cNvPr id="132113" name="Rectangle 16"/>
            <p:cNvSpPr>
              <a:spLocks noChangeArrowheads="1"/>
            </p:cNvSpPr>
            <p:nvPr/>
          </p:nvSpPr>
          <p:spPr bwMode="auto">
            <a:xfrm>
              <a:off x="654" y="2303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For </a:t>
              </a:r>
              <a:r>
                <a:rPr lang="en-US" sz="2800" i="1" dirty="0">
                  <a:latin typeface="Symbol" charset="0"/>
                </a:rPr>
                <a:t>a</a:t>
              </a:r>
              <a:r>
                <a:rPr lang="en-US" sz="2800" dirty="0"/>
                <a:t> = .50</a:t>
              </a:r>
            </a:p>
          </p:txBody>
        </p:sp>
      </p:grpSp>
      <p:grpSp>
        <p:nvGrpSpPr>
          <p:cNvPr id="126993" name="Group 17"/>
          <p:cNvGrpSpPr>
            <a:grpSpLocks/>
          </p:cNvGrpSpPr>
          <p:nvPr/>
        </p:nvGrpSpPr>
        <p:grpSpPr bwMode="auto">
          <a:xfrm>
            <a:off x="684213" y="1525588"/>
            <a:ext cx="4778375" cy="1150937"/>
            <a:chOff x="830" y="3377"/>
            <a:chExt cx="3010" cy="725"/>
          </a:xfrm>
        </p:grpSpPr>
        <p:sp>
          <p:nvSpPr>
            <p:cNvPr id="132109" name="Rectangle 18"/>
            <p:cNvSpPr>
              <a:spLocks noChangeArrowheads="1"/>
            </p:cNvSpPr>
            <p:nvPr/>
          </p:nvSpPr>
          <p:spPr bwMode="auto">
            <a:xfrm>
              <a:off x="830" y="3617"/>
              <a:ext cx="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MSE =</a:t>
              </a:r>
            </a:p>
          </p:txBody>
        </p:sp>
        <p:sp>
          <p:nvSpPr>
            <p:cNvPr id="132110" name="Rectangle 19"/>
            <p:cNvSpPr>
              <a:spLocks noChangeArrowheads="1"/>
            </p:cNvSpPr>
            <p:nvPr/>
          </p:nvSpPr>
          <p:spPr bwMode="auto">
            <a:xfrm>
              <a:off x="1692" y="3377"/>
              <a:ext cx="204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2800" dirty="0"/>
                <a:t>∑ (forecast errors)</a:t>
              </a:r>
              <a:r>
                <a:rPr lang="en-US" sz="2800" baseline="30000" dirty="0"/>
                <a:t>2</a:t>
              </a:r>
              <a:endParaRPr lang="en-US" sz="2800" dirty="0"/>
            </a:p>
            <a:p>
              <a:pPr algn="ctr">
                <a:lnSpc>
                  <a:spcPct val="125000"/>
                </a:lnSpc>
              </a:pPr>
              <a:r>
                <a:rPr lang="en-US" sz="2800" i="1" dirty="0">
                  <a:latin typeface="Times New Roman" charset="0"/>
                  <a:cs typeface="Times New Roman" charset="0"/>
                </a:rPr>
                <a:t>n</a:t>
              </a:r>
            </a:p>
          </p:txBody>
        </p:sp>
        <p:sp>
          <p:nvSpPr>
            <p:cNvPr id="132111" name="Line 20"/>
            <p:cNvSpPr>
              <a:spLocks noChangeShapeType="1"/>
            </p:cNvSpPr>
            <p:nvPr/>
          </p:nvSpPr>
          <p:spPr bwMode="auto">
            <a:xfrm>
              <a:off x="1712" y="3784"/>
              <a:ext cx="2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815426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444500" y="1565275"/>
            <a:ext cx="8283575" cy="4587875"/>
            <a:chOff x="280" y="1106"/>
            <a:chExt cx="5218" cy="289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280" y="1106"/>
              <a:ext cx="5169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	Rounded	Absolute	Rounded	Absolute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Actual	Forecast	Deviation	Forecast	Deviation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Tonnage	with	for	with	for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Quarter	Unloaded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518" y="1766"/>
              <a:ext cx="4980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1	180	175	5.00	175	5.00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2	168	175.5	7.50	177.50	9.50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3	159	174.75	15.75	172.75	13.75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4	175	173.18	1.82	165.88	9.12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5	190	173.36	16.64	170.44	19.56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6	205	175.02	29.98	180.22	24.78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7	180	178.02	1.98	192.61	12.61</a:t>
              </a:r>
            </a:p>
            <a:p>
              <a:pPr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8	182	178.22	3.78	186.30	4.30</a:t>
              </a:r>
            </a:p>
            <a:p>
              <a:pPr>
                <a:spcBef>
                  <a:spcPct val="20000"/>
                </a:spcBef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	82.45		98.62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MAD	10.31		12.33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</a:t>
              </a:r>
              <a:r>
                <a:rPr lang="en-US" sz="2000" dirty="0" err="1"/>
                <a:t>MSE</a:t>
              </a:r>
              <a:r>
                <a:rPr lang="en-US" sz="2000" dirty="0"/>
                <a:t>	190.82		195.24</a:t>
              </a:r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368" y="1752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936" y="3344"/>
              <a:ext cx="4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4715" y="3344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872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3680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Comparison of Forecast Error </a:t>
            </a:r>
          </a:p>
        </p:txBody>
      </p:sp>
      <p:sp>
        <p:nvSpPr>
          <p:cNvPr id="133127" name="Line 8"/>
          <p:cNvSpPr>
            <a:spLocks noChangeShapeType="1"/>
          </p:cNvSpPr>
          <p:nvPr/>
        </p:nvSpPr>
        <p:spPr bwMode="auto">
          <a:xfrm>
            <a:off x="2971800" y="1612900"/>
            <a:ext cx="0" cy="3467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8" name="Line 9"/>
          <p:cNvSpPr>
            <a:spLocks noChangeShapeType="1"/>
          </p:cNvSpPr>
          <p:nvPr/>
        </p:nvSpPr>
        <p:spPr bwMode="auto">
          <a:xfrm>
            <a:off x="5842000" y="1612900"/>
            <a:ext cx="0" cy="3467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9" name="Rectangle 10"/>
          <p:cNvSpPr>
            <a:spLocks noChangeArrowheads="1"/>
          </p:cNvSpPr>
          <p:nvPr/>
        </p:nvSpPr>
        <p:spPr bwMode="auto">
          <a:xfrm>
            <a:off x="495300" y="1244600"/>
            <a:ext cx="6324600" cy="3911600"/>
          </a:xfrm>
          <a:prstGeom prst="rect">
            <a:avLst/>
          </a:prstGeom>
          <a:solidFill>
            <a:srgbClr val="BDD6A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8011" name="Group 11"/>
          <p:cNvGrpSpPr>
            <a:grpSpLocks/>
          </p:cNvGrpSpPr>
          <p:nvPr/>
        </p:nvGrpSpPr>
        <p:grpSpPr bwMode="auto">
          <a:xfrm>
            <a:off x="1279525" y="2719390"/>
            <a:ext cx="4924426" cy="1023938"/>
            <a:chOff x="830" y="1977"/>
            <a:chExt cx="3102" cy="645"/>
          </a:xfrm>
        </p:grpSpPr>
        <p:sp>
          <p:nvSpPr>
            <p:cNvPr id="133141" name="Rectangle 12"/>
            <p:cNvSpPr>
              <a:spLocks noChangeArrowheads="1"/>
            </p:cNvSpPr>
            <p:nvPr/>
          </p:nvSpPr>
          <p:spPr bwMode="auto">
            <a:xfrm>
              <a:off x="1766" y="2292"/>
              <a:ext cx="2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= 44.75%/8 = 5.59%</a:t>
              </a:r>
            </a:p>
          </p:txBody>
        </p:sp>
        <p:sp>
          <p:nvSpPr>
            <p:cNvPr id="133142" name="Rectangle 13"/>
            <p:cNvSpPr>
              <a:spLocks noChangeArrowheads="1"/>
            </p:cNvSpPr>
            <p:nvPr/>
          </p:nvSpPr>
          <p:spPr bwMode="auto">
            <a:xfrm>
              <a:off x="830" y="1977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For </a:t>
              </a:r>
              <a:r>
                <a:rPr lang="en-US" sz="2800" i="1" dirty="0">
                  <a:latin typeface="Symbol" charset="0"/>
                </a:rPr>
                <a:t>a</a:t>
              </a:r>
              <a:r>
                <a:rPr lang="en-US" sz="2800" dirty="0"/>
                <a:t> = .10</a:t>
              </a:r>
            </a:p>
          </p:txBody>
        </p:sp>
      </p:grp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1279525" y="3846511"/>
            <a:ext cx="4911726" cy="1022349"/>
            <a:chOff x="830" y="2687"/>
            <a:chExt cx="3094" cy="644"/>
          </a:xfrm>
        </p:grpSpPr>
        <p:sp>
          <p:nvSpPr>
            <p:cNvPr id="133139" name="Rectangle 15"/>
            <p:cNvSpPr>
              <a:spLocks noChangeArrowheads="1"/>
            </p:cNvSpPr>
            <p:nvPr/>
          </p:nvSpPr>
          <p:spPr bwMode="auto">
            <a:xfrm>
              <a:off x="1758" y="3001"/>
              <a:ext cx="2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= 54.00%/8 = 6.75%</a:t>
              </a:r>
            </a:p>
          </p:txBody>
        </p:sp>
        <p:sp>
          <p:nvSpPr>
            <p:cNvPr id="133140" name="Rectangle 16"/>
            <p:cNvSpPr>
              <a:spLocks noChangeArrowheads="1"/>
            </p:cNvSpPr>
            <p:nvPr/>
          </p:nvSpPr>
          <p:spPr bwMode="auto">
            <a:xfrm>
              <a:off x="830" y="2687"/>
              <a:ext cx="1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For </a:t>
              </a:r>
              <a:r>
                <a:rPr lang="en-US" sz="2800" i="1" dirty="0">
                  <a:latin typeface="Symbol" charset="0"/>
                </a:rPr>
                <a:t>a</a:t>
              </a:r>
              <a:r>
                <a:rPr lang="en-US" sz="2800" dirty="0"/>
                <a:t> = .50</a:t>
              </a:r>
            </a:p>
          </p:txBody>
        </p:sp>
      </p:grpSp>
      <p:grpSp>
        <p:nvGrpSpPr>
          <p:cNvPr id="128017" name="Group 17"/>
          <p:cNvGrpSpPr>
            <a:grpSpLocks/>
          </p:cNvGrpSpPr>
          <p:nvPr/>
        </p:nvGrpSpPr>
        <p:grpSpPr bwMode="auto">
          <a:xfrm>
            <a:off x="660400" y="1000125"/>
            <a:ext cx="5845175" cy="1806575"/>
            <a:chOff x="416" y="510"/>
            <a:chExt cx="3682" cy="1138"/>
          </a:xfrm>
        </p:grpSpPr>
        <p:grpSp>
          <p:nvGrpSpPr>
            <p:cNvPr id="133133" name="Group 18"/>
            <p:cNvGrpSpPr>
              <a:grpSpLocks/>
            </p:cNvGrpSpPr>
            <p:nvPr/>
          </p:nvGrpSpPr>
          <p:grpSpPr bwMode="auto">
            <a:xfrm>
              <a:off x="416" y="1105"/>
              <a:ext cx="3682" cy="327"/>
              <a:chOff x="416" y="1105"/>
              <a:chExt cx="3682" cy="327"/>
            </a:xfrm>
          </p:grpSpPr>
          <p:sp>
            <p:nvSpPr>
              <p:cNvPr id="133137" name="Rectangle 19"/>
              <p:cNvSpPr>
                <a:spLocks noChangeArrowheads="1"/>
              </p:cNvSpPr>
              <p:nvPr/>
            </p:nvSpPr>
            <p:spPr bwMode="auto">
              <a:xfrm>
                <a:off x="416" y="1105"/>
                <a:ext cx="9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MAPE =</a:t>
                </a:r>
              </a:p>
            </p:txBody>
          </p:sp>
          <p:sp>
            <p:nvSpPr>
              <p:cNvPr id="133138" name="Line 20"/>
              <p:cNvSpPr>
                <a:spLocks noChangeShapeType="1"/>
              </p:cNvSpPr>
              <p:nvPr/>
            </p:nvSpPr>
            <p:spPr bwMode="auto">
              <a:xfrm>
                <a:off x="1410" y="1380"/>
                <a:ext cx="2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33134" name="Group 21"/>
            <p:cNvGrpSpPr>
              <a:grpSpLocks/>
            </p:cNvGrpSpPr>
            <p:nvPr/>
          </p:nvGrpSpPr>
          <p:grpSpPr bwMode="auto">
            <a:xfrm>
              <a:off x="1440" y="510"/>
              <a:ext cx="2516" cy="1138"/>
              <a:chOff x="1440" y="510"/>
              <a:chExt cx="2516" cy="1138"/>
            </a:xfrm>
          </p:grpSpPr>
          <p:sp>
            <p:nvSpPr>
              <p:cNvPr id="133135" name="Rectangle 22"/>
              <p:cNvSpPr>
                <a:spLocks noChangeArrowheads="1"/>
              </p:cNvSpPr>
              <p:nvPr/>
            </p:nvSpPr>
            <p:spPr bwMode="auto">
              <a:xfrm>
                <a:off x="1449" y="682"/>
                <a:ext cx="2507" cy="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dirty="0"/>
                  <a:t>∑</a:t>
                </a:r>
                <a:r>
                  <a:rPr lang="en-US" sz="2800" dirty="0"/>
                  <a:t>100|deviation</a:t>
                </a:r>
                <a:r>
                  <a:rPr lang="en-US" sz="2800" i="1" baseline="-25000" dirty="0"/>
                  <a:t>i</a:t>
                </a:r>
                <a:r>
                  <a:rPr lang="en-US" sz="2800" dirty="0"/>
                  <a:t>|/actual</a:t>
                </a:r>
                <a:r>
                  <a:rPr lang="en-US" sz="2800" i="1" baseline="-25000" dirty="0"/>
                  <a:t>i</a:t>
                </a:r>
                <a:endParaRPr lang="en-US" sz="2800" i="1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800" i="1" dirty="0">
                    <a:latin typeface="Times New Roman" charset="0"/>
                    <a:cs typeface="Times New Roman" charset="0"/>
                  </a:rPr>
                  <a:t>n</a:t>
                </a:r>
              </a:p>
            </p:txBody>
          </p:sp>
          <p:sp>
            <p:nvSpPr>
              <p:cNvPr id="133136" name="Rectangle 23"/>
              <p:cNvSpPr>
                <a:spLocks noChangeArrowheads="1"/>
              </p:cNvSpPr>
              <p:nvPr/>
            </p:nvSpPr>
            <p:spPr bwMode="auto">
              <a:xfrm>
                <a:off x="1440" y="510"/>
                <a:ext cx="410" cy="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250000"/>
                  </a:lnSpc>
                </a:pPr>
                <a:r>
                  <a:rPr lang="en-US" i="1" dirty="0"/>
                  <a:t>n</a:t>
                </a:r>
              </a:p>
              <a:p>
                <a:pPr algn="ctr">
                  <a:lnSpc>
                    <a:spcPct val="250000"/>
                  </a:lnSpc>
                </a:pPr>
                <a:r>
                  <a:rPr lang="en-US" i="1" dirty="0"/>
                  <a:t>i</a:t>
                </a:r>
                <a:r>
                  <a:rPr lang="en-US" dirty="0"/>
                  <a:t> =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33442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320800"/>
          </a:xfrm>
          <a:extLst/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Comparison of Forecast Error </a:t>
            </a: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4360863" y="5384800"/>
            <a:ext cx="1376362" cy="1136650"/>
          </a:xfrm>
          <a:prstGeom prst="ellipse">
            <a:avLst/>
          </a:prstGeom>
          <a:noFill/>
          <a:ln w="101600">
            <a:solidFill>
              <a:srgbClr val="BF092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444500" y="1565275"/>
            <a:ext cx="8283575" cy="4894263"/>
            <a:chOff x="280" y="1106"/>
            <a:chExt cx="5218" cy="3083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280" y="1106"/>
              <a:ext cx="5169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	Rounded	Absolute	Rounded	Absolute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Actual	Forecast	Deviation	Forecast	Deviation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	Tonnage	with	for	with	for</a:t>
              </a:r>
            </a:p>
            <a:p>
              <a:pPr>
                <a:lnSpc>
                  <a:spcPct val="85000"/>
                </a:lnSpc>
                <a:tabLst>
                  <a:tab pos="482600" algn="ctr"/>
                  <a:tab pos="1714500" algn="ctr"/>
                  <a:tab pos="3149600" algn="ctr"/>
                  <a:tab pos="4572000" algn="ctr"/>
                  <a:tab pos="6007100" algn="ctr"/>
                  <a:tab pos="7429500" algn="ctr"/>
                </a:tabLst>
              </a:pPr>
              <a:r>
                <a:rPr lang="en-US" dirty="0"/>
                <a:t>	Quarter	Unloaded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.10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	</a:t>
              </a:r>
              <a:r>
                <a:rPr lang="en-US" i="1" dirty="0">
                  <a:latin typeface="Symbol" charset="0"/>
                </a:rPr>
                <a:t>a</a:t>
              </a:r>
              <a:r>
                <a:rPr lang="en-US" dirty="0"/>
                <a:t> = .50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18" y="1766"/>
              <a:ext cx="4980" cy="2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1	180	175	5.00	175	5.00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2	168	175.5	7.50	177.50	9.50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3	159	174.75	15.75	172.75	13.75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4	175	173.18	1.82	165.88	9.12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5	190	173.36	16.64	170.44	19.56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6	205	175.02	29.98	180.22	24.78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7	180	178.02	1.98	192.61	12.61</a:t>
              </a:r>
            </a:p>
            <a:p>
              <a:pPr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8	182	178.22	3.78	186.30	4.30</a:t>
              </a:r>
            </a:p>
            <a:p>
              <a:pPr>
                <a:spcBef>
                  <a:spcPct val="20000"/>
                </a:spcBef>
                <a:buFont typeface="Times" charset="0"/>
                <a:buNone/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	82.45		98.62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MAD	10.31		12.33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</a:t>
              </a:r>
              <a:r>
                <a:rPr lang="en-US" sz="2000" dirty="0" err="1"/>
                <a:t>MSE</a:t>
              </a:r>
              <a:r>
                <a:rPr lang="en-US" sz="2000" dirty="0"/>
                <a:t>	190.82		195.24</a:t>
              </a:r>
            </a:p>
            <a:p>
              <a:pPr>
                <a:tabLst>
                  <a:tab pos="1524000" algn="r"/>
                  <a:tab pos="2336800" algn="l"/>
                  <a:tab pos="4483100" algn="r"/>
                  <a:tab pos="5297488" algn="l"/>
                  <a:tab pos="7353300" algn="r"/>
                </a:tabLst>
              </a:pPr>
              <a:r>
                <a:rPr lang="en-US" sz="2000" dirty="0"/>
                <a:t>		</a:t>
              </a:r>
              <a:r>
                <a:rPr lang="en-US" sz="2000" dirty="0" err="1"/>
                <a:t>MAPE</a:t>
              </a:r>
              <a:r>
                <a:rPr lang="en-US" sz="2000" dirty="0"/>
                <a:t>	5.59%		6.75%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368" y="1752"/>
              <a:ext cx="5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2936" y="3344"/>
              <a:ext cx="4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715" y="3344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872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680" y="1136"/>
              <a:ext cx="0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953252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42300" cy="1308100"/>
          </a:xfrm>
        </p:spPr>
        <p:txBody>
          <a:bodyPr anchorCtr="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 with Trend Adjustment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977900" y="2159000"/>
            <a:ext cx="72120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When a trend is present, exponential smoothing must be modified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3576751"/>
              </p:ext>
            </p:extLst>
          </p:nvPr>
        </p:nvGraphicFramePr>
        <p:xfrm>
          <a:off x="457200" y="3622675"/>
          <a:ext cx="8153400" cy="222885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ACTUAL DEMAND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 FOR MONTHS 1 –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100 (given)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–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 = 100 + .4(100 – 100)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–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 = 100 + .4(200 – 100) = 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–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 = 140 + .4(300 – 140) = 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</a:tabLst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=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–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) = 204 + .4(400 – 204) = 282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836365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42300" cy="1308100"/>
          </a:xfrm>
        </p:spPr>
        <p:txBody>
          <a:bodyPr anchorCtr="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 with Trend Adjustment</a:t>
            </a:r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608013" y="2159000"/>
            <a:ext cx="8039100" cy="1044575"/>
            <a:chOff x="255" y="2160"/>
            <a:chExt cx="5064" cy="658"/>
          </a:xfrm>
        </p:grpSpPr>
        <p:sp>
          <p:nvSpPr>
            <p:cNvPr id="137222" name="Rectangle 5"/>
            <p:cNvSpPr>
              <a:spLocks noChangeArrowheads="1"/>
            </p:cNvSpPr>
            <p:nvPr/>
          </p:nvSpPr>
          <p:spPr bwMode="auto">
            <a:xfrm>
              <a:off x="255" y="2160"/>
              <a:ext cx="1612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Forecast </a:t>
              </a:r>
            </a:p>
            <a:p>
              <a:pPr>
                <a:lnSpc>
                  <a:spcPct val="85000"/>
                </a:lnSpc>
              </a:pPr>
              <a:r>
                <a:rPr lang="en-US" sz="2400" dirty="0"/>
                <a:t>including  (</a:t>
              </a:r>
              <a:r>
                <a:rPr lang="en-US" sz="2400" i="1" dirty="0"/>
                <a:t>FIT</a:t>
              </a:r>
              <a:r>
                <a:rPr lang="en-US" sz="2400" i="1" baseline="-25000" dirty="0"/>
                <a:t>t</a:t>
              </a:r>
              <a:r>
                <a:rPr lang="en-US" sz="2400" dirty="0"/>
                <a:t>) = </a:t>
              </a:r>
            </a:p>
            <a:p>
              <a:pPr>
                <a:lnSpc>
                  <a:spcPct val="85000"/>
                </a:lnSpc>
              </a:pPr>
              <a:r>
                <a:rPr lang="en-US" sz="2400" dirty="0"/>
                <a:t>trend</a:t>
              </a:r>
            </a:p>
          </p:txBody>
        </p:sp>
        <p:sp>
          <p:nvSpPr>
            <p:cNvPr id="137223" name="Rectangle 6"/>
            <p:cNvSpPr>
              <a:spLocks noChangeArrowheads="1"/>
            </p:cNvSpPr>
            <p:nvPr/>
          </p:nvSpPr>
          <p:spPr bwMode="auto">
            <a:xfrm>
              <a:off x="1841" y="2161"/>
              <a:ext cx="347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tabLst>
                  <a:tab pos="2857500" algn="l"/>
                  <a:tab pos="3429000" algn="l"/>
                  <a:tab pos="4838700" algn="l"/>
                </a:tabLst>
              </a:pPr>
              <a:r>
                <a:rPr lang="en-US" sz="2400" dirty="0"/>
                <a:t>Exponentially	Exponentially</a:t>
              </a:r>
            </a:p>
            <a:p>
              <a:pPr>
                <a:lnSpc>
                  <a:spcPct val="85000"/>
                </a:lnSpc>
                <a:tabLst>
                  <a:tab pos="2857500" algn="l"/>
                  <a:tab pos="3429000" algn="l"/>
                  <a:tab pos="4838700" algn="l"/>
                </a:tabLst>
              </a:pPr>
              <a:r>
                <a:rPr lang="en-US" sz="2400" dirty="0"/>
                <a:t>smoothed       (</a:t>
              </a:r>
              <a:r>
                <a:rPr lang="en-US" sz="2400" i="1" dirty="0"/>
                <a:t>F</a:t>
              </a:r>
              <a:r>
                <a:rPr lang="en-US" sz="2400" i="1" baseline="-25000" dirty="0"/>
                <a:t>t</a:t>
              </a:r>
              <a:r>
                <a:rPr lang="en-US" sz="2400" dirty="0"/>
                <a:t>)  +	smoothed	(</a:t>
              </a:r>
              <a:r>
                <a:rPr lang="en-US" sz="2400" i="1" dirty="0"/>
                <a:t>T</a:t>
              </a:r>
              <a:r>
                <a:rPr lang="en-US" sz="2400" i="1" baseline="-25000" dirty="0"/>
                <a:t>t</a:t>
              </a:r>
              <a:r>
                <a:rPr lang="en-US" sz="2400" dirty="0"/>
                <a:t>)</a:t>
              </a:r>
            </a:p>
            <a:p>
              <a:pPr>
                <a:lnSpc>
                  <a:spcPct val="85000"/>
                </a:lnSpc>
                <a:tabLst>
                  <a:tab pos="2857500" algn="l"/>
                  <a:tab pos="3429000" algn="l"/>
                  <a:tab pos="4838700" algn="l"/>
                </a:tabLst>
              </a:pPr>
              <a:r>
                <a:rPr lang="en-US" sz="2400" dirty="0"/>
                <a:t>forecast	trend</a:t>
              </a: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71713" y="3340100"/>
            <a:ext cx="4873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/>
              <a:t>F</a:t>
            </a:r>
            <a:r>
              <a:rPr lang="en-US" sz="2400" i="1" baseline="-25000" dirty="0"/>
              <a:t>t</a:t>
            </a:r>
            <a:r>
              <a:rPr lang="en-US" sz="2400" dirty="0"/>
              <a:t> = </a:t>
            </a:r>
            <a:r>
              <a:rPr lang="en-US" sz="2400" i="1" dirty="0">
                <a:latin typeface="Symbol" charset="0"/>
              </a:rPr>
              <a:t>a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 − 1</a:t>
            </a:r>
            <a:r>
              <a:rPr lang="en-US" sz="2400" dirty="0"/>
              <a:t>) + (1 − </a:t>
            </a:r>
            <a:r>
              <a:rPr lang="en-US" sz="2400" i="1" dirty="0">
                <a:latin typeface="Symbol" charset="0"/>
              </a:rPr>
              <a:t>a</a:t>
            </a:r>
            <a:r>
              <a:rPr lang="en-US" sz="2400" dirty="0"/>
              <a:t>)(</a:t>
            </a:r>
            <a:r>
              <a:rPr lang="en-US" sz="2400" i="1" dirty="0"/>
              <a:t>F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 − 1</a:t>
            </a:r>
            <a:r>
              <a:rPr lang="en-US" sz="2400" dirty="0"/>
              <a:t> + </a:t>
            </a:r>
            <a:r>
              <a:rPr lang="en-US" sz="2400" i="1" dirty="0"/>
              <a:t>T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 − 1</a:t>
            </a:r>
            <a:r>
              <a:rPr lang="en-US" sz="2400" dirty="0"/>
              <a:t>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63813" y="3948113"/>
            <a:ext cx="4289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/>
              <a:t>T</a:t>
            </a:r>
            <a:r>
              <a:rPr lang="en-US" sz="2400" i="1" baseline="-25000" dirty="0"/>
              <a:t>t</a:t>
            </a:r>
            <a:r>
              <a:rPr lang="en-US" sz="2400" dirty="0"/>
              <a:t> = </a:t>
            </a:r>
            <a:r>
              <a:rPr lang="en-US" sz="2400" i="1" dirty="0">
                <a:latin typeface="Symbol" charset="0"/>
              </a:rPr>
              <a:t>b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 </a:t>
            </a:r>
            <a:r>
              <a:rPr lang="en-US" sz="2400" dirty="0"/>
              <a:t> − </a:t>
            </a:r>
            <a:r>
              <a:rPr lang="en-US" sz="2400" i="1" dirty="0"/>
              <a:t>F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 − 1</a:t>
            </a:r>
            <a:r>
              <a:rPr lang="en-US" sz="2400" dirty="0"/>
              <a:t>) + (1 − </a:t>
            </a:r>
            <a:r>
              <a:rPr lang="en-US" sz="2400" i="1" dirty="0">
                <a:latin typeface="Symbol" charset="0"/>
              </a:rPr>
              <a:t>b</a:t>
            </a:r>
            <a:r>
              <a:rPr lang="en-US" sz="2400" dirty="0"/>
              <a:t>)</a:t>
            </a:r>
            <a:r>
              <a:rPr lang="en-US" sz="2400" i="1" dirty="0"/>
              <a:t>T</a:t>
            </a:r>
            <a:r>
              <a:rPr lang="en-US" sz="2400" i="1" baseline="-25000" dirty="0"/>
              <a:t>t</a:t>
            </a:r>
            <a:r>
              <a:rPr lang="en-US" sz="2400" baseline="-25000" dirty="0"/>
              <a:t> − 1</a:t>
            </a:r>
            <a:endParaRPr lang="en-US" sz="24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16013" y="4602163"/>
            <a:ext cx="67897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12573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tabLst>
                <a:tab pos="1257300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tabLst>
                <a:tab pos="1257300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tabLst>
                <a:tab pos="1257300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tabLst>
                <a:tab pos="1257300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257300" algn="l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Arial" charset="0"/>
              </a:rPr>
              <a:t>where	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= exponentially smoothed forecast average</a:t>
            </a:r>
          </a:p>
          <a:p>
            <a:r>
              <a:rPr lang="en-US" sz="2000" dirty="0">
                <a:latin typeface="Arial" charset="0"/>
              </a:rPr>
              <a:t>	</a:t>
            </a:r>
            <a:r>
              <a:rPr lang="en-US" sz="2000" i="1" dirty="0">
                <a:latin typeface="Arial" charset="0"/>
              </a:rPr>
              <a:t>T</a:t>
            </a:r>
            <a:r>
              <a:rPr lang="en-US" sz="2000" i="1" baseline="-25000" dirty="0"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= exponentially smoothed trend</a:t>
            </a:r>
          </a:p>
          <a:p>
            <a:r>
              <a:rPr lang="en-US" sz="2000" dirty="0">
                <a:latin typeface="Arial" charset="0"/>
              </a:rPr>
              <a:t>	</a:t>
            </a:r>
            <a:r>
              <a:rPr lang="en-US" sz="2000" i="1" dirty="0">
                <a:latin typeface="Arial" charset="0"/>
              </a:rPr>
              <a:t>A</a:t>
            </a:r>
            <a:r>
              <a:rPr lang="en-US" sz="2000" i="1" baseline="-25000" dirty="0"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= actual demand</a:t>
            </a:r>
          </a:p>
          <a:p>
            <a:r>
              <a:rPr lang="en-US" sz="2000" dirty="0">
                <a:latin typeface="Arial" charset="0"/>
              </a:rPr>
              <a:t>	</a:t>
            </a:r>
            <a:r>
              <a:rPr lang="en-US" sz="2000" i="1" dirty="0">
                <a:latin typeface="Symbol" charset="0"/>
              </a:rPr>
              <a:t>a</a:t>
            </a:r>
            <a:r>
              <a:rPr lang="en-US" sz="2000" dirty="0">
                <a:latin typeface="Arial" charset="0"/>
              </a:rPr>
              <a:t> = smoothing constant for average (0 ≤ </a:t>
            </a:r>
            <a:r>
              <a:rPr lang="en-US" sz="2000" i="1" dirty="0">
                <a:latin typeface="Symbol" charset="0"/>
              </a:rPr>
              <a:t>a</a:t>
            </a:r>
            <a:r>
              <a:rPr lang="en-US" sz="2000" dirty="0">
                <a:latin typeface="Arial" charset="0"/>
              </a:rPr>
              <a:t> ≤ 1)</a:t>
            </a:r>
          </a:p>
          <a:p>
            <a:r>
              <a:rPr lang="en-US" sz="2000" dirty="0">
                <a:latin typeface="Arial" charset="0"/>
              </a:rPr>
              <a:t>	</a:t>
            </a:r>
            <a:r>
              <a:rPr lang="en-US" sz="2000" i="1" dirty="0">
                <a:latin typeface="Symbol" charset="0"/>
              </a:rPr>
              <a:t>b</a:t>
            </a:r>
            <a:r>
              <a:rPr lang="en-US" sz="2000" dirty="0">
                <a:latin typeface="Arial" charset="0"/>
              </a:rPr>
              <a:t> = smoothing constant for trend (0 ≤</a:t>
            </a:r>
            <a:r>
              <a:rPr lang="en-US" sz="2000" i="1" dirty="0">
                <a:latin typeface="Symbol" charset="0"/>
              </a:rPr>
              <a:t> b </a:t>
            </a:r>
            <a:r>
              <a:rPr lang="en-US" sz="2000" dirty="0">
                <a:latin typeface="Arial" charset="0"/>
              </a:rPr>
              <a:t>≤ 1)</a:t>
            </a:r>
          </a:p>
        </p:txBody>
      </p:sp>
    </p:spTree>
    <p:extLst>
      <p:ext uri="{BB962C8B-B14F-4D97-AF65-F5344CB8AC3E}">
        <p14:creationId xmlns:p14="http://schemas.microsoft.com/office/powerpoint/2010/main" xmlns="" val="3025921248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42300" cy="1308100"/>
          </a:xfrm>
        </p:spPr>
        <p:txBody>
          <a:bodyPr anchorCtr="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 with Trend Adjustment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950913" y="2281238"/>
            <a:ext cx="70358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Step 1: </a:t>
            </a:r>
            <a:r>
              <a:rPr lang="en-US" sz="2800" dirty="0"/>
              <a:t>Compute </a:t>
            </a:r>
            <a:r>
              <a:rPr lang="en-US" sz="2800" i="1" dirty="0"/>
              <a:t>F</a:t>
            </a:r>
            <a:r>
              <a:rPr lang="en-US" sz="2800" i="1" baseline="-25000" dirty="0"/>
              <a:t>t</a:t>
            </a:r>
            <a:endParaRPr lang="en-US" sz="2800" i="1" dirty="0"/>
          </a:p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rgbClr val="D33320"/>
                </a:solidFill>
              </a:rPr>
              <a:t>Step 2: </a:t>
            </a:r>
            <a:r>
              <a:rPr lang="en-US" sz="2800" dirty="0"/>
              <a:t>Compute </a:t>
            </a:r>
            <a:r>
              <a:rPr lang="en-US" sz="2800" i="1" dirty="0"/>
              <a:t>T</a:t>
            </a:r>
            <a:r>
              <a:rPr lang="en-US" sz="2800" i="1" baseline="-25000" dirty="0"/>
              <a:t>t</a:t>
            </a:r>
            <a:endParaRPr lang="en-US" sz="2800" i="1" dirty="0"/>
          </a:p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rgbClr val="D33320"/>
                </a:solidFill>
              </a:rPr>
              <a:t>Step 3: </a:t>
            </a:r>
            <a:r>
              <a:rPr lang="en-US" sz="2800" dirty="0"/>
              <a:t>Calculate the forecast </a:t>
            </a:r>
            <a:r>
              <a:rPr lang="en-US" sz="2800" i="1" dirty="0"/>
              <a:t>FIT</a:t>
            </a:r>
            <a:r>
              <a:rPr lang="en-US" sz="2800" i="1" baseline="-25000" dirty="0"/>
              <a:t>t</a:t>
            </a:r>
            <a:r>
              <a:rPr lang="en-US" sz="2800" dirty="0"/>
              <a:t> = </a:t>
            </a:r>
            <a:r>
              <a:rPr lang="en-US" sz="2800" i="1" dirty="0"/>
              <a:t>F</a:t>
            </a:r>
            <a:r>
              <a:rPr lang="en-US" sz="2800" i="1" baseline="-25000" dirty="0"/>
              <a:t>t</a:t>
            </a:r>
            <a:r>
              <a:rPr lang="en-US" sz="2800" dirty="0"/>
              <a:t> + </a:t>
            </a:r>
            <a:r>
              <a:rPr lang="en-US" sz="2800" i="1" dirty="0"/>
              <a:t>T</a:t>
            </a:r>
            <a:r>
              <a:rPr lang="en-US" sz="2800" i="1" baseline="-25000" dirty="0"/>
              <a:t>t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43371405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 with Trend Adjustment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3550" y="2247900"/>
          <a:ext cx="82169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2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MONTH (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ACTUAL DEMAND (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400" i="1" baseline="-2500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MONTH </a:t>
                      </a:r>
                      <a:r>
                        <a:rPr lang="en-US" sz="1400" i="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ACTUAL DEMAND (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400" i="1" baseline="-2500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33700" y="5002213"/>
            <a:ext cx="3328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2400" i="1" dirty="0">
                <a:latin typeface="Symbol" charset="0"/>
              </a:rPr>
              <a:t>a</a:t>
            </a:r>
            <a:r>
              <a:rPr lang="en-US" sz="2400" dirty="0">
                <a:latin typeface="Arial" charset="0"/>
              </a:rPr>
              <a:t> = .2                  </a:t>
            </a:r>
            <a:r>
              <a:rPr lang="en-US" sz="2400" i="1" dirty="0">
                <a:latin typeface="Symbol" charset="0"/>
              </a:rPr>
              <a:t>b</a:t>
            </a:r>
            <a:r>
              <a:rPr lang="en-US" sz="2400" dirty="0">
                <a:latin typeface="Arial" charset="0"/>
              </a:rPr>
              <a:t> = .4</a:t>
            </a:r>
          </a:p>
        </p:txBody>
      </p:sp>
    </p:spTree>
    <p:extLst>
      <p:ext uri="{BB962C8B-B14F-4D97-AF65-F5344CB8AC3E}">
        <p14:creationId xmlns:p14="http://schemas.microsoft.com/office/powerpoint/2010/main" xmlns="" val="72465718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pcot.jpg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29" b="442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517775"/>
            <a:ext cx="7772400" cy="3908425"/>
          </a:xfrm>
        </p:spPr>
        <p:txBody>
          <a:bodyPr/>
          <a:lstStyle/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Inputs to the forecasting model include airline specials, Federal Reserve policies, Wall Street trends, vacation/holiday schedules for 3,000 school districts around the world</a:t>
            </a:r>
          </a:p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Average forecast error for the 5-year forecast is 5%</a:t>
            </a:r>
          </a:p>
          <a:p>
            <a:pPr>
              <a:buSzPct val="60000"/>
              <a:buFont typeface="Lucida Grande" charset="0"/>
              <a:buChar char="►"/>
            </a:pPr>
            <a:r>
              <a:rPr lang="en-US" sz="2800" dirty="0">
                <a:latin typeface="Arial" charset="0"/>
                <a:cs typeface="Arial" charset="0"/>
              </a:rPr>
              <a:t>Average forecast error for annual forecasts is between 0% and 3%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0050" y="319088"/>
            <a:ext cx="8299450" cy="1751012"/>
            <a:chOff x="679981" y="2123017"/>
            <a:chExt cx="7518927" cy="1312861"/>
          </a:xfrm>
        </p:grpSpPr>
        <p:sp>
          <p:nvSpPr>
            <p:cNvPr id="6" name="Rectangle 4"/>
            <p:cNvSpPr/>
            <p:nvPr/>
          </p:nvSpPr>
          <p:spPr>
            <a:xfrm flipH="1">
              <a:off x="679981" y="2269419"/>
              <a:ext cx="442967" cy="1159317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3320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33" y="2123017"/>
              <a:ext cx="7208275" cy="116050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988503" y="3293003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81000"/>
            <a:ext cx="7772400" cy="1362075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Arial" charset="0"/>
                <a:cs typeface="Arial" charset="0"/>
              </a:rPr>
              <a:t>Forecasting Provides a Competitive Advantage for Disney</a:t>
            </a:r>
          </a:p>
        </p:txBody>
      </p:sp>
    </p:spTree>
    <p:extLst>
      <p:ext uri="{BB962C8B-B14F-4D97-AF65-F5344CB8AC3E}">
        <p14:creationId xmlns:p14="http://schemas.microsoft.com/office/powerpoint/2010/main" xmlns="" val="82797480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 with Trend Adjustment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900561"/>
              </p:ext>
            </p:extLst>
          </p:nvPr>
        </p:nvGraphicFramePr>
        <p:xfrm>
          <a:off x="463550" y="1917700"/>
          <a:ext cx="8216900" cy="4084320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with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.2 and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ACTUAL DEMAND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SMOOTHED FORECAST AVERAGE,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SMOOTHED TREND,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INCLUDING TREND,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FIT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959100" y="3771900"/>
            <a:ext cx="5765800" cy="2578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662363" y="4386263"/>
            <a:ext cx="44799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tabLst>
                <a:tab pos="482600" algn="l"/>
              </a:tabLst>
            </a:pPr>
            <a:r>
              <a:rPr lang="en-US" sz="2400" i="1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	= </a:t>
            </a:r>
            <a:r>
              <a:rPr lang="en-US" sz="2400" i="1" dirty="0">
                <a:latin typeface="Symbol" charset="0"/>
              </a:rPr>
              <a:t>a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+ (1 – </a:t>
            </a:r>
            <a:r>
              <a:rPr lang="en-US" sz="2400" i="1" dirty="0">
                <a:latin typeface="Symbol" charset="0"/>
              </a:rPr>
              <a:t>a</a:t>
            </a:r>
            <a:r>
              <a:rPr lang="en-US" sz="2400" dirty="0"/>
              <a:t>)(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 + </a:t>
            </a:r>
            <a:r>
              <a:rPr lang="en-US" sz="2400" i="1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pPr>
              <a:lnSpc>
                <a:spcPct val="125000"/>
              </a:lnSpc>
              <a:tabLst>
                <a:tab pos="482600" algn="l"/>
              </a:tabLst>
            </a:pPr>
            <a:r>
              <a:rPr lang="en-US" sz="2400" i="1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	= (.2)(12) + (1 – .2)(11 + 2)</a:t>
            </a:r>
          </a:p>
          <a:p>
            <a:pPr>
              <a:lnSpc>
                <a:spcPct val="125000"/>
              </a:lnSpc>
              <a:tabLst>
                <a:tab pos="482600" algn="l"/>
              </a:tabLst>
            </a:pPr>
            <a:r>
              <a:rPr lang="en-US" sz="2400" dirty="0"/>
              <a:t>	= 2.4 + (.8)(13) = 2.4 + 10.4 </a:t>
            </a:r>
          </a:p>
          <a:p>
            <a:pPr>
              <a:lnSpc>
                <a:spcPct val="125000"/>
              </a:lnSpc>
              <a:tabLst>
                <a:tab pos="482600" algn="l"/>
              </a:tabLst>
            </a:pPr>
            <a:r>
              <a:rPr lang="en-US" sz="2400" dirty="0"/>
              <a:t>	= 12.8 units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38500" y="3849688"/>
            <a:ext cx="4011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Step 1: Average for Month 2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37000" y="3263900"/>
            <a:ext cx="633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dirty="0">
                <a:latin typeface="Arial" charset="0"/>
              </a:rPr>
              <a:t>12.80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483100" y="3124200"/>
            <a:ext cx="3060700" cy="1841500"/>
            <a:chOff x="4483100" y="3124399"/>
            <a:chExt cx="3060700" cy="1841301"/>
          </a:xfrm>
        </p:grpSpPr>
        <p:sp>
          <p:nvSpPr>
            <p:cNvPr id="9" name="Freeform 8"/>
            <p:cNvSpPr/>
            <p:nvPr/>
          </p:nvSpPr>
          <p:spPr>
            <a:xfrm>
              <a:off x="4483100" y="3124399"/>
              <a:ext cx="2540000" cy="1841301"/>
            </a:xfrm>
            <a:custGeom>
              <a:avLst/>
              <a:gdLst>
                <a:gd name="connsiteX0" fmla="*/ 0 w 1841500"/>
                <a:gd name="connsiteY0" fmla="*/ 45164 h 1785064"/>
                <a:gd name="connsiteX1" fmla="*/ 952500 w 1841500"/>
                <a:gd name="connsiteY1" fmla="*/ 222964 h 1785064"/>
                <a:gd name="connsiteX2" fmla="*/ 1841500 w 1841500"/>
                <a:gd name="connsiteY2" fmla="*/ 1785064 h 1785064"/>
                <a:gd name="connsiteX0" fmla="*/ 0 w 1841500"/>
                <a:gd name="connsiteY0" fmla="*/ 12501 h 1752401"/>
                <a:gd name="connsiteX1" fmla="*/ 952500 w 1841500"/>
                <a:gd name="connsiteY1" fmla="*/ 380801 h 1752401"/>
                <a:gd name="connsiteX2" fmla="*/ 1841500 w 1841500"/>
                <a:gd name="connsiteY2" fmla="*/ 1752401 h 17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1752401">
                  <a:moveTo>
                    <a:pt x="0" y="12501"/>
                  </a:moveTo>
                  <a:cubicBezTo>
                    <a:pt x="322791" y="-43591"/>
                    <a:pt x="645583" y="90818"/>
                    <a:pt x="952500" y="380801"/>
                  </a:cubicBezTo>
                  <a:cubicBezTo>
                    <a:pt x="1259417" y="670784"/>
                    <a:pt x="1841500" y="1752401"/>
                    <a:pt x="1841500" y="1752401"/>
                  </a:cubicBezTo>
                </a:path>
              </a:pathLst>
            </a:custGeom>
            <a:ln w="57150" cmpd="sng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905500" y="3154559"/>
              <a:ext cx="1638300" cy="1722251"/>
            </a:xfrm>
            <a:custGeom>
              <a:avLst/>
              <a:gdLst>
                <a:gd name="connsiteX0" fmla="*/ 0 w 939800"/>
                <a:gd name="connsiteY0" fmla="*/ 7283 h 1721783"/>
                <a:gd name="connsiteX1" fmla="*/ 419100 w 939800"/>
                <a:gd name="connsiteY1" fmla="*/ 261283 h 1721783"/>
                <a:gd name="connsiteX2" fmla="*/ 939800 w 939800"/>
                <a:gd name="connsiteY2" fmla="*/ 1721783 h 1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9800" h="1721783">
                  <a:moveTo>
                    <a:pt x="0" y="7283"/>
                  </a:moveTo>
                  <a:cubicBezTo>
                    <a:pt x="131233" y="-8592"/>
                    <a:pt x="262467" y="-24467"/>
                    <a:pt x="419100" y="261283"/>
                  </a:cubicBezTo>
                  <a:cubicBezTo>
                    <a:pt x="575733" y="547033"/>
                    <a:pt x="939800" y="1721783"/>
                    <a:pt x="939800" y="1721783"/>
                  </a:cubicBezTo>
                </a:path>
              </a:pathLst>
            </a:custGeom>
            <a:ln w="57150" cmpd="sng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4179241" y="3594100"/>
            <a:ext cx="354659" cy="2324100"/>
          </a:xfrm>
          <a:custGeom>
            <a:avLst/>
            <a:gdLst>
              <a:gd name="connsiteX0" fmla="*/ 354659 w 354659"/>
              <a:gd name="connsiteY0" fmla="*/ 2324100 h 2324100"/>
              <a:gd name="connsiteX1" fmla="*/ 24459 w 354659"/>
              <a:gd name="connsiteY1" fmla="*/ 1905000 h 2324100"/>
              <a:gd name="connsiteX2" fmla="*/ 24459 w 354659"/>
              <a:gd name="connsiteY2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659" h="2324100">
                <a:moveTo>
                  <a:pt x="354659" y="2324100"/>
                </a:moveTo>
                <a:cubicBezTo>
                  <a:pt x="217075" y="2308225"/>
                  <a:pt x="79492" y="2292350"/>
                  <a:pt x="24459" y="1905000"/>
                </a:cubicBezTo>
                <a:cubicBezTo>
                  <a:pt x="-30574" y="1517650"/>
                  <a:pt x="24459" y="0"/>
                  <a:pt x="24459" y="0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2635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8" presetClass="exit" presetSubtype="9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utoUpdateAnimBg="0"/>
      <p:bldP spid="3" grpId="0"/>
      <p:bldP spid="8" grpId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 with Trend Adjustment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5608675"/>
              </p:ext>
            </p:extLst>
          </p:nvPr>
        </p:nvGraphicFramePr>
        <p:xfrm>
          <a:off x="463550" y="1917700"/>
          <a:ext cx="8216900" cy="4084320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with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.2 and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ACTUAL DEMAND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SMOOTHED FORECAST AVERAGE,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SMOOTHED TREND,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INCLUDING TREND,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FIT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45488" name="Rectangle 7"/>
          <p:cNvSpPr>
            <a:spLocks noChangeArrowheads="1"/>
          </p:cNvSpPr>
          <p:nvPr/>
        </p:nvSpPr>
        <p:spPr bwMode="auto">
          <a:xfrm>
            <a:off x="2959100" y="3771900"/>
            <a:ext cx="5765800" cy="2578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65563" y="4564063"/>
            <a:ext cx="4683911" cy="143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tabLst>
                <a:tab pos="482600" algn="l"/>
              </a:tabLst>
            </a:pPr>
            <a:r>
              <a:rPr lang="en-US" sz="2400" i="1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	= </a:t>
            </a:r>
            <a:r>
              <a:rPr lang="en-US" sz="2400" i="1" dirty="0">
                <a:latin typeface="Symbol" charset="0"/>
              </a:rPr>
              <a:t>b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− 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) + (1 − </a:t>
            </a:r>
            <a:r>
              <a:rPr lang="en-US" sz="2400" i="1" dirty="0">
                <a:latin typeface="Symbol" charset="2"/>
                <a:cs typeface="Symbol" charset="2"/>
              </a:rPr>
              <a:t>b</a:t>
            </a:r>
            <a:r>
              <a:rPr lang="en-US" sz="2400" dirty="0"/>
              <a:t>)</a:t>
            </a:r>
            <a:r>
              <a:rPr lang="en-US" sz="2400" i="1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  <a:p>
            <a:pPr>
              <a:lnSpc>
                <a:spcPct val="125000"/>
              </a:lnSpc>
              <a:tabLst>
                <a:tab pos="482600" algn="l"/>
              </a:tabLst>
            </a:pPr>
            <a:r>
              <a:rPr lang="en-US" sz="2400" i="1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	= (.4)(12.8 − 11) + (1 − .4)(2)</a:t>
            </a:r>
          </a:p>
          <a:p>
            <a:pPr>
              <a:lnSpc>
                <a:spcPct val="125000"/>
              </a:lnSpc>
              <a:tabLst>
                <a:tab pos="482600" algn="l"/>
              </a:tabLst>
            </a:pPr>
            <a:r>
              <a:rPr lang="en-US" sz="2400" dirty="0"/>
              <a:t>	= .72 + 1.2 = 1.92 units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441700" y="4027488"/>
            <a:ext cx="3675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Step 2: Trend for Month 2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575300" y="32639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dirty="0">
                <a:latin typeface="Arial" charset="0"/>
              </a:rPr>
              <a:t>1.92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83100" y="3124200"/>
            <a:ext cx="3378200" cy="1943100"/>
            <a:chOff x="4483100" y="3124399"/>
            <a:chExt cx="3378200" cy="1942901"/>
          </a:xfrm>
        </p:grpSpPr>
        <p:sp>
          <p:nvSpPr>
            <p:cNvPr id="9" name="Freeform 8"/>
            <p:cNvSpPr/>
            <p:nvPr/>
          </p:nvSpPr>
          <p:spPr>
            <a:xfrm>
              <a:off x="4483100" y="3124399"/>
              <a:ext cx="1790700" cy="1942901"/>
            </a:xfrm>
            <a:custGeom>
              <a:avLst/>
              <a:gdLst>
                <a:gd name="connsiteX0" fmla="*/ 0 w 1841500"/>
                <a:gd name="connsiteY0" fmla="*/ 45164 h 1785064"/>
                <a:gd name="connsiteX1" fmla="*/ 952500 w 1841500"/>
                <a:gd name="connsiteY1" fmla="*/ 222964 h 1785064"/>
                <a:gd name="connsiteX2" fmla="*/ 1841500 w 1841500"/>
                <a:gd name="connsiteY2" fmla="*/ 1785064 h 1785064"/>
                <a:gd name="connsiteX0" fmla="*/ 0 w 1841500"/>
                <a:gd name="connsiteY0" fmla="*/ 12501 h 1752401"/>
                <a:gd name="connsiteX1" fmla="*/ 952500 w 1841500"/>
                <a:gd name="connsiteY1" fmla="*/ 380801 h 1752401"/>
                <a:gd name="connsiteX2" fmla="*/ 1841500 w 1841500"/>
                <a:gd name="connsiteY2" fmla="*/ 1752401 h 17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1752401">
                  <a:moveTo>
                    <a:pt x="0" y="12501"/>
                  </a:moveTo>
                  <a:cubicBezTo>
                    <a:pt x="322791" y="-43591"/>
                    <a:pt x="645583" y="90818"/>
                    <a:pt x="952500" y="380801"/>
                  </a:cubicBezTo>
                  <a:cubicBezTo>
                    <a:pt x="1259417" y="670784"/>
                    <a:pt x="1841500" y="1752401"/>
                    <a:pt x="1841500" y="1752401"/>
                  </a:cubicBezTo>
                </a:path>
              </a:pathLst>
            </a:custGeom>
            <a:ln w="57150" cmpd="sng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905500" y="3154559"/>
              <a:ext cx="1955800" cy="1912741"/>
            </a:xfrm>
            <a:custGeom>
              <a:avLst/>
              <a:gdLst>
                <a:gd name="connsiteX0" fmla="*/ 0 w 939800"/>
                <a:gd name="connsiteY0" fmla="*/ 7283 h 1721783"/>
                <a:gd name="connsiteX1" fmla="*/ 419100 w 939800"/>
                <a:gd name="connsiteY1" fmla="*/ 261283 h 1721783"/>
                <a:gd name="connsiteX2" fmla="*/ 939800 w 939800"/>
                <a:gd name="connsiteY2" fmla="*/ 1721783 h 1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9800" h="1721783">
                  <a:moveTo>
                    <a:pt x="0" y="7283"/>
                  </a:moveTo>
                  <a:cubicBezTo>
                    <a:pt x="131233" y="-8592"/>
                    <a:pt x="262467" y="-24467"/>
                    <a:pt x="419100" y="261283"/>
                  </a:cubicBezTo>
                  <a:cubicBezTo>
                    <a:pt x="575733" y="547033"/>
                    <a:pt x="939800" y="1721783"/>
                    <a:pt x="939800" y="1721783"/>
                  </a:cubicBezTo>
                </a:path>
              </a:pathLst>
            </a:custGeom>
            <a:ln w="57150" cmpd="sng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35500" y="3459328"/>
              <a:ext cx="939800" cy="1607972"/>
            </a:xfrm>
            <a:custGeom>
              <a:avLst/>
              <a:gdLst>
                <a:gd name="connsiteX0" fmla="*/ 0 w 939800"/>
                <a:gd name="connsiteY0" fmla="*/ 7283 h 1721783"/>
                <a:gd name="connsiteX1" fmla="*/ 419100 w 939800"/>
                <a:gd name="connsiteY1" fmla="*/ 261283 h 1721783"/>
                <a:gd name="connsiteX2" fmla="*/ 939800 w 939800"/>
                <a:gd name="connsiteY2" fmla="*/ 1721783 h 1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9800" h="1721783">
                  <a:moveTo>
                    <a:pt x="0" y="7283"/>
                  </a:moveTo>
                  <a:cubicBezTo>
                    <a:pt x="131233" y="-8592"/>
                    <a:pt x="262467" y="-24467"/>
                    <a:pt x="419100" y="261283"/>
                  </a:cubicBezTo>
                  <a:cubicBezTo>
                    <a:pt x="575733" y="547033"/>
                    <a:pt x="939800" y="1721783"/>
                    <a:pt x="939800" y="1721783"/>
                  </a:cubicBezTo>
                </a:path>
              </a:pathLst>
            </a:custGeom>
            <a:ln w="57150" cmpd="sng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6108700" y="3459163"/>
            <a:ext cx="982663" cy="2109787"/>
          </a:xfrm>
          <a:custGeom>
            <a:avLst/>
            <a:gdLst>
              <a:gd name="connsiteX0" fmla="*/ 12700 w 368318"/>
              <a:gd name="connsiteY0" fmla="*/ 1638300 h 1638300"/>
              <a:gd name="connsiteX1" fmla="*/ 368300 w 368318"/>
              <a:gd name="connsiteY1" fmla="*/ 825500 h 1638300"/>
              <a:gd name="connsiteX2" fmla="*/ 0 w 368318"/>
              <a:gd name="connsiteY2" fmla="*/ 0 h 1638300"/>
              <a:gd name="connsiteX0" fmla="*/ 261891 w 401218"/>
              <a:gd name="connsiteY0" fmla="*/ 1609230 h 1609230"/>
              <a:gd name="connsiteX1" fmla="*/ 368300 w 401218"/>
              <a:gd name="connsiteY1" fmla="*/ 825500 h 1609230"/>
              <a:gd name="connsiteX2" fmla="*/ 0 w 401218"/>
              <a:gd name="connsiteY2" fmla="*/ 0 h 1609230"/>
              <a:gd name="connsiteX0" fmla="*/ 261891 w 401218"/>
              <a:gd name="connsiteY0" fmla="*/ 1609230 h 1609230"/>
              <a:gd name="connsiteX1" fmla="*/ 368300 w 401218"/>
              <a:gd name="connsiteY1" fmla="*/ 825500 h 1609230"/>
              <a:gd name="connsiteX2" fmla="*/ 0 w 401218"/>
              <a:gd name="connsiteY2" fmla="*/ 0 h 160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218" h="1609230">
                <a:moveTo>
                  <a:pt x="261891" y="1609230"/>
                </a:moveTo>
                <a:cubicBezTo>
                  <a:pt x="440749" y="1223077"/>
                  <a:pt x="411949" y="1093705"/>
                  <a:pt x="368300" y="825500"/>
                </a:cubicBezTo>
                <a:cubicBezTo>
                  <a:pt x="324652" y="557295"/>
                  <a:pt x="0" y="0"/>
                  <a:pt x="0" y="0"/>
                </a:cubicBezTo>
              </a:path>
            </a:pathLst>
          </a:custGeom>
          <a:ln w="57150" cmpd="sng">
            <a:solidFill>
              <a:srgbClr val="D33320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22385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xit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3" grpId="0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 with Trend Adjustment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6737656"/>
              </p:ext>
            </p:extLst>
          </p:nvPr>
        </p:nvGraphicFramePr>
        <p:xfrm>
          <a:off x="463550" y="1917700"/>
          <a:ext cx="8216900" cy="4084320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with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.2 and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ACTUAL DEMAND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SMOOTHED FORECAST AVERAGE,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SMOOTHED TREND,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INCLUDING TREND,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FIT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47536" name="Rectangle 7"/>
          <p:cNvSpPr>
            <a:spLocks noChangeArrowheads="1"/>
          </p:cNvSpPr>
          <p:nvPr/>
        </p:nvSpPr>
        <p:spPr bwMode="auto">
          <a:xfrm>
            <a:off x="2959100" y="3771900"/>
            <a:ext cx="5765800" cy="2578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335463" y="4589463"/>
            <a:ext cx="283686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tabLst>
                <a:tab pos="762000" algn="l"/>
              </a:tabLst>
            </a:pPr>
            <a:r>
              <a:rPr lang="en-US" sz="2400" i="1" dirty="0"/>
              <a:t>FIT</a:t>
            </a:r>
            <a:r>
              <a:rPr lang="en-US" sz="2400" baseline="-25000" dirty="0"/>
              <a:t>2</a:t>
            </a:r>
            <a:r>
              <a:rPr lang="en-US" sz="2400" dirty="0"/>
              <a:t> 	= </a:t>
            </a:r>
            <a:r>
              <a:rPr lang="en-US" sz="2400" i="1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T</a:t>
            </a:r>
            <a:r>
              <a:rPr lang="en-US" sz="2400" baseline="-25000" dirty="0"/>
              <a:t>2</a:t>
            </a:r>
            <a:endParaRPr lang="en-US" sz="2400" dirty="0"/>
          </a:p>
          <a:p>
            <a:pPr>
              <a:lnSpc>
                <a:spcPct val="125000"/>
              </a:lnSpc>
              <a:tabLst>
                <a:tab pos="762000" algn="l"/>
              </a:tabLst>
            </a:pPr>
            <a:r>
              <a:rPr lang="en-US" sz="2400" i="1" dirty="0"/>
              <a:t>FIT</a:t>
            </a:r>
            <a:r>
              <a:rPr lang="en-US" sz="2400" baseline="-25000" dirty="0"/>
              <a:t>2</a:t>
            </a:r>
            <a:r>
              <a:rPr lang="en-US" sz="2400" dirty="0"/>
              <a:t> 	= 12.8 + 1.92</a:t>
            </a:r>
          </a:p>
          <a:p>
            <a:pPr>
              <a:lnSpc>
                <a:spcPct val="125000"/>
              </a:lnSpc>
              <a:tabLst>
                <a:tab pos="762000" algn="l"/>
              </a:tabLst>
            </a:pPr>
            <a:r>
              <a:rPr lang="en-US" sz="2400" dirty="0"/>
              <a:t>	= 14.72 units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327400" y="4078288"/>
            <a:ext cx="4718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Step 3: Calculate </a:t>
            </a:r>
            <a:r>
              <a:rPr lang="en-US" sz="2400" i="1" dirty="0"/>
              <a:t>FIT</a:t>
            </a:r>
            <a:r>
              <a:rPr lang="en-US" sz="2400" dirty="0"/>
              <a:t> for Month 2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64063" y="3408363"/>
            <a:ext cx="2154237" cy="1760537"/>
            <a:chOff x="4564063" y="3409017"/>
            <a:chExt cx="2154236" cy="1759883"/>
          </a:xfrm>
        </p:grpSpPr>
        <p:sp>
          <p:nvSpPr>
            <p:cNvPr id="8" name="Freeform 7"/>
            <p:cNvSpPr/>
            <p:nvPr/>
          </p:nvSpPr>
          <p:spPr>
            <a:xfrm>
              <a:off x="4564063" y="3409017"/>
              <a:ext cx="1112836" cy="1759883"/>
            </a:xfrm>
            <a:custGeom>
              <a:avLst/>
              <a:gdLst>
                <a:gd name="connsiteX0" fmla="*/ 0 w 1841500"/>
                <a:gd name="connsiteY0" fmla="*/ 45164 h 1785064"/>
                <a:gd name="connsiteX1" fmla="*/ 952500 w 1841500"/>
                <a:gd name="connsiteY1" fmla="*/ 222964 h 1785064"/>
                <a:gd name="connsiteX2" fmla="*/ 1841500 w 1841500"/>
                <a:gd name="connsiteY2" fmla="*/ 1785064 h 1785064"/>
                <a:gd name="connsiteX0" fmla="*/ 0 w 1841500"/>
                <a:gd name="connsiteY0" fmla="*/ 12501 h 1752401"/>
                <a:gd name="connsiteX1" fmla="*/ 952500 w 1841500"/>
                <a:gd name="connsiteY1" fmla="*/ 380801 h 1752401"/>
                <a:gd name="connsiteX2" fmla="*/ 1841500 w 1841500"/>
                <a:gd name="connsiteY2" fmla="*/ 1752401 h 17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0" h="1752401">
                  <a:moveTo>
                    <a:pt x="0" y="12501"/>
                  </a:moveTo>
                  <a:cubicBezTo>
                    <a:pt x="322791" y="-43591"/>
                    <a:pt x="645583" y="90818"/>
                    <a:pt x="952500" y="380801"/>
                  </a:cubicBezTo>
                  <a:cubicBezTo>
                    <a:pt x="1259417" y="670784"/>
                    <a:pt x="1841500" y="1752401"/>
                    <a:pt x="1841500" y="1752401"/>
                  </a:cubicBezTo>
                </a:path>
              </a:pathLst>
            </a:custGeom>
            <a:ln w="57150" cmpd="sng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121399" y="3409017"/>
              <a:ext cx="596900" cy="1759883"/>
            </a:xfrm>
            <a:custGeom>
              <a:avLst/>
              <a:gdLst>
                <a:gd name="connsiteX0" fmla="*/ 0 w 939800"/>
                <a:gd name="connsiteY0" fmla="*/ 7283 h 1721783"/>
                <a:gd name="connsiteX1" fmla="*/ 419100 w 939800"/>
                <a:gd name="connsiteY1" fmla="*/ 261283 h 1721783"/>
                <a:gd name="connsiteX2" fmla="*/ 939800 w 939800"/>
                <a:gd name="connsiteY2" fmla="*/ 1721783 h 1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9800" h="1721783">
                  <a:moveTo>
                    <a:pt x="0" y="7283"/>
                  </a:moveTo>
                  <a:cubicBezTo>
                    <a:pt x="131233" y="-8592"/>
                    <a:pt x="262467" y="-24467"/>
                    <a:pt x="419100" y="261283"/>
                  </a:cubicBezTo>
                  <a:cubicBezTo>
                    <a:pt x="575733" y="547033"/>
                    <a:pt x="939800" y="1721783"/>
                    <a:pt x="939800" y="1721783"/>
                  </a:cubicBezTo>
                </a:path>
              </a:pathLst>
            </a:custGeom>
            <a:ln w="57150" cmpd="sng"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6718300" y="3613150"/>
            <a:ext cx="958850" cy="2038350"/>
          </a:xfrm>
          <a:custGeom>
            <a:avLst/>
            <a:gdLst>
              <a:gd name="connsiteX0" fmla="*/ 12700 w 368318"/>
              <a:gd name="connsiteY0" fmla="*/ 1638300 h 1638300"/>
              <a:gd name="connsiteX1" fmla="*/ 368300 w 368318"/>
              <a:gd name="connsiteY1" fmla="*/ 825500 h 1638300"/>
              <a:gd name="connsiteX2" fmla="*/ 0 w 368318"/>
              <a:gd name="connsiteY2" fmla="*/ 0 h 1638300"/>
              <a:gd name="connsiteX0" fmla="*/ 0 w 1284015"/>
              <a:gd name="connsiteY0" fmla="*/ 1435100 h 1435100"/>
              <a:gd name="connsiteX1" fmla="*/ 1257300 w 1284015"/>
              <a:gd name="connsiteY1" fmla="*/ 825500 h 1435100"/>
              <a:gd name="connsiteX2" fmla="*/ 889000 w 1284015"/>
              <a:gd name="connsiteY2" fmla="*/ 0 h 1435100"/>
              <a:gd name="connsiteX0" fmla="*/ 0 w 1026617"/>
              <a:gd name="connsiteY0" fmla="*/ 1435100 h 1435100"/>
              <a:gd name="connsiteX1" fmla="*/ 977900 w 1026617"/>
              <a:gd name="connsiteY1" fmla="*/ 1028700 h 1435100"/>
              <a:gd name="connsiteX2" fmla="*/ 889000 w 1026617"/>
              <a:gd name="connsiteY2" fmla="*/ 0 h 1435100"/>
              <a:gd name="connsiteX0" fmla="*/ 0 w 1219200"/>
              <a:gd name="connsiteY0" fmla="*/ 1879600 h 1879600"/>
              <a:gd name="connsiteX1" fmla="*/ 977900 w 1219200"/>
              <a:gd name="connsiteY1" fmla="*/ 1473200 h 1879600"/>
              <a:gd name="connsiteX2" fmla="*/ 1219200 w 1219200"/>
              <a:gd name="connsiteY2" fmla="*/ 0 h 1879600"/>
              <a:gd name="connsiteX0" fmla="*/ 0 w 1219200"/>
              <a:gd name="connsiteY0" fmla="*/ 1879600 h 1879600"/>
              <a:gd name="connsiteX1" fmla="*/ 977900 w 1219200"/>
              <a:gd name="connsiteY1" fmla="*/ 1473200 h 1879600"/>
              <a:gd name="connsiteX2" fmla="*/ 1219200 w 1219200"/>
              <a:gd name="connsiteY2" fmla="*/ 0 h 1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1879600">
                <a:moveTo>
                  <a:pt x="0" y="1879600"/>
                </a:moveTo>
                <a:cubicBezTo>
                  <a:pt x="432858" y="1749425"/>
                  <a:pt x="774700" y="1786467"/>
                  <a:pt x="977900" y="1473200"/>
                </a:cubicBezTo>
                <a:cubicBezTo>
                  <a:pt x="1181100" y="1159933"/>
                  <a:pt x="1219200" y="0"/>
                  <a:pt x="1219200" y="0"/>
                </a:cubicBezTo>
              </a:path>
            </a:pathLst>
          </a:custGeom>
          <a:ln w="57150" cmpd="sng">
            <a:solidFill>
              <a:srgbClr val="D33320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339013" y="3259138"/>
            <a:ext cx="633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dirty="0">
                <a:latin typeface="Arial" charset="0"/>
              </a:rPr>
              <a:t>14.72</a:t>
            </a:r>
          </a:p>
        </p:txBody>
      </p:sp>
    </p:spTree>
    <p:extLst>
      <p:ext uri="{BB962C8B-B14F-4D97-AF65-F5344CB8AC3E}">
        <p14:creationId xmlns:p14="http://schemas.microsoft.com/office/powerpoint/2010/main" xmlns="" val="41606748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xit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0" grpId="0" animBg="1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 with Trend Adjustment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2887962"/>
              </p:ext>
            </p:extLst>
          </p:nvPr>
        </p:nvGraphicFramePr>
        <p:xfrm>
          <a:off x="463550" y="1917700"/>
          <a:ext cx="8216900" cy="4084320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4.2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with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.2 and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cs typeface="Arial" charset="0"/>
                        </a:rPr>
                        <a:t>b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MONTH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ACTUAL DEMAND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SMOOTHED FORECAST AVERAGE,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SMOOTHED TREND,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FORECAST INCLUDING TREND,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FIT</a:t>
                      </a:r>
                      <a:r>
                        <a:rPr kumimoji="0" lang="en-US" sz="1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12.80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19.91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22.51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24.89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24.11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26.18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27.14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29.59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29.28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31.60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35.16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03133725"/>
      </p:ext>
    </p:extLst>
  </p:cSld>
  <p:clrMapOvr>
    <a:masterClrMapping/>
  </p:clrMapOvr>
  <p:transition>
    <p:strips dir="r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431800"/>
            <a:ext cx="8216900" cy="1308100"/>
          </a:xfrm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Exponential Smoothing with Trend Adjustment Example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7535863" y="1905000"/>
            <a:ext cx="1144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4.3</a:t>
            </a:r>
          </a:p>
        </p:txBody>
      </p:sp>
      <p:grpSp>
        <p:nvGrpSpPr>
          <p:cNvPr id="144388" name="Group 4"/>
          <p:cNvGrpSpPr>
            <a:grpSpLocks/>
          </p:cNvGrpSpPr>
          <p:nvPr/>
        </p:nvGrpSpPr>
        <p:grpSpPr bwMode="auto">
          <a:xfrm>
            <a:off x="981075" y="1841500"/>
            <a:ext cx="6651625" cy="4648200"/>
            <a:chOff x="346" y="1152"/>
            <a:chExt cx="4190" cy="2928"/>
          </a:xfrm>
        </p:grpSpPr>
        <p:sp>
          <p:nvSpPr>
            <p:cNvPr id="151564" name="Freeform 5"/>
            <p:cNvSpPr>
              <a:spLocks/>
            </p:cNvSpPr>
            <p:nvPr/>
          </p:nvSpPr>
          <p:spPr bwMode="auto">
            <a:xfrm>
              <a:off x="920" y="1192"/>
              <a:ext cx="3616" cy="2488"/>
            </a:xfrm>
            <a:custGeom>
              <a:avLst/>
              <a:gdLst>
                <a:gd name="T0" fmla="*/ 0 w 3616"/>
                <a:gd name="T1" fmla="*/ 0 h 2488"/>
                <a:gd name="T2" fmla="*/ 0 w 3616"/>
                <a:gd name="T3" fmla="*/ 2488 h 2488"/>
                <a:gd name="T4" fmla="*/ 3616 w 3616"/>
                <a:gd name="T5" fmla="*/ 2488 h 2488"/>
                <a:gd name="T6" fmla="*/ 0 60000 65536"/>
                <a:gd name="T7" fmla="*/ 0 60000 65536"/>
                <a:gd name="T8" fmla="*/ 0 60000 65536"/>
                <a:gd name="T9" fmla="*/ 0 w 3616"/>
                <a:gd name="T10" fmla="*/ 0 h 2488"/>
                <a:gd name="T11" fmla="*/ 3616 w 3616"/>
                <a:gd name="T12" fmla="*/ 2488 h 2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6" h="2488">
                  <a:moveTo>
                    <a:pt x="0" y="0"/>
                  </a:moveTo>
                  <a:lnTo>
                    <a:pt x="0" y="2488"/>
                  </a:lnTo>
                  <a:lnTo>
                    <a:pt x="3616" y="248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1565" name="Rectangle 6"/>
            <p:cNvSpPr>
              <a:spLocks noChangeArrowheads="1"/>
            </p:cNvSpPr>
            <p:nvPr/>
          </p:nvSpPr>
          <p:spPr bwMode="auto">
            <a:xfrm>
              <a:off x="926" y="3453"/>
              <a:ext cx="3196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  <a:tabLst>
                  <a:tab pos="292100" algn="ctr"/>
                  <a:tab pos="863600" algn="ctr"/>
                  <a:tab pos="1435100" algn="ctr"/>
                  <a:tab pos="2006600" algn="ctr"/>
                  <a:tab pos="2578100" algn="ctr"/>
                  <a:tab pos="3149600" algn="ctr"/>
                  <a:tab pos="3721100" algn="ctr"/>
                  <a:tab pos="4292600" algn="ctr"/>
                  <a:tab pos="4826000" algn="ctr"/>
                </a:tabLst>
              </a:pPr>
              <a:r>
                <a:rPr lang="en-US" dirty="0"/>
                <a:t>	|	|	|	|	|	|	|	|	|</a:t>
              </a:r>
            </a:p>
            <a:p>
              <a:pPr>
                <a:lnSpc>
                  <a:spcPct val="125000"/>
                </a:lnSpc>
                <a:tabLst>
                  <a:tab pos="292100" algn="ctr"/>
                  <a:tab pos="863600" algn="ctr"/>
                  <a:tab pos="1435100" algn="ctr"/>
                  <a:tab pos="2006600" algn="ctr"/>
                  <a:tab pos="2578100" algn="ctr"/>
                  <a:tab pos="3149600" algn="ctr"/>
                  <a:tab pos="3721100" algn="ctr"/>
                  <a:tab pos="4292600" algn="ctr"/>
                  <a:tab pos="4826000" algn="ctr"/>
                </a:tabLst>
              </a:pPr>
              <a:r>
                <a:rPr lang="en-US" dirty="0"/>
                <a:t>	1	2	3	4	5	6	7	8	9</a:t>
              </a:r>
            </a:p>
          </p:txBody>
        </p:sp>
        <p:sp>
          <p:nvSpPr>
            <p:cNvPr id="151566" name="Rectangle 7"/>
            <p:cNvSpPr>
              <a:spLocks noChangeArrowheads="1"/>
            </p:cNvSpPr>
            <p:nvPr/>
          </p:nvSpPr>
          <p:spPr bwMode="auto">
            <a:xfrm>
              <a:off x="2102" y="3847"/>
              <a:ext cx="10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Time (months)</a:t>
              </a:r>
            </a:p>
          </p:txBody>
        </p:sp>
        <p:sp>
          <p:nvSpPr>
            <p:cNvPr id="151567" name="Rectangle 8"/>
            <p:cNvSpPr>
              <a:spLocks noChangeArrowheads="1"/>
            </p:cNvSpPr>
            <p:nvPr/>
          </p:nvSpPr>
          <p:spPr bwMode="auto">
            <a:xfrm rot="-5400000">
              <a:off x="-129" y="2255"/>
              <a:ext cx="1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Product demand</a:t>
              </a:r>
            </a:p>
          </p:txBody>
        </p:sp>
        <p:sp>
          <p:nvSpPr>
            <p:cNvPr id="151568" name="Rectangle 9"/>
            <p:cNvSpPr>
              <a:spLocks noChangeArrowheads="1"/>
            </p:cNvSpPr>
            <p:nvPr/>
          </p:nvSpPr>
          <p:spPr bwMode="auto">
            <a:xfrm>
              <a:off x="626" y="1152"/>
              <a:ext cx="440" cy="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dirty="0"/>
                <a:t>40  –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35  –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30  –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25  –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20  –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15  –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10  –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5  –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0  –</a:t>
              </a:r>
            </a:p>
          </p:txBody>
        </p:sp>
      </p:grpSp>
      <p:sp>
        <p:nvSpPr>
          <p:cNvPr id="144394" name="Freeform 10"/>
          <p:cNvSpPr>
            <a:spLocks/>
          </p:cNvSpPr>
          <p:nvPr/>
        </p:nvSpPr>
        <p:spPr bwMode="auto">
          <a:xfrm>
            <a:off x="2846388" y="2503488"/>
            <a:ext cx="4633912" cy="1808162"/>
          </a:xfrm>
          <a:custGeom>
            <a:avLst/>
            <a:gdLst>
              <a:gd name="T0" fmla="*/ 0 w 2527"/>
              <a:gd name="T1" fmla="*/ 1299 h 1299"/>
              <a:gd name="T2" fmla="*/ 311 w 2527"/>
              <a:gd name="T3" fmla="*/ 1043 h 1299"/>
              <a:gd name="T4" fmla="*/ 604 w 2527"/>
              <a:gd name="T5" fmla="*/ 869 h 1299"/>
              <a:gd name="T6" fmla="*/ 936 w 2527"/>
              <a:gd name="T7" fmla="*/ 832 h 1299"/>
              <a:gd name="T8" fmla="*/ 1264 w 2527"/>
              <a:gd name="T9" fmla="*/ 651 h 1299"/>
              <a:gd name="T10" fmla="*/ 1577 w 2527"/>
              <a:gd name="T11" fmla="*/ 571 h 1299"/>
              <a:gd name="T12" fmla="*/ 1885 w 2527"/>
              <a:gd name="T13" fmla="*/ 416 h 1299"/>
              <a:gd name="T14" fmla="*/ 2209 w 2527"/>
              <a:gd name="T15" fmla="*/ 235 h 1299"/>
              <a:gd name="T16" fmla="*/ 2527 w 2527"/>
              <a:gd name="T17" fmla="*/ 0 h 1299"/>
              <a:gd name="connsiteX0" fmla="*/ 0 w 9778"/>
              <a:gd name="connsiteY0" fmla="*/ 10216 h 10216"/>
              <a:gd name="connsiteX1" fmla="*/ 1009 w 9778"/>
              <a:gd name="connsiteY1" fmla="*/ 8029 h 10216"/>
              <a:gd name="connsiteX2" fmla="*/ 2168 w 9778"/>
              <a:gd name="connsiteY2" fmla="*/ 6690 h 10216"/>
              <a:gd name="connsiteX3" fmla="*/ 3482 w 9778"/>
              <a:gd name="connsiteY3" fmla="*/ 6405 h 10216"/>
              <a:gd name="connsiteX4" fmla="*/ 4780 w 9778"/>
              <a:gd name="connsiteY4" fmla="*/ 5012 h 10216"/>
              <a:gd name="connsiteX5" fmla="*/ 6019 w 9778"/>
              <a:gd name="connsiteY5" fmla="*/ 4396 h 10216"/>
              <a:gd name="connsiteX6" fmla="*/ 7237 w 9778"/>
              <a:gd name="connsiteY6" fmla="*/ 3202 h 10216"/>
              <a:gd name="connsiteX7" fmla="*/ 8520 w 9778"/>
              <a:gd name="connsiteY7" fmla="*/ 1809 h 10216"/>
              <a:gd name="connsiteX8" fmla="*/ 9778 w 9778"/>
              <a:gd name="connsiteY8" fmla="*/ 0 h 10216"/>
              <a:gd name="connsiteX0" fmla="*/ 0 w 10000"/>
              <a:gd name="connsiteY0" fmla="*/ 10000 h 10000"/>
              <a:gd name="connsiteX1" fmla="*/ 1534 w 10000"/>
              <a:gd name="connsiteY1" fmla="*/ 8040 h 10000"/>
              <a:gd name="connsiteX2" fmla="*/ 2217 w 10000"/>
              <a:gd name="connsiteY2" fmla="*/ 6549 h 10000"/>
              <a:gd name="connsiteX3" fmla="*/ 3561 w 10000"/>
              <a:gd name="connsiteY3" fmla="*/ 6270 h 10000"/>
              <a:gd name="connsiteX4" fmla="*/ 4889 w 10000"/>
              <a:gd name="connsiteY4" fmla="*/ 4906 h 10000"/>
              <a:gd name="connsiteX5" fmla="*/ 6156 w 10000"/>
              <a:gd name="connsiteY5" fmla="*/ 4303 h 10000"/>
              <a:gd name="connsiteX6" fmla="*/ 7401 w 10000"/>
              <a:gd name="connsiteY6" fmla="*/ 3134 h 10000"/>
              <a:gd name="connsiteX7" fmla="*/ 8713 w 10000"/>
              <a:gd name="connsiteY7" fmla="*/ 1771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1534 w 10000"/>
              <a:gd name="connsiteY1" fmla="*/ 8040 h 10000"/>
              <a:gd name="connsiteX2" fmla="*/ 2962 w 10000"/>
              <a:gd name="connsiteY2" fmla="*/ 7092 h 10000"/>
              <a:gd name="connsiteX3" fmla="*/ 3561 w 10000"/>
              <a:gd name="connsiteY3" fmla="*/ 6270 h 10000"/>
              <a:gd name="connsiteX4" fmla="*/ 4889 w 10000"/>
              <a:gd name="connsiteY4" fmla="*/ 4906 h 10000"/>
              <a:gd name="connsiteX5" fmla="*/ 6156 w 10000"/>
              <a:gd name="connsiteY5" fmla="*/ 4303 h 10000"/>
              <a:gd name="connsiteX6" fmla="*/ 7401 w 10000"/>
              <a:gd name="connsiteY6" fmla="*/ 3134 h 10000"/>
              <a:gd name="connsiteX7" fmla="*/ 8713 w 10000"/>
              <a:gd name="connsiteY7" fmla="*/ 1771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1534 w 10000"/>
              <a:gd name="connsiteY1" fmla="*/ 8040 h 10000"/>
              <a:gd name="connsiteX2" fmla="*/ 2962 w 10000"/>
              <a:gd name="connsiteY2" fmla="*/ 7092 h 10000"/>
              <a:gd name="connsiteX3" fmla="*/ 4435 w 10000"/>
              <a:gd name="connsiteY3" fmla="*/ 6632 h 10000"/>
              <a:gd name="connsiteX4" fmla="*/ 4889 w 10000"/>
              <a:gd name="connsiteY4" fmla="*/ 4906 h 10000"/>
              <a:gd name="connsiteX5" fmla="*/ 6156 w 10000"/>
              <a:gd name="connsiteY5" fmla="*/ 4303 h 10000"/>
              <a:gd name="connsiteX6" fmla="*/ 7401 w 10000"/>
              <a:gd name="connsiteY6" fmla="*/ 3134 h 10000"/>
              <a:gd name="connsiteX7" fmla="*/ 8713 w 10000"/>
              <a:gd name="connsiteY7" fmla="*/ 1771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1534 w 10000"/>
              <a:gd name="connsiteY1" fmla="*/ 8040 h 10000"/>
              <a:gd name="connsiteX2" fmla="*/ 2962 w 10000"/>
              <a:gd name="connsiteY2" fmla="*/ 7092 h 10000"/>
              <a:gd name="connsiteX3" fmla="*/ 4435 w 10000"/>
              <a:gd name="connsiteY3" fmla="*/ 6632 h 10000"/>
              <a:gd name="connsiteX4" fmla="*/ 5844 w 10000"/>
              <a:gd name="connsiteY4" fmla="*/ 5539 h 10000"/>
              <a:gd name="connsiteX5" fmla="*/ 6156 w 10000"/>
              <a:gd name="connsiteY5" fmla="*/ 4303 h 10000"/>
              <a:gd name="connsiteX6" fmla="*/ 7401 w 10000"/>
              <a:gd name="connsiteY6" fmla="*/ 3134 h 10000"/>
              <a:gd name="connsiteX7" fmla="*/ 8713 w 10000"/>
              <a:gd name="connsiteY7" fmla="*/ 1771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1534 w 10000"/>
              <a:gd name="connsiteY1" fmla="*/ 8040 h 10000"/>
              <a:gd name="connsiteX2" fmla="*/ 2962 w 10000"/>
              <a:gd name="connsiteY2" fmla="*/ 7092 h 10000"/>
              <a:gd name="connsiteX3" fmla="*/ 4435 w 10000"/>
              <a:gd name="connsiteY3" fmla="*/ 6632 h 10000"/>
              <a:gd name="connsiteX4" fmla="*/ 5844 w 10000"/>
              <a:gd name="connsiteY4" fmla="*/ 5539 h 10000"/>
              <a:gd name="connsiteX5" fmla="*/ 7273 w 10000"/>
              <a:gd name="connsiteY5" fmla="*/ 4936 h 10000"/>
              <a:gd name="connsiteX6" fmla="*/ 7401 w 10000"/>
              <a:gd name="connsiteY6" fmla="*/ 3134 h 10000"/>
              <a:gd name="connsiteX7" fmla="*/ 8713 w 10000"/>
              <a:gd name="connsiteY7" fmla="*/ 1771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1534 w 10000"/>
              <a:gd name="connsiteY1" fmla="*/ 8040 h 10000"/>
              <a:gd name="connsiteX2" fmla="*/ 2962 w 10000"/>
              <a:gd name="connsiteY2" fmla="*/ 7092 h 10000"/>
              <a:gd name="connsiteX3" fmla="*/ 4435 w 10000"/>
              <a:gd name="connsiteY3" fmla="*/ 6632 h 10000"/>
              <a:gd name="connsiteX4" fmla="*/ 5844 w 10000"/>
              <a:gd name="connsiteY4" fmla="*/ 5539 h 10000"/>
              <a:gd name="connsiteX5" fmla="*/ 7273 w 10000"/>
              <a:gd name="connsiteY5" fmla="*/ 4936 h 10000"/>
              <a:gd name="connsiteX6" fmla="*/ 8745 w 10000"/>
              <a:gd name="connsiteY6" fmla="*/ 3677 h 10000"/>
              <a:gd name="connsiteX7" fmla="*/ 8713 w 10000"/>
              <a:gd name="connsiteY7" fmla="*/ 1771 h 10000"/>
              <a:gd name="connsiteX8" fmla="*/ 10000 w 10000"/>
              <a:gd name="connsiteY8" fmla="*/ 0 h 10000"/>
              <a:gd name="connsiteX0" fmla="*/ 0 w 10202"/>
              <a:gd name="connsiteY0" fmla="*/ 10000 h 10000"/>
              <a:gd name="connsiteX1" fmla="*/ 1534 w 10202"/>
              <a:gd name="connsiteY1" fmla="*/ 8040 h 10000"/>
              <a:gd name="connsiteX2" fmla="*/ 2962 w 10202"/>
              <a:gd name="connsiteY2" fmla="*/ 7092 h 10000"/>
              <a:gd name="connsiteX3" fmla="*/ 4435 w 10202"/>
              <a:gd name="connsiteY3" fmla="*/ 6632 h 10000"/>
              <a:gd name="connsiteX4" fmla="*/ 5844 w 10202"/>
              <a:gd name="connsiteY4" fmla="*/ 5539 h 10000"/>
              <a:gd name="connsiteX5" fmla="*/ 7273 w 10202"/>
              <a:gd name="connsiteY5" fmla="*/ 4936 h 10000"/>
              <a:gd name="connsiteX6" fmla="*/ 8745 w 10202"/>
              <a:gd name="connsiteY6" fmla="*/ 3677 h 10000"/>
              <a:gd name="connsiteX7" fmla="*/ 10202 w 10202"/>
              <a:gd name="connsiteY7" fmla="*/ 2555 h 10000"/>
              <a:gd name="connsiteX8" fmla="*/ 10000 w 10202"/>
              <a:gd name="connsiteY8" fmla="*/ 0 h 10000"/>
              <a:gd name="connsiteX0" fmla="*/ 0 w 10202"/>
              <a:gd name="connsiteY0" fmla="*/ 10000 h 10000"/>
              <a:gd name="connsiteX1" fmla="*/ 1534 w 10202"/>
              <a:gd name="connsiteY1" fmla="*/ 8040 h 10000"/>
              <a:gd name="connsiteX2" fmla="*/ 2962 w 10202"/>
              <a:gd name="connsiteY2" fmla="*/ 7092 h 10000"/>
              <a:gd name="connsiteX3" fmla="*/ 4435 w 10202"/>
              <a:gd name="connsiteY3" fmla="*/ 6632 h 10000"/>
              <a:gd name="connsiteX4" fmla="*/ 5844 w 10202"/>
              <a:gd name="connsiteY4" fmla="*/ 5539 h 10000"/>
              <a:gd name="connsiteX5" fmla="*/ 7273 w 10202"/>
              <a:gd name="connsiteY5" fmla="*/ 4936 h 10000"/>
              <a:gd name="connsiteX6" fmla="*/ 8745 w 10202"/>
              <a:gd name="connsiteY6" fmla="*/ 3677 h 10000"/>
              <a:gd name="connsiteX7" fmla="*/ 10202 w 10202"/>
              <a:gd name="connsiteY7" fmla="*/ 2555 h 10000"/>
              <a:gd name="connsiteX8" fmla="*/ 10000 w 10202"/>
              <a:gd name="connsiteY8" fmla="*/ 0 h 10000"/>
              <a:gd name="connsiteX0" fmla="*/ 0 w 10202"/>
              <a:gd name="connsiteY0" fmla="*/ 10000 h 10000"/>
              <a:gd name="connsiteX1" fmla="*/ 1534 w 10202"/>
              <a:gd name="connsiteY1" fmla="*/ 8040 h 10000"/>
              <a:gd name="connsiteX2" fmla="*/ 2962 w 10202"/>
              <a:gd name="connsiteY2" fmla="*/ 7092 h 10000"/>
              <a:gd name="connsiteX3" fmla="*/ 4435 w 10202"/>
              <a:gd name="connsiteY3" fmla="*/ 6632 h 10000"/>
              <a:gd name="connsiteX4" fmla="*/ 5844 w 10202"/>
              <a:gd name="connsiteY4" fmla="*/ 5539 h 10000"/>
              <a:gd name="connsiteX5" fmla="*/ 7273 w 10202"/>
              <a:gd name="connsiteY5" fmla="*/ 4936 h 10000"/>
              <a:gd name="connsiteX6" fmla="*/ 8745 w 10202"/>
              <a:gd name="connsiteY6" fmla="*/ 3677 h 10000"/>
              <a:gd name="connsiteX7" fmla="*/ 10202 w 10202"/>
              <a:gd name="connsiteY7" fmla="*/ 2555 h 10000"/>
              <a:gd name="connsiteX8" fmla="*/ 10000 w 10202"/>
              <a:gd name="connsiteY8" fmla="*/ 0 h 10000"/>
              <a:gd name="connsiteX0" fmla="*/ 0 w 10202"/>
              <a:gd name="connsiteY0" fmla="*/ 10000 h 10000"/>
              <a:gd name="connsiteX1" fmla="*/ 1534 w 10202"/>
              <a:gd name="connsiteY1" fmla="*/ 8040 h 10000"/>
              <a:gd name="connsiteX2" fmla="*/ 2962 w 10202"/>
              <a:gd name="connsiteY2" fmla="*/ 7092 h 10000"/>
              <a:gd name="connsiteX3" fmla="*/ 4435 w 10202"/>
              <a:gd name="connsiteY3" fmla="*/ 6632 h 10000"/>
              <a:gd name="connsiteX4" fmla="*/ 5844 w 10202"/>
              <a:gd name="connsiteY4" fmla="*/ 5539 h 10000"/>
              <a:gd name="connsiteX5" fmla="*/ 7273 w 10202"/>
              <a:gd name="connsiteY5" fmla="*/ 4936 h 10000"/>
              <a:gd name="connsiteX6" fmla="*/ 8745 w 10202"/>
              <a:gd name="connsiteY6" fmla="*/ 3677 h 10000"/>
              <a:gd name="connsiteX7" fmla="*/ 10202 w 10202"/>
              <a:gd name="connsiteY7" fmla="*/ 2555 h 10000"/>
              <a:gd name="connsiteX8" fmla="*/ 10000 w 10202"/>
              <a:gd name="connsiteY8" fmla="*/ 0 h 10000"/>
              <a:gd name="connsiteX0" fmla="*/ 0 w 10202"/>
              <a:gd name="connsiteY0" fmla="*/ 10000 h 10000"/>
              <a:gd name="connsiteX1" fmla="*/ 1534 w 10202"/>
              <a:gd name="connsiteY1" fmla="*/ 8040 h 10000"/>
              <a:gd name="connsiteX2" fmla="*/ 2962 w 10202"/>
              <a:gd name="connsiteY2" fmla="*/ 7092 h 10000"/>
              <a:gd name="connsiteX3" fmla="*/ 4435 w 10202"/>
              <a:gd name="connsiteY3" fmla="*/ 6632 h 10000"/>
              <a:gd name="connsiteX4" fmla="*/ 5844 w 10202"/>
              <a:gd name="connsiteY4" fmla="*/ 5539 h 10000"/>
              <a:gd name="connsiteX5" fmla="*/ 7273 w 10202"/>
              <a:gd name="connsiteY5" fmla="*/ 4936 h 10000"/>
              <a:gd name="connsiteX6" fmla="*/ 8745 w 10202"/>
              <a:gd name="connsiteY6" fmla="*/ 3677 h 10000"/>
              <a:gd name="connsiteX7" fmla="*/ 10202 w 10202"/>
              <a:gd name="connsiteY7" fmla="*/ 2555 h 10000"/>
              <a:gd name="connsiteX8" fmla="*/ 10000 w 10202"/>
              <a:gd name="connsiteY8" fmla="*/ 0 h 10000"/>
              <a:gd name="connsiteX0" fmla="*/ 0 w 11814"/>
              <a:gd name="connsiteY0" fmla="*/ 8583 h 8583"/>
              <a:gd name="connsiteX1" fmla="*/ 1534 w 11814"/>
              <a:gd name="connsiteY1" fmla="*/ 6623 h 8583"/>
              <a:gd name="connsiteX2" fmla="*/ 2962 w 11814"/>
              <a:gd name="connsiteY2" fmla="*/ 5675 h 8583"/>
              <a:gd name="connsiteX3" fmla="*/ 4435 w 11814"/>
              <a:gd name="connsiteY3" fmla="*/ 5215 h 8583"/>
              <a:gd name="connsiteX4" fmla="*/ 5844 w 11814"/>
              <a:gd name="connsiteY4" fmla="*/ 4122 h 8583"/>
              <a:gd name="connsiteX5" fmla="*/ 7273 w 11814"/>
              <a:gd name="connsiteY5" fmla="*/ 3519 h 8583"/>
              <a:gd name="connsiteX6" fmla="*/ 8745 w 11814"/>
              <a:gd name="connsiteY6" fmla="*/ 2260 h 8583"/>
              <a:gd name="connsiteX7" fmla="*/ 10202 w 11814"/>
              <a:gd name="connsiteY7" fmla="*/ 1138 h 8583"/>
              <a:gd name="connsiteX8" fmla="*/ 11813 w 11814"/>
              <a:gd name="connsiteY8" fmla="*/ 0 h 8583"/>
              <a:gd name="connsiteX0" fmla="*/ 0 w 9999"/>
              <a:gd name="connsiteY0" fmla="*/ 10000 h 10000"/>
              <a:gd name="connsiteX1" fmla="*/ 1298 w 9999"/>
              <a:gd name="connsiteY1" fmla="*/ 7716 h 10000"/>
              <a:gd name="connsiteX2" fmla="*/ 2507 w 9999"/>
              <a:gd name="connsiteY2" fmla="*/ 6612 h 10000"/>
              <a:gd name="connsiteX3" fmla="*/ 3754 w 9999"/>
              <a:gd name="connsiteY3" fmla="*/ 6076 h 10000"/>
              <a:gd name="connsiteX4" fmla="*/ 4947 w 9999"/>
              <a:gd name="connsiteY4" fmla="*/ 4803 h 10000"/>
              <a:gd name="connsiteX5" fmla="*/ 6156 w 9999"/>
              <a:gd name="connsiteY5" fmla="*/ 4100 h 10000"/>
              <a:gd name="connsiteX6" fmla="*/ 7402 w 9999"/>
              <a:gd name="connsiteY6" fmla="*/ 2633 h 10000"/>
              <a:gd name="connsiteX7" fmla="*/ 8636 w 9999"/>
              <a:gd name="connsiteY7" fmla="*/ 1326 h 10000"/>
              <a:gd name="connsiteX8" fmla="*/ 9999 w 9999"/>
              <a:gd name="connsiteY8" fmla="*/ 0 h 10000"/>
              <a:gd name="connsiteX0" fmla="*/ 0 w 10000"/>
              <a:gd name="connsiteY0" fmla="*/ 10000 h 10000"/>
              <a:gd name="connsiteX1" fmla="*/ 1298 w 10000"/>
              <a:gd name="connsiteY1" fmla="*/ 7716 h 10000"/>
              <a:gd name="connsiteX2" fmla="*/ 2507 w 10000"/>
              <a:gd name="connsiteY2" fmla="*/ 6612 h 10000"/>
              <a:gd name="connsiteX3" fmla="*/ 3754 w 10000"/>
              <a:gd name="connsiteY3" fmla="*/ 6076 h 10000"/>
              <a:gd name="connsiteX4" fmla="*/ 4947 w 10000"/>
              <a:gd name="connsiteY4" fmla="*/ 4803 h 10000"/>
              <a:gd name="connsiteX5" fmla="*/ 6157 w 10000"/>
              <a:gd name="connsiteY5" fmla="*/ 4100 h 10000"/>
              <a:gd name="connsiteX6" fmla="*/ 7403 w 10000"/>
              <a:gd name="connsiteY6" fmla="*/ 2633 h 10000"/>
              <a:gd name="connsiteX7" fmla="*/ 8637 w 10000"/>
              <a:gd name="connsiteY7" fmla="*/ 1326 h 10000"/>
              <a:gd name="connsiteX8" fmla="*/ 10000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298" y="7716"/>
                </a:lnTo>
                <a:lnTo>
                  <a:pt x="2507" y="6612"/>
                </a:lnTo>
                <a:lnTo>
                  <a:pt x="3754" y="6076"/>
                </a:lnTo>
                <a:lnTo>
                  <a:pt x="4947" y="4803"/>
                </a:lnTo>
                <a:lnTo>
                  <a:pt x="6157" y="4100"/>
                </a:lnTo>
                <a:cubicBezTo>
                  <a:pt x="6564" y="3576"/>
                  <a:pt x="6997" y="3157"/>
                  <a:pt x="7403" y="2633"/>
                </a:cubicBezTo>
                <a:cubicBezTo>
                  <a:pt x="7819" y="2174"/>
                  <a:pt x="8372" y="1644"/>
                  <a:pt x="8637" y="1326"/>
                </a:cubicBezTo>
                <a:cubicBezTo>
                  <a:pt x="9293" y="684"/>
                  <a:pt x="9372" y="642"/>
                  <a:pt x="10000" y="0"/>
                </a:cubicBezTo>
              </a:path>
            </a:pathLst>
          </a:custGeom>
          <a:noFill/>
          <a:ln w="101600" cmpd="sng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Arial"/>
            </a:endParaRPr>
          </a:p>
        </p:txBody>
      </p:sp>
      <p:sp>
        <p:nvSpPr>
          <p:cNvPr id="144395" name="Freeform 11"/>
          <p:cNvSpPr>
            <a:spLocks/>
          </p:cNvSpPr>
          <p:nvPr/>
        </p:nvSpPr>
        <p:spPr bwMode="auto">
          <a:xfrm>
            <a:off x="2247900" y="2506663"/>
            <a:ext cx="4591050" cy="2019300"/>
          </a:xfrm>
          <a:custGeom>
            <a:avLst/>
            <a:gdLst>
              <a:gd name="T0" fmla="*/ 0 w 10000"/>
              <a:gd name="T1" fmla="*/ 2019198 h 10000"/>
              <a:gd name="T2" fmla="*/ 617496 w 10000"/>
              <a:gd name="T3" fmla="*/ 1558821 h 10000"/>
              <a:gd name="T4" fmla="*/ 1158781 w 10000"/>
              <a:gd name="T5" fmla="*/ 1311065 h 10000"/>
              <a:gd name="T6" fmla="*/ 1752403 w 10000"/>
              <a:gd name="T7" fmla="*/ 1430400 h 10000"/>
              <a:gd name="T8" fmla="*/ 2312511 w 10000"/>
              <a:gd name="T9" fmla="*/ 999907 h 10000"/>
              <a:gd name="T10" fmla="*/ 2875833 w 10000"/>
              <a:gd name="T11" fmla="*/ 1241403 h 10000"/>
              <a:gd name="T12" fmla="*/ 3448796 w 10000"/>
              <a:gd name="T13" fmla="*/ 412724 h 10000"/>
              <a:gd name="T14" fmla="*/ 4039664 w 10000"/>
              <a:gd name="T15" fmla="*/ 650586 h 10000"/>
              <a:gd name="T16" fmla="*/ 4591049 w 10000"/>
              <a:gd name="T17" fmla="*/ 0 h 10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1345" y="7720"/>
                </a:lnTo>
                <a:lnTo>
                  <a:pt x="2524" y="6493"/>
                </a:lnTo>
                <a:lnTo>
                  <a:pt x="3817" y="7084"/>
                </a:lnTo>
                <a:cubicBezTo>
                  <a:pt x="4205" y="6458"/>
                  <a:pt x="4579" y="5925"/>
                  <a:pt x="5037" y="4952"/>
                </a:cubicBezTo>
                <a:lnTo>
                  <a:pt x="6264" y="6148"/>
                </a:lnTo>
                <a:lnTo>
                  <a:pt x="7512" y="2044"/>
                </a:lnTo>
                <a:lnTo>
                  <a:pt x="8799" y="3222"/>
                </a:lnTo>
                <a:lnTo>
                  <a:pt x="10000" y="0"/>
                </a:lnTo>
              </a:path>
            </a:pathLst>
          </a:custGeom>
          <a:noFill/>
          <a:ln w="1016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44396" name="Group 12"/>
          <p:cNvGrpSpPr>
            <a:grpSpLocks/>
          </p:cNvGrpSpPr>
          <p:nvPr/>
        </p:nvGrpSpPr>
        <p:grpSpPr bwMode="auto">
          <a:xfrm>
            <a:off x="2333625" y="2360613"/>
            <a:ext cx="2368550" cy="1411287"/>
            <a:chOff x="1198" y="1479"/>
            <a:chExt cx="1492" cy="889"/>
          </a:xfrm>
        </p:grpSpPr>
        <p:sp>
          <p:nvSpPr>
            <p:cNvPr id="151562" name="Rectangle 13"/>
            <p:cNvSpPr>
              <a:spLocks noChangeArrowheads="1"/>
            </p:cNvSpPr>
            <p:nvPr/>
          </p:nvSpPr>
          <p:spPr bwMode="auto">
            <a:xfrm>
              <a:off x="1198" y="1479"/>
              <a:ext cx="14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Actual demand (</a:t>
              </a:r>
              <a:r>
                <a:rPr lang="en-US" sz="2000" i="1" dirty="0"/>
                <a:t>A</a:t>
              </a:r>
              <a:r>
                <a:rPr lang="en-US" sz="2000" i="1" baseline="-25000" dirty="0"/>
                <a:t>t</a:t>
              </a:r>
              <a:r>
                <a:rPr lang="en-US" sz="2000" dirty="0"/>
                <a:t>)</a:t>
              </a:r>
            </a:p>
          </p:txBody>
        </p:sp>
        <p:sp>
          <p:nvSpPr>
            <p:cNvPr id="151563" name="Line 14"/>
            <p:cNvSpPr>
              <a:spLocks noChangeShapeType="1"/>
            </p:cNvSpPr>
            <p:nvPr/>
          </p:nvSpPr>
          <p:spPr bwMode="auto">
            <a:xfrm>
              <a:off x="1536" y="1752"/>
              <a:ext cx="24" cy="6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4399" name="Group 15"/>
          <p:cNvGrpSpPr>
            <a:grpSpLocks/>
          </p:cNvGrpSpPr>
          <p:nvPr/>
        </p:nvGrpSpPr>
        <p:grpSpPr bwMode="auto">
          <a:xfrm>
            <a:off x="3238500" y="4165602"/>
            <a:ext cx="4722813" cy="922338"/>
            <a:chOff x="1768" y="2616"/>
            <a:chExt cx="2975" cy="581"/>
          </a:xfrm>
        </p:grpSpPr>
        <p:sp>
          <p:nvSpPr>
            <p:cNvPr id="151560" name="Rectangle 16"/>
            <p:cNvSpPr>
              <a:spLocks noChangeArrowheads="1"/>
            </p:cNvSpPr>
            <p:nvPr/>
          </p:nvSpPr>
          <p:spPr bwMode="auto">
            <a:xfrm>
              <a:off x="2470" y="2751"/>
              <a:ext cx="227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Forecast including trend (</a:t>
              </a:r>
              <a:r>
                <a:rPr lang="en-US" sz="2000" i="1" dirty="0"/>
                <a:t>FIT</a:t>
              </a:r>
              <a:r>
                <a:rPr lang="en-US" sz="2000" i="1" baseline="-25000" dirty="0"/>
                <a:t>t</a:t>
              </a:r>
              <a:r>
                <a:rPr lang="en-US" sz="2000" dirty="0"/>
                <a:t>)</a:t>
              </a:r>
            </a:p>
            <a:p>
              <a:r>
                <a:rPr lang="en-US" sz="2000" dirty="0"/>
                <a:t>with </a:t>
              </a:r>
              <a:r>
                <a:rPr lang="en-US" sz="2000" i="1" dirty="0">
                  <a:sym typeface="Symbol" charset="0"/>
                </a:rPr>
                <a:t></a:t>
              </a:r>
              <a:r>
                <a:rPr lang="en-US" sz="2000" dirty="0">
                  <a:sym typeface="Symbol" charset="0"/>
                </a:rPr>
                <a:t> = .2 and </a:t>
              </a:r>
              <a:r>
                <a:rPr lang="en-US" sz="2000" i="1" dirty="0">
                  <a:sym typeface="Symbol" charset="0"/>
                </a:rPr>
                <a:t></a:t>
              </a:r>
              <a:r>
                <a:rPr lang="en-US" sz="2000" dirty="0">
                  <a:sym typeface="Symbol" charset="0"/>
                </a:rPr>
                <a:t> = .4</a:t>
              </a:r>
            </a:p>
          </p:txBody>
        </p:sp>
        <p:sp>
          <p:nvSpPr>
            <p:cNvPr id="151561" name="Line 17"/>
            <p:cNvSpPr>
              <a:spLocks noChangeShapeType="1"/>
            </p:cNvSpPr>
            <p:nvPr/>
          </p:nvSpPr>
          <p:spPr bwMode="auto">
            <a:xfrm flipH="1" flipV="1">
              <a:off x="1768" y="2616"/>
              <a:ext cx="702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7120265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  <p:bldP spid="14439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889000"/>
          </a:xfrm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Trend Projections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828675" y="1500188"/>
            <a:ext cx="74866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Fitting a trend line to historical data points to project into the medium to long-range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828675" y="2565400"/>
            <a:ext cx="74787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Linear trends can be found using the least-squares technique</a:t>
            </a:r>
          </a:p>
        </p:txBody>
      </p:sp>
      <p:grpSp>
        <p:nvGrpSpPr>
          <p:cNvPr id="146437" name="Group 5"/>
          <p:cNvGrpSpPr>
            <a:grpSpLocks/>
          </p:cNvGrpSpPr>
          <p:nvPr/>
        </p:nvGrpSpPr>
        <p:grpSpPr bwMode="auto">
          <a:xfrm>
            <a:off x="3668713" y="3671888"/>
            <a:ext cx="1833562" cy="625475"/>
            <a:chOff x="2311" y="2617"/>
            <a:chExt cx="1155" cy="394"/>
          </a:xfrm>
        </p:grpSpPr>
        <p:sp>
          <p:nvSpPr>
            <p:cNvPr id="153608" name="Rectangle 6"/>
            <p:cNvSpPr>
              <a:spLocks noChangeArrowheads="1"/>
            </p:cNvSpPr>
            <p:nvPr/>
          </p:nvSpPr>
          <p:spPr bwMode="auto">
            <a:xfrm>
              <a:off x="2311" y="2681"/>
              <a:ext cx="11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 dirty="0">
                  <a:latin typeface="Times New Roman" charset="0"/>
                  <a:cs typeface="Times New Roman" charset="0"/>
                </a:rPr>
                <a:t>y</a:t>
              </a:r>
              <a:r>
                <a:rPr lang="en-US" sz="2800" dirty="0"/>
                <a:t> = </a:t>
              </a:r>
              <a:r>
                <a:rPr lang="en-US" sz="2800" i="1" dirty="0">
                  <a:latin typeface="Times New Roman" charset="0"/>
                  <a:cs typeface="Times New Roman" charset="0"/>
                </a:rPr>
                <a:t>a</a:t>
              </a:r>
              <a:r>
                <a:rPr lang="en-US" sz="2800" dirty="0"/>
                <a:t> + </a:t>
              </a:r>
              <a:r>
                <a:rPr lang="en-US" sz="2800" i="1" dirty="0">
                  <a:latin typeface="Times New Roman" charset="0"/>
                  <a:cs typeface="Times New Roman" charset="0"/>
                </a:rPr>
                <a:t>bx</a:t>
              </a:r>
            </a:p>
          </p:txBody>
        </p:sp>
        <p:sp>
          <p:nvSpPr>
            <p:cNvPr id="153609" name="Rectangle 7"/>
            <p:cNvSpPr>
              <a:spLocks noChangeArrowheads="1"/>
            </p:cNvSpPr>
            <p:nvPr/>
          </p:nvSpPr>
          <p:spPr bwMode="auto">
            <a:xfrm>
              <a:off x="2334" y="2617"/>
              <a:ext cx="2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^</a:t>
              </a:r>
            </a:p>
          </p:txBody>
        </p:sp>
      </p:grpSp>
      <p:grpSp>
        <p:nvGrpSpPr>
          <p:cNvPr id="146440" name="Group 8"/>
          <p:cNvGrpSpPr>
            <a:grpSpLocks/>
          </p:cNvGrpSpPr>
          <p:nvPr/>
        </p:nvGrpSpPr>
        <p:grpSpPr bwMode="auto">
          <a:xfrm>
            <a:off x="949325" y="4430713"/>
            <a:ext cx="7243763" cy="1544637"/>
            <a:chOff x="598" y="2959"/>
            <a:chExt cx="4563" cy="973"/>
          </a:xfrm>
        </p:grpSpPr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598" y="3001"/>
              <a:ext cx="4563" cy="9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marL="1701800" indent="-1701800" fontAlgn="auto"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 dirty="0">
                  <a:latin typeface="Arial"/>
                  <a:ea typeface="+mn-ea"/>
                  <a:cs typeface="Arial"/>
                </a:rPr>
                <a:t>	where </a:t>
              </a:r>
              <a:r>
                <a:rPr lang="en-US" i="1" dirty="0">
                  <a:latin typeface="Times New Roman"/>
                  <a:ea typeface="+mn-ea"/>
                  <a:cs typeface="Times New Roman"/>
                </a:rPr>
                <a:t>y</a:t>
              </a:r>
              <a:r>
                <a:rPr lang="en-US" dirty="0">
                  <a:latin typeface="Arial"/>
                  <a:ea typeface="+mn-ea"/>
                  <a:cs typeface="Arial"/>
                </a:rPr>
                <a:t>	= computed value of the variable to be predicted (dependent variable)</a:t>
              </a:r>
            </a:p>
            <a:p>
              <a:pPr marL="1816100" indent="-1816100" fontAlgn="auto"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 dirty="0">
                  <a:latin typeface="Arial"/>
                  <a:ea typeface="+mn-ea"/>
                  <a:cs typeface="Arial"/>
                </a:rPr>
                <a:t>	</a:t>
              </a:r>
              <a:r>
                <a:rPr lang="en-US" i="1" dirty="0">
                  <a:latin typeface="Times New Roman"/>
                  <a:ea typeface="+mn-ea"/>
                  <a:cs typeface="Times New Roman"/>
                </a:rPr>
                <a:t>a</a:t>
              </a:r>
              <a:r>
                <a:rPr lang="en-US" dirty="0">
                  <a:latin typeface="Arial"/>
                  <a:ea typeface="+mn-ea"/>
                  <a:cs typeface="Arial"/>
                </a:rPr>
                <a:t>	= </a:t>
              </a:r>
              <a:r>
                <a:rPr lang="en-US" i="1" dirty="0">
                  <a:latin typeface="Times New Roman"/>
                  <a:ea typeface="+mn-ea"/>
                  <a:cs typeface="Times New Roman"/>
                </a:rPr>
                <a:t>y</a:t>
              </a:r>
              <a:r>
                <a:rPr lang="en-US" dirty="0">
                  <a:latin typeface="Arial"/>
                  <a:ea typeface="+mn-ea"/>
                  <a:cs typeface="Arial"/>
                </a:rPr>
                <a:t>-axis intercept</a:t>
              </a:r>
            </a:p>
            <a:p>
              <a:pPr marL="1816100" indent="-1816100" fontAlgn="auto"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 dirty="0">
                  <a:latin typeface="Arial"/>
                  <a:ea typeface="+mn-ea"/>
                  <a:cs typeface="Arial"/>
                </a:rPr>
                <a:t>	</a:t>
              </a:r>
              <a:r>
                <a:rPr lang="en-US" i="1" dirty="0">
                  <a:latin typeface="Times New Roman"/>
                  <a:ea typeface="+mn-ea"/>
                  <a:cs typeface="Times New Roman"/>
                </a:rPr>
                <a:t>b</a:t>
              </a:r>
              <a:r>
                <a:rPr lang="en-US" dirty="0">
                  <a:latin typeface="Arial"/>
                  <a:ea typeface="+mn-ea"/>
                  <a:cs typeface="Arial"/>
                </a:rPr>
                <a:t>	= slope of the regression line</a:t>
              </a:r>
            </a:p>
            <a:p>
              <a:pPr marL="1816100" indent="-1816100" fontAlgn="auto">
                <a:spcBef>
                  <a:spcPts val="0"/>
                </a:spcBef>
                <a:spcAft>
                  <a:spcPts val="0"/>
                </a:spcAft>
                <a:tabLst>
                  <a:tab pos="1333500" algn="r"/>
                  <a:tab pos="1524000" algn="l"/>
                </a:tabLst>
                <a:defRPr/>
              </a:pPr>
              <a:r>
                <a:rPr lang="en-US" dirty="0">
                  <a:latin typeface="Arial"/>
                  <a:ea typeface="+mn-ea"/>
                  <a:cs typeface="Arial"/>
                </a:rPr>
                <a:t>	</a:t>
              </a:r>
              <a:r>
                <a:rPr lang="en-US" i="1" dirty="0">
                  <a:latin typeface="Times New Roman"/>
                  <a:ea typeface="+mn-ea"/>
                  <a:cs typeface="Times New Roman"/>
                </a:rPr>
                <a:t>x</a:t>
              </a:r>
              <a:r>
                <a:rPr lang="en-US" dirty="0">
                  <a:latin typeface="Arial"/>
                  <a:ea typeface="+mn-ea"/>
                  <a:cs typeface="Arial"/>
                </a:rPr>
                <a:t>	= the independent variable</a:t>
              </a:r>
            </a:p>
          </p:txBody>
        </p:sp>
        <p:sp>
          <p:nvSpPr>
            <p:cNvPr id="153607" name="Rectangle 10"/>
            <p:cNvSpPr>
              <a:spLocks noChangeArrowheads="1"/>
            </p:cNvSpPr>
            <p:nvPr/>
          </p:nvSpPr>
          <p:spPr bwMode="auto">
            <a:xfrm>
              <a:off x="1382" y="2959"/>
              <a:ext cx="1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4778724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6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6100"/>
            <a:ext cx="7772400" cy="939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Least Squares Method</a:t>
            </a:r>
          </a:p>
        </p:txBody>
      </p:sp>
      <p:sp>
        <p:nvSpPr>
          <p:cNvPr id="148483" name="Line 3"/>
          <p:cNvSpPr>
            <a:spLocks noChangeShapeType="1"/>
          </p:cNvSpPr>
          <p:nvPr/>
        </p:nvSpPr>
        <p:spPr bwMode="auto">
          <a:xfrm flipV="1">
            <a:off x="2332038" y="1968500"/>
            <a:ext cx="4889500" cy="3217863"/>
          </a:xfrm>
          <a:prstGeom prst="line">
            <a:avLst/>
          </a:prstGeom>
          <a:noFill/>
          <a:ln w="101600">
            <a:solidFill>
              <a:srgbClr val="2558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48488" name="Group 8"/>
          <p:cNvGrpSpPr>
            <a:grpSpLocks/>
          </p:cNvGrpSpPr>
          <p:nvPr/>
        </p:nvGrpSpPr>
        <p:grpSpPr bwMode="auto">
          <a:xfrm>
            <a:off x="2692400" y="1739900"/>
            <a:ext cx="4305300" cy="3581400"/>
            <a:chOff x="1392" y="1216"/>
            <a:chExt cx="2712" cy="2256"/>
          </a:xfrm>
        </p:grpSpPr>
        <p:sp>
          <p:nvSpPr>
            <p:cNvPr id="148489" name="AutoShape 9"/>
            <p:cNvSpPr>
              <a:spLocks noChangeArrowheads="1"/>
            </p:cNvSpPr>
            <p:nvPr/>
          </p:nvSpPr>
          <p:spPr bwMode="auto">
            <a:xfrm>
              <a:off x="3936" y="1216"/>
              <a:ext cx="168" cy="160"/>
            </a:xfrm>
            <a:prstGeom prst="star5">
              <a:avLst/>
            </a:prstGeom>
            <a:solidFill>
              <a:srgbClr val="2558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48490" name="AutoShape 10"/>
            <p:cNvSpPr>
              <a:spLocks noChangeArrowheads="1"/>
            </p:cNvSpPr>
            <p:nvPr/>
          </p:nvSpPr>
          <p:spPr bwMode="auto">
            <a:xfrm>
              <a:off x="1392" y="2712"/>
              <a:ext cx="168" cy="160"/>
            </a:xfrm>
            <a:prstGeom prst="star5">
              <a:avLst/>
            </a:prstGeom>
            <a:solidFill>
              <a:srgbClr val="2558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48491" name="AutoShape 11"/>
            <p:cNvSpPr>
              <a:spLocks noChangeArrowheads="1"/>
            </p:cNvSpPr>
            <p:nvPr/>
          </p:nvSpPr>
          <p:spPr bwMode="auto">
            <a:xfrm>
              <a:off x="1816" y="3312"/>
              <a:ext cx="168" cy="160"/>
            </a:xfrm>
            <a:prstGeom prst="star5">
              <a:avLst/>
            </a:prstGeom>
            <a:solidFill>
              <a:srgbClr val="2558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48492" name="AutoShape 12"/>
            <p:cNvSpPr>
              <a:spLocks noChangeArrowheads="1"/>
            </p:cNvSpPr>
            <p:nvPr/>
          </p:nvSpPr>
          <p:spPr bwMode="auto">
            <a:xfrm>
              <a:off x="2240" y="1848"/>
              <a:ext cx="168" cy="160"/>
            </a:xfrm>
            <a:prstGeom prst="star5">
              <a:avLst/>
            </a:prstGeom>
            <a:solidFill>
              <a:srgbClr val="2558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48493" name="AutoShape 13"/>
            <p:cNvSpPr>
              <a:spLocks noChangeArrowheads="1"/>
            </p:cNvSpPr>
            <p:nvPr/>
          </p:nvSpPr>
          <p:spPr bwMode="auto">
            <a:xfrm>
              <a:off x="2664" y="2784"/>
              <a:ext cx="168" cy="160"/>
            </a:xfrm>
            <a:prstGeom prst="star5">
              <a:avLst/>
            </a:prstGeom>
            <a:solidFill>
              <a:srgbClr val="2558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48494" name="AutoShape 14"/>
            <p:cNvSpPr>
              <a:spLocks noChangeArrowheads="1"/>
            </p:cNvSpPr>
            <p:nvPr/>
          </p:nvSpPr>
          <p:spPr bwMode="auto">
            <a:xfrm>
              <a:off x="3088" y="1696"/>
              <a:ext cx="168" cy="160"/>
            </a:xfrm>
            <a:prstGeom prst="star5">
              <a:avLst/>
            </a:prstGeom>
            <a:solidFill>
              <a:srgbClr val="2558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48495" name="AutoShape 15"/>
            <p:cNvSpPr>
              <a:spLocks noChangeArrowheads="1"/>
            </p:cNvSpPr>
            <p:nvPr/>
          </p:nvSpPr>
          <p:spPr bwMode="auto">
            <a:xfrm>
              <a:off x="3512" y="2056"/>
              <a:ext cx="168" cy="160"/>
            </a:xfrm>
            <a:prstGeom prst="star5">
              <a:avLst/>
            </a:prstGeom>
            <a:solidFill>
              <a:srgbClr val="2558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7478713" y="5835650"/>
            <a:ext cx="1144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4.4</a:t>
            </a:r>
          </a:p>
        </p:txBody>
      </p:sp>
      <p:grpSp>
        <p:nvGrpSpPr>
          <p:cNvPr id="148497" name="Group 17"/>
          <p:cNvGrpSpPr>
            <a:grpSpLocks/>
          </p:cNvGrpSpPr>
          <p:nvPr/>
        </p:nvGrpSpPr>
        <p:grpSpPr bwMode="auto">
          <a:xfrm>
            <a:off x="1546225" y="1900238"/>
            <a:ext cx="5878513" cy="3302000"/>
            <a:chOff x="974" y="1349"/>
            <a:chExt cx="3703" cy="2080"/>
          </a:xfrm>
        </p:grpSpPr>
        <p:grpSp>
          <p:nvGrpSpPr>
            <p:cNvPr id="155669" name="Group 18"/>
            <p:cNvGrpSpPr>
              <a:grpSpLocks/>
            </p:cNvGrpSpPr>
            <p:nvPr/>
          </p:nvGrpSpPr>
          <p:grpSpPr bwMode="auto">
            <a:xfrm>
              <a:off x="974" y="2840"/>
              <a:ext cx="711" cy="427"/>
              <a:chOff x="870" y="2808"/>
              <a:chExt cx="711" cy="427"/>
            </a:xfrm>
          </p:grpSpPr>
          <p:sp>
            <p:nvSpPr>
              <p:cNvPr id="155688" name="Text Box 19"/>
              <p:cNvSpPr txBox="1">
                <a:spLocks noChangeArrowheads="1"/>
              </p:cNvSpPr>
              <p:nvPr/>
            </p:nvSpPr>
            <p:spPr bwMode="auto">
              <a:xfrm>
                <a:off x="870" y="2900"/>
                <a:ext cx="641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1400" dirty="0">
                    <a:latin typeface="Arial" charset="0"/>
                    <a:ea typeface="MS PGothic" charset="0"/>
                    <a:cs typeface="MS PGothic" charset="0"/>
                  </a:rPr>
                  <a:t>Deviation</a:t>
                </a:r>
                <a:r>
                  <a:rPr lang="en-US" sz="1400" baseline="-25000" dirty="0">
                    <a:latin typeface="Arial" charset="0"/>
                    <a:ea typeface="MS PGothic" charset="0"/>
                    <a:cs typeface="MS PGothic" charset="0"/>
                  </a:rPr>
                  <a:t>1</a:t>
                </a:r>
                <a:endParaRPr lang="en-US" sz="1400" dirty="0">
                  <a:latin typeface="Arial" charset="0"/>
                  <a:ea typeface="MS PGothic" charset="0"/>
                  <a:cs typeface="MS PGothic" charset="0"/>
                </a:endParaRPr>
              </a:p>
              <a:p>
                <a:pPr algn="ctr"/>
                <a:r>
                  <a:rPr lang="en-US" sz="1400" dirty="0">
                    <a:latin typeface="Arial" charset="0"/>
                    <a:ea typeface="MS PGothic" charset="0"/>
                    <a:cs typeface="MS PGothic" charset="0"/>
                  </a:rPr>
                  <a:t>(error)</a:t>
                </a:r>
              </a:p>
            </p:txBody>
          </p:sp>
          <p:sp>
            <p:nvSpPr>
              <p:cNvPr id="155689" name="AutoShape 20"/>
              <p:cNvSpPr>
                <a:spLocks/>
              </p:cNvSpPr>
              <p:nvPr/>
            </p:nvSpPr>
            <p:spPr bwMode="auto">
              <a:xfrm>
                <a:off x="1485" y="2808"/>
                <a:ext cx="96" cy="392"/>
              </a:xfrm>
              <a:prstGeom prst="leftBrace">
                <a:avLst>
                  <a:gd name="adj1" fmla="val 3402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5670" name="Group 21"/>
            <p:cNvGrpSpPr>
              <a:grpSpLocks/>
            </p:cNvGrpSpPr>
            <p:nvPr/>
          </p:nvGrpSpPr>
          <p:grpSpPr bwMode="auto">
            <a:xfrm>
              <a:off x="2681" y="1826"/>
              <a:ext cx="721" cy="291"/>
              <a:chOff x="2577" y="1794"/>
              <a:chExt cx="721" cy="291"/>
            </a:xfrm>
          </p:grpSpPr>
          <p:sp>
            <p:nvSpPr>
              <p:cNvPr id="155686" name="Text Box 22"/>
              <p:cNvSpPr txBox="1">
                <a:spLocks noChangeArrowheads="1"/>
              </p:cNvSpPr>
              <p:nvPr/>
            </p:nvSpPr>
            <p:spPr bwMode="auto">
              <a:xfrm>
                <a:off x="2577" y="1839"/>
                <a:ext cx="64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>
                    <a:latin typeface="Arial" charset="0"/>
                    <a:ea typeface="MS PGothic" charset="0"/>
                    <a:cs typeface="MS PGothic" charset="0"/>
                  </a:rPr>
                  <a:t>Deviation</a:t>
                </a:r>
                <a:r>
                  <a:rPr lang="en-US" sz="1400" baseline="-25000" dirty="0">
                    <a:latin typeface="Arial" charset="0"/>
                    <a:ea typeface="MS PGothic" charset="0"/>
                    <a:cs typeface="MS PGothic" charset="0"/>
                  </a:rPr>
                  <a:t>5</a:t>
                </a:r>
                <a:endParaRPr lang="en-US" sz="1400" dirty="0">
                  <a:latin typeface="Arial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687" name="AutoShape 23"/>
              <p:cNvSpPr>
                <a:spLocks/>
              </p:cNvSpPr>
              <p:nvPr/>
            </p:nvSpPr>
            <p:spPr bwMode="auto">
              <a:xfrm>
                <a:off x="3202" y="1794"/>
                <a:ext cx="96" cy="291"/>
              </a:xfrm>
              <a:prstGeom prst="leftBrace">
                <a:avLst>
                  <a:gd name="adj1" fmla="val 2526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5671" name="Group 24"/>
            <p:cNvGrpSpPr>
              <a:grpSpLocks/>
            </p:cNvGrpSpPr>
            <p:nvPr/>
          </p:nvGrpSpPr>
          <p:grpSpPr bwMode="auto">
            <a:xfrm>
              <a:off x="3517" y="1349"/>
              <a:ext cx="728" cy="203"/>
              <a:chOff x="3413" y="1317"/>
              <a:chExt cx="728" cy="203"/>
            </a:xfrm>
          </p:grpSpPr>
          <p:sp>
            <p:nvSpPr>
              <p:cNvPr id="155684" name="Text Box 25"/>
              <p:cNvSpPr txBox="1">
                <a:spLocks noChangeArrowheads="1"/>
              </p:cNvSpPr>
              <p:nvPr/>
            </p:nvSpPr>
            <p:spPr bwMode="auto">
              <a:xfrm>
                <a:off x="3413" y="1321"/>
                <a:ext cx="64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>
                    <a:latin typeface="Arial" charset="0"/>
                    <a:ea typeface="MS PGothic" charset="0"/>
                    <a:cs typeface="MS PGothic" charset="0"/>
                  </a:rPr>
                  <a:t>Deviation</a:t>
                </a:r>
                <a:r>
                  <a:rPr lang="en-US" sz="1400" baseline="-25000" dirty="0">
                    <a:latin typeface="Arial" charset="0"/>
                    <a:ea typeface="MS PGothic" charset="0"/>
                    <a:cs typeface="MS PGothic" charset="0"/>
                  </a:rPr>
                  <a:t>7</a:t>
                </a:r>
                <a:endParaRPr lang="en-US" sz="1400" dirty="0">
                  <a:latin typeface="Arial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685" name="AutoShape 26"/>
              <p:cNvSpPr>
                <a:spLocks/>
              </p:cNvSpPr>
              <p:nvPr/>
            </p:nvSpPr>
            <p:spPr bwMode="auto">
              <a:xfrm>
                <a:off x="4045" y="1317"/>
                <a:ext cx="96" cy="203"/>
              </a:xfrm>
              <a:prstGeom prst="leftBrace">
                <a:avLst>
                  <a:gd name="adj1" fmla="val 17622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5672" name="Group 27"/>
            <p:cNvGrpSpPr>
              <a:grpSpLocks/>
            </p:cNvGrpSpPr>
            <p:nvPr/>
          </p:nvGrpSpPr>
          <p:grpSpPr bwMode="auto">
            <a:xfrm>
              <a:off x="2296" y="2917"/>
              <a:ext cx="693" cy="512"/>
              <a:chOff x="2192" y="2885"/>
              <a:chExt cx="693" cy="512"/>
            </a:xfrm>
          </p:grpSpPr>
          <p:sp>
            <p:nvSpPr>
              <p:cNvPr id="155682" name="Text Box 28"/>
              <p:cNvSpPr txBox="1">
                <a:spLocks noChangeArrowheads="1"/>
              </p:cNvSpPr>
              <p:nvPr/>
            </p:nvSpPr>
            <p:spPr bwMode="auto">
              <a:xfrm>
                <a:off x="2244" y="3046"/>
                <a:ext cx="64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>
                    <a:latin typeface="Arial" charset="0"/>
                    <a:ea typeface="MS PGothic" charset="0"/>
                    <a:cs typeface="MS PGothic" charset="0"/>
                  </a:rPr>
                  <a:t>Deviation</a:t>
                </a:r>
                <a:r>
                  <a:rPr lang="en-US" sz="1400" baseline="-25000" dirty="0">
                    <a:latin typeface="Arial" charset="0"/>
                    <a:ea typeface="MS PGothic" charset="0"/>
                    <a:cs typeface="MS PGothic" charset="0"/>
                  </a:rPr>
                  <a:t>2</a:t>
                </a:r>
                <a:endParaRPr lang="en-US" sz="1400" dirty="0">
                  <a:latin typeface="Arial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683" name="AutoShape 29"/>
              <p:cNvSpPr>
                <a:spLocks/>
              </p:cNvSpPr>
              <p:nvPr/>
            </p:nvSpPr>
            <p:spPr bwMode="auto">
              <a:xfrm flipH="1">
                <a:off x="2192" y="2885"/>
                <a:ext cx="96" cy="512"/>
              </a:xfrm>
              <a:prstGeom prst="leftBrace">
                <a:avLst>
                  <a:gd name="adj1" fmla="val 4444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5673" name="Group 30"/>
            <p:cNvGrpSpPr>
              <a:grpSpLocks/>
            </p:cNvGrpSpPr>
            <p:nvPr/>
          </p:nvGrpSpPr>
          <p:grpSpPr bwMode="auto">
            <a:xfrm>
              <a:off x="3979" y="1804"/>
              <a:ext cx="698" cy="376"/>
              <a:chOff x="3875" y="1772"/>
              <a:chExt cx="698" cy="376"/>
            </a:xfrm>
          </p:grpSpPr>
          <p:sp>
            <p:nvSpPr>
              <p:cNvPr id="155680" name="Text Box 31"/>
              <p:cNvSpPr txBox="1">
                <a:spLocks noChangeArrowheads="1"/>
              </p:cNvSpPr>
              <p:nvPr/>
            </p:nvSpPr>
            <p:spPr bwMode="auto">
              <a:xfrm>
                <a:off x="3932" y="1858"/>
                <a:ext cx="64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>
                    <a:latin typeface="Arial" charset="0"/>
                    <a:ea typeface="MS PGothic" charset="0"/>
                    <a:cs typeface="MS PGothic" charset="0"/>
                  </a:rPr>
                  <a:t>Deviation</a:t>
                </a:r>
                <a:r>
                  <a:rPr lang="en-US" sz="1400" baseline="-25000" dirty="0">
                    <a:latin typeface="Arial" charset="0"/>
                    <a:ea typeface="MS PGothic" charset="0"/>
                    <a:cs typeface="MS PGothic" charset="0"/>
                  </a:rPr>
                  <a:t>6</a:t>
                </a:r>
                <a:endParaRPr lang="en-US" sz="1400" dirty="0">
                  <a:latin typeface="Arial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681" name="AutoShape 32"/>
              <p:cNvSpPr>
                <a:spLocks/>
              </p:cNvSpPr>
              <p:nvPr/>
            </p:nvSpPr>
            <p:spPr bwMode="auto">
              <a:xfrm flipH="1">
                <a:off x="3875" y="1772"/>
                <a:ext cx="96" cy="376"/>
              </a:xfrm>
              <a:prstGeom prst="leftBrace">
                <a:avLst>
                  <a:gd name="adj1" fmla="val 32639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5674" name="Group 33"/>
            <p:cNvGrpSpPr>
              <a:grpSpLocks/>
            </p:cNvGrpSpPr>
            <p:nvPr/>
          </p:nvGrpSpPr>
          <p:grpSpPr bwMode="auto">
            <a:xfrm>
              <a:off x="3146" y="2360"/>
              <a:ext cx="697" cy="542"/>
              <a:chOff x="3042" y="2328"/>
              <a:chExt cx="697" cy="542"/>
            </a:xfrm>
          </p:grpSpPr>
          <p:sp>
            <p:nvSpPr>
              <p:cNvPr id="155678" name="Text Box 34"/>
              <p:cNvSpPr txBox="1">
                <a:spLocks noChangeArrowheads="1"/>
              </p:cNvSpPr>
              <p:nvPr/>
            </p:nvSpPr>
            <p:spPr bwMode="auto">
              <a:xfrm>
                <a:off x="3098" y="2504"/>
                <a:ext cx="64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>
                    <a:latin typeface="Arial" charset="0"/>
                    <a:ea typeface="MS PGothic" charset="0"/>
                    <a:cs typeface="MS PGothic" charset="0"/>
                  </a:rPr>
                  <a:t>Deviation</a:t>
                </a:r>
                <a:r>
                  <a:rPr lang="en-US" sz="1400" baseline="-25000" dirty="0">
                    <a:latin typeface="Arial" charset="0"/>
                    <a:ea typeface="MS PGothic" charset="0"/>
                    <a:cs typeface="MS PGothic" charset="0"/>
                  </a:rPr>
                  <a:t>4</a:t>
                </a:r>
                <a:endParaRPr lang="en-US" sz="1400" dirty="0">
                  <a:latin typeface="Arial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679" name="AutoShape 35"/>
              <p:cNvSpPr>
                <a:spLocks/>
              </p:cNvSpPr>
              <p:nvPr/>
            </p:nvSpPr>
            <p:spPr bwMode="auto">
              <a:xfrm flipH="1">
                <a:off x="3042" y="2328"/>
                <a:ext cx="96" cy="542"/>
              </a:xfrm>
              <a:prstGeom prst="leftBrace">
                <a:avLst>
                  <a:gd name="adj1" fmla="val 47049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55675" name="Group 36"/>
            <p:cNvGrpSpPr>
              <a:grpSpLocks/>
            </p:cNvGrpSpPr>
            <p:nvPr/>
          </p:nvGrpSpPr>
          <p:grpSpPr bwMode="auto">
            <a:xfrm>
              <a:off x="1827" y="1977"/>
              <a:ext cx="730" cy="680"/>
              <a:chOff x="1723" y="1945"/>
              <a:chExt cx="730" cy="680"/>
            </a:xfrm>
          </p:grpSpPr>
          <p:sp>
            <p:nvSpPr>
              <p:cNvPr id="155676" name="Text Box 37"/>
              <p:cNvSpPr txBox="1">
                <a:spLocks noChangeArrowheads="1"/>
              </p:cNvSpPr>
              <p:nvPr/>
            </p:nvSpPr>
            <p:spPr bwMode="auto">
              <a:xfrm>
                <a:off x="1723" y="2186"/>
                <a:ext cx="64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sz="1400" dirty="0">
                    <a:latin typeface="Arial" charset="0"/>
                    <a:ea typeface="MS PGothic" charset="0"/>
                    <a:cs typeface="MS PGothic" charset="0"/>
                  </a:rPr>
                  <a:t>Deviation</a:t>
                </a:r>
                <a:r>
                  <a:rPr lang="en-US" sz="1400" baseline="-25000" dirty="0">
                    <a:latin typeface="Arial" charset="0"/>
                    <a:ea typeface="MS PGothic" charset="0"/>
                    <a:cs typeface="MS PGothic" charset="0"/>
                  </a:rPr>
                  <a:t>3</a:t>
                </a:r>
                <a:endParaRPr lang="en-US" sz="1400" dirty="0">
                  <a:latin typeface="Arial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677" name="AutoShape 38"/>
              <p:cNvSpPr>
                <a:spLocks/>
              </p:cNvSpPr>
              <p:nvPr/>
            </p:nvSpPr>
            <p:spPr bwMode="auto">
              <a:xfrm>
                <a:off x="2357" y="1945"/>
                <a:ext cx="96" cy="680"/>
              </a:xfrm>
              <a:prstGeom prst="leftBrace">
                <a:avLst>
                  <a:gd name="adj1" fmla="val 59028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8519" name="Group 39"/>
          <p:cNvGrpSpPr>
            <a:grpSpLocks/>
          </p:cNvGrpSpPr>
          <p:nvPr/>
        </p:nvGrpSpPr>
        <p:grpSpPr bwMode="auto">
          <a:xfrm>
            <a:off x="1762125" y="1878013"/>
            <a:ext cx="2308225" cy="2147887"/>
            <a:chOff x="1006" y="1303"/>
            <a:chExt cx="1454" cy="1353"/>
          </a:xfrm>
        </p:grpSpPr>
        <p:sp>
          <p:nvSpPr>
            <p:cNvPr id="155667" name="Rectangle 40"/>
            <p:cNvSpPr>
              <a:spLocks noChangeArrowheads="1"/>
            </p:cNvSpPr>
            <p:nvPr/>
          </p:nvSpPr>
          <p:spPr bwMode="auto">
            <a:xfrm>
              <a:off x="1006" y="1303"/>
              <a:ext cx="1454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000" dirty="0"/>
                <a:t>Actual observation </a:t>
              </a:r>
              <a:br>
                <a:rPr lang="en-US" sz="2000" dirty="0"/>
              </a:br>
              <a:r>
                <a:rPr lang="en-US" sz="2000" dirty="0"/>
                <a:t>(</a:t>
              </a:r>
              <a:r>
                <a:rPr lang="en-US" sz="2000" i="1" dirty="0">
                  <a:latin typeface="Times New Roman" charset="0"/>
                  <a:cs typeface="Times New Roman" charset="0"/>
                </a:rPr>
                <a:t>y</a:t>
              </a:r>
              <a:r>
                <a:rPr lang="en-US" sz="2000" dirty="0"/>
                <a:t>-value)</a:t>
              </a:r>
            </a:p>
          </p:txBody>
        </p:sp>
        <p:sp>
          <p:nvSpPr>
            <p:cNvPr id="155668" name="Line 41"/>
            <p:cNvSpPr>
              <a:spLocks noChangeShapeType="1"/>
            </p:cNvSpPr>
            <p:nvPr/>
          </p:nvSpPr>
          <p:spPr bwMode="auto">
            <a:xfrm>
              <a:off x="1616" y="1728"/>
              <a:ext cx="56" cy="928"/>
            </a:xfrm>
            <a:prstGeom prst="line">
              <a:avLst/>
            </a:prstGeom>
            <a:noFill/>
            <a:ln w="57150">
              <a:solidFill>
                <a:srgbClr val="D3332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8522" name="Group 42"/>
          <p:cNvGrpSpPr>
            <a:grpSpLocks/>
          </p:cNvGrpSpPr>
          <p:nvPr/>
        </p:nvGrpSpPr>
        <p:grpSpPr bwMode="auto">
          <a:xfrm>
            <a:off x="4051300" y="4165600"/>
            <a:ext cx="3684588" cy="995363"/>
            <a:chOff x="2448" y="2744"/>
            <a:chExt cx="2321" cy="627"/>
          </a:xfrm>
        </p:grpSpPr>
        <p:grpSp>
          <p:nvGrpSpPr>
            <p:cNvPr id="155663" name="Group 43"/>
            <p:cNvGrpSpPr>
              <a:grpSpLocks/>
            </p:cNvGrpSpPr>
            <p:nvPr/>
          </p:nvGrpSpPr>
          <p:grpSpPr bwMode="auto">
            <a:xfrm>
              <a:off x="3110" y="3071"/>
              <a:ext cx="1659" cy="300"/>
              <a:chOff x="3094" y="3143"/>
              <a:chExt cx="1659" cy="300"/>
            </a:xfrm>
          </p:grpSpPr>
          <p:sp>
            <p:nvSpPr>
              <p:cNvPr id="155665" name="Rectangle 44"/>
              <p:cNvSpPr>
                <a:spLocks noChangeArrowheads="1"/>
              </p:cNvSpPr>
              <p:nvPr/>
            </p:nvSpPr>
            <p:spPr bwMode="auto">
              <a:xfrm>
                <a:off x="3094" y="3191"/>
                <a:ext cx="165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Trend line, </a:t>
                </a:r>
                <a:r>
                  <a:rPr lang="en-US" sz="2000" i="1" dirty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US" sz="2000" dirty="0"/>
                  <a:t> = </a:t>
                </a:r>
                <a:r>
                  <a:rPr lang="en-US" sz="2000" i="1" dirty="0">
                    <a:latin typeface="Times New Roman" charset="0"/>
                    <a:cs typeface="Times New Roman" charset="0"/>
                  </a:rPr>
                  <a:t>a</a:t>
                </a:r>
                <a:r>
                  <a:rPr lang="en-US" sz="2000" dirty="0"/>
                  <a:t> + </a:t>
                </a:r>
                <a:r>
                  <a:rPr lang="en-US" sz="2000" i="1" dirty="0">
                    <a:latin typeface="Times New Roman" charset="0"/>
                    <a:cs typeface="Times New Roman" charset="0"/>
                  </a:rPr>
                  <a:t>bx</a:t>
                </a:r>
              </a:p>
            </p:txBody>
          </p:sp>
          <p:sp>
            <p:nvSpPr>
              <p:cNvPr id="155666" name="Rectangle 45"/>
              <p:cNvSpPr>
                <a:spLocks noChangeArrowheads="1"/>
              </p:cNvSpPr>
              <p:nvPr/>
            </p:nvSpPr>
            <p:spPr bwMode="auto">
              <a:xfrm>
                <a:off x="3910" y="3143"/>
                <a:ext cx="1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^</a:t>
                </a:r>
              </a:p>
            </p:txBody>
          </p:sp>
        </p:grpSp>
        <p:sp>
          <p:nvSpPr>
            <p:cNvPr id="155664" name="Line 46"/>
            <p:cNvSpPr>
              <a:spLocks noChangeShapeType="1"/>
            </p:cNvSpPr>
            <p:nvPr/>
          </p:nvSpPr>
          <p:spPr bwMode="auto">
            <a:xfrm flipH="1" flipV="1">
              <a:off x="2448" y="2744"/>
              <a:ext cx="688" cy="48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25525" y="1349375"/>
            <a:ext cx="6784975" cy="4946650"/>
            <a:chOff x="1025526" y="1349379"/>
            <a:chExt cx="6784976" cy="4946653"/>
          </a:xfrm>
        </p:grpSpPr>
        <p:grpSp>
          <p:nvGrpSpPr>
            <p:cNvPr id="155658" name="Group 4"/>
            <p:cNvGrpSpPr>
              <a:grpSpLocks/>
            </p:cNvGrpSpPr>
            <p:nvPr/>
          </p:nvGrpSpPr>
          <p:grpSpPr bwMode="auto">
            <a:xfrm>
              <a:off x="1025526" y="1349379"/>
              <a:ext cx="6784976" cy="4946653"/>
              <a:chOff x="542" y="970"/>
              <a:chExt cx="4274" cy="3116"/>
            </a:xfrm>
          </p:grpSpPr>
          <p:sp>
            <p:nvSpPr>
              <p:cNvPr id="155660" name="Text Box 5"/>
              <p:cNvSpPr txBox="1">
                <a:spLocks noChangeArrowheads="1"/>
              </p:cNvSpPr>
              <p:nvPr/>
            </p:nvSpPr>
            <p:spPr bwMode="auto">
              <a:xfrm>
                <a:off x="2363" y="3848"/>
                <a:ext cx="890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dirty="0">
                    <a:latin typeface="Arial" charset="0"/>
                    <a:ea typeface="MS PGothic" charset="0"/>
                    <a:cs typeface="MS PGothic" charset="0"/>
                  </a:rPr>
                  <a:t>Time period</a:t>
                </a:r>
              </a:p>
            </p:txBody>
          </p:sp>
          <p:sp>
            <p:nvSpPr>
              <p:cNvPr id="155661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-701" y="2213"/>
                <a:ext cx="2724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008" tIns="50004" rIns="100008" bIns="50004">
                <a:spAutoFit/>
              </a:bodyPr>
              <a:lstStyle>
                <a:lvl1pPr defTabSz="1000125"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 defTabSz="1000125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defTabSz="1000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dirty="0">
                    <a:latin typeface="Arial" charset="0"/>
                    <a:ea typeface="MS PGothic" charset="0"/>
                    <a:cs typeface="MS PGothic" charset="0"/>
                  </a:rPr>
                  <a:t>Values of Dependent Variable (</a:t>
                </a:r>
                <a:r>
                  <a:rPr lang="en-US" i="1" dirty="0">
                    <a:latin typeface="Times New Roman" charset="0"/>
                    <a:ea typeface="MS PGothic" charset="0"/>
                    <a:cs typeface="Times New Roman" charset="0"/>
                  </a:rPr>
                  <a:t>y</a:t>
                </a:r>
                <a:r>
                  <a:rPr lang="en-US" dirty="0">
                    <a:latin typeface="Arial" charset="0"/>
                    <a:ea typeface="MS PGothic" charset="0"/>
                    <a:cs typeface="MS PGothic" charset="0"/>
                  </a:rPr>
                  <a:t>-values)</a:t>
                </a:r>
              </a:p>
            </p:txBody>
          </p:sp>
          <p:sp>
            <p:nvSpPr>
              <p:cNvPr id="155662" name="Freeform 7"/>
              <p:cNvSpPr>
                <a:spLocks/>
              </p:cNvSpPr>
              <p:nvPr/>
            </p:nvSpPr>
            <p:spPr bwMode="auto">
              <a:xfrm>
                <a:off x="864" y="1144"/>
                <a:ext cx="3952" cy="2552"/>
              </a:xfrm>
              <a:custGeom>
                <a:avLst/>
                <a:gdLst>
                  <a:gd name="T0" fmla="*/ 0 w 3728"/>
                  <a:gd name="T1" fmla="*/ 0 h 2552"/>
                  <a:gd name="T2" fmla="*/ 0 w 3728"/>
                  <a:gd name="T3" fmla="*/ 2552 h 2552"/>
                  <a:gd name="T4" fmla="*/ 3952 w 3728"/>
                  <a:gd name="T5" fmla="*/ 2552 h 2552"/>
                  <a:gd name="T6" fmla="*/ 0 60000 65536"/>
                  <a:gd name="T7" fmla="*/ 0 60000 65536"/>
                  <a:gd name="T8" fmla="*/ 0 60000 65536"/>
                  <a:gd name="T9" fmla="*/ 0 w 3728"/>
                  <a:gd name="T10" fmla="*/ 0 h 2552"/>
                  <a:gd name="T11" fmla="*/ 3728 w 3728"/>
                  <a:gd name="T12" fmla="*/ 2552 h 25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28" h="2552">
                    <a:moveTo>
                      <a:pt x="0" y="0"/>
                    </a:moveTo>
                    <a:lnTo>
                      <a:pt x="0" y="2552"/>
                    </a:lnTo>
                    <a:lnTo>
                      <a:pt x="3728" y="2552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55659" name="TextBox 1"/>
            <p:cNvSpPr txBox="1">
              <a:spLocks noChangeArrowheads="1"/>
            </p:cNvSpPr>
            <p:nvPr/>
          </p:nvSpPr>
          <p:spPr bwMode="auto">
            <a:xfrm>
              <a:off x="2330450" y="5399422"/>
              <a:ext cx="5108576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55600" algn="ctr"/>
                  <a:tab pos="990600" algn="ctr"/>
                  <a:tab pos="1701800" algn="ctr"/>
                  <a:tab pos="2336800" algn="ctr"/>
                  <a:tab pos="3048000" algn="ctr"/>
                  <a:tab pos="3683000" algn="ctr"/>
                  <a:tab pos="4394200" algn="ctr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355600" algn="ctr"/>
                  <a:tab pos="990600" algn="ctr"/>
                  <a:tab pos="1701800" algn="ctr"/>
                  <a:tab pos="2336800" algn="ctr"/>
                  <a:tab pos="3048000" algn="ctr"/>
                  <a:tab pos="3683000" algn="ctr"/>
                  <a:tab pos="43942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355600" algn="ctr"/>
                  <a:tab pos="990600" algn="ctr"/>
                  <a:tab pos="1701800" algn="ctr"/>
                  <a:tab pos="2336800" algn="ctr"/>
                  <a:tab pos="3048000" algn="ctr"/>
                  <a:tab pos="3683000" algn="ctr"/>
                  <a:tab pos="43942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355600" algn="ctr"/>
                  <a:tab pos="990600" algn="ctr"/>
                  <a:tab pos="1701800" algn="ctr"/>
                  <a:tab pos="2336800" algn="ctr"/>
                  <a:tab pos="3048000" algn="ctr"/>
                  <a:tab pos="3683000" algn="ctr"/>
                  <a:tab pos="43942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355600" algn="ctr"/>
                  <a:tab pos="990600" algn="ctr"/>
                  <a:tab pos="1701800" algn="ctr"/>
                  <a:tab pos="2336800" algn="ctr"/>
                  <a:tab pos="3048000" algn="ctr"/>
                  <a:tab pos="3683000" algn="ctr"/>
                  <a:tab pos="43942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55600" algn="ctr"/>
                  <a:tab pos="990600" algn="ctr"/>
                  <a:tab pos="1701800" algn="ctr"/>
                  <a:tab pos="2336800" algn="ctr"/>
                  <a:tab pos="3048000" algn="ctr"/>
                  <a:tab pos="3683000" algn="ctr"/>
                  <a:tab pos="43942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55600" algn="ctr"/>
                  <a:tab pos="990600" algn="ctr"/>
                  <a:tab pos="1701800" algn="ctr"/>
                  <a:tab pos="2336800" algn="ctr"/>
                  <a:tab pos="3048000" algn="ctr"/>
                  <a:tab pos="3683000" algn="ctr"/>
                  <a:tab pos="43942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55600" algn="ctr"/>
                  <a:tab pos="990600" algn="ctr"/>
                  <a:tab pos="1701800" algn="ctr"/>
                  <a:tab pos="2336800" algn="ctr"/>
                  <a:tab pos="3048000" algn="ctr"/>
                  <a:tab pos="3683000" algn="ctr"/>
                  <a:tab pos="43942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55600" algn="ctr"/>
                  <a:tab pos="990600" algn="ctr"/>
                  <a:tab pos="1701800" algn="ctr"/>
                  <a:tab pos="2336800" algn="ctr"/>
                  <a:tab pos="3048000" algn="ctr"/>
                  <a:tab pos="3683000" algn="ctr"/>
                  <a:tab pos="4394200" algn="ctr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1400" dirty="0">
                  <a:latin typeface="Arial" charset="0"/>
                </a:rPr>
                <a:t>	|	|	|	|	|	|	|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latin typeface="Arial" charset="0"/>
                </a:rPr>
                <a:t>	1	2	3	4	5	6	7</a:t>
              </a:r>
            </a:p>
          </p:txBody>
        </p:sp>
      </p:grp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4264025" y="3327400"/>
            <a:ext cx="4421188" cy="889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98000" tIns="190800" rIns="198000" bIns="190800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Least squares method minimizes the sum of the squared errors (deviations)</a:t>
            </a:r>
          </a:p>
        </p:txBody>
      </p:sp>
    </p:spTree>
    <p:extLst>
      <p:ext uri="{BB962C8B-B14F-4D97-AF65-F5344CB8AC3E}">
        <p14:creationId xmlns:p14="http://schemas.microsoft.com/office/powerpoint/2010/main" xmlns="" val="371142487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nimBg="1"/>
      <p:bldP spid="148496" grpId="0" autoUpdateAnimBg="0"/>
      <p:bldP spid="4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6100"/>
            <a:ext cx="7772400" cy="939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Least Squares Method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600075" y="1690688"/>
            <a:ext cx="7610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Equations to calculate the regression variables</a:t>
            </a:r>
          </a:p>
        </p:txBody>
      </p:sp>
      <p:graphicFrame>
        <p:nvGraphicFramePr>
          <p:cNvPr id="2" name="Object 265"/>
          <p:cNvGraphicFramePr>
            <a:graphicFrameLocks noChangeAspect="1"/>
          </p:cNvGraphicFramePr>
          <p:nvPr/>
        </p:nvGraphicFramePr>
        <p:xfrm>
          <a:off x="3771900" y="2565400"/>
          <a:ext cx="1600200" cy="444500"/>
        </p:xfrm>
        <a:graphic>
          <a:graphicData uri="http://schemas.openxmlformats.org/presentationml/2006/ole">
            <p:oleObj spid="_x0000_s8197" name="Equation" r:id="rId4" imgW="1590840" imgH="429480" progId="Equation.3">
              <p:embed/>
            </p:oleObj>
          </a:graphicData>
        </a:graphic>
      </p:graphicFrame>
      <p:graphicFrame>
        <p:nvGraphicFramePr>
          <p:cNvPr id="3" name="Object 266"/>
          <p:cNvGraphicFramePr>
            <a:graphicFrameLocks noChangeAspect="1"/>
          </p:cNvGraphicFramePr>
          <p:nvPr/>
        </p:nvGraphicFramePr>
        <p:xfrm>
          <a:off x="3346450" y="3632200"/>
          <a:ext cx="2451100" cy="1320800"/>
        </p:xfrm>
        <a:graphic>
          <a:graphicData uri="http://schemas.openxmlformats.org/presentationml/2006/ole">
            <p:oleObj spid="_x0000_s8198" name="Equation" r:id="rId5" imgW="2440800" imgH="1307160" progId="Equation.3">
              <p:embed/>
            </p:oleObj>
          </a:graphicData>
        </a:graphic>
      </p:graphicFrame>
      <p:graphicFrame>
        <p:nvGraphicFramePr>
          <p:cNvPr id="4" name="Object 267"/>
          <p:cNvGraphicFramePr>
            <a:graphicFrameLocks noChangeAspect="1"/>
          </p:cNvGraphicFramePr>
          <p:nvPr/>
        </p:nvGraphicFramePr>
        <p:xfrm>
          <a:off x="3746500" y="5448300"/>
          <a:ext cx="1651000" cy="431800"/>
        </p:xfrm>
        <a:graphic>
          <a:graphicData uri="http://schemas.openxmlformats.org/presentationml/2006/ole">
            <p:oleObj spid="_x0000_s8199" name="Equation" r:id="rId6" imgW="163656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6002862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9271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Least Squares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2171700"/>
          <a:ext cx="7772400" cy="206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90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YEAR</a:t>
                      </a:r>
                    </a:p>
                  </a:txBody>
                  <a:tcPr marT="45713" marB="45713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ELECTRICAL </a:t>
                      </a:r>
                    </a:p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POWER DEMAND</a:t>
                      </a:r>
                    </a:p>
                  </a:txBody>
                  <a:tcPr marT="45713" marB="45713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YEAR</a:t>
                      </a:r>
                    </a:p>
                  </a:txBody>
                  <a:tcPr marT="45713" marB="4571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ELECTRICAL </a:t>
                      </a:r>
                    </a:p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POWER DEMAND</a:t>
                      </a:r>
                    </a:p>
                  </a:txBody>
                  <a:tcPr marT="45713" marB="45713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74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79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142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122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/>
                          <a:cs typeface="Arial"/>
                        </a:rPr>
                        <a:t>90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13" marB="45713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3698067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9271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Least Squares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9333148"/>
              </p:ext>
            </p:extLst>
          </p:nvPr>
        </p:nvGraphicFramePr>
        <p:xfrm>
          <a:off x="685800" y="1816100"/>
          <a:ext cx="7772400" cy="2956560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YEAR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ELECTRICAL POWER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charset="0"/>
                          <a:cs typeface="Arial" panose="020B0604020202020204" pitchFamily="34" charset="0"/>
                        </a:rPr>
                        <a:t>DEMAND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74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	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	74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	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	158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	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	240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360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105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525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142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852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49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854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92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28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9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692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	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140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62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 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3,063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3" name="Object 277"/>
          <p:cNvGraphicFramePr>
            <a:graphicFrameLocks noChangeAspect="1"/>
          </p:cNvGraphicFramePr>
          <p:nvPr/>
        </p:nvGraphicFramePr>
        <p:xfrm>
          <a:off x="2247900" y="4994275"/>
          <a:ext cx="4648200" cy="723900"/>
        </p:xfrm>
        <a:graphic>
          <a:graphicData uri="http://schemas.openxmlformats.org/presentationml/2006/ole">
            <p:oleObj spid="_x0000_s9219" name="Equation" r:id="rId4" imgW="4635360" imgH="712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2491421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90538"/>
            <a:ext cx="7770812" cy="896937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Learning Objectives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08000" y="1600200"/>
            <a:ext cx="81280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3200" b="1" dirty="0">
                <a:solidFill>
                  <a:schemeClr val="accent1"/>
                </a:solidFill>
              </a:rPr>
              <a:t>When you complete this chapter you should be able to :</a:t>
            </a:r>
            <a:endParaRPr lang="en-US" sz="3100" b="1" dirty="0">
              <a:solidFill>
                <a:schemeClr val="accent1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06463" y="2832100"/>
            <a:ext cx="7402512" cy="31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23900" indent="-723900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</a:pPr>
            <a:r>
              <a:rPr lang="en-US" sz="2800" b="1" dirty="0">
                <a:solidFill>
                  <a:srgbClr val="255898"/>
                </a:solidFill>
              </a:rPr>
              <a:t>4.1</a:t>
            </a:r>
            <a:r>
              <a:rPr lang="en-US" sz="2800" b="1" dirty="0"/>
              <a:t>	</a:t>
            </a:r>
            <a:r>
              <a:rPr lang="en-US" sz="2800" b="1" i="1" dirty="0"/>
              <a:t>Understand</a:t>
            </a:r>
            <a:r>
              <a:rPr lang="en-US" sz="2800" dirty="0"/>
              <a:t> the three time horizons and which models apply for each</a:t>
            </a:r>
          </a:p>
          <a:p>
            <a:pPr marL="723900" indent="-723900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</a:pPr>
            <a:r>
              <a:rPr lang="en-US" sz="2800" b="1" dirty="0">
                <a:solidFill>
                  <a:srgbClr val="255898"/>
                </a:solidFill>
              </a:rPr>
              <a:t>4.2</a:t>
            </a:r>
            <a:r>
              <a:rPr lang="en-US" sz="2800" b="1" dirty="0"/>
              <a:t>	</a:t>
            </a:r>
            <a:r>
              <a:rPr lang="en-US" sz="2800" b="1" i="1" dirty="0"/>
              <a:t>Explain</a:t>
            </a:r>
            <a:r>
              <a:rPr lang="en-US" sz="2800" dirty="0"/>
              <a:t> when to use each of the four qualitative models</a:t>
            </a:r>
          </a:p>
          <a:p>
            <a:pPr marL="723900" indent="-723900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</a:pPr>
            <a:r>
              <a:rPr lang="en-US" sz="2800" b="1" dirty="0">
                <a:solidFill>
                  <a:schemeClr val="tx2"/>
                </a:solidFill>
              </a:rPr>
              <a:t>4.3</a:t>
            </a:r>
            <a:r>
              <a:rPr lang="en-US" sz="2800" b="1" dirty="0"/>
              <a:t>	</a:t>
            </a:r>
            <a:r>
              <a:rPr lang="en-US" sz="2800" b="1" i="1" dirty="0"/>
              <a:t>Apply</a:t>
            </a:r>
            <a:r>
              <a:rPr lang="en-US" sz="2800" dirty="0"/>
              <a:t> the naive, moving-average, exponential smoothing, and trend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201327624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9271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Least Squares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816100"/>
          <a:ext cx="7772400" cy="2956560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YEAR 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ELECTRICAL POWER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DEMAND 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74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	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	74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	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	158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	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	240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360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105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525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142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852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39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017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128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49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854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92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28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96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692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95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	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140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46200" algn="r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 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Σ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xy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= 3,063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8768" name="Object 96"/>
          <p:cNvGraphicFramePr>
            <a:graphicFrameLocks noChangeAspect="1"/>
          </p:cNvGraphicFramePr>
          <p:nvPr/>
        </p:nvGraphicFramePr>
        <p:xfrm>
          <a:off x="2247900" y="4994275"/>
          <a:ext cx="4648200" cy="723900"/>
        </p:xfrm>
        <a:graphic>
          <a:graphicData uri="http://schemas.openxmlformats.org/presentationml/2006/ole">
            <p:oleObj spid="_x0000_s10246" name="Equation" r:id="rId4" imgW="4635360" imgH="712800" progId="Equation.3">
              <p:embed/>
            </p:oleObj>
          </a:graphicData>
        </a:graphic>
      </p:graphicFrame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701800" y="4648200"/>
            <a:ext cx="6527800" cy="1447800"/>
            <a:chOff x="3111500" y="-1346200"/>
            <a:chExt cx="6527800" cy="144780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11500" y="-1346200"/>
              <a:ext cx="6527800" cy="1447800"/>
            </a:xfrm>
            <a:prstGeom prst="rect">
              <a:avLst/>
            </a:prstGeom>
            <a:solidFill>
              <a:srgbClr val="F7D7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893" name="TextBox 7"/>
            <p:cNvSpPr txBox="1">
              <a:spLocks noChangeArrowheads="1"/>
            </p:cNvSpPr>
            <p:nvPr/>
          </p:nvSpPr>
          <p:spPr bwMode="auto">
            <a:xfrm>
              <a:off x="3599665" y="-976243"/>
              <a:ext cx="555147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Demand in year 8	= 56.70 + 10.54(8)</a:t>
              </a:r>
            </a:p>
            <a:p>
              <a:r>
                <a:rPr lang="en-US" sz="2000" dirty="0">
                  <a:latin typeface="Arial" charset="0"/>
                </a:rPr>
                <a:t>	= 141.02, or 141 megawatts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0300" y="1168400"/>
            <a:ext cx="7327900" cy="3162300"/>
            <a:chOff x="1130303" y="1168400"/>
            <a:chExt cx="7327900" cy="31623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30303" y="1168400"/>
              <a:ext cx="7327900" cy="3162300"/>
            </a:xfrm>
            <a:prstGeom prst="rect">
              <a:avLst/>
            </a:prstGeom>
            <a:solidFill>
              <a:srgbClr val="BDD6A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8769" name="Object 97"/>
            <p:cNvGraphicFramePr>
              <a:graphicFrameLocks noChangeAspect="1"/>
            </p:cNvGraphicFramePr>
            <p:nvPr/>
          </p:nvGraphicFramePr>
          <p:xfrm>
            <a:off x="1911353" y="1539875"/>
            <a:ext cx="5676900" cy="914400"/>
          </p:xfrm>
          <a:graphic>
            <a:graphicData uri="http://schemas.openxmlformats.org/presentationml/2006/ole">
              <p:oleObj spid="_x0000_s10247" name="Equation" r:id="rId5" imgW="5668560" imgH="905040" progId="Equation.3">
                <p:embed/>
              </p:oleObj>
            </a:graphicData>
          </a:graphic>
        </p:graphicFrame>
        <p:graphicFrame>
          <p:nvGraphicFramePr>
            <p:cNvPr id="28770" name="Object 98"/>
            <p:cNvGraphicFramePr>
              <a:graphicFrameLocks noChangeAspect="1"/>
            </p:cNvGraphicFramePr>
            <p:nvPr/>
          </p:nvGraphicFramePr>
          <p:xfrm>
            <a:off x="1911353" y="2755900"/>
            <a:ext cx="3924300" cy="444500"/>
          </p:xfrm>
          <a:graphic>
            <a:graphicData uri="http://schemas.openxmlformats.org/presentationml/2006/ole">
              <p:oleObj spid="_x0000_s10248" name="Equation" r:id="rId6" imgW="3912840" imgH="429480" progId="Equation.3">
                <p:embed/>
              </p:oleObj>
            </a:graphicData>
          </a:graphic>
        </p:graphicFrame>
        <p:graphicFrame>
          <p:nvGraphicFramePr>
            <p:cNvPr id="28771" name="Object 99"/>
            <p:cNvGraphicFramePr>
              <a:graphicFrameLocks noChangeAspect="1"/>
            </p:cNvGraphicFramePr>
            <p:nvPr/>
          </p:nvGraphicFramePr>
          <p:xfrm>
            <a:off x="3281363" y="3543300"/>
            <a:ext cx="2882900" cy="304800"/>
          </p:xfrm>
          <a:graphic>
            <a:graphicData uri="http://schemas.openxmlformats.org/presentationml/2006/ole">
              <p:oleObj spid="_x0000_s10249" name="Equation" r:id="rId7" imgW="2870640" imgH="29232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079162056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0"/>
            <a:ext cx="7772400" cy="9271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Least Squares Example</a:t>
            </a:r>
          </a:p>
        </p:txBody>
      </p:sp>
      <p:sp>
        <p:nvSpPr>
          <p:cNvPr id="158723" name="Freeform 3"/>
          <p:cNvSpPr>
            <a:spLocks/>
          </p:cNvSpPr>
          <p:nvPr/>
        </p:nvSpPr>
        <p:spPr bwMode="auto">
          <a:xfrm>
            <a:off x="1828800" y="2565400"/>
            <a:ext cx="4584700" cy="2171700"/>
          </a:xfrm>
          <a:custGeom>
            <a:avLst/>
            <a:gdLst>
              <a:gd name="T0" fmla="*/ 0 w 2888"/>
              <a:gd name="T1" fmla="*/ 2171700 h 1368"/>
              <a:gd name="T2" fmla="*/ 762000 w 2888"/>
              <a:gd name="T3" fmla="*/ 2032000 h 1368"/>
              <a:gd name="T4" fmla="*/ 1524000 w 2888"/>
              <a:gd name="T5" fmla="*/ 1981200 h 1368"/>
              <a:gd name="T6" fmla="*/ 2298700 w 2888"/>
              <a:gd name="T7" fmla="*/ 1663700 h 1368"/>
              <a:gd name="T8" fmla="*/ 3060700 w 2888"/>
              <a:gd name="T9" fmla="*/ 1193800 h 1368"/>
              <a:gd name="T10" fmla="*/ 3822700 w 2888"/>
              <a:gd name="T11" fmla="*/ 0 h 1368"/>
              <a:gd name="T12" fmla="*/ 4584700 w 2888"/>
              <a:gd name="T13" fmla="*/ 647700 h 13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8"/>
              <a:gd name="T22" fmla="*/ 0 h 1368"/>
              <a:gd name="T23" fmla="*/ 2888 w 2888"/>
              <a:gd name="T24" fmla="*/ 1368 h 13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8" h="1368">
                <a:moveTo>
                  <a:pt x="0" y="1368"/>
                </a:moveTo>
                <a:lnTo>
                  <a:pt x="480" y="1280"/>
                </a:lnTo>
                <a:lnTo>
                  <a:pt x="960" y="1248"/>
                </a:lnTo>
                <a:lnTo>
                  <a:pt x="1448" y="1048"/>
                </a:lnTo>
                <a:lnTo>
                  <a:pt x="1928" y="752"/>
                </a:lnTo>
                <a:lnTo>
                  <a:pt x="2408" y="0"/>
                </a:lnTo>
                <a:lnTo>
                  <a:pt x="2888" y="408"/>
                </a:lnTo>
              </a:path>
            </a:pathLst>
          </a:custGeom>
          <a:noFill/>
          <a:ln w="101600">
            <a:solidFill>
              <a:srgbClr val="1750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1409700" y="2159000"/>
            <a:ext cx="6604000" cy="3162300"/>
            <a:chOff x="888" y="1424"/>
            <a:chExt cx="4160" cy="1992"/>
          </a:xfrm>
        </p:grpSpPr>
        <p:sp>
          <p:nvSpPr>
            <p:cNvPr id="168977" name="Line 5"/>
            <p:cNvSpPr>
              <a:spLocks noChangeShapeType="1"/>
            </p:cNvSpPr>
            <p:nvPr/>
          </p:nvSpPr>
          <p:spPr bwMode="auto">
            <a:xfrm flipH="1">
              <a:off x="888" y="1474"/>
              <a:ext cx="4104" cy="1942"/>
            </a:xfrm>
            <a:prstGeom prst="line">
              <a:avLst/>
            </a:prstGeom>
            <a:noFill/>
            <a:ln w="101600">
              <a:solidFill>
                <a:srgbClr val="3D9A3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68978" name="Group 6"/>
            <p:cNvGrpSpPr>
              <a:grpSpLocks/>
            </p:cNvGrpSpPr>
            <p:nvPr/>
          </p:nvGrpSpPr>
          <p:grpSpPr bwMode="auto">
            <a:xfrm>
              <a:off x="4456" y="1424"/>
              <a:ext cx="592" cy="336"/>
              <a:chOff x="4456" y="1424"/>
              <a:chExt cx="592" cy="336"/>
            </a:xfrm>
          </p:grpSpPr>
          <p:sp>
            <p:nvSpPr>
              <p:cNvPr id="168979" name="Oval 7"/>
              <p:cNvSpPr>
                <a:spLocks noChangeArrowheads="1"/>
              </p:cNvSpPr>
              <p:nvPr/>
            </p:nvSpPr>
            <p:spPr bwMode="auto">
              <a:xfrm>
                <a:off x="4456" y="1648"/>
                <a:ext cx="112" cy="112"/>
              </a:xfrm>
              <a:prstGeom prst="ellipse">
                <a:avLst/>
              </a:prstGeom>
              <a:solidFill>
                <a:srgbClr val="3D9A3A"/>
              </a:solidFill>
              <a:ln w="9525">
                <a:solidFill>
                  <a:srgbClr val="3D9A3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8980" name="Oval 8"/>
              <p:cNvSpPr>
                <a:spLocks noChangeArrowheads="1"/>
              </p:cNvSpPr>
              <p:nvPr/>
            </p:nvSpPr>
            <p:spPr bwMode="auto">
              <a:xfrm>
                <a:off x="4936" y="1424"/>
                <a:ext cx="112" cy="112"/>
              </a:xfrm>
              <a:prstGeom prst="ellipse">
                <a:avLst/>
              </a:prstGeom>
              <a:solidFill>
                <a:srgbClr val="3D9A3A"/>
              </a:solidFill>
              <a:ln w="9525">
                <a:solidFill>
                  <a:srgbClr val="3D9A3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58729" name="Group 9"/>
          <p:cNvGrpSpPr>
            <a:grpSpLocks/>
          </p:cNvGrpSpPr>
          <p:nvPr/>
        </p:nvGrpSpPr>
        <p:grpSpPr bwMode="auto">
          <a:xfrm>
            <a:off x="423863" y="1663700"/>
            <a:ext cx="8008937" cy="4787900"/>
            <a:chOff x="267" y="1112"/>
            <a:chExt cx="5045" cy="3016"/>
          </a:xfrm>
        </p:grpSpPr>
        <p:grpSp>
          <p:nvGrpSpPr>
            <p:cNvPr id="168971" name="Group 10"/>
            <p:cNvGrpSpPr>
              <a:grpSpLocks/>
            </p:cNvGrpSpPr>
            <p:nvPr/>
          </p:nvGrpSpPr>
          <p:grpSpPr bwMode="auto">
            <a:xfrm>
              <a:off x="500" y="1112"/>
              <a:ext cx="4812" cy="2843"/>
              <a:chOff x="500" y="1112"/>
              <a:chExt cx="4812" cy="2843"/>
            </a:xfrm>
          </p:grpSpPr>
          <p:sp>
            <p:nvSpPr>
              <p:cNvPr id="168974" name="Freeform 11"/>
              <p:cNvSpPr>
                <a:spLocks/>
              </p:cNvSpPr>
              <p:nvPr/>
            </p:nvSpPr>
            <p:spPr bwMode="auto">
              <a:xfrm>
                <a:off x="880" y="1112"/>
                <a:ext cx="4432" cy="2632"/>
              </a:xfrm>
              <a:custGeom>
                <a:avLst/>
                <a:gdLst>
                  <a:gd name="T0" fmla="*/ 0 w 2912"/>
                  <a:gd name="T1" fmla="*/ 0 h 2632"/>
                  <a:gd name="T2" fmla="*/ 0 w 2912"/>
                  <a:gd name="T3" fmla="*/ 2632 h 2632"/>
                  <a:gd name="T4" fmla="*/ 4432 w 2912"/>
                  <a:gd name="T5" fmla="*/ 2632 h 2632"/>
                  <a:gd name="T6" fmla="*/ 0 60000 65536"/>
                  <a:gd name="T7" fmla="*/ 0 60000 65536"/>
                  <a:gd name="T8" fmla="*/ 0 60000 65536"/>
                  <a:gd name="T9" fmla="*/ 0 w 2912"/>
                  <a:gd name="T10" fmla="*/ 0 h 2632"/>
                  <a:gd name="T11" fmla="*/ 2912 w 2912"/>
                  <a:gd name="T12" fmla="*/ 2632 h 26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2" h="2632">
                    <a:moveTo>
                      <a:pt x="0" y="0"/>
                    </a:moveTo>
                    <a:lnTo>
                      <a:pt x="0" y="2632"/>
                    </a:lnTo>
                    <a:lnTo>
                      <a:pt x="2912" y="263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8975" name="Rectangle 12"/>
              <p:cNvSpPr>
                <a:spLocks noChangeArrowheads="1"/>
              </p:cNvSpPr>
              <p:nvPr/>
            </p:nvSpPr>
            <p:spPr bwMode="auto">
              <a:xfrm>
                <a:off x="910" y="3551"/>
                <a:ext cx="430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tabLst>
                    <a:tab pos="292100" algn="ctr"/>
                    <a:tab pos="1054100" algn="ctr"/>
                    <a:tab pos="1816100" algn="ctr"/>
                    <a:tab pos="2578100" algn="ctr"/>
                    <a:tab pos="3340100" algn="ctr"/>
                    <a:tab pos="4102100" algn="ctr"/>
                    <a:tab pos="4864100" algn="ctr"/>
                    <a:tab pos="5626100" algn="ctr"/>
                    <a:tab pos="6388100" algn="ctr"/>
                  </a:tabLst>
                </a:pPr>
                <a:r>
                  <a:rPr lang="en-US" dirty="0"/>
                  <a:t>	|	|	|	|	|	|	|	|	|</a:t>
                </a:r>
              </a:p>
              <a:p>
                <a:pPr>
                  <a:tabLst>
                    <a:tab pos="292100" algn="ctr"/>
                    <a:tab pos="1054100" algn="ctr"/>
                    <a:tab pos="1816100" algn="ctr"/>
                    <a:tab pos="2578100" algn="ctr"/>
                    <a:tab pos="3340100" algn="ctr"/>
                    <a:tab pos="4102100" algn="ctr"/>
                    <a:tab pos="4864100" algn="ctr"/>
                    <a:tab pos="5626100" algn="ctr"/>
                    <a:tab pos="6388100" algn="ctr"/>
                  </a:tabLst>
                </a:pPr>
                <a:r>
                  <a:rPr lang="en-US" dirty="0"/>
                  <a:t>	1	2	3	4	5	6	7	8	9</a:t>
                </a:r>
              </a:p>
            </p:txBody>
          </p:sp>
          <p:sp>
            <p:nvSpPr>
              <p:cNvPr id="168976" name="Rectangle 13"/>
              <p:cNvSpPr>
                <a:spLocks noChangeArrowheads="1"/>
              </p:cNvSpPr>
              <p:nvPr/>
            </p:nvSpPr>
            <p:spPr bwMode="auto">
              <a:xfrm>
                <a:off x="500" y="1186"/>
                <a:ext cx="516" cy="2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15000"/>
                  </a:lnSpc>
                </a:pPr>
                <a:r>
                  <a:rPr lang="en-US" dirty="0"/>
                  <a:t>160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150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140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130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120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110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100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90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80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70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60  –</a:t>
                </a:r>
              </a:p>
              <a:p>
                <a:pPr algn="r">
                  <a:lnSpc>
                    <a:spcPct val="115000"/>
                  </a:lnSpc>
                </a:pPr>
                <a:r>
                  <a:rPr lang="en-US" dirty="0"/>
                  <a:t>50  –</a:t>
                </a:r>
              </a:p>
            </p:txBody>
          </p:sp>
        </p:grpSp>
        <p:sp>
          <p:nvSpPr>
            <p:cNvPr id="168972" name="Rectangle 14"/>
            <p:cNvSpPr>
              <a:spLocks noChangeArrowheads="1"/>
            </p:cNvSpPr>
            <p:nvPr/>
          </p:nvSpPr>
          <p:spPr bwMode="auto">
            <a:xfrm>
              <a:off x="2856" y="3895"/>
              <a:ext cx="4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Year</a:t>
              </a:r>
            </a:p>
          </p:txBody>
        </p:sp>
        <p:sp>
          <p:nvSpPr>
            <p:cNvPr id="168973" name="Rectangle 15"/>
            <p:cNvSpPr>
              <a:spLocks noChangeArrowheads="1"/>
            </p:cNvSpPr>
            <p:nvPr/>
          </p:nvSpPr>
          <p:spPr bwMode="auto">
            <a:xfrm rot="-5400000">
              <a:off x="-584" y="2279"/>
              <a:ext cx="19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Power demand (megawatts)</a:t>
              </a:r>
            </a:p>
          </p:txBody>
        </p:sp>
      </p:grpSp>
      <p:grpSp>
        <p:nvGrpSpPr>
          <p:cNvPr id="158736" name="Group 16"/>
          <p:cNvGrpSpPr>
            <a:grpSpLocks/>
          </p:cNvGrpSpPr>
          <p:nvPr/>
        </p:nvGrpSpPr>
        <p:grpSpPr bwMode="auto">
          <a:xfrm>
            <a:off x="4533900" y="1419225"/>
            <a:ext cx="2794000" cy="981075"/>
            <a:chOff x="2856" y="958"/>
            <a:chExt cx="1760" cy="618"/>
          </a:xfrm>
        </p:grpSpPr>
        <p:grpSp>
          <p:nvGrpSpPr>
            <p:cNvPr id="168967" name="Group 17"/>
            <p:cNvGrpSpPr>
              <a:grpSpLocks/>
            </p:cNvGrpSpPr>
            <p:nvPr/>
          </p:nvGrpSpPr>
          <p:grpSpPr bwMode="auto">
            <a:xfrm>
              <a:off x="2856" y="958"/>
              <a:ext cx="1495" cy="494"/>
              <a:chOff x="1912" y="1086"/>
              <a:chExt cx="1495" cy="494"/>
            </a:xfrm>
          </p:grpSpPr>
          <p:sp>
            <p:nvSpPr>
              <p:cNvPr id="168969" name="Rectangle 18"/>
              <p:cNvSpPr>
                <a:spLocks noChangeArrowheads="1"/>
              </p:cNvSpPr>
              <p:nvPr/>
            </p:nvSpPr>
            <p:spPr bwMode="auto">
              <a:xfrm>
                <a:off x="1912" y="1086"/>
                <a:ext cx="1495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Trend line,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i="1" dirty="0">
                    <a:latin typeface="Times New Roman" charset="0"/>
                    <a:cs typeface="Times New Roman" charset="0"/>
                  </a:rPr>
                  <a:t>y</a:t>
                </a:r>
                <a:r>
                  <a:rPr lang="en-US" sz="2000" dirty="0"/>
                  <a:t> = 56.70 + 10.54</a:t>
                </a:r>
                <a:r>
                  <a:rPr lang="en-US" sz="2000" i="1" dirty="0">
                    <a:latin typeface="Times New Roman" charset="0"/>
                    <a:cs typeface="Times New Roman" charset="0"/>
                  </a:rPr>
                  <a:t>x</a:t>
                </a:r>
              </a:p>
            </p:txBody>
          </p:sp>
          <p:sp>
            <p:nvSpPr>
              <p:cNvPr id="168970" name="Rectangle 19"/>
              <p:cNvSpPr>
                <a:spLocks noChangeArrowheads="1"/>
              </p:cNvSpPr>
              <p:nvPr/>
            </p:nvSpPr>
            <p:spPr bwMode="auto">
              <a:xfrm>
                <a:off x="1926" y="1295"/>
                <a:ext cx="17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^</a:t>
                </a:r>
              </a:p>
            </p:txBody>
          </p:sp>
        </p:grpSp>
        <p:sp>
          <p:nvSpPr>
            <p:cNvPr id="168968" name="Line 20"/>
            <p:cNvSpPr>
              <a:spLocks noChangeShapeType="1"/>
            </p:cNvSpPr>
            <p:nvPr/>
          </p:nvSpPr>
          <p:spPr bwMode="auto">
            <a:xfrm>
              <a:off x="4288" y="1380"/>
              <a:ext cx="328" cy="1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7440613" y="6081713"/>
            <a:ext cx="110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xmlns="" val="419130013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  <p:bldP spid="21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Least Squares Requirements</a:t>
            </a:r>
          </a:p>
        </p:txBody>
      </p:sp>
      <p:sp>
        <p:nvSpPr>
          <p:cNvPr id="171010" name="Content Placeholder 2"/>
          <p:cNvSpPr>
            <a:spLocks noGrp="1"/>
          </p:cNvSpPr>
          <p:nvPr>
            <p:ph idx="1"/>
          </p:nvPr>
        </p:nvSpPr>
        <p:spPr>
          <a:xfrm>
            <a:off x="889000" y="2044700"/>
            <a:ext cx="7493000" cy="3632200"/>
          </a:xfrm>
        </p:spPr>
        <p:txBody>
          <a:bodyPr/>
          <a:lstStyle/>
          <a:p>
            <a:pPr marL="533400" indent="-5334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We always plot the data to insure a linear relationship</a:t>
            </a:r>
          </a:p>
          <a:p>
            <a:pPr marL="533400" indent="-5334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We do not predict time periods far beyond the database</a:t>
            </a:r>
          </a:p>
          <a:p>
            <a:pPr marL="533400" indent="-5334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Deviations around the least squares line are assumed to be random</a:t>
            </a:r>
          </a:p>
        </p:txBody>
      </p:sp>
    </p:spTree>
    <p:extLst>
      <p:ext uri="{BB962C8B-B14F-4D97-AF65-F5344CB8AC3E}">
        <p14:creationId xmlns:p14="http://schemas.microsoft.com/office/powerpoint/2010/main" xmlns="" val="2857890197"/>
      </p:ext>
    </p:extLst>
  </p:cSld>
  <p:clrMapOvr>
    <a:masterClrMapping/>
  </p:clrMapOvr>
  <p:transition spd="slow">
    <p:pull dir="l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8000"/>
            <a:ext cx="7772400" cy="889000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</a:rPr>
              <a:t>Seasonal Variations In Data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685800" y="2665413"/>
            <a:ext cx="34893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multiplicative seasonal model can adjust trend data for seasonal variations in demand</a:t>
            </a:r>
          </a:p>
        </p:txBody>
      </p:sp>
      <p:pic>
        <p:nvPicPr>
          <p:cNvPr id="4" name="Picture 3" descr="snowmobi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8787" y="3937000"/>
            <a:ext cx="2865845" cy="1955800"/>
          </a:xfrm>
          <a:prstGeom prst="rect">
            <a:avLst/>
          </a:prstGeom>
        </p:spPr>
      </p:pic>
      <p:pic>
        <p:nvPicPr>
          <p:cNvPr id="5" name="Picture 4" descr="jetsk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5045" y="1752600"/>
            <a:ext cx="2869575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726952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8000"/>
            <a:ext cx="7772400" cy="889000"/>
          </a:xfrm>
        </p:spPr>
        <p:txBody>
          <a:bodyPr anchorCtr="1"/>
          <a:lstStyle/>
          <a:p>
            <a:r>
              <a:rPr lang="en-US" dirty="0">
                <a:latin typeface="Arial" charset="0"/>
                <a:cs typeface="Arial" charset="0"/>
              </a:rPr>
              <a:t>Seasonal Variations In Data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865188" y="2506663"/>
            <a:ext cx="7326312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4500" indent="-4445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400" dirty="0"/>
              <a:t>Find average historical demand for each month</a:t>
            </a:r>
          </a:p>
          <a:p>
            <a:pPr marL="444500" indent="-4445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400" dirty="0"/>
              <a:t>Compute the average demand over all months</a:t>
            </a:r>
          </a:p>
          <a:p>
            <a:pPr marL="444500" indent="-4445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400" dirty="0"/>
              <a:t>Compute a seasonal index for each month</a:t>
            </a:r>
          </a:p>
          <a:p>
            <a:pPr marL="444500" indent="-4445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400" dirty="0"/>
              <a:t>Estimate next year’s total demand</a:t>
            </a:r>
          </a:p>
          <a:p>
            <a:pPr marL="444500" indent="-444500">
              <a:lnSpc>
                <a:spcPct val="90000"/>
              </a:lnSpc>
              <a:spcAft>
                <a:spcPts val="1200"/>
              </a:spcAft>
              <a:buClr>
                <a:schemeClr val="tx1"/>
              </a:buClr>
              <a:buFont typeface="Times" charset="0"/>
              <a:buAutoNum type="arabicPeriod"/>
            </a:pPr>
            <a:r>
              <a:rPr lang="en-US" sz="2400" dirty="0"/>
              <a:t>Divide this estimate of total demand by the number of months, then multiply it by the seasonal index for that month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47700" y="1604963"/>
            <a:ext cx="742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2800" b="1" dirty="0">
                <a:solidFill>
                  <a:srgbClr val="BF0922"/>
                </a:solidFill>
                <a:latin typeface="Arial" charset="0"/>
              </a:rPr>
              <a:t>Steps in the process for monthly seasons:</a:t>
            </a:r>
          </a:p>
        </p:txBody>
      </p:sp>
    </p:spTree>
    <p:extLst>
      <p:ext uri="{BB962C8B-B14F-4D97-AF65-F5344CB8AC3E}">
        <p14:creationId xmlns:p14="http://schemas.microsoft.com/office/powerpoint/2010/main" xmlns="" val="3600486392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86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Seasonal Index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1578741"/>
              </p:ext>
            </p:extLst>
          </p:nvPr>
        </p:nvGraphicFramePr>
        <p:xfrm>
          <a:off x="508000" y="1336675"/>
          <a:ext cx="8140698" cy="499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636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0472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/>
                          <a:cs typeface="Arial"/>
                        </a:rPr>
                        <a:t>DEMAND</a:t>
                      </a: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3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1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2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3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AVERAGE PERIOD DEMAND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AVERAGE MONTHLY DEMAND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SEASONAL INDEX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Jan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Feb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Mar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Apr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125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131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120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Aug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Sept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Oct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77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Nov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Dec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4723">
                <a:tc gridSpan="5"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79963" y="2298700"/>
            <a:ext cx="484187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90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80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85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100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123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115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105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100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90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80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80</a:t>
            </a:r>
          </a:p>
          <a:p>
            <a:pPr algn="r">
              <a:lnSpc>
                <a:spcPct val="143000"/>
              </a:lnSpc>
            </a:pPr>
            <a:r>
              <a:rPr lang="en-US" sz="1400" dirty="0">
                <a:latin typeface="Arial" charset="0"/>
              </a:rPr>
              <a:t>80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55800" y="6037263"/>
            <a:ext cx="3354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dirty="0">
                <a:latin typeface="Arial" charset="0"/>
              </a:rPr>
              <a:t>Total average annual demand =    1,128</a:t>
            </a:r>
          </a:p>
        </p:txBody>
      </p:sp>
    </p:spTree>
    <p:extLst>
      <p:ext uri="{BB962C8B-B14F-4D97-AF65-F5344CB8AC3E}">
        <p14:creationId xmlns:p14="http://schemas.microsoft.com/office/powerpoint/2010/main" xmlns="" val="344887071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Seasonal Index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9922338"/>
              </p:ext>
            </p:extLst>
          </p:nvPr>
        </p:nvGraphicFramePr>
        <p:xfrm>
          <a:off x="508000" y="1336675"/>
          <a:ext cx="8140698" cy="499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636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0472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/>
                          <a:cs typeface="Arial"/>
                        </a:rPr>
                        <a:t>DEMAND</a:t>
                      </a: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3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1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2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3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AVERAGE PERIOD DEMAND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AVERAGE MONTHLY DEMAND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SEASONAL INDEX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Jan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90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Feb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Mar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85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Apr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125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131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123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120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115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Aug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Sept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90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Oct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77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Nov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Dec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4723">
                <a:tc gridSpan="5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Total average annual demand =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1,128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1503" name="Group 9"/>
          <p:cNvGrpSpPr>
            <a:grpSpLocks/>
          </p:cNvGrpSpPr>
          <p:nvPr/>
        </p:nvGrpSpPr>
        <p:grpSpPr bwMode="auto">
          <a:xfrm>
            <a:off x="1016000" y="2844800"/>
            <a:ext cx="4076700" cy="1511300"/>
            <a:chOff x="342900" y="3092450"/>
            <a:chExt cx="4076700" cy="15113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42900" y="3092450"/>
              <a:ext cx="4076700" cy="1511300"/>
            </a:xfrm>
            <a:prstGeom prst="rect">
              <a:avLst/>
            </a:prstGeom>
            <a:solidFill>
              <a:srgbClr val="BDD6A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11347" name="Object 83"/>
            <p:cNvGraphicFramePr>
              <a:graphicFrameLocks noChangeAspect="1"/>
            </p:cNvGraphicFramePr>
            <p:nvPr/>
          </p:nvGraphicFramePr>
          <p:xfrm>
            <a:off x="1866900" y="3524250"/>
            <a:ext cx="2082800" cy="647700"/>
          </p:xfrm>
          <a:graphic>
            <a:graphicData uri="http://schemas.openxmlformats.org/presentationml/2006/ole">
              <p:oleObj spid="_x0000_s11267" name="Equation" r:id="rId3" imgW="2075400" imgH="639720" progId="Equation.3">
                <p:embed/>
              </p:oleObj>
            </a:graphicData>
          </a:graphic>
        </p:graphicFrame>
        <p:sp>
          <p:nvSpPr>
            <p:cNvPr id="11505" name="TextBox 8"/>
            <p:cNvSpPr txBox="1">
              <a:spLocks noChangeArrowheads="1"/>
            </p:cNvSpPr>
            <p:nvPr/>
          </p:nvSpPr>
          <p:spPr bwMode="auto">
            <a:xfrm>
              <a:off x="431801" y="3340269"/>
              <a:ext cx="15367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 dirty="0">
                  <a:latin typeface="Arial" charset="0"/>
                </a:rPr>
                <a:t>Average monthly demand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67801451"/>
      </p:ext>
    </p:extLst>
  </p:cSld>
  <p:clrMapOvr>
    <a:masterClrMapping/>
  </p:clrMapOvr>
  <p:transition spd="slow">
    <p:strips dir="rd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Seasonal Index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7795997"/>
              </p:ext>
            </p:extLst>
          </p:nvPr>
        </p:nvGraphicFramePr>
        <p:xfrm>
          <a:off x="508000" y="1336675"/>
          <a:ext cx="8140698" cy="499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636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0472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/>
                          <a:cs typeface="Arial"/>
                        </a:rPr>
                        <a:t>DEMAND</a:t>
                      </a: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3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1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2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3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AVERAGE PERIOD DEMAND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AVERAGE MONTHLY DEMAND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SEASONAL INDEX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Jan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90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Feb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Mar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85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Apr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125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131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123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120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115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Aug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Sept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90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Oct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77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Nov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Dec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4723">
                <a:tc gridSpan="5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Total average annual demand =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1,128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2527" name="Group 6"/>
          <p:cNvGrpSpPr>
            <a:grpSpLocks/>
          </p:cNvGrpSpPr>
          <p:nvPr/>
        </p:nvGrpSpPr>
        <p:grpSpPr bwMode="auto">
          <a:xfrm>
            <a:off x="279400" y="3467100"/>
            <a:ext cx="7264400" cy="1409700"/>
            <a:chOff x="279400" y="-762000"/>
            <a:chExt cx="7264400" cy="14097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79400" y="-762000"/>
              <a:ext cx="7264400" cy="1409700"/>
            </a:xfrm>
            <a:prstGeom prst="rect">
              <a:avLst/>
            </a:prstGeom>
            <a:solidFill>
              <a:srgbClr val="BDD6A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2530" name="Group 5"/>
            <p:cNvGrpSpPr>
              <a:grpSpLocks/>
            </p:cNvGrpSpPr>
            <p:nvPr/>
          </p:nvGrpSpPr>
          <p:grpSpPr bwMode="auto">
            <a:xfrm>
              <a:off x="641350" y="-411093"/>
              <a:ext cx="6388100" cy="707886"/>
              <a:chOff x="469900" y="-411093"/>
              <a:chExt cx="6388100" cy="707886"/>
            </a:xfrm>
          </p:grpSpPr>
          <p:sp>
            <p:nvSpPr>
              <p:cNvPr id="12531" name="TextBox 2"/>
              <p:cNvSpPr txBox="1">
                <a:spLocks noChangeArrowheads="1"/>
              </p:cNvSpPr>
              <p:nvPr/>
            </p:nvSpPr>
            <p:spPr bwMode="auto">
              <a:xfrm>
                <a:off x="469900" y="-411093"/>
                <a:ext cx="13716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000" dirty="0">
                    <a:latin typeface="Arial" charset="0"/>
                  </a:rPr>
                  <a:t>Seasonal index</a:t>
                </a:r>
              </a:p>
            </p:txBody>
          </p:sp>
          <p:graphicFrame>
            <p:nvGraphicFramePr>
              <p:cNvPr id="12371" name="Object 83"/>
              <p:cNvGraphicFramePr>
                <a:graphicFrameLocks noChangeAspect="1"/>
              </p:cNvGraphicFramePr>
              <p:nvPr/>
            </p:nvGraphicFramePr>
            <p:xfrm>
              <a:off x="1828800" y="-406400"/>
              <a:ext cx="5029200" cy="698500"/>
            </p:xfrm>
            <a:graphic>
              <a:graphicData uri="http://schemas.openxmlformats.org/presentationml/2006/ole">
                <p:oleObj spid="_x0000_s12291" name="Equation" r:id="rId3" imgW="5019120" imgH="685440" progId="Equation.3">
                  <p:embed/>
                </p:oleObj>
              </a:graphicData>
            </a:graphic>
          </p:graphicFrame>
        </p:grpSp>
      </p:grpSp>
      <p:sp>
        <p:nvSpPr>
          <p:cNvPr id="12528" name="TextBox 8"/>
          <p:cNvSpPr txBox="1">
            <a:spLocks noChangeArrowheads="1"/>
          </p:cNvSpPr>
          <p:nvPr/>
        </p:nvSpPr>
        <p:spPr bwMode="auto">
          <a:xfrm>
            <a:off x="7315200" y="2374900"/>
            <a:ext cx="1357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1400" dirty="0">
                <a:latin typeface="Arial" charset="0"/>
              </a:rPr>
              <a:t>.957 ( = 90/94)</a:t>
            </a:r>
          </a:p>
        </p:txBody>
      </p:sp>
    </p:spTree>
    <p:extLst>
      <p:ext uri="{BB962C8B-B14F-4D97-AF65-F5344CB8AC3E}">
        <p14:creationId xmlns:p14="http://schemas.microsoft.com/office/powerpoint/2010/main" xmlns="" val="4260453181"/>
      </p:ext>
    </p:extLst>
  </p:cSld>
  <p:clrMapOvr>
    <a:masterClrMapping/>
  </p:clrMapOvr>
  <p:transition spd="slow">
    <p:strips dir="rd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Seasonal Index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3714909"/>
              </p:ext>
            </p:extLst>
          </p:nvPr>
        </p:nvGraphicFramePr>
        <p:xfrm>
          <a:off x="508000" y="1336675"/>
          <a:ext cx="8140698" cy="499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45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7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636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0472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Arial"/>
                          <a:cs typeface="Arial"/>
                        </a:rPr>
                        <a:t>DEMAND</a:t>
                      </a: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08" marB="457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3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1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2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YEAR 3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AVERAGE PERIOD DEMAND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AVERAGE MONTHLY DEMAND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SEASONAL INDEX</a:t>
                      </a:r>
                    </a:p>
                  </a:txBody>
                  <a:tcPr marT="45708" marB="45708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Jan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90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.957 ( = 90/94)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Feb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.851 ( = 80/94)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Mar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85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.904 ( =  85/94)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Apr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1.064 ( = 100/94)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125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131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123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1.309 ( = 123/94)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120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115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1.223 ( = 115/94)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1.117 ( = 105/94)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Aug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102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110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1.064 ( = 100/94)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Sept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95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90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.957 ( = 90/94)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Oct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77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.851 ( = 80/94)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Nov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75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83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.851 ( = 80/94)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72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Dec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82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78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33400" algn="r"/>
                        </a:tabLst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	80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94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.851 ( = 80/94)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4723">
                <a:tc gridSpan="5"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Total average annual demand =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Arial"/>
                          <a:cs typeface="Arial"/>
                        </a:rPr>
                        <a:t>1,128</a:t>
                      </a: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09752770"/>
      </p:ext>
    </p:extLst>
  </p:cSld>
  <p:clrMapOvr>
    <a:masterClrMapping/>
  </p:clrMapOvr>
  <p:transition spd="slow">
    <p:strips dir="r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Seasonal Index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74892"/>
              </p:ext>
            </p:extLst>
          </p:nvPr>
        </p:nvGraphicFramePr>
        <p:xfrm>
          <a:off x="977900" y="2082800"/>
          <a:ext cx="7188200" cy="404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682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DEMAND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DEMAND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Jan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.957 = 96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1.117 = 112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Feb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.851 = 85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Aug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1.064 = 106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Mar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.904 = 90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Sept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.957 = 96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Apr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1.064 = 106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Oct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.851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= 85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1.309 = 131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Nov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.851 = 85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1.223 = 122</a:t>
                      </a: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Dec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1,200</a:t>
                      </a:r>
                    </a:p>
                  </a:txBody>
                  <a:tcPr marT="45727" marB="45727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× .851 =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85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44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7900" y="1435100"/>
            <a:ext cx="405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r>
              <a:rPr lang="en-US" sz="2400" dirty="0">
                <a:latin typeface="Arial" charset="0"/>
              </a:rPr>
              <a:t>Seasonal forecast for Year 4</a:t>
            </a:r>
          </a:p>
        </p:txBody>
      </p:sp>
    </p:spTree>
    <p:extLst>
      <p:ext uri="{BB962C8B-B14F-4D97-AF65-F5344CB8AC3E}">
        <p14:creationId xmlns:p14="http://schemas.microsoft.com/office/powerpoint/2010/main" xmlns="" val="377748681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90538"/>
            <a:ext cx="7770812" cy="896937"/>
          </a:xfrm>
        </p:spPr>
        <p:txBody>
          <a:bodyPr lIns="99994" tIns="49997" rIns="99994" bIns="49997" anchorCtr="1"/>
          <a:lstStyle/>
          <a:p>
            <a:r>
              <a:rPr lang="en-US" dirty="0">
                <a:latin typeface="Arial" charset="0"/>
                <a:cs typeface="Arial" charset="0"/>
              </a:rPr>
              <a:t>Learning Objectives</a:t>
            </a:r>
          </a:p>
        </p:txBody>
      </p:sp>
      <p:sp>
        <p:nvSpPr>
          <p:cNvPr id="225282" name="Rectangle 3"/>
          <p:cNvSpPr>
            <a:spLocks noChangeArrowheads="1"/>
          </p:cNvSpPr>
          <p:nvPr/>
        </p:nvSpPr>
        <p:spPr bwMode="auto">
          <a:xfrm>
            <a:off x="508000" y="1600200"/>
            <a:ext cx="81280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3200" b="1" dirty="0">
                <a:solidFill>
                  <a:schemeClr val="accent1"/>
                </a:solidFill>
              </a:rPr>
              <a:t>When you complete this chapter you should be able to :</a:t>
            </a:r>
            <a:endParaRPr lang="en-US" sz="3100" b="1" dirty="0">
              <a:solidFill>
                <a:schemeClr val="accent1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06463" y="2768600"/>
            <a:ext cx="7402512" cy="294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23900" indent="-723900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</a:pPr>
            <a:r>
              <a:rPr lang="en-US" sz="2800" b="1" dirty="0">
                <a:solidFill>
                  <a:srgbClr val="255898"/>
                </a:solidFill>
              </a:rPr>
              <a:t>4.4</a:t>
            </a:r>
            <a:r>
              <a:rPr lang="en-US" sz="2800" b="1" dirty="0"/>
              <a:t>	</a:t>
            </a:r>
            <a:r>
              <a:rPr lang="en-US" sz="2800" b="1" i="1" dirty="0"/>
              <a:t>Compute</a:t>
            </a:r>
            <a:r>
              <a:rPr lang="en-US" sz="2800" dirty="0"/>
              <a:t> three measures of forecast accuracy</a:t>
            </a:r>
          </a:p>
          <a:p>
            <a:pPr marL="723900" indent="-723900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</a:pPr>
            <a:r>
              <a:rPr lang="en-US" sz="2800" b="1" dirty="0">
                <a:solidFill>
                  <a:srgbClr val="255898"/>
                </a:solidFill>
              </a:rPr>
              <a:t>4.5</a:t>
            </a:r>
            <a:r>
              <a:rPr lang="en-US" sz="2800" b="1" dirty="0"/>
              <a:t>	</a:t>
            </a:r>
            <a:r>
              <a:rPr lang="en-US" sz="2800" b="1" i="1" dirty="0"/>
              <a:t>Develop</a:t>
            </a:r>
            <a:r>
              <a:rPr lang="en-US" sz="2800" dirty="0"/>
              <a:t> seasonal indices</a:t>
            </a:r>
          </a:p>
          <a:p>
            <a:pPr marL="723900" indent="-723900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</a:pPr>
            <a:r>
              <a:rPr lang="en-US" sz="2800" b="1" dirty="0">
                <a:solidFill>
                  <a:srgbClr val="255898"/>
                </a:solidFill>
              </a:rPr>
              <a:t>4.6</a:t>
            </a:r>
            <a:r>
              <a:rPr lang="en-US" sz="2800" b="1" dirty="0"/>
              <a:t>	</a:t>
            </a:r>
            <a:r>
              <a:rPr lang="en-US" sz="2800" b="1" i="1" dirty="0"/>
              <a:t>Conduct</a:t>
            </a:r>
            <a:r>
              <a:rPr lang="en-US" sz="2800" dirty="0"/>
              <a:t> a regression and correlation analysis</a:t>
            </a:r>
          </a:p>
          <a:p>
            <a:pPr marL="723900" indent="-723900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</a:pPr>
            <a:r>
              <a:rPr lang="en-US" sz="2800" b="1" dirty="0">
                <a:solidFill>
                  <a:srgbClr val="255898"/>
                </a:solidFill>
              </a:rPr>
              <a:t>4.7</a:t>
            </a:r>
            <a:r>
              <a:rPr lang="en-US" sz="2800" b="1" dirty="0"/>
              <a:t>	</a:t>
            </a:r>
            <a:r>
              <a:rPr lang="en-US" sz="2800" b="1" i="1" dirty="0"/>
              <a:t>Use</a:t>
            </a:r>
            <a:r>
              <a:rPr lang="en-US" sz="2800" dirty="0"/>
              <a:t> a tracking signal</a:t>
            </a:r>
          </a:p>
        </p:txBody>
      </p:sp>
    </p:spTree>
    <p:extLst>
      <p:ext uri="{BB962C8B-B14F-4D97-AF65-F5344CB8AC3E}">
        <p14:creationId xmlns:p14="http://schemas.microsoft.com/office/powerpoint/2010/main" xmlns="" val="354059400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Seasonal Index Example</a:t>
            </a:r>
          </a:p>
        </p:txBody>
      </p:sp>
      <p:grpSp>
        <p:nvGrpSpPr>
          <p:cNvPr id="171011" name="Group 3"/>
          <p:cNvGrpSpPr>
            <a:grpSpLocks/>
          </p:cNvGrpSpPr>
          <p:nvPr/>
        </p:nvGrpSpPr>
        <p:grpSpPr bwMode="auto">
          <a:xfrm>
            <a:off x="914400" y="1701800"/>
            <a:ext cx="6921500" cy="4648200"/>
            <a:chOff x="576" y="1152"/>
            <a:chExt cx="4360" cy="2928"/>
          </a:xfrm>
        </p:grpSpPr>
        <p:grpSp>
          <p:nvGrpSpPr>
            <p:cNvPr id="183309" name="Group 4"/>
            <p:cNvGrpSpPr>
              <a:grpSpLocks/>
            </p:cNvGrpSpPr>
            <p:nvPr/>
          </p:nvGrpSpPr>
          <p:grpSpPr bwMode="auto">
            <a:xfrm>
              <a:off x="822" y="1152"/>
              <a:ext cx="4114" cy="2731"/>
              <a:chOff x="1030" y="1168"/>
              <a:chExt cx="4114" cy="2731"/>
            </a:xfrm>
          </p:grpSpPr>
          <p:sp>
            <p:nvSpPr>
              <p:cNvPr id="183312" name="Rectangle 5"/>
              <p:cNvSpPr>
                <a:spLocks noChangeArrowheads="1"/>
              </p:cNvSpPr>
              <p:nvPr/>
            </p:nvSpPr>
            <p:spPr bwMode="auto">
              <a:xfrm>
                <a:off x="1030" y="1275"/>
                <a:ext cx="516" cy="2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60000"/>
                  </a:lnSpc>
                </a:pPr>
                <a:r>
                  <a:rPr lang="en-US" dirty="0"/>
                  <a:t>140  –</a:t>
                </a:r>
              </a:p>
              <a:p>
                <a:pPr algn="r">
                  <a:lnSpc>
                    <a:spcPct val="160000"/>
                  </a:lnSpc>
                </a:pPr>
                <a:r>
                  <a:rPr lang="en-US" dirty="0"/>
                  <a:t>130  –</a:t>
                </a:r>
              </a:p>
              <a:p>
                <a:pPr algn="r">
                  <a:lnSpc>
                    <a:spcPct val="160000"/>
                  </a:lnSpc>
                </a:pPr>
                <a:r>
                  <a:rPr lang="en-US" dirty="0"/>
                  <a:t>120  –</a:t>
                </a:r>
              </a:p>
              <a:p>
                <a:pPr algn="r">
                  <a:lnSpc>
                    <a:spcPct val="160000"/>
                  </a:lnSpc>
                </a:pPr>
                <a:r>
                  <a:rPr lang="en-US" dirty="0"/>
                  <a:t>110  –</a:t>
                </a:r>
              </a:p>
              <a:p>
                <a:pPr algn="r">
                  <a:lnSpc>
                    <a:spcPct val="160000"/>
                  </a:lnSpc>
                </a:pPr>
                <a:r>
                  <a:rPr lang="en-US" dirty="0"/>
                  <a:t>100  –</a:t>
                </a:r>
              </a:p>
              <a:p>
                <a:pPr algn="r">
                  <a:lnSpc>
                    <a:spcPct val="160000"/>
                  </a:lnSpc>
                </a:pPr>
                <a:r>
                  <a:rPr lang="en-US" dirty="0"/>
                  <a:t>90  –</a:t>
                </a:r>
              </a:p>
              <a:p>
                <a:pPr algn="r">
                  <a:lnSpc>
                    <a:spcPct val="160000"/>
                  </a:lnSpc>
                </a:pPr>
                <a:r>
                  <a:rPr lang="en-US" dirty="0"/>
                  <a:t>80  –</a:t>
                </a:r>
              </a:p>
              <a:p>
                <a:pPr algn="r">
                  <a:lnSpc>
                    <a:spcPct val="160000"/>
                  </a:lnSpc>
                </a:pPr>
                <a:r>
                  <a:rPr lang="en-US" dirty="0"/>
                  <a:t>70  –</a:t>
                </a:r>
              </a:p>
            </p:txBody>
          </p:sp>
          <p:sp>
            <p:nvSpPr>
              <p:cNvPr id="183313" name="Freeform 6"/>
              <p:cNvSpPr>
                <a:spLocks/>
              </p:cNvSpPr>
              <p:nvPr/>
            </p:nvSpPr>
            <p:spPr bwMode="auto">
              <a:xfrm>
                <a:off x="1400" y="1168"/>
                <a:ext cx="3744" cy="2488"/>
              </a:xfrm>
              <a:custGeom>
                <a:avLst/>
                <a:gdLst>
                  <a:gd name="T0" fmla="*/ 0 w 3528"/>
                  <a:gd name="T1" fmla="*/ 0 h 2488"/>
                  <a:gd name="T2" fmla="*/ 0 w 3528"/>
                  <a:gd name="T3" fmla="*/ 2488 h 2488"/>
                  <a:gd name="T4" fmla="*/ 3744 w 3528"/>
                  <a:gd name="T5" fmla="*/ 2488 h 2488"/>
                  <a:gd name="T6" fmla="*/ 0 60000 65536"/>
                  <a:gd name="T7" fmla="*/ 0 60000 65536"/>
                  <a:gd name="T8" fmla="*/ 0 60000 65536"/>
                  <a:gd name="T9" fmla="*/ 0 w 3528"/>
                  <a:gd name="T10" fmla="*/ 0 h 2488"/>
                  <a:gd name="T11" fmla="*/ 3528 w 3528"/>
                  <a:gd name="T12" fmla="*/ 2488 h 24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28" h="2488">
                    <a:moveTo>
                      <a:pt x="0" y="0"/>
                    </a:moveTo>
                    <a:lnTo>
                      <a:pt x="0" y="2488"/>
                    </a:lnTo>
                    <a:lnTo>
                      <a:pt x="3528" y="248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3314" name="Rectangle 7"/>
              <p:cNvSpPr>
                <a:spLocks noChangeArrowheads="1"/>
              </p:cNvSpPr>
              <p:nvPr/>
            </p:nvSpPr>
            <p:spPr bwMode="auto">
              <a:xfrm>
                <a:off x="1422" y="3443"/>
                <a:ext cx="3584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tabLst>
                    <a:tab pos="190500" algn="ctr"/>
                    <a:tab pos="673100" algn="ctr"/>
                    <a:tab pos="1143000" algn="ctr"/>
                    <a:tab pos="1625600" algn="ctr"/>
                    <a:tab pos="2095500" algn="ctr"/>
                    <a:tab pos="2578100" algn="ctr"/>
                    <a:tab pos="3048000" algn="ctr"/>
                    <a:tab pos="3530600" algn="ctr"/>
                    <a:tab pos="4000500" algn="ctr"/>
                    <a:tab pos="4483100" algn="ctr"/>
                    <a:tab pos="4953000" algn="ctr"/>
                    <a:tab pos="5422900" algn="ctr"/>
                    <a:tab pos="5905500" algn="ctr"/>
                    <a:tab pos="6477000" algn="ctr"/>
                  </a:tabLst>
                </a:pPr>
                <a:r>
                  <a:rPr lang="en-US" dirty="0"/>
                  <a:t>	|	|	|	|	|	|	|	|	|	|	|	|</a:t>
                </a:r>
              </a:p>
              <a:p>
                <a:pPr>
                  <a:lnSpc>
                    <a:spcPct val="115000"/>
                  </a:lnSpc>
                  <a:tabLst>
                    <a:tab pos="190500" algn="ctr"/>
                    <a:tab pos="673100" algn="ctr"/>
                    <a:tab pos="1143000" algn="ctr"/>
                    <a:tab pos="1625600" algn="ctr"/>
                    <a:tab pos="2095500" algn="ctr"/>
                    <a:tab pos="2578100" algn="ctr"/>
                    <a:tab pos="3048000" algn="ctr"/>
                    <a:tab pos="3530600" algn="ctr"/>
                    <a:tab pos="4000500" algn="ctr"/>
                    <a:tab pos="4483100" algn="ctr"/>
                    <a:tab pos="4953000" algn="ctr"/>
                    <a:tab pos="5422900" algn="ctr"/>
                    <a:tab pos="5905500" algn="ctr"/>
                    <a:tab pos="6477000" algn="ctr"/>
                  </a:tabLst>
                </a:pPr>
                <a:r>
                  <a:rPr lang="en-US" dirty="0"/>
                  <a:t>	J	F	M	A	M	J	J	A	S	O	N	D</a:t>
                </a:r>
              </a:p>
            </p:txBody>
          </p:sp>
        </p:grpSp>
        <p:sp>
          <p:nvSpPr>
            <p:cNvPr id="183310" name="Rectangle 8"/>
            <p:cNvSpPr>
              <a:spLocks noChangeArrowheads="1"/>
            </p:cNvSpPr>
            <p:nvPr/>
          </p:nvSpPr>
          <p:spPr bwMode="auto">
            <a:xfrm>
              <a:off x="2830" y="3847"/>
              <a:ext cx="4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83311" name="Rectangle 9"/>
            <p:cNvSpPr>
              <a:spLocks noChangeArrowheads="1"/>
            </p:cNvSpPr>
            <p:nvPr/>
          </p:nvSpPr>
          <p:spPr bwMode="auto">
            <a:xfrm rot="-5400000">
              <a:off x="350" y="2271"/>
              <a:ext cx="6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Demand</a:t>
              </a:r>
            </a:p>
          </p:txBody>
        </p:sp>
      </p:grpSp>
      <p:sp>
        <p:nvSpPr>
          <p:cNvPr id="171018" name="Freeform 10"/>
          <p:cNvSpPr>
            <a:spLocks/>
          </p:cNvSpPr>
          <p:nvPr/>
        </p:nvSpPr>
        <p:spPr bwMode="auto">
          <a:xfrm>
            <a:off x="2217738" y="3378200"/>
            <a:ext cx="5224462" cy="1912938"/>
          </a:xfrm>
          <a:custGeom>
            <a:avLst/>
            <a:gdLst>
              <a:gd name="T0" fmla="*/ 0 w 3291"/>
              <a:gd name="T1" fmla="*/ 1465263 h 1205"/>
              <a:gd name="T2" fmla="*/ 474663 w 3291"/>
              <a:gd name="T3" fmla="*/ 1912938 h 1205"/>
              <a:gd name="T4" fmla="*/ 949325 w 3291"/>
              <a:gd name="T5" fmla="*/ 1465263 h 1205"/>
              <a:gd name="T6" fmla="*/ 1431925 w 3291"/>
              <a:gd name="T7" fmla="*/ 1016000 h 1205"/>
              <a:gd name="T8" fmla="*/ 1914525 w 3291"/>
              <a:gd name="T9" fmla="*/ 0 h 1205"/>
              <a:gd name="T10" fmla="*/ 2387600 w 3291"/>
              <a:gd name="T11" fmla="*/ 144463 h 1205"/>
              <a:gd name="T12" fmla="*/ 2862262 w 3291"/>
              <a:gd name="T13" fmla="*/ 592138 h 1205"/>
              <a:gd name="T14" fmla="*/ 3336925 w 3291"/>
              <a:gd name="T15" fmla="*/ 1100138 h 1205"/>
              <a:gd name="T16" fmla="*/ 3802063 w 3291"/>
              <a:gd name="T17" fmla="*/ 1252538 h 1205"/>
              <a:gd name="T18" fmla="*/ 4284662 w 3291"/>
              <a:gd name="T19" fmla="*/ 1592263 h 1205"/>
              <a:gd name="T20" fmla="*/ 4749800 w 3291"/>
              <a:gd name="T21" fmla="*/ 1693863 h 1205"/>
              <a:gd name="T22" fmla="*/ 5224462 w 3291"/>
              <a:gd name="T23" fmla="*/ 1389063 h 12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91"/>
              <a:gd name="T37" fmla="*/ 0 h 1205"/>
              <a:gd name="T38" fmla="*/ 3291 w 3291"/>
              <a:gd name="T39" fmla="*/ 1205 h 12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91" h="1205">
                <a:moveTo>
                  <a:pt x="0" y="923"/>
                </a:moveTo>
                <a:lnTo>
                  <a:pt x="299" y="1205"/>
                </a:lnTo>
                <a:lnTo>
                  <a:pt x="598" y="923"/>
                </a:lnTo>
                <a:lnTo>
                  <a:pt x="902" y="640"/>
                </a:lnTo>
                <a:lnTo>
                  <a:pt x="1206" y="0"/>
                </a:lnTo>
                <a:lnTo>
                  <a:pt x="1504" y="91"/>
                </a:lnTo>
                <a:lnTo>
                  <a:pt x="1803" y="373"/>
                </a:lnTo>
                <a:lnTo>
                  <a:pt x="2102" y="693"/>
                </a:lnTo>
                <a:lnTo>
                  <a:pt x="2395" y="789"/>
                </a:lnTo>
                <a:lnTo>
                  <a:pt x="2699" y="1003"/>
                </a:lnTo>
                <a:lnTo>
                  <a:pt x="2992" y="1067"/>
                </a:lnTo>
                <a:lnTo>
                  <a:pt x="3291" y="875"/>
                </a:lnTo>
              </a:path>
            </a:pathLst>
          </a:custGeom>
          <a:noFill/>
          <a:ln w="76200" cmpd="sng">
            <a:solidFill>
              <a:srgbClr val="3D9A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1019" name="Freeform 11"/>
          <p:cNvSpPr>
            <a:spLocks/>
          </p:cNvSpPr>
          <p:nvPr/>
        </p:nvSpPr>
        <p:spPr bwMode="auto">
          <a:xfrm>
            <a:off x="2217738" y="2862263"/>
            <a:ext cx="5224462" cy="2057400"/>
          </a:xfrm>
          <a:custGeom>
            <a:avLst/>
            <a:gdLst>
              <a:gd name="T0" fmla="*/ 0 w 3291"/>
              <a:gd name="T1" fmla="*/ 1760538 h 1296"/>
              <a:gd name="T2" fmla="*/ 482600 w 3291"/>
              <a:gd name="T3" fmla="*/ 1760538 h 1296"/>
              <a:gd name="T4" fmla="*/ 957263 w 3291"/>
              <a:gd name="T5" fmla="*/ 1404937 h 1296"/>
              <a:gd name="T6" fmla="*/ 1422400 w 3291"/>
              <a:gd name="T7" fmla="*/ 1311275 h 1296"/>
              <a:gd name="T8" fmla="*/ 1914525 w 3291"/>
              <a:gd name="T9" fmla="*/ 0 h 1296"/>
              <a:gd name="T10" fmla="*/ 2387600 w 3291"/>
              <a:gd name="T11" fmla="*/ 439738 h 1296"/>
              <a:gd name="T12" fmla="*/ 2862262 w 3291"/>
              <a:gd name="T13" fmla="*/ 1023938 h 1296"/>
              <a:gd name="T14" fmla="*/ 3336925 w 3291"/>
              <a:gd name="T15" fmla="*/ 1023938 h 1296"/>
              <a:gd name="T16" fmla="*/ 3810000 w 3291"/>
              <a:gd name="T17" fmla="*/ 1539875 h 1296"/>
              <a:gd name="T18" fmla="*/ 4284662 w 3291"/>
              <a:gd name="T19" fmla="*/ 2057400 h 1296"/>
              <a:gd name="T20" fmla="*/ 4749800 w 3291"/>
              <a:gd name="T21" fmla="*/ 1912938 h 1296"/>
              <a:gd name="T22" fmla="*/ 5224462 w 3291"/>
              <a:gd name="T23" fmla="*/ 2047875 h 12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91"/>
              <a:gd name="T37" fmla="*/ 0 h 1296"/>
              <a:gd name="T38" fmla="*/ 3291 w 3291"/>
              <a:gd name="T39" fmla="*/ 1296 h 129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91" h="1296">
                <a:moveTo>
                  <a:pt x="0" y="1109"/>
                </a:moveTo>
                <a:lnTo>
                  <a:pt x="304" y="1109"/>
                </a:lnTo>
                <a:lnTo>
                  <a:pt x="603" y="885"/>
                </a:lnTo>
                <a:lnTo>
                  <a:pt x="896" y="826"/>
                </a:lnTo>
                <a:lnTo>
                  <a:pt x="1206" y="0"/>
                </a:lnTo>
                <a:lnTo>
                  <a:pt x="1504" y="277"/>
                </a:lnTo>
                <a:lnTo>
                  <a:pt x="1803" y="645"/>
                </a:lnTo>
                <a:lnTo>
                  <a:pt x="2102" y="645"/>
                </a:lnTo>
                <a:lnTo>
                  <a:pt x="2400" y="970"/>
                </a:lnTo>
                <a:lnTo>
                  <a:pt x="2699" y="1296"/>
                </a:lnTo>
                <a:lnTo>
                  <a:pt x="2992" y="1205"/>
                </a:lnTo>
                <a:lnTo>
                  <a:pt x="3291" y="1290"/>
                </a:lnTo>
              </a:path>
            </a:pathLst>
          </a:custGeom>
          <a:noFill/>
          <a:ln w="76200" cmpd="sng">
            <a:solidFill>
              <a:srgbClr val="24BD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1020" name="Freeform 12"/>
          <p:cNvSpPr>
            <a:spLocks/>
          </p:cNvSpPr>
          <p:nvPr/>
        </p:nvSpPr>
        <p:spPr bwMode="auto">
          <a:xfrm>
            <a:off x="2227263" y="2590800"/>
            <a:ext cx="5214937" cy="2260600"/>
          </a:xfrm>
          <a:custGeom>
            <a:avLst/>
            <a:gdLst>
              <a:gd name="T0" fmla="*/ 0 w 3285"/>
              <a:gd name="T1" fmla="*/ 1150937 h 1424"/>
              <a:gd name="T2" fmla="*/ 473075 w 3285"/>
              <a:gd name="T3" fmla="*/ 2049463 h 1424"/>
              <a:gd name="T4" fmla="*/ 947738 w 3285"/>
              <a:gd name="T5" fmla="*/ 2166938 h 1424"/>
              <a:gd name="T6" fmla="*/ 1422400 w 3285"/>
              <a:gd name="T7" fmla="*/ 711200 h 1424"/>
              <a:gd name="T8" fmla="*/ 1905000 w 3285"/>
              <a:gd name="T9" fmla="*/ 0 h 1424"/>
              <a:gd name="T10" fmla="*/ 2378075 w 3285"/>
              <a:gd name="T11" fmla="*/ 500063 h 1424"/>
              <a:gd name="T12" fmla="*/ 2852737 w 3285"/>
              <a:gd name="T13" fmla="*/ 779462 h 1424"/>
              <a:gd name="T14" fmla="*/ 3327400 w 3285"/>
              <a:gd name="T15" fmla="*/ 931863 h 1424"/>
              <a:gd name="T16" fmla="*/ 3800475 w 3285"/>
              <a:gd name="T17" fmla="*/ 1592262 h 1424"/>
              <a:gd name="T18" fmla="*/ 4267200 w 3285"/>
              <a:gd name="T19" fmla="*/ 2032000 h 1424"/>
              <a:gd name="T20" fmla="*/ 4740275 w 3285"/>
              <a:gd name="T21" fmla="*/ 2116138 h 1424"/>
              <a:gd name="T22" fmla="*/ 5214937 w 3285"/>
              <a:gd name="T23" fmla="*/ 2260600 h 14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85"/>
              <a:gd name="T37" fmla="*/ 0 h 1424"/>
              <a:gd name="T38" fmla="*/ 3285 w 3285"/>
              <a:gd name="T39" fmla="*/ 1424 h 142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85" h="1424">
                <a:moveTo>
                  <a:pt x="0" y="725"/>
                </a:moveTo>
                <a:lnTo>
                  <a:pt x="298" y="1291"/>
                </a:lnTo>
                <a:lnTo>
                  <a:pt x="597" y="1365"/>
                </a:lnTo>
                <a:lnTo>
                  <a:pt x="896" y="448"/>
                </a:lnTo>
                <a:lnTo>
                  <a:pt x="1200" y="0"/>
                </a:lnTo>
                <a:lnTo>
                  <a:pt x="1498" y="315"/>
                </a:lnTo>
                <a:lnTo>
                  <a:pt x="1797" y="491"/>
                </a:lnTo>
                <a:lnTo>
                  <a:pt x="2096" y="587"/>
                </a:lnTo>
                <a:lnTo>
                  <a:pt x="2394" y="1003"/>
                </a:lnTo>
                <a:lnTo>
                  <a:pt x="2688" y="1280"/>
                </a:lnTo>
                <a:lnTo>
                  <a:pt x="2986" y="1333"/>
                </a:lnTo>
                <a:lnTo>
                  <a:pt x="3285" y="1424"/>
                </a:lnTo>
              </a:path>
            </a:pathLst>
          </a:custGeom>
          <a:noFill/>
          <a:ln w="76200" cmpd="sng">
            <a:solidFill>
              <a:srgbClr val="1750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1021" name="Freeform 13"/>
          <p:cNvSpPr>
            <a:spLocks/>
          </p:cNvSpPr>
          <p:nvPr/>
        </p:nvSpPr>
        <p:spPr bwMode="auto">
          <a:xfrm>
            <a:off x="2227263" y="2582863"/>
            <a:ext cx="5214937" cy="2039937"/>
          </a:xfrm>
          <a:custGeom>
            <a:avLst/>
            <a:gdLst>
              <a:gd name="T0" fmla="*/ 0 w 3285"/>
              <a:gd name="T1" fmla="*/ 1549399 h 1285"/>
              <a:gd name="T2" fmla="*/ 465138 w 3285"/>
              <a:gd name="T3" fmla="*/ 2039937 h 1285"/>
              <a:gd name="T4" fmla="*/ 947738 w 3285"/>
              <a:gd name="T5" fmla="*/ 1819275 h 1285"/>
              <a:gd name="T6" fmla="*/ 1422400 w 3285"/>
              <a:gd name="T7" fmla="*/ 1108075 h 1285"/>
              <a:gd name="T8" fmla="*/ 1905000 w 3285"/>
              <a:gd name="T9" fmla="*/ 0 h 1285"/>
              <a:gd name="T10" fmla="*/ 2378075 w 3285"/>
              <a:gd name="T11" fmla="*/ 431800 h 1285"/>
              <a:gd name="T12" fmla="*/ 2852737 w 3285"/>
              <a:gd name="T13" fmla="*/ 854075 h 1285"/>
              <a:gd name="T14" fmla="*/ 3327400 w 3285"/>
              <a:gd name="T15" fmla="*/ 1108075 h 1285"/>
              <a:gd name="T16" fmla="*/ 3800475 w 3285"/>
              <a:gd name="T17" fmla="*/ 1557337 h 1285"/>
              <a:gd name="T18" fmla="*/ 4267200 w 3285"/>
              <a:gd name="T19" fmla="*/ 2039937 h 1285"/>
              <a:gd name="T20" fmla="*/ 4740275 w 3285"/>
              <a:gd name="T21" fmla="*/ 2039937 h 1285"/>
              <a:gd name="T22" fmla="*/ 5214937 w 3285"/>
              <a:gd name="T23" fmla="*/ 2039937 h 12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285"/>
              <a:gd name="T37" fmla="*/ 0 h 1285"/>
              <a:gd name="T38" fmla="*/ 3285 w 3285"/>
              <a:gd name="T39" fmla="*/ 1285 h 12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285" h="1285">
                <a:moveTo>
                  <a:pt x="0" y="976"/>
                </a:moveTo>
                <a:lnTo>
                  <a:pt x="293" y="1285"/>
                </a:lnTo>
                <a:lnTo>
                  <a:pt x="597" y="1146"/>
                </a:lnTo>
                <a:lnTo>
                  <a:pt x="896" y="698"/>
                </a:lnTo>
                <a:lnTo>
                  <a:pt x="1200" y="0"/>
                </a:lnTo>
                <a:lnTo>
                  <a:pt x="1498" y="272"/>
                </a:lnTo>
                <a:lnTo>
                  <a:pt x="1797" y="538"/>
                </a:lnTo>
                <a:lnTo>
                  <a:pt x="2096" y="698"/>
                </a:lnTo>
                <a:lnTo>
                  <a:pt x="2394" y="981"/>
                </a:lnTo>
                <a:lnTo>
                  <a:pt x="2688" y="1285"/>
                </a:lnTo>
                <a:lnTo>
                  <a:pt x="2986" y="1285"/>
                </a:lnTo>
                <a:lnTo>
                  <a:pt x="3285" y="1285"/>
                </a:lnTo>
              </a:path>
            </a:pathLst>
          </a:custGeom>
          <a:noFill/>
          <a:ln w="76200" cmpd="sng">
            <a:solidFill>
              <a:srgbClr val="6F0D7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1022" name="Group 14"/>
          <p:cNvGrpSpPr>
            <a:grpSpLocks/>
          </p:cNvGrpSpPr>
          <p:nvPr/>
        </p:nvGrpSpPr>
        <p:grpSpPr bwMode="auto">
          <a:xfrm>
            <a:off x="5486400" y="1512888"/>
            <a:ext cx="2711450" cy="1617662"/>
            <a:chOff x="3656" y="1033"/>
            <a:chExt cx="1708" cy="1019"/>
          </a:xfrm>
        </p:grpSpPr>
        <p:sp>
          <p:nvSpPr>
            <p:cNvPr id="183304" name="Line 15"/>
            <p:cNvSpPr>
              <a:spLocks noChangeShapeType="1"/>
            </p:cNvSpPr>
            <p:nvPr/>
          </p:nvSpPr>
          <p:spPr bwMode="auto">
            <a:xfrm>
              <a:off x="3656" y="1432"/>
              <a:ext cx="416" cy="0"/>
            </a:xfrm>
            <a:prstGeom prst="line">
              <a:avLst/>
            </a:prstGeom>
            <a:noFill/>
            <a:ln w="76200">
              <a:solidFill>
                <a:srgbClr val="1750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3305" name="Line 16"/>
            <p:cNvSpPr>
              <a:spLocks noChangeShapeType="1"/>
            </p:cNvSpPr>
            <p:nvPr/>
          </p:nvSpPr>
          <p:spPr bwMode="auto">
            <a:xfrm>
              <a:off x="3656" y="1912"/>
              <a:ext cx="416" cy="0"/>
            </a:xfrm>
            <a:prstGeom prst="line">
              <a:avLst/>
            </a:prstGeom>
            <a:noFill/>
            <a:ln w="76200">
              <a:solidFill>
                <a:srgbClr val="3D9A3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3306" name="Line 17"/>
            <p:cNvSpPr>
              <a:spLocks noChangeShapeType="1"/>
            </p:cNvSpPr>
            <p:nvPr/>
          </p:nvSpPr>
          <p:spPr bwMode="auto">
            <a:xfrm>
              <a:off x="3656" y="1672"/>
              <a:ext cx="416" cy="0"/>
            </a:xfrm>
            <a:prstGeom prst="line">
              <a:avLst/>
            </a:prstGeom>
            <a:noFill/>
            <a:ln w="76200">
              <a:solidFill>
                <a:srgbClr val="24BD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3307" name="Line 18"/>
            <p:cNvSpPr>
              <a:spLocks noChangeShapeType="1"/>
            </p:cNvSpPr>
            <p:nvPr/>
          </p:nvSpPr>
          <p:spPr bwMode="auto">
            <a:xfrm>
              <a:off x="3656" y="1192"/>
              <a:ext cx="416" cy="0"/>
            </a:xfrm>
            <a:prstGeom prst="line">
              <a:avLst/>
            </a:prstGeom>
            <a:noFill/>
            <a:ln w="76200">
              <a:solidFill>
                <a:srgbClr val="6F0D7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3308" name="Rectangle 19"/>
            <p:cNvSpPr>
              <a:spLocks noChangeArrowheads="1"/>
            </p:cNvSpPr>
            <p:nvPr/>
          </p:nvSpPr>
          <p:spPr bwMode="auto">
            <a:xfrm>
              <a:off x="4086" y="1033"/>
              <a:ext cx="1278" cy="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dirty="0"/>
                <a:t>Year 4 Forecast</a:t>
              </a:r>
            </a:p>
            <a:p>
              <a:pPr>
                <a:lnSpc>
                  <a:spcPct val="125000"/>
                </a:lnSpc>
              </a:pPr>
              <a:r>
                <a:rPr lang="en-US" sz="2000" dirty="0"/>
                <a:t>Year 3 Demand </a:t>
              </a:r>
            </a:p>
            <a:p>
              <a:pPr>
                <a:lnSpc>
                  <a:spcPct val="125000"/>
                </a:lnSpc>
              </a:pPr>
              <a:r>
                <a:rPr lang="en-US" sz="2000" dirty="0"/>
                <a:t>Year 2  Demand</a:t>
              </a:r>
            </a:p>
            <a:p>
              <a:pPr>
                <a:lnSpc>
                  <a:spcPct val="125000"/>
                </a:lnSpc>
              </a:pPr>
              <a:r>
                <a:rPr lang="en-US" sz="2000" dirty="0"/>
                <a:t>Year 1 Demand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59614928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8" grpId="0" animBg="1"/>
      <p:bldP spid="171019" grpId="0" animBg="1"/>
      <p:bldP spid="171020" grpId="0" animBg="1"/>
      <p:bldP spid="17102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354013"/>
            <a:ext cx="8145463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San Diego Hospital</a:t>
            </a:r>
          </a:p>
        </p:txBody>
      </p:sp>
      <p:grpSp>
        <p:nvGrpSpPr>
          <p:cNvPr id="172035" name="Group 3"/>
          <p:cNvGrpSpPr>
            <a:grpSpLocks/>
          </p:cNvGrpSpPr>
          <p:nvPr/>
        </p:nvGrpSpPr>
        <p:grpSpPr bwMode="auto">
          <a:xfrm>
            <a:off x="412750" y="1943100"/>
            <a:ext cx="8248651" cy="4330700"/>
            <a:chOff x="260" y="1224"/>
            <a:chExt cx="5196" cy="2728"/>
          </a:xfrm>
        </p:grpSpPr>
        <p:grpSp>
          <p:nvGrpSpPr>
            <p:cNvPr id="184352" name="Group 4"/>
            <p:cNvGrpSpPr>
              <a:grpSpLocks/>
            </p:cNvGrpSpPr>
            <p:nvPr/>
          </p:nvGrpSpPr>
          <p:grpSpPr bwMode="auto">
            <a:xfrm>
              <a:off x="374" y="1224"/>
              <a:ext cx="5082" cy="2512"/>
              <a:chOff x="310" y="1424"/>
              <a:chExt cx="5082" cy="2512"/>
            </a:xfrm>
          </p:grpSpPr>
          <p:sp>
            <p:nvSpPr>
              <p:cNvPr id="184355" name="Rectangle 5"/>
              <p:cNvSpPr>
                <a:spLocks noChangeArrowheads="1"/>
              </p:cNvSpPr>
              <p:nvPr/>
            </p:nvSpPr>
            <p:spPr bwMode="auto">
              <a:xfrm>
                <a:off x="310" y="1456"/>
                <a:ext cx="676" cy="2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80000"/>
                  </a:lnSpc>
                </a:pPr>
                <a:r>
                  <a:rPr lang="en-US" dirty="0"/>
                  <a:t>10,200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10,000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9,800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9,600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9,400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9,200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9,000 </a:t>
                </a:r>
                <a:r>
                  <a:rPr lang="en-US" dirty="0">
                    <a:solidFill>
                      <a:schemeClr val="bg1"/>
                    </a:solidFill>
                  </a:rPr>
                  <a:t>–</a:t>
                </a:r>
              </a:p>
            </p:txBody>
          </p:sp>
          <p:sp>
            <p:nvSpPr>
              <p:cNvPr id="184356" name="Freeform 6"/>
              <p:cNvSpPr>
                <a:spLocks/>
              </p:cNvSpPr>
              <p:nvPr/>
            </p:nvSpPr>
            <p:spPr bwMode="auto">
              <a:xfrm>
                <a:off x="848" y="1424"/>
                <a:ext cx="4544" cy="2136"/>
              </a:xfrm>
              <a:custGeom>
                <a:avLst/>
                <a:gdLst>
                  <a:gd name="T0" fmla="*/ 0 w 4544"/>
                  <a:gd name="T1" fmla="*/ 0 h 2136"/>
                  <a:gd name="T2" fmla="*/ 0 w 4544"/>
                  <a:gd name="T3" fmla="*/ 2136 h 2136"/>
                  <a:gd name="T4" fmla="*/ 4544 w 4544"/>
                  <a:gd name="T5" fmla="*/ 2136 h 2136"/>
                  <a:gd name="T6" fmla="*/ 0 60000 65536"/>
                  <a:gd name="T7" fmla="*/ 0 60000 65536"/>
                  <a:gd name="T8" fmla="*/ 0 60000 65536"/>
                  <a:gd name="T9" fmla="*/ 0 w 4544"/>
                  <a:gd name="T10" fmla="*/ 0 h 2136"/>
                  <a:gd name="T11" fmla="*/ 4544 w 4544"/>
                  <a:gd name="T12" fmla="*/ 2136 h 2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4" h="2136">
                    <a:moveTo>
                      <a:pt x="0" y="0"/>
                    </a:moveTo>
                    <a:lnTo>
                      <a:pt x="0" y="2136"/>
                    </a:lnTo>
                    <a:lnTo>
                      <a:pt x="4544" y="21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57" name="Rectangle 7"/>
              <p:cNvSpPr>
                <a:spLocks noChangeArrowheads="1"/>
              </p:cNvSpPr>
              <p:nvPr/>
            </p:nvSpPr>
            <p:spPr bwMode="auto">
              <a:xfrm>
                <a:off x="920" y="3367"/>
                <a:ext cx="4434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Aft>
                    <a:spcPct val="2000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</a:pPr>
                <a:r>
                  <a:rPr lang="en-US" dirty="0"/>
                  <a:t>	|	|	|	|	|	|	|	|	|	|	|	|</a:t>
                </a:r>
              </a:p>
              <a:p>
                <a:pPr>
                  <a:lnSpc>
                    <a:spcPct val="85000"/>
                  </a:lnSpc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</a:pPr>
                <a:r>
                  <a:rPr lang="en-US" dirty="0"/>
                  <a:t>	Jan	Feb	Mar	Apr	May	June	July	Aug	Sept	Oct	Nov	Dec</a:t>
                </a:r>
              </a:p>
              <a:p>
                <a:pPr>
                  <a:lnSpc>
                    <a:spcPct val="85000"/>
                  </a:lnSpc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</a:pPr>
                <a:r>
                  <a:rPr lang="en-US" dirty="0"/>
                  <a:t>	67	68	69	70	71	72	73	74	75	76	77	78</a:t>
                </a:r>
              </a:p>
            </p:txBody>
          </p:sp>
        </p:grpSp>
        <p:sp>
          <p:nvSpPr>
            <p:cNvPr id="184353" name="Rectangle 8"/>
            <p:cNvSpPr>
              <a:spLocks noChangeArrowheads="1"/>
            </p:cNvSpPr>
            <p:nvPr/>
          </p:nvSpPr>
          <p:spPr bwMode="auto">
            <a:xfrm>
              <a:off x="2934" y="3719"/>
              <a:ext cx="5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Month</a:t>
              </a:r>
            </a:p>
          </p:txBody>
        </p:sp>
        <p:sp>
          <p:nvSpPr>
            <p:cNvPr id="184354" name="Rectangle 9"/>
            <p:cNvSpPr>
              <a:spLocks noChangeArrowheads="1"/>
            </p:cNvSpPr>
            <p:nvPr/>
          </p:nvSpPr>
          <p:spPr bwMode="auto">
            <a:xfrm rot="16200000">
              <a:off x="-178" y="2257"/>
              <a:ext cx="1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Inpatient Days</a:t>
              </a:r>
            </a:p>
          </p:txBody>
        </p:sp>
      </p:grpSp>
      <p:grpSp>
        <p:nvGrpSpPr>
          <p:cNvPr id="172042" name="Group 10"/>
          <p:cNvGrpSpPr>
            <a:grpSpLocks/>
          </p:cNvGrpSpPr>
          <p:nvPr/>
        </p:nvGrpSpPr>
        <p:grpSpPr bwMode="auto">
          <a:xfrm>
            <a:off x="1584325" y="3074988"/>
            <a:ext cx="6978650" cy="1306512"/>
            <a:chOff x="998" y="1937"/>
            <a:chExt cx="4396" cy="823"/>
          </a:xfrm>
        </p:grpSpPr>
        <p:grpSp>
          <p:nvGrpSpPr>
            <p:cNvPr id="184326" name="Group 11"/>
            <p:cNvGrpSpPr>
              <a:grpSpLocks/>
            </p:cNvGrpSpPr>
            <p:nvPr/>
          </p:nvGrpSpPr>
          <p:grpSpPr bwMode="auto">
            <a:xfrm>
              <a:off x="1184" y="2132"/>
              <a:ext cx="4040" cy="444"/>
              <a:chOff x="1120" y="2332"/>
              <a:chExt cx="4040" cy="444"/>
            </a:xfrm>
          </p:grpSpPr>
          <p:sp>
            <p:nvSpPr>
              <p:cNvPr id="184339" name="Line 12"/>
              <p:cNvSpPr>
                <a:spLocks noChangeShapeType="1"/>
              </p:cNvSpPr>
              <p:nvPr/>
            </p:nvSpPr>
            <p:spPr bwMode="auto">
              <a:xfrm flipV="1">
                <a:off x="1160" y="2376"/>
                <a:ext cx="3960" cy="364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0" name="Oval 13"/>
              <p:cNvSpPr>
                <a:spLocks noChangeArrowheads="1"/>
              </p:cNvSpPr>
              <p:nvPr/>
            </p:nvSpPr>
            <p:spPr bwMode="auto">
              <a:xfrm>
                <a:off x="1120" y="2696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1" name="Oval 14"/>
              <p:cNvSpPr>
                <a:spLocks noChangeArrowheads="1"/>
              </p:cNvSpPr>
              <p:nvPr/>
            </p:nvSpPr>
            <p:spPr bwMode="auto">
              <a:xfrm>
                <a:off x="1480" y="2664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2" name="Oval 15"/>
              <p:cNvSpPr>
                <a:spLocks noChangeArrowheads="1"/>
              </p:cNvSpPr>
              <p:nvPr/>
            </p:nvSpPr>
            <p:spPr bwMode="auto">
              <a:xfrm>
                <a:off x="1840" y="2632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3" name="Oval 16"/>
              <p:cNvSpPr>
                <a:spLocks noChangeArrowheads="1"/>
              </p:cNvSpPr>
              <p:nvPr/>
            </p:nvSpPr>
            <p:spPr bwMode="auto">
              <a:xfrm>
                <a:off x="3280" y="2500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4" name="Oval 17"/>
              <p:cNvSpPr>
                <a:spLocks noChangeArrowheads="1"/>
              </p:cNvSpPr>
              <p:nvPr/>
            </p:nvSpPr>
            <p:spPr bwMode="auto">
              <a:xfrm>
                <a:off x="4720" y="2364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5" name="Oval 18"/>
              <p:cNvSpPr>
                <a:spLocks noChangeArrowheads="1"/>
              </p:cNvSpPr>
              <p:nvPr/>
            </p:nvSpPr>
            <p:spPr bwMode="auto">
              <a:xfrm>
                <a:off x="4360" y="2400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6" name="Oval 19"/>
              <p:cNvSpPr>
                <a:spLocks noChangeArrowheads="1"/>
              </p:cNvSpPr>
              <p:nvPr/>
            </p:nvSpPr>
            <p:spPr bwMode="auto">
              <a:xfrm>
                <a:off x="3640" y="2464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7" name="Oval 20"/>
              <p:cNvSpPr>
                <a:spLocks noChangeArrowheads="1"/>
              </p:cNvSpPr>
              <p:nvPr/>
            </p:nvSpPr>
            <p:spPr bwMode="auto">
              <a:xfrm>
                <a:off x="5080" y="2332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8" name="Oval 21"/>
              <p:cNvSpPr>
                <a:spLocks noChangeArrowheads="1"/>
              </p:cNvSpPr>
              <p:nvPr/>
            </p:nvSpPr>
            <p:spPr bwMode="auto">
              <a:xfrm>
                <a:off x="2200" y="2596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49" name="Oval 22"/>
              <p:cNvSpPr>
                <a:spLocks noChangeArrowheads="1"/>
              </p:cNvSpPr>
              <p:nvPr/>
            </p:nvSpPr>
            <p:spPr bwMode="auto">
              <a:xfrm>
                <a:off x="2560" y="2568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50" name="Oval 23"/>
              <p:cNvSpPr>
                <a:spLocks noChangeArrowheads="1"/>
              </p:cNvSpPr>
              <p:nvPr/>
            </p:nvSpPr>
            <p:spPr bwMode="auto">
              <a:xfrm>
                <a:off x="2920" y="2532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4351" name="Oval 24"/>
              <p:cNvSpPr>
                <a:spLocks noChangeArrowheads="1"/>
              </p:cNvSpPr>
              <p:nvPr/>
            </p:nvSpPr>
            <p:spPr bwMode="auto">
              <a:xfrm>
                <a:off x="4000" y="2432"/>
                <a:ext cx="80" cy="80"/>
              </a:xfrm>
              <a:prstGeom prst="ellipse">
                <a:avLst/>
              </a:prstGeom>
              <a:solidFill>
                <a:srgbClr val="255898"/>
              </a:solidFill>
              <a:ln w="9525">
                <a:solidFill>
                  <a:srgbClr val="25589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84327" name="Rectangle 25"/>
            <p:cNvSpPr>
              <a:spLocks noChangeArrowheads="1"/>
            </p:cNvSpPr>
            <p:nvPr/>
          </p:nvSpPr>
          <p:spPr bwMode="auto">
            <a:xfrm>
              <a:off x="998" y="2273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9530</a:t>
              </a:r>
            </a:p>
          </p:txBody>
        </p:sp>
        <p:sp>
          <p:nvSpPr>
            <p:cNvPr id="184328" name="Rectangle 26"/>
            <p:cNvSpPr>
              <a:spLocks noChangeArrowheads="1"/>
            </p:cNvSpPr>
            <p:nvPr/>
          </p:nvSpPr>
          <p:spPr bwMode="auto">
            <a:xfrm>
              <a:off x="1366" y="252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9551</a:t>
              </a:r>
            </a:p>
          </p:txBody>
        </p:sp>
        <p:sp>
          <p:nvSpPr>
            <p:cNvPr id="184329" name="Rectangle 27"/>
            <p:cNvSpPr>
              <a:spLocks noChangeArrowheads="1"/>
            </p:cNvSpPr>
            <p:nvPr/>
          </p:nvSpPr>
          <p:spPr bwMode="auto">
            <a:xfrm>
              <a:off x="1726" y="2200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9573</a:t>
              </a:r>
            </a:p>
          </p:txBody>
        </p:sp>
        <p:sp>
          <p:nvSpPr>
            <p:cNvPr id="184330" name="Rectangle 28"/>
            <p:cNvSpPr>
              <a:spLocks noChangeArrowheads="1"/>
            </p:cNvSpPr>
            <p:nvPr/>
          </p:nvSpPr>
          <p:spPr bwMode="auto">
            <a:xfrm>
              <a:off x="2086" y="246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9594</a:t>
              </a:r>
            </a:p>
          </p:txBody>
        </p:sp>
        <p:sp>
          <p:nvSpPr>
            <p:cNvPr id="184331" name="Rectangle 29"/>
            <p:cNvSpPr>
              <a:spLocks noChangeArrowheads="1"/>
            </p:cNvSpPr>
            <p:nvPr/>
          </p:nvSpPr>
          <p:spPr bwMode="auto">
            <a:xfrm>
              <a:off x="2444" y="2144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9616</a:t>
              </a:r>
            </a:p>
          </p:txBody>
        </p:sp>
        <p:sp>
          <p:nvSpPr>
            <p:cNvPr id="184332" name="Rectangle 30"/>
            <p:cNvSpPr>
              <a:spLocks noChangeArrowheads="1"/>
            </p:cNvSpPr>
            <p:nvPr/>
          </p:nvSpPr>
          <p:spPr bwMode="auto">
            <a:xfrm>
              <a:off x="2800" y="2401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9637</a:t>
              </a:r>
            </a:p>
          </p:txBody>
        </p:sp>
        <p:sp>
          <p:nvSpPr>
            <p:cNvPr id="184333" name="Rectangle 31"/>
            <p:cNvSpPr>
              <a:spLocks noChangeArrowheads="1"/>
            </p:cNvSpPr>
            <p:nvPr/>
          </p:nvSpPr>
          <p:spPr bwMode="auto">
            <a:xfrm>
              <a:off x="3166" y="2084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9659</a:t>
              </a:r>
            </a:p>
          </p:txBody>
        </p:sp>
        <p:sp>
          <p:nvSpPr>
            <p:cNvPr id="184334" name="Rectangle 32"/>
            <p:cNvSpPr>
              <a:spLocks noChangeArrowheads="1"/>
            </p:cNvSpPr>
            <p:nvPr/>
          </p:nvSpPr>
          <p:spPr bwMode="auto">
            <a:xfrm>
              <a:off x="3518" y="2327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9680</a:t>
              </a:r>
            </a:p>
          </p:txBody>
        </p:sp>
        <p:sp>
          <p:nvSpPr>
            <p:cNvPr id="184335" name="Rectangle 33"/>
            <p:cNvSpPr>
              <a:spLocks noChangeArrowheads="1"/>
            </p:cNvSpPr>
            <p:nvPr/>
          </p:nvSpPr>
          <p:spPr bwMode="auto">
            <a:xfrm>
              <a:off x="3878" y="2012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9702</a:t>
              </a:r>
            </a:p>
          </p:txBody>
        </p:sp>
        <p:sp>
          <p:nvSpPr>
            <p:cNvPr id="184336" name="Rectangle 34"/>
            <p:cNvSpPr>
              <a:spLocks noChangeArrowheads="1"/>
            </p:cNvSpPr>
            <p:nvPr/>
          </p:nvSpPr>
          <p:spPr bwMode="auto">
            <a:xfrm>
              <a:off x="4238" y="2271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9724</a:t>
              </a:r>
            </a:p>
          </p:txBody>
        </p:sp>
        <p:sp>
          <p:nvSpPr>
            <p:cNvPr id="184337" name="Rectangle 35"/>
            <p:cNvSpPr>
              <a:spLocks noChangeArrowheads="1"/>
            </p:cNvSpPr>
            <p:nvPr/>
          </p:nvSpPr>
          <p:spPr bwMode="auto">
            <a:xfrm>
              <a:off x="4606" y="1937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9745</a:t>
              </a:r>
            </a:p>
          </p:txBody>
        </p:sp>
        <p:sp>
          <p:nvSpPr>
            <p:cNvPr id="184338" name="Rectangle 36"/>
            <p:cNvSpPr>
              <a:spLocks noChangeArrowheads="1"/>
            </p:cNvSpPr>
            <p:nvPr/>
          </p:nvSpPr>
          <p:spPr bwMode="auto">
            <a:xfrm>
              <a:off x="4958" y="2200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9766</a:t>
              </a:r>
            </a:p>
          </p:txBody>
        </p:sp>
      </p:grpSp>
      <p:sp>
        <p:nvSpPr>
          <p:cNvPr id="172069" name="Rectangle 37"/>
          <p:cNvSpPr>
            <a:spLocks noChangeArrowheads="1"/>
          </p:cNvSpPr>
          <p:nvPr/>
        </p:nvSpPr>
        <p:spPr bwMode="auto">
          <a:xfrm>
            <a:off x="7553325" y="1503363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4.6</a:t>
            </a:r>
          </a:p>
        </p:txBody>
      </p:sp>
      <p:sp>
        <p:nvSpPr>
          <p:cNvPr id="172070" name="Rectangle 38"/>
          <p:cNvSpPr>
            <a:spLocks noChangeArrowheads="1"/>
          </p:cNvSpPr>
          <p:nvPr/>
        </p:nvSpPr>
        <p:spPr bwMode="auto">
          <a:xfrm>
            <a:off x="3679825" y="1487488"/>
            <a:ext cx="137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Trend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22040867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70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354013"/>
            <a:ext cx="8145463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San Diego Hospital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55675" y="1917700"/>
          <a:ext cx="7248524" cy="296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Seasonality Indices for Adult Inpatient Days at San Diego Hospital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SEASONALITY INDEX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SEASONALITY INDEX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January 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1.04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1.03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February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0.97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August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1.04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March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1.02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September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0.97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April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1.01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October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November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0.96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0.99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December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0.98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4483096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354013"/>
            <a:ext cx="8145463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San Diego Hospital</a:t>
            </a:r>
          </a:p>
        </p:txBody>
      </p:sp>
      <p:grpSp>
        <p:nvGrpSpPr>
          <p:cNvPr id="173059" name="Group 3"/>
          <p:cNvGrpSpPr>
            <a:grpSpLocks/>
          </p:cNvGrpSpPr>
          <p:nvPr/>
        </p:nvGrpSpPr>
        <p:grpSpPr bwMode="auto">
          <a:xfrm>
            <a:off x="536576" y="1943100"/>
            <a:ext cx="8124825" cy="4330700"/>
            <a:chOff x="338" y="1224"/>
            <a:chExt cx="5118" cy="2728"/>
          </a:xfrm>
        </p:grpSpPr>
        <p:grpSp>
          <p:nvGrpSpPr>
            <p:cNvPr id="186387" name="Group 4"/>
            <p:cNvGrpSpPr>
              <a:grpSpLocks/>
            </p:cNvGrpSpPr>
            <p:nvPr/>
          </p:nvGrpSpPr>
          <p:grpSpPr bwMode="auto">
            <a:xfrm>
              <a:off x="534" y="1224"/>
              <a:ext cx="4922" cy="2512"/>
              <a:chOff x="534" y="1224"/>
              <a:chExt cx="4922" cy="2512"/>
            </a:xfrm>
          </p:grpSpPr>
          <p:sp>
            <p:nvSpPr>
              <p:cNvPr id="186390" name="Rectangle 5"/>
              <p:cNvSpPr>
                <a:spLocks noChangeArrowheads="1"/>
              </p:cNvSpPr>
              <p:nvPr/>
            </p:nvSpPr>
            <p:spPr bwMode="auto">
              <a:xfrm>
                <a:off x="534" y="1275"/>
                <a:ext cx="516" cy="2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55000"/>
                  </a:lnSpc>
                </a:pPr>
                <a:r>
                  <a:rPr lang="en-US" dirty="0"/>
                  <a:t>1.06 –</a:t>
                </a:r>
              </a:p>
              <a:p>
                <a:pPr algn="r">
                  <a:lnSpc>
                    <a:spcPct val="155000"/>
                  </a:lnSpc>
                </a:pPr>
                <a:r>
                  <a:rPr lang="en-US" dirty="0"/>
                  <a:t>1.04 –</a:t>
                </a:r>
              </a:p>
              <a:p>
                <a:pPr algn="r">
                  <a:lnSpc>
                    <a:spcPct val="155000"/>
                  </a:lnSpc>
                </a:pPr>
                <a:r>
                  <a:rPr lang="en-US" dirty="0"/>
                  <a:t>1.02 –</a:t>
                </a:r>
              </a:p>
              <a:p>
                <a:pPr algn="r">
                  <a:lnSpc>
                    <a:spcPct val="155000"/>
                  </a:lnSpc>
                </a:pPr>
                <a:r>
                  <a:rPr lang="en-US" dirty="0"/>
                  <a:t>1.00 –</a:t>
                </a:r>
              </a:p>
              <a:p>
                <a:pPr algn="r">
                  <a:lnSpc>
                    <a:spcPct val="155000"/>
                  </a:lnSpc>
                </a:pPr>
                <a:r>
                  <a:rPr lang="en-US" dirty="0"/>
                  <a:t>0.98 –</a:t>
                </a:r>
              </a:p>
              <a:p>
                <a:pPr algn="r">
                  <a:lnSpc>
                    <a:spcPct val="155000"/>
                  </a:lnSpc>
                </a:pPr>
                <a:r>
                  <a:rPr lang="en-US" dirty="0"/>
                  <a:t>0.96 –</a:t>
                </a:r>
              </a:p>
              <a:p>
                <a:pPr algn="r">
                  <a:lnSpc>
                    <a:spcPct val="155000"/>
                  </a:lnSpc>
                </a:pPr>
                <a:r>
                  <a:rPr lang="en-US" dirty="0"/>
                  <a:t>0.94 –</a:t>
                </a:r>
              </a:p>
              <a:p>
                <a:pPr algn="r">
                  <a:lnSpc>
                    <a:spcPct val="155000"/>
                  </a:lnSpc>
                </a:pPr>
                <a:r>
                  <a:rPr lang="en-US" dirty="0"/>
                  <a:t>0.92 </a:t>
                </a:r>
                <a:r>
                  <a:rPr lang="en-US" dirty="0">
                    <a:solidFill>
                      <a:schemeClr val="bg1"/>
                    </a:solidFill>
                  </a:rPr>
                  <a:t>–</a:t>
                </a:r>
              </a:p>
            </p:txBody>
          </p:sp>
          <p:sp>
            <p:nvSpPr>
              <p:cNvPr id="186391" name="Freeform 6"/>
              <p:cNvSpPr>
                <a:spLocks/>
              </p:cNvSpPr>
              <p:nvPr/>
            </p:nvSpPr>
            <p:spPr bwMode="auto">
              <a:xfrm>
                <a:off x="912" y="1224"/>
                <a:ext cx="4544" cy="2136"/>
              </a:xfrm>
              <a:custGeom>
                <a:avLst/>
                <a:gdLst>
                  <a:gd name="T0" fmla="*/ 0 w 4544"/>
                  <a:gd name="T1" fmla="*/ 0 h 2136"/>
                  <a:gd name="T2" fmla="*/ 0 w 4544"/>
                  <a:gd name="T3" fmla="*/ 2136 h 2136"/>
                  <a:gd name="T4" fmla="*/ 4544 w 4544"/>
                  <a:gd name="T5" fmla="*/ 2136 h 2136"/>
                  <a:gd name="T6" fmla="*/ 0 60000 65536"/>
                  <a:gd name="T7" fmla="*/ 0 60000 65536"/>
                  <a:gd name="T8" fmla="*/ 0 60000 65536"/>
                  <a:gd name="T9" fmla="*/ 0 w 4544"/>
                  <a:gd name="T10" fmla="*/ 0 h 2136"/>
                  <a:gd name="T11" fmla="*/ 4544 w 4544"/>
                  <a:gd name="T12" fmla="*/ 2136 h 2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4" h="2136">
                    <a:moveTo>
                      <a:pt x="0" y="0"/>
                    </a:moveTo>
                    <a:lnTo>
                      <a:pt x="0" y="2136"/>
                    </a:lnTo>
                    <a:lnTo>
                      <a:pt x="4544" y="21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6392" name="Rectangle 7"/>
              <p:cNvSpPr>
                <a:spLocks noChangeArrowheads="1"/>
              </p:cNvSpPr>
              <p:nvPr/>
            </p:nvSpPr>
            <p:spPr bwMode="auto">
              <a:xfrm>
                <a:off x="984" y="3167"/>
                <a:ext cx="4434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Aft>
                    <a:spcPct val="2000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</a:pPr>
                <a:r>
                  <a:rPr lang="en-US" dirty="0"/>
                  <a:t>	|	|	|	|	|	|	|	|	|	|	|	|</a:t>
                </a:r>
              </a:p>
              <a:p>
                <a:pPr>
                  <a:lnSpc>
                    <a:spcPct val="85000"/>
                  </a:lnSpc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</a:pPr>
                <a:r>
                  <a:rPr lang="en-US" dirty="0"/>
                  <a:t>	Jan	Feb	Mar	Apr	May	June	July	Aug	Sept	Oct	Nov	Dec</a:t>
                </a:r>
              </a:p>
              <a:p>
                <a:pPr>
                  <a:lnSpc>
                    <a:spcPct val="85000"/>
                  </a:lnSpc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</a:pPr>
                <a:r>
                  <a:rPr lang="en-US" dirty="0"/>
                  <a:t>	67	68	69	70	71	72	73	74	75	76	77	78</a:t>
                </a:r>
              </a:p>
            </p:txBody>
          </p:sp>
        </p:grpSp>
        <p:sp>
          <p:nvSpPr>
            <p:cNvPr id="186388" name="Rectangle 8"/>
            <p:cNvSpPr>
              <a:spLocks noChangeArrowheads="1"/>
            </p:cNvSpPr>
            <p:nvPr/>
          </p:nvSpPr>
          <p:spPr bwMode="auto">
            <a:xfrm>
              <a:off x="2934" y="3719"/>
              <a:ext cx="5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Month</a:t>
              </a:r>
            </a:p>
          </p:txBody>
        </p:sp>
        <p:sp>
          <p:nvSpPr>
            <p:cNvPr id="186389" name="Rectangle 9"/>
            <p:cNvSpPr>
              <a:spLocks noChangeArrowheads="1"/>
            </p:cNvSpPr>
            <p:nvPr/>
          </p:nvSpPr>
          <p:spPr bwMode="auto">
            <a:xfrm rot="16200000">
              <a:off x="-428" y="2248"/>
              <a:ext cx="17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Index for Inpatient Days</a:t>
              </a:r>
            </a:p>
          </p:txBody>
        </p:sp>
      </p:grpSp>
      <p:grpSp>
        <p:nvGrpSpPr>
          <p:cNvPr id="173066" name="Group 10"/>
          <p:cNvGrpSpPr>
            <a:grpSpLocks/>
          </p:cNvGrpSpPr>
          <p:nvPr/>
        </p:nvGrpSpPr>
        <p:grpSpPr bwMode="auto">
          <a:xfrm>
            <a:off x="1635125" y="2360613"/>
            <a:ext cx="6864350" cy="2513012"/>
            <a:chOff x="1030" y="1487"/>
            <a:chExt cx="4324" cy="1583"/>
          </a:xfrm>
        </p:grpSpPr>
        <p:sp>
          <p:nvSpPr>
            <p:cNvPr id="186374" name="Freeform 11"/>
            <p:cNvSpPr>
              <a:spLocks/>
            </p:cNvSpPr>
            <p:nvPr/>
          </p:nvSpPr>
          <p:spPr bwMode="auto">
            <a:xfrm>
              <a:off x="1224" y="1744"/>
              <a:ext cx="3960" cy="1072"/>
            </a:xfrm>
            <a:custGeom>
              <a:avLst/>
              <a:gdLst>
                <a:gd name="T0" fmla="*/ 0 w 3960"/>
                <a:gd name="T1" fmla="*/ 0 h 1072"/>
                <a:gd name="T2" fmla="*/ 360 w 3960"/>
                <a:gd name="T3" fmla="*/ 936 h 1072"/>
                <a:gd name="T4" fmla="*/ 720 w 3960"/>
                <a:gd name="T5" fmla="*/ 264 h 1072"/>
                <a:gd name="T6" fmla="*/ 1080 w 3960"/>
                <a:gd name="T7" fmla="*/ 400 h 1072"/>
                <a:gd name="T8" fmla="*/ 1440 w 3960"/>
                <a:gd name="T9" fmla="*/ 672 h 1072"/>
                <a:gd name="T10" fmla="*/ 1800 w 3960"/>
                <a:gd name="T11" fmla="*/ 672 h 1072"/>
                <a:gd name="T12" fmla="*/ 2160 w 3960"/>
                <a:gd name="T13" fmla="*/ 128 h 1072"/>
                <a:gd name="T14" fmla="*/ 2520 w 3960"/>
                <a:gd name="T15" fmla="*/ 0 h 1072"/>
                <a:gd name="T16" fmla="*/ 2880 w 3960"/>
                <a:gd name="T17" fmla="*/ 928 h 1072"/>
                <a:gd name="T18" fmla="*/ 3240 w 3960"/>
                <a:gd name="T19" fmla="*/ 536 h 1072"/>
                <a:gd name="T20" fmla="*/ 3600 w 3960"/>
                <a:gd name="T21" fmla="*/ 1072 h 1072"/>
                <a:gd name="T22" fmla="*/ 3960 w 3960"/>
                <a:gd name="T23" fmla="*/ 800 h 10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60"/>
                <a:gd name="T37" fmla="*/ 0 h 1072"/>
                <a:gd name="T38" fmla="*/ 3960 w 3960"/>
                <a:gd name="T39" fmla="*/ 1072 h 10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60" h="1072">
                  <a:moveTo>
                    <a:pt x="0" y="0"/>
                  </a:moveTo>
                  <a:lnTo>
                    <a:pt x="360" y="936"/>
                  </a:lnTo>
                  <a:lnTo>
                    <a:pt x="720" y="264"/>
                  </a:lnTo>
                  <a:lnTo>
                    <a:pt x="1080" y="400"/>
                  </a:lnTo>
                  <a:lnTo>
                    <a:pt x="1440" y="672"/>
                  </a:lnTo>
                  <a:lnTo>
                    <a:pt x="1800" y="672"/>
                  </a:lnTo>
                  <a:lnTo>
                    <a:pt x="2160" y="128"/>
                  </a:lnTo>
                  <a:lnTo>
                    <a:pt x="2520" y="0"/>
                  </a:lnTo>
                  <a:lnTo>
                    <a:pt x="2880" y="928"/>
                  </a:lnTo>
                  <a:lnTo>
                    <a:pt x="3240" y="536"/>
                  </a:lnTo>
                  <a:lnTo>
                    <a:pt x="3600" y="1072"/>
                  </a:lnTo>
                  <a:lnTo>
                    <a:pt x="3960" y="800"/>
                  </a:lnTo>
                </a:path>
              </a:pathLst>
            </a:custGeom>
            <a:noFill/>
            <a:ln w="57150" cmpd="sng">
              <a:solidFill>
                <a:srgbClr val="24BD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6375" name="Rectangle 12"/>
            <p:cNvSpPr>
              <a:spLocks noChangeArrowheads="1"/>
            </p:cNvSpPr>
            <p:nvPr/>
          </p:nvSpPr>
          <p:spPr bwMode="auto">
            <a:xfrm>
              <a:off x="1030" y="1503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1.04</a:t>
              </a:r>
            </a:p>
          </p:txBody>
        </p:sp>
        <p:sp>
          <p:nvSpPr>
            <p:cNvPr id="186376" name="Rectangle 13"/>
            <p:cNvSpPr>
              <a:spLocks noChangeArrowheads="1"/>
            </p:cNvSpPr>
            <p:nvPr/>
          </p:nvSpPr>
          <p:spPr bwMode="auto">
            <a:xfrm>
              <a:off x="1742" y="1743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1.02</a:t>
              </a:r>
            </a:p>
          </p:txBody>
        </p:sp>
        <p:sp>
          <p:nvSpPr>
            <p:cNvPr id="186377" name="Rectangle 14"/>
            <p:cNvSpPr>
              <a:spLocks noChangeArrowheads="1"/>
            </p:cNvSpPr>
            <p:nvPr/>
          </p:nvSpPr>
          <p:spPr bwMode="auto">
            <a:xfrm>
              <a:off x="2118" y="1879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1.01</a:t>
              </a:r>
            </a:p>
          </p:txBody>
        </p:sp>
        <p:sp>
          <p:nvSpPr>
            <p:cNvPr id="186378" name="Rectangle 15"/>
            <p:cNvSpPr>
              <a:spLocks noChangeArrowheads="1"/>
            </p:cNvSpPr>
            <p:nvPr/>
          </p:nvSpPr>
          <p:spPr bwMode="auto">
            <a:xfrm>
              <a:off x="2478" y="211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0.99</a:t>
              </a:r>
            </a:p>
          </p:txBody>
        </p:sp>
        <p:sp>
          <p:nvSpPr>
            <p:cNvPr id="186379" name="Rectangle 16"/>
            <p:cNvSpPr>
              <a:spLocks noChangeArrowheads="1"/>
            </p:cNvSpPr>
            <p:nvPr/>
          </p:nvSpPr>
          <p:spPr bwMode="auto">
            <a:xfrm>
              <a:off x="3166" y="1607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1.03</a:t>
              </a:r>
            </a:p>
          </p:txBody>
        </p:sp>
        <p:sp>
          <p:nvSpPr>
            <p:cNvPr id="186380" name="Rectangle 17"/>
            <p:cNvSpPr>
              <a:spLocks noChangeArrowheads="1"/>
            </p:cNvSpPr>
            <p:nvPr/>
          </p:nvSpPr>
          <p:spPr bwMode="auto">
            <a:xfrm>
              <a:off x="3534" y="1487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1.04</a:t>
              </a:r>
            </a:p>
          </p:txBody>
        </p:sp>
        <p:sp>
          <p:nvSpPr>
            <p:cNvPr id="186381" name="Rectangle 18"/>
            <p:cNvSpPr>
              <a:spLocks noChangeArrowheads="1"/>
            </p:cNvSpPr>
            <p:nvPr/>
          </p:nvSpPr>
          <p:spPr bwMode="auto">
            <a:xfrm>
              <a:off x="4262" y="2023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1.00</a:t>
              </a:r>
            </a:p>
          </p:txBody>
        </p:sp>
        <p:sp>
          <p:nvSpPr>
            <p:cNvPr id="186382" name="Rectangle 19"/>
            <p:cNvSpPr>
              <a:spLocks noChangeArrowheads="1"/>
            </p:cNvSpPr>
            <p:nvPr/>
          </p:nvSpPr>
          <p:spPr bwMode="auto">
            <a:xfrm>
              <a:off x="4958" y="2295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0.98</a:t>
              </a:r>
            </a:p>
          </p:txBody>
        </p:sp>
        <p:sp>
          <p:nvSpPr>
            <p:cNvPr id="186383" name="Rectangle 20"/>
            <p:cNvSpPr>
              <a:spLocks noChangeArrowheads="1"/>
            </p:cNvSpPr>
            <p:nvPr/>
          </p:nvSpPr>
          <p:spPr bwMode="auto">
            <a:xfrm>
              <a:off x="1374" y="271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0.97</a:t>
              </a:r>
            </a:p>
          </p:txBody>
        </p:sp>
        <p:sp>
          <p:nvSpPr>
            <p:cNvPr id="186384" name="Rectangle 21"/>
            <p:cNvSpPr>
              <a:spLocks noChangeArrowheads="1"/>
            </p:cNvSpPr>
            <p:nvPr/>
          </p:nvSpPr>
          <p:spPr bwMode="auto">
            <a:xfrm>
              <a:off x="2822" y="2439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0.99</a:t>
              </a:r>
            </a:p>
          </p:txBody>
        </p:sp>
        <p:sp>
          <p:nvSpPr>
            <p:cNvPr id="186385" name="Rectangle 22"/>
            <p:cNvSpPr>
              <a:spLocks noChangeArrowheads="1"/>
            </p:cNvSpPr>
            <p:nvPr/>
          </p:nvSpPr>
          <p:spPr bwMode="auto">
            <a:xfrm>
              <a:off x="3902" y="2687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0.97</a:t>
              </a:r>
            </a:p>
          </p:txBody>
        </p:sp>
        <p:sp>
          <p:nvSpPr>
            <p:cNvPr id="186386" name="Rectangle 23"/>
            <p:cNvSpPr>
              <a:spLocks noChangeArrowheads="1"/>
            </p:cNvSpPr>
            <p:nvPr/>
          </p:nvSpPr>
          <p:spPr bwMode="auto">
            <a:xfrm>
              <a:off x="4622" y="2839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0.96</a:t>
              </a:r>
            </a:p>
          </p:txBody>
        </p:sp>
      </p:grp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7297738" y="1487488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rgbClr val="255898"/>
                </a:solidFill>
              </a:rPr>
              <a:t>4.7</a:t>
            </a:r>
          </a:p>
        </p:txBody>
      </p:sp>
      <p:sp>
        <p:nvSpPr>
          <p:cNvPr id="173081" name="Rectangle 25"/>
          <p:cNvSpPr>
            <a:spLocks noChangeArrowheads="1"/>
          </p:cNvSpPr>
          <p:nvPr/>
        </p:nvSpPr>
        <p:spPr bwMode="auto">
          <a:xfrm>
            <a:off x="3248025" y="1487488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Seasonal Indices</a:t>
            </a:r>
          </a:p>
        </p:txBody>
      </p:sp>
    </p:spTree>
    <p:extLst>
      <p:ext uri="{BB962C8B-B14F-4D97-AF65-F5344CB8AC3E}">
        <p14:creationId xmlns:p14="http://schemas.microsoft.com/office/powerpoint/2010/main" xmlns="" val="301495140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0" grpId="0" autoUpdateAnimBg="0"/>
      <p:bldP spid="173081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354013"/>
            <a:ext cx="8145463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San Diego Hospital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4274188"/>
              </p:ext>
            </p:extLst>
          </p:nvPr>
        </p:nvGraphicFramePr>
        <p:xfrm>
          <a:off x="1158875" y="1930400"/>
          <a:ext cx="6829424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5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/>
                          <a:cs typeface="Arial"/>
                        </a:rPr>
                        <a:t>Period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/>
                          <a:cs typeface="Arial"/>
                        </a:rPr>
                        <a:t>Forecast with Trend &amp; Seasonality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9,911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9,265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9,764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9,691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9,520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9,542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/>
                          <a:cs typeface="Arial"/>
                        </a:rPr>
                        <a:t>Period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Sept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Nov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/>
                          <a:cs typeface="Arial"/>
                        </a:rPr>
                        <a:t>Forecast with Trend &amp; Seasonality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9,949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10,068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9,411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9,724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9,355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9,572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018762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354013"/>
            <a:ext cx="8145463" cy="9017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San Diego Hospital</a:t>
            </a:r>
          </a:p>
        </p:txBody>
      </p:sp>
      <p:grpSp>
        <p:nvGrpSpPr>
          <p:cNvPr id="174083" name="Group 3"/>
          <p:cNvGrpSpPr>
            <a:grpSpLocks/>
          </p:cNvGrpSpPr>
          <p:nvPr/>
        </p:nvGrpSpPr>
        <p:grpSpPr bwMode="auto">
          <a:xfrm>
            <a:off x="414338" y="1943100"/>
            <a:ext cx="8247062" cy="4330700"/>
            <a:chOff x="261" y="1224"/>
            <a:chExt cx="5195" cy="2728"/>
          </a:xfrm>
        </p:grpSpPr>
        <p:grpSp>
          <p:nvGrpSpPr>
            <p:cNvPr id="188435" name="Group 4"/>
            <p:cNvGrpSpPr>
              <a:grpSpLocks/>
            </p:cNvGrpSpPr>
            <p:nvPr/>
          </p:nvGrpSpPr>
          <p:grpSpPr bwMode="auto">
            <a:xfrm>
              <a:off x="374" y="1224"/>
              <a:ext cx="5082" cy="2512"/>
              <a:chOff x="310" y="1424"/>
              <a:chExt cx="5082" cy="2512"/>
            </a:xfrm>
          </p:grpSpPr>
          <p:sp>
            <p:nvSpPr>
              <p:cNvPr id="188438" name="Rectangle 5"/>
              <p:cNvSpPr>
                <a:spLocks noChangeArrowheads="1"/>
              </p:cNvSpPr>
              <p:nvPr/>
            </p:nvSpPr>
            <p:spPr bwMode="auto">
              <a:xfrm>
                <a:off x="310" y="1456"/>
                <a:ext cx="676" cy="2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80000"/>
                  </a:lnSpc>
                </a:pPr>
                <a:r>
                  <a:rPr lang="en-US" dirty="0"/>
                  <a:t>10,200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10,000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9,800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9,600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9,400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9,200 –</a:t>
                </a:r>
              </a:p>
              <a:p>
                <a:pPr algn="r">
                  <a:lnSpc>
                    <a:spcPct val="180000"/>
                  </a:lnSpc>
                </a:pPr>
                <a:r>
                  <a:rPr lang="en-US" dirty="0"/>
                  <a:t>9,000 </a:t>
                </a:r>
                <a:r>
                  <a:rPr lang="en-US" dirty="0">
                    <a:solidFill>
                      <a:schemeClr val="bg1"/>
                    </a:solidFill>
                  </a:rPr>
                  <a:t>–</a:t>
                </a:r>
              </a:p>
            </p:txBody>
          </p:sp>
          <p:sp>
            <p:nvSpPr>
              <p:cNvPr id="188439" name="Freeform 6"/>
              <p:cNvSpPr>
                <a:spLocks/>
              </p:cNvSpPr>
              <p:nvPr/>
            </p:nvSpPr>
            <p:spPr bwMode="auto">
              <a:xfrm>
                <a:off x="848" y="1424"/>
                <a:ext cx="4544" cy="2136"/>
              </a:xfrm>
              <a:custGeom>
                <a:avLst/>
                <a:gdLst>
                  <a:gd name="T0" fmla="*/ 0 w 4544"/>
                  <a:gd name="T1" fmla="*/ 0 h 2136"/>
                  <a:gd name="T2" fmla="*/ 0 w 4544"/>
                  <a:gd name="T3" fmla="*/ 2136 h 2136"/>
                  <a:gd name="T4" fmla="*/ 4544 w 4544"/>
                  <a:gd name="T5" fmla="*/ 2136 h 2136"/>
                  <a:gd name="T6" fmla="*/ 0 60000 65536"/>
                  <a:gd name="T7" fmla="*/ 0 60000 65536"/>
                  <a:gd name="T8" fmla="*/ 0 60000 65536"/>
                  <a:gd name="T9" fmla="*/ 0 w 4544"/>
                  <a:gd name="T10" fmla="*/ 0 h 2136"/>
                  <a:gd name="T11" fmla="*/ 4544 w 4544"/>
                  <a:gd name="T12" fmla="*/ 2136 h 2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4" h="2136">
                    <a:moveTo>
                      <a:pt x="0" y="0"/>
                    </a:moveTo>
                    <a:lnTo>
                      <a:pt x="0" y="2136"/>
                    </a:lnTo>
                    <a:lnTo>
                      <a:pt x="4544" y="21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440" name="Rectangle 7"/>
              <p:cNvSpPr>
                <a:spLocks noChangeArrowheads="1"/>
              </p:cNvSpPr>
              <p:nvPr/>
            </p:nvSpPr>
            <p:spPr bwMode="auto">
              <a:xfrm>
                <a:off x="920" y="3367"/>
                <a:ext cx="4434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Aft>
                    <a:spcPct val="20000"/>
                  </a:spcAft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</a:pPr>
                <a:r>
                  <a:rPr lang="en-US" dirty="0"/>
                  <a:t>	|	|	|	|	|	|	|	|	|	|	|	|</a:t>
                </a:r>
              </a:p>
              <a:p>
                <a:pPr>
                  <a:lnSpc>
                    <a:spcPct val="85000"/>
                  </a:lnSpc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</a:pPr>
                <a:r>
                  <a:rPr lang="en-US" dirty="0"/>
                  <a:t>	Jan	Feb	Mar	Apr	May	June	July	Aug	Sept	Oct	Nov	Dec</a:t>
                </a:r>
              </a:p>
              <a:p>
                <a:pPr>
                  <a:lnSpc>
                    <a:spcPct val="85000"/>
                  </a:lnSpc>
                  <a:tabLst>
                    <a:tab pos="292100" algn="ctr"/>
                    <a:tab pos="863600" algn="ctr"/>
                    <a:tab pos="1435100" algn="ctr"/>
                    <a:tab pos="2006600" algn="ctr"/>
                    <a:tab pos="2578100" algn="ctr"/>
                    <a:tab pos="3149600" algn="ctr"/>
                    <a:tab pos="3721100" algn="ctr"/>
                    <a:tab pos="4292600" algn="ctr"/>
                    <a:tab pos="4864100" algn="ctr"/>
                    <a:tab pos="5435600" algn="ctr"/>
                    <a:tab pos="6007100" algn="ctr"/>
                    <a:tab pos="6578600" algn="ctr"/>
                  </a:tabLst>
                </a:pPr>
                <a:r>
                  <a:rPr lang="en-US" dirty="0"/>
                  <a:t>	67	68	69	70	71	72	73	74	75	76	77	78</a:t>
                </a:r>
              </a:p>
            </p:txBody>
          </p:sp>
        </p:grpSp>
        <p:sp>
          <p:nvSpPr>
            <p:cNvPr id="188436" name="Rectangle 8"/>
            <p:cNvSpPr>
              <a:spLocks noChangeArrowheads="1"/>
            </p:cNvSpPr>
            <p:nvPr/>
          </p:nvSpPr>
          <p:spPr bwMode="auto">
            <a:xfrm>
              <a:off x="2934" y="3719"/>
              <a:ext cx="5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Month</a:t>
              </a:r>
            </a:p>
          </p:txBody>
        </p:sp>
        <p:sp>
          <p:nvSpPr>
            <p:cNvPr id="188437" name="Rectangle 9"/>
            <p:cNvSpPr>
              <a:spLocks noChangeArrowheads="1"/>
            </p:cNvSpPr>
            <p:nvPr/>
          </p:nvSpPr>
          <p:spPr bwMode="auto">
            <a:xfrm rot="16200000">
              <a:off x="-177" y="2256"/>
              <a:ext cx="1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Inpatient Days</a:t>
              </a:r>
            </a:p>
          </p:txBody>
        </p:sp>
      </p:grp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7285038" y="1487488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4.8</a:t>
            </a:r>
          </a:p>
        </p:txBody>
      </p:sp>
      <p:grpSp>
        <p:nvGrpSpPr>
          <p:cNvPr id="174091" name="Group 11"/>
          <p:cNvGrpSpPr>
            <a:grpSpLocks/>
          </p:cNvGrpSpPr>
          <p:nvPr/>
        </p:nvGrpSpPr>
        <p:grpSpPr bwMode="auto">
          <a:xfrm>
            <a:off x="1609725" y="2300288"/>
            <a:ext cx="7010400" cy="2605087"/>
            <a:chOff x="1014" y="1449"/>
            <a:chExt cx="4416" cy="1641"/>
          </a:xfrm>
        </p:grpSpPr>
        <p:sp>
          <p:nvSpPr>
            <p:cNvPr id="188422" name="Rectangle 12"/>
            <p:cNvSpPr>
              <a:spLocks noChangeArrowheads="1"/>
            </p:cNvSpPr>
            <p:nvPr/>
          </p:nvSpPr>
          <p:spPr bwMode="auto">
            <a:xfrm>
              <a:off x="1014" y="1697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9,911</a:t>
              </a:r>
            </a:p>
          </p:txBody>
        </p:sp>
        <p:sp>
          <p:nvSpPr>
            <p:cNvPr id="188423" name="Rectangle 13"/>
            <p:cNvSpPr>
              <a:spLocks noChangeArrowheads="1"/>
            </p:cNvSpPr>
            <p:nvPr/>
          </p:nvSpPr>
          <p:spPr bwMode="auto">
            <a:xfrm>
              <a:off x="1614" y="2857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9,265</a:t>
              </a:r>
            </a:p>
          </p:txBody>
        </p:sp>
        <p:sp>
          <p:nvSpPr>
            <p:cNvPr id="188424" name="Rectangle 14"/>
            <p:cNvSpPr>
              <a:spLocks noChangeArrowheads="1"/>
            </p:cNvSpPr>
            <p:nvPr/>
          </p:nvSpPr>
          <p:spPr bwMode="auto">
            <a:xfrm>
              <a:off x="1726" y="1920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9,764</a:t>
              </a:r>
            </a:p>
          </p:txBody>
        </p:sp>
        <p:sp>
          <p:nvSpPr>
            <p:cNvPr id="188425" name="Rectangle 15"/>
            <p:cNvSpPr>
              <a:spLocks noChangeArrowheads="1"/>
            </p:cNvSpPr>
            <p:nvPr/>
          </p:nvSpPr>
          <p:spPr bwMode="auto">
            <a:xfrm>
              <a:off x="2438" y="2553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9,520</a:t>
              </a:r>
            </a:p>
          </p:txBody>
        </p:sp>
        <p:sp>
          <p:nvSpPr>
            <p:cNvPr id="188426" name="Rectangle 16"/>
            <p:cNvSpPr>
              <a:spLocks noChangeArrowheads="1"/>
            </p:cNvSpPr>
            <p:nvPr/>
          </p:nvSpPr>
          <p:spPr bwMode="auto">
            <a:xfrm>
              <a:off x="2172" y="2040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9,691</a:t>
              </a:r>
            </a:p>
          </p:txBody>
        </p:sp>
        <p:sp>
          <p:nvSpPr>
            <p:cNvPr id="188427" name="Rectangle 17"/>
            <p:cNvSpPr>
              <a:spLocks noChangeArrowheads="1"/>
            </p:cNvSpPr>
            <p:nvPr/>
          </p:nvSpPr>
          <p:spPr bwMode="auto">
            <a:xfrm>
              <a:off x="3888" y="2721"/>
              <a:ext cx="4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9,411</a:t>
              </a:r>
            </a:p>
          </p:txBody>
        </p:sp>
        <p:sp>
          <p:nvSpPr>
            <p:cNvPr id="188428" name="Rectangle 18"/>
            <p:cNvSpPr>
              <a:spLocks noChangeArrowheads="1"/>
            </p:cNvSpPr>
            <p:nvPr/>
          </p:nvSpPr>
          <p:spPr bwMode="auto">
            <a:xfrm>
              <a:off x="3054" y="1628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9,949</a:t>
              </a:r>
            </a:p>
          </p:txBody>
        </p:sp>
        <p:sp>
          <p:nvSpPr>
            <p:cNvPr id="188429" name="Rectangle 19"/>
            <p:cNvSpPr>
              <a:spLocks noChangeArrowheads="1"/>
            </p:cNvSpPr>
            <p:nvPr/>
          </p:nvSpPr>
          <p:spPr bwMode="auto">
            <a:xfrm>
              <a:off x="4246" y="1959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9,724</a:t>
              </a:r>
            </a:p>
          </p:txBody>
        </p:sp>
        <p:sp>
          <p:nvSpPr>
            <p:cNvPr id="188430" name="Rectangle 20"/>
            <p:cNvSpPr>
              <a:spLocks noChangeArrowheads="1"/>
            </p:cNvSpPr>
            <p:nvPr/>
          </p:nvSpPr>
          <p:spPr bwMode="auto">
            <a:xfrm>
              <a:off x="2902" y="2500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9,542</a:t>
              </a:r>
            </a:p>
          </p:txBody>
        </p:sp>
        <p:sp>
          <p:nvSpPr>
            <p:cNvPr id="188431" name="Rectangle 21"/>
            <p:cNvSpPr>
              <a:spLocks noChangeArrowheads="1"/>
            </p:cNvSpPr>
            <p:nvPr/>
          </p:nvSpPr>
          <p:spPr bwMode="auto">
            <a:xfrm>
              <a:off x="4614" y="2823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9,355</a:t>
              </a:r>
            </a:p>
          </p:txBody>
        </p:sp>
        <p:sp>
          <p:nvSpPr>
            <p:cNvPr id="188432" name="Rectangle 22"/>
            <p:cNvSpPr>
              <a:spLocks noChangeArrowheads="1"/>
            </p:cNvSpPr>
            <p:nvPr/>
          </p:nvSpPr>
          <p:spPr bwMode="auto">
            <a:xfrm>
              <a:off x="3478" y="1449"/>
              <a:ext cx="5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10,068</a:t>
              </a:r>
            </a:p>
          </p:txBody>
        </p:sp>
        <p:sp>
          <p:nvSpPr>
            <p:cNvPr id="188433" name="Rectangle 23"/>
            <p:cNvSpPr>
              <a:spLocks noChangeArrowheads="1"/>
            </p:cNvSpPr>
            <p:nvPr/>
          </p:nvSpPr>
          <p:spPr bwMode="auto">
            <a:xfrm>
              <a:off x="4950" y="2224"/>
              <a:ext cx="4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9,572</a:t>
              </a:r>
            </a:p>
          </p:txBody>
        </p:sp>
        <p:sp>
          <p:nvSpPr>
            <p:cNvPr id="188434" name="Freeform 24"/>
            <p:cNvSpPr>
              <a:spLocks/>
            </p:cNvSpPr>
            <p:nvPr/>
          </p:nvSpPr>
          <p:spPr bwMode="auto">
            <a:xfrm>
              <a:off x="1220" y="1707"/>
              <a:ext cx="3969" cy="1249"/>
            </a:xfrm>
            <a:custGeom>
              <a:avLst/>
              <a:gdLst>
                <a:gd name="T0" fmla="*/ 0 w 3969"/>
                <a:gd name="T1" fmla="*/ 217 h 1249"/>
                <a:gd name="T2" fmla="*/ 364 w 3969"/>
                <a:gd name="T3" fmla="*/ 1249 h 1249"/>
                <a:gd name="T4" fmla="*/ 724 w 3969"/>
                <a:gd name="T5" fmla="*/ 469 h 1249"/>
                <a:gd name="T6" fmla="*/ 1088 w 3969"/>
                <a:gd name="T7" fmla="*/ 585 h 1249"/>
                <a:gd name="T8" fmla="*/ 1444 w 3969"/>
                <a:gd name="T9" fmla="*/ 825 h 1249"/>
                <a:gd name="T10" fmla="*/ 1804 w 3969"/>
                <a:gd name="T11" fmla="*/ 801 h 1249"/>
                <a:gd name="T12" fmla="*/ 2168 w 3969"/>
                <a:gd name="T13" fmla="*/ 161 h 1249"/>
                <a:gd name="T14" fmla="*/ 2524 w 3969"/>
                <a:gd name="T15" fmla="*/ 0 h 1249"/>
                <a:gd name="T16" fmla="*/ 2887 w 3969"/>
                <a:gd name="T17" fmla="*/ 1002 h 1249"/>
                <a:gd name="T18" fmla="*/ 3244 w 3969"/>
                <a:gd name="T19" fmla="*/ 506 h 1249"/>
                <a:gd name="T20" fmla="*/ 3612 w 3969"/>
                <a:gd name="T21" fmla="*/ 1104 h 1249"/>
                <a:gd name="T22" fmla="*/ 3969 w 3969"/>
                <a:gd name="T23" fmla="*/ 768 h 1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69"/>
                <a:gd name="T37" fmla="*/ 0 h 1249"/>
                <a:gd name="T38" fmla="*/ 3969 w 3969"/>
                <a:gd name="T39" fmla="*/ 1249 h 12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69" h="1249">
                  <a:moveTo>
                    <a:pt x="0" y="217"/>
                  </a:moveTo>
                  <a:lnTo>
                    <a:pt x="364" y="1249"/>
                  </a:lnTo>
                  <a:lnTo>
                    <a:pt x="724" y="469"/>
                  </a:lnTo>
                  <a:lnTo>
                    <a:pt x="1088" y="585"/>
                  </a:lnTo>
                  <a:lnTo>
                    <a:pt x="1444" y="825"/>
                  </a:lnTo>
                  <a:lnTo>
                    <a:pt x="1804" y="801"/>
                  </a:lnTo>
                  <a:lnTo>
                    <a:pt x="2168" y="161"/>
                  </a:lnTo>
                  <a:lnTo>
                    <a:pt x="2524" y="0"/>
                  </a:lnTo>
                  <a:lnTo>
                    <a:pt x="2887" y="1002"/>
                  </a:lnTo>
                  <a:lnTo>
                    <a:pt x="3244" y="506"/>
                  </a:lnTo>
                  <a:lnTo>
                    <a:pt x="3612" y="1104"/>
                  </a:lnTo>
                  <a:lnTo>
                    <a:pt x="3969" y="768"/>
                  </a:lnTo>
                </a:path>
              </a:pathLst>
            </a:custGeom>
            <a:noFill/>
            <a:ln w="57150" cmpd="sng">
              <a:solidFill>
                <a:srgbClr val="25589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4105" name="Rectangle 25"/>
          <p:cNvSpPr>
            <a:spLocks noChangeArrowheads="1"/>
          </p:cNvSpPr>
          <p:nvPr/>
        </p:nvSpPr>
        <p:spPr bwMode="auto">
          <a:xfrm>
            <a:off x="1571625" y="1487488"/>
            <a:ext cx="4329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Combined Trend and Seasonal Forecast</a:t>
            </a:r>
          </a:p>
        </p:txBody>
      </p:sp>
    </p:spTree>
    <p:extLst>
      <p:ext uri="{BB962C8B-B14F-4D97-AF65-F5344CB8AC3E}">
        <p14:creationId xmlns:p14="http://schemas.microsoft.com/office/powerpoint/2010/main" xmlns="" val="265799087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/>
      <p:bldP spid="174105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Adjusting Trend Data</a:t>
            </a:r>
          </a:p>
        </p:txBody>
      </p:sp>
      <p:graphicFrame>
        <p:nvGraphicFramePr>
          <p:cNvPr id="4" name="Object 126"/>
          <p:cNvGraphicFramePr>
            <a:graphicFrameLocks noChangeAspect="1"/>
          </p:cNvGraphicFramePr>
          <p:nvPr/>
        </p:nvGraphicFramePr>
        <p:xfrm>
          <a:off x="2266950" y="2057400"/>
          <a:ext cx="4610100" cy="558800"/>
        </p:xfrm>
        <a:graphic>
          <a:graphicData uri="http://schemas.openxmlformats.org/presentationml/2006/ole">
            <p:oleObj spid="_x0000_s13320" name="Equation" r:id="rId3" imgW="4598640" imgH="548280" progId="Equation.3">
              <p:embed/>
            </p:oleObj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0849" y="3168649"/>
            <a:ext cx="7232930" cy="2360954"/>
            <a:chOff x="903692" y="3168649"/>
            <a:chExt cx="7232930" cy="2360954"/>
          </a:xfrm>
        </p:grpSpPr>
        <p:graphicFrame>
          <p:nvGraphicFramePr>
            <p:cNvPr id="14463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97225829"/>
                </p:ext>
              </p:extLst>
            </p:nvPr>
          </p:nvGraphicFramePr>
          <p:xfrm>
            <a:off x="2982664" y="3228352"/>
            <a:ext cx="3306762" cy="523875"/>
          </p:xfrm>
          <a:graphic>
            <a:graphicData uri="http://schemas.openxmlformats.org/presentationml/2006/ole">
              <p:oleObj spid="_x0000_s13321" name="Equation" r:id="rId4" imgW="3291120" imgH="511920" progId="Equation.3">
                <p:embed/>
              </p:oleObj>
            </a:graphicData>
          </a:graphic>
        </p:graphicFrame>
        <p:sp>
          <p:nvSpPr>
            <p:cNvPr id="14466" name="TextBox 5"/>
            <p:cNvSpPr txBox="1">
              <a:spLocks noChangeArrowheads="1"/>
            </p:cNvSpPr>
            <p:nvPr/>
          </p:nvSpPr>
          <p:spPr bwMode="auto">
            <a:xfrm>
              <a:off x="903692" y="3168649"/>
              <a:ext cx="1927431" cy="2360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133000"/>
                </a:lnSpc>
              </a:pPr>
              <a:r>
                <a:rPr lang="en-US" sz="2800" dirty="0">
                  <a:latin typeface="Arial" charset="0"/>
                </a:rPr>
                <a:t>Quarter I:</a:t>
              </a:r>
            </a:p>
            <a:p>
              <a:pPr>
                <a:lnSpc>
                  <a:spcPct val="133000"/>
                </a:lnSpc>
              </a:pPr>
              <a:r>
                <a:rPr lang="en-US" sz="2800" dirty="0">
                  <a:latin typeface="Arial" charset="0"/>
                </a:rPr>
                <a:t>Quarter II:</a:t>
              </a:r>
            </a:p>
            <a:p>
              <a:pPr>
                <a:lnSpc>
                  <a:spcPct val="133000"/>
                </a:lnSpc>
              </a:pPr>
              <a:r>
                <a:rPr lang="en-US" sz="2800" dirty="0">
                  <a:latin typeface="Arial" charset="0"/>
                </a:rPr>
                <a:t>Quarter III:</a:t>
              </a:r>
            </a:p>
            <a:p>
              <a:pPr>
                <a:lnSpc>
                  <a:spcPct val="133000"/>
                </a:lnSpc>
              </a:pPr>
              <a:r>
                <a:rPr lang="en-US" sz="2800" dirty="0">
                  <a:latin typeface="Arial" charset="0"/>
                </a:rPr>
                <a:t>Quarter IV:</a:t>
              </a:r>
            </a:p>
          </p:txBody>
        </p:sp>
        <p:graphicFrame>
          <p:nvGraphicFramePr>
            <p:cNvPr id="8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18869186"/>
                </p:ext>
              </p:extLst>
            </p:nvPr>
          </p:nvGraphicFramePr>
          <p:xfrm>
            <a:off x="6366559" y="3266660"/>
            <a:ext cx="1770063" cy="2117725"/>
          </p:xfrm>
          <a:graphic>
            <a:graphicData uri="http://schemas.openxmlformats.org/presentationml/2006/ole">
              <p:oleObj spid="_x0000_s13322" name="Equation" r:id="rId5" imgW="1755360" imgH="2093400" progId="Equation.3">
                <p:embed/>
              </p:oleObj>
            </a:graphicData>
          </a:graphic>
        </p:graphicFrame>
        <p:graphicFrame>
          <p:nvGraphicFramePr>
            <p:cNvPr id="9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58068398"/>
                </p:ext>
              </p:extLst>
            </p:nvPr>
          </p:nvGraphicFramePr>
          <p:xfrm>
            <a:off x="2932860" y="3814487"/>
            <a:ext cx="3194050" cy="522287"/>
          </p:xfrm>
          <a:graphic>
            <a:graphicData uri="http://schemas.openxmlformats.org/presentationml/2006/ole">
              <p:oleObj spid="_x0000_s13323" name="Equation" r:id="rId6" imgW="3172320" imgH="511920" progId="Equation.3">
                <p:embed/>
              </p:oleObj>
            </a:graphicData>
          </a:graphic>
        </p:graphicFrame>
        <p:graphicFrame>
          <p:nvGraphicFramePr>
            <p:cNvPr id="10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02501411"/>
                </p:ext>
              </p:extLst>
            </p:nvPr>
          </p:nvGraphicFramePr>
          <p:xfrm>
            <a:off x="2883056" y="4399034"/>
            <a:ext cx="3257550" cy="522287"/>
          </p:xfrm>
          <a:graphic>
            <a:graphicData uri="http://schemas.openxmlformats.org/presentationml/2006/ole">
              <p:oleObj spid="_x0000_s13324" name="Equation" r:id="rId7" imgW="3236400" imgH="511920" progId="Equation.3">
                <p:embed/>
              </p:oleObj>
            </a:graphicData>
          </a:graphic>
        </p:graphicFrame>
        <p:graphicFrame>
          <p:nvGraphicFramePr>
            <p:cNvPr id="11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23955370"/>
                </p:ext>
              </p:extLst>
            </p:nvPr>
          </p:nvGraphicFramePr>
          <p:xfrm>
            <a:off x="2845703" y="4966196"/>
            <a:ext cx="3486150" cy="522287"/>
          </p:xfrm>
          <a:graphic>
            <a:graphicData uri="http://schemas.openxmlformats.org/presentationml/2006/ole">
              <p:oleObj spid="_x0000_s13325" name="Equation" r:id="rId8" imgW="3465000" imgH="51192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89587675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Cyclical Variations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9800" y="2044701"/>
            <a:ext cx="7277100" cy="33528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Cycles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– patterns in the data that occur every several years</a:t>
            </a:r>
          </a:p>
          <a:p>
            <a:pPr lvl="1"/>
            <a:r>
              <a:rPr lang="en-US" dirty="0"/>
              <a:t>Forecasting is difficult</a:t>
            </a:r>
          </a:p>
          <a:p>
            <a:pPr lvl="1"/>
            <a:r>
              <a:rPr lang="en-US" dirty="0"/>
              <a:t>Wide variety of factors</a:t>
            </a:r>
          </a:p>
        </p:txBody>
      </p:sp>
    </p:spTree>
    <p:extLst>
      <p:ext uri="{BB962C8B-B14F-4D97-AF65-F5344CB8AC3E}">
        <p14:creationId xmlns:p14="http://schemas.microsoft.com/office/powerpoint/2010/main" xmlns="" val="1776576800"/>
      </p:ext>
    </p:extLst>
  </p:cSld>
  <p:clrMapOvr>
    <a:masterClrMapping/>
  </p:clrMapOvr>
  <p:transition spd="slow">
    <p:pull dir="l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9271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Associative Forecasting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606425" y="1843088"/>
            <a:ext cx="793115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Used when changes in one or more independent variables can be used to predict the changes in the dependent variable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520825" y="3494088"/>
            <a:ext cx="6059488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Most common technique is </a:t>
            </a:r>
            <a:r>
              <a:rPr lang="en-US" sz="2800" b="1" dirty="0">
                <a:solidFill>
                  <a:srgbClr val="255898"/>
                </a:solidFill>
              </a:rPr>
              <a:t>linear-regression analysis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012825" y="4802188"/>
            <a:ext cx="7081838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BF0922"/>
                </a:solidFill>
              </a:rPr>
              <a:t>We apply this technique just as we did in the time-series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363583237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08" grpId="0" autoUpdateAnimBg="0"/>
      <p:bldP spid="175109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8475"/>
            <a:ext cx="7772400" cy="927100"/>
          </a:xfrm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Associative Forecasting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828675" y="1677988"/>
            <a:ext cx="760095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Forecasting an outcome based on predictor variables using the least squares technique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3071589"/>
              </p:ext>
            </p:extLst>
          </p:nvPr>
        </p:nvGraphicFramePr>
        <p:xfrm>
          <a:off x="3733800" y="3038475"/>
          <a:ext cx="1371600" cy="393700"/>
        </p:xfrm>
        <a:graphic>
          <a:graphicData uri="http://schemas.openxmlformats.org/presentationml/2006/ole">
            <p:oleObj spid="_x0000_s14340" name="Equation" r:id="rId4" imgW="1362240" imgH="383760" progId="Equation.3">
              <p:embed/>
            </p:oleObj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949325" y="3965575"/>
            <a:ext cx="7243763" cy="1509644"/>
            <a:chOff x="949325" y="3965575"/>
            <a:chExt cx="7243763" cy="1509644"/>
          </a:xfrm>
        </p:grpSpPr>
        <p:sp>
          <p:nvSpPr>
            <p:cNvPr id="192517" name="Rectangle 8"/>
            <p:cNvSpPr>
              <a:spLocks noChangeArrowheads="1"/>
            </p:cNvSpPr>
            <p:nvPr/>
          </p:nvSpPr>
          <p:spPr bwMode="auto">
            <a:xfrm>
              <a:off x="949325" y="3965575"/>
              <a:ext cx="7243763" cy="1509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800225" indent="-1800225">
                <a:lnSpc>
                  <a:spcPct val="90000"/>
                </a:lnSpc>
                <a:spcAft>
                  <a:spcPct val="20000"/>
                </a:spcAft>
                <a:tabLst>
                  <a:tab pos="1524000" algn="l"/>
                  <a:tab pos="1790700" algn="l"/>
                </a:tabLst>
              </a:pPr>
              <a:r>
                <a:rPr lang="en-US" dirty="0"/>
                <a:t>    where    	=	value of the dependent variable (in our example, sales)</a:t>
              </a:r>
            </a:p>
            <a:p>
              <a:pPr marL="1800225" indent="-1800225">
                <a:lnSpc>
                  <a:spcPct val="90000"/>
                </a:lnSpc>
                <a:spcAft>
                  <a:spcPct val="20000"/>
                </a:spcAft>
                <a:tabLst>
                  <a:tab pos="1333500" algn="r"/>
                  <a:tab pos="1524000" algn="l"/>
                  <a:tab pos="1790700" algn="l"/>
                </a:tabLst>
              </a:pPr>
              <a:r>
                <a:rPr lang="en-US" dirty="0"/>
                <a:t>	</a:t>
              </a:r>
              <a:r>
                <a:rPr lang="en-US" i="1" dirty="0">
                  <a:latin typeface="Times New Roman" charset="0"/>
                  <a:cs typeface="Times New Roman" charset="0"/>
                </a:rPr>
                <a:t>a</a:t>
              </a:r>
              <a:r>
                <a:rPr lang="en-US" dirty="0"/>
                <a:t>	= 	</a:t>
              </a:r>
              <a:r>
                <a:rPr lang="en-US" i="1" dirty="0">
                  <a:latin typeface="Times New Roman" charset="0"/>
                  <a:cs typeface="Times New Roman" charset="0"/>
                </a:rPr>
                <a:t>y </a:t>
              </a:r>
              <a:r>
                <a:rPr lang="en-US" dirty="0"/>
                <a:t>- axis intercept</a:t>
              </a:r>
            </a:p>
            <a:p>
              <a:pPr marL="1800225" indent="-1800225">
                <a:lnSpc>
                  <a:spcPct val="90000"/>
                </a:lnSpc>
                <a:spcAft>
                  <a:spcPct val="20000"/>
                </a:spcAft>
                <a:tabLst>
                  <a:tab pos="1333500" algn="r"/>
                  <a:tab pos="1524000" algn="l"/>
                  <a:tab pos="1790700" algn="l"/>
                </a:tabLst>
              </a:pPr>
              <a:r>
                <a:rPr lang="en-US" dirty="0"/>
                <a:t>	</a:t>
              </a:r>
              <a:r>
                <a:rPr lang="en-US" i="1" dirty="0">
                  <a:latin typeface="Times New Roman" charset="0"/>
                  <a:cs typeface="Times New Roman" charset="0"/>
                </a:rPr>
                <a:t>b</a:t>
              </a:r>
              <a:r>
                <a:rPr lang="en-US" dirty="0"/>
                <a:t>	= 	slope of the regression line</a:t>
              </a:r>
            </a:p>
            <a:p>
              <a:pPr marL="1800225" indent="-1800225">
                <a:lnSpc>
                  <a:spcPct val="90000"/>
                </a:lnSpc>
                <a:spcAft>
                  <a:spcPct val="20000"/>
                </a:spcAft>
                <a:tabLst>
                  <a:tab pos="1333500" algn="r"/>
                  <a:tab pos="1524000" algn="l"/>
                  <a:tab pos="1790700" algn="l"/>
                </a:tabLst>
              </a:pPr>
              <a:r>
                <a:rPr lang="en-US" dirty="0"/>
                <a:t>	</a:t>
              </a:r>
              <a:r>
                <a:rPr lang="en-US" i="1" dirty="0">
                  <a:latin typeface="Times New Roman" charset="0"/>
                  <a:cs typeface="Times New Roman" charset="0"/>
                </a:rPr>
                <a:t>x</a:t>
              </a:r>
              <a:r>
                <a:rPr lang="en-US" dirty="0"/>
                <a:t>	= 	the independent variable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25359648"/>
                </p:ext>
              </p:extLst>
            </p:nvPr>
          </p:nvGraphicFramePr>
          <p:xfrm>
            <a:off x="2298700" y="3990975"/>
            <a:ext cx="177800" cy="292100"/>
          </p:xfrm>
          <a:graphic>
            <a:graphicData uri="http://schemas.openxmlformats.org/presentationml/2006/ole">
              <p:oleObj spid="_x0000_s14341" name="Equation" r:id="rId5" imgW="164520" imgH="28332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06302885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HR11">
      <a:dk1>
        <a:srgbClr val="000000"/>
      </a:dk1>
      <a:lt1>
        <a:srgbClr val="FFFFFF"/>
      </a:lt1>
      <a:dk2>
        <a:srgbClr val="255898"/>
      </a:dk2>
      <a:lt2>
        <a:srgbClr val="FFFCF2"/>
      </a:lt2>
      <a:accent1>
        <a:srgbClr val="D33320"/>
      </a:accent1>
      <a:accent2>
        <a:srgbClr val="9FACC7"/>
      </a:accent2>
      <a:accent3>
        <a:srgbClr val="F7D7AC"/>
      </a:accent3>
      <a:accent4>
        <a:srgbClr val="BDD6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5468</Words>
  <Application>Microsoft Office PowerPoint</Application>
  <PresentationFormat>On-screen Show (4:3)</PresentationFormat>
  <Paragraphs>2350</Paragraphs>
  <Slides>126</Slides>
  <Notes>75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28" baseType="lpstr">
      <vt:lpstr>Office Theme</vt:lpstr>
      <vt:lpstr>Equation</vt:lpstr>
      <vt:lpstr>Slide 1</vt:lpstr>
      <vt:lpstr>Outline</vt:lpstr>
      <vt:lpstr>Outline - Continued</vt:lpstr>
      <vt:lpstr>Forecasting Provides a Competitive Advantage for Disney</vt:lpstr>
      <vt:lpstr>Forecasting Provides a Competitive Advantage for Disney</vt:lpstr>
      <vt:lpstr>Forecasting Provides a Competitive Advantage for Disney</vt:lpstr>
      <vt:lpstr>Forecasting Provides a Competitive Advantage for Disney</vt:lpstr>
      <vt:lpstr>Learning Objectives</vt:lpstr>
      <vt:lpstr>Learning Objectives</vt:lpstr>
      <vt:lpstr>What is Forecasting?</vt:lpstr>
      <vt:lpstr>Forecasting Time Horizons</vt:lpstr>
      <vt:lpstr>Distinguishing Differences</vt:lpstr>
      <vt:lpstr>Influence of Product Life Cycle</vt:lpstr>
      <vt:lpstr>Product Life Cycle</vt:lpstr>
      <vt:lpstr>Product Life Cycle</vt:lpstr>
      <vt:lpstr>Types of Forecasts</vt:lpstr>
      <vt:lpstr>Strategic Importance of Forecasting</vt:lpstr>
      <vt:lpstr>Seven Steps in Forecasting</vt:lpstr>
      <vt:lpstr>The Realities!</vt:lpstr>
      <vt:lpstr>Forecasting Approaches</vt:lpstr>
      <vt:lpstr>Forecasting Approaches</vt:lpstr>
      <vt:lpstr>Overview of Qualitative Methods</vt:lpstr>
      <vt:lpstr>Overview of Qualitative Methods</vt:lpstr>
      <vt:lpstr>Jury of Executive Opinion</vt:lpstr>
      <vt:lpstr>Delphi Method</vt:lpstr>
      <vt:lpstr>Sales Force Composite</vt:lpstr>
      <vt:lpstr>Market Survey</vt:lpstr>
      <vt:lpstr>Overview of Quantitative Approaches</vt:lpstr>
      <vt:lpstr>Time-Series Forecasting</vt:lpstr>
      <vt:lpstr>Time-Series Components</vt:lpstr>
      <vt:lpstr>Components of Demand</vt:lpstr>
      <vt:lpstr>Trend Component</vt:lpstr>
      <vt:lpstr>Seasonal Component</vt:lpstr>
      <vt:lpstr>Cyclical Component</vt:lpstr>
      <vt:lpstr>Random Component</vt:lpstr>
      <vt:lpstr>Naive Approach</vt:lpstr>
      <vt:lpstr>Moving Averages</vt:lpstr>
      <vt:lpstr>Moving Average Example</vt:lpstr>
      <vt:lpstr>Weighted Moving Average</vt:lpstr>
      <vt:lpstr>Weighted Moving Average</vt:lpstr>
      <vt:lpstr>Weighted Moving Average</vt:lpstr>
      <vt:lpstr>Potential Problems With  Moving Average</vt:lpstr>
      <vt:lpstr>Graph of Moving Averages</vt:lpstr>
      <vt:lpstr>Exponential Smoothing</vt:lpstr>
      <vt:lpstr>Exponential Smoothing</vt:lpstr>
      <vt:lpstr>Exponential Smoothing Example</vt:lpstr>
      <vt:lpstr>Exponential Smoothing Example</vt:lpstr>
      <vt:lpstr>Exponential Smoothing Example</vt:lpstr>
      <vt:lpstr>Effect of   Smoothing Constants</vt:lpstr>
      <vt:lpstr>Impact of Different </vt:lpstr>
      <vt:lpstr>Impact of Different </vt:lpstr>
      <vt:lpstr>Selecting the Smoothing Constant</vt:lpstr>
      <vt:lpstr>Common Measures of Error</vt:lpstr>
      <vt:lpstr>Determining the MAD</vt:lpstr>
      <vt:lpstr>Determining the MAD</vt:lpstr>
      <vt:lpstr>Common Measures of Error</vt:lpstr>
      <vt:lpstr>Determining the MSE</vt:lpstr>
      <vt:lpstr>Common Measures of Error</vt:lpstr>
      <vt:lpstr>Determining the MAPE</vt:lpstr>
      <vt:lpstr>Comparison of Measures</vt:lpstr>
      <vt:lpstr>Comparison of Forecast Error </vt:lpstr>
      <vt:lpstr>Comparison of Forecast Error </vt:lpstr>
      <vt:lpstr>Comparison of Forecast Error </vt:lpstr>
      <vt:lpstr>Comparison of Forecast Error </vt:lpstr>
      <vt:lpstr>Comparison of Forecast Error </vt:lpstr>
      <vt:lpstr>Exponential Smoothing with Trend Adjustment</vt:lpstr>
      <vt:lpstr>Exponential Smoothing with Trend Adjustment</vt:lpstr>
      <vt:lpstr>Exponential Smoothing with Trend Adjustment</vt:lpstr>
      <vt:lpstr>Exponential Smoothing with Trend Adjustment Example</vt:lpstr>
      <vt:lpstr>Exponential Smoothing with Trend Adjustment Example</vt:lpstr>
      <vt:lpstr>Exponential Smoothing with Trend Adjustment Example</vt:lpstr>
      <vt:lpstr>Exponential Smoothing with Trend Adjustment Example</vt:lpstr>
      <vt:lpstr>Exponential Smoothing with Trend Adjustment Example</vt:lpstr>
      <vt:lpstr>Exponential Smoothing with Trend Adjustment Example</vt:lpstr>
      <vt:lpstr>Trend Projections</vt:lpstr>
      <vt:lpstr>Least Squares Method</vt:lpstr>
      <vt:lpstr>Least Squares Method</vt:lpstr>
      <vt:lpstr>Least Squares Example</vt:lpstr>
      <vt:lpstr>Least Squares Example</vt:lpstr>
      <vt:lpstr>Least Squares Example</vt:lpstr>
      <vt:lpstr>Least Squares Example</vt:lpstr>
      <vt:lpstr>Least Squares Requirements</vt:lpstr>
      <vt:lpstr>Seasonal Variations In Data</vt:lpstr>
      <vt:lpstr>Seasonal Variations In Data</vt:lpstr>
      <vt:lpstr>Seasonal Index Example</vt:lpstr>
      <vt:lpstr>Seasonal Index Example</vt:lpstr>
      <vt:lpstr>Seasonal Index Example</vt:lpstr>
      <vt:lpstr>Seasonal Index Example</vt:lpstr>
      <vt:lpstr>Seasonal Index Example</vt:lpstr>
      <vt:lpstr>Seasonal Index Example</vt:lpstr>
      <vt:lpstr>San Diego Hospital</vt:lpstr>
      <vt:lpstr>San Diego Hospital</vt:lpstr>
      <vt:lpstr>San Diego Hospital</vt:lpstr>
      <vt:lpstr>San Diego Hospital</vt:lpstr>
      <vt:lpstr>San Diego Hospital</vt:lpstr>
      <vt:lpstr>Adjusting Trend Data</vt:lpstr>
      <vt:lpstr>Cyclical Variations</vt:lpstr>
      <vt:lpstr>Associative Forecasting</vt:lpstr>
      <vt:lpstr>Associative Forecasting</vt:lpstr>
      <vt:lpstr>Associative Forecasting Example</vt:lpstr>
      <vt:lpstr>Associative Forecasting Example</vt:lpstr>
      <vt:lpstr>Associative Forecasting Example</vt:lpstr>
      <vt:lpstr>Associative Forecasting Example</vt:lpstr>
      <vt:lpstr>Associative Forecasting Example</vt:lpstr>
      <vt:lpstr>Associative Forecasting Example</vt:lpstr>
      <vt:lpstr>Standard Error of the Estimate</vt:lpstr>
      <vt:lpstr>Standard Error of the Estimate</vt:lpstr>
      <vt:lpstr>Standard Error of the Estimate</vt:lpstr>
      <vt:lpstr>Standard Error of the Estimate</vt:lpstr>
      <vt:lpstr>Correlation</vt:lpstr>
      <vt:lpstr>Correlation Coefficient</vt:lpstr>
      <vt:lpstr>Correlation Coefficient</vt:lpstr>
      <vt:lpstr>Correlation Coefficient</vt:lpstr>
      <vt:lpstr>Correlation</vt:lpstr>
      <vt:lpstr>Multiple-Regression Analysis</vt:lpstr>
      <vt:lpstr>Multiple-Regression Analysis</vt:lpstr>
      <vt:lpstr>Monitoring and Controlling Forecasts</vt:lpstr>
      <vt:lpstr>Monitoring and Controlling Forecasts</vt:lpstr>
      <vt:lpstr>Tracking Signal</vt:lpstr>
      <vt:lpstr>Tracking Signal Example</vt:lpstr>
      <vt:lpstr>Adaptive Smoothing</vt:lpstr>
      <vt:lpstr>Focus Forecasting</vt:lpstr>
      <vt:lpstr>Forecasting in the Service Sector</vt:lpstr>
      <vt:lpstr>Fast Food Restaurant Forecast</vt:lpstr>
      <vt:lpstr>FedEx Call Center Forecast</vt:lpstr>
      <vt:lpstr>Slide 126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Heizer/Render 13e</dc:title>
  <dc:subject>Chapter 4 - Forecasting</dc:subject>
  <dc:creator>Jeff Heyl</dc:creator>
  <cp:keywords/>
  <dc:description/>
  <cp:lastModifiedBy>premavathi</cp:lastModifiedBy>
  <cp:revision>249</cp:revision>
  <dcterms:created xsi:type="dcterms:W3CDTF">2012-09-28T10:33:31Z</dcterms:created>
  <dcterms:modified xsi:type="dcterms:W3CDTF">2019-08-29T02:56:10Z</dcterms:modified>
  <cp:category/>
</cp:coreProperties>
</file>