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0"/>
  </p:notesMasterIdLst>
  <p:sldIdLst>
    <p:sldId id="257" r:id="rId2"/>
    <p:sldId id="338" r:id="rId3"/>
    <p:sldId id="339" r:id="rId4"/>
    <p:sldId id="342" r:id="rId5"/>
    <p:sldId id="340" r:id="rId6"/>
    <p:sldId id="341" r:id="rId7"/>
    <p:sldId id="343" r:id="rId8"/>
    <p:sldId id="344" r:id="rId9"/>
    <p:sldId id="345" r:id="rId10"/>
    <p:sldId id="346" r:id="rId11"/>
    <p:sldId id="347" r:id="rId12"/>
    <p:sldId id="348" r:id="rId13"/>
    <p:sldId id="349" r:id="rId14"/>
    <p:sldId id="350" r:id="rId15"/>
    <p:sldId id="351" r:id="rId16"/>
    <p:sldId id="352" r:id="rId17"/>
    <p:sldId id="353" r:id="rId18"/>
    <p:sldId id="354" r:id="rId19"/>
    <p:sldId id="355" r:id="rId20"/>
    <p:sldId id="356" r:id="rId21"/>
    <p:sldId id="357" r:id="rId22"/>
    <p:sldId id="358" r:id="rId23"/>
    <p:sldId id="422" r:id="rId24"/>
    <p:sldId id="359" r:id="rId25"/>
    <p:sldId id="360" r:id="rId26"/>
    <p:sldId id="361" r:id="rId27"/>
    <p:sldId id="362" r:id="rId28"/>
    <p:sldId id="363" r:id="rId29"/>
    <p:sldId id="364" r:id="rId30"/>
    <p:sldId id="365" r:id="rId31"/>
    <p:sldId id="366" r:id="rId32"/>
    <p:sldId id="367" r:id="rId33"/>
    <p:sldId id="368" r:id="rId34"/>
    <p:sldId id="369" r:id="rId35"/>
    <p:sldId id="370" r:id="rId36"/>
    <p:sldId id="371" r:id="rId37"/>
    <p:sldId id="423" r:id="rId38"/>
    <p:sldId id="425" r:id="rId39"/>
    <p:sldId id="372" r:id="rId40"/>
    <p:sldId id="373" r:id="rId41"/>
    <p:sldId id="374" r:id="rId42"/>
    <p:sldId id="375" r:id="rId43"/>
    <p:sldId id="376" r:id="rId44"/>
    <p:sldId id="377" r:id="rId45"/>
    <p:sldId id="378" r:id="rId46"/>
    <p:sldId id="379" r:id="rId47"/>
    <p:sldId id="380" r:id="rId48"/>
    <p:sldId id="426" r:id="rId49"/>
    <p:sldId id="381" r:id="rId50"/>
    <p:sldId id="427" r:id="rId51"/>
    <p:sldId id="382" r:id="rId52"/>
    <p:sldId id="383" r:id="rId53"/>
    <p:sldId id="384" r:id="rId54"/>
    <p:sldId id="385" r:id="rId55"/>
    <p:sldId id="386" r:id="rId56"/>
    <p:sldId id="387" r:id="rId57"/>
    <p:sldId id="388" r:id="rId58"/>
    <p:sldId id="389" r:id="rId59"/>
    <p:sldId id="390" r:id="rId60"/>
    <p:sldId id="391" r:id="rId61"/>
    <p:sldId id="392" r:id="rId62"/>
    <p:sldId id="393" r:id="rId63"/>
    <p:sldId id="424" r:id="rId64"/>
    <p:sldId id="394" r:id="rId65"/>
    <p:sldId id="395" r:id="rId66"/>
    <p:sldId id="396" r:id="rId67"/>
    <p:sldId id="397" r:id="rId68"/>
    <p:sldId id="398" r:id="rId69"/>
    <p:sldId id="399" r:id="rId70"/>
    <p:sldId id="400" r:id="rId71"/>
    <p:sldId id="401" r:id="rId72"/>
    <p:sldId id="402" r:id="rId73"/>
    <p:sldId id="403" r:id="rId74"/>
    <p:sldId id="404" r:id="rId75"/>
    <p:sldId id="405" r:id="rId76"/>
    <p:sldId id="410" r:id="rId77"/>
    <p:sldId id="411" r:id="rId78"/>
    <p:sldId id="412" r:id="rId79"/>
    <p:sldId id="413" r:id="rId80"/>
    <p:sldId id="414" r:id="rId81"/>
    <p:sldId id="415" r:id="rId82"/>
    <p:sldId id="416" r:id="rId83"/>
    <p:sldId id="417" r:id="rId84"/>
    <p:sldId id="418" r:id="rId85"/>
    <p:sldId id="419" r:id="rId86"/>
    <p:sldId id="420" r:id="rId87"/>
    <p:sldId id="421" r:id="rId88"/>
    <p:sldId id="337" r:id="rId89"/>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Arial"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Arial"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Arial"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Arial"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Arial" charset="0"/>
      </a:defRPr>
    </a:lvl5pPr>
    <a:lvl6pPr marL="2286000" algn="l" defTabSz="457200" rtl="0" eaLnBrk="1" latinLnBrk="0" hangingPunct="1">
      <a:defRPr kern="1200">
        <a:solidFill>
          <a:schemeClr val="tx1"/>
        </a:solidFill>
        <a:latin typeface="Arial" charset="0"/>
        <a:ea typeface="ＭＳ Ｐゴシック" charset="0"/>
        <a:cs typeface="Arial" charset="0"/>
      </a:defRPr>
    </a:lvl6pPr>
    <a:lvl7pPr marL="2743200" algn="l" defTabSz="457200" rtl="0" eaLnBrk="1" latinLnBrk="0" hangingPunct="1">
      <a:defRPr kern="1200">
        <a:solidFill>
          <a:schemeClr val="tx1"/>
        </a:solidFill>
        <a:latin typeface="Arial" charset="0"/>
        <a:ea typeface="ＭＳ Ｐゴシック" charset="0"/>
        <a:cs typeface="Arial" charset="0"/>
      </a:defRPr>
    </a:lvl7pPr>
    <a:lvl8pPr marL="3200400" algn="l" defTabSz="457200" rtl="0" eaLnBrk="1" latinLnBrk="0" hangingPunct="1">
      <a:defRPr kern="1200">
        <a:solidFill>
          <a:schemeClr val="tx1"/>
        </a:solidFill>
        <a:latin typeface="Arial" charset="0"/>
        <a:ea typeface="ＭＳ Ｐゴシック" charset="0"/>
        <a:cs typeface="Arial" charset="0"/>
      </a:defRPr>
    </a:lvl8pPr>
    <a:lvl9pPr marL="3657600" algn="l" defTabSz="457200" rtl="0" eaLnBrk="1" latinLnBrk="0" hangingPunct="1">
      <a:defRPr kern="1200">
        <a:solidFill>
          <a:schemeClr val="tx1"/>
        </a:solidFill>
        <a:latin typeface="Arial" charset="0"/>
        <a:ea typeface="ＭＳ Ｐゴシック" charset="0"/>
        <a:cs typeface="Arial" charset="0"/>
      </a:defRPr>
    </a:lvl9pPr>
  </p:defaultTextStyle>
  <p:extLst>
    <p:ext uri="{EFAFB233-063F-42B5-8137-9DF3F51BA10A}">
      <p15:sldGuideLst xmlns:p15="http://schemas.microsoft.com/office/powerpoint/2012/main">
        <p15:guide id="1" orient="horz" pos="2144">
          <p15:clr>
            <a:srgbClr val="A4A3A4"/>
          </p15:clr>
        </p15:guide>
        <p15:guide id="2" pos="288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LB" initials="JLB" lastIdx="23" clrIdx="0"/>
  <p:cmAuthor id="2" name="Owner" initials="O" lastIdx="1" clrIdx="1"/>
  <p:cmAuthor id="3" name="Jeff Heyl" initials="JH"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CA406BD-40A9-418D-A5C2-CF88AE345D1B}" v="2" dt="2018-12-02T17:38:23.3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424" autoAdjust="0"/>
    <p:restoredTop sz="97849" autoAdjust="0"/>
  </p:normalViewPr>
  <p:slideViewPr>
    <p:cSldViewPr snapToGrid="0" snapToObjects="1">
      <p:cViewPr varScale="1">
        <p:scale>
          <a:sx n="63" d="100"/>
          <a:sy n="63" d="100"/>
        </p:scale>
        <p:origin x="1540" y="52"/>
      </p:cViewPr>
      <p:guideLst>
        <p:guide orient="horz" pos="2144"/>
        <p:guide pos="2888"/>
      </p:guideLst>
    </p:cSldViewPr>
  </p:slideViewPr>
  <p:notesTextViewPr>
    <p:cViewPr>
      <p:scale>
        <a:sx n="100" d="100"/>
        <a:sy n="100" d="100"/>
      </p:scale>
      <p:origin x="0" y="0"/>
    </p:cViewPr>
  </p:notesTextViewPr>
  <p:sorterViewPr>
    <p:cViewPr varScale="1">
      <p:scale>
        <a:sx n="1" d="1"/>
        <a:sy n="1" d="1"/>
      </p:scale>
      <p:origin x="0" y="1945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notesMaster" Target="notesMasters/notesMaster1.xml"/><Relationship Id="rId95"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commentAuthors" Target="commentAuthors.xml"/><Relationship Id="rId9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fld id="{2E0611E1-B028-2443-BED6-15B43C61F054}" type="datetimeFigureOut">
              <a:rPr lang="en-US"/>
              <a:pPr/>
              <a:t>9/25/2021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fld id="{B5570E3B-8CB0-CD44-872C-98256F01E610}" type="slidenum">
              <a:rPr lang="en-US"/>
              <a:pPr/>
              <a:t>‹#›</a:t>
            </a:fld>
            <a:endParaRPr lang="en-US" dirty="0"/>
          </a:p>
        </p:txBody>
      </p:sp>
    </p:spTree>
    <p:extLst>
      <p:ext uri="{BB962C8B-B14F-4D97-AF65-F5344CB8AC3E}">
        <p14:creationId xmlns:p14="http://schemas.microsoft.com/office/powerpoint/2010/main" val="2830212815"/>
      </p:ext>
    </p:extLst>
  </p:cSld>
  <p:clrMap bg1="lt1" tx1="dk1" bg2="lt2" tx2="dk2" accent1="accent1" accent2="accent2" accent3="accent3" accent4="accent4" accent5="accent5" accent6="accent6" hlink="hlink" folHlink="folHlink"/>
  <p:notesStyle>
    <a:lvl1pPr algn="l" defTabSz="457200" rtl="0" fontAlgn="base">
      <a:spcBef>
        <a:spcPct val="30000"/>
      </a:spcBef>
      <a:spcAft>
        <a:spcPct val="0"/>
      </a:spcAft>
      <a:defRPr sz="1200" kern="1200">
        <a:solidFill>
          <a:schemeClr val="tx1"/>
        </a:solidFill>
        <a:latin typeface="+mn-lt"/>
        <a:ea typeface="ＭＳ Ｐゴシック" charset="0"/>
        <a:cs typeface="+mn-cs"/>
      </a:defRPr>
    </a:lvl1pPr>
    <a:lvl2pPr marL="457200" algn="l" defTabSz="457200" rtl="0" fontAlgn="base">
      <a:spcBef>
        <a:spcPct val="30000"/>
      </a:spcBef>
      <a:spcAft>
        <a:spcPct val="0"/>
      </a:spcAft>
      <a:defRPr sz="1200" kern="1200">
        <a:solidFill>
          <a:schemeClr val="tx1"/>
        </a:solidFill>
        <a:latin typeface="+mn-lt"/>
        <a:ea typeface="ＭＳ Ｐゴシック" charset="0"/>
        <a:cs typeface="+mn-cs"/>
      </a:defRPr>
    </a:lvl2pPr>
    <a:lvl3pPr marL="914400" algn="l" defTabSz="457200" rtl="0" fontAlgn="base">
      <a:spcBef>
        <a:spcPct val="30000"/>
      </a:spcBef>
      <a:spcAft>
        <a:spcPct val="0"/>
      </a:spcAft>
      <a:defRPr sz="1200" kern="1200">
        <a:solidFill>
          <a:schemeClr val="tx1"/>
        </a:solidFill>
        <a:latin typeface="+mn-lt"/>
        <a:ea typeface="ＭＳ Ｐゴシック" charset="0"/>
        <a:cs typeface="+mn-cs"/>
      </a:defRPr>
    </a:lvl3pPr>
    <a:lvl4pPr marL="1371600" algn="l" defTabSz="457200" rtl="0" fontAlgn="base">
      <a:spcBef>
        <a:spcPct val="30000"/>
      </a:spcBef>
      <a:spcAft>
        <a:spcPct val="0"/>
      </a:spcAft>
      <a:defRPr sz="1200" kern="1200">
        <a:solidFill>
          <a:schemeClr val="tx1"/>
        </a:solidFill>
        <a:latin typeface="+mn-lt"/>
        <a:ea typeface="ＭＳ Ｐゴシック" charset="0"/>
        <a:cs typeface="+mn-cs"/>
      </a:defRPr>
    </a:lvl4pPr>
    <a:lvl5pPr marL="1828800" algn="l" defTabSz="457200" rtl="0" fontAlgn="base">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A7DE8930-0EA6-734B-A755-C55CDB8C939F}" type="slidenum">
              <a:rPr lang="en-AU"/>
              <a:pPr/>
              <a:t>2</a:t>
            </a:fld>
            <a:endParaRPr lang="en-AU" dirty="0"/>
          </a:p>
        </p:txBody>
      </p:sp>
      <p:sp>
        <p:nvSpPr>
          <p:cNvPr id="1741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7411"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val="27278926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B65F933E-16EC-E049-94BE-BA31653BD5BC}" type="slidenum">
              <a:rPr lang="en-AU"/>
              <a:pPr/>
              <a:t>11</a:t>
            </a:fld>
            <a:endParaRPr lang="en-AU" dirty="0"/>
          </a:p>
        </p:txBody>
      </p:sp>
      <p:sp>
        <p:nvSpPr>
          <p:cNvPr id="3584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5843"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val="22715801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F54117D2-5F16-7044-AB1B-1EB60F99D0FD}" type="slidenum">
              <a:rPr lang="en-AU"/>
              <a:pPr/>
              <a:t>12</a:t>
            </a:fld>
            <a:endParaRPr lang="en-AU" dirty="0"/>
          </a:p>
        </p:txBody>
      </p:sp>
      <p:sp>
        <p:nvSpPr>
          <p:cNvPr id="3789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7891"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val="22508122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0473D886-5678-D840-B444-5AB43476C2E3}" type="slidenum">
              <a:rPr lang="en-AU"/>
              <a:pPr/>
              <a:t>13</a:t>
            </a:fld>
            <a:endParaRPr lang="en-AU" dirty="0"/>
          </a:p>
        </p:txBody>
      </p:sp>
      <p:sp>
        <p:nvSpPr>
          <p:cNvPr id="3993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9939"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val="24354463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D6B81B70-91EE-6A40-963E-CB5F63418C5E}" type="slidenum">
              <a:rPr lang="en-AU"/>
              <a:pPr/>
              <a:t>14</a:t>
            </a:fld>
            <a:endParaRPr lang="en-AU" dirty="0"/>
          </a:p>
        </p:txBody>
      </p:sp>
      <p:sp>
        <p:nvSpPr>
          <p:cNvPr id="4198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1987"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val="6824191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57A9BCBF-B7D6-2244-B0CF-C1537E6999CE}" type="slidenum">
              <a:rPr lang="en-AU"/>
              <a:pPr/>
              <a:t>15</a:t>
            </a:fld>
            <a:endParaRPr lang="en-AU" dirty="0"/>
          </a:p>
        </p:txBody>
      </p:sp>
      <p:sp>
        <p:nvSpPr>
          <p:cNvPr id="4403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4035"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val="37643630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F84F7B64-ABD5-004F-A5EC-15CDE29908CD}" type="slidenum">
              <a:rPr lang="en-AU"/>
              <a:pPr/>
              <a:t>16</a:t>
            </a:fld>
            <a:endParaRPr lang="en-AU" dirty="0"/>
          </a:p>
        </p:txBody>
      </p:sp>
      <p:sp>
        <p:nvSpPr>
          <p:cNvPr id="4608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6083"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val="25688138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C06FA7DF-BD86-7D46-B08C-259FEA34A324}" type="slidenum">
              <a:rPr lang="en-AU"/>
              <a:pPr/>
              <a:t>17</a:t>
            </a:fld>
            <a:endParaRPr lang="en-AU" dirty="0"/>
          </a:p>
        </p:txBody>
      </p:sp>
      <p:sp>
        <p:nvSpPr>
          <p:cNvPr id="4813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8131"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val="10512024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FF54AC56-491E-C04D-91BA-487460B90190}" type="slidenum">
              <a:rPr lang="en-AU"/>
              <a:pPr/>
              <a:t>18</a:t>
            </a:fld>
            <a:endParaRPr lang="en-AU" dirty="0"/>
          </a:p>
        </p:txBody>
      </p:sp>
      <p:sp>
        <p:nvSpPr>
          <p:cNvPr id="5017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0179"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val="18292572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F623C712-E887-AB41-84DB-9C3545FA8E76}" type="slidenum">
              <a:rPr lang="en-AU"/>
              <a:pPr/>
              <a:t>19</a:t>
            </a:fld>
            <a:endParaRPr lang="en-AU" dirty="0"/>
          </a:p>
        </p:txBody>
      </p:sp>
      <p:sp>
        <p:nvSpPr>
          <p:cNvPr id="5222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2227"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val="7910448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CF8C71F8-E135-754C-B29F-688E19933B13}" type="slidenum">
              <a:rPr lang="en-AU"/>
              <a:pPr/>
              <a:t>20</a:t>
            </a:fld>
            <a:endParaRPr lang="en-AU" dirty="0"/>
          </a:p>
        </p:txBody>
      </p:sp>
      <p:sp>
        <p:nvSpPr>
          <p:cNvPr id="5427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4275"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val="33805476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57B8E499-9CA9-4345-955F-163B6F450286}" type="slidenum">
              <a:rPr lang="en-AU"/>
              <a:pPr/>
              <a:t>3</a:t>
            </a:fld>
            <a:endParaRPr lang="en-AU" dirty="0"/>
          </a:p>
        </p:txBody>
      </p:sp>
      <p:sp>
        <p:nvSpPr>
          <p:cNvPr id="1945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9459"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val="39746202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8F86D7E3-D194-274A-85E4-87651517831A}" type="slidenum">
              <a:rPr lang="en-AU"/>
              <a:pPr/>
              <a:t>21</a:t>
            </a:fld>
            <a:endParaRPr lang="en-AU" dirty="0"/>
          </a:p>
        </p:txBody>
      </p:sp>
      <p:sp>
        <p:nvSpPr>
          <p:cNvPr id="5632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6323"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val="15554795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1D332AA7-B84E-6C40-883B-5FABDA4012F3}" type="slidenum">
              <a:rPr lang="en-AU"/>
              <a:pPr/>
              <a:t>22</a:t>
            </a:fld>
            <a:endParaRPr lang="en-AU" dirty="0"/>
          </a:p>
        </p:txBody>
      </p:sp>
      <p:sp>
        <p:nvSpPr>
          <p:cNvPr id="5837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8371"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val="33720368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1D332AA7-B84E-6C40-883B-5FABDA4012F3}" type="slidenum">
              <a:rPr lang="en-AU"/>
              <a:pPr/>
              <a:t>23</a:t>
            </a:fld>
            <a:endParaRPr lang="en-AU" dirty="0"/>
          </a:p>
        </p:txBody>
      </p:sp>
      <p:sp>
        <p:nvSpPr>
          <p:cNvPr id="5837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8371"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val="31711740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9B728D18-837E-9E40-8CCA-1A832D33DFFD}" type="slidenum">
              <a:rPr lang="en-AU"/>
              <a:pPr/>
              <a:t>24</a:t>
            </a:fld>
            <a:endParaRPr lang="en-AU" dirty="0"/>
          </a:p>
        </p:txBody>
      </p:sp>
      <p:sp>
        <p:nvSpPr>
          <p:cNvPr id="60418" name="Rectangle 2"/>
          <p:cNvSpPr>
            <a:spLocks noChangeArrowheads="1"/>
          </p:cNvSpPr>
          <p:nvPr/>
        </p:nvSpPr>
        <p:spPr bwMode="auto">
          <a:xfrm>
            <a:off x="3884613" y="4763"/>
            <a:ext cx="2973387" cy="4286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dirty="0">
              <a:latin typeface="Calibri" charset="0"/>
            </a:endParaRPr>
          </a:p>
        </p:txBody>
      </p:sp>
      <p:sp>
        <p:nvSpPr>
          <p:cNvPr id="60419" name="Rectangle 3"/>
          <p:cNvSpPr>
            <a:spLocks noChangeArrowheads="1"/>
          </p:cNvSpPr>
          <p:nvPr/>
        </p:nvSpPr>
        <p:spPr bwMode="auto">
          <a:xfrm>
            <a:off x="3884613" y="8709025"/>
            <a:ext cx="2973387" cy="4286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9050" tIns="0" rIns="19050" bIns="0" anchor="b"/>
          <a:lstStyle/>
          <a:p>
            <a:pPr algn="r" defTabSz="762000"/>
            <a:r>
              <a:rPr lang="en-AU" sz="1000" i="1" dirty="0">
                <a:latin typeface="Times New Roman" charset="0"/>
              </a:rPr>
              <a:t>1</a:t>
            </a:r>
          </a:p>
        </p:txBody>
      </p:sp>
      <p:sp>
        <p:nvSpPr>
          <p:cNvPr id="60420" name="Rectangle 4"/>
          <p:cNvSpPr>
            <a:spLocks noChangeArrowheads="1"/>
          </p:cNvSpPr>
          <p:nvPr/>
        </p:nvSpPr>
        <p:spPr bwMode="auto">
          <a:xfrm>
            <a:off x="-1588" y="8709025"/>
            <a:ext cx="2971801" cy="4286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dirty="0">
              <a:latin typeface="Calibri" charset="0"/>
            </a:endParaRPr>
          </a:p>
        </p:txBody>
      </p:sp>
      <p:sp>
        <p:nvSpPr>
          <p:cNvPr id="60421" name="Rectangle 5"/>
          <p:cNvSpPr>
            <a:spLocks noChangeArrowheads="1"/>
          </p:cNvSpPr>
          <p:nvPr/>
        </p:nvSpPr>
        <p:spPr bwMode="auto">
          <a:xfrm>
            <a:off x="-1588" y="4763"/>
            <a:ext cx="2971801" cy="4286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dirty="0">
              <a:latin typeface="Calibri" charset="0"/>
            </a:endParaRPr>
          </a:p>
        </p:txBody>
      </p:sp>
      <p:sp>
        <p:nvSpPr>
          <p:cNvPr id="60422" name="Rectangle 6"/>
          <p:cNvSpPr>
            <a:spLocks noGrp="1" noRot="1" noChangeAspect="1" noChangeArrowheads="1" noTextEdit="1"/>
          </p:cNvSpPr>
          <p:nvPr>
            <p:ph type="sldImg"/>
          </p:nvPr>
        </p:nvSpPr>
        <p:spPr bwMode="auto">
          <a:xfrm>
            <a:off x="1144588" y="687388"/>
            <a:ext cx="4568825" cy="3425825"/>
          </a:xfrm>
          <a:noFill/>
          <a:ln cap="flat">
            <a:solidFill>
              <a:schemeClr val="tx1"/>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60423" name="Rectangle 7"/>
          <p:cNvSpPr>
            <a:spLocks noGrp="1" noChangeArrowheads="1"/>
          </p:cNvSpPr>
          <p:nvPr>
            <p:ph type="body" idx="1"/>
          </p:nvPr>
        </p:nvSpPr>
        <p:spPr bwMode="auto">
          <a:xfrm>
            <a:off x="912813" y="4356100"/>
            <a:ext cx="5029200" cy="406717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lIns="90488" tIns="44450" rIns="90488" bIns="44450"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val="21498332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47BCB01E-1DAB-8140-8049-9FCAFF467B9F}" type="slidenum">
              <a:rPr lang="en-AU"/>
              <a:pPr/>
              <a:t>25</a:t>
            </a:fld>
            <a:endParaRPr lang="en-AU" dirty="0"/>
          </a:p>
        </p:txBody>
      </p:sp>
      <p:sp>
        <p:nvSpPr>
          <p:cNvPr id="6246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62467"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val="6114266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3AA77B27-8331-AA45-AB47-CB1874306BDE}" type="slidenum">
              <a:rPr lang="en-AU"/>
              <a:pPr/>
              <a:t>26</a:t>
            </a:fld>
            <a:endParaRPr lang="en-AU" dirty="0"/>
          </a:p>
        </p:txBody>
      </p:sp>
      <p:sp>
        <p:nvSpPr>
          <p:cNvPr id="6451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64515"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val="11834679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37224663-8E95-9449-B779-813F7AE8FD63}" type="slidenum">
              <a:rPr lang="en-AU"/>
              <a:pPr/>
              <a:t>27</a:t>
            </a:fld>
            <a:endParaRPr lang="en-AU" dirty="0"/>
          </a:p>
        </p:txBody>
      </p:sp>
      <p:sp>
        <p:nvSpPr>
          <p:cNvPr id="6656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66563"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val="9850778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C8477889-98BE-C145-84D3-026101BE5351}" type="slidenum">
              <a:rPr lang="en-AU"/>
              <a:pPr/>
              <a:t>28</a:t>
            </a:fld>
            <a:endParaRPr lang="en-AU" dirty="0"/>
          </a:p>
        </p:txBody>
      </p:sp>
      <p:sp>
        <p:nvSpPr>
          <p:cNvPr id="6861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68611"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val="36404618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6D2407AC-3A0D-0144-8590-1F974F35004D}" type="slidenum">
              <a:rPr lang="en-AU"/>
              <a:pPr/>
              <a:t>29</a:t>
            </a:fld>
            <a:endParaRPr lang="en-AU" dirty="0"/>
          </a:p>
        </p:txBody>
      </p:sp>
      <p:sp>
        <p:nvSpPr>
          <p:cNvPr id="7065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70659"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val="37217902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C57C8A86-6068-E74C-BD5C-C9C3D94854D9}" type="slidenum">
              <a:rPr lang="en-AU"/>
              <a:pPr/>
              <a:t>30</a:t>
            </a:fld>
            <a:endParaRPr lang="en-AU" dirty="0"/>
          </a:p>
        </p:txBody>
      </p:sp>
      <p:sp>
        <p:nvSpPr>
          <p:cNvPr id="7270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72707"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val="5732649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5DE5E766-E21D-9240-8A97-D8B561F21141}" type="slidenum">
              <a:rPr lang="en-AU"/>
              <a:pPr/>
              <a:t>4</a:t>
            </a:fld>
            <a:endParaRPr lang="en-AU" dirty="0"/>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5603"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val="28740405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7EF74B9A-60E5-594B-976C-33B8E5BF8CD3}" type="slidenum">
              <a:rPr lang="en-AU"/>
              <a:pPr/>
              <a:t>31</a:t>
            </a:fld>
            <a:endParaRPr lang="en-AU" dirty="0"/>
          </a:p>
        </p:txBody>
      </p:sp>
      <p:sp>
        <p:nvSpPr>
          <p:cNvPr id="7475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74755"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val="21393938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AB29C265-B45D-DB4B-9C61-429890E54020}" type="slidenum">
              <a:rPr lang="en-AU"/>
              <a:pPr/>
              <a:t>32</a:t>
            </a:fld>
            <a:endParaRPr lang="en-AU" dirty="0"/>
          </a:p>
        </p:txBody>
      </p:sp>
      <p:sp>
        <p:nvSpPr>
          <p:cNvPr id="7680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76803"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val="35281790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90935061-1168-824B-941C-994B9BD7D566}" type="slidenum">
              <a:rPr lang="en-AU"/>
              <a:pPr/>
              <a:t>33</a:t>
            </a:fld>
            <a:endParaRPr lang="en-AU" dirty="0"/>
          </a:p>
        </p:txBody>
      </p:sp>
      <p:sp>
        <p:nvSpPr>
          <p:cNvPr id="7885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78851"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val="4219596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98C32155-1FBB-4F4D-97FB-F3F6875197E1}" type="slidenum">
              <a:rPr lang="en-AU"/>
              <a:pPr/>
              <a:t>34</a:t>
            </a:fld>
            <a:endParaRPr lang="en-AU" dirty="0"/>
          </a:p>
        </p:txBody>
      </p:sp>
      <p:sp>
        <p:nvSpPr>
          <p:cNvPr id="8089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80899"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val="235412880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B0C1689F-2B8D-294A-AFF4-530A407BE285}" type="slidenum">
              <a:rPr lang="en-AU"/>
              <a:pPr/>
              <a:t>35</a:t>
            </a:fld>
            <a:endParaRPr lang="en-AU" dirty="0"/>
          </a:p>
        </p:txBody>
      </p:sp>
      <p:sp>
        <p:nvSpPr>
          <p:cNvPr id="829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82947"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val="12406726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EB998374-5406-DC42-8981-8EC06A8EC671}" type="slidenum">
              <a:rPr lang="en-AU"/>
              <a:pPr/>
              <a:t>36</a:t>
            </a:fld>
            <a:endParaRPr lang="en-AU" dirty="0"/>
          </a:p>
        </p:txBody>
      </p:sp>
      <p:sp>
        <p:nvSpPr>
          <p:cNvPr id="8499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84995"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val="33795543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EB998374-5406-DC42-8981-8EC06A8EC671}" type="slidenum">
              <a:rPr lang="en-AU"/>
              <a:pPr/>
              <a:t>37</a:t>
            </a:fld>
            <a:endParaRPr lang="en-AU" dirty="0"/>
          </a:p>
        </p:txBody>
      </p:sp>
      <p:sp>
        <p:nvSpPr>
          <p:cNvPr id="8499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84995"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val="12010110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EB998374-5406-DC42-8981-8EC06A8EC671}" type="slidenum">
              <a:rPr lang="en-AU"/>
              <a:pPr/>
              <a:t>38</a:t>
            </a:fld>
            <a:endParaRPr lang="en-AU" dirty="0"/>
          </a:p>
        </p:txBody>
      </p:sp>
      <p:sp>
        <p:nvSpPr>
          <p:cNvPr id="8499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84995"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val="12010110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4EBEDFBB-3778-0A4F-A182-1992A20F7B21}" type="slidenum">
              <a:rPr lang="en-AU"/>
              <a:pPr/>
              <a:t>39</a:t>
            </a:fld>
            <a:endParaRPr lang="en-AU" dirty="0"/>
          </a:p>
        </p:txBody>
      </p:sp>
      <p:sp>
        <p:nvSpPr>
          <p:cNvPr id="8704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87043"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val="38261288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54D9D7CA-E11D-A445-A2AB-8BBC2566D0EC}" type="slidenum">
              <a:rPr lang="en-AU"/>
              <a:pPr/>
              <a:t>40</a:t>
            </a:fld>
            <a:endParaRPr lang="en-AU" dirty="0"/>
          </a:p>
        </p:txBody>
      </p:sp>
      <p:sp>
        <p:nvSpPr>
          <p:cNvPr id="8909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89091"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val="3758212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08EEBD56-25EA-2343-9E80-F6021B31E015}" type="slidenum">
              <a:rPr lang="en-AU"/>
              <a:pPr/>
              <a:t>5</a:t>
            </a:fld>
            <a:endParaRPr lang="en-AU" dirty="0"/>
          </a:p>
        </p:txBody>
      </p:sp>
      <p:sp>
        <p:nvSpPr>
          <p:cNvPr id="2150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1507"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val="230073030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3D427563-9F52-9D43-A3AF-D02C256BB734}" type="slidenum">
              <a:rPr lang="en-AU"/>
              <a:pPr/>
              <a:t>41</a:t>
            </a:fld>
            <a:endParaRPr lang="en-AU" dirty="0"/>
          </a:p>
        </p:txBody>
      </p:sp>
      <p:sp>
        <p:nvSpPr>
          <p:cNvPr id="9113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91139"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val="52484393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1AC4ABC2-0924-AF4F-AD5D-89E1C415D28C}" type="slidenum">
              <a:rPr lang="en-AU"/>
              <a:pPr/>
              <a:t>42</a:t>
            </a:fld>
            <a:endParaRPr lang="en-AU" dirty="0"/>
          </a:p>
        </p:txBody>
      </p:sp>
      <p:sp>
        <p:nvSpPr>
          <p:cNvPr id="9318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93187"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val="403814104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9C3C20D9-C0FB-3146-B683-122E3F83CAB5}" type="slidenum">
              <a:rPr lang="en-AU"/>
              <a:pPr/>
              <a:t>43</a:t>
            </a:fld>
            <a:endParaRPr lang="en-AU" dirty="0"/>
          </a:p>
        </p:txBody>
      </p:sp>
      <p:sp>
        <p:nvSpPr>
          <p:cNvPr id="9523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95235"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val="284344179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682257F1-B947-4248-8D71-EA365CE29A5F}" type="slidenum">
              <a:rPr lang="en-AU"/>
              <a:pPr/>
              <a:t>44</a:t>
            </a:fld>
            <a:endParaRPr lang="en-AU" dirty="0"/>
          </a:p>
        </p:txBody>
      </p:sp>
      <p:sp>
        <p:nvSpPr>
          <p:cNvPr id="9728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97283"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val="71479086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DBE8EEA9-B02E-F04E-92E7-3ED021F3E090}" type="slidenum">
              <a:rPr lang="en-AU"/>
              <a:pPr/>
              <a:t>45</a:t>
            </a:fld>
            <a:endParaRPr lang="en-AU" dirty="0"/>
          </a:p>
        </p:txBody>
      </p:sp>
      <p:sp>
        <p:nvSpPr>
          <p:cNvPr id="9933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99331"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val="146036180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413588CE-4D83-9F47-BA5F-E6093BED1FA7}" type="slidenum">
              <a:rPr lang="en-AU"/>
              <a:pPr/>
              <a:t>46</a:t>
            </a:fld>
            <a:endParaRPr lang="en-AU" dirty="0"/>
          </a:p>
        </p:txBody>
      </p:sp>
      <p:sp>
        <p:nvSpPr>
          <p:cNvPr id="10137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01379"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val="320117093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1D3FB13A-8137-FC46-B35C-541A5B1E8D6E}" type="slidenum">
              <a:rPr lang="en-AU"/>
              <a:pPr/>
              <a:t>47</a:t>
            </a:fld>
            <a:endParaRPr lang="en-AU" dirty="0"/>
          </a:p>
        </p:txBody>
      </p:sp>
      <p:sp>
        <p:nvSpPr>
          <p:cNvPr id="10342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03427"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val="428001069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1D3FB13A-8137-FC46-B35C-541A5B1E8D6E}" type="slidenum">
              <a:rPr lang="en-AU"/>
              <a:pPr/>
              <a:t>48</a:t>
            </a:fld>
            <a:endParaRPr lang="en-AU" dirty="0"/>
          </a:p>
        </p:txBody>
      </p:sp>
      <p:sp>
        <p:nvSpPr>
          <p:cNvPr id="10342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03427"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val="428001069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9FBC89C0-2941-6E48-8B0C-7B55AF35B229}" type="slidenum">
              <a:rPr lang="en-AU"/>
              <a:pPr/>
              <a:t>49</a:t>
            </a:fld>
            <a:endParaRPr lang="en-AU" dirty="0"/>
          </a:p>
        </p:txBody>
      </p:sp>
      <p:sp>
        <p:nvSpPr>
          <p:cNvPr id="10547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05475"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val="252765188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9FBC89C0-2941-6E48-8B0C-7B55AF35B229}" type="slidenum">
              <a:rPr lang="en-AU"/>
              <a:pPr/>
              <a:t>50</a:t>
            </a:fld>
            <a:endParaRPr lang="en-AU" dirty="0"/>
          </a:p>
        </p:txBody>
      </p:sp>
      <p:sp>
        <p:nvSpPr>
          <p:cNvPr id="10547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05475"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val="2527651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634E6E43-8C99-B046-AFB9-893FBECF3FA1}" type="slidenum">
              <a:rPr lang="en-AU"/>
              <a:pPr/>
              <a:t>6</a:t>
            </a:fld>
            <a:endParaRPr lang="en-AU" dirty="0"/>
          </a:p>
        </p:txBody>
      </p:sp>
      <p:sp>
        <p:nvSpPr>
          <p:cNvPr id="2355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3555"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val="337245185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970E4143-8A21-0F46-AC80-1FAFF9F3DA65}" type="slidenum">
              <a:rPr lang="en-AU"/>
              <a:pPr/>
              <a:t>51</a:t>
            </a:fld>
            <a:endParaRPr lang="en-AU" dirty="0"/>
          </a:p>
        </p:txBody>
      </p:sp>
      <p:sp>
        <p:nvSpPr>
          <p:cNvPr id="10752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07523"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val="193269740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9C080EE0-A32C-E74D-82CA-CB5C9281CF48}" type="slidenum">
              <a:rPr lang="en-AU"/>
              <a:pPr/>
              <a:t>52</a:t>
            </a:fld>
            <a:endParaRPr lang="en-AU" dirty="0"/>
          </a:p>
        </p:txBody>
      </p:sp>
      <p:sp>
        <p:nvSpPr>
          <p:cNvPr id="10957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09571"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val="157640499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BA901A6B-1CEE-8241-B382-1483DC56641B}" type="slidenum">
              <a:rPr lang="en-AU"/>
              <a:pPr/>
              <a:t>53</a:t>
            </a:fld>
            <a:endParaRPr lang="en-AU" dirty="0"/>
          </a:p>
        </p:txBody>
      </p:sp>
      <p:sp>
        <p:nvSpPr>
          <p:cNvPr id="11161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11619"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val="122239510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DE6390B6-DB39-3F43-8878-7EC6EBA51E6F}" type="slidenum">
              <a:rPr lang="en-AU"/>
              <a:pPr/>
              <a:t>54</a:t>
            </a:fld>
            <a:endParaRPr lang="en-AU" dirty="0"/>
          </a:p>
        </p:txBody>
      </p:sp>
      <p:sp>
        <p:nvSpPr>
          <p:cNvPr id="11366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13667"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val="139438311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A5B9AB88-3043-0141-9808-B9BFBCCA32A9}" type="slidenum">
              <a:rPr lang="en-AU"/>
              <a:pPr/>
              <a:t>55</a:t>
            </a:fld>
            <a:endParaRPr lang="en-AU" dirty="0"/>
          </a:p>
        </p:txBody>
      </p:sp>
      <p:sp>
        <p:nvSpPr>
          <p:cNvPr id="11571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15715"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val="117944620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870A97D3-F0A5-6B40-A742-A1B61D0006DD}" type="slidenum">
              <a:rPr lang="en-AU"/>
              <a:pPr/>
              <a:t>56</a:t>
            </a:fld>
            <a:endParaRPr lang="en-AU" dirty="0"/>
          </a:p>
        </p:txBody>
      </p:sp>
      <p:sp>
        <p:nvSpPr>
          <p:cNvPr id="11776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17763"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val="225169542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A14CA784-AA59-6E45-B182-376387157826}" type="slidenum">
              <a:rPr lang="en-AU"/>
              <a:pPr/>
              <a:t>57</a:t>
            </a:fld>
            <a:endParaRPr lang="en-AU" dirty="0"/>
          </a:p>
        </p:txBody>
      </p:sp>
      <p:sp>
        <p:nvSpPr>
          <p:cNvPr id="11981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19811"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val="364226170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0086FE1B-3AC5-0C4D-990A-1DDEB447323B}" type="slidenum">
              <a:rPr lang="en-AU"/>
              <a:pPr/>
              <a:t>58</a:t>
            </a:fld>
            <a:endParaRPr lang="en-AU" dirty="0"/>
          </a:p>
        </p:txBody>
      </p:sp>
      <p:sp>
        <p:nvSpPr>
          <p:cNvPr id="12185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21859"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val="347898185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A702CA5A-BC1D-EE47-805B-CC46BAE099C1}" type="slidenum">
              <a:rPr lang="en-AU"/>
              <a:pPr/>
              <a:t>59</a:t>
            </a:fld>
            <a:endParaRPr lang="en-AU" dirty="0"/>
          </a:p>
        </p:txBody>
      </p:sp>
      <p:sp>
        <p:nvSpPr>
          <p:cNvPr id="12390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23907"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val="261214786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693F532B-5B9E-9348-90DE-B9BF9EBACBAB}" type="slidenum">
              <a:rPr lang="en-AU"/>
              <a:pPr/>
              <a:t>60</a:t>
            </a:fld>
            <a:endParaRPr lang="en-AU" dirty="0"/>
          </a:p>
        </p:txBody>
      </p:sp>
      <p:sp>
        <p:nvSpPr>
          <p:cNvPr id="12595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25955"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val="41623090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00571127-7A1D-5043-AC5D-BC4BECF87BB0}" type="slidenum">
              <a:rPr lang="en-AU"/>
              <a:pPr/>
              <a:t>7</a:t>
            </a:fld>
            <a:endParaRPr lang="en-AU" dirty="0"/>
          </a:p>
        </p:txBody>
      </p:sp>
      <p:sp>
        <p:nvSpPr>
          <p:cNvPr id="2765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7651"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val="80121309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C148A25B-6869-5B45-A958-5B552576813C}" type="slidenum">
              <a:rPr lang="en-AU"/>
              <a:pPr/>
              <a:t>61</a:t>
            </a:fld>
            <a:endParaRPr lang="en-AU" dirty="0"/>
          </a:p>
        </p:txBody>
      </p:sp>
      <p:sp>
        <p:nvSpPr>
          <p:cNvPr id="12800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28003"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val="54848361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7A688D84-CA0E-A54B-8885-A99A443B77F4}" type="slidenum">
              <a:rPr lang="en-AU"/>
              <a:pPr/>
              <a:t>62</a:t>
            </a:fld>
            <a:endParaRPr lang="en-AU" dirty="0"/>
          </a:p>
        </p:txBody>
      </p:sp>
      <p:sp>
        <p:nvSpPr>
          <p:cNvPr id="13005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30051"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val="218152103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C0401432-8D80-4147-B9BF-F7EB38006AEC}" type="slidenum">
              <a:rPr lang="en-AU"/>
              <a:pPr/>
              <a:t>64</a:t>
            </a:fld>
            <a:endParaRPr lang="en-AU" dirty="0"/>
          </a:p>
        </p:txBody>
      </p:sp>
      <p:sp>
        <p:nvSpPr>
          <p:cNvPr id="13209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32099"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val="345248496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DF779D6C-D753-5E4C-99DB-4A792A8D464B}" type="slidenum">
              <a:rPr lang="en-AU"/>
              <a:pPr/>
              <a:t>65</a:t>
            </a:fld>
            <a:endParaRPr lang="en-AU" dirty="0"/>
          </a:p>
        </p:txBody>
      </p:sp>
      <p:sp>
        <p:nvSpPr>
          <p:cNvPr id="1341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34147"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val="159046984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E1A72C64-5AC9-B440-A7AB-B39DF8E8DC09}" type="slidenum">
              <a:rPr lang="en-AU"/>
              <a:pPr/>
              <a:t>66</a:t>
            </a:fld>
            <a:endParaRPr lang="en-AU" dirty="0"/>
          </a:p>
        </p:txBody>
      </p:sp>
      <p:sp>
        <p:nvSpPr>
          <p:cNvPr id="13619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36195"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val="78301663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A0C2CBED-243A-8F43-B4C5-026DC29A50DF}" type="slidenum">
              <a:rPr lang="en-AU"/>
              <a:pPr/>
              <a:t>67</a:t>
            </a:fld>
            <a:endParaRPr lang="en-AU" dirty="0"/>
          </a:p>
        </p:txBody>
      </p:sp>
      <p:sp>
        <p:nvSpPr>
          <p:cNvPr id="13824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38243"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val="141082909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1192D4CD-6F35-C949-9940-4E567998CF08}" type="slidenum">
              <a:rPr lang="en-AU"/>
              <a:pPr/>
              <a:t>68</a:t>
            </a:fld>
            <a:endParaRPr lang="en-AU" dirty="0"/>
          </a:p>
        </p:txBody>
      </p:sp>
      <p:sp>
        <p:nvSpPr>
          <p:cNvPr id="14029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40291"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val="169915982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B642EA57-5D92-BD46-AD1D-2ACD8203B4BD}" type="slidenum">
              <a:rPr lang="en-AU"/>
              <a:pPr/>
              <a:t>69</a:t>
            </a:fld>
            <a:endParaRPr lang="en-AU" dirty="0"/>
          </a:p>
        </p:txBody>
      </p:sp>
      <p:sp>
        <p:nvSpPr>
          <p:cNvPr id="14233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42339"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val="197559264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EB473C06-2D39-F648-8804-2CACA4455DA0}" type="slidenum">
              <a:rPr lang="en-AU"/>
              <a:pPr/>
              <a:t>70</a:t>
            </a:fld>
            <a:endParaRPr lang="en-AU" dirty="0"/>
          </a:p>
        </p:txBody>
      </p:sp>
      <p:sp>
        <p:nvSpPr>
          <p:cNvPr id="14438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44387"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val="423075042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3C26B84A-13C3-5B4A-8249-EC349BA94AD0}" type="slidenum">
              <a:rPr lang="en-AU"/>
              <a:pPr/>
              <a:t>71</a:t>
            </a:fld>
            <a:endParaRPr lang="en-AU" dirty="0"/>
          </a:p>
        </p:txBody>
      </p:sp>
      <p:sp>
        <p:nvSpPr>
          <p:cNvPr id="14643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46435"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val="28047848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2F607BC5-FEA9-654E-8F2F-89BB073BD8A8}" type="slidenum">
              <a:rPr lang="en-AU"/>
              <a:pPr/>
              <a:t>8</a:t>
            </a:fld>
            <a:endParaRPr lang="en-AU" dirty="0"/>
          </a:p>
        </p:txBody>
      </p:sp>
      <p:sp>
        <p:nvSpPr>
          <p:cNvPr id="2969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9699"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val="420966272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D9F7450F-CA1A-C141-8D12-27CFE653E93D}" type="slidenum">
              <a:rPr lang="en-AU"/>
              <a:pPr/>
              <a:t>72</a:t>
            </a:fld>
            <a:endParaRPr lang="en-AU" dirty="0"/>
          </a:p>
        </p:txBody>
      </p:sp>
      <p:sp>
        <p:nvSpPr>
          <p:cNvPr id="14848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48483"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val="350030527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8E7EBBF5-5542-034B-BB46-CCB0931E38D7}" type="slidenum">
              <a:rPr lang="en-AU"/>
              <a:pPr/>
              <a:t>73</a:t>
            </a:fld>
            <a:endParaRPr lang="en-AU" dirty="0"/>
          </a:p>
        </p:txBody>
      </p:sp>
      <p:sp>
        <p:nvSpPr>
          <p:cNvPr id="15053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50531"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val="280119483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5B655D74-AF7C-E743-B4DF-5CCFE4DDC84E}" type="slidenum">
              <a:rPr lang="en-AU"/>
              <a:pPr/>
              <a:t>74</a:t>
            </a:fld>
            <a:endParaRPr lang="en-AU" dirty="0"/>
          </a:p>
        </p:txBody>
      </p:sp>
      <p:sp>
        <p:nvSpPr>
          <p:cNvPr id="15257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52579"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val="371827697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3079995D-0FAB-1C4E-B3CD-DC0780C2B105}" type="slidenum">
              <a:rPr lang="en-AU"/>
              <a:pPr/>
              <a:t>75</a:t>
            </a:fld>
            <a:endParaRPr lang="en-AU" dirty="0"/>
          </a:p>
        </p:txBody>
      </p:sp>
      <p:sp>
        <p:nvSpPr>
          <p:cNvPr id="15462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54627"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val="300466535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7"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ACC2C4C3-9C3A-2B46-A958-182D0E256A58}" type="slidenum">
              <a:rPr lang="en-AU"/>
              <a:pPr/>
              <a:t>78</a:t>
            </a:fld>
            <a:endParaRPr lang="en-AU" dirty="0"/>
          </a:p>
        </p:txBody>
      </p:sp>
      <p:sp>
        <p:nvSpPr>
          <p:cNvPr id="16281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62819"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val="267681997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951F345E-149C-EC49-A8EC-212AADF12A34}" type="slidenum">
              <a:rPr lang="en-AU"/>
              <a:pPr/>
              <a:t>79</a:t>
            </a:fld>
            <a:endParaRPr lang="en-AU" dirty="0"/>
          </a:p>
        </p:txBody>
      </p:sp>
      <p:sp>
        <p:nvSpPr>
          <p:cNvPr id="16486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64867"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val="26834743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6957C82A-C135-2B49-BF18-2099706FB99A}" type="slidenum">
              <a:rPr lang="en-AU"/>
              <a:pPr/>
              <a:t>80</a:t>
            </a:fld>
            <a:endParaRPr lang="en-AU" dirty="0"/>
          </a:p>
        </p:txBody>
      </p:sp>
      <p:sp>
        <p:nvSpPr>
          <p:cNvPr id="16691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66915"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val="54236734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25AAFFFA-62B7-D54F-BEB3-A8078E8D3141}" type="slidenum">
              <a:rPr lang="en-AU"/>
              <a:pPr/>
              <a:t>81</a:t>
            </a:fld>
            <a:endParaRPr lang="en-AU" dirty="0"/>
          </a:p>
        </p:txBody>
      </p:sp>
      <p:sp>
        <p:nvSpPr>
          <p:cNvPr id="16896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68963"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val="46641647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09"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640D2C28-0555-3D40-8442-9A27721F4A97}" type="slidenum">
              <a:rPr lang="en-AU"/>
              <a:pPr/>
              <a:t>82</a:t>
            </a:fld>
            <a:endParaRPr lang="en-AU" dirty="0"/>
          </a:p>
        </p:txBody>
      </p:sp>
      <p:sp>
        <p:nvSpPr>
          <p:cNvPr id="17101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71011"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val="2101573219"/>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7"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4CD16885-8EC2-864B-A16A-5F7D14C70709}" type="slidenum">
              <a:rPr lang="en-AU"/>
              <a:pPr/>
              <a:t>83</a:t>
            </a:fld>
            <a:endParaRPr lang="en-AU" dirty="0"/>
          </a:p>
        </p:txBody>
      </p:sp>
      <p:sp>
        <p:nvSpPr>
          <p:cNvPr id="17305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73059"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val="94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7FDB56CA-36F2-EC49-A7C8-E3C9B6843E86}" type="slidenum">
              <a:rPr lang="en-AU"/>
              <a:pPr/>
              <a:t>9</a:t>
            </a:fld>
            <a:endParaRPr lang="en-AU" dirty="0"/>
          </a:p>
        </p:txBody>
      </p:sp>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1747"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val="14197948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5"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9DFBC468-34C8-094D-A0C8-BA7EB56003B5}" type="slidenum">
              <a:rPr lang="en-AU"/>
              <a:pPr/>
              <a:t>84</a:t>
            </a:fld>
            <a:endParaRPr lang="en-AU" dirty="0"/>
          </a:p>
        </p:txBody>
      </p:sp>
      <p:sp>
        <p:nvSpPr>
          <p:cNvPr id="17510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75107"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val="180803689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3"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F8D660BB-0F83-FF4A-A802-A189D3649BA4}" type="slidenum">
              <a:rPr lang="en-AU"/>
              <a:pPr/>
              <a:t>85</a:t>
            </a:fld>
            <a:endParaRPr lang="en-AU" dirty="0"/>
          </a:p>
        </p:txBody>
      </p:sp>
      <p:sp>
        <p:nvSpPr>
          <p:cNvPr id="17715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77155"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val="171265857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1"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32A2CB90-8863-8C46-A0FE-AE985D490247}" type="slidenum">
              <a:rPr lang="en-AU"/>
              <a:pPr/>
              <a:t>86</a:t>
            </a:fld>
            <a:endParaRPr lang="en-AU" dirty="0"/>
          </a:p>
        </p:txBody>
      </p:sp>
      <p:sp>
        <p:nvSpPr>
          <p:cNvPr id="17920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79203"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val="77224910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49"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C171A4B7-8D24-7742-A14F-94D6113C5322}" type="slidenum">
              <a:rPr lang="en-AU"/>
              <a:pPr/>
              <a:t>87</a:t>
            </a:fld>
            <a:endParaRPr lang="en-AU" dirty="0"/>
          </a:p>
        </p:txBody>
      </p:sp>
      <p:sp>
        <p:nvSpPr>
          <p:cNvPr id="18125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81251"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val="19339948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6EE2C49F-EFA1-F745-AA96-9B9CF63B2152}" type="slidenum">
              <a:rPr lang="en-AU"/>
              <a:pPr/>
              <a:t>10</a:t>
            </a:fld>
            <a:endParaRPr lang="en-AU" dirty="0"/>
          </a:p>
        </p:txBody>
      </p:sp>
      <p:sp>
        <p:nvSpPr>
          <p:cNvPr id="3379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3795"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val="1693080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4" name="TextBox 3"/>
          <p:cNvSpPr txBox="1"/>
          <p:nvPr userDrawn="1"/>
        </p:nvSpPr>
        <p:spPr>
          <a:xfrm>
            <a:off x="7975600" y="6384925"/>
            <a:ext cx="595085"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r>
              <a:rPr lang="en-US" sz="1200" dirty="0">
                <a:solidFill>
                  <a:srgbClr val="A6A6A6"/>
                </a:solidFill>
                <a:latin typeface="Arial" charset="0"/>
              </a:rPr>
              <a:t>5 - </a:t>
            </a:r>
            <a:fld id="{DF9C12CE-0FD8-364D-9768-5447276E87B3}" type="slidenum">
              <a:rPr lang="en-US" sz="1200">
                <a:solidFill>
                  <a:srgbClr val="A6A6A6"/>
                </a:solidFill>
                <a:latin typeface="Arial" charset="0"/>
              </a:rPr>
              <a:pPr/>
              <a:t>‹#›</a:t>
            </a:fld>
            <a:endParaRPr lang="en-US" sz="1200" dirty="0">
              <a:solidFill>
                <a:srgbClr val="A6A6A6"/>
              </a:solidFill>
              <a:latin typeface="Arial" charset="0"/>
            </a:endParaRPr>
          </a:p>
        </p:txBody>
      </p:sp>
      <p:sp>
        <p:nvSpPr>
          <p:cNvPr id="2" name="Title 1"/>
          <p:cNvSpPr>
            <a:spLocks noGrp="1"/>
          </p:cNvSpPr>
          <p:nvPr>
            <p:ph type="ctrTitle"/>
          </p:nvPr>
        </p:nvSpPr>
        <p:spPr>
          <a:xfrm>
            <a:off x="685800" y="2130425"/>
            <a:ext cx="7772400" cy="1470025"/>
          </a:xfrm>
        </p:spPr>
        <p:txBody>
          <a:bodyPr/>
          <a:lstStyle/>
          <a:p>
            <a:r>
              <a:rPr lang="en-AU"/>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a:t>Click to edit Master subtitle style</a:t>
            </a:r>
            <a:endParaRPr lang="en-US"/>
          </a:p>
        </p:txBody>
      </p:sp>
      <p:sp>
        <p:nvSpPr>
          <p:cNvPr id="7" name="Slide Number Placeholder 5"/>
          <p:cNvSpPr>
            <a:spLocks noGrp="1"/>
          </p:cNvSpPr>
          <p:nvPr>
            <p:ph type="sldNum" sz="quarter" idx="11"/>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charset="0"/>
              </a:defRPr>
            </a:lvl1pPr>
          </a:lstStyle>
          <a:p>
            <a:fld id="{701C210C-3266-EB43-B07B-7145F34F04D9}" type="slidenum">
              <a:rPr lang="en-US"/>
              <a:pPr/>
              <a:t>‹#›</a:t>
            </a:fld>
            <a:endParaRPr lang="en-US" dirty="0"/>
          </a:p>
        </p:txBody>
      </p:sp>
      <p:sp>
        <p:nvSpPr>
          <p:cNvPr id="8" name="TextBox 6"/>
          <p:cNvSpPr txBox="1"/>
          <p:nvPr userDrawn="1"/>
        </p:nvSpPr>
        <p:spPr>
          <a:xfrm>
            <a:off x="457200" y="6373020"/>
            <a:ext cx="4443396" cy="276999"/>
          </a:xfrm>
          <a:prstGeom prst="rect">
            <a:avLst/>
          </a:prstGeom>
          <a:noFill/>
        </p:spPr>
        <p:txBody>
          <a:bodyPr wrap="none">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Arial"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Arial"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Arial"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Arial"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Arial" charset="0"/>
              </a:defRPr>
            </a:lvl5pPr>
            <a:lvl6pPr marL="2286000" algn="l" defTabSz="457200" rtl="0" eaLnBrk="1" latinLnBrk="0" hangingPunct="1">
              <a:defRPr kern="1200">
                <a:solidFill>
                  <a:schemeClr val="tx1"/>
                </a:solidFill>
                <a:latin typeface="Arial" charset="0"/>
                <a:ea typeface="ＭＳ Ｐゴシック" charset="0"/>
                <a:cs typeface="Arial" charset="0"/>
              </a:defRPr>
            </a:lvl6pPr>
            <a:lvl7pPr marL="2743200" algn="l" defTabSz="457200" rtl="0" eaLnBrk="1" latinLnBrk="0" hangingPunct="1">
              <a:defRPr kern="1200">
                <a:solidFill>
                  <a:schemeClr val="tx1"/>
                </a:solidFill>
                <a:latin typeface="Arial" charset="0"/>
                <a:ea typeface="ＭＳ Ｐゴシック" charset="0"/>
                <a:cs typeface="Arial" charset="0"/>
              </a:defRPr>
            </a:lvl7pPr>
            <a:lvl8pPr marL="3200400" algn="l" defTabSz="457200" rtl="0" eaLnBrk="1" latinLnBrk="0" hangingPunct="1">
              <a:defRPr kern="1200">
                <a:solidFill>
                  <a:schemeClr val="tx1"/>
                </a:solidFill>
                <a:latin typeface="Arial" charset="0"/>
                <a:ea typeface="ＭＳ Ｐゴシック" charset="0"/>
                <a:cs typeface="Arial" charset="0"/>
              </a:defRPr>
            </a:lvl8pPr>
            <a:lvl9pPr marL="3657600" algn="l" defTabSz="457200" rtl="0" eaLnBrk="1" latinLnBrk="0" hangingPunct="1">
              <a:defRPr kern="1200">
                <a:solidFill>
                  <a:schemeClr val="tx1"/>
                </a:solidFill>
                <a:latin typeface="Arial" charset="0"/>
                <a:ea typeface="ＭＳ Ｐゴシック" charset="0"/>
                <a:cs typeface="Arial" charset="0"/>
              </a:defRPr>
            </a:lvl9pPr>
          </a:lstStyle>
          <a:p>
            <a:r>
              <a:rPr lang="en-AU" sz="1200" dirty="0">
                <a:solidFill>
                  <a:srgbClr val="A6A6A6"/>
                </a:solidFill>
                <a:latin typeface="Arial" charset="0"/>
              </a:rPr>
              <a:t>Copyright © 2020 Pearson Education</a:t>
            </a:r>
            <a:r>
              <a:rPr lang="en-AU" sz="1200" baseline="0" dirty="0">
                <a:solidFill>
                  <a:srgbClr val="A6A6A6"/>
                </a:solidFill>
                <a:latin typeface="Arial" charset="0"/>
              </a:rPr>
              <a:t> Ltd. All Rights Reserved.</a:t>
            </a:r>
            <a:endParaRPr lang="en-US" sz="1200" dirty="0">
              <a:solidFill>
                <a:srgbClr val="A6A6A6"/>
              </a:solidFill>
              <a:latin typeface="Arial" charset="0"/>
            </a:endParaRPr>
          </a:p>
        </p:txBody>
      </p:sp>
    </p:spTree>
    <p:extLst>
      <p:ext uri="{BB962C8B-B14F-4D97-AF65-F5344CB8AC3E}">
        <p14:creationId xmlns:p14="http://schemas.microsoft.com/office/powerpoint/2010/main" val="2469643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3"/>
                                        </p:tgtEl>
                                        <p:attrNameLst>
                                          <p:attrName>style.visibility</p:attrName>
                                        </p:attrNameLst>
                                      </p:cBhvr>
                                      <p:to>
                                        <p:strVal val="visible"/>
                                      </p:to>
                                    </p:set>
                                    <p:animEffect transition="in" filter="strips(downRigh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showMasterPhAnim="0" type="vertTx" preserve="1">
  <p:cSld name="Title and Vertical Text">
    <p:spTree>
      <p:nvGrpSpPr>
        <p:cNvPr id="1" name=""/>
        <p:cNvGrpSpPr/>
        <p:nvPr/>
      </p:nvGrpSpPr>
      <p:grpSpPr>
        <a:xfrm>
          <a:off x="0" y="0"/>
          <a:ext cx="0" cy="0"/>
          <a:chOff x="0" y="0"/>
          <a:chExt cx="0" cy="0"/>
        </a:xfrm>
      </p:grpSpPr>
      <p:sp>
        <p:nvSpPr>
          <p:cNvPr id="4" name="TextBox 3"/>
          <p:cNvSpPr txBox="1"/>
          <p:nvPr userDrawn="1"/>
        </p:nvSpPr>
        <p:spPr>
          <a:xfrm>
            <a:off x="7975600" y="6384925"/>
            <a:ext cx="595085"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r>
              <a:rPr lang="en-US" sz="1200" dirty="0">
                <a:solidFill>
                  <a:srgbClr val="A6A6A6"/>
                </a:solidFill>
                <a:latin typeface="Arial" charset="0"/>
              </a:rPr>
              <a:t>5 - </a:t>
            </a:r>
            <a:fld id="{B110BCBE-1438-7F48-BB47-BA1F78811996}" type="slidenum">
              <a:rPr lang="en-US" sz="1200">
                <a:solidFill>
                  <a:srgbClr val="A6A6A6"/>
                </a:solidFill>
                <a:latin typeface="Arial" charset="0"/>
              </a:rPr>
              <a:pPr/>
              <a:t>‹#›</a:t>
            </a:fld>
            <a:endParaRPr lang="en-US" sz="1200" dirty="0">
              <a:solidFill>
                <a:srgbClr val="A6A6A6"/>
              </a:solidFill>
              <a:latin typeface="Arial" charset="0"/>
            </a:endParaRPr>
          </a:p>
        </p:txBody>
      </p:sp>
      <p:sp>
        <p:nvSpPr>
          <p:cNvPr id="2" name="Title 1"/>
          <p:cNvSpPr>
            <a:spLocks noGrp="1"/>
          </p:cNvSpPr>
          <p:nvPr>
            <p:ph type="title"/>
          </p:nvPr>
        </p:nvSpPr>
        <p:spPr/>
        <p:txBody>
          <a:bodyPr/>
          <a:lstStyle/>
          <a:p>
            <a:r>
              <a:rPr lang="en-AU"/>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7" name="Slide Number Placeholder 5"/>
          <p:cNvSpPr>
            <a:spLocks noGrp="1"/>
          </p:cNvSpPr>
          <p:nvPr>
            <p:ph type="sldNum" sz="quarter" idx="11"/>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charset="0"/>
              </a:defRPr>
            </a:lvl1pPr>
          </a:lstStyle>
          <a:p>
            <a:fld id="{7CBB896C-46A8-5B41-A66E-6C0763BACC42}" type="slidenum">
              <a:rPr lang="en-US"/>
              <a:pPr/>
              <a:t>‹#›</a:t>
            </a:fld>
            <a:endParaRPr lang="en-US" dirty="0"/>
          </a:p>
        </p:txBody>
      </p:sp>
      <p:sp>
        <p:nvSpPr>
          <p:cNvPr id="8" name="TextBox 6"/>
          <p:cNvSpPr txBox="1"/>
          <p:nvPr userDrawn="1"/>
        </p:nvSpPr>
        <p:spPr>
          <a:xfrm>
            <a:off x="457200" y="6373020"/>
            <a:ext cx="4443396" cy="276999"/>
          </a:xfrm>
          <a:prstGeom prst="rect">
            <a:avLst/>
          </a:prstGeom>
          <a:noFill/>
        </p:spPr>
        <p:txBody>
          <a:bodyPr wrap="none">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Arial"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Arial"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Arial"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Arial"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Arial" charset="0"/>
              </a:defRPr>
            </a:lvl5pPr>
            <a:lvl6pPr marL="2286000" algn="l" defTabSz="457200" rtl="0" eaLnBrk="1" latinLnBrk="0" hangingPunct="1">
              <a:defRPr kern="1200">
                <a:solidFill>
                  <a:schemeClr val="tx1"/>
                </a:solidFill>
                <a:latin typeface="Arial" charset="0"/>
                <a:ea typeface="ＭＳ Ｐゴシック" charset="0"/>
                <a:cs typeface="Arial" charset="0"/>
              </a:defRPr>
            </a:lvl6pPr>
            <a:lvl7pPr marL="2743200" algn="l" defTabSz="457200" rtl="0" eaLnBrk="1" latinLnBrk="0" hangingPunct="1">
              <a:defRPr kern="1200">
                <a:solidFill>
                  <a:schemeClr val="tx1"/>
                </a:solidFill>
                <a:latin typeface="Arial" charset="0"/>
                <a:ea typeface="ＭＳ Ｐゴシック" charset="0"/>
                <a:cs typeface="Arial" charset="0"/>
              </a:defRPr>
            </a:lvl7pPr>
            <a:lvl8pPr marL="3200400" algn="l" defTabSz="457200" rtl="0" eaLnBrk="1" latinLnBrk="0" hangingPunct="1">
              <a:defRPr kern="1200">
                <a:solidFill>
                  <a:schemeClr val="tx1"/>
                </a:solidFill>
                <a:latin typeface="Arial" charset="0"/>
                <a:ea typeface="ＭＳ Ｐゴシック" charset="0"/>
                <a:cs typeface="Arial" charset="0"/>
              </a:defRPr>
            </a:lvl8pPr>
            <a:lvl9pPr marL="3657600" algn="l" defTabSz="457200" rtl="0" eaLnBrk="1" latinLnBrk="0" hangingPunct="1">
              <a:defRPr kern="1200">
                <a:solidFill>
                  <a:schemeClr val="tx1"/>
                </a:solidFill>
                <a:latin typeface="Arial" charset="0"/>
                <a:ea typeface="ＭＳ Ｐゴシック" charset="0"/>
                <a:cs typeface="Arial" charset="0"/>
              </a:defRPr>
            </a:lvl9pPr>
          </a:lstStyle>
          <a:p>
            <a:r>
              <a:rPr lang="en-AU" sz="1200" dirty="0">
                <a:solidFill>
                  <a:srgbClr val="A6A6A6"/>
                </a:solidFill>
                <a:latin typeface="Arial" charset="0"/>
              </a:rPr>
              <a:t>Copyright © 2020 Pearson Education</a:t>
            </a:r>
            <a:r>
              <a:rPr lang="en-AU" sz="1200" baseline="0" dirty="0">
                <a:solidFill>
                  <a:srgbClr val="A6A6A6"/>
                </a:solidFill>
                <a:latin typeface="Arial" charset="0"/>
              </a:rPr>
              <a:t> Ltd. All Rights Reserved.</a:t>
            </a:r>
            <a:endParaRPr lang="en-US" sz="1200" dirty="0">
              <a:solidFill>
                <a:srgbClr val="A6A6A6"/>
              </a:solidFill>
              <a:latin typeface="Arial" charset="0"/>
            </a:endParaRPr>
          </a:p>
        </p:txBody>
      </p:sp>
    </p:spTree>
    <p:extLst>
      <p:ext uri="{BB962C8B-B14F-4D97-AF65-F5344CB8AC3E}">
        <p14:creationId xmlns:p14="http://schemas.microsoft.com/office/powerpoint/2010/main" val="216366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3"/>
                                        </p:tgtEl>
                                        <p:attrNameLst>
                                          <p:attrName>style.visibility</p:attrName>
                                        </p:attrNameLst>
                                      </p:cBhvr>
                                      <p:to>
                                        <p:strVal val="visible"/>
                                      </p:to>
                                    </p:set>
                                    <p:animEffect transition="in" filter="strips(downRigh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showMasterPhAnim="0" type="vertTitleAndTx" preserve="1">
  <p:cSld name="Vertical Title and Text">
    <p:spTree>
      <p:nvGrpSpPr>
        <p:cNvPr id="1" name=""/>
        <p:cNvGrpSpPr/>
        <p:nvPr/>
      </p:nvGrpSpPr>
      <p:grpSpPr>
        <a:xfrm>
          <a:off x="0" y="0"/>
          <a:ext cx="0" cy="0"/>
          <a:chOff x="0" y="0"/>
          <a:chExt cx="0" cy="0"/>
        </a:xfrm>
      </p:grpSpPr>
      <p:sp>
        <p:nvSpPr>
          <p:cNvPr id="4" name="TextBox 3"/>
          <p:cNvSpPr txBox="1"/>
          <p:nvPr userDrawn="1"/>
        </p:nvSpPr>
        <p:spPr>
          <a:xfrm>
            <a:off x="7975600" y="6384925"/>
            <a:ext cx="595085"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r>
              <a:rPr lang="en-US" sz="1200" dirty="0">
                <a:solidFill>
                  <a:srgbClr val="A6A6A6"/>
                </a:solidFill>
                <a:latin typeface="Arial" charset="0"/>
              </a:rPr>
              <a:t>5 - </a:t>
            </a:r>
            <a:fld id="{02DAD016-8EBF-CF47-ACE8-593B4CD31605}" type="slidenum">
              <a:rPr lang="en-US" sz="1200">
                <a:solidFill>
                  <a:srgbClr val="A6A6A6"/>
                </a:solidFill>
                <a:latin typeface="Arial" charset="0"/>
              </a:rPr>
              <a:pPr/>
              <a:t>‹#›</a:t>
            </a:fld>
            <a:endParaRPr lang="en-US" sz="1200" dirty="0">
              <a:solidFill>
                <a:srgbClr val="A6A6A6"/>
              </a:solidFill>
              <a:latin typeface="Arial" charset="0"/>
            </a:endParaRPr>
          </a:p>
        </p:txBody>
      </p:sp>
      <p:sp>
        <p:nvSpPr>
          <p:cNvPr id="2" name="Vertical Title 1"/>
          <p:cNvSpPr>
            <a:spLocks noGrp="1"/>
          </p:cNvSpPr>
          <p:nvPr>
            <p:ph type="title" orient="vert"/>
          </p:nvPr>
        </p:nvSpPr>
        <p:spPr>
          <a:xfrm>
            <a:off x="6629400" y="274638"/>
            <a:ext cx="2057400" cy="5851525"/>
          </a:xfrm>
        </p:spPr>
        <p:txBody>
          <a:bodyPr vert="eaVert"/>
          <a:lstStyle/>
          <a:p>
            <a:r>
              <a:rPr lang="en-AU"/>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7" name="Slide Number Placeholder 5"/>
          <p:cNvSpPr>
            <a:spLocks noGrp="1"/>
          </p:cNvSpPr>
          <p:nvPr>
            <p:ph type="sldNum" sz="quarter" idx="11"/>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charset="0"/>
              </a:defRPr>
            </a:lvl1pPr>
          </a:lstStyle>
          <a:p>
            <a:fld id="{ABB3FB61-C215-E543-8FD1-8989B0E7D7CA}" type="slidenum">
              <a:rPr lang="en-US"/>
              <a:pPr/>
              <a:t>‹#›</a:t>
            </a:fld>
            <a:endParaRPr lang="en-US" dirty="0"/>
          </a:p>
        </p:txBody>
      </p:sp>
      <p:sp>
        <p:nvSpPr>
          <p:cNvPr id="8" name="TextBox 6"/>
          <p:cNvSpPr txBox="1"/>
          <p:nvPr userDrawn="1"/>
        </p:nvSpPr>
        <p:spPr>
          <a:xfrm>
            <a:off x="457200" y="6373020"/>
            <a:ext cx="4443396" cy="276999"/>
          </a:xfrm>
          <a:prstGeom prst="rect">
            <a:avLst/>
          </a:prstGeom>
          <a:noFill/>
        </p:spPr>
        <p:txBody>
          <a:bodyPr wrap="none">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Arial"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Arial"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Arial"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Arial"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Arial" charset="0"/>
              </a:defRPr>
            </a:lvl5pPr>
            <a:lvl6pPr marL="2286000" algn="l" defTabSz="457200" rtl="0" eaLnBrk="1" latinLnBrk="0" hangingPunct="1">
              <a:defRPr kern="1200">
                <a:solidFill>
                  <a:schemeClr val="tx1"/>
                </a:solidFill>
                <a:latin typeface="Arial" charset="0"/>
                <a:ea typeface="ＭＳ Ｐゴシック" charset="0"/>
                <a:cs typeface="Arial" charset="0"/>
              </a:defRPr>
            </a:lvl6pPr>
            <a:lvl7pPr marL="2743200" algn="l" defTabSz="457200" rtl="0" eaLnBrk="1" latinLnBrk="0" hangingPunct="1">
              <a:defRPr kern="1200">
                <a:solidFill>
                  <a:schemeClr val="tx1"/>
                </a:solidFill>
                <a:latin typeface="Arial" charset="0"/>
                <a:ea typeface="ＭＳ Ｐゴシック" charset="0"/>
                <a:cs typeface="Arial" charset="0"/>
              </a:defRPr>
            </a:lvl7pPr>
            <a:lvl8pPr marL="3200400" algn="l" defTabSz="457200" rtl="0" eaLnBrk="1" latinLnBrk="0" hangingPunct="1">
              <a:defRPr kern="1200">
                <a:solidFill>
                  <a:schemeClr val="tx1"/>
                </a:solidFill>
                <a:latin typeface="Arial" charset="0"/>
                <a:ea typeface="ＭＳ Ｐゴシック" charset="0"/>
                <a:cs typeface="Arial" charset="0"/>
              </a:defRPr>
            </a:lvl8pPr>
            <a:lvl9pPr marL="3657600" algn="l" defTabSz="457200" rtl="0" eaLnBrk="1" latinLnBrk="0" hangingPunct="1">
              <a:defRPr kern="1200">
                <a:solidFill>
                  <a:schemeClr val="tx1"/>
                </a:solidFill>
                <a:latin typeface="Arial" charset="0"/>
                <a:ea typeface="ＭＳ Ｐゴシック" charset="0"/>
                <a:cs typeface="Arial" charset="0"/>
              </a:defRPr>
            </a:lvl9pPr>
          </a:lstStyle>
          <a:p>
            <a:r>
              <a:rPr lang="en-AU" sz="1200" dirty="0">
                <a:solidFill>
                  <a:srgbClr val="A6A6A6"/>
                </a:solidFill>
                <a:latin typeface="Arial" charset="0"/>
              </a:rPr>
              <a:t>Copyright © 2020 Pearson Education</a:t>
            </a:r>
            <a:r>
              <a:rPr lang="en-AU" sz="1200" baseline="0" dirty="0">
                <a:solidFill>
                  <a:srgbClr val="A6A6A6"/>
                </a:solidFill>
                <a:latin typeface="Arial" charset="0"/>
              </a:rPr>
              <a:t> Ltd. All Rights Reserved.</a:t>
            </a:r>
            <a:endParaRPr lang="en-US" sz="1200" dirty="0">
              <a:solidFill>
                <a:srgbClr val="A6A6A6"/>
              </a:solidFill>
              <a:latin typeface="Arial" charset="0"/>
            </a:endParaRPr>
          </a:p>
        </p:txBody>
      </p:sp>
    </p:spTree>
    <p:extLst>
      <p:ext uri="{BB962C8B-B14F-4D97-AF65-F5344CB8AC3E}">
        <p14:creationId xmlns:p14="http://schemas.microsoft.com/office/powerpoint/2010/main" val="234332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3"/>
                                        </p:tgtEl>
                                        <p:attrNameLst>
                                          <p:attrName>style.visibility</p:attrName>
                                        </p:attrNameLst>
                                      </p:cBhvr>
                                      <p:to>
                                        <p:strVal val="visible"/>
                                      </p:to>
                                    </p:set>
                                    <p:animEffect transition="in" filter="strips(downRigh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showMasterPhAnim="0" type="txAndClipArt">
  <p:cSld name="Title, Text and Clip Art">
    <p:spTree>
      <p:nvGrpSpPr>
        <p:cNvPr id="1" name=""/>
        <p:cNvGrpSpPr/>
        <p:nvPr/>
      </p:nvGrpSpPr>
      <p:grpSpPr>
        <a:xfrm>
          <a:off x="0" y="0"/>
          <a:ext cx="0" cy="0"/>
          <a:chOff x="0" y="0"/>
          <a:chExt cx="0" cy="0"/>
        </a:xfrm>
      </p:grpSpPr>
      <p:sp>
        <p:nvSpPr>
          <p:cNvPr id="5" name="TextBox 4"/>
          <p:cNvSpPr txBox="1"/>
          <p:nvPr userDrawn="1"/>
        </p:nvSpPr>
        <p:spPr>
          <a:xfrm>
            <a:off x="7975600" y="6384925"/>
            <a:ext cx="595313" cy="276225"/>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r>
              <a:rPr lang="en-US" sz="1200" dirty="0">
                <a:solidFill>
                  <a:srgbClr val="A6A6A6"/>
                </a:solidFill>
                <a:latin typeface="Arial" charset="0"/>
              </a:rPr>
              <a:t>5 - </a:t>
            </a:r>
            <a:fld id="{5F182A27-1CAC-5B45-9BB6-C9B440A435AF}" type="slidenum">
              <a:rPr lang="en-US" sz="1200">
                <a:solidFill>
                  <a:srgbClr val="A6A6A6"/>
                </a:solidFill>
                <a:latin typeface="Arial" charset="0"/>
              </a:rPr>
              <a:pPr/>
              <a:t>‹#›</a:t>
            </a:fld>
            <a:endParaRPr lang="en-US" sz="1200" dirty="0">
              <a:solidFill>
                <a:srgbClr val="A6A6A6"/>
              </a:solidFill>
              <a:latin typeface="Arial" charset="0"/>
            </a:endParaRPr>
          </a:p>
        </p:txBody>
      </p:sp>
      <p:sp>
        <p:nvSpPr>
          <p:cNvPr id="2" name="Title 1"/>
          <p:cNvSpPr>
            <a:spLocks noGrp="1"/>
          </p:cNvSpPr>
          <p:nvPr>
            <p:ph type="title"/>
          </p:nvPr>
        </p:nvSpPr>
        <p:spPr>
          <a:xfrm>
            <a:off x="685800" y="434975"/>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177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8200" y="1917700"/>
            <a:ext cx="3810000" cy="4114800"/>
          </a:xfrm>
        </p:spPr>
        <p:txBody>
          <a:bodyPr rtlCol="0">
            <a:normAutofit/>
          </a:bodyPr>
          <a:lstStyle/>
          <a:p>
            <a:pPr lvl="0"/>
            <a:endParaRPr lang="en-US" noProof="0" dirty="0"/>
          </a:p>
        </p:txBody>
      </p:sp>
      <p:sp>
        <p:nvSpPr>
          <p:cNvPr id="7" name="TextBox 6"/>
          <p:cNvSpPr txBox="1"/>
          <p:nvPr userDrawn="1"/>
        </p:nvSpPr>
        <p:spPr>
          <a:xfrm>
            <a:off x="457200" y="6373020"/>
            <a:ext cx="4443396" cy="276999"/>
          </a:xfrm>
          <a:prstGeom prst="rect">
            <a:avLst/>
          </a:prstGeom>
          <a:noFill/>
        </p:spPr>
        <p:txBody>
          <a:bodyPr wrap="none">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Arial"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Arial"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Arial"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Arial"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Arial" charset="0"/>
              </a:defRPr>
            </a:lvl5pPr>
            <a:lvl6pPr marL="2286000" algn="l" defTabSz="457200" rtl="0" eaLnBrk="1" latinLnBrk="0" hangingPunct="1">
              <a:defRPr kern="1200">
                <a:solidFill>
                  <a:schemeClr val="tx1"/>
                </a:solidFill>
                <a:latin typeface="Arial" charset="0"/>
                <a:ea typeface="ＭＳ Ｐゴシック" charset="0"/>
                <a:cs typeface="Arial" charset="0"/>
              </a:defRPr>
            </a:lvl6pPr>
            <a:lvl7pPr marL="2743200" algn="l" defTabSz="457200" rtl="0" eaLnBrk="1" latinLnBrk="0" hangingPunct="1">
              <a:defRPr kern="1200">
                <a:solidFill>
                  <a:schemeClr val="tx1"/>
                </a:solidFill>
                <a:latin typeface="Arial" charset="0"/>
                <a:ea typeface="ＭＳ Ｐゴシック" charset="0"/>
                <a:cs typeface="Arial" charset="0"/>
              </a:defRPr>
            </a:lvl7pPr>
            <a:lvl8pPr marL="3200400" algn="l" defTabSz="457200" rtl="0" eaLnBrk="1" latinLnBrk="0" hangingPunct="1">
              <a:defRPr kern="1200">
                <a:solidFill>
                  <a:schemeClr val="tx1"/>
                </a:solidFill>
                <a:latin typeface="Arial" charset="0"/>
                <a:ea typeface="ＭＳ Ｐゴシック" charset="0"/>
                <a:cs typeface="Arial" charset="0"/>
              </a:defRPr>
            </a:lvl8pPr>
            <a:lvl9pPr marL="3657600" algn="l" defTabSz="457200" rtl="0" eaLnBrk="1" latinLnBrk="0" hangingPunct="1">
              <a:defRPr kern="1200">
                <a:solidFill>
                  <a:schemeClr val="tx1"/>
                </a:solidFill>
                <a:latin typeface="Arial" charset="0"/>
                <a:ea typeface="ＭＳ Ｐゴシック" charset="0"/>
                <a:cs typeface="Arial" charset="0"/>
              </a:defRPr>
            </a:lvl9pPr>
          </a:lstStyle>
          <a:p>
            <a:r>
              <a:rPr lang="en-AU" sz="1200" dirty="0">
                <a:solidFill>
                  <a:srgbClr val="A6A6A6"/>
                </a:solidFill>
                <a:latin typeface="Arial" charset="0"/>
              </a:rPr>
              <a:t>Copyright © 2020 Pearson Education</a:t>
            </a:r>
            <a:r>
              <a:rPr lang="en-AU" sz="1200" baseline="0" dirty="0">
                <a:solidFill>
                  <a:srgbClr val="A6A6A6"/>
                </a:solidFill>
                <a:latin typeface="Arial" charset="0"/>
              </a:rPr>
              <a:t> Ltd. All Rights Reserved.</a:t>
            </a:r>
            <a:endParaRPr lang="en-US" sz="1200" dirty="0">
              <a:solidFill>
                <a:srgbClr val="A6A6A6"/>
              </a:solidFill>
              <a:latin typeface="Arial" charset="0"/>
            </a:endParaRPr>
          </a:p>
        </p:txBody>
      </p:sp>
    </p:spTree>
    <p:extLst>
      <p:ext uri="{BB962C8B-B14F-4D97-AF65-F5344CB8AC3E}">
        <p14:creationId xmlns:p14="http://schemas.microsoft.com/office/powerpoint/2010/main" val="2103855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3"/>
                                        </p:tgtEl>
                                        <p:attrNameLst>
                                          <p:attrName>style.visibility</p:attrName>
                                        </p:attrNameLst>
                                      </p:cBhvr>
                                      <p:to>
                                        <p:strVal val="visible"/>
                                      </p:to>
                                    </p:set>
                                    <p:animEffect transition="in" filter="strips(downRight)">
                                      <p:cBhvr>
                                        <p:cTn id="7" dur="500"/>
                                        <p:tgtEl>
                                          <p:spTgt spid="3"/>
                                        </p:tgtEl>
                                      </p:cBhvr>
                                    </p:animEffect>
                                  </p:childTnLst>
                                </p:cTn>
                              </p:par>
                            </p:childTnLst>
                          </p:cTn>
                        </p:par>
                        <p:par>
                          <p:cTn id="8" fill="hold">
                            <p:stCondLst>
                              <p:cond delay="1500"/>
                            </p:stCondLst>
                            <p:childTnLst>
                              <p:par>
                                <p:cTn id="9" presetID="18" presetClass="entr" presetSubtype="6" fill="hold" grpId="0" nodeType="afterEffect" nodePh="1">
                                  <p:stCondLst>
                                    <p:cond delay="1000"/>
                                  </p:stCondLst>
                                  <p:endCondLst>
                                    <p:cond evt="begin" delay="0">
                                      <p:tn val="9"/>
                                    </p:cond>
                                  </p:endCondLst>
                                  <p:childTnLst>
                                    <p:set>
                                      <p:cBhvr>
                                        <p:cTn id="10" dur="1" fill="hold">
                                          <p:stCondLst>
                                            <p:cond delay="0"/>
                                          </p:stCondLst>
                                        </p:cTn>
                                        <p:tgtEl>
                                          <p:spTgt spid="4"/>
                                        </p:tgtEl>
                                        <p:attrNameLst>
                                          <p:attrName>style.visibility</p:attrName>
                                        </p:attrNameLst>
                                      </p:cBhvr>
                                      <p:to>
                                        <p:strVal val="visible"/>
                                      </p:to>
                                    </p:set>
                                    <p:animEffect transition="in" filter="strips(downRight)">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4" grpId="0" autoUpdateAnimBg="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showMasterPhAnim="0" type="obj" preserve="1">
  <p:cSld name="Title and Content">
    <p:spTree>
      <p:nvGrpSpPr>
        <p:cNvPr id="1" name=""/>
        <p:cNvGrpSpPr/>
        <p:nvPr/>
      </p:nvGrpSpPr>
      <p:grpSpPr>
        <a:xfrm>
          <a:off x="0" y="0"/>
          <a:ext cx="0" cy="0"/>
          <a:chOff x="0" y="0"/>
          <a:chExt cx="0" cy="0"/>
        </a:xfrm>
      </p:grpSpPr>
      <p:sp>
        <p:nvSpPr>
          <p:cNvPr id="4" name="TextBox 3"/>
          <p:cNvSpPr txBox="1"/>
          <p:nvPr userDrawn="1"/>
        </p:nvSpPr>
        <p:spPr>
          <a:xfrm>
            <a:off x="7975600" y="6384925"/>
            <a:ext cx="595085"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r>
              <a:rPr lang="en-US" sz="1200" dirty="0">
                <a:solidFill>
                  <a:srgbClr val="A6A6A6"/>
                </a:solidFill>
                <a:latin typeface="Arial" charset="0"/>
              </a:rPr>
              <a:t>5 - </a:t>
            </a:r>
            <a:fld id="{40851343-75B4-5B41-BA15-A1E5D1AFA31C}" type="slidenum">
              <a:rPr lang="en-US" sz="1200">
                <a:solidFill>
                  <a:srgbClr val="A6A6A6"/>
                </a:solidFill>
                <a:latin typeface="Arial" charset="0"/>
              </a:rPr>
              <a:pPr/>
              <a:t>‹#›</a:t>
            </a:fld>
            <a:endParaRPr lang="en-US" sz="1200" dirty="0">
              <a:solidFill>
                <a:srgbClr val="A6A6A6"/>
              </a:solidFill>
              <a:latin typeface="Arial" charset="0"/>
            </a:endParaRPr>
          </a:p>
        </p:txBody>
      </p:sp>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idx="1"/>
          </p:nvPr>
        </p:nvSpPr>
        <p:spPr/>
        <p:txBody>
          <a:bodyPr/>
          <a:lstStyle>
            <a:lvl1pPr marL="342900" indent="-342900">
              <a:buClr>
                <a:schemeClr val="accent1"/>
              </a:buClr>
              <a:buFont typeface="Arial Unicode MS"/>
              <a:buChar char="▶"/>
              <a:defRPr/>
            </a:lvl1pPr>
            <a:lvl2pPr marL="742950" indent="-285750">
              <a:buClr>
                <a:schemeClr val="accent1"/>
              </a:buClr>
              <a:buFont typeface="Arial Unicode MS"/>
              <a:buChar char="▶"/>
              <a:defRPr/>
            </a:lvl2pPr>
            <a:lvl3pPr marL="1143000" indent="-228600">
              <a:buClr>
                <a:schemeClr val="accent1"/>
              </a:buClr>
              <a:buFont typeface="Arial Unicode MS"/>
              <a:buChar char="▶"/>
              <a:defRPr/>
            </a:lvl3pPr>
            <a:lvl4pPr marL="1600200" indent="-228600">
              <a:buClr>
                <a:schemeClr val="accent1"/>
              </a:buClr>
              <a:buFont typeface="Arial Unicode MS"/>
              <a:buChar char="▶"/>
              <a:defRPr/>
            </a:lvl4pPr>
            <a:lvl5pPr marL="2057400" indent="-228600">
              <a:buClr>
                <a:schemeClr val="accent1"/>
              </a:buClr>
              <a:buFont typeface="Arial Unicode MS"/>
              <a:buChar char="▶"/>
              <a:defRPr/>
            </a:lvl5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7" name="Slide Number Placeholder 5"/>
          <p:cNvSpPr>
            <a:spLocks noGrp="1"/>
          </p:cNvSpPr>
          <p:nvPr>
            <p:ph type="sldNum" sz="quarter" idx="11"/>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charset="0"/>
              </a:defRPr>
            </a:lvl1pPr>
          </a:lstStyle>
          <a:p>
            <a:fld id="{719C0A48-53B8-C64F-AFE6-ECE23F11299D}" type="slidenum">
              <a:rPr lang="en-US"/>
              <a:pPr/>
              <a:t>‹#›</a:t>
            </a:fld>
            <a:endParaRPr lang="en-US" dirty="0"/>
          </a:p>
        </p:txBody>
      </p:sp>
      <p:sp>
        <p:nvSpPr>
          <p:cNvPr id="8" name="TextBox 6"/>
          <p:cNvSpPr txBox="1"/>
          <p:nvPr userDrawn="1"/>
        </p:nvSpPr>
        <p:spPr>
          <a:xfrm>
            <a:off x="457200" y="6373020"/>
            <a:ext cx="4443396" cy="276999"/>
          </a:xfrm>
          <a:prstGeom prst="rect">
            <a:avLst/>
          </a:prstGeom>
          <a:noFill/>
        </p:spPr>
        <p:txBody>
          <a:bodyPr wrap="none">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Arial"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Arial"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Arial"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Arial"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Arial" charset="0"/>
              </a:defRPr>
            </a:lvl5pPr>
            <a:lvl6pPr marL="2286000" algn="l" defTabSz="457200" rtl="0" eaLnBrk="1" latinLnBrk="0" hangingPunct="1">
              <a:defRPr kern="1200">
                <a:solidFill>
                  <a:schemeClr val="tx1"/>
                </a:solidFill>
                <a:latin typeface="Arial" charset="0"/>
                <a:ea typeface="ＭＳ Ｐゴシック" charset="0"/>
                <a:cs typeface="Arial" charset="0"/>
              </a:defRPr>
            </a:lvl6pPr>
            <a:lvl7pPr marL="2743200" algn="l" defTabSz="457200" rtl="0" eaLnBrk="1" latinLnBrk="0" hangingPunct="1">
              <a:defRPr kern="1200">
                <a:solidFill>
                  <a:schemeClr val="tx1"/>
                </a:solidFill>
                <a:latin typeface="Arial" charset="0"/>
                <a:ea typeface="ＭＳ Ｐゴシック" charset="0"/>
                <a:cs typeface="Arial" charset="0"/>
              </a:defRPr>
            </a:lvl7pPr>
            <a:lvl8pPr marL="3200400" algn="l" defTabSz="457200" rtl="0" eaLnBrk="1" latinLnBrk="0" hangingPunct="1">
              <a:defRPr kern="1200">
                <a:solidFill>
                  <a:schemeClr val="tx1"/>
                </a:solidFill>
                <a:latin typeface="Arial" charset="0"/>
                <a:ea typeface="ＭＳ Ｐゴシック" charset="0"/>
                <a:cs typeface="Arial" charset="0"/>
              </a:defRPr>
            </a:lvl8pPr>
            <a:lvl9pPr marL="3657600" algn="l" defTabSz="457200" rtl="0" eaLnBrk="1" latinLnBrk="0" hangingPunct="1">
              <a:defRPr kern="1200">
                <a:solidFill>
                  <a:schemeClr val="tx1"/>
                </a:solidFill>
                <a:latin typeface="Arial" charset="0"/>
                <a:ea typeface="ＭＳ Ｐゴシック" charset="0"/>
                <a:cs typeface="Arial" charset="0"/>
              </a:defRPr>
            </a:lvl9pPr>
          </a:lstStyle>
          <a:p>
            <a:r>
              <a:rPr lang="en-AU" sz="1200" dirty="0">
                <a:solidFill>
                  <a:srgbClr val="A6A6A6"/>
                </a:solidFill>
                <a:latin typeface="Arial" charset="0"/>
              </a:rPr>
              <a:t>Copyright © 2020 Pearson Education</a:t>
            </a:r>
            <a:r>
              <a:rPr lang="en-AU" sz="1200" baseline="0" dirty="0">
                <a:solidFill>
                  <a:srgbClr val="A6A6A6"/>
                </a:solidFill>
                <a:latin typeface="Arial" charset="0"/>
              </a:rPr>
              <a:t> Ltd. All Rights Reserved.</a:t>
            </a:r>
            <a:endParaRPr lang="en-US" sz="1200" dirty="0">
              <a:solidFill>
                <a:srgbClr val="A6A6A6"/>
              </a:solidFill>
              <a:latin typeface="Arial" charset="0"/>
            </a:endParaRPr>
          </a:p>
        </p:txBody>
      </p:sp>
    </p:spTree>
    <p:extLst>
      <p:ext uri="{BB962C8B-B14F-4D97-AF65-F5344CB8AC3E}">
        <p14:creationId xmlns:p14="http://schemas.microsoft.com/office/powerpoint/2010/main" val="2023379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3"/>
                                        </p:tgtEl>
                                        <p:attrNameLst>
                                          <p:attrName>style.visibility</p:attrName>
                                        </p:attrNameLst>
                                      </p:cBhvr>
                                      <p:to>
                                        <p:strVal val="visible"/>
                                      </p:to>
                                    </p:set>
                                    <p:animEffect transition="in" filter="strips(downRigh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showMasterPhAnim="0" type="secHead" preserve="1">
  <p:cSld name="Section Header">
    <p:spTree>
      <p:nvGrpSpPr>
        <p:cNvPr id="1" name=""/>
        <p:cNvGrpSpPr/>
        <p:nvPr/>
      </p:nvGrpSpPr>
      <p:grpSpPr>
        <a:xfrm>
          <a:off x="0" y="0"/>
          <a:ext cx="0" cy="0"/>
          <a:chOff x="0" y="0"/>
          <a:chExt cx="0" cy="0"/>
        </a:xfrm>
      </p:grpSpPr>
      <p:sp>
        <p:nvSpPr>
          <p:cNvPr id="4" name="TextBox 3"/>
          <p:cNvSpPr txBox="1"/>
          <p:nvPr userDrawn="1"/>
        </p:nvSpPr>
        <p:spPr>
          <a:xfrm>
            <a:off x="7975600" y="6384925"/>
            <a:ext cx="595085"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r>
              <a:rPr lang="en-US" sz="1200" dirty="0">
                <a:solidFill>
                  <a:srgbClr val="A6A6A6"/>
                </a:solidFill>
                <a:latin typeface="Arial" charset="0"/>
              </a:rPr>
              <a:t>5 - </a:t>
            </a:r>
            <a:fld id="{BA5193B0-0154-3645-AAC6-F847D834F72F}" type="slidenum">
              <a:rPr lang="en-US" sz="1200">
                <a:solidFill>
                  <a:srgbClr val="A6A6A6"/>
                </a:solidFill>
                <a:latin typeface="Arial" charset="0"/>
              </a:rPr>
              <a:pPr/>
              <a:t>‹#›</a:t>
            </a:fld>
            <a:endParaRPr lang="en-US" sz="1200" dirty="0">
              <a:solidFill>
                <a:srgbClr val="A6A6A6"/>
              </a:solidFill>
              <a:latin typeface="Arial" charset="0"/>
            </a:endParaRPr>
          </a:p>
        </p:txBody>
      </p:sp>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AU"/>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a:t>Click to edit Master text styles</a:t>
            </a:r>
          </a:p>
        </p:txBody>
      </p:sp>
      <p:sp>
        <p:nvSpPr>
          <p:cNvPr id="7" name="Slide Number Placeholder 5"/>
          <p:cNvSpPr>
            <a:spLocks noGrp="1"/>
          </p:cNvSpPr>
          <p:nvPr>
            <p:ph type="sldNum" sz="quarter" idx="11"/>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charset="0"/>
              </a:defRPr>
            </a:lvl1pPr>
          </a:lstStyle>
          <a:p>
            <a:fld id="{3A2929A9-CBCF-F84E-AF43-5F98BE338A13}" type="slidenum">
              <a:rPr lang="en-US"/>
              <a:pPr/>
              <a:t>‹#›</a:t>
            </a:fld>
            <a:endParaRPr lang="en-US" dirty="0"/>
          </a:p>
        </p:txBody>
      </p:sp>
      <p:sp>
        <p:nvSpPr>
          <p:cNvPr id="8" name="TextBox 6"/>
          <p:cNvSpPr txBox="1"/>
          <p:nvPr userDrawn="1"/>
        </p:nvSpPr>
        <p:spPr>
          <a:xfrm>
            <a:off x="457200" y="6373020"/>
            <a:ext cx="4443396" cy="276999"/>
          </a:xfrm>
          <a:prstGeom prst="rect">
            <a:avLst/>
          </a:prstGeom>
          <a:noFill/>
        </p:spPr>
        <p:txBody>
          <a:bodyPr wrap="none">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Arial"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Arial"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Arial"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Arial"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Arial" charset="0"/>
              </a:defRPr>
            </a:lvl5pPr>
            <a:lvl6pPr marL="2286000" algn="l" defTabSz="457200" rtl="0" eaLnBrk="1" latinLnBrk="0" hangingPunct="1">
              <a:defRPr kern="1200">
                <a:solidFill>
                  <a:schemeClr val="tx1"/>
                </a:solidFill>
                <a:latin typeface="Arial" charset="0"/>
                <a:ea typeface="ＭＳ Ｐゴシック" charset="0"/>
                <a:cs typeface="Arial" charset="0"/>
              </a:defRPr>
            </a:lvl6pPr>
            <a:lvl7pPr marL="2743200" algn="l" defTabSz="457200" rtl="0" eaLnBrk="1" latinLnBrk="0" hangingPunct="1">
              <a:defRPr kern="1200">
                <a:solidFill>
                  <a:schemeClr val="tx1"/>
                </a:solidFill>
                <a:latin typeface="Arial" charset="0"/>
                <a:ea typeface="ＭＳ Ｐゴシック" charset="0"/>
                <a:cs typeface="Arial" charset="0"/>
              </a:defRPr>
            </a:lvl7pPr>
            <a:lvl8pPr marL="3200400" algn="l" defTabSz="457200" rtl="0" eaLnBrk="1" latinLnBrk="0" hangingPunct="1">
              <a:defRPr kern="1200">
                <a:solidFill>
                  <a:schemeClr val="tx1"/>
                </a:solidFill>
                <a:latin typeface="Arial" charset="0"/>
                <a:ea typeface="ＭＳ Ｐゴシック" charset="0"/>
                <a:cs typeface="Arial" charset="0"/>
              </a:defRPr>
            </a:lvl8pPr>
            <a:lvl9pPr marL="3657600" algn="l" defTabSz="457200" rtl="0" eaLnBrk="1" latinLnBrk="0" hangingPunct="1">
              <a:defRPr kern="1200">
                <a:solidFill>
                  <a:schemeClr val="tx1"/>
                </a:solidFill>
                <a:latin typeface="Arial" charset="0"/>
                <a:ea typeface="ＭＳ Ｐゴシック" charset="0"/>
                <a:cs typeface="Arial" charset="0"/>
              </a:defRPr>
            </a:lvl9pPr>
          </a:lstStyle>
          <a:p>
            <a:r>
              <a:rPr lang="en-AU" sz="1200" dirty="0">
                <a:solidFill>
                  <a:srgbClr val="A6A6A6"/>
                </a:solidFill>
                <a:latin typeface="Arial" charset="0"/>
              </a:rPr>
              <a:t>Copyright © 2020 Pearson Education</a:t>
            </a:r>
            <a:r>
              <a:rPr lang="en-AU" sz="1200" baseline="0" dirty="0">
                <a:solidFill>
                  <a:srgbClr val="A6A6A6"/>
                </a:solidFill>
                <a:latin typeface="Arial" charset="0"/>
              </a:rPr>
              <a:t> Ltd. All Rights Reserved.</a:t>
            </a:r>
            <a:endParaRPr lang="en-US" sz="1200" dirty="0">
              <a:solidFill>
                <a:srgbClr val="A6A6A6"/>
              </a:solidFill>
              <a:latin typeface="Arial" charset="0"/>
            </a:endParaRPr>
          </a:p>
        </p:txBody>
      </p:sp>
    </p:spTree>
    <p:extLst>
      <p:ext uri="{BB962C8B-B14F-4D97-AF65-F5344CB8AC3E}">
        <p14:creationId xmlns:p14="http://schemas.microsoft.com/office/powerpoint/2010/main" val="1833818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3"/>
                                        </p:tgtEl>
                                        <p:attrNameLst>
                                          <p:attrName>style.visibility</p:attrName>
                                        </p:attrNameLst>
                                      </p:cBhvr>
                                      <p:to>
                                        <p:strVal val="visible"/>
                                      </p:to>
                                    </p:set>
                                    <p:animEffect transition="in" filter="strips(downRigh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showMasterPhAnim="0" type="twoObj" preserve="1">
  <p:cSld name="Two Content">
    <p:spTree>
      <p:nvGrpSpPr>
        <p:cNvPr id="1" name=""/>
        <p:cNvGrpSpPr/>
        <p:nvPr/>
      </p:nvGrpSpPr>
      <p:grpSpPr>
        <a:xfrm>
          <a:off x="0" y="0"/>
          <a:ext cx="0" cy="0"/>
          <a:chOff x="0" y="0"/>
          <a:chExt cx="0" cy="0"/>
        </a:xfrm>
      </p:grpSpPr>
      <p:sp>
        <p:nvSpPr>
          <p:cNvPr id="5" name="TextBox 4"/>
          <p:cNvSpPr txBox="1"/>
          <p:nvPr userDrawn="1"/>
        </p:nvSpPr>
        <p:spPr>
          <a:xfrm>
            <a:off x="7975600" y="6384925"/>
            <a:ext cx="595085"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r>
              <a:rPr lang="en-US" sz="1200" dirty="0">
                <a:solidFill>
                  <a:srgbClr val="A6A6A6"/>
                </a:solidFill>
                <a:latin typeface="Arial" charset="0"/>
              </a:rPr>
              <a:t>5 - </a:t>
            </a:r>
            <a:fld id="{3062501F-5EAC-7245-8D34-C03DAAD42E71}" type="slidenum">
              <a:rPr lang="en-US" sz="1200">
                <a:solidFill>
                  <a:srgbClr val="A6A6A6"/>
                </a:solidFill>
                <a:latin typeface="Arial" charset="0"/>
              </a:rPr>
              <a:pPr/>
              <a:t>‹#›</a:t>
            </a:fld>
            <a:endParaRPr lang="en-US" sz="1200" dirty="0">
              <a:solidFill>
                <a:srgbClr val="A6A6A6"/>
              </a:solidFill>
              <a:latin typeface="Arial" charset="0"/>
            </a:endParaRPr>
          </a:p>
        </p:txBody>
      </p:sp>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8" name="Slide Number Placeholder 6"/>
          <p:cNvSpPr>
            <a:spLocks noGrp="1"/>
          </p:cNvSpPr>
          <p:nvPr>
            <p:ph type="sldNum" sz="quarter" idx="11"/>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charset="0"/>
              </a:defRPr>
            </a:lvl1pPr>
          </a:lstStyle>
          <a:p>
            <a:fld id="{E90C4066-B959-7048-993A-1D66F247A476}" type="slidenum">
              <a:rPr lang="en-US"/>
              <a:pPr/>
              <a:t>‹#›</a:t>
            </a:fld>
            <a:endParaRPr lang="en-US" dirty="0"/>
          </a:p>
        </p:txBody>
      </p:sp>
      <p:sp>
        <p:nvSpPr>
          <p:cNvPr id="9" name="TextBox 6"/>
          <p:cNvSpPr txBox="1"/>
          <p:nvPr userDrawn="1"/>
        </p:nvSpPr>
        <p:spPr>
          <a:xfrm>
            <a:off x="457200" y="6373020"/>
            <a:ext cx="4443396" cy="276999"/>
          </a:xfrm>
          <a:prstGeom prst="rect">
            <a:avLst/>
          </a:prstGeom>
          <a:noFill/>
        </p:spPr>
        <p:txBody>
          <a:bodyPr wrap="none">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Arial"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Arial"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Arial"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Arial"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Arial" charset="0"/>
              </a:defRPr>
            </a:lvl5pPr>
            <a:lvl6pPr marL="2286000" algn="l" defTabSz="457200" rtl="0" eaLnBrk="1" latinLnBrk="0" hangingPunct="1">
              <a:defRPr kern="1200">
                <a:solidFill>
                  <a:schemeClr val="tx1"/>
                </a:solidFill>
                <a:latin typeface="Arial" charset="0"/>
                <a:ea typeface="ＭＳ Ｐゴシック" charset="0"/>
                <a:cs typeface="Arial" charset="0"/>
              </a:defRPr>
            </a:lvl6pPr>
            <a:lvl7pPr marL="2743200" algn="l" defTabSz="457200" rtl="0" eaLnBrk="1" latinLnBrk="0" hangingPunct="1">
              <a:defRPr kern="1200">
                <a:solidFill>
                  <a:schemeClr val="tx1"/>
                </a:solidFill>
                <a:latin typeface="Arial" charset="0"/>
                <a:ea typeface="ＭＳ Ｐゴシック" charset="0"/>
                <a:cs typeface="Arial" charset="0"/>
              </a:defRPr>
            </a:lvl7pPr>
            <a:lvl8pPr marL="3200400" algn="l" defTabSz="457200" rtl="0" eaLnBrk="1" latinLnBrk="0" hangingPunct="1">
              <a:defRPr kern="1200">
                <a:solidFill>
                  <a:schemeClr val="tx1"/>
                </a:solidFill>
                <a:latin typeface="Arial" charset="0"/>
                <a:ea typeface="ＭＳ Ｐゴシック" charset="0"/>
                <a:cs typeface="Arial" charset="0"/>
              </a:defRPr>
            </a:lvl8pPr>
            <a:lvl9pPr marL="3657600" algn="l" defTabSz="457200" rtl="0" eaLnBrk="1" latinLnBrk="0" hangingPunct="1">
              <a:defRPr kern="1200">
                <a:solidFill>
                  <a:schemeClr val="tx1"/>
                </a:solidFill>
                <a:latin typeface="Arial" charset="0"/>
                <a:ea typeface="ＭＳ Ｐゴシック" charset="0"/>
                <a:cs typeface="Arial" charset="0"/>
              </a:defRPr>
            </a:lvl9pPr>
          </a:lstStyle>
          <a:p>
            <a:r>
              <a:rPr lang="en-AU" sz="1200" dirty="0">
                <a:solidFill>
                  <a:srgbClr val="A6A6A6"/>
                </a:solidFill>
                <a:latin typeface="Arial" charset="0"/>
              </a:rPr>
              <a:t>Copyright © 2020 Pearson Education</a:t>
            </a:r>
            <a:r>
              <a:rPr lang="en-AU" sz="1200" baseline="0" dirty="0">
                <a:solidFill>
                  <a:srgbClr val="A6A6A6"/>
                </a:solidFill>
                <a:latin typeface="Arial" charset="0"/>
              </a:rPr>
              <a:t> Ltd. All Rights Reserved.</a:t>
            </a:r>
            <a:endParaRPr lang="en-US" sz="1200" dirty="0">
              <a:solidFill>
                <a:srgbClr val="A6A6A6"/>
              </a:solidFill>
              <a:latin typeface="Arial" charset="0"/>
            </a:endParaRPr>
          </a:p>
        </p:txBody>
      </p:sp>
    </p:spTree>
    <p:extLst>
      <p:ext uri="{BB962C8B-B14F-4D97-AF65-F5344CB8AC3E}">
        <p14:creationId xmlns:p14="http://schemas.microsoft.com/office/powerpoint/2010/main" val="2156288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3"/>
                                        </p:tgtEl>
                                        <p:attrNameLst>
                                          <p:attrName>style.visibility</p:attrName>
                                        </p:attrNameLst>
                                      </p:cBhvr>
                                      <p:to>
                                        <p:strVal val="visible"/>
                                      </p:to>
                                    </p:set>
                                    <p:animEffect transition="in" filter="strips(downRight)">
                                      <p:cBhvr>
                                        <p:cTn id="7" dur="500"/>
                                        <p:tgtEl>
                                          <p:spTgt spid="3"/>
                                        </p:tgtEl>
                                      </p:cBhvr>
                                    </p:animEffect>
                                  </p:childTnLst>
                                </p:cTn>
                              </p:par>
                            </p:childTnLst>
                          </p:cTn>
                        </p:par>
                        <p:par>
                          <p:cTn id="8" fill="hold">
                            <p:stCondLst>
                              <p:cond delay="1500"/>
                            </p:stCondLst>
                            <p:childTnLst>
                              <p:par>
                                <p:cTn id="9" presetID="18" presetClass="entr" presetSubtype="6" fill="hold" grpId="0" nodeType="afterEffect">
                                  <p:stCondLst>
                                    <p:cond delay="1000"/>
                                  </p:stCondLst>
                                  <p:childTnLst>
                                    <p:set>
                                      <p:cBhvr>
                                        <p:cTn id="10" dur="1" fill="hold">
                                          <p:stCondLst>
                                            <p:cond delay="0"/>
                                          </p:stCondLst>
                                        </p:cTn>
                                        <p:tgtEl>
                                          <p:spTgt spid="4"/>
                                        </p:tgtEl>
                                        <p:attrNameLst>
                                          <p:attrName>style.visibility</p:attrName>
                                        </p:attrNameLst>
                                      </p:cBhvr>
                                      <p:to>
                                        <p:strVal val="visible"/>
                                      </p:to>
                                    </p:set>
                                    <p:animEffect transition="in" filter="strips(downRight)">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4" grpId="0" autoUpdateAnimBg="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showMasterPhAnim="0" type="twoTxTwoObj" preserve="1">
  <p:cSld name="Comparison">
    <p:spTree>
      <p:nvGrpSpPr>
        <p:cNvPr id="1" name=""/>
        <p:cNvGrpSpPr/>
        <p:nvPr/>
      </p:nvGrpSpPr>
      <p:grpSpPr>
        <a:xfrm>
          <a:off x="0" y="0"/>
          <a:ext cx="0" cy="0"/>
          <a:chOff x="0" y="0"/>
          <a:chExt cx="0" cy="0"/>
        </a:xfrm>
      </p:grpSpPr>
      <p:sp>
        <p:nvSpPr>
          <p:cNvPr id="7" name="TextBox 6"/>
          <p:cNvSpPr txBox="1"/>
          <p:nvPr userDrawn="1"/>
        </p:nvSpPr>
        <p:spPr>
          <a:xfrm>
            <a:off x="7975600" y="6384925"/>
            <a:ext cx="595085"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r>
              <a:rPr lang="en-US" sz="1200" dirty="0">
                <a:solidFill>
                  <a:srgbClr val="A6A6A6"/>
                </a:solidFill>
                <a:latin typeface="Arial" charset="0"/>
              </a:rPr>
              <a:t>5 - </a:t>
            </a:r>
            <a:fld id="{636BEDF9-1A21-6B43-B875-962A05A1E8E2}" type="slidenum">
              <a:rPr lang="en-US" sz="1200">
                <a:solidFill>
                  <a:srgbClr val="A6A6A6"/>
                </a:solidFill>
                <a:latin typeface="Arial" charset="0"/>
              </a:rPr>
              <a:pPr/>
              <a:t>‹#›</a:t>
            </a:fld>
            <a:endParaRPr lang="en-US" sz="1200" dirty="0">
              <a:solidFill>
                <a:srgbClr val="A6A6A6"/>
              </a:solidFill>
              <a:latin typeface="Arial" charset="0"/>
            </a:endParaRPr>
          </a:p>
        </p:txBody>
      </p:sp>
      <p:sp>
        <p:nvSpPr>
          <p:cNvPr id="2" name="Title 1"/>
          <p:cNvSpPr>
            <a:spLocks noGrp="1"/>
          </p:cNvSpPr>
          <p:nvPr>
            <p:ph type="title"/>
          </p:nvPr>
        </p:nvSpPr>
        <p:spPr/>
        <p:txBody>
          <a:bodyPr/>
          <a:lstStyle>
            <a:lvl1pPr>
              <a:defRPr/>
            </a:lvl1pPr>
          </a:lstStyle>
          <a:p>
            <a:r>
              <a:rPr lang="en-AU"/>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10" name="Slide Number Placeholder 8"/>
          <p:cNvSpPr>
            <a:spLocks noGrp="1"/>
          </p:cNvSpPr>
          <p:nvPr>
            <p:ph type="sldNum" sz="quarter" idx="11"/>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charset="0"/>
              </a:defRPr>
            </a:lvl1pPr>
          </a:lstStyle>
          <a:p>
            <a:fld id="{4AC6EFCD-90AA-5148-8ABC-1BA59F88CEFF}" type="slidenum">
              <a:rPr lang="en-US"/>
              <a:pPr/>
              <a:t>‹#›</a:t>
            </a:fld>
            <a:endParaRPr lang="en-US" dirty="0"/>
          </a:p>
        </p:txBody>
      </p:sp>
      <p:sp>
        <p:nvSpPr>
          <p:cNvPr id="11" name="TextBox 6"/>
          <p:cNvSpPr txBox="1"/>
          <p:nvPr userDrawn="1"/>
        </p:nvSpPr>
        <p:spPr>
          <a:xfrm>
            <a:off x="457200" y="6373020"/>
            <a:ext cx="4443396" cy="276999"/>
          </a:xfrm>
          <a:prstGeom prst="rect">
            <a:avLst/>
          </a:prstGeom>
          <a:noFill/>
        </p:spPr>
        <p:txBody>
          <a:bodyPr wrap="none">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Arial"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Arial"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Arial"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Arial"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Arial" charset="0"/>
              </a:defRPr>
            </a:lvl5pPr>
            <a:lvl6pPr marL="2286000" algn="l" defTabSz="457200" rtl="0" eaLnBrk="1" latinLnBrk="0" hangingPunct="1">
              <a:defRPr kern="1200">
                <a:solidFill>
                  <a:schemeClr val="tx1"/>
                </a:solidFill>
                <a:latin typeface="Arial" charset="0"/>
                <a:ea typeface="ＭＳ Ｐゴシック" charset="0"/>
                <a:cs typeface="Arial" charset="0"/>
              </a:defRPr>
            </a:lvl6pPr>
            <a:lvl7pPr marL="2743200" algn="l" defTabSz="457200" rtl="0" eaLnBrk="1" latinLnBrk="0" hangingPunct="1">
              <a:defRPr kern="1200">
                <a:solidFill>
                  <a:schemeClr val="tx1"/>
                </a:solidFill>
                <a:latin typeface="Arial" charset="0"/>
                <a:ea typeface="ＭＳ Ｐゴシック" charset="0"/>
                <a:cs typeface="Arial" charset="0"/>
              </a:defRPr>
            </a:lvl7pPr>
            <a:lvl8pPr marL="3200400" algn="l" defTabSz="457200" rtl="0" eaLnBrk="1" latinLnBrk="0" hangingPunct="1">
              <a:defRPr kern="1200">
                <a:solidFill>
                  <a:schemeClr val="tx1"/>
                </a:solidFill>
                <a:latin typeface="Arial" charset="0"/>
                <a:ea typeface="ＭＳ Ｐゴシック" charset="0"/>
                <a:cs typeface="Arial" charset="0"/>
              </a:defRPr>
            </a:lvl8pPr>
            <a:lvl9pPr marL="3657600" algn="l" defTabSz="457200" rtl="0" eaLnBrk="1" latinLnBrk="0" hangingPunct="1">
              <a:defRPr kern="1200">
                <a:solidFill>
                  <a:schemeClr val="tx1"/>
                </a:solidFill>
                <a:latin typeface="Arial" charset="0"/>
                <a:ea typeface="ＭＳ Ｐゴシック" charset="0"/>
                <a:cs typeface="Arial" charset="0"/>
              </a:defRPr>
            </a:lvl9pPr>
          </a:lstStyle>
          <a:p>
            <a:r>
              <a:rPr lang="en-AU" sz="1200" dirty="0">
                <a:solidFill>
                  <a:srgbClr val="A6A6A6"/>
                </a:solidFill>
                <a:latin typeface="Arial" charset="0"/>
              </a:rPr>
              <a:t>Copyright © 2020 Pearson Education</a:t>
            </a:r>
            <a:r>
              <a:rPr lang="en-AU" sz="1200" baseline="0" dirty="0">
                <a:solidFill>
                  <a:srgbClr val="A6A6A6"/>
                </a:solidFill>
                <a:latin typeface="Arial" charset="0"/>
              </a:rPr>
              <a:t> Ltd. All Rights Reserved.</a:t>
            </a:r>
            <a:endParaRPr lang="en-US" sz="1200" dirty="0">
              <a:solidFill>
                <a:srgbClr val="A6A6A6"/>
              </a:solidFill>
              <a:latin typeface="Arial" charset="0"/>
            </a:endParaRPr>
          </a:p>
        </p:txBody>
      </p:sp>
    </p:spTree>
    <p:extLst>
      <p:ext uri="{BB962C8B-B14F-4D97-AF65-F5344CB8AC3E}">
        <p14:creationId xmlns:p14="http://schemas.microsoft.com/office/powerpoint/2010/main" val="3829103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3"/>
                                        </p:tgtEl>
                                        <p:attrNameLst>
                                          <p:attrName>style.visibility</p:attrName>
                                        </p:attrNameLst>
                                      </p:cBhvr>
                                      <p:to>
                                        <p:strVal val="visible"/>
                                      </p:to>
                                    </p:set>
                                    <p:animEffect transition="in" filter="strips(downRight)">
                                      <p:cBhvr>
                                        <p:cTn id="7" dur="500"/>
                                        <p:tgtEl>
                                          <p:spTgt spid="3"/>
                                        </p:tgtEl>
                                      </p:cBhvr>
                                    </p:animEffect>
                                  </p:childTnLst>
                                </p:cTn>
                              </p:par>
                            </p:childTnLst>
                          </p:cTn>
                        </p:par>
                        <p:par>
                          <p:cTn id="8" fill="hold">
                            <p:stCondLst>
                              <p:cond delay="1500"/>
                            </p:stCondLst>
                            <p:childTnLst>
                              <p:par>
                                <p:cTn id="9" presetID="18" presetClass="entr" presetSubtype="6" fill="hold" grpId="0" nodeType="afterEffect">
                                  <p:stCondLst>
                                    <p:cond delay="1000"/>
                                  </p:stCondLst>
                                  <p:childTnLst>
                                    <p:set>
                                      <p:cBhvr>
                                        <p:cTn id="10" dur="1" fill="hold">
                                          <p:stCondLst>
                                            <p:cond delay="0"/>
                                          </p:stCondLst>
                                        </p:cTn>
                                        <p:tgtEl>
                                          <p:spTgt spid="4"/>
                                        </p:tgtEl>
                                        <p:attrNameLst>
                                          <p:attrName>style.visibility</p:attrName>
                                        </p:attrNameLst>
                                      </p:cBhvr>
                                      <p:to>
                                        <p:strVal val="visible"/>
                                      </p:to>
                                    </p:set>
                                    <p:animEffect transition="in" filter="strips(downRight)">
                                      <p:cBhvr>
                                        <p:cTn id="11" dur="500"/>
                                        <p:tgtEl>
                                          <p:spTgt spid="4"/>
                                        </p:tgtEl>
                                      </p:cBhvr>
                                    </p:animEffect>
                                  </p:childTnLst>
                                </p:cTn>
                              </p:par>
                            </p:childTnLst>
                          </p:cTn>
                        </p:par>
                        <p:par>
                          <p:cTn id="12" fill="hold">
                            <p:stCondLst>
                              <p:cond delay="3000"/>
                            </p:stCondLst>
                            <p:childTnLst>
                              <p:par>
                                <p:cTn id="13" presetID="18" presetClass="entr" presetSubtype="6" fill="hold" grpId="0" nodeType="afterEffect">
                                  <p:stCondLst>
                                    <p:cond delay="1000"/>
                                  </p:stCondLst>
                                  <p:childTnLst>
                                    <p:set>
                                      <p:cBhvr>
                                        <p:cTn id="14" dur="1" fill="hold">
                                          <p:stCondLst>
                                            <p:cond delay="0"/>
                                          </p:stCondLst>
                                        </p:cTn>
                                        <p:tgtEl>
                                          <p:spTgt spid="5"/>
                                        </p:tgtEl>
                                        <p:attrNameLst>
                                          <p:attrName>style.visibility</p:attrName>
                                        </p:attrNameLst>
                                      </p:cBhvr>
                                      <p:to>
                                        <p:strVal val="visible"/>
                                      </p:to>
                                    </p:set>
                                    <p:animEffect transition="in" filter="strips(downRight)">
                                      <p:cBhvr>
                                        <p:cTn id="15" dur="500"/>
                                        <p:tgtEl>
                                          <p:spTgt spid="5"/>
                                        </p:tgtEl>
                                      </p:cBhvr>
                                    </p:animEffect>
                                  </p:childTnLst>
                                </p:cTn>
                              </p:par>
                            </p:childTnLst>
                          </p:cTn>
                        </p:par>
                        <p:par>
                          <p:cTn id="16" fill="hold">
                            <p:stCondLst>
                              <p:cond delay="4500"/>
                            </p:stCondLst>
                            <p:childTnLst>
                              <p:par>
                                <p:cTn id="17" presetID="18" presetClass="entr" presetSubtype="6" fill="hold" grpId="0" nodeType="afterEffect">
                                  <p:stCondLst>
                                    <p:cond delay="1000"/>
                                  </p:stCondLst>
                                  <p:childTnLst>
                                    <p:set>
                                      <p:cBhvr>
                                        <p:cTn id="18" dur="1" fill="hold">
                                          <p:stCondLst>
                                            <p:cond delay="0"/>
                                          </p:stCondLst>
                                        </p:cTn>
                                        <p:tgtEl>
                                          <p:spTgt spid="6"/>
                                        </p:tgtEl>
                                        <p:attrNameLst>
                                          <p:attrName>style.visibility</p:attrName>
                                        </p:attrNameLst>
                                      </p:cBhvr>
                                      <p:to>
                                        <p:strVal val="visible"/>
                                      </p:to>
                                    </p:set>
                                    <p:animEffect transition="in" filter="strips(downRight)">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4" grpId="0" autoUpdateAnimBg="0"/>
      <p:bldP spid="5" grpId="0" autoUpdateAnimBg="0"/>
      <p:bldP spid="6" grpId="0" autoUpdateAnimBg="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showMasterPhAnim="0" type="titleOnly" preserve="1">
  <p:cSld name="Title Only">
    <p:spTree>
      <p:nvGrpSpPr>
        <p:cNvPr id="1" name=""/>
        <p:cNvGrpSpPr/>
        <p:nvPr/>
      </p:nvGrpSpPr>
      <p:grpSpPr>
        <a:xfrm>
          <a:off x="0" y="0"/>
          <a:ext cx="0" cy="0"/>
          <a:chOff x="0" y="0"/>
          <a:chExt cx="0" cy="0"/>
        </a:xfrm>
      </p:grpSpPr>
      <p:sp>
        <p:nvSpPr>
          <p:cNvPr id="3" name="TextBox 2"/>
          <p:cNvSpPr txBox="1"/>
          <p:nvPr userDrawn="1"/>
        </p:nvSpPr>
        <p:spPr>
          <a:xfrm>
            <a:off x="7975600" y="6384925"/>
            <a:ext cx="595085"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r>
              <a:rPr lang="en-US" sz="1200" dirty="0">
                <a:solidFill>
                  <a:srgbClr val="A6A6A6"/>
                </a:solidFill>
                <a:latin typeface="Arial" charset="0"/>
              </a:rPr>
              <a:t>5 - </a:t>
            </a:r>
            <a:fld id="{60EE7452-E89F-B44F-8EC6-5E7B2C87EB85}" type="slidenum">
              <a:rPr lang="en-US" sz="1200">
                <a:solidFill>
                  <a:srgbClr val="A6A6A6"/>
                </a:solidFill>
                <a:latin typeface="Arial" charset="0"/>
              </a:rPr>
              <a:pPr/>
              <a:t>‹#›</a:t>
            </a:fld>
            <a:endParaRPr lang="en-US" sz="1200" dirty="0">
              <a:solidFill>
                <a:srgbClr val="A6A6A6"/>
              </a:solidFill>
              <a:latin typeface="Arial" charset="0"/>
            </a:endParaRPr>
          </a:p>
        </p:txBody>
      </p:sp>
      <p:sp>
        <p:nvSpPr>
          <p:cNvPr id="2" name="Title 1"/>
          <p:cNvSpPr>
            <a:spLocks noGrp="1"/>
          </p:cNvSpPr>
          <p:nvPr>
            <p:ph type="title"/>
          </p:nvPr>
        </p:nvSpPr>
        <p:spPr/>
        <p:txBody>
          <a:bodyPr/>
          <a:lstStyle/>
          <a:p>
            <a:r>
              <a:rPr lang="en-AU"/>
              <a:t>Click to edit Master title style</a:t>
            </a:r>
            <a:endParaRPr lang="en-US"/>
          </a:p>
        </p:txBody>
      </p:sp>
      <p:sp>
        <p:nvSpPr>
          <p:cNvPr id="6" name="Slide Number Placeholder 4"/>
          <p:cNvSpPr>
            <a:spLocks noGrp="1"/>
          </p:cNvSpPr>
          <p:nvPr>
            <p:ph type="sldNum" sz="quarter" idx="11"/>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charset="0"/>
              </a:defRPr>
            </a:lvl1pPr>
          </a:lstStyle>
          <a:p>
            <a:fld id="{235D4EDD-6E24-774D-A8B8-BDDB611A773D}" type="slidenum">
              <a:rPr lang="en-US"/>
              <a:pPr/>
              <a:t>‹#›</a:t>
            </a:fld>
            <a:endParaRPr lang="en-US" dirty="0"/>
          </a:p>
        </p:txBody>
      </p:sp>
      <p:sp>
        <p:nvSpPr>
          <p:cNvPr id="8" name="TextBox 6"/>
          <p:cNvSpPr txBox="1"/>
          <p:nvPr userDrawn="1"/>
        </p:nvSpPr>
        <p:spPr>
          <a:xfrm>
            <a:off x="457200" y="6373020"/>
            <a:ext cx="4443396" cy="276999"/>
          </a:xfrm>
          <a:prstGeom prst="rect">
            <a:avLst/>
          </a:prstGeom>
          <a:noFill/>
        </p:spPr>
        <p:txBody>
          <a:bodyPr wrap="none">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Arial"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Arial"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Arial"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Arial"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Arial" charset="0"/>
              </a:defRPr>
            </a:lvl5pPr>
            <a:lvl6pPr marL="2286000" algn="l" defTabSz="457200" rtl="0" eaLnBrk="1" latinLnBrk="0" hangingPunct="1">
              <a:defRPr kern="1200">
                <a:solidFill>
                  <a:schemeClr val="tx1"/>
                </a:solidFill>
                <a:latin typeface="Arial" charset="0"/>
                <a:ea typeface="ＭＳ Ｐゴシック" charset="0"/>
                <a:cs typeface="Arial" charset="0"/>
              </a:defRPr>
            </a:lvl6pPr>
            <a:lvl7pPr marL="2743200" algn="l" defTabSz="457200" rtl="0" eaLnBrk="1" latinLnBrk="0" hangingPunct="1">
              <a:defRPr kern="1200">
                <a:solidFill>
                  <a:schemeClr val="tx1"/>
                </a:solidFill>
                <a:latin typeface="Arial" charset="0"/>
                <a:ea typeface="ＭＳ Ｐゴシック" charset="0"/>
                <a:cs typeface="Arial" charset="0"/>
              </a:defRPr>
            </a:lvl7pPr>
            <a:lvl8pPr marL="3200400" algn="l" defTabSz="457200" rtl="0" eaLnBrk="1" latinLnBrk="0" hangingPunct="1">
              <a:defRPr kern="1200">
                <a:solidFill>
                  <a:schemeClr val="tx1"/>
                </a:solidFill>
                <a:latin typeface="Arial" charset="0"/>
                <a:ea typeface="ＭＳ Ｐゴシック" charset="0"/>
                <a:cs typeface="Arial" charset="0"/>
              </a:defRPr>
            </a:lvl8pPr>
            <a:lvl9pPr marL="3657600" algn="l" defTabSz="457200" rtl="0" eaLnBrk="1" latinLnBrk="0" hangingPunct="1">
              <a:defRPr kern="1200">
                <a:solidFill>
                  <a:schemeClr val="tx1"/>
                </a:solidFill>
                <a:latin typeface="Arial" charset="0"/>
                <a:ea typeface="ＭＳ Ｐゴシック" charset="0"/>
                <a:cs typeface="Arial" charset="0"/>
              </a:defRPr>
            </a:lvl9pPr>
          </a:lstStyle>
          <a:p>
            <a:r>
              <a:rPr lang="en-AU" sz="1200" dirty="0">
                <a:solidFill>
                  <a:srgbClr val="A6A6A6"/>
                </a:solidFill>
                <a:latin typeface="Arial" charset="0"/>
              </a:rPr>
              <a:t>Copyright © 2020 Pearson Education</a:t>
            </a:r>
            <a:r>
              <a:rPr lang="en-AU" sz="1200" baseline="0" dirty="0">
                <a:solidFill>
                  <a:srgbClr val="A6A6A6"/>
                </a:solidFill>
                <a:latin typeface="Arial" charset="0"/>
              </a:rPr>
              <a:t> Ltd. All Rights Reserved.</a:t>
            </a:r>
            <a:endParaRPr lang="en-US" sz="1200" dirty="0">
              <a:solidFill>
                <a:srgbClr val="A6A6A6"/>
              </a:solidFill>
              <a:latin typeface="Arial" charset="0"/>
            </a:endParaRPr>
          </a:p>
        </p:txBody>
      </p:sp>
    </p:spTree>
    <p:extLst>
      <p:ext uri="{BB962C8B-B14F-4D97-AF65-F5344CB8AC3E}">
        <p14:creationId xmlns:p14="http://schemas.microsoft.com/office/powerpoint/2010/main" val="747722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showMasterPhAnim="0" type="blank" preserve="1">
  <p:cSld name="Blank">
    <p:spTree>
      <p:nvGrpSpPr>
        <p:cNvPr id="1" name=""/>
        <p:cNvGrpSpPr/>
        <p:nvPr/>
      </p:nvGrpSpPr>
      <p:grpSpPr>
        <a:xfrm>
          <a:off x="0" y="0"/>
          <a:ext cx="0" cy="0"/>
          <a:chOff x="0" y="0"/>
          <a:chExt cx="0" cy="0"/>
        </a:xfrm>
      </p:grpSpPr>
      <p:sp>
        <p:nvSpPr>
          <p:cNvPr id="2" name="TextBox 1"/>
          <p:cNvSpPr txBox="1"/>
          <p:nvPr userDrawn="1"/>
        </p:nvSpPr>
        <p:spPr>
          <a:xfrm>
            <a:off x="7975600" y="6384925"/>
            <a:ext cx="595085"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r>
              <a:rPr lang="en-US" sz="1200" dirty="0">
                <a:solidFill>
                  <a:srgbClr val="A6A6A6"/>
                </a:solidFill>
                <a:latin typeface="Arial" charset="0"/>
              </a:rPr>
              <a:t>5 - </a:t>
            </a:r>
            <a:fld id="{1BEF13AA-8851-2444-B9D7-768558950ADA}" type="slidenum">
              <a:rPr lang="en-US" sz="1200">
                <a:solidFill>
                  <a:srgbClr val="A6A6A6"/>
                </a:solidFill>
                <a:latin typeface="Arial" charset="0"/>
              </a:rPr>
              <a:pPr/>
              <a:t>‹#›</a:t>
            </a:fld>
            <a:endParaRPr lang="en-US" sz="1200" dirty="0">
              <a:solidFill>
                <a:srgbClr val="A6A6A6"/>
              </a:solidFill>
              <a:latin typeface="Arial" charset="0"/>
            </a:endParaRPr>
          </a:p>
        </p:txBody>
      </p:sp>
      <p:sp>
        <p:nvSpPr>
          <p:cNvPr id="5" name="Slide Number Placeholder 3"/>
          <p:cNvSpPr>
            <a:spLocks noGrp="1"/>
          </p:cNvSpPr>
          <p:nvPr>
            <p:ph type="sldNum" sz="quarter" idx="11"/>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charset="0"/>
              </a:defRPr>
            </a:lvl1pPr>
          </a:lstStyle>
          <a:p>
            <a:fld id="{46462699-1AF8-664B-ADB3-A01A0E32F0C8}" type="slidenum">
              <a:rPr lang="en-US"/>
              <a:pPr/>
              <a:t>‹#›</a:t>
            </a:fld>
            <a:endParaRPr lang="en-US" dirty="0"/>
          </a:p>
        </p:txBody>
      </p:sp>
      <p:sp>
        <p:nvSpPr>
          <p:cNvPr id="6" name="TextBox 6"/>
          <p:cNvSpPr txBox="1"/>
          <p:nvPr userDrawn="1"/>
        </p:nvSpPr>
        <p:spPr>
          <a:xfrm>
            <a:off x="457200" y="6373020"/>
            <a:ext cx="4443396" cy="276999"/>
          </a:xfrm>
          <a:prstGeom prst="rect">
            <a:avLst/>
          </a:prstGeom>
          <a:noFill/>
        </p:spPr>
        <p:txBody>
          <a:bodyPr wrap="none">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Arial"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Arial"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Arial"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Arial"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Arial" charset="0"/>
              </a:defRPr>
            </a:lvl5pPr>
            <a:lvl6pPr marL="2286000" algn="l" defTabSz="457200" rtl="0" eaLnBrk="1" latinLnBrk="0" hangingPunct="1">
              <a:defRPr kern="1200">
                <a:solidFill>
                  <a:schemeClr val="tx1"/>
                </a:solidFill>
                <a:latin typeface="Arial" charset="0"/>
                <a:ea typeface="ＭＳ Ｐゴシック" charset="0"/>
                <a:cs typeface="Arial" charset="0"/>
              </a:defRPr>
            </a:lvl6pPr>
            <a:lvl7pPr marL="2743200" algn="l" defTabSz="457200" rtl="0" eaLnBrk="1" latinLnBrk="0" hangingPunct="1">
              <a:defRPr kern="1200">
                <a:solidFill>
                  <a:schemeClr val="tx1"/>
                </a:solidFill>
                <a:latin typeface="Arial" charset="0"/>
                <a:ea typeface="ＭＳ Ｐゴシック" charset="0"/>
                <a:cs typeface="Arial" charset="0"/>
              </a:defRPr>
            </a:lvl7pPr>
            <a:lvl8pPr marL="3200400" algn="l" defTabSz="457200" rtl="0" eaLnBrk="1" latinLnBrk="0" hangingPunct="1">
              <a:defRPr kern="1200">
                <a:solidFill>
                  <a:schemeClr val="tx1"/>
                </a:solidFill>
                <a:latin typeface="Arial" charset="0"/>
                <a:ea typeface="ＭＳ Ｐゴシック" charset="0"/>
                <a:cs typeface="Arial" charset="0"/>
              </a:defRPr>
            </a:lvl8pPr>
            <a:lvl9pPr marL="3657600" algn="l" defTabSz="457200" rtl="0" eaLnBrk="1" latinLnBrk="0" hangingPunct="1">
              <a:defRPr kern="1200">
                <a:solidFill>
                  <a:schemeClr val="tx1"/>
                </a:solidFill>
                <a:latin typeface="Arial" charset="0"/>
                <a:ea typeface="ＭＳ Ｐゴシック" charset="0"/>
                <a:cs typeface="Arial" charset="0"/>
              </a:defRPr>
            </a:lvl9pPr>
          </a:lstStyle>
          <a:p>
            <a:r>
              <a:rPr lang="en-AU" sz="1200" dirty="0">
                <a:solidFill>
                  <a:srgbClr val="A6A6A6"/>
                </a:solidFill>
                <a:latin typeface="Arial" charset="0"/>
              </a:rPr>
              <a:t>Copyright © 2020 Pearson Education</a:t>
            </a:r>
            <a:r>
              <a:rPr lang="en-AU" sz="1200" baseline="0" dirty="0">
                <a:solidFill>
                  <a:srgbClr val="A6A6A6"/>
                </a:solidFill>
                <a:latin typeface="Arial" charset="0"/>
              </a:rPr>
              <a:t> Ltd. All Rights Reserved.</a:t>
            </a:r>
            <a:endParaRPr lang="en-US" sz="1200" dirty="0">
              <a:solidFill>
                <a:srgbClr val="A6A6A6"/>
              </a:solidFill>
              <a:latin typeface="Arial" charset="0"/>
            </a:endParaRPr>
          </a:p>
        </p:txBody>
      </p:sp>
    </p:spTree>
    <p:extLst>
      <p:ext uri="{BB962C8B-B14F-4D97-AF65-F5344CB8AC3E}">
        <p14:creationId xmlns:p14="http://schemas.microsoft.com/office/powerpoint/2010/main" val="3614663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showMasterPhAnim="0" type="objTx" preserve="1">
  <p:cSld name="Content with Caption">
    <p:spTree>
      <p:nvGrpSpPr>
        <p:cNvPr id="1" name=""/>
        <p:cNvGrpSpPr/>
        <p:nvPr/>
      </p:nvGrpSpPr>
      <p:grpSpPr>
        <a:xfrm>
          <a:off x="0" y="0"/>
          <a:ext cx="0" cy="0"/>
          <a:chOff x="0" y="0"/>
          <a:chExt cx="0" cy="0"/>
        </a:xfrm>
      </p:grpSpPr>
      <p:sp>
        <p:nvSpPr>
          <p:cNvPr id="5" name="TextBox 4"/>
          <p:cNvSpPr txBox="1"/>
          <p:nvPr userDrawn="1"/>
        </p:nvSpPr>
        <p:spPr>
          <a:xfrm>
            <a:off x="7975600" y="6384925"/>
            <a:ext cx="595085"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r>
              <a:rPr lang="en-US" sz="1200" dirty="0">
                <a:solidFill>
                  <a:srgbClr val="A6A6A6"/>
                </a:solidFill>
                <a:latin typeface="Arial" charset="0"/>
              </a:rPr>
              <a:t>5 - </a:t>
            </a:r>
            <a:fld id="{32A51939-0030-0A4E-A79E-17F611277B53}" type="slidenum">
              <a:rPr lang="en-US" sz="1200">
                <a:solidFill>
                  <a:srgbClr val="A6A6A6"/>
                </a:solidFill>
                <a:latin typeface="Arial" charset="0"/>
              </a:rPr>
              <a:pPr/>
              <a:t>‹#›</a:t>
            </a:fld>
            <a:endParaRPr lang="en-US" sz="1200" dirty="0">
              <a:solidFill>
                <a:srgbClr val="A6A6A6"/>
              </a:solidFill>
              <a:latin typeface="Arial" charset="0"/>
            </a:endParaRPr>
          </a:p>
        </p:txBody>
      </p:sp>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8" name="Slide Number Placeholder 6"/>
          <p:cNvSpPr>
            <a:spLocks noGrp="1"/>
          </p:cNvSpPr>
          <p:nvPr>
            <p:ph type="sldNum" sz="quarter" idx="11"/>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charset="0"/>
              </a:defRPr>
            </a:lvl1pPr>
          </a:lstStyle>
          <a:p>
            <a:fld id="{08157194-97EA-E94B-9726-A838644DB756}" type="slidenum">
              <a:rPr lang="en-US"/>
              <a:pPr/>
              <a:t>‹#›</a:t>
            </a:fld>
            <a:endParaRPr lang="en-US" dirty="0"/>
          </a:p>
        </p:txBody>
      </p:sp>
      <p:sp>
        <p:nvSpPr>
          <p:cNvPr id="9" name="TextBox 6"/>
          <p:cNvSpPr txBox="1"/>
          <p:nvPr userDrawn="1"/>
        </p:nvSpPr>
        <p:spPr>
          <a:xfrm>
            <a:off x="457200" y="6373020"/>
            <a:ext cx="4443396" cy="276999"/>
          </a:xfrm>
          <a:prstGeom prst="rect">
            <a:avLst/>
          </a:prstGeom>
          <a:noFill/>
        </p:spPr>
        <p:txBody>
          <a:bodyPr wrap="none">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Arial"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Arial"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Arial"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Arial"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Arial" charset="0"/>
              </a:defRPr>
            </a:lvl5pPr>
            <a:lvl6pPr marL="2286000" algn="l" defTabSz="457200" rtl="0" eaLnBrk="1" latinLnBrk="0" hangingPunct="1">
              <a:defRPr kern="1200">
                <a:solidFill>
                  <a:schemeClr val="tx1"/>
                </a:solidFill>
                <a:latin typeface="Arial" charset="0"/>
                <a:ea typeface="ＭＳ Ｐゴシック" charset="0"/>
                <a:cs typeface="Arial" charset="0"/>
              </a:defRPr>
            </a:lvl6pPr>
            <a:lvl7pPr marL="2743200" algn="l" defTabSz="457200" rtl="0" eaLnBrk="1" latinLnBrk="0" hangingPunct="1">
              <a:defRPr kern="1200">
                <a:solidFill>
                  <a:schemeClr val="tx1"/>
                </a:solidFill>
                <a:latin typeface="Arial" charset="0"/>
                <a:ea typeface="ＭＳ Ｐゴシック" charset="0"/>
                <a:cs typeface="Arial" charset="0"/>
              </a:defRPr>
            </a:lvl7pPr>
            <a:lvl8pPr marL="3200400" algn="l" defTabSz="457200" rtl="0" eaLnBrk="1" latinLnBrk="0" hangingPunct="1">
              <a:defRPr kern="1200">
                <a:solidFill>
                  <a:schemeClr val="tx1"/>
                </a:solidFill>
                <a:latin typeface="Arial" charset="0"/>
                <a:ea typeface="ＭＳ Ｐゴシック" charset="0"/>
                <a:cs typeface="Arial" charset="0"/>
              </a:defRPr>
            </a:lvl8pPr>
            <a:lvl9pPr marL="3657600" algn="l" defTabSz="457200" rtl="0" eaLnBrk="1" latinLnBrk="0" hangingPunct="1">
              <a:defRPr kern="1200">
                <a:solidFill>
                  <a:schemeClr val="tx1"/>
                </a:solidFill>
                <a:latin typeface="Arial" charset="0"/>
                <a:ea typeface="ＭＳ Ｐゴシック" charset="0"/>
                <a:cs typeface="Arial" charset="0"/>
              </a:defRPr>
            </a:lvl9pPr>
          </a:lstStyle>
          <a:p>
            <a:r>
              <a:rPr lang="en-AU" sz="1200" dirty="0">
                <a:solidFill>
                  <a:srgbClr val="A6A6A6"/>
                </a:solidFill>
                <a:latin typeface="Arial" charset="0"/>
              </a:rPr>
              <a:t>Copyright © 2020 Pearson Education</a:t>
            </a:r>
            <a:r>
              <a:rPr lang="en-AU" sz="1200" baseline="0" dirty="0">
                <a:solidFill>
                  <a:srgbClr val="A6A6A6"/>
                </a:solidFill>
                <a:latin typeface="Arial" charset="0"/>
              </a:rPr>
              <a:t> Ltd. All Rights Reserved.</a:t>
            </a:r>
            <a:endParaRPr lang="en-US" sz="1200" dirty="0">
              <a:solidFill>
                <a:srgbClr val="A6A6A6"/>
              </a:solidFill>
              <a:latin typeface="Arial" charset="0"/>
            </a:endParaRPr>
          </a:p>
        </p:txBody>
      </p:sp>
    </p:spTree>
    <p:extLst>
      <p:ext uri="{BB962C8B-B14F-4D97-AF65-F5344CB8AC3E}">
        <p14:creationId xmlns:p14="http://schemas.microsoft.com/office/powerpoint/2010/main" val="3822082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3"/>
                                        </p:tgtEl>
                                        <p:attrNameLst>
                                          <p:attrName>style.visibility</p:attrName>
                                        </p:attrNameLst>
                                      </p:cBhvr>
                                      <p:to>
                                        <p:strVal val="visible"/>
                                      </p:to>
                                    </p:set>
                                    <p:animEffect transition="in" filter="strips(downRight)">
                                      <p:cBhvr>
                                        <p:cTn id="7" dur="500"/>
                                        <p:tgtEl>
                                          <p:spTgt spid="3"/>
                                        </p:tgtEl>
                                      </p:cBhvr>
                                    </p:animEffect>
                                  </p:childTnLst>
                                </p:cTn>
                              </p:par>
                            </p:childTnLst>
                          </p:cTn>
                        </p:par>
                        <p:par>
                          <p:cTn id="8" fill="hold">
                            <p:stCondLst>
                              <p:cond delay="1500"/>
                            </p:stCondLst>
                            <p:childTnLst>
                              <p:par>
                                <p:cTn id="9" presetID="18" presetClass="entr" presetSubtype="6" fill="hold" grpId="0" nodeType="afterEffect">
                                  <p:stCondLst>
                                    <p:cond delay="1000"/>
                                  </p:stCondLst>
                                  <p:childTnLst>
                                    <p:set>
                                      <p:cBhvr>
                                        <p:cTn id="10" dur="1" fill="hold">
                                          <p:stCondLst>
                                            <p:cond delay="0"/>
                                          </p:stCondLst>
                                        </p:cTn>
                                        <p:tgtEl>
                                          <p:spTgt spid="4"/>
                                        </p:tgtEl>
                                        <p:attrNameLst>
                                          <p:attrName>style.visibility</p:attrName>
                                        </p:attrNameLst>
                                      </p:cBhvr>
                                      <p:to>
                                        <p:strVal val="visible"/>
                                      </p:to>
                                    </p:set>
                                    <p:animEffect transition="in" filter="strips(downRight)">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4" grpId="0" autoUpdateAnimBg="0"/>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showMasterPhAnim="0" type="picTx" preserve="1">
  <p:cSld name="Picture with Caption">
    <p:spTree>
      <p:nvGrpSpPr>
        <p:cNvPr id="1" name=""/>
        <p:cNvGrpSpPr/>
        <p:nvPr/>
      </p:nvGrpSpPr>
      <p:grpSpPr>
        <a:xfrm>
          <a:off x="0" y="0"/>
          <a:ext cx="0" cy="0"/>
          <a:chOff x="0" y="0"/>
          <a:chExt cx="0" cy="0"/>
        </a:xfrm>
      </p:grpSpPr>
      <p:sp>
        <p:nvSpPr>
          <p:cNvPr id="5" name="TextBox 4"/>
          <p:cNvSpPr txBox="1"/>
          <p:nvPr userDrawn="1"/>
        </p:nvSpPr>
        <p:spPr>
          <a:xfrm>
            <a:off x="7975600" y="6384925"/>
            <a:ext cx="595085"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r>
              <a:rPr lang="en-US" sz="1200" dirty="0">
                <a:solidFill>
                  <a:srgbClr val="A6A6A6"/>
                </a:solidFill>
                <a:latin typeface="Arial" charset="0"/>
              </a:rPr>
              <a:t>5 - </a:t>
            </a:r>
            <a:fld id="{B408A058-3B46-274D-97D4-88B83F07514C}" type="slidenum">
              <a:rPr lang="en-US" sz="1200">
                <a:solidFill>
                  <a:srgbClr val="A6A6A6"/>
                </a:solidFill>
                <a:latin typeface="Arial" charset="0"/>
              </a:rPr>
              <a:pPr/>
              <a:t>‹#›</a:t>
            </a:fld>
            <a:endParaRPr lang="en-US" sz="1200" dirty="0">
              <a:solidFill>
                <a:srgbClr val="A6A6A6"/>
              </a:solidFill>
              <a:latin typeface="Arial" charset="0"/>
            </a:endParaRPr>
          </a:p>
        </p:txBody>
      </p:sp>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8" name="Slide Number Placeholder 6"/>
          <p:cNvSpPr>
            <a:spLocks noGrp="1"/>
          </p:cNvSpPr>
          <p:nvPr>
            <p:ph type="sldNum" sz="quarter" idx="11"/>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charset="0"/>
              </a:defRPr>
            </a:lvl1pPr>
          </a:lstStyle>
          <a:p>
            <a:fld id="{A096DE74-CAF8-1D48-A916-7FE4B71AAB36}" type="slidenum">
              <a:rPr lang="en-US"/>
              <a:pPr/>
              <a:t>‹#›</a:t>
            </a:fld>
            <a:endParaRPr lang="en-US" dirty="0"/>
          </a:p>
        </p:txBody>
      </p:sp>
      <p:sp>
        <p:nvSpPr>
          <p:cNvPr id="9" name="TextBox 6"/>
          <p:cNvSpPr txBox="1"/>
          <p:nvPr userDrawn="1"/>
        </p:nvSpPr>
        <p:spPr>
          <a:xfrm>
            <a:off x="457200" y="6373020"/>
            <a:ext cx="4443396" cy="276999"/>
          </a:xfrm>
          <a:prstGeom prst="rect">
            <a:avLst/>
          </a:prstGeom>
          <a:noFill/>
        </p:spPr>
        <p:txBody>
          <a:bodyPr wrap="none">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Arial"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Arial"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Arial"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Arial"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Arial" charset="0"/>
              </a:defRPr>
            </a:lvl5pPr>
            <a:lvl6pPr marL="2286000" algn="l" defTabSz="457200" rtl="0" eaLnBrk="1" latinLnBrk="0" hangingPunct="1">
              <a:defRPr kern="1200">
                <a:solidFill>
                  <a:schemeClr val="tx1"/>
                </a:solidFill>
                <a:latin typeface="Arial" charset="0"/>
                <a:ea typeface="ＭＳ Ｐゴシック" charset="0"/>
                <a:cs typeface="Arial" charset="0"/>
              </a:defRPr>
            </a:lvl6pPr>
            <a:lvl7pPr marL="2743200" algn="l" defTabSz="457200" rtl="0" eaLnBrk="1" latinLnBrk="0" hangingPunct="1">
              <a:defRPr kern="1200">
                <a:solidFill>
                  <a:schemeClr val="tx1"/>
                </a:solidFill>
                <a:latin typeface="Arial" charset="0"/>
                <a:ea typeface="ＭＳ Ｐゴシック" charset="0"/>
                <a:cs typeface="Arial" charset="0"/>
              </a:defRPr>
            </a:lvl7pPr>
            <a:lvl8pPr marL="3200400" algn="l" defTabSz="457200" rtl="0" eaLnBrk="1" latinLnBrk="0" hangingPunct="1">
              <a:defRPr kern="1200">
                <a:solidFill>
                  <a:schemeClr val="tx1"/>
                </a:solidFill>
                <a:latin typeface="Arial" charset="0"/>
                <a:ea typeface="ＭＳ Ｐゴシック" charset="0"/>
                <a:cs typeface="Arial" charset="0"/>
              </a:defRPr>
            </a:lvl8pPr>
            <a:lvl9pPr marL="3657600" algn="l" defTabSz="457200" rtl="0" eaLnBrk="1" latinLnBrk="0" hangingPunct="1">
              <a:defRPr kern="1200">
                <a:solidFill>
                  <a:schemeClr val="tx1"/>
                </a:solidFill>
                <a:latin typeface="Arial" charset="0"/>
                <a:ea typeface="ＭＳ Ｐゴシック" charset="0"/>
                <a:cs typeface="Arial" charset="0"/>
              </a:defRPr>
            </a:lvl9pPr>
          </a:lstStyle>
          <a:p>
            <a:r>
              <a:rPr lang="en-AU" sz="1200" dirty="0">
                <a:solidFill>
                  <a:srgbClr val="A6A6A6"/>
                </a:solidFill>
                <a:latin typeface="Arial" charset="0"/>
              </a:rPr>
              <a:t>Copyright © 2020 Pearson Education</a:t>
            </a:r>
            <a:r>
              <a:rPr lang="en-AU" sz="1200" baseline="0" dirty="0">
                <a:solidFill>
                  <a:srgbClr val="A6A6A6"/>
                </a:solidFill>
                <a:latin typeface="Arial" charset="0"/>
              </a:rPr>
              <a:t> Ltd. All Rights Reserved.</a:t>
            </a:r>
            <a:endParaRPr lang="en-US" sz="1200" dirty="0">
              <a:solidFill>
                <a:srgbClr val="A6A6A6"/>
              </a:solidFill>
              <a:latin typeface="Arial" charset="0"/>
            </a:endParaRPr>
          </a:p>
        </p:txBody>
      </p:sp>
    </p:spTree>
    <p:extLst>
      <p:ext uri="{BB962C8B-B14F-4D97-AF65-F5344CB8AC3E}">
        <p14:creationId xmlns:p14="http://schemas.microsoft.com/office/powerpoint/2010/main" val="3442813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nodePh="1">
                                  <p:stCondLst>
                                    <p:cond delay="1000"/>
                                  </p:stCondLst>
                                  <p:endCondLst>
                                    <p:cond evt="begin" delay="0">
                                      <p:tn val="5"/>
                                    </p:cond>
                                  </p:endCondLst>
                                  <p:childTnLst>
                                    <p:set>
                                      <p:cBhvr>
                                        <p:cTn id="6" dur="1" fill="hold">
                                          <p:stCondLst>
                                            <p:cond delay="0"/>
                                          </p:stCondLst>
                                        </p:cTn>
                                        <p:tgtEl>
                                          <p:spTgt spid="3"/>
                                        </p:tgtEl>
                                        <p:attrNameLst>
                                          <p:attrName>style.visibility</p:attrName>
                                        </p:attrNameLst>
                                      </p:cBhvr>
                                      <p:to>
                                        <p:strVal val="visible"/>
                                      </p:to>
                                    </p:set>
                                    <p:animEffect transition="in" filter="strips(downRight)">
                                      <p:cBhvr>
                                        <p:cTn id="7" dur="500"/>
                                        <p:tgtEl>
                                          <p:spTgt spid="3"/>
                                        </p:tgtEl>
                                      </p:cBhvr>
                                    </p:animEffect>
                                  </p:childTnLst>
                                </p:cTn>
                              </p:par>
                            </p:childTnLst>
                          </p:cTn>
                        </p:par>
                        <p:par>
                          <p:cTn id="8" fill="hold">
                            <p:stCondLst>
                              <p:cond delay="1500"/>
                            </p:stCondLst>
                            <p:childTnLst>
                              <p:par>
                                <p:cTn id="9" presetID="18" presetClass="entr" presetSubtype="6" fill="hold" grpId="0" nodeType="afterEffect">
                                  <p:stCondLst>
                                    <p:cond delay="1000"/>
                                  </p:stCondLst>
                                  <p:childTnLst>
                                    <p:set>
                                      <p:cBhvr>
                                        <p:cTn id="10" dur="1" fill="hold">
                                          <p:stCondLst>
                                            <p:cond delay="0"/>
                                          </p:stCondLst>
                                        </p:cTn>
                                        <p:tgtEl>
                                          <p:spTgt spid="4"/>
                                        </p:tgtEl>
                                        <p:attrNameLst>
                                          <p:attrName>style.visibility</p:attrName>
                                        </p:attrNameLst>
                                      </p:cBhvr>
                                      <p:to>
                                        <p:strVal val="visible"/>
                                      </p:to>
                                    </p:set>
                                    <p:animEffect transition="in" filter="strips(downRight)">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4" grpId="0" autoUpdateAnimBg="0"/>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AU"/>
              <a:t>Click to edit Master title style</a:t>
            </a:r>
            <a:endParaRPr lang="en-US"/>
          </a:p>
        </p:txBody>
      </p:sp>
      <p:sp>
        <p:nvSpPr>
          <p:cNvPr id="3"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8" name="TextBox 7"/>
          <p:cNvSpPr txBox="1"/>
          <p:nvPr userDrawn="1"/>
        </p:nvSpPr>
        <p:spPr>
          <a:xfrm>
            <a:off x="457200" y="6384925"/>
            <a:ext cx="3916908"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r>
              <a:rPr lang="en-AU" sz="1200" dirty="0">
                <a:solidFill>
                  <a:srgbClr val="A6A6A6"/>
                </a:solidFill>
                <a:latin typeface="Arial" charset="0"/>
              </a:rPr>
              <a:t>Copyright © 2020, 2017, 2014 Pearson Education, Inc.</a:t>
            </a:r>
            <a:endParaRPr lang="en-US" sz="1200" dirty="0">
              <a:solidFill>
                <a:srgbClr val="A6A6A6"/>
              </a:solidFill>
              <a:latin typeface="Arial" charset="0"/>
            </a:endParaRPr>
          </a:p>
        </p:txBody>
      </p:sp>
      <p:sp>
        <p:nvSpPr>
          <p:cNvPr id="9" name="TextBox 8"/>
          <p:cNvSpPr txBox="1"/>
          <p:nvPr userDrawn="1"/>
        </p:nvSpPr>
        <p:spPr>
          <a:xfrm>
            <a:off x="7975600" y="6384925"/>
            <a:ext cx="595085"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r>
              <a:rPr lang="en-US" sz="1200" dirty="0">
                <a:solidFill>
                  <a:srgbClr val="A6A6A6"/>
                </a:solidFill>
                <a:latin typeface="Arial" charset="0"/>
              </a:rPr>
              <a:t>5 - </a:t>
            </a:r>
            <a:fld id="{DD5F6244-AF47-634E-8DBF-AF0C536FC874}" type="slidenum">
              <a:rPr lang="en-US" sz="1200">
                <a:solidFill>
                  <a:srgbClr val="A6A6A6"/>
                </a:solidFill>
                <a:latin typeface="Arial" charset="0"/>
              </a:rPr>
              <a:pPr/>
              <a:t>‹#›</a:t>
            </a:fld>
            <a:endParaRPr lang="en-US" sz="1200" dirty="0">
              <a:solidFill>
                <a:srgbClr val="A6A6A6"/>
              </a:solidFill>
              <a:latin typeface="Arial" charset="0"/>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3"/>
                                        </p:tgtEl>
                                        <p:attrNameLst>
                                          <p:attrName>style.visibility</p:attrName>
                                        </p:attrNameLst>
                                      </p:cBhvr>
                                      <p:to>
                                        <p:strVal val="visible"/>
                                      </p:to>
                                    </p:set>
                                    <p:animEffect transition="in" filter="strips(downRight)">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tmplLst>
          <p:tmpl>
            <p:tnLst>
              <p:par>
                <p:cTn presetID="18" presetClass="entr" presetSubtype="6" fill="hold" nodeType="afterEffect">
                  <p:stCondLst>
                    <p:cond delay="1000"/>
                  </p:stCondLst>
                  <p:childTnLst>
                    <p:set>
                      <p:cBhvr>
                        <p:cTn dur="1" fill="hold">
                          <p:stCondLst>
                            <p:cond delay="0"/>
                          </p:stCondLst>
                        </p:cTn>
                        <p:tgtEl>
                          <p:spTgt spid="3"/>
                        </p:tgtEl>
                        <p:attrNameLst>
                          <p:attrName>style.visibility</p:attrName>
                        </p:attrNameLst>
                      </p:cBhvr>
                      <p:to>
                        <p:strVal val="visible"/>
                      </p:to>
                    </p:set>
                    <p:animEffect transition="in" filter="strips(downRight)">
                      <p:cBhvr>
                        <p:cTn dur="1000"/>
                        <p:tgtEl>
                          <p:spTgt spid="3"/>
                        </p:tgtEl>
                      </p:cBhvr>
                    </p:animEffect>
                  </p:childTnLst>
                </p:cTn>
              </p:par>
            </p:tnLst>
          </p:tmpl>
        </p:tmplLst>
      </p:bldP>
    </p:bldLst>
  </p:timing>
  <p:txStyles>
    <p:titleStyle>
      <a:lvl1pPr algn="ctr" defTabSz="457200" rtl="0" fontAlgn="base">
        <a:spcBef>
          <a:spcPct val="0"/>
        </a:spcBef>
        <a:spcAft>
          <a:spcPct val="0"/>
        </a:spcAft>
        <a:defRPr sz="4400" b="1" kern="1200">
          <a:solidFill>
            <a:schemeClr val="tx1"/>
          </a:solidFill>
          <a:latin typeface="Arial"/>
          <a:ea typeface="ＭＳ Ｐゴシック" charset="0"/>
          <a:cs typeface="Arial"/>
        </a:defRPr>
      </a:lvl1pPr>
      <a:lvl2pPr algn="ctr" defTabSz="457200" rtl="0" fontAlgn="base">
        <a:spcBef>
          <a:spcPct val="0"/>
        </a:spcBef>
        <a:spcAft>
          <a:spcPct val="0"/>
        </a:spcAft>
        <a:defRPr sz="4400" b="1">
          <a:solidFill>
            <a:schemeClr val="tx1"/>
          </a:solidFill>
          <a:latin typeface="Arial" charset="0"/>
          <a:ea typeface="ＭＳ Ｐゴシック" charset="0"/>
          <a:cs typeface="Arial" charset="0"/>
        </a:defRPr>
      </a:lvl2pPr>
      <a:lvl3pPr algn="ctr" defTabSz="457200" rtl="0" fontAlgn="base">
        <a:spcBef>
          <a:spcPct val="0"/>
        </a:spcBef>
        <a:spcAft>
          <a:spcPct val="0"/>
        </a:spcAft>
        <a:defRPr sz="4400" b="1">
          <a:solidFill>
            <a:schemeClr val="tx1"/>
          </a:solidFill>
          <a:latin typeface="Arial" charset="0"/>
          <a:ea typeface="ＭＳ Ｐゴシック" charset="0"/>
          <a:cs typeface="Arial" charset="0"/>
        </a:defRPr>
      </a:lvl3pPr>
      <a:lvl4pPr algn="ctr" defTabSz="457200" rtl="0" fontAlgn="base">
        <a:spcBef>
          <a:spcPct val="0"/>
        </a:spcBef>
        <a:spcAft>
          <a:spcPct val="0"/>
        </a:spcAft>
        <a:defRPr sz="4400" b="1">
          <a:solidFill>
            <a:schemeClr val="tx1"/>
          </a:solidFill>
          <a:latin typeface="Arial" charset="0"/>
          <a:ea typeface="ＭＳ Ｐゴシック" charset="0"/>
          <a:cs typeface="Arial" charset="0"/>
        </a:defRPr>
      </a:lvl4pPr>
      <a:lvl5pPr algn="ctr" defTabSz="457200" rtl="0" fontAlgn="base">
        <a:spcBef>
          <a:spcPct val="0"/>
        </a:spcBef>
        <a:spcAft>
          <a:spcPct val="0"/>
        </a:spcAft>
        <a:defRPr sz="4400" b="1">
          <a:solidFill>
            <a:schemeClr val="tx1"/>
          </a:solidFill>
          <a:latin typeface="Arial" charset="0"/>
          <a:ea typeface="ＭＳ Ｐゴシック" charset="0"/>
          <a:cs typeface="Arial" charset="0"/>
        </a:defRPr>
      </a:lvl5pPr>
      <a:lvl6pPr marL="457200" algn="ctr" defTabSz="457200" rtl="0" fontAlgn="base">
        <a:spcBef>
          <a:spcPct val="0"/>
        </a:spcBef>
        <a:spcAft>
          <a:spcPct val="0"/>
        </a:spcAft>
        <a:defRPr sz="4400" b="1">
          <a:solidFill>
            <a:schemeClr val="tx1"/>
          </a:solidFill>
          <a:latin typeface="Arial" charset="0"/>
          <a:ea typeface="ＭＳ Ｐゴシック" charset="0"/>
          <a:cs typeface="Arial" charset="0"/>
        </a:defRPr>
      </a:lvl6pPr>
      <a:lvl7pPr marL="914400" algn="ctr" defTabSz="457200" rtl="0" fontAlgn="base">
        <a:spcBef>
          <a:spcPct val="0"/>
        </a:spcBef>
        <a:spcAft>
          <a:spcPct val="0"/>
        </a:spcAft>
        <a:defRPr sz="4400" b="1">
          <a:solidFill>
            <a:schemeClr val="tx1"/>
          </a:solidFill>
          <a:latin typeface="Arial" charset="0"/>
          <a:ea typeface="ＭＳ Ｐゴシック" charset="0"/>
          <a:cs typeface="Arial" charset="0"/>
        </a:defRPr>
      </a:lvl7pPr>
      <a:lvl8pPr marL="1371600" algn="ctr" defTabSz="457200" rtl="0" fontAlgn="base">
        <a:spcBef>
          <a:spcPct val="0"/>
        </a:spcBef>
        <a:spcAft>
          <a:spcPct val="0"/>
        </a:spcAft>
        <a:defRPr sz="4400" b="1">
          <a:solidFill>
            <a:schemeClr val="tx1"/>
          </a:solidFill>
          <a:latin typeface="Arial" charset="0"/>
          <a:ea typeface="ＭＳ Ｐゴシック" charset="0"/>
          <a:cs typeface="Arial" charset="0"/>
        </a:defRPr>
      </a:lvl8pPr>
      <a:lvl9pPr marL="1828800" algn="ctr" defTabSz="457200" rtl="0" fontAlgn="base">
        <a:spcBef>
          <a:spcPct val="0"/>
        </a:spcBef>
        <a:spcAft>
          <a:spcPct val="0"/>
        </a:spcAft>
        <a:defRPr sz="4400" b="1">
          <a:solidFill>
            <a:schemeClr val="tx1"/>
          </a:solidFill>
          <a:latin typeface="Arial" charset="0"/>
          <a:ea typeface="ＭＳ Ｐゴシック" charset="0"/>
          <a:cs typeface="Arial" charset="0"/>
        </a:defRPr>
      </a:lvl9pPr>
    </p:titleStyle>
    <p:bodyStyle>
      <a:lvl1pPr marL="342900" indent="-342900" algn="l" defTabSz="457200" rtl="0" fontAlgn="base">
        <a:lnSpc>
          <a:spcPct val="90000"/>
        </a:lnSpc>
        <a:spcBef>
          <a:spcPct val="0"/>
        </a:spcBef>
        <a:spcAft>
          <a:spcPts val="1200"/>
        </a:spcAft>
        <a:buClr>
          <a:schemeClr val="accent1"/>
        </a:buClr>
        <a:buFont typeface="Arial Unicode MS" charset="0"/>
        <a:buChar char="▶"/>
        <a:defRPr sz="3200" kern="1200">
          <a:solidFill>
            <a:schemeClr val="tx1"/>
          </a:solidFill>
          <a:latin typeface="Arial"/>
          <a:ea typeface="ＭＳ Ｐゴシック" charset="0"/>
          <a:cs typeface="Arial"/>
        </a:defRPr>
      </a:lvl1pPr>
      <a:lvl2pPr marL="742950" indent="-285750" algn="l" defTabSz="457200" rtl="0" fontAlgn="base">
        <a:lnSpc>
          <a:spcPct val="90000"/>
        </a:lnSpc>
        <a:spcBef>
          <a:spcPct val="0"/>
        </a:spcBef>
        <a:spcAft>
          <a:spcPts val="1200"/>
        </a:spcAft>
        <a:buClr>
          <a:schemeClr val="accent1"/>
        </a:buClr>
        <a:buFont typeface="Arial Unicode MS" charset="0"/>
        <a:buChar char="▶"/>
        <a:defRPr sz="2800" kern="1200">
          <a:solidFill>
            <a:schemeClr val="tx1"/>
          </a:solidFill>
          <a:latin typeface="Arial"/>
          <a:ea typeface="Arial" charset="0"/>
          <a:cs typeface="Arial"/>
        </a:defRPr>
      </a:lvl2pPr>
      <a:lvl3pPr marL="1143000" indent="-228600" algn="l" defTabSz="457200" rtl="0" fontAlgn="base">
        <a:lnSpc>
          <a:spcPct val="90000"/>
        </a:lnSpc>
        <a:spcBef>
          <a:spcPct val="0"/>
        </a:spcBef>
        <a:spcAft>
          <a:spcPts val="1200"/>
        </a:spcAft>
        <a:buClr>
          <a:schemeClr val="accent1"/>
        </a:buClr>
        <a:buFont typeface="Arial Unicode MS" charset="0"/>
        <a:buChar char="▶"/>
        <a:defRPr sz="2400" kern="1200">
          <a:solidFill>
            <a:schemeClr val="tx1"/>
          </a:solidFill>
          <a:latin typeface="Arial"/>
          <a:ea typeface="Arial" charset="0"/>
          <a:cs typeface="Arial"/>
        </a:defRPr>
      </a:lvl3pPr>
      <a:lvl4pPr marL="1600200" indent="-228600" algn="l" defTabSz="457200" rtl="0" fontAlgn="base">
        <a:lnSpc>
          <a:spcPct val="90000"/>
        </a:lnSpc>
        <a:spcBef>
          <a:spcPct val="0"/>
        </a:spcBef>
        <a:spcAft>
          <a:spcPts val="1200"/>
        </a:spcAft>
        <a:buClr>
          <a:schemeClr val="accent1"/>
        </a:buClr>
        <a:buFont typeface="Arial Unicode MS" charset="0"/>
        <a:buChar char="▶"/>
        <a:defRPr sz="2000" kern="1200">
          <a:solidFill>
            <a:schemeClr val="tx1"/>
          </a:solidFill>
          <a:latin typeface="Arial"/>
          <a:ea typeface="Arial" charset="0"/>
          <a:cs typeface="Arial"/>
        </a:defRPr>
      </a:lvl4pPr>
      <a:lvl5pPr marL="2057400" indent="-228600" algn="l" defTabSz="457200" rtl="0" fontAlgn="base">
        <a:lnSpc>
          <a:spcPct val="90000"/>
        </a:lnSpc>
        <a:spcBef>
          <a:spcPct val="0"/>
        </a:spcBef>
        <a:spcAft>
          <a:spcPts val="1200"/>
        </a:spcAft>
        <a:buClr>
          <a:schemeClr val="accent1"/>
        </a:buClr>
        <a:buFont typeface="Arial Unicode MS" charset="0"/>
        <a:buChar char="▶"/>
        <a:defRPr sz="2000" kern="1200">
          <a:solidFill>
            <a:schemeClr val="tx1"/>
          </a:solidFill>
          <a:latin typeface="Arial"/>
          <a:ea typeface="Arial" charset="0"/>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 5- photo.jpg"/>
          <p:cNvPicPr>
            <a:picLocks noChangeAspect="1"/>
          </p:cNvPicPr>
          <p:nvPr/>
        </p:nvPicPr>
        <p:blipFill rotWithShape="1">
          <a:blip r:embed="rId2">
            <a:alphaModFix amt="50000"/>
            <a:extLst>
              <a:ext uri="{28A0092B-C50C-407E-A947-70E740481C1C}">
                <a14:useLocalDpi xmlns:a14="http://schemas.microsoft.com/office/drawing/2010/main" val="0"/>
              </a:ext>
            </a:extLst>
          </a:blip>
          <a:srcRect l="4165" t="1852" r="18271" b="-33"/>
          <a:stretch/>
        </p:blipFill>
        <p:spPr>
          <a:xfrm>
            <a:off x="0" y="0"/>
            <a:ext cx="9144000" cy="6858000"/>
          </a:xfrm>
          <a:prstGeom prst="rect">
            <a:avLst/>
          </a:prstGeom>
        </p:spPr>
      </p:pic>
      <p:sp>
        <p:nvSpPr>
          <p:cNvPr id="32" name="Rectangle 31"/>
          <p:cNvSpPr>
            <a:spLocks noChangeArrowheads="1"/>
          </p:cNvSpPr>
          <p:nvPr/>
        </p:nvSpPr>
        <p:spPr bwMode="auto">
          <a:xfrm>
            <a:off x="7302500" y="1109663"/>
            <a:ext cx="1244600" cy="1666875"/>
          </a:xfrm>
          <a:prstGeom prst="rect">
            <a:avLst/>
          </a:prstGeom>
          <a:solidFill>
            <a:srgbClr val="BFBFBF"/>
          </a:solidFill>
          <a:ln>
            <a:noFill/>
          </a:ln>
          <a:effectLst>
            <a:outerShdw blurRad="63500" dist="23000" dir="5400000" rotWithShape="0">
              <a:srgbClr val="000000">
                <a:alpha val="34999"/>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fontAlgn="auto">
              <a:spcBef>
                <a:spcPts val="0"/>
              </a:spcBef>
              <a:spcAft>
                <a:spcPts val="0"/>
              </a:spcAft>
              <a:defRPr/>
            </a:pPr>
            <a:endParaRPr lang="en-US" dirty="0">
              <a:solidFill>
                <a:schemeClr val="lt1"/>
              </a:solidFill>
              <a:latin typeface="+mn-lt"/>
              <a:ea typeface="+mn-ea"/>
              <a:cs typeface="+mn-cs"/>
            </a:endParaRPr>
          </a:p>
        </p:txBody>
      </p:sp>
      <p:grpSp>
        <p:nvGrpSpPr>
          <p:cNvPr id="16388" name="Group 32"/>
          <p:cNvGrpSpPr>
            <a:grpSpLocks/>
          </p:cNvGrpSpPr>
          <p:nvPr/>
        </p:nvGrpSpPr>
        <p:grpSpPr bwMode="auto">
          <a:xfrm>
            <a:off x="368300" y="638175"/>
            <a:ext cx="7158038" cy="2363788"/>
            <a:chOff x="0" y="1417638"/>
            <a:chExt cx="7500407" cy="1305983"/>
          </a:xfrm>
        </p:grpSpPr>
        <p:sp>
          <p:nvSpPr>
            <p:cNvPr id="34" name="Rectangle 4"/>
            <p:cNvSpPr/>
            <p:nvPr/>
          </p:nvSpPr>
          <p:spPr>
            <a:xfrm>
              <a:off x="7056271" y="1564112"/>
              <a:ext cx="444136" cy="1159509"/>
            </a:xfrm>
            <a:custGeom>
              <a:avLst/>
              <a:gdLst>
                <a:gd name="connsiteX0" fmla="*/ 0 w 443441"/>
                <a:gd name="connsiteY0" fmla="*/ 0 h 1159933"/>
                <a:gd name="connsiteX1" fmla="*/ 443441 w 443441"/>
                <a:gd name="connsiteY1" fmla="*/ 0 h 1159933"/>
                <a:gd name="connsiteX2" fmla="*/ 443441 w 443441"/>
                <a:gd name="connsiteY2" fmla="*/ 1159933 h 1159933"/>
                <a:gd name="connsiteX3" fmla="*/ 0 w 443441"/>
                <a:gd name="connsiteY3" fmla="*/ 1159933 h 1159933"/>
                <a:gd name="connsiteX4" fmla="*/ 0 w 443441"/>
                <a:gd name="connsiteY4" fmla="*/ 0 h 1159933"/>
                <a:gd name="connsiteX0" fmla="*/ 0 w 443441"/>
                <a:gd name="connsiteY0" fmla="*/ 0 h 1159933"/>
                <a:gd name="connsiteX1" fmla="*/ 443441 w 443441"/>
                <a:gd name="connsiteY1" fmla="*/ 0 h 1159933"/>
                <a:gd name="connsiteX2" fmla="*/ 262467 w 443441"/>
                <a:gd name="connsiteY2" fmla="*/ 555095 h 1159933"/>
                <a:gd name="connsiteX3" fmla="*/ 443441 w 443441"/>
                <a:gd name="connsiteY3" fmla="*/ 1159933 h 1159933"/>
                <a:gd name="connsiteX4" fmla="*/ 0 w 443441"/>
                <a:gd name="connsiteY4" fmla="*/ 1159933 h 1159933"/>
                <a:gd name="connsiteX5" fmla="*/ 0 w 443441"/>
                <a:gd name="connsiteY5" fmla="*/ 0 h 1159933"/>
                <a:gd name="connsiteX0" fmla="*/ 0 w 443441"/>
                <a:gd name="connsiteY0" fmla="*/ 0 h 1159933"/>
                <a:gd name="connsiteX1" fmla="*/ 443441 w 443441"/>
                <a:gd name="connsiteY1" fmla="*/ 0 h 1159933"/>
                <a:gd name="connsiteX2" fmla="*/ 262467 w 443441"/>
                <a:gd name="connsiteY2" fmla="*/ 555095 h 1159933"/>
                <a:gd name="connsiteX3" fmla="*/ 443441 w 443441"/>
                <a:gd name="connsiteY3" fmla="*/ 1159933 h 1159933"/>
                <a:gd name="connsiteX4" fmla="*/ 0 w 443441"/>
                <a:gd name="connsiteY4" fmla="*/ 1159933 h 1159933"/>
                <a:gd name="connsiteX5" fmla="*/ 0 w 443441"/>
                <a:gd name="connsiteY5" fmla="*/ 0 h 1159933"/>
                <a:gd name="connsiteX0" fmla="*/ 0 w 443441"/>
                <a:gd name="connsiteY0" fmla="*/ 0 h 1159933"/>
                <a:gd name="connsiteX1" fmla="*/ 443441 w 443441"/>
                <a:gd name="connsiteY1" fmla="*/ 0 h 1159933"/>
                <a:gd name="connsiteX2" fmla="*/ 262467 w 443441"/>
                <a:gd name="connsiteY2" fmla="*/ 555095 h 1159933"/>
                <a:gd name="connsiteX3" fmla="*/ 443441 w 443441"/>
                <a:gd name="connsiteY3" fmla="*/ 1159933 h 1159933"/>
                <a:gd name="connsiteX4" fmla="*/ 0 w 443441"/>
                <a:gd name="connsiteY4" fmla="*/ 1159933 h 1159933"/>
                <a:gd name="connsiteX5" fmla="*/ 0 w 443441"/>
                <a:gd name="connsiteY5" fmla="*/ 0 h 1159933"/>
                <a:gd name="connsiteX0" fmla="*/ 0 w 443441"/>
                <a:gd name="connsiteY0" fmla="*/ 0 h 1159933"/>
                <a:gd name="connsiteX1" fmla="*/ 443441 w 443441"/>
                <a:gd name="connsiteY1" fmla="*/ 0 h 1159933"/>
                <a:gd name="connsiteX2" fmla="*/ 262467 w 443441"/>
                <a:gd name="connsiteY2" fmla="*/ 583670 h 1159933"/>
                <a:gd name="connsiteX3" fmla="*/ 443441 w 443441"/>
                <a:gd name="connsiteY3" fmla="*/ 1159933 h 1159933"/>
                <a:gd name="connsiteX4" fmla="*/ 0 w 443441"/>
                <a:gd name="connsiteY4" fmla="*/ 1159933 h 1159933"/>
                <a:gd name="connsiteX5" fmla="*/ 0 w 443441"/>
                <a:gd name="connsiteY5" fmla="*/ 0 h 1159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3441" h="1159933">
                  <a:moveTo>
                    <a:pt x="0" y="0"/>
                  </a:moveTo>
                  <a:lnTo>
                    <a:pt x="443441" y="0"/>
                  </a:lnTo>
                  <a:lnTo>
                    <a:pt x="262467" y="583670"/>
                  </a:lnTo>
                  <a:lnTo>
                    <a:pt x="443441" y="1159933"/>
                  </a:lnTo>
                  <a:lnTo>
                    <a:pt x="0" y="1159933"/>
                  </a:lnTo>
                  <a:lnTo>
                    <a:pt x="0" y="0"/>
                  </a:lnTo>
                  <a:close/>
                </a:path>
              </a:pathLst>
            </a:custGeom>
            <a:solidFill>
              <a:schemeClr val="tx2"/>
            </a:solidFill>
            <a:ln w="25400">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latin typeface="Helvetica Neue"/>
                <a:cs typeface="Helvetica Neue"/>
              </a:endParaRPr>
            </a:p>
          </p:txBody>
        </p:sp>
        <p:sp>
          <p:nvSpPr>
            <p:cNvPr id="35" name="Rectangle 34"/>
            <p:cNvSpPr/>
            <p:nvPr/>
          </p:nvSpPr>
          <p:spPr>
            <a:xfrm>
              <a:off x="0" y="1417638"/>
              <a:ext cx="7207643" cy="1159509"/>
            </a:xfrm>
            <a:prstGeom prst="rect">
              <a:avLst/>
            </a:prstGeom>
            <a:solidFill>
              <a:schemeClr val="tx2"/>
            </a:solidFill>
            <a:ln w="25400">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latin typeface="Helvetica Neue"/>
                <a:cs typeface="Helvetica Neue"/>
              </a:endParaRPr>
            </a:p>
          </p:txBody>
        </p:sp>
        <p:sp>
          <p:nvSpPr>
            <p:cNvPr id="36" name="Freeform 35"/>
            <p:cNvSpPr>
              <a:spLocks/>
            </p:cNvSpPr>
            <p:nvPr/>
          </p:nvSpPr>
          <p:spPr bwMode="auto">
            <a:xfrm>
              <a:off x="7054850" y="2574925"/>
              <a:ext cx="149225" cy="142875"/>
            </a:xfrm>
            <a:custGeom>
              <a:avLst/>
              <a:gdLst>
                <a:gd name="T0" fmla="*/ 149225 w 149225"/>
                <a:gd name="T1" fmla="*/ 0 h 142875"/>
                <a:gd name="T2" fmla="*/ 0 w 149225"/>
                <a:gd name="T3" fmla="*/ 142875 h 142875"/>
                <a:gd name="T4" fmla="*/ 6350 w 149225"/>
                <a:gd name="T5" fmla="*/ 0 h 142875"/>
                <a:gd name="T6" fmla="*/ 149225 w 149225"/>
                <a:gd name="T7" fmla="*/ 0 h 14287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9225" h="142875">
                  <a:moveTo>
                    <a:pt x="149225" y="0"/>
                  </a:moveTo>
                  <a:lnTo>
                    <a:pt x="0" y="142875"/>
                  </a:lnTo>
                  <a:lnTo>
                    <a:pt x="6350" y="0"/>
                  </a:lnTo>
                  <a:lnTo>
                    <a:pt x="149225" y="0"/>
                  </a:lnTo>
                  <a:close/>
                </a:path>
              </a:pathLst>
            </a:custGeom>
            <a:solidFill>
              <a:srgbClr val="7F7F7F"/>
            </a:solidFill>
            <a:ln>
              <a:noFill/>
            </a:ln>
            <a:effectLst>
              <a:outerShdw blurRad="63500" dist="23000" dir="5400000" rotWithShape="0">
                <a:srgbClr val="000000">
                  <a:alpha val="34999"/>
                </a:srgbClr>
              </a:outerShdw>
            </a:effectLst>
            <a:extLst>
              <a:ext uri="{91240B29-F687-4f45-9708-019B960494DF}">
                <a14:hiddenLine xmlns="" xmlns:a14="http://schemas.microsoft.com/office/drawing/2010/main" w="9525" cap="flat" cmpd="sng">
                  <a:solidFill>
                    <a:srgbClr val="000000"/>
                  </a:solidFill>
                  <a:prstDash val="solid"/>
                  <a:round/>
                  <a:headEnd/>
                  <a:tailEnd/>
                </a14:hiddenLine>
              </a:ext>
            </a:extLst>
          </p:spPr>
          <p:txBody>
            <a:bodyPr anchor="ctr"/>
            <a:lstStyle/>
            <a:p>
              <a:endParaRPr lang="en-US" dirty="0"/>
            </a:p>
          </p:txBody>
        </p:sp>
      </p:grpSp>
      <p:sp>
        <p:nvSpPr>
          <p:cNvPr id="16389" name="Title 1"/>
          <p:cNvSpPr txBox="1">
            <a:spLocks/>
          </p:cNvSpPr>
          <p:nvPr/>
        </p:nvSpPr>
        <p:spPr bwMode="auto">
          <a:xfrm>
            <a:off x="965200" y="574675"/>
            <a:ext cx="5321300" cy="2166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pPr algn="ctr"/>
            <a:r>
              <a:rPr lang="en-US" sz="4400" b="1" dirty="0">
                <a:solidFill>
                  <a:schemeClr val="bg1"/>
                </a:solidFill>
                <a:latin typeface="Arial" charset="0"/>
              </a:rPr>
              <a:t>Design of Goods and Services</a:t>
            </a:r>
          </a:p>
        </p:txBody>
      </p:sp>
      <p:sp>
        <p:nvSpPr>
          <p:cNvPr id="38" name="Rectangle 6"/>
          <p:cNvSpPr txBox="1">
            <a:spLocks noChangeArrowheads="1"/>
          </p:cNvSpPr>
          <p:nvPr/>
        </p:nvSpPr>
        <p:spPr>
          <a:xfrm>
            <a:off x="706438" y="3944938"/>
            <a:ext cx="7804810" cy="1897062"/>
          </a:xfrm>
          <a:prstGeom prst="rect">
            <a:avLst/>
          </a:prstGeom>
          <a:noFill/>
          <a:ln/>
        </p:spPr>
        <p:txBody>
          <a:bodyPr/>
          <a:lstStyle>
            <a:lvl1pPr marL="342900" indent="-342900" algn="l" defTabSz="457200" rtl="0" eaLnBrk="1" latinLnBrk="0" hangingPunct="1">
              <a:spcBef>
                <a:spcPct val="20000"/>
              </a:spcBef>
              <a:buFont typeface="Arial"/>
              <a:buChar char="•"/>
              <a:defRPr sz="3200" kern="1200">
                <a:solidFill>
                  <a:schemeClr val="tx1"/>
                </a:solidFill>
                <a:latin typeface="Times New Roman"/>
                <a:ea typeface="+mn-ea"/>
                <a:cs typeface="Times New Roman"/>
              </a:defRPr>
            </a:lvl1pPr>
            <a:lvl2pPr marL="742950" indent="-285750" algn="l" defTabSz="457200" rtl="0" eaLnBrk="1" latinLnBrk="0" hangingPunct="1">
              <a:spcBef>
                <a:spcPct val="20000"/>
              </a:spcBef>
              <a:buFont typeface="Arial"/>
              <a:buChar char="–"/>
              <a:defRPr sz="2800" kern="1200">
                <a:solidFill>
                  <a:schemeClr val="tx1"/>
                </a:solidFill>
                <a:latin typeface="Times New Roman"/>
                <a:ea typeface="+mn-ea"/>
                <a:cs typeface="Times New Roman"/>
              </a:defRPr>
            </a:lvl2pPr>
            <a:lvl3pPr marL="1143000" indent="-228600" algn="l" defTabSz="457200" rtl="0" eaLnBrk="1" latinLnBrk="0" hangingPunct="1">
              <a:spcBef>
                <a:spcPct val="20000"/>
              </a:spcBef>
              <a:buFont typeface="Arial"/>
              <a:buChar char="•"/>
              <a:defRPr sz="2400" kern="1200">
                <a:solidFill>
                  <a:schemeClr val="tx1"/>
                </a:solidFill>
                <a:latin typeface="Times New Roman"/>
                <a:ea typeface="+mn-ea"/>
                <a:cs typeface="Times New Roman"/>
              </a:defRPr>
            </a:lvl3pPr>
            <a:lvl4pPr marL="1600200" indent="-228600" algn="l" defTabSz="457200" rtl="0" eaLnBrk="1" latinLnBrk="0" hangingPunct="1">
              <a:spcBef>
                <a:spcPct val="20000"/>
              </a:spcBef>
              <a:buFont typeface="Arial"/>
              <a:buChar char="–"/>
              <a:defRPr sz="2000" kern="1200">
                <a:solidFill>
                  <a:schemeClr val="tx1"/>
                </a:solidFill>
                <a:latin typeface="Times New Roman"/>
                <a:ea typeface="+mn-ea"/>
                <a:cs typeface="Times New Roman"/>
              </a:defRPr>
            </a:lvl4pPr>
            <a:lvl5pPr marL="2057400" indent="-228600" algn="l" defTabSz="457200" rtl="0" eaLnBrk="1" latinLnBrk="0" hangingPunct="1">
              <a:spcBef>
                <a:spcPct val="20000"/>
              </a:spcBef>
              <a:buFont typeface="Arial"/>
              <a:buChar char="»"/>
              <a:defRPr sz="20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eaLnBrk="0" fontAlgn="auto" hangingPunct="0">
              <a:spcBef>
                <a:spcPts val="0"/>
              </a:spcBef>
              <a:buFontTx/>
              <a:buNone/>
              <a:defRPr/>
            </a:pPr>
            <a:r>
              <a:rPr lang="en-US" sz="2000" b="1" dirty="0">
                <a:solidFill>
                  <a:srgbClr val="333333"/>
                </a:solidFill>
                <a:latin typeface="Arial"/>
                <a:cs typeface="Arial"/>
              </a:rPr>
              <a:t>PowerPoint presentation to accompany </a:t>
            </a:r>
          </a:p>
          <a:p>
            <a:pPr eaLnBrk="0" fontAlgn="auto" hangingPunct="0">
              <a:spcBef>
                <a:spcPts val="0"/>
              </a:spcBef>
              <a:buFontTx/>
              <a:buNone/>
              <a:defRPr/>
            </a:pPr>
            <a:r>
              <a:rPr lang="en-US" sz="2000" b="1" dirty="0">
                <a:solidFill>
                  <a:srgbClr val="333333"/>
                </a:solidFill>
                <a:latin typeface="Arial"/>
                <a:cs typeface="Arial"/>
              </a:rPr>
              <a:t>Heizer, Render, Munson </a:t>
            </a:r>
          </a:p>
          <a:p>
            <a:pPr eaLnBrk="0" fontAlgn="auto" hangingPunct="0">
              <a:spcBef>
                <a:spcPts val="0"/>
              </a:spcBef>
              <a:buFontTx/>
              <a:buNone/>
              <a:defRPr/>
            </a:pPr>
            <a:r>
              <a:rPr lang="en-US" sz="2000" b="1" dirty="0">
                <a:solidFill>
                  <a:srgbClr val="333333"/>
                </a:solidFill>
                <a:latin typeface="Arial"/>
                <a:cs typeface="Arial"/>
              </a:rPr>
              <a:t>Operations Management, Thirteenth Edition, Global Edition</a:t>
            </a:r>
          </a:p>
          <a:p>
            <a:pPr eaLnBrk="0" fontAlgn="auto" hangingPunct="0">
              <a:spcBef>
                <a:spcPts val="0"/>
              </a:spcBef>
              <a:buFontTx/>
              <a:buNone/>
              <a:defRPr/>
            </a:pPr>
            <a:r>
              <a:rPr lang="en-US" sz="2000" b="1" dirty="0">
                <a:solidFill>
                  <a:srgbClr val="333333"/>
                </a:solidFill>
                <a:latin typeface="Arial"/>
                <a:cs typeface="Arial"/>
              </a:rPr>
              <a:t>Principles of Operations Management, Eleventh Edition</a:t>
            </a:r>
          </a:p>
          <a:p>
            <a:pPr eaLnBrk="0" fontAlgn="auto" hangingPunct="0">
              <a:spcBef>
                <a:spcPts val="0"/>
              </a:spcBef>
              <a:buFontTx/>
              <a:buNone/>
              <a:defRPr/>
            </a:pPr>
            <a:endParaRPr lang="en-US" sz="2000" b="1" dirty="0">
              <a:solidFill>
                <a:srgbClr val="333333"/>
              </a:solidFill>
              <a:latin typeface="Arial"/>
              <a:cs typeface="Arial"/>
            </a:endParaRPr>
          </a:p>
          <a:p>
            <a:pPr marL="0" indent="0" fontAlgn="auto">
              <a:spcBef>
                <a:spcPts val="0"/>
              </a:spcBef>
              <a:buFont typeface="Arial"/>
              <a:buNone/>
              <a:defRPr/>
            </a:pPr>
            <a:r>
              <a:rPr lang="en-US" sz="2000" b="1" dirty="0">
                <a:solidFill>
                  <a:schemeClr val="bg1">
                    <a:lumMod val="50000"/>
                  </a:schemeClr>
                </a:solidFill>
                <a:latin typeface="Arial"/>
                <a:cs typeface="Arial"/>
              </a:rPr>
              <a:t>PowerPoint slides by Jeff Heyl</a:t>
            </a:r>
          </a:p>
        </p:txBody>
      </p:sp>
      <p:sp>
        <p:nvSpPr>
          <p:cNvPr id="39" name="TextBox 38"/>
          <p:cNvSpPr txBox="1"/>
          <p:nvPr/>
        </p:nvSpPr>
        <p:spPr>
          <a:xfrm>
            <a:off x="7442200" y="874713"/>
            <a:ext cx="1069048" cy="2000548"/>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r>
              <a:rPr lang="en-US" sz="12400" dirty="0">
                <a:solidFill>
                  <a:schemeClr val="bg1"/>
                </a:solidFill>
                <a:effectLst>
                  <a:outerShdw blurRad="38100" dist="38100" dir="2700000" algn="tl">
                    <a:srgbClr val="DDDDDD"/>
                  </a:outerShdw>
                </a:effectLst>
                <a:latin typeface="Arial" charset="0"/>
              </a:rPr>
              <a:t>5</a:t>
            </a:r>
          </a:p>
        </p:txBody>
      </p:sp>
    </p:spTree>
  </p:cSld>
  <p:clrMapOvr>
    <a:masterClrMapping/>
  </p:clrMapOvr>
  <p:transition spd="slow">
    <p:dissolve/>
  </p:transition>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body" idx="1"/>
          </p:nvPr>
        </p:nvSpPr>
        <p:spPr>
          <a:xfrm>
            <a:off x="825500" y="1955800"/>
            <a:ext cx="7569200" cy="2755900"/>
          </a:xfrm>
        </p:spPr>
        <p:txBody>
          <a:bodyPr/>
          <a:lstStyle/>
          <a:p>
            <a:pPr marL="0" indent="0" algn="ctr">
              <a:buClr>
                <a:srgbClr val="BF0922"/>
              </a:buClr>
              <a:buFont typeface="Wingdings" charset="0"/>
              <a:buNone/>
            </a:pPr>
            <a:r>
              <a:rPr lang="en-US" b="1" i="1" dirty="0">
                <a:solidFill>
                  <a:schemeClr val="tx2"/>
                </a:solidFill>
                <a:latin typeface="Arial" charset="0"/>
                <a:cs typeface="Arial" charset="0"/>
              </a:rPr>
              <a:t>The objective of the </a:t>
            </a:r>
            <a:r>
              <a:rPr lang="en-US" b="1" dirty="0">
                <a:solidFill>
                  <a:schemeClr val="tx2"/>
                </a:solidFill>
                <a:latin typeface="Arial" charset="0"/>
                <a:cs typeface="Arial" charset="0"/>
              </a:rPr>
              <a:t>product decision </a:t>
            </a:r>
            <a:r>
              <a:rPr lang="en-US" b="1" i="1" dirty="0">
                <a:solidFill>
                  <a:schemeClr val="tx2"/>
                </a:solidFill>
                <a:latin typeface="Arial" charset="0"/>
                <a:cs typeface="Arial" charset="0"/>
              </a:rPr>
              <a:t>is to develop and implement a product strategy that meets the demands of the marketplace with a competitive advantage</a:t>
            </a:r>
          </a:p>
        </p:txBody>
      </p:sp>
      <p:sp>
        <p:nvSpPr>
          <p:cNvPr id="2" name="Rectangle 3"/>
          <p:cNvSpPr>
            <a:spLocks noGrp="1" noChangeArrowheads="1"/>
          </p:cNvSpPr>
          <p:nvPr>
            <p:ph type="title"/>
          </p:nvPr>
        </p:nvSpPr>
        <p:spPr>
          <a:xfrm>
            <a:off x="685800" y="457200"/>
            <a:ext cx="7772400" cy="838200"/>
          </a:xfrm>
        </p:spPr>
        <p:txBody>
          <a:bodyPr/>
          <a:lstStyle/>
          <a:p>
            <a:r>
              <a:rPr lang="en-US" dirty="0">
                <a:latin typeface="Arial" charset="0"/>
                <a:cs typeface="Arial" charset="0"/>
              </a:rPr>
              <a:t>Product Decision</a:t>
            </a:r>
          </a:p>
        </p:txBody>
      </p:sp>
    </p:spTree>
    <p:extLst>
      <p:ext uri="{BB962C8B-B14F-4D97-AF65-F5344CB8AC3E}">
        <p14:creationId xmlns:p14="http://schemas.microsoft.com/office/powerpoint/2010/main" val="3300830231"/>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32770"/>
                                        </p:tgtEl>
                                        <p:attrNameLst>
                                          <p:attrName>style.visibility</p:attrName>
                                        </p:attrNameLst>
                                      </p:cBhvr>
                                      <p:to>
                                        <p:strVal val="visible"/>
                                      </p:to>
                                    </p:set>
                                    <p:animEffect transition="in" filter="strips(downRight)">
                                      <p:cBhvr>
                                        <p:cTn id="7" dur="1000"/>
                                        <p:tgtEl>
                                          <p:spTgt spid="327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type="title"/>
          </p:nvPr>
        </p:nvSpPr>
        <p:spPr>
          <a:xfrm>
            <a:off x="685800" y="434975"/>
            <a:ext cx="7772400" cy="914400"/>
          </a:xfrm>
        </p:spPr>
        <p:txBody>
          <a:bodyPr/>
          <a:lstStyle/>
          <a:p>
            <a:r>
              <a:rPr lang="en-US" dirty="0">
                <a:latin typeface="Arial" charset="0"/>
                <a:cs typeface="Arial" charset="0"/>
              </a:rPr>
              <a:t>Product Strategy Options</a:t>
            </a:r>
          </a:p>
        </p:txBody>
      </p:sp>
      <p:sp>
        <p:nvSpPr>
          <p:cNvPr id="34819" name="Rectangle 3"/>
          <p:cNvSpPr>
            <a:spLocks noChangeArrowheads="1"/>
          </p:cNvSpPr>
          <p:nvPr/>
        </p:nvSpPr>
        <p:spPr bwMode="auto">
          <a:xfrm>
            <a:off x="2351088" y="2051050"/>
            <a:ext cx="4314825" cy="3362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marL="533400" indent="-533400">
              <a:lnSpc>
                <a:spcPct val="90000"/>
              </a:lnSpc>
              <a:spcAft>
                <a:spcPts val="1200"/>
              </a:spcAft>
              <a:buClr>
                <a:srgbClr val="BF0922"/>
              </a:buClr>
              <a:buSzPct val="60000"/>
              <a:buFont typeface="Lucida Grande" charset="0"/>
              <a:buChar char="►"/>
            </a:pPr>
            <a:r>
              <a:rPr lang="en-US" sz="3200" dirty="0"/>
              <a:t>Differentiation</a:t>
            </a:r>
          </a:p>
          <a:p>
            <a:pPr marL="1168400" lvl="1" indent="-457200">
              <a:lnSpc>
                <a:spcPct val="90000"/>
              </a:lnSpc>
              <a:spcAft>
                <a:spcPts val="1200"/>
              </a:spcAft>
              <a:buClr>
                <a:srgbClr val="BF0922"/>
              </a:buClr>
              <a:buSzPct val="60000"/>
              <a:buFont typeface="Lucida Grande" charset="0"/>
              <a:buChar char="►"/>
            </a:pPr>
            <a:r>
              <a:rPr lang="en-US" sz="2800" dirty="0"/>
              <a:t>Shouldice Hospital</a:t>
            </a:r>
            <a:endParaRPr lang="en-US" sz="3200" dirty="0"/>
          </a:p>
          <a:p>
            <a:pPr marL="533400" indent="-533400">
              <a:lnSpc>
                <a:spcPct val="90000"/>
              </a:lnSpc>
              <a:spcAft>
                <a:spcPts val="1200"/>
              </a:spcAft>
              <a:buClr>
                <a:srgbClr val="BF0922"/>
              </a:buClr>
              <a:buSzPct val="60000"/>
              <a:buFont typeface="Lucida Grande" charset="0"/>
              <a:buChar char="►"/>
            </a:pPr>
            <a:r>
              <a:rPr lang="en-US" sz="3200" dirty="0"/>
              <a:t>Low cost</a:t>
            </a:r>
          </a:p>
          <a:p>
            <a:pPr marL="1168400" lvl="1" indent="-457200">
              <a:lnSpc>
                <a:spcPct val="90000"/>
              </a:lnSpc>
              <a:spcAft>
                <a:spcPts val="1200"/>
              </a:spcAft>
              <a:buClr>
                <a:srgbClr val="BF0922"/>
              </a:buClr>
              <a:buSzPct val="60000"/>
              <a:buFont typeface="Lucida Grande" charset="0"/>
              <a:buChar char="►"/>
            </a:pPr>
            <a:r>
              <a:rPr lang="en-US" sz="2800" dirty="0"/>
              <a:t>Taco Bell</a:t>
            </a:r>
            <a:endParaRPr lang="en-US" sz="3200" dirty="0"/>
          </a:p>
          <a:p>
            <a:pPr marL="533400" indent="-533400">
              <a:lnSpc>
                <a:spcPct val="90000"/>
              </a:lnSpc>
              <a:spcAft>
                <a:spcPts val="1200"/>
              </a:spcAft>
              <a:buClr>
                <a:srgbClr val="BF0922"/>
              </a:buClr>
              <a:buSzPct val="60000"/>
              <a:buFont typeface="Lucida Grande" charset="0"/>
              <a:buChar char="►"/>
            </a:pPr>
            <a:r>
              <a:rPr lang="en-US" sz="3200" dirty="0"/>
              <a:t>Rapid response</a:t>
            </a:r>
          </a:p>
          <a:p>
            <a:pPr marL="1168400" lvl="1" indent="-457200">
              <a:lnSpc>
                <a:spcPct val="90000"/>
              </a:lnSpc>
              <a:spcAft>
                <a:spcPts val="1200"/>
              </a:spcAft>
              <a:buClr>
                <a:srgbClr val="BF0922"/>
              </a:buClr>
              <a:buSzPct val="60000"/>
              <a:buFont typeface="Lucida Grande" charset="0"/>
              <a:buChar char="►"/>
            </a:pPr>
            <a:r>
              <a:rPr lang="en-US" sz="2800" dirty="0"/>
              <a:t>Toyota</a:t>
            </a:r>
            <a:endParaRPr lang="en-US" sz="3200" dirty="0"/>
          </a:p>
        </p:txBody>
      </p:sp>
    </p:spTree>
    <p:extLst>
      <p:ext uri="{BB962C8B-B14F-4D97-AF65-F5344CB8AC3E}">
        <p14:creationId xmlns:p14="http://schemas.microsoft.com/office/powerpoint/2010/main" val="340547688"/>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34819"/>
                                        </p:tgtEl>
                                        <p:attrNameLst>
                                          <p:attrName>style.visibility</p:attrName>
                                        </p:attrNameLst>
                                      </p:cBhvr>
                                      <p:to>
                                        <p:strVal val="visible"/>
                                      </p:to>
                                    </p:set>
                                    <p:animEffect transition="in" filter="strips(downRight)">
                                      <p:cBhvr>
                                        <p:cTn id="7" dur="1000"/>
                                        <p:tgtEl>
                                          <p:spTgt spid="348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a:xfrm>
            <a:off x="685800" y="434975"/>
            <a:ext cx="7772400" cy="914400"/>
          </a:xfrm>
        </p:spPr>
        <p:txBody>
          <a:bodyPr/>
          <a:lstStyle/>
          <a:p>
            <a:r>
              <a:rPr lang="en-US" dirty="0">
                <a:latin typeface="Arial" charset="0"/>
                <a:cs typeface="Arial" charset="0"/>
              </a:rPr>
              <a:t>Product Life Cycles</a:t>
            </a:r>
          </a:p>
        </p:txBody>
      </p:sp>
      <p:sp>
        <p:nvSpPr>
          <p:cNvPr id="36867" name="Rectangle 3"/>
          <p:cNvSpPr>
            <a:spLocks noChangeArrowheads="1"/>
          </p:cNvSpPr>
          <p:nvPr/>
        </p:nvSpPr>
        <p:spPr bwMode="auto">
          <a:xfrm>
            <a:off x="1135063" y="2362200"/>
            <a:ext cx="6873875" cy="2470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marL="533400" indent="-533400">
              <a:lnSpc>
                <a:spcPct val="90000"/>
              </a:lnSpc>
              <a:spcAft>
                <a:spcPts val="1200"/>
              </a:spcAft>
              <a:buClr>
                <a:srgbClr val="BF0922"/>
              </a:buClr>
              <a:buSzPct val="60000"/>
              <a:buFont typeface="Lucida Grande" charset="0"/>
              <a:buChar char="►"/>
            </a:pPr>
            <a:r>
              <a:rPr lang="en-US" sz="3200" dirty="0"/>
              <a:t>May be any length from a few days to decades</a:t>
            </a:r>
          </a:p>
          <a:p>
            <a:pPr marL="533400" indent="-533400">
              <a:lnSpc>
                <a:spcPct val="90000"/>
              </a:lnSpc>
              <a:spcAft>
                <a:spcPts val="1200"/>
              </a:spcAft>
              <a:buClr>
                <a:srgbClr val="BF0922"/>
              </a:buClr>
              <a:buSzPct val="60000"/>
              <a:buFont typeface="Lucida Grande" charset="0"/>
              <a:buChar char="►"/>
            </a:pPr>
            <a:r>
              <a:rPr lang="en-US" sz="3200" dirty="0"/>
              <a:t>The operations function must be able to introduce new products successfully</a:t>
            </a:r>
          </a:p>
        </p:txBody>
      </p:sp>
    </p:spTree>
    <p:extLst>
      <p:ext uri="{BB962C8B-B14F-4D97-AF65-F5344CB8AC3E}">
        <p14:creationId xmlns:p14="http://schemas.microsoft.com/office/powerpoint/2010/main" val="3516582533"/>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36867"/>
                                        </p:tgtEl>
                                        <p:attrNameLst>
                                          <p:attrName>style.visibility</p:attrName>
                                        </p:attrNameLst>
                                      </p:cBhvr>
                                      <p:to>
                                        <p:strVal val="visible"/>
                                      </p:to>
                                    </p:set>
                                    <p:animEffect transition="in" filter="strips(downRight)">
                                      <p:cBhvr>
                                        <p:cTn id="7" dur="1000"/>
                                        <p:tgtEl>
                                          <p:spTgt spid="368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a:xfrm>
            <a:off x="685800" y="333374"/>
            <a:ext cx="7772400" cy="1292225"/>
          </a:xfrm>
        </p:spPr>
        <p:txBody>
          <a:bodyPr/>
          <a:lstStyle/>
          <a:p>
            <a:r>
              <a:rPr lang="en-US" dirty="0">
                <a:latin typeface="Arial" charset="0"/>
                <a:cs typeface="Arial" charset="0"/>
              </a:rPr>
              <a:t>Product Life Cycle</a:t>
            </a:r>
          </a:p>
        </p:txBody>
      </p:sp>
      <p:grpSp>
        <p:nvGrpSpPr>
          <p:cNvPr id="37907" name="Group 19"/>
          <p:cNvGrpSpPr>
            <a:grpSpLocks/>
          </p:cNvGrpSpPr>
          <p:nvPr/>
        </p:nvGrpSpPr>
        <p:grpSpPr bwMode="auto">
          <a:xfrm>
            <a:off x="1139825" y="2436813"/>
            <a:ext cx="3892550" cy="1017587"/>
            <a:chOff x="806" y="1463"/>
            <a:chExt cx="2452" cy="641"/>
          </a:xfrm>
        </p:grpSpPr>
        <p:sp>
          <p:nvSpPr>
            <p:cNvPr id="38933" name="Rectangle 20"/>
            <p:cNvSpPr>
              <a:spLocks noChangeArrowheads="1"/>
            </p:cNvSpPr>
            <p:nvPr/>
          </p:nvSpPr>
          <p:spPr bwMode="auto">
            <a:xfrm>
              <a:off x="806" y="1463"/>
              <a:ext cx="2452"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dirty="0"/>
                <a:t>Cost of development and production</a:t>
              </a:r>
            </a:p>
          </p:txBody>
        </p:sp>
        <p:sp>
          <p:nvSpPr>
            <p:cNvPr id="38934" name="Line 21"/>
            <p:cNvSpPr>
              <a:spLocks noChangeShapeType="1"/>
            </p:cNvSpPr>
            <p:nvPr/>
          </p:nvSpPr>
          <p:spPr bwMode="auto">
            <a:xfrm flipH="1">
              <a:off x="1888" y="1688"/>
              <a:ext cx="176" cy="416"/>
            </a:xfrm>
            <a:prstGeom prst="line">
              <a:avLst/>
            </a:prstGeom>
            <a:noFill/>
            <a:ln w="5715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dirty="0"/>
            </a:p>
          </p:txBody>
        </p:sp>
      </p:grpSp>
      <p:grpSp>
        <p:nvGrpSpPr>
          <p:cNvPr id="37916" name="Group 28"/>
          <p:cNvGrpSpPr>
            <a:grpSpLocks/>
          </p:cNvGrpSpPr>
          <p:nvPr/>
        </p:nvGrpSpPr>
        <p:grpSpPr bwMode="auto">
          <a:xfrm>
            <a:off x="5343525" y="2601121"/>
            <a:ext cx="1722438" cy="865187"/>
            <a:chOff x="3310" y="1639"/>
            <a:chExt cx="1085" cy="545"/>
          </a:xfrm>
        </p:grpSpPr>
        <p:sp>
          <p:nvSpPr>
            <p:cNvPr id="38927" name="Rectangle 29"/>
            <p:cNvSpPr>
              <a:spLocks noChangeArrowheads="1"/>
            </p:cNvSpPr>
            <p:nvPr/>
          </p:nvSpPr>
          <p:spPr bwMode="auto">
            <a:xfrm>
              <a:off x="3310" y="1639"/>
              <a:ext cx="108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dirty="0"/>
                <a:t>Sales revenue</a:t>
              </a:r>
            </a:p>
          </p:txBody>
        </p:sp>
        <p:sp>
          <p:nvSpPr>
            <p:cNvPr id="38928" name="Line 30"/>
            <p:cNvSpPr>
              <a:spLocks noChangeShapeType="1"/>
            </p:cNvSpPr>
            <p:nvPr/>
          </p:nvSpPr>
          <p:spPr bwMode="auto">
            <a:xfrm flipH="1">
              <a:off x="3536" y="1848"/>
              <a:ext cx="232" cy="336"/>
            </a:xfrm>
            <a:prstGeom prst="line">
              <a:avLst/>
            </a:prstGeom>
            <a:noFill/>
            <a:ln w="5715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dirty="0"/>
            </a:p>
          </p:txBody>
        </p:sp>
      </p:grpSp>
      <p:grpSp>
        <p:nvGrpSpPr>
          <p:cNvPr id="17" name="Group 16"/>
          <p:cNvGrpSpPr/>
          <p:nvPr/>
        </p:nvGrpSpPr>
        <p:grpSpPr>
          <a:xfrm>
            <a:off x="990600" y="3306233"/>
            <a:ext cx="7892256" cy="1189569"/>
            <a:chOff x="990600" y="3306233"/>
            <a:chExt cx="7892256" cy="1189569"/>
          </a:xfrm>
        </p:grpSpPr>
        <p:grpSp>
          <p:nvGrpSpPr>
            <p:cNvPr id="16" name="Group 15"/>
            <p:cNvGrpSpPr/>
            <p:nvPr/>
          </p:nvGrpSpPr>
          <p:grpSpPr>
            <a:xfrm>
              <a:off x="990600" y="3306233"/>
              <a:ext cx="7207955" cy="1159934"/>
              <a:chOff x="990600" y="3306233"/>
              <a:chExt cx="7207955" cy="1159934"/>
            </a:xfrm>
          </p:grpSpPr>
          <p:grpSp>
            <p:nvGrpSpPr>
              <p:cNvPr id="15" name="Group 14"/>
              <p:cNvGrpSpPr/>
              <p:nvPr/>
            </p:nvGrpSpPr>
            <p:grpSpPr>
              <a:xfrm>
                <a:off x="3255433" y="3306233"/>
                <a:ext cx="4330700" cy="960967"/>
                <a:chOff x="3255433" y="3306233"/>
                <a:chExt cx="4330700" cy="960967"/>
              </a:xfrm>
            </p:grpSpPr>
            <p:sp>
              <p:nvSpPr>
                <p:cNvPr id="9" name="Freeform 8"/>
                <p:cNvSpPr/>
                <p:nvPr/>
              </p:nvSpPr>
              <p:spPr>
                <a:xfrm>
                  <a:off x="3255433" y="3306233"/>
                  <a:ext cx="4330700" cy="960967"/>
                </a:xfrm>
                <a:custGeom>
                  <a:avLst/>
                  <a:gdLst>
                    <a:gd name="connsiteX0" fmla="*/ 4330700 w 4330700"/>
                    <a:gd name="connsiteY0" fmla="*/ 944034 h 960967"/>
                    <a:gd name="connsiteX1" fmla="*/ 3640667 w 4330700"/>
                    <a:gd name="connsiteY1" fmla="*/ 673100 h 960967"/>
                    <a:gd name="connsiteX2" fmla="*/ 3750734 w 4330700"/>
                    <a:gd name="connsiteY2" fmla="*/ 702734 h 960967"/>
                    <a:gd name="connsiteX3" fmla="*/ 3340100 w 4330700"/>
                    <a:gd name="connsiteY3" fmla="*/ 529167 h 960967"/>
                    <a:gd name="connsiteX4" fmla="*/ 2904067 w 4330700"/>
                    <a:gd name="connsiteY4" fmla="*/ 381000 h 960967"/>
                    <a:gd name="connsiteX5" fmla="*/ 2290234 w 4330700"/>
                    <a:gd name="connsiteY5" fmla="*/ 198967 h 960967"/>
                    <a:gd name="connsiteX6" fmla="*/ 1672167 w 4330700"/>
                    <a:gd name="connsiteY6" fmla="*/ 59267 h 960967"/>
                    <a:gd name="connsiteX7" fmla="*/ 1206500 w 4330700"/>
                    <a:gd name="connsiteY7" fmla="*/ 0 h 960967"/>
                    <a:gd name="connsiteX8" fmla="*/ 774700 w 4330700"/>
                    <a:gd name="connsiteY8" fmla="*/ 12700 h 960967"/>
                    <a:gd name="connsiteX9" fmla="*/ 431800 w 4330700"/>
                    <a:gd name="connsiteY9" fmla="*/ 93134 h 960967"/>
                    <a:gd name="connsiteX10" fmla="*/ 143934 w 4330700"/>
                    <a:gd name="connsiteY10" fmla="*/ 215900 h 960967"/>
                    <a:gd name="connsiteX11" fmla="*/ 0 w 4330700"/>
                    <a:gd name="connsiteY11" fmla="*/ 292100 h 960967"/>
                    <a:gd name="connsiteX12" fmla="*/ 355600 w 4330700"/>
                    <a:gd name="connsiteY12" fmla="*/ 423334 h 960967"/>
                    <a:gd name="connsiteX13" fmla="*/ 770467 w 4330700"/>
                    <a:gd name="connsiteY13" fmla="*/ 546100 h 960967"/>
                    <a:gd name="connsiteX14" fmla="*/ 1147234 w 4330700"/>
                    <a:gd name="connsiteY14" fmla="*/ 647700 h 960967"/>
                    <a:gd name="connsiteX15" fmla="*/ 1663700 w 4330700"/>
                    <a:gd name="connsiteY15" fmla="*/ 749300 h 960967"/>
                    <a:gd name="connsiteX16" fmla="*/ 2230967 w 4330700"/>
                    <a:gd name="connsiteY16" fmla="*/ 863600 h 960967"/>
                    <a:gd name="connsiteX17" fmla="*/ 2870200 w 4330700"/>
                    <a:gd name="connsiteY17" fmla="*/ 944034 h 960967"/>
                    <a:gd name="connsiteX18" fmla="*/ 3560234 w 4330700"/>
                    <a:gd name="connsiteY18" fmla="*/ 956734 h 960967"/>
                    <a:gd name="connsiteX19" fmla="*/ 4021667 w 4330700"/>
                    <a:gd name="connsiteY19" fmla="*/ 960967 h 960967"/>
                    <a:gd name="connsiteX20" fmla="*/ 4330700 w 4330700"/>
                    <a:gd name="connsiteY20" fmla="*/ 944034 h 960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330700" h="960967">
                      <a:moveTo>
                        <a:pt x="4330700" y="944034"/>
                      </a:moveTo>
                      <a:lnTo>
                        <a:pt x="3640667" y="673100"/>
                      </a:lnTo>
                      <a:lnTo>
                        <a:pt x="3750734" y="702734"/>
                      </a:lnTo>
                      <a:lnTo>
                        <a:pt x="3340100" y="529167"/>
                      </a:lnTo>
                      <a:lnTo>
                        <a:pt x="2904067" y="381000"/>
                      </a:lnTo>
                      <a:lnTo>
                        <a:pt x="2290234" y="198967"/>
                      </a:lnTo>
                      <a:lnTo>
                        <a:pt x="1672167" y="59267"/>
                      </a:lnTo>
                      <a:lnTo>
                        <a:pt x="1206500" y="0"/>
                      </a:lnTo>
                      <a:lnTo>
                        <a:pt x="774700" y="12700"/>
                      </a:lnTo>
                      <a:lnTo>
                        <a:pt x="431800" y="93134"/>
                      </a:lnTo>
                      <a:lnTo>
                        <a:pt x="143934" y="215900"/>
                      </a:lnTo>
                      <a:lnTo>
                        <a:pt x="0" y="292100"/>
                      </a:lnTo>
                      <a:lnTo>
                        <a:pt x="355600" y="423334"/>
                      </a:lnTo>
                      <a:lnTo>
                        <a:pt x="770467" y="546100"/>
                      </a:lnTo>
                      <a:lnTo>
                        <a:pt x="1147234" y="647700"/>
                      </a:lnTo>
                      <a:lnTo>
                        <a:pt x="1663700" y="749300"/>
                      </a:lnTo>
                      <a:lnTo>
                        <a:pt x="2230967" y="863600"/>
                      </a:lnTo>
                      <a:lnTo>
                        <a:pt x="2870200" y="944034"/>
                      </a:lnTo>
                      <a:lnTo>
                        <a:pt x="3560234" y="956734"/>
                      </a:lnTo>
                      <a:lnTo>
                        <a:pt x="4021667" y="960967"/>
                      </a:lnTo>
                      <a:lnTo>
                        <a:pt x="4330700" y="944034"/>
                      </a:lnTo>
                      <a:close/>
                    </a:path>
                  </a:pathLst>
                </a:cu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5032375" y="3673516"/>
                  <a:ext cx="723425" cy="369332"/>
                </a:xfrm>
                <a:prstGeom prst="rect">
                  <a:avLst/>
                </a:prstGeom>
                <a:noFill/>
              </p:spPr>
              <p:txBody>
                <a:bodyPr wrap="none" rtlCol="0">
                  <a:spAutoFit/>
                </a:bodyPr>
                <a:lstStyle/>
                <a:p>
                  <a:r>
                    <a:rPr lang="en-US" dirty="0"/>
                    <a:t>Profit</a:t>
                  </a:r>
                </a:p>
              </p:txBody>
            </p:sp>
          </p:grpSp>
          <p:grpSp>
            <p:nvGrpSpPr>
              <p:cNvPr id="14" name="Group 13"/>
              <p:cNvGrpSpPr/>
              <p:nvPr/>
            </p:nvGrpSpPr>
            <p:grpSpPr>
              <a:xfrm>
                <a:off x="990600" y="3445933"/>
                <a:ext cx="2247900" cy="1020234"/>
                <a:chOff x="990600" y="3445933"/>
                <a:chExt cx="2247900" cy="1020234"/>
              </a:xfrm>
            </p:grpSpPr>
            <p:sp>
              <p:nvSpPr>
                <p:cNvPr id="10" name="Freeform 9"/>
                <p:cNvSpPr/>
                <p:nvPr/>
              </p:nvSpPr>
              <p:spPr>
                <a:xfrm>
                  <a:off x="990600" y="3445933"/>
                  <a:ext cx="2247900" cy="1020234"/>
                </a:xfrm>
                <a:custGeom>
                  <a:avLst/>
                  <a:gdLst>
                    <a:gd name="connsiteX0" fmla="*/ 0 w 2247900"/>
                    <a:gd name="connsiteY0" fmla="*/ 1020234 h 1020234"/>
                    <a:gd name="connsiteX1" fmla="*/ 220133 w 2247900"/>
                    <a:gd name="connsiteY1" fmla="*/ 711200 h 1020234"/>
                    <a:gd name="connsiteX2" fmla="*/ 482600 w 2247900"/>
                    <a:gd name="connsiteY2" fmla="*/ 427567 h 1020234"/>
                    <a:gd name="connsiteX3" fmla="*/ 753533 w 2247900"/>
                    <a:gd name="connsiteY3" fmla="*/ 215900 h 1020234"/>
                    <a:gd name="connsiteX4" fmla="*/ 1109133 w 2247900"/>
                    <a:gd name="connsiteY4" fmla="*/ 84667 h 1020234"/>
                    <a:gd name="connsiteX5" fmla="*/ 1333500 w 2247900"/>
                    <a:gd name="connsiteY5" fmla="*/ 12700 h 1020234"/>
                    <a:gd name="connsiteX6" fmla="*/ 1642533 w 2247900"/>
                    <a:gd name="connsiteY6" fmla="*/ 0 h 1020234"/>
                    <a:gd name="connsiteX7" fmla="*/ 1862667 w 2247900"/>
                    <a:gd name="connsiteY7" fmla="*/ 33867 h 1020234"/>
                    <a:gd name="connsiteX8" fmla="*/ 2142067 w 2247900"/>
                    <a:gd name="connsiteY8" fmla="*/ 114300 h 1020234"/>
                    <a:gd name="connsiteX9" fmla="*/ 2247900 w 2247900"/>
                    <a:gd name="connsiteY9" fmla="*/ 160867 h 1020234"/>
                    <a:gd name="connsiteX10" fmla="*/ 1778000 w 2247900"/>
                    <a:gd name="connsiteY10" fmla="*/ 397934 h 1020234"/>
                    <a:gd name="connsiteX11" fmla="*/ 1388533 w 2247900"/>
                    <a:gd name="connsiteY11" fmla="*/ 550334 h 1020234"/>
                    <a:gd name="connsiteX12" fmla="*/ 833967 w 2247900"/>
                    <a:gd name="connsiteY12" fmla="*/ 757767 h 1020234"/>
                    <a:gd name="connsiteX13" fmla="*/ 406400 w 2247900"/>
                    <a:gd name="connsiteY13" fmla="*/ 905934 h 1020234"/>
                    <a:gd name="connsiteX14" fmla="*/ 0 w 2247900"/>
                    <a:gd name="connsiteY14" fmla="*/ 1020234 h 1020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47900" h="1020234">
                      <a:moveTo>
                        <a:pt x="0" y="1020234"/>
                      </a:moveTo>
                      <a:lnTo>
                        <a:pt x="220133" y="711200"/>
                      </a:lnTo>
                      <a:lnTo>
                        <a:pt x="482600" y="427567"/>
                      </a:lnTo>
                      <a:lnTo>
                        <a:pt x="753533" y="215900"/>
                      </a:lnTo>
                      <a:lnTo>
                        <a:pt x="1109133" y="84667"/>
                      </a:lnTo>
                      <a:lnTo>
                        <a:pt x="1333500" y="12700"/>
                      </a:lnTo>
                      <a:lnTo>
                        <a:pt x="1642533" y="0"/>
                      </a:lnTo>
                      <a:lnTo>
                        <a:pt x="1862667" y="33867"/>
                      </a:lnTo>
                      <a:lnTo>
                        <a:pt x="2142067" y="114300"/>
                      </a:lnTo>
                      <a:lnTo>
                        <a:pt x="2247900" y="160867"/>
                      </a:lnTo>
                      <a:lnTo>
                        <a:pt x="1778000" y="397934"/>
                      </a:lnTo>
                      <a:lnTo>
                        <a:pt x="1388533" y="550334"/>
                      </a:lnTo>
                      <a:lnTo>
                        <a:pt x="833967" y="757767"/>
                      </a:lnTo>
                      <a:lnTo>
                        <a:pt x="406400" y="905934"/>
                      </a:lnTo>
                      <a:lnTo>
                        <a:pt x="0" y="1020234"/>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1511300" y="3743882"/>
                  <a:ext cx="672254" cy="369332"/>
                </a:xfrm>
                <a:prstGeom prst="rect">
                  <a:avLst/>
                </a:prstGeom>
                <a:noFill/>
              </p:spPr>
              <p:txBody>
                <a:bodyPr wrap="none" rtlCol="0">
                  <a:spAutoFit/>
                </a:bodyPr>
                <a:lstStyle/>
                <a:p>
                  <a:r>
                    <a:rPr lang="en-US" dirty="0"/>
                    <a:t>Loss</a:t>
                  </a:r>
                </a:p>
              </p:txBody>
            </p:sp>
          </p:grpSp>
          <p:sp>
            <p:nvSpPr>
              <p:cNvPr id="8" name="Freeform 7"/>
              <p:cNvSpPr/>
              <p:nvPr/>
            </p:nvSpPr>
            <p:spPr>
              <a:xfrm>
                <a:off x="7654925" y="4222750"/>
                <a:ext cx="543630" cy="187325"/>
              </a:xfrm>
              <a:custGeom>
                <a:avLst/>
                <a:gdLst>
                  <a:gd name="connsiteX0" fmla="*/ 536575 w 543630"/>
                  <a:gd name="connsiteY0" fmla="*/ 12700 h 187325"/>
                  <a:gd name="connsiteX1" fmla="*/ 339725 w 543630"/>
                  <a:gd name="connsiteY1" fmla="*/ 0 h 187325"/>
                  <a:gd name="connsiteX2" fmla="*/ 174625 w 543630"/>
                  <a:gd name="connsiteY2" fmla="*/ 15875 h 187325"/>
                  <a:gd name="connsiteX3" fmla="*/ 0 w 543630"/>
                  <a:gd name="connsiteY3" fmla="*/ 34925 h 187325"/>
                  <a:gd name="connsiteX4" fmla="*/ 180975 w 543630"/>
                  <a:gd name="connsiteY4" fmla="*/ 133350 h 187325"/>
                  <a:gd name="connsiteX5" fmla="*/ 393700 w 543630"/>
                  <a:gd name="connsiteY5" fmla="*/ 165100 h 187325"/>
                  <a:gd name="connsiteX6" fmla="*/ 542925 w 543630"/>
                  <a:gd name="connsiteY6" fmla="*/ 187325 h 187325"/>
                  <a:gd name="connsiteX7" fmla="*/ 536575 w 543630"/>
                  <a:gd name="connsiteY7" fmla="*/ 12700 h 187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3630" h="187325">
                    <a:moveTo>
                      <a:pt x="536575" y="12700"/>
                    </a:moveTo>
                    <a:lnTo>
                      <a:pt x="339725" y="0"/>
                    </a:lnTo>
                    <a:lnTo>
                      <a:pt x="174625" y="15875"/>
                    </a:lnTo>
                    <a:lnTo>
                      <a:pt x="0" y="34925"/>
                    </a:lnTo>
                    <a:lnTo>
                      <a:pt x="180975" y="133350"/>
                    </a:lnTo>
                    <a:lnTo>
                      <a:pt x="393700" y="165100"/>
                    </a:lnTo>
                    <a:lnTo>
                      <a:pt x="542925" y="187325"/>
                    </a:lnTo>
                    <a:cubicBezTo>
                      <a:pt x="543983" y="122767"/>
                      <a:pt x="545042" y="58208"/>
                      <a:pt x="536575" y="12700"/>
                    </a:cubicBez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8925" name="Rectangle 32"/>
            <p:cNvSpPr>
              <a:spLocks noChangeArrowheads="1"/>
            </p:cNvSpPr>
            <p:nvPr/>
          </p:nvSpPr>
          <p:spPr bwMode="auto">
            <a:xfrm>
              <a:off x="8211343" y="4125914"/>
              <a:ext cx="671513"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dirty="0"/>
                <a:t>Loss</a:t>
              </a:r>
            </a:p>
          </p:txBody>
        </p:sp>
      </p:grpSp>
      <p:sp>
        <p:nvSpPr>
          <p:cNvPr id="37922" name="Rectangle 34"/>
          <p:cNvSpPr>
            <a:spLocks noChangeArrowheads="1"/>
          </p:cNvSpPr>
          <p:nvPr/>
        </p:nvSpPr>
        <p:spPr bwMode="auto">
          <a:xfrm>
            <a:off x="7197725" y="5495925"/>
            <a:ext cx="1108075"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sz="1600" dirty="0"/>
              <a:t>Figure </a:t>
            </a:r>
            <a:r>
              <a:rPr lang="en-US" sz="1600" dirty="0">
                <a:solidFill>
                  <a:schemeClr val="tx2"/>
                </a:solidFill>
              </a:rPr>
              <a:t>5.2</a:t>
            </a:r>
          </a:p>
        </p:txBody>
      </p:sp>
      <p:grpSp>
        <p:nvGrpSpPr>
          <p:cNvPr id="13" name="Group 12"/>
          <p:cNvGrpSpPr/>
          <p:nvPr/>
        </p:nvGrpSpPr>
        <p:grpSpPr>
          <a:xfrm>
            <a:off x="622303" y="2349501"/>
            <a:ext cx="7607303" cy="2497138"/>
            <a:chOff x="622303" y="2349501"/>
            <a:chExt cx="7607303" cy="2497138"/>
          </a:xfrm>
        </p:grpSpPr>
        <p:grpSp>
          <p:nvGrpSpPr>
            <p:cNvPr id="37923" name="Group 35"/>
            <p:cNvGrpSpPr>
              <a:grpSpLocks/>
            </p:cNvGrpSpPr>
            <p:nvPr/>
          </p:nvGrpSpPr>
          <p:grpSpPr bwMode="auto">
            <a:xfrm>
              <a:off x="622303" y="2349501"/>
              <a:ext cx="7607303" cy="2497138"/>
              <a:chOff x="392" y="1768"/>
              <a:chExt cx="4792" cy="1573"/>
            </a:xfrm>
          </p:grpSpPr>
          <p:sp>
            <p:nvSpPr>
              <p:cNvPr id="38935" name="Freeform 11"/>
              <p:cNvSpPr>
                <a:spLocks/>
              </p:cNvSpPr>
              <p:nvPr/>
            </p:nvSpPr>
            <p:spPr bwMode="auto">
              <a:xfrm>
                <a:off x="624" y="1768"/>
                <a:ext cx="4560" cy="1344"/>
              </a:xfrm>
              <a:custGeom>
                <a:avLst/>
                <a:gdLst>
                  <a:gd name="T0" fmla="*/ 0 w 4560"/>
                  <a:gd name="T1" fmla="*/ 0 h 2448"/>
                  <a:gd name="T2" fmla="*/ 0 w 4560"/>
                  <a:gd name="T3" fmla="*/ 2448 h 2448"/>
                  <a:gd name="T4" fmla="*/ 4560 w 4560"/>
                  <a:gd name="T5" fmla="*/ 2448 h 2448"/>
                  <a:gd name="T6" fmla="*/ 0 60000 65536"/>
                  <a:gd name="T7" fmla="*/ 0 60000 65536"/>
                  <a:gd name="T8" fmla="*/ 0 60000 65536"/>
                  <a:gd name="T9" fmla="*/ 0 w 4560"/>
                  <a:gd name="T10" fmla="*/ 0 h 2448"/>
                  <a:gd name="T11" fmla="*/ 4560 w 4560"/>
                  <a:gd name="T12" fmla="*/ 2448 h 2448"/>
                </a:gdLst>
                <a:ahLst/>
                <a:cxnLst>
                  <a:cxn ang="T6">
                    <a:pos x="T0" y="T1"/>
                  </a:cxn>
                  <a:cxn ang="T7">
                    <a:pos x="T2" y="T3"/>
                  </a:cxn>
                  <a:cxn ang="T8">
                    <a:pos x="T4" y="T5"/>
                  </a:cxn>
                </a:cxnLst>
                <a:rect l="T9" t="T10" r="T11" b="T12"/>
                <a:pathLst>
                  <a:path w="4560" h="2448">
                    <a:moveTo>
                      <a:pt x="0" y="0"/>
                    </a:moveTo>
                    <a:lnTo>
                      <a:pt x="0" y="2448"/>
                    </a:lnTo>
                    <a:lnTo>
                      <a:pt x="4560" y="2448"/>
                    </a:lnTo>
                  </a:path>
                </a:pathLst>
              </a:custGeom>
              <a:noFill/>
              <a:ln w="38100" cmpd="sng">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dirty="0"/>
              </a:p>
            </p:txBody>
          </p:sp>
          <p:sp>
            <p:nvSpPr>
              <p:cNvPr id="38936" name="Rectangle 12"/>
              <p:cNvSpPr>
                <a:spLocks noChangeArrowheads="1"/>
              </p:cNvSpPr>
              <p:nvPr/>
            </p:nvSpPr>
            <p:spPr bwMode="auto">
              <a:xfrm>
                <a:off x="600" y="3108"/>
                <a:ext cx="3323"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tabLst>
                    <a:tab pos="1968500" algn="ctr"/>
                    <a:tab pos="3314700" algn="ctr"/>
                    <a:tab pos="4660900" algn="ctr"/>
                  </a:tabLst>
                </a:pPr>
                <a:r>
                  <a:rPr lang="en-US" dirty="0"/>
                  <a:t>Introduction	Growth	Maturity	Decline</a:t>
                </a:r>
              </a:p>
            </p:txBody>
          </p:sp>
          <p:sp>
            <p:nvSpPr>
              <p:cNvPr id="38937" name="Rectangle 13"/>
              <p:cNvSpPr>
                <a:spLocks noChangeArrowheads="1"/>
              </p:cNvSpPr>
              <p:nvPr/>
            </p:nvSpPr>
            <p:spPr bwMode="auto">
              <a:xfrm rot="16200000">
                <a:off x="451" y="2297"/>
                <a:ext cx="116"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endParaRPr lang="en-US" dirty="0"/>
              </a:p>
            </p:txBody>
          </p:sp>
          <p:sp>
            <p:nvSpPr>
              <p:cNvPr id="38938" name="Line 14"/>
              <p:cNvSpPr>
                <a:spLocks noChangeShapeType="1"/>
              </p:cNvSpPr>
              <p:nvPr/>
            </p:nvSpPr>
            <p:spPr bwMode="auto">
              <a:xfrm>
                <a:off x="1456" y="2104"/>
                <a:ext cx="0" cy="1168"/>
              </a:xfrm>
              <a:prstGeom prst="line">
                <a:avLst/>
              </a:prstGeom>
              <a:noFill/>
              <a:ln w="28575">
                <a:solidFill>
                  <a:schemeClr val="tx1"/>
                </a:solidFill>
                <a:prstDash val="dash"/>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38939" name="Line 15"/>
              <p:cNvSpPr>
                <a:spLocks noChangeShapeType="1"/>
              </p:cNvSpPr>
              <p:nvPr/>
            </p:nvSpPr>
            <p:spPr bwMode="auto">
              <a:xfrm>
                <a:off x="2280" y="2104"/>
                <a:ext cx="0" cy="1168"/>
              </a:xfrm>
              <a:prstGeom prst="line">
                <a:avLst/>
              </a:prstGeom>
              <a:noFill/>
              <a:ln w="28575">
                <a:solidFill>
                  <a:schemeClr val="tx1"/>
                </a:solidFill>
                <a:prstDash val="dash"/>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38940" name="Line 16"/>
              <p:cNvSpPr>
                <a:spLocks noChangeShapeType="1"/>
              </p:cNvSpPr>
              <p:nvPr/>
            </p:nvSpPr>
            <p:spPr bwMode="auto">
              <a:xfrm>
                <a:off x="3112" y="2104"/>
                <a:ext cx="0" cy="1168"/>
              </a:xfrm>
              <a:prstGeom prst="line">
                <a:avLst/>
              </a:prstGeom>
              <a:noFill/>
              <a:ln w="28575">
                <a:solidFill>
                  <a:schemeClr val="tx1"/>
                </a:solidFill>
                <a:prstDash val="dash"/>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grpSp>
        <p:sp>
          <p:nvSpPr>
            <p:cNvPr id="4" name="TextBox 3"/>
            <p:cNvSpPr txBox="1"/>
            <p:nvPr/>
          </p:nvSpPr>
          <p:spPr>
            <a:xfrm>
              <a:off x="660400" y="2578100"/>
              <a:ext cx="313044" cy="369332"/>
            </a:xfrm>
            <a:prstGeom prst="rect">
              <a:avLst/>
            </a:prstGeom>
            <a:noFill/>
          </p:spPr>
          <p:txBody>
            <a:bodyPr wrap="none" rtlCol="0">
              <a:spAutoFit/>
            </a:bodyPr>
            <a:lstStyle/>
            <a:p>
              <a:r>
                <a:rPr lang="en-US" dirty="0"/>
                <a:t>$</a:t>
              </a:r>
            </a:p>
          </p:txBody>
        </p:sp>
      </p:grpSp>
      <p:sp>
        <p:nvSpPr>
          <p:cNvPr id="5" name="Freeform 4"/>
          <p:cNvSpPr/>
          <p:nvPr/>
        </p:nvSpPr>
        <p:spPr>
          <a:xfrm>
            <a:off x="990600" y="3454381"/>
            <a:ext cx="7213600" cy="1003319"/>
          </a:xfrm>
          <a:custGeom>
            <a:avLst/>
            <a:gdLst>
              <a:gd name="connsiteX0" fmla="*/ 0 w 5568950"/>
              <a:gd name="connsiteY0" fmla="*/ 1003319 h 1003319"/>
              <a:gd name="connsiteX1" fmla="*/ 304800 w 5568950"/>
              <a:gd name="connsiteY1" fmla="*/ 603269 h 1003319"/>
              <a:gd name="connsiteX2" fmla="*/ 723900 w 5568950"/>
              <a:gd name="connsiteY2" fmla="*/ 241319 h 1003319"/>
              <a:gd name="connsiteX3" fmla="*/ 1212850 w 5568950"/>
              <a:gd name="connsiteY3" fmla="*/ 38119 h 1003319"/>
              <a:gd name="connsiteX4" fmla="*/ 1619250 w 5568950"/>
              <a:gd name="connsiteY4" fmla="*/ 19 h 1003319"/>
              <a:gd name="connsiteX5" fmla="*/ 1866900 w 5568950"/>
              <a:gd name="connsiteY5" fmla="*/ 38119 h 1003319"/>
              <a:gd name="connsiteX6" fmla="*/ 2501900 w 5568950"/>
              <a:gd name="connsiteY6" fmla="*/ 241319 h 1003319"/>
              <a:gd name="connsiteX7" fmla="*/ 3130550 w 5568950"/>
              <a:gd name="connsiteY7" fmla="*/ 425469 h 1003319"/>
              <a:gd name="connsiteX8" fmla="*/ 4083050 w 5568950"/>
              <a:gd name="connsiteY8" fmla="*/ 641369 h 1003319"/>
              <a:gd name="connsiteX9" fmla="*/ 4724400 w 5568950"/>
              <a:gd name="connsiteY9" fmla="*/ 742969 h 1003319"/>
              <a:gd name="connsiteX10" fmla="*/ 5403850 w 5568950"/>
              <a:gd name="connsiteY10" fmla="*/ 806469 h 1003319"/>
              <a:gd name="connsiteX11" fmla="*/ 5568950 w 5568950"/>
              <a:gd name="connsiteY11" fmla="*/ 806469 h 1003319"/>
              <a:gd name="connsiteX0" fmla="*/ 0 w 5568950"/>
              <a:gd name="connsiteY0" fmla="*/ 1003319 h 1003319"/>
              <a:gd name="connsiteX1" fmla="*/ 304800 w 5568950"/>
              <a:gd name="connsiteY1" fmla="*/ 603269 h 1003319"/>
              <a:gd name="connsiteX2" fmla="*/ 723900 w 5568950"/>
              <a:gd name="connsiteY2" fmla="*/ 241319 h 1003319"/>
              <a:gd name="connsiteX3" fmla="*/ 1212850 w 5568950"/>
              <a:gd name="connsiteY3" fmla="*/ 38119 h 1003319"/>
              <a:gd name="connsiteX4" fmla="*/ 1619250 w 5568950"/>
              <a:gd name="connsiteY4" fmla="*/ 19 h 1003319"/>
              <a:gd name="connsiteX5" fmla="*/ 1866900 w 5568950"/>
              <a:gd name="connsiteY5" fmla="*/ 38119 h 1003319"/>
              <a:gd name="connsiteX6" fmla="*/ 2203450 w 5568950"/>
              <a:gd name="connsiteY6" fmla="*/ 120669 h 1003319"/>
              <a:gd name="connsiteX7" fmla="*/ 2501900 w 5568950"/>
              <a:gd name="connsiteY7" fmla="*/ 241319 h 1003319"/>
              <a:gd name="connsiteX8" fmla="*/ 3130550 w 5568950"/>
              <a:gd name="connsiteY8" fmla="*/ 425469 h 1003319"/>
              <a:gd name="connsiteX9" fmla="*/ 4083050 w 5568950"/>
              <a:gd name="connsiteY9" fmla="*/ 641369 h 1003319"/>
              <a:gd name="connsiteX10" fmla="*/ 4724400 w 5568950"/>
              <a:gd name="connsiteY10" fmla="*/ 742969 h 1003319"/>
              <a:gd name="connsiteX11" fmla="*/ 5403850 w 5568950"/>
              <a:gd name="connsiteY11" fmla="*/ 806469 h 1003319"/>
              <a:gd name="connsiteX12" fmla="*/ 5568950 w 5568950"/>
              <a:gd name="connsiteY12" fmla="*/ 806469 h 1003319"/>
              <a:gd name="connsiteX0" fmla="*/ 0 w 7213600"/>
              <a:gd name="connsiteY0" fmla="*/ 1003319 h 1003319"/>
              <a:gd name="connsiteX1" fmla="*/ 304800 w 7213600"/>
              <a:gd name="connsiteY1" fmla="*/ 603269 h 1003319"/>
              <a:gd name="connsiteX2" fmla="*/ 723900 w 7213600"/>
              <a:gd name="connsiteY2" fmla="*/ 241319 h 1003319"/>
              <a:gd name="connsiteX3" fmla="*/ 1212850 w 7213600"/>
              <a:gd name="connsiteY3" fmla="*/ 38119 h 1003319"/>
              <a:gd name="connsiteX4" fmla="*/ 1619250 w 7213600"/>
              <a:gd name="connsiteY4" fmla="*/ 19 h 1003319"/>
              <a:gd name="connsiteX5" fmla="*/ 1866900 w 7213600"/>
              <a:gd name="connsiteY5" fmla="*/ 38119 h 1003319"/>
              <a:gd name="connsiteX6" fmla="*/ 2203450 w 7213600"/>
              <a:gd name="connsiteY6" fmla="*/ 120669 h 1003319"/>
              <a:gd name="connsiteX7" fmla="*/ 2501900 w 7213600"/>
              <a:gd name="connsiteY7" fmla="*/ 241319 h 1003319"/>
              <a:gd name="connsiteX8" fmla="*/ 3130550 w 7213600"/>
              <a:gd name="connsiteY8" fmla="*/ 425469 h 1003319"/>
              <a:gd name="connsiteX9" fmla="*/ 4083050 w 7213600"/>
              <a:gd name="connsiteY9" fmla="*/ 641369 h 1003319"/>
              <a:gd name="connsiteX10" fmla="*/ 4724400 w 7213600"/>
              <a:gd name="connsiteY10" fmla="*/ 742969 h 1003319"/>
              <a:gd name="connsiteX11" fmla="*/ 5403850 w 7213600"/>
              <a:gd name="connsiteY11" fmla="*/ 806469 h 1003319"/>
              <a:gd name="connsiteX12" fmla="*/ 7213600 w 7213600"/>
              <a:gd name="connsiteY12" fmla="*/ 787419 h 1003319"/>
              <a:gd name="connsiteX0" fmla="*/ 0 w 7213600"/>
              <a:gd name="connsiteY0" fmla="*/ 1003319 h 1003319"/>
              <a:gd name="connsiteX1" fmla="*/ 304800 w 7213600"/>
              <a:gd name="connsiteY1" fmla="*/ 603269 h 1003319"/>
              <a:gd name="connsiteX2" fmla="*/ 723900 w 7213600"/>
              <a:gd name="connsiteY2" fmla="*/ 241319 h 1003319"/>
              <a:gd name="connsiteX3" fmla="*/ 1212850 w 7213600"/>
              <a:gd name="connsiteY3" fmla="*/ 38119 h 1003319"/>
              <a:gd name="connsiteX4" fmla="*/ 1619250 w 7213600"/>
              <a:gd name="connsiteY4" fmla="*/ 19 h 1003319"/>
              <a:gd name="connsiteX5" fmla="*/ 1866900 w 7213600"/>
              <a:gd name="connsiteY5" fmla="*/ 38119 h 1003319"/>
              <a:gd name="connsiteX6" fmla="*/ 2203450 w 7213600"/>
              <a:gd name="connsiteY6" fmla="*/ 120669 h 1003319"/>
              <a:gd name="connsiteX7" fmla="*/ 2501900 w 7213600"/>
              <a:gd name="connsiteY7" fmla="*/ 241319 h 1003319"/>
              <a:gd name="connsiteX8" fmla="*/ 3130550 w 7213600"/>
              <a:gd name="connsiteY8" fmla="*/ 425469 h 1003319"/>
              <a:gd name="connsiteX9" fmla="*/ 4083050 w 7213600"/>
              <a:gd name="connsiteY9" fmla="*/ 641369 h 1003319"/>
              <a:gd name="connsiteX10" fmla="*/ 4724400 w 7213600"/>
              <a:gd name="connsiteY10" fmla="*/ 742969 h 1003319"/>
              <a:gd name="connsiteX11" fmla="*/ 5403850 w 7213600"/>
              <a:gd name="connsiteY11" fmla="*/ 806469 h 1003319"/>
              <a:gd name="connsiteX12" fmla="*/ 6946900 w 7213600"/>
              <a:gd name="connsiteY12" fmla="*/ 762019 h 1003319"/>
              <a:gd name="connsiteX13" fmla="*/ 7213600 w 7213600"/>
              <a:gd name="connsiteY13" fmla="*/ 787419 h 1003319"/>
              <a:gd name="connsiteX0" fmla="*/ 0 w 7213600"/>
              <a:gd name="connsiteY0" fmla="*/ 1003319 h 1003319"/>
              <a:gd name="connsiteX1" fmla="*/ 304800 w 7213600"/>
              <a:gd name="connsiteY1" fmla="*/ 603269 h 1003319"/>
              <a:gd name="connsiteX2" fmla="*/ 723900 w 7213600"/>
              <a:gd name="connsiteY2" fmla="*/ 241319 h 1003319"/>
              <a:gd name="connsiteX3" fmla="*/ 1212850 w 7213600"/>
              <a:gd name="connsiteY3" fmla="*/ 38119 h 1003319"/>
              <a:gd name="connsiteX4" fmla="*/ 1619250 w 7213600"/>
              <a:gd name="connsiteY4" fmla="*/ 19 h 1003319"/>
              <a:gd name="connsiteX5" fmla="*/ 1866900 w 7213600"/>
              <a:gd name="connsiteY5" fmla="*/ 38119 h 1003319"/>
              <a:gd name="connsiteX6" fmla="*/ 2203450 w 7213600"/>
              <a:gd name="connsiteY6" fmla="*/ 120669 h 1003319"/>
              <a:gd name="connsiteX7" fmla="*/ 2501900 w 7213600"/>
              <a:gd name="connsiteY7" fmla="*/ 241319 h 1003319"/>
              <a:gd name="connsiteX8" fmla="*/ 3130550 w 7213600"/>
              <a:gd name="connsiteY8" fmla="*/ 425469 h 1003319"/>
              <a:gd name="connsiteX9" fmla="*/ 4083050 w 7213600"/>
              <a:gd name="connsiteY9" fmla="*/ 641369 h 1003319"/>
              <a:gd name="connsiteX10" fmla="*/ 4724400 w 7213600"/>
              <a:gd name="connsiteY10" fmla="*/ 742969 h 1003319"/>
              <a:gd name="connsiteX11" fmla="*/ 5403850 w 7213600"/>
              <a:gd name="connsiteY11" fmla="*/ 806469 h 1003319"/>
              <a:gd name="connsiteX12" fmla="*/ 6946900 w 7213600"/>
              <a:gd name="connsiteY12" fmla="*/ 762019 h 1003319"/>
              <a:gd name="connsiteX13" fmla="*/ 7213600 w 7213600"/>
              <a:gd name="connsiteY13" fmla="*/ 787419 h 1003319"/>
              <a:gd name="connsiteX0" fmla="*/ 0 w 7213600"/>
              <a:gd name="connsiteY0" fmla="*/ 1003319 h 1003319"/>
              <a:gd name="connsiteX1" fmla="*/ 304800 w 7213600"/>
              <a:gd name="connsiteY1" fmla="*/ 603269 h 1003319"/>
              <a:gd name="connsiteX2" fmla="*/ 723900 w 7213600"/>
              <a:gd name="connsiteY2" fmla="*/ 241319 h 1003319"/>
              <a:gd name="connsiteX3" fmla="*/ 1212850 w 7213600"/>
              <a:gd name="connsiteY3" fmla="*/ 38119 h 1003319"/>
              <a:gd name="connsiteX4" fmla="*/ 1619250 w 7213600"/>
              <a:gd name="connsiteY4" fmla="*/ 19 h 1003319"/>
              <a:gd name="connsiteX5" fmla="*/ 1866900 w 7213600"/>
              <a:gd name="connsiteY5" fmla="*/ 38119 h 1003319"/>
              <a:gd name="connsiteX6" fmla="*/ 2203450 w 7213600"/>
              <a:gd name="connsiteY6" fmla="*/ 120669 h 1003319"/>
              <a:gd name="connsiteX7" fmla="*/ 2501900 w 7213600"/>
              <a:gd name="connsiteY7" fmla="*/ 241319 h 1003319"/>
              <a:gd name="connsiteX8" fmla="*/ 3130550 w 7213600"/>
              <a:gd name="connsiteY8" fmla="*/ 425469 h 1003319"/>
              <a:gd name="connsiteX9" fmla="*/ 4083050 w 7213600"/>
              <a:gd name="connsiteY9" fmla="*/ 641369 h 1003319"/>
              <a:gd name="connsiteX10" fmla="*/ 4724400 w 7213600"/>
              <a:gd name="connsiteY10" fmla="*/ 742969 h 1003319"/>
              <a:gd name="connsiteX11" fmla="*/ 5403850 w 7213600"/>
              <a:gd name="connsiteY11" fmla="*/ 806469 h 1003319"/>
              <a:gd name="connsiteX12" fmla="*/ 6413500 w 7213600"/>
              <a:gd name="connsiteY12" fmla="*/ 812819 h 1003319"/>
              <a:gd name="connsiteX13" fmla="*/ 6946900 w 7213600"/>
              <a:gd name="connsiteY13" fmla="*/ 762019 h 1003319"/>
              <a:gd name="connsiteX14" fmla="*/ 7213600 w 7213600"/>
              <a:gd name="connsiteY14" fmla="*/ 787419 h 1003319"/>
              <a:gd name="connsiteX0" fmla="*/ 0 w 7213600"/>
              <a:gd name="connsiteY0" fmla="*/ 1003319 h 1003319"/>
              <a:gd name="connsiteX1" fmla="*/ 304800 w 7213600"/>
              <a:gd name="connsiteY1" fmla="*/ 603269 h 1003319"/>
              <a:gd name="connsiteX2" fmla="*/ 723900 w 7213600"/>
              <a:gd name="connsiteY2" fmla="*/ 241319 h 1003319"/>
              <a:gd name="connsiteX3" fmla="*/ 1212850 w 7213600"/>
              <a:gd name="connsiteY3" fmla="*/ 38119 h 1003319"/>
              <a:gd name="connsiteX4" fmla="*/ 1619250 w 7213600"/>
              <a:gd name="connsiteY4" fmla="*/ 19 h 1003319"/>
              <a:gd name="connsiteX5" fmla="*/ 1866900 w 7213600"/>
              <a:gd name="connsiteY5" fmla="*/ 38119 h 1003319"/>
              <a:gd name="connsiteX6" fmla="*/ 2203450 w 7213600"/>
              <a:gd name="connsiteY6" fmla="*/ 120669 h 1003319"/>
              <a:gd name="connsiteX7" fmla="*/ 2501900 w 7213600"/>
              <a:gd name="connsiteY7" fmla="*/ 241319 h 1003319"/>
              <a:gd name="connsiteX8" fmla="*/ 3130550 w 7213600"/>
              <a:gd name="connsiteY8" fmla="*/ 425469 h 1003319"/>
              <a:gd name="connsiteX9" fmla="*/ 4083050 w 7213600"/>
              <a:gd name="connsiteY9" fmla="*/ 641369 h 1003319"/>
              <a:gd name="connsiteX10" fmla="*/ 4724400 w 7213600"/>
              <a:gd name="connsiteY10" fmla="*/ 742969 h 1003319"/>
              <a:gd name="connsiteX11" fmla="*/ 5403850 w 7213600"/>
              <a:gd name="connsiteY11" fmla="*/ 806469 h 1003319"/>
              <a:gd name="connsiteX12" fmla="*/ 6413500 w 7213600"/>
              <a:gd name="connsiteY12" fmla="*/ 812819 h 1003319"/>
              <a:gd name="connsiteX13" fmla="*/ 6946900 w 7213600"/>
              <a:gd name="connsiteY13" fmla="*/ 762019 h 1003319"/>
              <a:gd name="connsiteX14" fmla="*/ 7213600 w 7213600"/>
              <a:gd name="connsiteY14" fmla="*/ 787419 h 1003319"/>
              <a:gd name="connsiteX0" fmla="*/ 0 w 7213600"/>
              <a:gd name="connsiteY0" fmla="*/ 1003319 h 1003319"/>
              <a:gd name="connsiteX1" fmla="*/ 304800 w 7213600"/>
              <a:gd name="connsiteY1" fmla="*/ 603269 h 1003319"/>
              <a:gd name="connsiteX2" fmla="*/ 723900 w 7213600"/>
              <a:gd name="connsiteY2" fmla="*/ 241319 h 1003319"/>
              <a:gd name="connsiteX3" fmla="*/ 1212850 w 7213600"/>
              <a:gd name="connsiteY3" fmla="*/ 38119 h 1003319"/>
              <a:gd name="connsiteX4" fmla="*/ 1619250 w 7213600"/>
              <a:gd name="connsiteY4" fmla="*/ 19 h 1003319"/>
              <a:gd name="connsiteX5" fmla="*/ 1866900 w 7213600"/>
              <a:gd name="connsiteY5" fmla="*/ 38119 h 1003319"/>
              <a:gd name="connsiteX6" fmla="*/ 2203450 w 7213600"/>
              <a:gd name="connsiteY6" fmla="*/ 120669 h 1003319"/>
              <a:gd name="connsiteX7" fmla="*/ 2501900 w 7213600"/>
              <a:gd name="connsiteY7" fmla="*/ 241319 h 1003319"/>
              <a:gd name="connsiteX8" fmla="*/ 3130550 w 7213600"/>
              <a:gd name="connsiteY8" fmla="*/ 425469 h 1003319"/>
              <a:gd name="connsiteX9" fmla="*/ 4083050 w 7213600"/>
              <a:gd name="connsiteY9" fmla="*/ 641369 h 1003319"/>
              <a:gd name="connsiteX10" fmla="*/ 4724400 w 7213600"/>
              <a:gd name="connsiteY10" fmla="*/ 742969 h 1003319"/>
              <a:gd name="connsiteX11" fmla="*/ 5403850 w 7213600"/>
              <a:gd name="connsiteY11" fmla="*/ 806469 h 1003319"/>
              <a:gd name="connsiteX12" fmla="*/ 6413500 w 7213600"/>
              <a:gd name="connsiteY12" fmla="*/ 812819 h 1003319"/>
              <a:gd name="connsiteX13" fmla="*/ 6946900 w 7213600"/>
              <a:gd name="connsiteY13" fmla="*/ 762019 h 1003319"/>
              <a:gd name="connsiteX14" fmla="*/ 7213600 w 7213600"/>
              <a:gd name="connsiteY14" fmla="*/ 787419 h 1003319"/>
              <a:gd name="connsiteX0" fmla="*/ 0 w 7213600"/>
              <a:gd name="connsiteY0" fmla="*/ 1003319 h 1003319"/>
              <a:gd name="connsiteX1" fmla="*/ 304800 w 7213600"/>
              <a:gd name="connsiteY1" fmla="*/ 603269 h 1003319"/>
              <a:gd name="connsiteX2" fmla="*/ 723900 w 7213600"/>
              <a:gd name="connsiteY2" fmla="*/ 241319 h 1003319"/>
              <a:gd name="connsiteX3" fmla="*/ 1212850 w 7213600"/>
              <a:gd name="connsiteY3" fmla="*/ 38119 h 1003319"/>
              <a:gd name="connsiteX4" fmla="*/ 1619250 w 7213600"/>
              <a:gd name="connsiteY4" fmla="*/ 19 h 1003319"/>
              <a:gd name="connsiteX5" fmla="*/ 1866900 w 7213600"/>
              <a:gd name="connsiteY5" fmla="*/ 38119 h 1003319"/>
              <a:gd name="connsiteX6" fmla="*/ 2203450 w 7213600"/>
              <a:gd name="connsiteY6" fmla="*/ 120669 h 1003319"/>
              <a:gd name="connsiteX7" fmla="*/ 2501900 w 7213600"/>
              <a:gd name="connsiteY7" fmla="*/ 241319 h 1003319"/>
              <a:gd name="connsiteX8" fmla="*/ 3130550 w 7213600"/>
              <a:gd name="connsiteY8" fmla="*/ 425469 h 1003319"/>
              <a:gd name="connsiteX9" fmla="*/ 4083050 w 7213600"/>
              <a:gd name="connsiteY9" fmla="*/ 641369 h 1003319"/>
              <a:gd name="connsiteX10" fmla="*/ 4724400 w 7213600"/>
              <a:gd name="connsiteY10" fmla="*/ 742969 h 1003319"/>
              <a:gd name="connsiteX11" fmla="*/ 5403850 w 7213600"/>
              <a:gd name="connsiteY11" fmla="*/ 806469 h 1003319"/>
              <a:gd name="connsiteX12" fmla="*/ 6413500 w 7213600"/>
              <a:gd name="connsiteY12" fmla="*/ 812819 h 1003319"/>
              <a:gd name="connsiteX13" fmla="*/ 6946900 w 7213600"/>
              <a:gd name="connsiteY13" fmla="*/ 762019 h 1003319"/>
              <a:gd name="connsiteX14" fmla="*/ 7213600 w 7213600"/>
              <a:gd name="connsiteY14" fmla="*/ 787419 h 1003319"/>
              <a:gd name="connsiteX0" fmla="*/ 0 w 7213600"/>
              <a:gd name="connsiteY0" fmla="*/ 1003319 h 1003319"/>
              <a:gd name="connsiteX1" fmla="*/ 304800 w 7213600"/>
              <a:gd name="connsiteY1" fmla="*/ 603269 h 1003319"/>
              <a:gd name="connsiteX2" fmla="*/ 723900 w 7213600"/>
              <a:gd name="connsiteY2" fmla="*/ 241319 h 1003319"/>
              <a:gd name="connsiteX3" fmla="*/ 1212850 w 7213600"/>
              <a:gd name="connsiteY3" fmla="*/ 38119 h 1003319"/>
              <a:gd name="connsiteX4" fmla="*/ 1619250 w 7213600"/>
              <a:gd name="connsiteY4" fmla="*/ 19 h 1003319"/>
              <a:gd name="connsiteX5" fmla="*/ 1866900 w 7213600"/>
              <a:gd name="connsiteY5" fmla="*/ 38119 h 1003319"/>
              <a:gd name="connsiteX6" fmla="*/ 2203450 w 7213600"/>
              <a:gd name="connsiteY6" fmla="*/ 120669 h 1003319"/>
              <a:gd name="connsiteX7" fmla="*/ 2501900 w 7213600"/>
              <a:gd name="connsiteY7" fmla="*/ 241319 h 1003319"/>
              <a:gd name="connsiteX8" fmla="*/ 3130550 w 7213600"/>
              <a:gd name="connsiteY8" fmla="*/ 425469 h 1003319"/>
              <a:gd name="connsiteX9" fmla="*/ 4083050 w 7213600"/>
              <a:gd name="connsiteY9" fmla="*/ 641369 h 1003319"/>
              <a:gd name="connsiteX10" fmla="*/ 4724400 w 7213600"/>
              <a:gd name="connsiteY10" fmla="*/ 742969 h 1003319"/>
              <a:gd name="connsiteX11" fmla="*/ 5403850 w 7213600"/>
              <a:gd name="connsiteY11" fmla="*/ 806469 h 1003319"/>
              <a:gd name="connsiteX12" fmla="*/ 6413500 w 7213600"/>
              <a:gd name="connsiteY12" fmla="*/ 812819 h 1003319"/>
              <a:gd name="connsiteX13" fmla="*/ 6946900 w 7213600"/>
              <a:gd name="connsiteY13" fmla="*/ 774719 h 1003319"/>
              <a:gd name="connsiteX14" fmla="*/ 7213600 w 7213600"/>
              <a:gd name="connsiteY14" fmla="*/ 787419 h 1003319"/>
              <a:gd name="connsiteX0" fmla="*/ 0 w 7213600"/>
              <a:gd name="connsiteY0" fmla="*/ 1003319 h 1003319"/>
              <a:gd name="connsiteX1" fmla="*/ 304800 w 7213600"/>
              <a:gd name="connsiteY1" fmla="*/ 603269 h 1003319"/>
              <a:gd name="connsiteX2" fmla="*/ 723900 w 7213600"/>
              <a:gd name="connsiteY2" fmla="*/ 241319 h 1003319"/>
              <a:gd name="connsiteX3" fmla="*/ 1212850 w 7213600"/>
              <a:gd name="connsiteY3" fmla="*/ 38119 h 1003319"/>
              <a:gd name="connsiteX4" fmla="*/ 1619250 w 7213600"/>
              <a:gd name="connsiteY4" fmla="*/ 19 h 1003319"/>
              <a:gd name="connsiteX5" fmla="*/ 1866900 w 7213600"/>
              <a:gd name="connsiteY5" fmla="*/ 38119 h 1003319"/>
              <a:gd name="connsiteX6" fmla="*/ 2193925 w 7213600"/>
              <a:gd name="connsiteY6" fmla="*/ 130194 h 1003319"/>
              <a:gd name="connsiteX7" fmla="*/ 2501900 w 7213600"/>
              <a:gd name="connsiteY7" fmla="*/ 241319 h 1003319"/>
              <a:gd name="connsiteX8" fmla="*/ 3130550 w 7213600"/>
              <a:gd name="connsiteY8" fmla="*/ 425469 h 1003319"/>
              <a:gd name="connsiteX9" fmla="*/ 4083050 w 7213600"/>
              <a:gd name="connsiteY9" fmla="*/ 641369 h 1003319"/>
              <a:gd name="connsiteX10" fmla="*/ 4724400 w 7213600"/>
              <a:gd name="connsiteY10" fmla="*/ 742969 h 1003319"/>
              <a:gd name="connsiteX11" fmla="*/ 5403850 w 7213600"/>
              <a:gd name="connsiteY11" fmla="*/ 806469 h 1003319"/>
              <a:gd name="connsiteX12" fmla="*/ 6413500 w 7213600"/>
              <a:gd name="connsiteY12" fmla="*/ 812819 h 1003319"/>
              <a:gd name="connsiteX13" fmla="*/ 6946900 w 7213600"/>
              <a:gd name="connsiteY13" fmla="*/ 774719 h 1003319"/>
              <a:gd name="connsiteX14" fmla="*/ 7213600 w 7213600"/>
              <a:gd name="connsiteY14" fmla="*/ 787419 h 1003319"/>
              <a:gd name="connsiteX0" fmla="*/ 0 w 7213600"/>
              <a:gd name="connsiteY0" fmla="*/ 1003319 h 1003319"/>
              <a:gd name="connsiteX1" fmla="*/ 304800 w 7213600"/>
              <a:gd name="connsiteY1" fmla="*/ 603269 h 1003319"/>
              <a:gd name="connsiteX2" fmla="*/ 723900 w 7213600"/>
              <a:gd name="connsiteY2" fmla="*/ 241319 h 1003319"/>
              <a:gd name="connsiteX3" fmla="*/ 1212850 w 7213600"/>
              <a:gd name="connsiteY3" fmla="*/ 38119 h 1003319"/>
              <a:gd name="connsiteX4" fmla="*/ 1619250 w 7213600"/>
              <a:gd name="connsiteY4" fmla="*/ 19 h 1003319"/>
              <a:gd name="connsiteX5" fmla="*/ 1866900 w 7213600"/>
              <a:gd name="connsiteY5" fmla="*/ 38119 h 1003319"/>
              <a:gd name="connsiteX6" fmla="*/ 2193925 w 7213600"/>
              <a:gd name="connsiteY6" fmla="*/ 130194 h 1003319"/>
              <a:gd name="connsiteX7" fmla="*/ 2501900 w 7213600"/>
              <a:gd name="connsiteY7" fmla="*/ 241319 h 1003319"/>
              <a:gd name="connsiteX8" fmla="*/ 3130550 w 7213600"/>
              <a:gd name="connsiteY8" fmla="*/ 425469 h 1003319"/>
              <a:gd name="connsiteX9" fmla="*/ 4083050 w 7213600"/>
              <a:gd name="connsiteY9" fmla="*/ 641369 h 1003319"/>
              <a:gd name="connsiteX10" fmla="*/ 4724400 w 7213600"/>
              <a:gd name="connsiteY10" fmla="*/ 742969 h 1003319"/>
              <a:gd name="connsiteX11" fmla="*/ 5403850 w 7213600"/>
              <a:gd name="connsiteY11" fmla="*/ 806469 h 1003319"/>
              <a:gd name="connsiteX12" fmla="*/ 6413500 w 7213600"/>
              <a:gd name="connsiteY12" fmla="*/ 812819 h 1003319"/>
              <a:gd name="connsiteX13" fmla="*/ 6946900 w 7213600"/>
              <a:gd name="connsiteY13" fmla="*/ 774719 h 1003319"/>
              <a:gd name="connsiteX14" fmla="*/ 7213600 w 7213600"/>
              <a:gd name="connsiteY14" fmla="*/ 787419 h 1003319"/>
              <a:gd name="connsiteX0" fmla="*/ 0 w 7213600"/>
              <a:gd name="connsiteY0" fmla="*/ 1003319 h 1003319"/>
              <a:gd name="connsiteX1" fmla="*/ 304800 w 7213600"/>
              <a:gd name="connsiteY1" fmla="*/ 603269 h 1003319"/>
              <a:gd name="connsiteX2" fmla="*/ 723900 w 7213600"/>
              <a:gd name="connsiteY2" fmla="*/ 241319 h 1003319"/>
              <a:gd name="connsiteX3" fmla="*/ 1212850 w 7213600"/>
              <a:gd name="connsiteY3" fmla="*/ 38119 h 1003319"/>
              <a:gd name="connsiteX4" fmla="*/ 1619250 w 7213600"/>
              <a:gd name="connsiteY4" fmla="*/ 19 h 1003319"/>
              <a:gd name="connsiteX5" fmla="*/ 1866900 w 7213600"/>
              <a:gd name="connsiteY5" fmla="*/ 38119 h 1003319"/>
              <a:gd name="connsiteX6" fmla="*/ 2193925 w 7213600"/>
              <a:gd name="connsiteY6" fmla="*/ 130194 h 1003319"/>
              <a:gd name="connsiteX7" fmla="*/ 2501900 w 7213600"/>
              <a:gd name="connsiteY7" fmla="*/ 241319 h 1003319"/>
              <a:gd name="connsiteX8" fmla="*/ 3130550 w 7213600"/>
              <a:gd name="connsiteY8" fmla="*/ 425469 h 1003319"/>
              <a:gd name="connsiteX9" fmla="*/ 4083050 w 7213600"/>
              <a:gd name="connsiteY9" fmla="*/ 641369 h 1003319"/>
              <a:gd name="connsiteX10" fmla="*/ 4724400 w 7213600"/>
              <a:gd name="connsiteY10" fmla="*/ 742969 h 1003319"/>
              <a:gd name="connsiteX11" fmla="*/ 5403850 w 7213600"/>
              <a:gd name="connsiteY11" fmla="*/ 806469 h 1003319"/>
              <a:gd name="connsiteX12" fmla="*/ 6413500 w 7213600"/>
              <a:gd name="connsiteY12" fmla="*/ 812819 h 1003319"/>
              <a:gd name="connsiteX13" fmla="*/ 6946900 w 7213600"/>
              <a:gd name="connsiteY13" fmla="*/ 774719 h 1003319"/>
              <a:gd name="connsiteX14" fmla="*/ 7213600 w 7213600"/>
              <a:gd name="connsiteY14" fmla="*/ 787419 h 1003319"/>
              <a:gd name="connsiteX0" fmla="*/ 0 w 7213600"/>
              <a:gd name="connsiteY0" fmla="*/ 1003319 h 1003319"/>
              <a:gd name="connsiteX1" fmla="*/ 304800 w 7213600"/>
              <a:gd name="connsiteY1" fmla="*/ 603269 h 1003319"/>
              <a:gd name="connsiteX2" fmla="*/ 723900 w 7213600"/>
              <a:gd name="connsiteY2" fmla="*/ 241319 h 1003319"/>
              <a:gd name="connsiteX3" fmla="*/ 1212850 w 7213600"/>
              <a:gd name="connsiteY3" fmla="*/ 38119 h 1003319"/>
              <a:gd name="connsiteX4" fmla="*/ 1619250 w 7213600"/>
              <a:gd name="connsiteY4" fmla="*/ 19 h 1003319"/>
              <a:gd name="connsiteX5" fmla="*/ 1866900 w 7213600"/>
              <a:gd name="connsiteY5" fmla="*/ 38119 h 1003319"/>
              <a:gd name="connsiteX6" fmla="*/ 2193925 w 7213600"/>
              <a:gd name="connsiteY6" fmla="*/ 130194 h 1003319"/>
              <a:gd name="connsiteX7" fmla="*/ 2501900 w 7213600"/>
              <a:gd name="connsiteY7" fmla="*/ 241319 h 1003319"/>
              <a:gd name="connsiteX8" fmla="*/ 3130550 w 7213600"/>
              <a:gd name="connsiteY8" fmla="*/ 425469 h 1003319"/>
              <a:gd name="connsiteX9" fmla="*/ 4083050 w 7213600"/>
              <a:gd name="connsiteY9" fmla="*/ 641369 h 1003319"/>
              <a:gd name="connsiteX10" fmla="*/ 4724400 w 7213600"/>
              <a:gd name="connsiteY10" fmla="*/ 742969 h 1003319"/>
              <a:gd name="connsiteX11" fmla="*/ 5403850 w 7213600"/>
              <a:gd name="connsiteY11" fmla="*/ 806469 h 1003319"/>
              <a:gd name="connsiteX12" fmla="*/ 6413500 w 7213600"/>
              <a:gd name="connsiteY12" fmla="*/ 812819 h 1003319"/>
              <a:gd name="connsiteX13" fmla="*/ 6946900 w 7213600"/>
              <a:gd name="connsiteY13" fmla="*/ 774719 h 1003319"/>
              <a:gd name="connsiteX14" fmla="*/ 7213600 w 7213600"/>
              <a:gd name="connsiteY14" fmla="*/ 787419 h 1003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213600" h="1003319">
                <a:moveTo>
                  <a:pt x="0" y="1003319"/>
                </a:moveTo>
                <a:cubicBezTo>
                  <a:pt x="92075" y="866794"/>
                  <a:pt x="184150" y="730269"/>
                  <a:pt x="304800" y="603269"/>
                </a:cubicBezTo>
                <a:cubicBezTo>
                  <a:pt x="425450" y="476269"/>
                  <a:pt x="572558" y="335511"/>
                  <a:pt x="723900" y="241319"/>
                </a:cubicBezTo>
                <a:cubicBezTo>
                  <a:pt x="875242" y="147127"/>
                  <a:pt x="1063625" y="78336"/>
                  <a:pt x="1212850" y="38119"/>
                </a:cubicBezTo>
                <a:cubicBezTo>
                  <a:pt x="1362075" y="-2098"/>
                  <a:pt x="1510242" y="19"/>
                  <a:pt x="1619250" y="19"/>
                </a:cubicBezTo>
                <a:cubicBezTo>
                  <a:pt x="1728258" y="19"/>
                  <a:pt x="1771121" y="16423"/>
                  <a:pt x="1866900" y="38119"/>
                </a:cubicBezTo>
                <a:cubicBezTo>
                  <a:pt x="1962679" y="59815"/>
                  <a:pt x="2088092" y="96327"/>
                  <a:pt x="2193925" y="130194"/>
                </a:cubicBezTo>
                <a:cubicBezTo>
                  <a:pt x="2299758" y="164061"/>
                  <a:pt x="2342621" y="188932"/>
                  <a:pt x="2501900" y="241319"/>
                </a:cubicBezTo>
                <a:cubicBezTo>
                  <a:pt x="2661179" y="293706"/>
                  <a:pt x="2867025" y="358794"/>
                  <a:pt x="3130550" y="425469"/>
                </a:cubicBezTo>
                <a:cubicBezTo>
                  <a:pt x="3394075" y="492144"/>
                  <a:pt x="3817408" y="588452"/>
                  <a:pt x="4083050" y="641369"/>
                </a:cubicBezTo>
                <a:cubicBezTo>
                  <a:pt x="4348692" y="694286"/>
                  <a:pt x="4504267" y="715452"/>
                  <a:pt x="4724400" y="742969"/>
                </a:cubicBezTo>
                <a:cubicBezTo>
                  <a:pt x="4944533" y="770486"/>
                  <a:pt x="5122333" y="794827"/>
                  <a:pt x="5403850" y="806469"/>
                </a:cubicBezTo>
                <a:cubicBezTo>
                  <a:pt x="5685367" y="818111"/>
                  <a:pt x="6156325" y="820227"/>
                  <a:pt x="6413500" y="812819"/>
                </a:cubicBezTo>
                <a:cubicBezTo>
                  <a:pt x="6670675" y="805411"/>
                  <a:pt x="6851650" y="778952"/>
                  <a:pt x="6946900" y="774719"/>
                </a:cubicBezTo>
                <a:cubicBezTo>
                  <a:pt x="7042150" y="770486"/>
                  <a:pt x="7124700" y="778952"/>
                  <a:pt x="7213600" y="787419"/>
                </a:cubicBezTo>
              </a:path>
            </a:pathLst>
          </a:custGeom>
          <a:ln w="57150" cmpd="sng">
            <a:solidFill>
              <a:srgbClr val="D3332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Freeform 5"/>
          <p:cNvSpPr/>
          <p:nvPr/>
        </p:nvSpPr>
        <p:spPr>
          <a:xfrm>
            <a:off x="996950" y="3308002"/>
            <a:ext cx="7216775" cy="1156048"/>
          </a:xfrm>
          <a:custGeom>
            <a:avLst/>
            <a:gdLst>
              <a:gd name="connsiteX0" fmla="*/ 0 w 5973988"/>
              <a:gd name="connsiteY0" fmla="*/ 1156048 h 1156048"/>
              <a:gd name="connsiteX1" fmla="*/ 438150 w 5973988"/>
              <a:gd name="connsiteY1" fmla="*/ 1029048 h 1156048"/>
              <a:gd name="connsiteX2" fmla="*/ 958850 w 5973988"/>
              <a:gd name="connsiteY2" fmla="*/ 844898 h 1156048"/>
              <a:gd name="connsiteX3" fmla="*/ 1479550 w 5973988"/>
              <a:gd name="connsiteY3" fmla="*/ 660748 h 1156048"/>
              <a:gd name="connsiteX4" fmla="*/ 1866900 w 5973988"/>
              <a:gd name="connsiteY4" fmla="*/ 495648 h 1156048"/>
              <a:gd name="connsiteX5" fmla="*/ 2286000 w 5973988"/>
              <a:gd name="connsiteY5" fmla="*/ 279748 h 1156048"/>
              <a:gd name="connsiteX6" fmla="*/ 2616200 w 5973988"/>
              <a:gd name="connsiteY6" fmla="*/ 120998 h 1156048"/>
              <a:gd name="connsiteX7" fmla="*/ 2946400 w 5973988"/>
              <a:gd name="connsiteY7" fmla="*/ 25748 h 1156048"/>
              <a:gd name="connsiteX8" fmla="*/ 3333750 w 5973988"/>
              <a:gd name="connsiteY8" fmla="*/ 348 h 1156048"/>
              <a:gd name="connsiteX9" fmla="*/ 3797300 w 5973988"/>
              <a:gd name="connsiteY9" fmla="*/ 38448 h 1156048"/>
              <a:gd name="connsiteX10" fmla="*/ 4260850 w 5973988"/>
              <a:gd name="connsiteY10" fmla="*/ 127348 h 1156048"/>
              <a:gd name="connsiteX11" fmla="*/ 4889500 w 5973988"/>
              <a:gd name="connsiteY11" fmla="*/ 298798 h 1156048"/>
              <a:gd name="connsiteX12" fmla="*/ 5353050 w 5973988"/>
              <a:gd name="connsiteY12" fmla="*/ 444848 h 1156048"/>
              <a:gd name="connsiteX13" fmla="*/ 5899150 w 5973988"/>
              <a:gd name="connsiteY13" fmla="*/ 660748 h 1156048"/>
              <a:gd name="connsiteX14" fmla="*/ 5969000 w 5973988"/>
              <a:gd name="connsiteY14" fmla="*/ 686148 h 1156048"/>
              <a:gd name="connsiteX0" fmla="*/ 0 w 7216775"/>
              <a:gd name="connsiteY0" fmla="*/ 1156048 h 1156048"/>
              <a:gd name="connsiteX1" fmla="*/ 438150 w 7216775"/>
              <a:gd name="connsiteY1" fmla="*/ 1029048 h 1156048"/>
              <a:gd name="connsiteX2" fmla="*/ 958850 w 7216775"/>
              <a:gd name="connsiteY2" fmla="*/ 844898 h 1156048"/>
              <a:gd name="connsiteX3" fmla="*/ 1479550 w 7216775"/>
              <a:gd name="connsiteY3" fmla="*/ 660748 h 1156048"/>
              <a:gd name="connsiteX4" fmla="*/ 1866900 w 7216775"/>
              <a:gd name="connsiteY4" fmla="*/ 495648 h 1156048"/>
              <a:gd name="connsiteX5" fmla="*/ 2286000 w 7216775"/>
              <a:gd name="connsiteY5" fmla="*/ 279748 h 1156048"/>
              <a:gd name="connsiteX6" fmla="*/ 2616200 w 7216775"/>
              <a:gd name="connsiteY6" fmla="*/ 120998 h 1156048"/>
              <a:gd name="connsiteX7" fmla="*/ 2946400 w 7216775"/>
              <a:gd name="connsiteY7" fmla="*/ 25748 h 1156048"/>
              <a:gd name="connsiteX8" fmla="*/ 3333750 w 7216775"/>
              <a:gd name="connsiteY8" fmla="*/ 348 h 1156048"/>
              <a:gd name="connsiteX9" fmla="*/ 3797300 w 7216775"/>
              <a:gd name="connsiteY9" fmla="*/ 38448 h 1156048"/>
              <a:gd name="connsiteX10" fmla="*/ 4260850 w 7216775"/>
              <a:gd name="connsiteY10" fmla="*/ 127348 h 1156048"/>
              <a:gd name="connsiteX11" fmla="*/ 4889500 w 7216775"/>
              <a:gd name="connsiteY11" fmla="*/ 298798 h 1156048"/>
              <a:gd name="connsiteX12" fmla="*/ 5353050 w 7216775"/>
              <a:gd name="connsiteY12" fmla="*/ 444848 h 1156048"/>
              <a:gd name="connsiteX13" fmla="*/ 5899150 w 7216775"/>
              <a:gd name="connsiteY13" fmla="*/ 660748 h 1156048"/>
              <a:gd name="connsiteX14" fmla="*/ 7216775 w 7216775"/>
              <a:gd name="connsiteY14" fmla="*/ 1098898 h 1156048"/>
              <a:gd name="connsiteX0" fmla="*/ 0 w 7216775"/>
              <a:gd name="connsiteY0" fmla="*/ 1156048 h 1156048"/>
              <a:gd name="connsiteX1" fmla="*/ 438150 w 7216775"/>
              <a:gd name="connsiteY1" fmla="*/ 1029048 h 1156048"/>
              <a:gd name="connsiteX2" fmla="*/ 958850 w 7216775"/>
              <a:gd name="connsiteY2" fmla="*/ 844898 h 1156048"/>
              <a:gd name="connsiteX3" fmla="*/ 1479550 w 7216775"/>
              <a:gd name="connsiteY3" fmla="*/ 660748 h 1156048"/>
              <a:gd name="connsiteX4" fmla="*/ 1866900 w 7216775"/>
              <a:gd name="connsiteY4" fmla="*/ 495648 h 1156048"/>
              <a:gd name="connsiteX5" fmla="*/ 2286000 w 7216775"/>
              <a:gd name="connsiteY5" fmla="*/ 279748 h 1156048"/>
              <a:gd name="connsiteX6" fmla="*/ 2616200 w 7216775"/>
              <a:gd name="connsiteY6" fmla="*/ 120998 h 1156048"/>
              <a:gd name="connsiteX7" fmla="*/ 2946400 w 7216775"/>
              <a:gd name="connsiteY7" fmla="*/ 25748 h 1156048"/>
              <a:gd name="connsiteX8" fmla="*/ 3333750 w 7216775"/>
              <a:gd name="connsiteY8" fmla="*/ 348 h 1156048"/>
              <a:gd name="connsiteX9" fmla="*/ 3797300 w 7216775"/>
              <a:gd name="connsiteY9" fmla="*/ 38448 h 1156048"/>
              <a:gd name="connsiteX10" fmla="*/ 4260850 w 7216775"/>
              <a:gd name="connsiteY10" fmla="*/ 127348 h 1156048"/>
              <a:gd name="connsiteX11" fmla="*/ 4889500 w 7216775"/>
              <a:gd name="connsiteY11" fmla="*/ 298798 h 1156048"/>
              <a:gd name="connsiteX12" fmla="*/ 5353050 w 7216775"/>
              <a:gd name="connsiteY12" fmla="*/ 444848 h 1156048"/>
              <a:gd name="connsiteX13" fmla="*/ 5899150 w 7216775"/>
              <a:gd name="connsiteY13" fmla="*/ 660748 h 1156048"/>
              <a:gd name="connsiteX14" fmla="*/ 6886575 w 7216775"/>
              <a:gd name="connsiteY14" fmla="*/ 1048098 h 1156048"/>
              <a:gd name="connsiteX15" fmla="*/ 7216775 w 7216775"/>
              <a:gd name="connsiteY15" fmla="*/ 1098898 h 1156048"/>
              <a:gd name="connsiteX0" fmla="*/ 0 w 7216775"/>
              <a:gd name="connsiteY0" fmla="*/ 1156048 h 1156048"/>
              <a:gd name="connsiteX1" fmla="*/ 438150 w 7216775"/>
              <a:gd name="connsiteY1" fmla="*/ 1029048 h 1156048"/>
              <a:gd name="connsiteX2" fmla="*/ 958850 w 7216775"/>
              <a:gd name="connsiteY2" fmla="*/ 844898 h 1156048"/>
              <a:gd name="connsiteX3" fmla="*/ 1479550 w 7216775"/>
              <a:gd name="connsiteY3" fmla="*/ 660748 h 1156048"/>
              <a:gd name="connsiteX4" fmla="*/ 1866900 w 7216775"/>
              <a:gd name="connsiteY4" fmla="*/ 495648 h 1156048"/>
              <a:gd name="connsiteX5" fmla="*/ 2286000 w 7216775"/>
              <a:gd name="connsiteY5" fmla="*/ 279748 h 1156048"/>
              <a:gd name="connsiteX6" fmla="*/ 2616200 w 7216775"/>
              <a:gd name="connsiteY6" fmla="*/ 120998 h 1156048"/>
              <a:gd name="connsiteX7" fmla="*/ 2946400 w 7216775"/>
              <a:gd name="connsiteY7" fmla="*/ 25748 h 1156048"/>
              <a:gd name="connsiteX8" fmla="*/ 3333750 w 7216775"/>
              <a:gd name="connsiteY8" fmla="*/ 348 h 1156048"/>
              <a:gd name="connsiteX9" fmla="*/ 3797300 w 7216775"/>
              <a:gd name="connsiteY9" fmla="*/ 38448 h 1156048"/>
              <a:gd name="connsiteX10" fmla="*/ 4260850 w 7216775"/>
              <a:gd name="connsiteY10" fmla="*/ 127348 h 1156048"/>
              <a:gd name="connsiteX11" fmla="*/ 4889500 w 7216775"/>
              <a:gd name="connsiteY11" fmla="*/ 298798 h 1156048"/>
              <a:gd name="connsiteX12" fmla="*/ 5353050 w 7216775"/>
              <a:gd name="connsiteY12" fmla="*/ 444848 h 1156048"/>
              <a:gd name="connsiteX13" fmla="*/ 5899150 w 7216775"/>
              <a:gd name="connsiteY13" fmla="*/ 660748 h 1156048"/>
              <a:gd name="connsiteX14" fmla="*/ 6886575 w 7216775"/>
              <a:gd name="connsiteY14" fmla="*/ 1048098 h 1156048"/>
              <a:gd name="connsiteX15" fmla="*/ 7216775 w 7216775"/>
              <a:gd name="connsiteY15" fmla="*/ 1098898 h 1156048"/>
              <a:gd name="connsiteX0" fmla="*/ 0 w 7216775"/>
              <a:gd name="connsiteY0" fmla="*/ 1156048 h 1156048"/>
              <a:gd name="connsiteX1" fmla="*/ 438150 w 7216775"/>
              <a:gd name="connsiteY1" fmla="*/ 1029048 h 1156048"/>
              <a:gd name="connsiteX2" fmla="*/ 958850 w 7216775"/>
              <a:gd name="connsiteY2" fmla="*/ 844898 h 1156048"/>
              <a:gd name="connsiteX3" fmla="*/ 1479550 w 7216775"/>
              <a:gd name="connsiteY3" fmla="*/ 660748 h 1156048"/>
              <a:gd name="connsiteX4" fmla="*/ 1866900 w 7216775"/>
              <a:gd name="connsiteY4" fmla="*/ 495648 h 1156048"/>
              <a:gd name="connsiteX5" fmla="*/ 2286000 w 7216775"/>
              <a:gd name="connsiteY5" fmla="*/ 279748 h 1156048"/>
              <a:gd name="connsiteX6" fmla="*/ 2616200 w 7216775"/>
              <a:gd name="connsiteY6" fmla="*/ 120998 h 1156048"/>
              <a:gd name="connsiteX7" fmla="*/ 2946400 w 7216775"/>
              <a:gd name="connsiteY7" fmla="*/ 25748 h 1156048"/>
              <a:gd name="connsiteX8" fmla="*/ 3333750 w 7216775"/>
              <a:gd name="connsiteY8" fmla="*/ 348 h 1156048"/>
              <a:gd name="connsiteX9" fmla="*/ 3797300 w 7216775"/>
              <a:gd name="connsiteY9" fmla="*/ 38448 h 1156048"/>
              <a:gd name="connsiteX10" fmla="*/ 4260850 w 7216775"/>
              <a:gd name="connsiteY10" fmla="*/ 127348 h 1156048"/>
              <a:gd name="connsiteX11" fmla="*/ 4889500 w 7216775"/>
              <a:gd name="connsiteY11" fmla="*/ 298798 h 1156048"/>
              <a:gd name="connsiteX12" fmla="*/ 5353050 w 7216775"/>
              <a:gd name="connsiteY12" fmla="*/ 444848 h 1156048"/>
              <a:gd name="connsiteX13" fmla="*/ 5899150 w 7216775"/>
              <a:gd name="connsiteY13" fmla="*/ 660748 h 1156048"/>
              <a:gd name="connsiteX14" fmla="*/ 6886575 w 7216775"/>
              <a:gd name="connsiteY14" fmla="*/ 1048098 h 1156048"/>
              <a:gd name="connsiteX15" fmla="*/ 7216775 w 7216775"/>
              <a:gd name="connsiteY15" fmla="*/ 1098898 h 1156048"/>
              <a:gd name="connsiteX0" fmla="*/ 0 w 7216775"/>
              <a:gd name="connsiteY0" fmla="*/ 1156048 h 1156048"/>
              <a:gd name="connsiteX1" fmla="*/ 438150 w 7216775"/>
              <a:gd name="connsiteY1" fmla="*/ 1029048 h 1156048"/>
              <a:gd name="connsiteX2" fmla="*/ 958850 w 7216775"/>
              <a:gd name="connsiteY2" fmla="*/ 844898 h 1156048"/>
              <a:gd name="connsiteX3" fmla="*/ 1479550 w 7216775"/>
              <a:gd name="connsiteY3" fmla="*/ 660748 h 1156048"/>
              <a:gd name="connsiteX4" fmla="*/ 1866900 w 7216775"/>
              <a:gd name="connsiteY4" fmla="*/ 495648 h 1156048"/>
              <a:gd name="connsiteX5" fmla="*/ 2286000 w 7216775"/>
              <a:gd name="connsiteY5" fmla="*/ 279748 h 1156048"/>
              <a:gd name="connsiteX6" fmla="*/ 2616200 w 7216775"/>
              <a:gd name="connsiteY6" fmla="*/ 120998 h 1156048"/>
              <a:gd name="connsiteX7" fmla="*/ 2946400 w 7216775"/>
              <a:gd name="connsiteY7" fmla="*/ 25748 h 1156048"/>
              <a:gd name="connsiteX8" fmla="*/ 3333750 w 7216775"/>
              <a:gd name="connsiteY8" fmla="*/ 348 h 1156048"/>
              <a:gd name="connsiteX9" fmla="*/ 3797300 w 7216775"/>
              <a:gd name="connsiteY9" fmla="*/ 38448 h 1156048"/>
              <a:gd name="connsiteX10" fmla="*/ 4260850 w 7216775"/>
              <a:gd name="connsiteY10" fmla="*/ 127348 h 1156048"/>
              <a:gd name="connsiteX11" fmla="*/ 4889500 w 7216775"/>
              <a:gd name="connsiteY11" fmla="*/ 298798 h 1156048"/>
              <a:gd name="connsiteX12" fmla="*/ 5353050 w 7216775"/>
              <a:gd name="connsiteY12" fmla="*/ 444848 h 1156048"/>
              <a:gd name="connsiteX13" fmla="*/ 5899150 w 7216775"/>
              <a:gd name="connsiteY13" fmla="*/ 660748 h 1156048"/>
              <a:gd name="connsiteX14" fmla="*/ 6886575 w 7216775"/>
              <a:gd name="connsiteY14" fmla="*/ 1048098 h 1156048"/>
              <a:gd name="connsiteX15" fmla="*/ 7216775 w 7216775"/>
              <a:gd name="connsiteY15" fmla="*/ 1098898 h 1156048"/>
              <a:gd name="connsiteX0" fmla="*/ 0 w 7216775"/>
              <a:gd name="connsiteY0" fmla="*/ 1156048 h 1156048"/>
              <a:gd name="connsiteX1" fmla="*/ 438150 w 7216775"/>
              <a:gd name="connsiteY1" fmla="*/ 1029048 h 1156048"/>
              <a:gd name="connsiteX2" fmla="*/ 958850 w 7216775"/>
              <a:gd name="connsiteY2" fmla="*/ 844898 h 1156048"/>
              <a:gd name="connsiteX3" fmla="*/ 1479550 w 7216775"/>
              <a:gd name="connsiteY3" fmla="*/ 660748 h 1156048"/>
              <a:gd name="connsiteX4" fmla="*/ 1866900 w 7216775"/>
              <a:gd name="connsiteY4" fmla="*/ 495648 h 1156048"/>
              <a:gd name="connsiteX5" fmla="*/ 2286000 w 7216775"/>
              <a:gd name="connsiteY5" fmla="*/ 279748 h 1156048"/>
              <a:gd name="connsiteX6" fmla="*/ 2616200 w 7216775"/>
              <a:gd name="connsiteY6" fmla="*/ 120998 h 1156048"/>
              <a:gd name="connsiteX7" fmla="*/ 2946400 w 7216775"/>
              <a:gd name="connsiteY7" fmla="*/ 25748 h 1156048"/>
              <a:gd name="connsiteX8" fmla="*/ 3333750 w 7216775"/>
              <a:gd name="connsiteY8" fmla="*/ 348 h 1156048"/>
              <a:gd name="connsiteX9" fmla="*/ 3797300 w 7216775"/>
              <a:gd name="connsiteY9" fmla="*/ 38448 h 1156048"/>
              <a:gd name="connsiteX10" fmla="*/ 4260850 w 7216775"/>
              <a:gd name="connsiteY10" fmla="*/ 127348 h 1156048"/>
              <a:gd name="connsiteX11" fmla="*/ 4889500 w 7216775"/>
              <a:gd name="connsiteY11" fmla="*/ 298798 h 1156048"/>
              <a:gd name="connsiteX12" fmla="*/ 5353050 w 7216775"/>
              <a:gd name="connsiteY12" fmla="*/ 444848 h 1156048"/>
              <a:gd name="connsiteX13" fmla="*/ 5899150 w 7216775"/>
              <a:gd name="connsiteY13" fmla="*/ 660748 h 1156048"/>
              <a:gd name="connsiteX14" fmla="*/ 6632575 w 7216775"/>
              <a:gd name="connsiteY14" fmla="*/ 959198 h 1156048"/>
              <a:gd name="connsiteX15" fmla="*/ 6886575 w 7216775"/>
              <a:gd name="connsiteY15" fmla="*/ 1048098 h 1156048"/>
              <a:gd name="connsiteX16" fmla="*/ 7216775 w 7216775"/>
              <a:gd name="connsiteY16" fmla="*/ 1098898 h 1156048"/>
              <a:gd name="connsiteX0" fmla="*/ 0 w 7216775"/>
              <a:gd name="connsiteY0" fmla="*/ 1156048 h 1156048"/>
              <a:gd name="connsiteX1" fmla="*/ 438150 w 7216775"/>
              <a:gd name="connsiteY1" fmla="*/ 1029048 h 1156048"/>
              <a:gd name="connsiteX2" fmla="*/ 958850 w 7216775"/>
              <a:gd name="connsiteY2" fmla="*/ 844898 h 1156048"/>
              <a:gd name="connsiteX3" fmla="*/ 1479550 w 7216775"/>
              <a:gd name="connsiteY3" fmla="*/ 660748 h 1156048"/>
              <a:gd name="connsiteX4" fmla="*/ 1866900 w 7216775"/>
              <a:gd name="connsiteY4" fmla="*/ 495648 h 1156048"/>
              <a:gd name="connsiteX5" fmla="*/ 2286000 w 7216775"/>
              <a:gd name="connsiteY5" fmla="*/ 279748 h 1156048"/>
              <a:gd name="connsiteX6" fmla="*/ 2616200 w 7216775"/>
              <a:gd name="connsiteY6" fmla="*/ 120998 h 1156048"/>
              <a:gd name="connsiteX7" fmla="*/ 2946400 w 7216775"/>
              <a:gd name="connsiteY7" fmla="*/ 25748 h 1156048"/>
              <a:gd name="connsiteX8" fmla="*/ 3333750 w 7216775"/>
              <a:gd name="connsiteY8" fmla="*/ 348 h 1156048"/>
              <a:gd name="connsiteX9" fmla="*/ 3797300 w 7216775"/>
              <a:gd name="connsiteY9" fmla="*/ 38448 h 1156048"/>
              <a:gd name="connsiteX10" fmla="*/ 4260850 w 7216775"/>
              <a:gd name="connsiteY10" fmla="*/ 127348 h 1156048"/>
              <a:gd name="connsiteX11" fmla="*/ 4889500 w 7216775"/>
              <a:gd name="connsiteY11" fmla="*/ 298798 h 1156048"/>
              <a:gd name="connsiteX12" fmla="*/ 5353050 w 7216775"/>
              <a:gd name="connsiteY12" fmla="*/ 444848 h 1156048"/>
              <a:gd name="connsiteX13" fmla="*/ 5899150 w 7216775"/>
              <a:gd name="connsiteY13" fmla="*/ 648048 h 1156048"/>
              <a:gd name="connsiteX14" fmla="*/ 6632575 w 7216775"/>
              <a:gd name="connsiteY14" fmla="*/ 959198 h 1156048"/>
              <a:gd name="connsiteX15" fmla="*/ 6886575 w 7216775"/>
              <a:gd name="connsiteY15" fmla="*/ 1048098 h 1156048"/>
              <a:gd name="connsiteX16" fmla="*/ 7216775 w 7216775"/>
              <a:gd name="connsiteY16" fmla="*/ 1098898 h 1156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16775" h="1156048">
                <a:moveTo>
                  <a:pt x="0" y="1156048"/>
                </a:moveTo>
                <a:cubicBezTo>
                  <a:pt x="139171" y="1118477"/>
                  <a:pt x="278342" y="1080906"/>
                  <a:pt x="438150" y="1029048"/>
                </a:cubicBezTo>
                <a:cubicBezTo>
                  <a:pt x="597958" y="977190"/>
                  <a:pt x="958850" y="844898"/>
                  <a:pt x="958850" y="844898"/>
                </a:cubicBezTo>
                <a:cubicBezTo>
                  <a:pt x="1132417" y="783515"/>
                  <a:pt x="1328208" y="718956"/>
                  <a:pt x="1479550" y="660748"/>
                </a:cubicBezTo>
                <a:cubicBezTo>
                  <a:pt x="1630892" y="602540"/>
                  <a:pt x="1732492" y="559148"/>
                  <a:pt x="1866900" y="495648"/>
                </a:cubicBezTo>
                <a:cubicBezTo>
                  <a:pt x="2001308" y="432148"/>
                  <a:pt x="2161117" y="342190"/>
                  <a:pt x="2286000" y="279748"/>
                </a:cubicBezTo>
                <a:cubicBezTo>
                  <a:pt x="2410883" y="217306"/>
                  <a:pt x="2506133" y="163331"/>
                  <a:pt x="2616200" y="120998"/>
                </a:cubicBezTo>
                <a:cubicBezTo>
                  <a:pt x="2726267" y="78665"/>
                  <a:pt x="2826808" y="45856"/>
                  <a:pt x="2946400" y="25748"/>
                </a:cubicBezTo>
                <a:cubicBezTo>
                  <a:pt x="3065992" y="5640"/>
                  <a:pt x="3191933" y="-1769"/>
                  <a:pt x="3333750" y="348"/>
                </a:cubicBezTo>
                <a:cubicBezTo>
                  <a:pt x="3475567" y="2465"/>
                  <a:pt x="3642783" y="17281"/>
                  <a:pt x="3797300" y="38448"/>
                </a:cubicBezTo>
                <a:cubicBezTo>
                  <a:pt x="3951817" y="59615"/>
                  <a:pt x="4078817" y="83956"/>
                  <a:pt x="4260850" y="127348"/>
                </a:cubicBezTo>
                <a:cubicBezTo>
                  <a:pt x="4442883" y="170740"/>
                  <a:pt x="4707467" y="245881"/>
                  <a:pt x="4889500" y="298798"/>
                </a:cubicBezTo>
                <a:cubicBezTo>
                  <a:pt x="5071533" y="351715"/>
                  <a:pt x="5184775" y="386640"/>
                  <a:pt x="5353050" y="444848"/>
                </a:cubicBezTo>
                <a:cubicBezTo>
                  <a:pt x="5521325" y="503056"/>
                  <a:pt x="5685896" y="562323"/>
                  <a:pt x="5899150" y="648048"/>
                </a:cubicBezTo>
                <a:lnTo>
                  <a:pt x="6632575" y="959198"/>
                </a:lnTo>
                <a:cubicBezTo>
                  <a:pt x="6797146" y="1023756"/>
                  <a:pt x="6789738" y="1023227"/>
                  <a:pt x="6886575" y="1048098"/>
                </a:cubicBezTo>
                <a:cubicBezTo>
                  <a:pt x="7020454" y="1086198"/>
                  <a:pt x="7144279" y="1093077"/>
                  <a:pt x="7216775" y="1098898"/>
                </a:cubicBezTo>
              </a:path>
            </a:pathLst>
          </a:cu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240710543"/>
      </p:ext>
    </p:extLst>
  </p:cSld>
  <p:clrMapOvr>
    <a:masterClrMapping/>
  </p:clrMapOvr>
  <p:transition spd="slow">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8" presetClass="entr" presetSubtype="3" fill="hold" nodeType="afterEffect">
                                  <p:stCondLst>
                                    <p:cond delay="1000"/>
                                  </p:stCondLst>
                                  <p:childTnLst>
                                    <p:set>
                                      <p:cBhvr>
                                        <p:cTn id="6" dur="1" fill="hold">
                                          <p:stCondLst>
                                            <p:cond delay="0"/>
                                          </p:stCondLst>
                                        </p:cTn>
                                        <p:tgtEl>
                                          <p:spTgt spid="13"/>
                                        </p:tgtEl>
                                        <p:attrNameLst>
                                          <p:attrName>style.visibility</p:attrName>
                                        </p:attrNameLst>
                                      </p:cBhvr>
                                      <p:to>
                                        <p:strVal val="visible"/>
                                      </p:to>
                                    </p:set>
                                    <p:animEffect transition="in" filter="strips(upRight)">
                                      <p:cBhvr>
                                        <p:cTn id="7" dur="1000"/>
                                        <p:tgtEl>
                                          <p:spTgt spid="13"/>
                                        </p:tgtEl>
                                      </p:cBhvr>
                                    </p:animEffect>
                                  </p:childTnLst>
                                </p:cTn>
                              </p:par>
                            </p:childTnLst>
                          </p:cTn>
                        </p:par>
                        <p:par>
                          <p:cTn id="8" fill="hold">
                            <p:stCondLst>
                              <p:cond delay="2000"/>
                            </p:stCondLst>
                            <p:childTnLst>
                              <p:par>
                                <p:cTn id="9" presetID="22" presetClass="entr" presetSubtype="8" fill="hold" grpId="0" nodeType="afterEffect">
                                  <p:stCondLst>
                                    <p:cond delay="100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1000"/>
                                        <p:tgtEl>
                                          <p:spTgt spid="5"/>
                                        </p:tgtEl>
                                      </p:cBhvr>
                                    </p:animEffect>
                                  </p:childTnLst>
                                </p:cTn>
                              </p:par>
                              <p:par>
                                <p:cTn id="12" presetID="22" presetClass="entr" presetSubtype="1" fill="hold" nodeType="withEffect">
                                  <p:stCondLst>
                                    <p:cond delay="1000"/>
                                  </p:stCondLst>
                                  <p:childTnLst>
                                    <p:set>
                                      <p:cBhvr>
                                        <p:cTn id="13" dur="1" fill="hold">
                                          <p:stCondLst>
                                            <p:cond delay="0"/>
                                          </p:stCondLst>
                                        </p:cTn>
                                        <p:tgtEl>
                                          <p:spTgt spid="37907"/>
                                        </p:tgtEl>
                                        <p:attrNameLst>
                                          <p:attrName>style.visibility</p:attrName>
                                        </p:attrNameLst>
                                      </p:cBhvr>
                                      <p:to>
                                        <p:strVal val="visible"/>
                                      </p:to>
                                    </p:set>
                                    <p:animEffect transition="in" filter="wipe(up)">
                                      <p:cBhvr>
                                        <p:cTn id="14" dur="1000"/>
                                        <p:tgtEl>
                                          <p:spTgt spid="37907"/>
                                        </p:tgtEl>
                                      </p:cBhvr>
                                    </p:animEffect>
                                  </p:childTnLst>
                                </p:cTn>
                              </p:par>
                            </p:childTnLst>
                          </p:cTn>
                        </p:par>
                        <p:par>
                          <p:cTn id="15" fill="hold">
                            <p:stCondLst>
                              <p:cond delay="4000"/>
                            </p:stCondLst>
                            <p:childTnLst>
                              <p:par>
                                <p:cTn id="16" presetID="22" presetClass="entr" presetSubtype="8" fill="hold" grpId="0" nodeType="afterEffect">
                                  <p:stCondLst>
                                    <p:cond delay="100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1000"/>
                                        <p:tgtEl>
                                          <p:spTgt spid="6"/>
                                        </p:tgtEl>
                                      </p:cBhvr>
                                    </p:animEffect>
                                  </p:childTnLst>
                                </p:cTn>
                              </p:par>
                              <p:par>
                                <p:cTn id="19" presetID="22" presetClass="entr" presetSubtype="1" fill="hold" nodeType="withEffect">
                                  <p:stCondLst>
                                    <p:cond delay="1000"/>
                                  </p:stCondLst>
                                  <p:childTnLst>
                                    <p:set>
                                      <p:cBhvr>
                                        <p:cTn id="20" dur="1" fill="hold">
                                          <p:stCondLst>
                                            <p:cond delay="0"/>
                                          </p:stCondLst>
                                        </p:cTn>
                                        <p:tgtEl>
                                          <p:spTgt spid="37916"/>
                                        </p:tgtEl>
                                        <p:attrNameLst>
                                          <p:attrName>style.visibility</p:attrName>
                                        </p:attrNameLst>
                                      </p:cBhvr>
                                      <p:to>
                                        <p:strVal val="visible"/>
                                      </p:to>
                                    </p:set>
                                    <p:animEffect transition="in" filter="wipe(up)">
                                      <p:cBhvr>
                                        <p:cTn id="21" dur="1000"/>
                                        <p:tgtEl>
                                          <p:spTgt spid="37916"/>
                                        </p:tgtEl>
                                      </p:cBhvr>
                                    </p:animEffect>
                                  </p:childTnLst>
                                </p:cTn>
                              </p:par>
                            </p:childTnLst>
                          </p:cTn>
                        </p:par>
                        <p:par>
                          <p:cTn id="22" fill="hold">
                            <p:stCondLst>
                              <p:cond delay="6000"/>
                            </p:stCondLst>
                            <p:childTnLst>
                              <p:par>
                                <p:cTn id="23" presetID="9" presetClass="entr" presetSubtype="0" fill="hold" nodeType="afterEffect">
                                  <p:stCondLst>
                                    <p:cond delay="1000"/>
                                  </p:stCondLst>
                                  <p:childTnLst>
                                    <p:set>
                                      <p:cBhvr>
                                        <p:cTn id="24" dur="1" fill="hold">
                                          <p:stCondLst>
                                            <p:cond delay="0"/>
                                          </p:stCondLst>
                                        </p:cTn>
                                        <p:tgtEl>
                                          <p:spTgt spid="17"/>
                                        </p:tgtEl>
                                        <p:attrNameLst>
                                          <p:attrName>style.visibility</p:attrName>
                                        </p:attrNameLst>
                                      </p:cBhvr>
                                      <p:to>
                                        <p:strVal val="visible"/>
                                      </p:to>
                                    </p:set>
                                    <p:animEffect transition="in" filter="dissolve">
                                      <p:cBhvr>
                                        <p:cTn id="25" dur="1000"/>
                                        <p:tgtEl>
                                          <p:spTgt spid="17"/>
                                        </p:tgtEl>
                                      </p:cBhvr>
                                    </p:animEffect>
                                  </p:childTnLst>
                                </p:cTn>
                              </p:par>
                            </p:childTnLst>
                          </p:cTn>
                        </p:par>
                        <p:par>
                          <p:cTn id="26" fill="hold">
                            <p:stCondLst>
                              <p:cond delay="8000"/>
                            </p:stCondLst>
                            <p:childTnLst>
                              <p:par>
                                <p:cTn id="27" presetID="22" presetClass="entr" presetSubtype="8" fill="hold" grpId="0" nodeType="afterEffect">
                                  <p:stCondLst>
                                    <p:cond delay="0"/>
                                  </p:stCondLst>
                                  <p:childTnLst>
                                    <p:set>
                                      <p:cBhvr>
                                        <p:cTn id="28" dur="1" fill="hold">
                                          <p:stCondLst>
                                            <p:cond delay="0"/>
                                          </p:stCondLst>
                                        </p:cTn>
                                        <p:tgtEl>
                                          <p:spTgt spid="37922"/>
                                        </p:tgtEl>
                                        <p:attrNameLst>
                                          <p:attrName>style.visibility</p:attrName>
                                        </p:attrNameLst>
                                      </p:cBhvr>
                                      <p:to>
                                        <p:strVal val="visible"/>
                                      </p:to>
                                    </p:set>
                                    <p:animEffect transition="in" filter="wipe(left)">
                                      <p:cBhvr>
                                        <p:cTn id="29" dur="1000"/>
                                        <p:tgtEl>
                                          <p:spTgt spid="379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22" grpId="0" autoUpdateAnimBg="0"/>
      <p:bldP spid="5" grpId="0" animBg="1"/>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ChangeArrowheads="1"/>
          </p:cNvSpPr>
          <p:nvPr>
            <p:ph type="title"/>
          </p:nvPr>
        </p:nvSpPr>
        <p:spPr>
          <a:xfrm>
            <a:off x="685800" y="434975"/>
            <a:ext cx="7772400" cy="952500"/>
          </a:xfrm>
        </p:spPr>
        <p:txBody>
          <a:bodyPr/>
          <a:lstStyle/>
          <a:p>
            <a:pPr>
              <a:lnSpc>
                <a:spcPct val="80000"/>
              </a:lnSpc>
            </a:pPr>
            <a:r>
              <a:rPr lang="en-US" dirty="0">
                <a:latin typeface="Arial" charset="0"/>
                <a:cs typeface="Arial" charset="0"/>
              </a:rPr>
              <a:t>Life Cycle and Strategy</a:t>
            </a:r>
          </a:p>
        </p:txBody>
      </p:sp>
      <p:sp>
        <p:nvSpPr>
          <p:cNvPr id="38915" name="Rectangle 3"/>
          <p:cNvSpPr>
            <a:spLocks noChangeArrowheads="1"/>
          </p:cNvSpPr>
          <p:nvPr/>
        </p:nvSpPr>
        <p:spPr bwMode="auto">
          <a:xfrm>
            <a:off x="796925" y="1552575"/>
            <a:ext cx="3924300" cy="584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sz="3200" b="1" dirty="0"/>
              <a:t>Introductory Phase</a:t>
            </a:r>
          </a:p>
        </p:txBody>
      </p:sp>
      <p:sp>
        <p:nvSpPr>
          <p:cNvPr id="38916" name="Rectangle 4"/>
          <p:cNvSpPr>
            <a:spLocks noChangeArrowheads="1"/>
          </p:cNvSpPr>
          <p:nvPr/>
        </p:nvSpPr>
        <p:spPr bwMode="auto">
          <a:xfrm>
            <a:off x="1381125" y="2300288"/>
            <a:ext cx="6537325" cy="3540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marL="533400" indent="-533400">
              <a:lnSpc>
                <a:spcPct val="90000"/>
              </a:lnSpc>
              <a:spcAft>
                <a:spcPts val="1200"/>
              </a:spcAft>
              <a:buClr>
                <a:srgbClr val="BF0922"/>
              </a:buClr>
              <a:buSzPct val="60000"/>
              <a:buFont typeface="Lucida Grande" charset="0"/>
              <a:buChar char="►"/>
            </a:pPr>
            <a:r>
              <a:rPr lang="en-US" sz="3200" dirty="0"/>
              <a:t>Fine tuning may warrant unusual expenses for</a:t>
            </a:r>
          </a:p>
          <a:p>
            <a:pPr marL="1227138" lvl="1" indent="-514350">
              <a:lnSpc>
                <a:spcPct val="90000"/>
              </a:lnSpc>
              <a:spcAft>
                <a:spcPts val="1200"/>
              </a:spcAft>
              <a:buClr>
                <a:schemeClr val="tx1"/>
              </a:buClr>
              <a:buFont typeface="+mj-lt"/>
              <a:buAutoNum type="arabicParenR"/>
            </a:pPr>
            <a:r>
              <a:rPr lang="en-US" sz="2800" dirty="0"/>
              <a:t>Research</a:t>
            </a:r>
          </a:p>
          <a:p>
            <a:pPr marL="1227138" lvl="1" indent="-514350">
              <a:lnSpc>
                <a:spcPct val="90000"/>
              </a:lnSpc>
              <a:spcAft>
                <a:spcPts val="1200"/>
              </a:spcAft>
              <a:buClr>
                <a:schemeClr val="tx1"/>
              </a:buClr>
              <a:buFont typeface="+mj-lt"/>
              <a:buAutoNum type="arabicParenR"/>
            </a:pPr>
            <a:r>
              <a:rPr lang="en-US" sz="2800" dirty="0"/>
              <a:t>Product development</a:t>
            </a:r>
          </a:p>
          <a:p>
            <a:pPr marL="1227138" lvl="1" indent="-514350">
              <a:lnSpc>
                <a:spcPct val="90000"/>
              </a:lnSpc>
              <a:spcAft>
                <a:spcPts val="1200"/>
              </a:spcAft>
              <a:buClr>
                <a:schemeClr val="tx1"/>
              </a:buClr>
              <a:buFont typeface="+mj-lt"/>
              <a:buAutoNum type="arabicParenR"/>
            </a:pPr>
            <a:r>
              <a:rPr lang="en-US" sz="2800" dirty="0"/>
              <a:t>Process modification and enhancement</a:t>
            </a:r>
          </a:p>
          <a:p>
            <a:pPr marL="1227138" lvl="1" indent="-514350">
              <a:lnSpc>
                <a:spcPct val="90000"/>
              </a:lnSpc>
              <a:spcAft>
                <a:spcPts val="1200"/>
              </a:spcAft>
              <a:buClr>
                <a:schemeClr val="tx1"/>
              </a:buClr>
              <a:buFont typeface="+mj-lt"/>
              <a:buAutoNum type="arabicParenR"/>
            </a:pPr>
            <a:r>
              <a:rPr lang="en-US" sz="2800" dirty="0"/>
              <a:t>Supplier development</a:t>
            </a:r>
          </a:p>
        </p:txBody>
      </p:sp>
    </p:spTree>
    <p:extLst>
      <p:ext uri="{BB962C8B-B14F-4D97-AF65-F5344CB8AC3E}">
        <p14:creationId xmlns:p14="http://schemas.microsoft.com/office/powerpoint/2010/main" val="2771996837"/>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1000"/>
                                  </p:stCondLst>
                                  <p:childTnLst>
                                    <p:set>
                                      <p:cBhvr>
                                        <p:cTn id="6" dur="1" fill="hold">
                                          <p:stCondLst>
                                            <p:cond delay="0"/>
                                          </p:stCondLst>
                                        </p:cTn>
                                        <p:tgtEl>
                                          <p:spTgt spid="38915"/>
                                        </p:tgtEl>
                                        <p:attrNameLst>
                                          <p:attrName>style.visibility</p:attrName>
                                        </p:attrNameLst>
                                      </p:cBhvr>
                                      <p:to>
                                        <p:strVal val="visible"/>
                                      </p:to>
                                    </p:set>
                                    <p:animEffect transition="in" filter="wipe(left)">
                                      <p:cBhvr>
                                        <p:cTn id="7" dur="1000"/>
                                        <p:tgtEl>
                                          <p:spTgt spid="38915"/>
                                        </p:tgtEl>
                                      </p:cBhvr>
                                    </p:animEffect>
                                  </p:childTnLst>
                                </p:cTn>
                              </p:par>
                            </p:childTnLst>
                          </p:cTn>
                        </p:par>
                        <p:par>
                          <p:cTn id="8" fill="hold" nodeType="afterGroup">
                            <p:stCondLst>
                              <p:cond delay="2000"/>
                            </p:stCondLst>
                            <p:childTnLst>
                              <p:par>
                                <p:cTn id="9" presetID="18" presetClass="entr" presetSubtype="6" fill="hold" grpId="0" nodeType="afterEffect">
                                  <p:stCondLst>
                                    <p:cond delay="1000"/>
                                  </p:stCondLst>
                                  <p:childTnLst>
                                    <p:set>
                                      <p:cBhvr>
                                        <p:cTn id="10" dur="1" fill="hold">
                                          <p:stCondLst>
                                            <p:cond delay="0"/>
                                          </p:stCondLst>
                                        </p:cTn>
                                        <p:tgtEl>
                                          <p:spTgt spid="38916"/>
                                        </p:tgtEl>
                                        <p:attrNameLst>
                                          <p:attrName>style.visibility</p:attrName>
                                        </p:attrNameLst>
                                      </p:cBhvr>
                                      <p:to>
                                        <p:strVal val="visible"/>
                                      </p:to>
                                    </p:set>
                                    <p:animEffect transition="in" filter="strips(downRight)">
                                      <p:cBhvr>
                                        <p:cTn id="11" dur="1000"/>
                                        <p:tgtEl>
                                          <p:spTgt spid="389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autoUpdateAnimBg="0"/>
      <p:bldP spid="38916"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p:nvPr>
        </p:nvSpPr>
        <p:spPr>
          <a:xfrm>
            <a:off x="685800" y="434975"/>
            <a:ext cx="7772400" cy="952500"/>
          </a:xfrm>
        </p:spPr>
        <p:txBody>
          <a:bodyPr/>
          <a:lstStyle/>
          <a:p>
            <a:pPr>
              <a:lnSpc>
                <a:spcPct val="80000"/>
              </a:lnSpc>
            </a:pPr>
            <a:r>
              <a:rPr lang="en-US" dirty="0">
                <a:latin typeface="Arial" charset="0"/>
                <a:cs typeface="Arial" charset="0"/>
              </a:rPr>
              <a:t>Product Life Cycle</a:t>
            </a:r>
          </a:p>
        </p:txBody>
      </p:sp>
      <p:sp>
        <p:nvSpPr>
          <p:cNvPr id="40963" name="Rectangle 3"/>
          <p:cNvSpPr>
            <a:spLocks noChangeArrowheads="1"/>
          </p:cNvSpPr>
          <p:nvPr/>
        </p:nvSpPr>
        <p:spPr bwMode="auto">
          <a:xfrm>
            <a:off x="860425" y="1781175"/>
            <a:ext cx="2916238" cy="579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sz="3200" b="1" dirty="0"/>
              <a:t>Growth Phase</a:t>
            </a:r>
          </a:p>
        </p:txBody>
      </p:sp>
      <p:sp>
        <p:nvSpPr>
          <p:cNvPr id="40964" name="Rectangle 4"/>
          <p:cNvSpPr>
            <a:spLocks noChangeArrowheads="1"/>
          </p:cNvSpPr>
          <p:nvPr/>
        </p:nvSpPr>
        <p:spPr bwMode="auto">
          <a:xfrm>
            <a:off x="1430338" y="2659063"/>
            <a:ext cx="6537325" cy="3067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marL="533400" indent="-533400">
              <a:lnSpc>
                <a:spcPct val="90000"/>
              </a:lnSpc>
              <a:spcAft>
                <a:spcPts val="1200"/>
              </a:spcAft>
              <a:buClr>
                <a:srgbClr val="BF0922"/>
              </a:buClr>
              <a:buSzPct val="60000"/>
              <a:buFont typeface="Lucida Grande" charset="0"/>
              <a:buChar char="►"/>
            </a:pPr>
            <a:r>
              <a:rPr lang="en-US" sz="3200" dirty="0"/>
              <a:t>Product design begins to stabilize</a:t>
            </a:r>
          </a:p>
          <a:p>
            <a:pPr marL="533400" indent="-533400">
              <a:lnSpc>
                <a:spcPct val="90000"/>
              </a:lnSpc>
              <a:spcAft>
                <a:spcPts val="1200"/>
              </a:spcAft>
              <a:buClr>
                <a:srgbClr val="BF0922"/>
              </a:buClr>
              <a:buSzPct val="60000"/>
              <a:buFont typeface="Lucida Grande" charset="0"/>
              <a:buChar char="►"/>
            </a:pPr>
            <a:r>
              <a:rPr lang="en-US" sz="3200" dirty="0"/>
              <a:t>Effective forecasting of capacity becomes necessary</a:t>
            </a:r>
          </a:p>
          <a:p>
            <a:pPr marL="533400" indent="-533400">
              <a:lnSpc>
                <a:spcPct val="90000"/>
              </a:lnSpc>
              <a:spcAft>
                <a:spcPts val="1200"/>
              </a:spcAft>
              <a:buClr>
                <a:srgbClr val="BF0922"/>
              </a:buClr>
              <a:buSzPct val="60000"/>
              <a:buFont typeface="Lucida Grande" charset="0"/>
              <a:buChar char="►"/>
            </a:pPr>
            <a:r>
              <a:rPr lang="en-US" sz="3200" dirty="0"/>
              <a:t>Adding or enhancing capacity may be necessary</a:t>
            </a:r>
          </a:p>
        </p:txBody>
      </p:sp>
    </p:spTree>
    <p:extLst>
      <p:ext uri="{BB962C8B-B14F-4D97-AF65-F5344CB8AC3E}">
        <p14:creationId xmlns:p14="http://schemas.microsoft.com/office/powerpoint/2010/main" val="3967491845"/>
      </p:ext>
    </p:extLst>
  </p:cSld>
  <p:clrMapOvr>
    <a:masterClrMapping/>
  </p:clrMapOvr>
  <p:transition spd="slow">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1000"/>
                                  </p:stCondLst>
                                  <p:childTnLst>
                                    <p:set>
                                      <p:cBhvr>
                                        <p:cTn id="6" dur="1" fill="hold">
                                          <p:stCondLst>
                                            <p:cond delay="0"/>
                                          </p:stCondLst>
                                        </p:cTn>
                                        <p:tgtEl>
                                          <p:spTgt spid="40963"/>
                                        </p:tgtEl>
                                        <p:attrNameLst>
                                          <p:attrName>style.visibility</p:attrName>
                                        </p:attrNameLst>
                                      </p:cBhvr>
                                      <p:to>
                                        <p:strVal val="visible"/>
                                      </p:to>
                                    </p:set>
                                    <p:animEffect transition="in" filter="wipe(left)">
                                      <p:cBhvr>
                                        <p:cTn id="7" dur="1000"/>
                                        <p:tgtEl>
                                          <p:spTgt spid="40963"/>
                                        </p:tgtEl>
                                      </p:cBhvr>
                                    </p:animEffect>
                                  </p:childTnLst>
                                </p:cTn>
                              </p:par>
                            </p:childTnLst>
                          </p:cTn>
                        </p:par>
                        <p:par>
                          <p:cTn id="8" fill="hold" nodeType="afterGroup">
                            <p:stCondLst>
                              <p:cond delay="2000"/>
                            </p:stCondLst>
                            <p:childTnLst>
                              <p:par>
                                <p:cTn id="9" presetID="18" presetClass="entr" presetSubtype="6" fill="hold" grpId="0" nodeType="afterEffect">
                                  <p:stCondLst>
                                    <p:cond delay="1000"/>
                                  </p:stCondLst>
                                  <p:childTnLst>
                                    <p:set>
                                      <p:cBhvr>
                                        <p:cTn id="10" dur="1" fill="hold">
                                          <p:stCondLst>
                                            <p:cond delay="0"/>
                                          </p:stCondLst>
                                        </p:cTn>
                                        <p:tgtEl>
                                          <p:spTgt spid="40964"/>
                                        </p:tgtEl>
                                        <p:attrNameLst>
                                          <p:attrName>style.visibility</p:attrName>
                                        </p:attrNameLst>
                                      </p:cBhvr>
                                      <p:to>
                                        <p:strVal val="visible"/>
                                      </p:to>
                                    </p:set>
                                    <p:animEffect transition="in" filter="strips(downRight)">
                                      <p:cBhvr>
                                        <p:cTn id="11" dur="1000"/>
                                        <p:tgtEl>
                                          <p:spTgt spid="409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autoUpdateAnimBg="0"/>
      <p:bldP spid="40964"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ChangeArrowheads="1"/>
          </p:cNvSpPr>
          <p:nvPr>
            <p:ph type="title"/>
          </p:nvPr>
        </p:nvSpPr>
        <p:spPr>
          <a:xfrm>
            <a:off x="685800" y="434975"/>
            <a:ext cx="7772400" cy="952500"/>
          </a:xfrm>
        </p:spPr>
        <p:txBody>
          <a:bodyPr/>
          <a:lstStyle/>
          <a:p>
            <a:pPr>
              <a:lnSpc>
                <a:spcPct val="80000"/>
              </a:lnSpc>
            </a:pPr>
            <a:r>
              <a:rPr lang="en-US" dirty="0">
                <a:latin typeface="Arial" charset="0"/>
                <a:cs typeface="Arial" charset="0"/>
              </a:rPr>
              <a:t>Product Life Cycle</a:t>
            </a:r>
          </a:p>
        </p:txBody>
      </p:sp>
      <p:sp>
        <p:nvSpPr>
          <p:cNvPr id="43011" name="Rectangle 3"/>
          <p:cNvSpPr>
            <a:spLocks noChangeArrowheads="1"/>
          </p:cNvSpPr>
          <p:nvPr/>
        </p:nvSpPr>
        <p:spPr bwMode="auto">
          <a:xfrm>
            <a:off x="809625" y="1704975"/>
            <a:ext cx="3103563" cy="584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sz="3200" b="1" dirty="0">
                <a:solidFill>
                  <a:srgbClr val="000000"/>
                </a:solidFill>
              </a:rPr>
              <a:t>Maturity Phase</a:t>
            </a:r>
          </a:p>
        </p:txBody>
      </p:sp>
      <p:sp>
        <p:nvSpPr>
          <p:cNvPr id="43012" name="Rectangle 4"/>
          <p:cNvSpPr>
            <a:spLocks noChangeArrowheads="1"/>
          </p:cNvSpPr>
          <p:nvPr/>
        </p:nvSpPr>
        <p:spPr bwMode="auto">
          <a:xfrm>
            <a:off x="1379538" y="2582863"/>
            <a:ext cx="6537325" cy="3067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marL="533400" indent="-533400">
              <a:lnSpc>
                <a:spcPct val="90000"/>
              </a:lnSpc>
              <a:spcAft>
                <a:spcPts val="1200"/>
              </a:spcAft>
              <a:buClr>
                <a:srgbClr val="BF0922"/>
              </a:buClr>
              <a:buSzPct val="60000"/>
              <a:buFont typeface="Lucida Grande" charset="0"/>
              <a:buChar char="►"/>
            </a:pPr>
            <a:r>
              <a:rPr lang="en-US" sz="3200" dirty="0"/>
              <a:t>Competitors now established</a:t>
            </a:r>
          </a:p>
          <a:p>
            <a:pPr marL="533400" indent="-533400">
              <a:lnSpc>
                <a:spcPct val="90000"/>
              </a:lnSpc>
              <a:spcAft>
                <a:spcPts val="1200"/>
              </a:spcAft>
              <a:buClr>
                <a:srgbClr val="BF0922"/>
              </a:buClr>
              <a:buSzPct val="60000"/>
              <a:buFont typeface="Lucida Grande" charset="0"/>
              <a:buChar char="►"/>
            </a:pPr>
            <a:r>
              <a:rPr lang="en-US" sz="3200" dirty="0"/>
              <a:t>High volume, innovative production may be needed</a:t>
            </a:r>
          </a:p>
          <a:p>
            <a:pPr marL="533400" indent="-533400">
              <a:lnSpc>
                <a:spcPct val="90000"/>
              </a:lnSpc>
              <a:spcAft>
                <a:spcPts val="1200"/>
              </a:spcAft>
              <a:buClr>
                <a:srgbClr val="BF0922"/>
              </a:buClr>
              <a:buSzPct val="60000"/>
              <a:buFont typeface="Lucida Grande" charset="0"/>
              <a:buChar char="►"/>
            </a:pPr>
            <a:r>
              <a:rPr lang="en-US" sz="3200" dirty="0"/>
              <a:t>Improved cost control, reduction in options, paring down of product line</a:t>
            </a:r>
          </a:p>
        </p:txBody>
      </p:sp>
    </p:spTree>
    <p:extLst>
      <p:ext uri="{BB962C8B-B14F-4D97-AF65-F5344CB8AC3E}">
        <p14:creationId xmlns:p14="http://schemas.microsoft.com/office/powerpoint/2010/main" val="674573414"/>
      </p:ext>
    </p:extLst>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1000"/>
                                  </p:stCondLst>
                                  <p:childTnLst>
                                    <p:set>
                                      <p:cBhvr>
                                        <p:cTn id="6" dur="1" fill="hold">
                                          <p:stCondLst>
                                            <p:cond delay="0"/>
                                          </p:stCondLst>
                                        </p:cTn>
                                        <p:tgtEl>
                                          <p:spTgt spid="43011"/>
                                        </p:tgtEl>
                                        <p:attrNameLst>
                                          <p:attrName>style.visibility</p:attrName>
                                        </p:attrNameLst>
                                      </p:cBhvr>
                                      <p:to>
                                        <p:strVal val="visible"/>
                                      </p:to>
                                    </p:set>
                                    <p:animEffect transition="in" filter="wipe(left)">
                                      <p:cBhvr>
                                        <p:cTn id="7" dur="1000"/>
                                        <p:tgtEl>
                                          <p:spTgt spid="43011"/>
                                        </p:tgtEl>
                                      </p:cBhvr>
                                    </p:animEffect>
                                  </p:childTnLst>
                                </p:cTn>
                              </p:par>
                            </p:childTnLst>
                          </p:cTn>
                        </p:par>
                        <p:par>
                          <p:cTn id="8" fill="hold" nodeType="afterGroup">
                            <p:stCondLst>
                              <p:cond delay="2000"/>
                            </p:stCondLst>
                            <p:childTnLst>
                              <p:par>
                                <p:cTn id="9" presetID="18" presetClass="entr" presetSubtype="6" fill="hold" grpId="0" nodeType="afterEffect">
                                  <p:stCondLst>
                                    <p:cond delay="1000"/>
                                  </p:stCondLst>
                                  <p:childTnLst>
                                    <p:set>
                                      <p:cBhvr>
                                        <p:cTn id="10" dur="1" fill="hold">
                                          <p:stCondLst>
                                            <p:cond delay="0"/>
                                          </p:stCondLst>
                                        </p:cTn>
                                        <p:tgtEl>
                                          <p:spTgt spid="43012"/>
                                        </p:tgtEl>
                                        <p:attrNameLst>
                                          <p:attrName>style.visibility</p:attrName>
                                        </p:attrNameLst>
                                      </p:cBhvr>
                                      <p:to>
                                        <p:strVal val="visible"/>
                                      </p:to>
                                    </p:set>
                                    <p:animEffect transition="in" filter="strips(downRight)">
                                      <p:cBhvr>
                                        <p:cTn id="11" dur="1000"/>
                                        <p:tgtEl>
                                          <p:spTgt spid="430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autoUpdateAnimBg="0"/>
      <p:bldP spid="43012"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p:nvPr>
        </p:nvSpPr>
        <p:spPr>
          <a:xfrm>
            <a:off x="685800" y="434975"/>
            <a:ext cx="7772400" cy="952500"/>
          </a:xfrm>
        </p:spPr>
        <p:txBody>
          <a:bodyPr/>
          <a:lstStyle/>
          <a:p>
            <a:pPr>
              <a:lnSpc>
                <a:spcPct val="80000"/>
              </a:lnSpc>
            </a:pPr>
            <a:r>
              <a:rPr lang="en-US" dirty="0">
                <a:latin typeface="Arial" charset="0"/>
                <a:cs typeface="Arial" charset="0"/>
              </a:rPr>
              <a:t>Product Life Cycle</a:t>
            </a:r>
          </a:p>
        </p:txBody>
      </p:sp>
      <p:sp>
        <p:nvSpPr>
          <p:cNvPr id="45059" name="Rectangle 3"/>
          <p:cNvSpPr>
            <a:spLocks noChangeArrowheads="1"/>
          </p:cNvSpPr>
          <p:nvPr/>
        </p:nvSpPr>
        <p:spPr bwMode="auto">
          <a:xfrm>
            <a:off x="873125" y="1870075"/>
            <a:ext cx="2940050" cy="579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sz="3200" b="1" dirty="0">
                <a:solidFill>
                  <a:srgbClr val="000000"/>
                </a:solidFill>
              </a:rPr>
              <a:t>Decline Phase</a:t>
            </a:r>
          </a:p>
        </p:txBody>
      </p:sp>
      <p:sp>
        <p:nvSpPr>
          <p:cNvPr id="45060" name="Rectangle 4"/>
          <p:cNvSpPr>
            <a:spLocks noChangeArrowheads="1"/>
          </p:cNvSpPr>
          <p:nvPr/>
        </p:nvSpPr>
        <p:spPr bwMode="auto">
          <a:xfrm>
            <a:off x="1443038" y="2747963"/>
            <a:ext cx="6537325" cy="18733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marL="533400" indent="-533400">
              <a:lnSpc>
                <a:spcPct val="90000"/>
              </a:lnSpc>
              <a:buClr>
                <a:srgbClr val="BF0922"/>
              </a:buClr>
              <a:buSzPct val="60000"/>
              <a:buFont typeface="Lucida Grande" charset="0"/>
              <a:buChar char="►"/>
            </a:pPr>
            <a:r>
              <a:rPr lang="en-US" sz="3200" dirty="0"/>
              <a:t>Unless product makes a special contribution to the organization, management must plan to terminate offering</a:t>
            </a:r>
          </a:p>
        </p:txBody>
      </p:sp>
    </p:spTree>
    <p:extLst>
      <p:ext uri="{BB962C8B-B14F-4D97-AF65-F5344CB8AC3E}">
        <p14:creationId xmlns:p14="http://schemas.microsoft.com/office/powerpoint/2010/main" val="3792901305"/>
      </p:ext>
    </p:extLst>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1000"/>
                                  </p:stCondLst>
                                  <p:childTnLst>
                                    <p:set>
                                      <p:cBhvr>
                                        <p:cTn id="6" dur="1" fill="hold">
                                          <p:stCondLst>
                                            <p:cond delay="0"/>
                                          </p:stCondLst>
                                        </p:cTn>
                                        <p:tgtEl>
                                          <p:spTgt spid="45059"/>
                                        </p:tgtEl>
                                        <p:attrNameLst>
                                          <p:attrName>style.visibility</p:attrName>
                                        </p:attrNameLst>
                                      </p:cBhvr>
                                      <p:to>
                                        <p:strVal val="visible"/>
                                      </p:to>
                                    </p:set>
                                    <p:animEffect transition="in" filter="wipe(left)">
                                      <p:cBhvr>
                                        <p:cTn id="7" dur="1000"/>
                                        <p:tgtEl>
                                          <p:spTgt spid="45059"/>
                                        </p:tgtEl>
                                      </p:cBhvr>
                                    </p:animEffect>
                                  </p:childTnLst>
                                </p:cTn>
                              </p:par>
                            </p:childTnLst>
                          </p:cTn>
                        </p:par>
                        <p:par>
                          <p:cTn id="8" fill="hold" nodeType="afterGroup">
                            <p:stCondLst>
                              <p:cond delay="2000"/>
                            </p:stCondLst>
                            <p:childTnLst>
                              <p:par>
                                <p:cTn id="9" presetID="18" presetClass="entr" presetSubtype="6" fill="hold" grpId="0" nodeType="afterEffect">
                                  <p:stCondLst>
                                    <p:cond delay="1000"/>
                                  </p:stCondLst>
                                  <p:childTnLst>
                                    <p:set>
                                      <p:cBhvr>
                                        <p:cTn id="10" dur="1" fill="hold">
                                          <p:stCondLst>
                                            <p:cond delay="0"/>
                                          </p:stCondLst>
                                        </p:cTn>
                                        <p:tgtEl>
                                          <p:spTgt spid="45060"/>
                                        </p:tgtEl>
                                        <p:attrNameLst>
                                          <p:attrName>style.visibility</p:attrName>
                                        </p:attrNameLst>
                                      </p:cBhvr>
                                      <p:to>
                                        <p:strVal val="visible"/>
                                      </p:to>
                                    </p:set>
                                    <p:animEffect transition="in" filter="strips(downRight)">
                                      <p:cBhvr>
                                        <p:cTn id="11" dur="1000"/>
                                        <p:tgtEl>
                                          <p:spTgt spid="450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autoUpdateAnimBg="0"/>
      <p:bldP spid="45060"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3" name="Rectangle 2"/>
          <p:cNvSpPr>
            <a:spLocks noGrp="1" noChangeArrowheads="1"/>
          </p:cNvSpPr>
          <p:nvPr>
            <p:ph type="title"/>
          </p:nvPr>
        </p:nvSpPr>
        <p:spPr>
          <a:xfrm>
            <a:off x="736600" y="546100"/>
            <a:ext cx="7696200" cy="825500"/>
          </a:xfrm>
        </p:spPr>
        <p:txBody>
          <a:bodyPr/>
          <a:lstStyle/>
          <a:p>
            <a:r>
              <a:rPr lang="en-US" dirty="0">
                <a:latin typeface="Arial" charset="0"/>
                <a:cs typeface="Arial" charset="0"/>
              </a:rPr>
              <a:t>Product Life Cycle Costs</a:t>
            </a:r>
          </a:p>
        </p:txBody>
      </p:sp>
      <p:sp>
        <p:nvSpPr>
          <p:cNvPr id="47107" name="Freeform 3"/>
          <p:cNvSpPr>
            <a:spLocks/>
          </p:cNvSpPr>
          <p:nvPr/>
        </p:nvSpPr>
        <p:spPr bwMode="auto">
          <a:xfrm>
            <a:off x="2295525" y="2254250"/>
            <a:ext cx="1973263" cy="3211513"/>
          </a:xfrm>
          <a:custGeom>
            <a:avLst/>
            <a:gdLst>
              <a:gd name="T0" fmla="*/ 1963347 w 1592"/>
              <a:gd name="T1" fmla="*/ 3211513 h 2023"/>
              <a:gd name="T2" fmla="*/ 1973263 w 1592"/>
              <a:gd name="T3" fmla="*/ 0 h 2023"/>
              <a:gd name="T4" fmla="*/ 0 w 1592"/>
              <a:gd name="T5" fmla="*/ 0 h 2023"/>
              <a:gd name="T6" fmla="*/ 0 60000 65536"/>
              <a:gd name="T7" fmla="*/ 0 60000 65536"/>
              <a:gd name="T8" fmla="*/ 0 60000 65536"/>
              <a:gd name="T9" fmla="*/ 0 w 1592"/>
              <a:gd name="T10" fmla="*/ 0 h 2023"/>
              <a:gd name="T11" fmla="*/ 1592 w 1592"/>
              <a:gd name="T12" fmla="*/ 2023 h 2023"/>
            </a:gdLst>
            <a:ahLst/>
            <a:cxnLst>
              <a:cxn ang="T6">
                <a:pos x="T0" y="T1"/>
              </a:cxn>
              <a:cxn ang="T7">
                <a:pos x="T2" y="T3"/>
              </a:cxn>
              <a:cxn ang="T8">
                <a:pos x="T4" y="T5"/>
              </a:cxn>
            </a:cxnLst>
            <a:rect l="T9" t="T10" r="T11" b="T12"/>
            <a:pathLst>
              <a:path w="1592" h="2023">
                <a:moveTo>
                  <a:pt x="1584" y="2023"/>
                </a:moveTo>
                <a:lnTo>
                  <a:pt x="1592" y="0"/>
                </a:lnTo>
                <a:lnTo>
                  <a:pt x="0" y="0"/>
                </a:lnTo>
              </a:path>
            </a:pathLst>
          </a:custGeom>
          <a:noFill/>
          <a:ln w="38100" cap="flat" cmpd="sng">
            <a:solidFill>
              <a:schemeClr val="tx1"/>
            </a:solidFill>
            <a:prstDash val="dash"/>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wrap="none" anchor="ctr"/>
          <a:lstStyle/>
          <a:p>
            <a:endParaRPr lang="en-US" dirty="0"/>
          </a:p>
        </p:txBody>
      </p:sp>
      <p:sp>
        <p:nvSpPr>
          <p:cNvPr id="47108" name="Freeform 4"/>
          <p:cNvSpPr>
            <a:spLocks/>
          </p:cNvSpPr>
          <p:nvPr/>
        </p:nvSpPr>
        <p:spPr bwMode="auto">
          <a:xfrm>
            <a:off x="2289175" y="3187700"/>
            <a:ext cx="1014413" cy="2282825"/>
          </a:xfrm>
          <a:custGeom>
            <a:avLst/>
            <a:gdLst>
              <a:gd name="T0" fmla="*/ 1009315 w 1592"/>
              <a:gd name="T1" fmla="*/ 2282825 h 2023"/>
              <a:gd name="T2" fmla="*/ 1014413 w 1592"/>
              <a:gd name="T3" fmla="*/ 0 h 2023"/>
              <a:gd name="T4" fmla="*/ 0 w 1592"/>
              <a:gd name="T5" fmla="*/ 0 h 2023"/>
              <a:gd name="T6" fmla="*/ 0 60000 65536"/>
              <a:gd name="T7" fmla="*/ 0 60000 65536"/>
              <a:gd name="T8" fmla="*/ 0 60000 65536"/>
              <a:gd name="T9" fmla="*/ 0 w 1592"/>
              <a:gd name="T10" fmla="*/ 0 h 2023"/>
              <a:gd name="T11" fmla="*/ 1592 w 1592"/>
              <a:gd name="T12" fmla="*/ 2023 h 2023"/>
            </a:gdLst>
            <a:ahLst/>
            <a:cxnLst>
              <a:cxn ang="T6">
                <a:pos x="T0" y="T1"/>
              </a:cxn>
              <a:cxn ang="T7">
                <a:pos x="T2" y="T3"/>
              </a:cxn>
              <a:cxn ang="T8">
                <a:pos x="T4" y="T5"/>
              </a:cxn>
            </a:cxnLst>
            <a:rect l="T9" t="T10" r="T11" b="T12"/>
            <a:pathLst>
              <a:path w="1592" h="2023">
                <a:moveTo>
                  <a:pt x="1584" y="2023"/>
                </a:moveTo>
                <a:lnTo>
                  <a:pt x="1592" y="0"/>
                </a:lnTo>
                <a:lnTo>
                  <a:pt x="0" y="0"/>
                </a:lnTo>
              </a:path>
            </a:pathLst>
          </a:custGeom>
          <a:noFill/>
          <a:ln w="38100" cap="flat" cmpd="sng">
            <a:solidFill>
              <a:schemeClr val="tx1"/>
            </a:solidFill>
            <a:prstDash val="dash"/>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wrap="none" anchor="ctr"/>
          <a:lstStyle/>
          <a:p>
            <a:endParaRPr lang="en-US" dirty="0"/>
          </a:p>
        </p:txBody>
      </p:sp>
      <p:sp>
        <p:nvSpPr>
          <p:cNvPr id="47109" name="Freeform 5"/>
          <p:cNvSpPr>
            <a:spLocks/>
          </p:cNvSpPr>
          <p:nvPr/>
        </p:nvSpPr>
        <p:spPr bwMode="auto">
          <a:xfrm>
            <a:off x="2295525" y="1998663"/>
            <a:ext cx="4768850" cy="3467100"/>
          </a:xfrm>
          <a:custGeom>
            <a:avLst/>
            <a:gdLst>
              <a:gd name="T0" fmla="*/ 0 w 3254"/>
              <a:gd name="T1" fmla="*/ 3467100 h 2184"/>
              <a:gd name="T2" fmla="*/ 225692 w 3254"/>
              <a:gd name="T3" fmla="*/ 2686050 h 2184"/>
              <a:gd name="T4" fmla="*/ 518799 w 3254"/>
              <a:gd name="T5" fmla="*/ 1990725 h 2184"/>
              <a:gd name="T6" fmla="*/ 980443 w 3254"/>
              <a:gd name="T7" fmla="*/ 1220787 h 2184"/>
              <a:gd name="T8" fmla="*/ 1453810 w 3254"/>
              <a:gd name="T9" fmla="*/ 658812 h 2184"/>
              <a:gd name="T10" fmla="*/ 2040024 w 3254"/>
              <a:gd name="T11" fmla="*/ 244475 h 2184"/>
              <a:gd name="T12" fmla="*/ 2659945 w 3254"/>
              <a:gd name="T13" fmla="*/ 96837 h 2184"/>
              <a:gd name="T14" fmla="*/ 3380989 w 3254"/>
              <a:gd name="T15" fmla="*/ 36512 h 2184"/>
              <a:gd name="T16" fmla="*/ 4768850 w 3254"/>
              <a:gd name="T17" fmla="*/ 0 h 21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54"/>
              <a:gd name="T28" fmla="*/ 0 h 2184"/>
              <a:gd name="T29" fmla="*/ 3254 w 3254"/>
              <a:gd name="T30" fmla="*/ 2184 h 21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54" h="2184">
                <a:moveTo>
                  <a:pt x="0" y="2184"/>
                </a:moveTo>
                <a:cubicBezTo>
                  <a:pt x="25" y="2102"/>
                  <a:pt x="94" y="1847"/>
                  <a:pt x="154" y="1692"/>
                </a:cubicBezTo>
                <a:cubicBezTo>
                  <a:pt x="213" y="1536"/>
                  <a:pt x="268" y="1407"/>
                  <a:pt x="354" y="1254"/>
                </a:cubicBezTo>
                <a:cubicBezTo>
                  <a:pt x="439" y="1100"/>
                  <a:pt x="562" y="908"/>
                  <a:pt x="669" y="769"/>
                </a:cubicBezTo>
                <a:cubicBezTo>
                  <a:pt x="775" y="629"/>
                  <a:pt x="871" y="517"/>
                  <a:pt x="992" y="415"/>
                </a:cubicBezTo>
                <a:cubicBezTo>
                  <a:pt x="1112" y="312"/>
                  <a:pt x="1254" y="213"/>
                  <a:pt x="1392" y="154"/>
                </a:cubicBezTo>
                <a:cubicBezTo>
                  <a:pt x="1529" y="94"/>
                  <a:pt x="1662" y="82"/>
                  <a:pt x="1815" y="61"/>
                </a:cubicBezTo>
                <a:cubicBezTo>
                  <a:pt x="1967" y="39"/>
                  <a:pt x="2067" y="33"/>
                  <a:pt x="2307" y="23"/>
                </a:cubicBezTo>
                <a:cubicBezTo>
                  <a:pt x="2546" y="12"/>
                  <a:pt x="3057" y="4"/>
                  <a:pt x="3254" y="0"/>
                </a:cubicBezTo>
              </a:path>
            </a:pathLst>
          </a:custGeom>
          <a:noFill/>
          <a:ln w="101600" cap="flat" cmpd="sng">
            <a:solidFill>
              <a:srgbClr val="24BDB2"/>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wrap="none" anchor="ctr"/>
          <a:lstStyle/>
          <a:p>
            <a:endParaRPr lang="en-US" dirty="0"/>
          </a:p>
        </p:txBody>
      </p:sp>
      <p:sp>
        <p:nvSpPr>
          <p:cNvPr id="47110" name="Freeform 6"/>
          <p:cNvSpPr>
            <a:spLocks/>
          </p:cNvSpPr>
          <p:nvPr/>
        </p:nvSpPr>
        <p:spPr bwMode="auto">
          <a:xfrm>
            <a:off x="2284413" y="1985963"/>
            <a:ext cx="4745037" cy="3479800"/>
          </a:xfrm>
          <a:custGeom>
            <a:avLst/>
            <a:gdLst>
              <a:gd name="T0" fmla="*/ 0 w 2989"/>
              <a:gd name="T1" fmla="*/ 3479800 h 2192"/>
              <a:gd name="T2" fmla="*/ 720725 w 2989"/>
              <a:gd name="T3" fmla="*/ 3406775 h 2192"/>
              <a:gd name="T4" fmla="*/ 1498600 w 2989"/>
              <a:gd name="T5" fmla="*/ 3174999 h 2192"/>
              <a:gd name="T6" fmla="*/ 2073275 w 2989"/>
              <a:gd name="T7" fmla="*/ 2868612 h 2192"/>
              <a:gd name="T8" fmla="*/ 2378075 w 2989"/>
              <a:gd name="T9" fmla="*/ 2576512 h 2192"/>
              <a:gd name="T10" fmla="*/ 2582862 w 2989"/>
              <a:gd name="T11" fmla="*/ 2173287 h 2192"/>
              <a:gd name="T12" fmla="*/ 2738437 w 2989"/>
              <a:gd name="T13" fmla="*/ 1647825 h 2192"/>
              <a:gd name="T14" fmla="*/ 2930525 w 2989"/>
              <a:gd name="T15" fmla="*/ 1122362 h 2192"/>
              <a:gd name="T16" fmla="*/ 3098799 w 2989"/>
              <a:gd name="T17" fmla="*/ 841375 h 2192"/>
              <a:gd name="T18" fmla="*/ 3325813 w 2989"/>
              <a:gd name="T19" fmla="*/ 536575 h 2192"/>
              <a:gd name="T20" fmla="*/ 3656012 w 2989"/>
              <a:gd name="T21" fmla="*/ 304800 h 2192"/>
              <a:gd name="T22" fmla="*/ 4024312 w 2989"/>
              <a:gd name="T23" fmla="*/ 158750 h 2192"/>
              <a:gd name="T24" fmla="*/ 4451350 w 2989"/>
              <a:gd name="T25" fmla="*/ 73025 h 2192"/>
              <a:gd name="T26" fmla="*/ 4745037 w 2989"/>
              <a:gd name="T27" fmla="*/ 0 h 219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989"/>
              <a:gd name="T43" fmla="*/ 0 h 2192"/>
              <a:gd name="T44" fmla="*/ 2989 w 2989"/>
              <a:gd name="T45" fmla="*/ 2192 h 219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989" h="2192">
                <a:moveTo>
                  <a:pt x="0" y="2192"/>
                </a:moveTo>
                <a:cubicBezTo>
                  <a:pt x="148" y="2184"/>
                  <a:pt x="296" y="2177"/>
                  <a:pt x="454" y="2146"/>
                </a:cubicBezTo>
                <a:cubicBezTo>
                  <a:pt x="611" y="2114"/>
                  <a:pt x="802" y="2056"/>
                  <a:pt x="944" y="2000"/>
                </a:cubicBezTo>
                <a:cubicBezTo>
                  <a:pt x="1086" y="1943"/>
                  <a:pt x="1214" y="1869"/>
                  <a:pt x="1306" y="1807"/>
                </a:cubicBezTo>
                <a:cubicBezTo>
                  <a:pt x="1398" y="1744"/>
                  <a:pt x="1445" y="1695"/>
                  <a:pt x="1498" y="1623"/>
                </a:cubicBezTo>
                <a:cubicBezTo>
                  <a:pt x="1551" y="1550"/>
                  <a:pt x="1589" y="1466"/>
                  <a:pt x="1627" y="1369"/>
                </a:cubicBezTo>
                <a:cubicBezTo>
                  <a:pt x="1663" y="1271"/>
                  <a:pt x="1688" y="1148"/>
                  <a:pt x="1725" y="1038"/>
                </a:cubicBezTo>
                <a:cubicBezTo>
                  <a:pt x="1761" y="927"/>
                  <a:pt x="1808" y="791"/>
                  <a:pt x="1846" y="707"/>
                </a:cubicBezTo>
                <a:cubicBezTo>
                  <a:pt x="1883" y="622"/>
                  <a:pt x="1911" y="591"/>
                  <a:pt x="1952" y="530"/>
                </a:cubicBezTo>
                <a:cubicBezTo>
                  <a:pt x="1993" y="468"/>
                  <a:pt x="2037" y="394"/>
                  <a:pt x="2095" y="338"/>
                </a:cubicBezTo>
                <a:cubicBezTo>
                  <a:pt x="2153" y="282"/>
                  <a:pt x="2230" y="232"/>
                  <a:pt x="2303" y="192"/>
                </a:cubicBezTo>
                <a:cubicBezTo>
                  <a:pt x="2376" y="152"/>
                  <a:pt x="2452" y="124"/>
                  <a:pt x="2535" y="100"/>
                </a:cubicBezTo>
                <a:cubicBezTo>
                  <a:pt x="2618" y="76"/>
                  <a:pt x="2729" y="62"/>
                  <a:pt x="2804" y="46"/>
                </a:cubicBezTo>
                <a:cubicBezTo>
                  <a:pt x="2880" y="29"/>
                  <a:pt x="2950" y="9"/>
                  <a:pt x="2989" y="0"/>
                </a:cubicBezTo>
              </a:path>
            </a:pathLst>
          </a:custGeom>
          <a:noFill/>
          <a:ln w="101600" cap="flat" cmpd="sng">
            <a:solidFill>
              <a:srgbClr val="3D9A3A"/>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wrap="none" anchor="ctr"/>
          <a:lstStyle/>
          <a:p>
            <a:endParaRPr lang="en-US" dirty="0"/>
          </a:p>
        </p:txBody>
      </p:sp>
      <p:sp>
        <p:nvSpPr>
          <p:cNvPr id="47111" name="Freeform 7"/>
          <p:cNvSpPr>
            <a:spLocks/>
          </p:cNvSpPr>
          <p:nvPr/>
        </p:nvSpPr>
        <p:spPr bwMode="auto">
          <a:xfrm>
            <a:off x="2441575" y="1925638"/>
            <a:ext cx="4768850" cy="3430587"/>
          </a:xfrm>
          <a:custGeom>
            <a:avLst/>
            <a:gdLst>
              <a:gd name="T0" fmla="*/ 0 w 3253"/>
              <a:gd name="T1" fmla="*/ 0 h 2161"/>
              <a:gd name="T2" fmla="*/ 112881 w 3253"/>
              <a:gd name="T3" fmla="*/ 695325 h 2161"/>
              <a:gd name="T4" fmla="*/ 439796 w 3253"/>
              <a:gd name="T5" fmla="*/ 1489074 h 2161"/>
              <a:gd name="T6" fmla="*/ 845874 w 3253"/>
              <a:gd name="T7" fmla="*/ 2025650 h 2161"/>
              <a:gd name="T8" fmla="*/ 1487975 w 3253"/>
              <a:gd name="T9" fmla="*/ 2551112 h 2161"/>
              <a:gd name="T10" fmla="*/ 2153532 w 3253"/>
              <a:gd name="T11" fmla="*/ 2930524 h 2161"/>
              <a:gd name="T12" fmla="*/ 3044852 w 3253"/>
              <a:gd name="T13" fmla="*/ 3211511 h 2161"/>
              <a:gd name="T14" fmla="*/ 4183922 w 3253"/>
              <a:gd name="T15" fmla="*/ 3370262 h 2161"/>
              <a:gd name="T16" fmla="*/ 4768850 w 3253"/>
              <a:gd name="T17" fmla="*/ 3430587 h 21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53"/>
              <a:gd name="T28" fmla="*/ 0 h 2161"/>
              <a:gd name="T29" fmla="*/ 3253 w 3253"/>
              <a:gd name="T30" fmla="*/ 2161 h 216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53" h="2161">
                <a:moveTo>
                  <a:pt x="0" y="0"/>
                </a:moveTo>
                <a:cubicBezTo>
                  <a:pt x="16" y="143"/>
                  <a:pt x="27" y="281"/>
                  <a:pt x="77" y="438"/>
                </a:cubicBezTo>
                <a:cubicBezTo>
                  <a:pt x="126" y="594"/>
                  <a:pt x="216" y="798"/>
                  <a:pt x="300" y="938"/>
                </a:cubicBezTo>
                <a:cubicBezTo>
                  <a:pt x="383" y="1077"/>
                  <a:pt x="457" y="1164"/>
                  <a:pt x="577" y="1276"/>
                </a:cubicBezTo>
                <a:cubicBezTo>
                  <a:pt x="696" y="1387"/>
                  <a:pt x="866" y="1512"/>
                  <a:pt x="1015" y="1607"/>
                </a:cubicBezTo>
                <a:cubicBezTo>
                  <a:pt x="1163" y="1701"/>
                  <a:pt x="1292" y="1776"/>
                  <a:pt x="1469" y="1846"/>
                </a:cubicBezTo>
                <a:cubicBezTo>
                  <a:pt x="1645" y="1915"/>
                  <a:pt x="1846" y="1976"/>
                  <a:pt x="2077" y="2023"/>
                </a:cubicBezTo>
                <a:cubicBezTo>
                  <a:pt x="2307" y="2069"/>
                  <a:pt x="2658" y="2100"/>
                  <a:pt x="2854" y="2123"/>
                </a:cubicBezTo>
                <a:cubicBezTo>
                  <a:pt x="3050" y="2146"/>
                  <a:pt x="3170" y="2153"/>
                  <a:pt x="3253" y="2161"/>
                </a:cubicBezTo>
              </a:path>
            </a:pathLst>
          </a:custGeom>
          <a:noFill/>
          <a:ln w="101600" cap="flat" cmpd="sng">
            <a:solidFill>
              <a:srgbClr val="175097"/>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wrap="none" anchor="ctr"/>
          <a:lstStyle/>
          <a:p>
            <a:endParaRPr lang="en-US" dirty="0"/>
          </a:p>
        </p:txBody>
      </p:sp>
      <p:grpSp>
        <p:nvGrpSpPr>
          <p:cNvPr id="47112" name="Group 8"/>
          <p:cNvGrpSpPr>
            <a:grpSpLocks/>
          </p:cNvGrpSpPr>
          <p:nvPr/>
        </p:nvGrpSpPr>
        <p:grpSpPr bwMode="auto">
          <a:xfrm>
            <a:off x="5227638" y="3157538"/>
            <a:ext cx="2181225" cy="412750"/>
            <a:chOff x="3293" y="1989"/>
            <a:chExt cx="1374" cy="260"/>
          </a:xfrm>
        </p:grpSpPr>
        <p:sp>
          <p:nvSpPr>
            <p:cNvPr id="49175" name="Text Box 9"/>
            <p:cNvSpPr txBox="1">
              <a:spLocks noChangeArrowheads="1"/>
            </p:cNvSpPr>
            <p:nvPr/>
          </p:nvSpPr>
          <p:spPr bwMode="auto">
            <a:xfrm>
              <a:off x="3509" y="1997"/>
              <a:ext cx="1158"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defTabSz="762000">
                <a:defRPr>
                  <a:solidFill>
                    <a:schemeClr val="tx1"/>
                  </a:solidFill>
                  <a:latin typeface="Calibri" charset="0"/>
                  <a:ea typeface="ＭＳ Ｐゴシック" charset="0"/>
                  <a:cs typeface="Arial" charset="0"/>
                </a:defRPr>
              </a:lvl1pPr>
              <a:lvl2pPr marL="742950" indent="-285750" defTabSz="762000">
                <a:defRPr>
                  <a:solidFill>
                    <a:schemeClr val="tx1"/>
                  </a:solidFill>
                  <a:latin typeface="Calibri" charset="0"/>
                  <a:ea typeface="Arial" charset="0"/>
                  <a:cs typeface="Arial" charset="0"/>
                </a:defRPr>
              </a:lvl2pPr>
              <a:lvl3pPr marL="1143000" indent="-228600" defTabSz="762000">
                <a:defRPr>
                  <a:solidFill>
                    <a:schemeClr val="tx1"/>
                  </a:solidFill>
                  <a:latin typeface="Calibri" charset="0"/>
                  <a:ea typeface="Arial" charset="0"/>
                  <a:cs typeface="Arial" charset="0"/>
                </a:defRPr>
              </a:lvl3pPr>
              <a:lvl4pPr marL="1600200" indent="-228600" defTabSz="762000">
                <a:defRPr>
                  <a:solidFill>
                    <a:schemeClr val="tx1"/>
                  </a:solidFill>
                  <a:latin typeface="Calibri" charset="0"/>
                  <a:ea typeface="Arial" charset="0"/>
                  <a:cs typeface="Arial" charset="0"/>
                </a:defRPr>
              </a:lvl4pPr>
              <a:lvl5pPr marL="2057400" indent="-228600" defTabSz="762000">
                <a:defRPr>
                  <a:solidFill>
                    <a:schemeClr val="tx1"/>
                  </a:solidFill>
                  <a:latin typeface="Calibri" charset="0"/>
                  <a:ea typeface="Arial" charset="0"/>
                  <a:cs typeface="Arial" charset="0"/>
                </a:defRPr>
              </a:lvl5pPr>
              <a:lvl6pPr marL="2514600" indent="-228600" defTabSz="762000" fontAlgn="base">
                <a:spcBef>
                  <a:spcPct val="0"/>
                </a:spcBef>
                <a:spcAft>
                  <a:spcPct val="0"/>
                </a:spcAft>
                <a:defRPr>
                  <a:solidFill>
                    <a:schemeClr val="tx1"/>
                  </a:solidFill>
                  <a:latin typeface="Calibri" charset="0"/>
                  <a:ea typeface="Arial" charset="0"/>
                  <a:cs typeface="Arial" charset="0"/>
                </a:defRPr>
              </a:lvl6pPr>
              <a:lvl7pPr marL="2971800" indent="-228600" defTabSz="762000" fontAlgn="base">
                <a:spcBef>
                  <a:spcPct val="0"/>
                </a:spcBef>
                <a:spcAft>
                  <a:spcPct val="0"/>
                </a:spcAft>
                <a:defRPr>
                  <a:solidFill>
                    <a:schemeClr val="tx1"/>
                  </a:solidFill>
                  <a:latin typeface="Calibri" charset="0"/>
                  <a:ea typeface="Arial" charset="0"/>
                  <a:cs typeface="Arial" charset="0"/>
                </a:defRPr>
              </a:lvl7pPr>
              <a:lvl8pPr marL="3429000" indent="-228600" defTabSz="762000" fontAlgn="base">
                <a:spcBef>
                  <a:spcPct val="0"/>
                </a:spcBef>
                <a:spcAft>
                  <a:spcPct val="0"/>
                </a:spcAft>
                <a:defRPr>
                  <a:solidFill>
                    <a:schemeClr val="tx1"/>
                  </a:solidFill>
                  <a:latin typeface="Calibri" charset="0"/>
                  <a:ea typeface="Arial" charset="0"/>
                  <a:cs typeface="Arial" charset="0"/>
                </a:defRPr>
              </a:lvl8pPr>
              <a:lvl9pPr marL="3886200" indent="-228600" defTabSz="762000" fontAlgn="base">
                <a:spcBef>
                  <a:spcPct val="0"/>
                </a:spcBef>
                <a:spcAft>
                  <a:spcPct val="0"/>
                </a:spcAft>
                <a:defRPr>
                  <a:solidFill>
                    <a:schemeClr val="tx1"/>
                  </a:solidFill>
                  <a:latin typeface="Calibri" charset="0"/>
                  <a:ea typeface="Arial" charset="0"/>
                  <a:cs typeface="Arial" charset="0"/>
                </a:defRPr>
              </a:lvl9pPr>
            </a:lstStyle>
            <a:p>
              <a:r>
                <a:rPr lang="en-US" sz="2000" dirty="0">
                  <a:latin typeface="Arial" charset="0"/>
                  <a:ea typeface="MS PGothic" charset="0"/>
                  <a:cs typeface="MS PGothic" charset="0"/>
                </a:rPr>
                <a:t>Costs incurred</a:t>
              </a:r>
            </a:p>
          </p:txBody>
        </p:sp>
        <p:sp>
          <p:nvSpPr>
            <p:cNvPr id="49176" name="Line 10"/>
            <p:cNvSpPr>
              <a:spLocks noChangeShapeType="1"/>
            </p:cNvSpPr>
            <p:nvPr/>
          </p:nvSpPr>
          <p:spPr bwMode="auto">
            <a:xfrm flipH="1" flipV="1">
              <a:off x="3293" y="1989"/>
              <a:ext cx="220" cy="108"/>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grpSp>
      <p:grpSp>
        <p:nvGrpSpPr>
          <p:cNvPr id="47115" name="Group 11"/>
          <p:cNvGrpSpPr>
            <a:grpSpLocks/>
          </p:cNvGrpSpPr>
          <p:nvPr/>
        </p:nvGrpSpPr>
        <p:grpSpPr bwMode="auto">
          <a:xfrm>
            <a:off x="2857500" y="1524000"/>
            <a:ext cx="2565400" cy="539750"/>
            <a:chOff x="1800" y="960"/>
            <a:chExt cx="1616" cy="340"/>
          </a:xfrm>
        </p:grpSpPr>
        <p:sp>
          <p:nvSpPr>
            <p:cNvPr id="49173" name="Text Box 12"/>
            <p:cNvSpPr txBox="1">
              <a:spLocks noChangeArrowheads="1"/>
            </p:cNvSpPr>
            <p:nvPr/>
          </p:nvSpPr>
          <p:spPr bwMode="auto">
            <a:xfrm>
              <a:off x="1800" y="960"/>
              <a:ext cx="1319"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defTabSz="762000">
                <a:defRPr>
                  <a:solidFill>
                    <a:schemeClr val="tx1"/>
                  </a:solidFill>
                  <a:latin typeface="Calibri" charset="0"/>
                  <a:ea typeface="ＭＳ Ｐゴシック" charset="0"/>
                  <a:cs typeface="Arial" charset="0"/>
                </a:defRPr>
              </a:lvl1pPr>
              <a:lvl2pPr marL="742950" indent="-285750" defTabSz="762000">
                <a:defRPr>
                  <a:solidFill>
                    <a:schemeClr val="tx1"/>
                  </a:solidFill>
                  <a:latin typeface="Calibri" charset="0"/>
                  <a:ea typeface="Arial" charset="0"/>
                  <a:cs typeface="Arial" charset="0"/>
                </a:defRPr>
              </a:lvl2pPr>
              <a:lvl3pPr marL="1143000" indent="-228600" defTabSz="762000">
                <a:defRPr>
                  <a:solidFill>
                    <a:schemeClr val="tx1"/>
                  </a:solidFill>
                  <a:latin typeface="Calibri" charset="0"/>
                  <a:ea typeface="Arial" charset="0"/>
                  <a:cs typeface="Arial" charset="0"/>
                </a:defRPr>
              </a:lvl3pPr>
              <a:lvl4pPr marL="1600200" indent="-228600" defTabSz="762000">
                <a:defRPr>
                  <a:solidFill>
                    <a:schemeClr val="tx1"/>
                  </a:solidFill>
                  <a:latin typeface="Calibri" charset="0"/>
                  <a:ea typeface="Arial" charset="0"/>
                  <a:cs typeface="Arial" charset="0"/>
                </a:defRPr>
              </a:lvl4pPr>
              <a:lvl5pPr marL="2057400" indent="-228600" defTabSz="762000">
                <a:defRPr>
                  <a:solidFill>
                    <a:schemeClr val="tx1"/>
                  </a:solidFill>
                  <a:latin typeface="Calibri" charset="0"/>
                  <a:ea typeface="Arial" charset="0"/>
                  <a:cs typeface="Arial" charset="0"/>
                </a:defRPr>
              </a:lvl5pPr>
              <a:lvl6pPr marL="2514600" indent="-228600" defTabSz="762000" fontAlgn="base">
                <a:spcBef>
                  <a:spcPct val="0"/>
                </a:spcBef>
                <a:spcAft>
                  <a:spcPct val="0"/>
                </a:spcAft>
                <a:defRPr>
                  <a:solidFill>
                    <a:schemeClr val="tx1"/>
                  </a:solidFill>
                  <a:latin typeface="Calibri" charset="0"/>
                  <a:ea typeface="Arial" charset="0"/>
                  <a:cs typeface="Arial" charset="0"/>
                </a:defRPr>
              </a:lvl6pPr>
              <a:lvl7pPr marL="2971800" indent="-228600" defTabSz="762000" fontAlgn="base">
                <a:spcBef>
                  <a:spcPct val="0"/>
                </a:spcBef>
                <a:spcAft>
                  <a:spcPct val="0"/>
                </a:spcAft>
                <a:defRPr>
                  <a:solidFill>
                    <a:schemeClr val="tx1"/>
                  </a:solidFill>
                  <a:latin typeface="Calibri" charset="0"/>
                  <a:ea typeface="Arial" charset="0"/>
                  <a:cs typeface="Arial" charset="0"/>
                </a:defRPr>
              </a:lvl7pPr>
              <a:lvl8pPr marL="3429000" indent="-228600" defTabSz="762000" fontAlgn="base">
                <a:spcBef>
                  <a:spcPct val="0"/>
                </a:spcBef>
                <a:spcAft>
                  <a:spcPct val="0"/>
                </a:spcAft>
                <a:defRPr>
                  <a:solidFill>
                    <a:schemeClr val="tx1"/>
                  </a:solidFill>
                  <a:latin typeface="Calibri" charset="0"/>
                  <a:ea typeface="Arial" charset="0"/>
                  <a:cs typeface="Arial" charset="0"/>
                </a:defRPr>
              </a:lvl8pPr>
              <a:lvl9pPr marL="3886200" indent="-228600" defTabSz="762000" fontAlgn="base">
                <a:spcBef>
                  <a:spcPct val="0"/>
                </a:spcBef>
                <a:spcAft>
                  <a:spcPct val="0"/>
                </a:spcAft>
                <a:defRPr>
                  <a:solidFill>
                    <a:schemeClr val="tx1"/>
                  </a:solidFill>
                  <a:latin typeface="Calibri" charset="0"/>
                  <a:ea typeface="Arial" charset="0"/>
                  <a:cs typeface="Arial" charset="0"/>
                </a:defRPr>
              </a:lvl9pPr>
            </a:lstStyle>
            <a:p>
              <a:r>
                <a:rPr lang="en-US" sz="2000" dirty="0">
                  <a:latin typeface="Arial" charset="0"/>
                  <a:ea typeface="MS PGothic" charset="0"/>
                  <a:cs typeface="MS PGothic" charset="0"/>
                </a:rPr>
                <a:t>Costs committed</a:t>
              </a:r>
            </a:p>
          </p:txBody>
        </p:sp>
        <p:sp>
          <p:nvSpPr>
            <p:cNvPr id="49174" name="Line 13"/>
            <p:cNvSpPr>
              <a:spLocks noChangeShapeType="1"/>
            </p:cNvSpPr>
            <p:nvPr/>
          </p:nvSpPr>
          <p:spPr bwMode="auto">
            <a:xfrm flipH="1" flipV="1">
              <a:off x="3196" y="1146"/>
              <a:ext cx="220" cy="154"/>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grpSp>
      <p:grpSp>
        <p:nvGrpSpPr>
          <p:cNvPr id="47118" name="Group 14"/>
          <p:cNvGrpSpPr>
            <a:grpSpLocks/>
          </p:cNvGrpSpPr>
          <p:nvPr/>
        </p:nvGrpSpPr>
        <p:grpSpPr bwMode="auto">
          <a:xfrm>
            <a:off x="5340350" y="4587875"/>
            <a:ext cx="2297113" cy="487363"/>
            <a:chOff x="3364" y="2890"/>
            <a:chExt cx="1447" cy="307"/>
          </a:xfrm>
        </p:grpSpPr>
        <p:sp>
          <p:nvSpPr>
            <p:cNvPr id="49171" name="Text Box 15"/>
            <p:cNvSpPr txBox="1">
              <a:spLocks noChangeArrowheads="1"/>
            </p:cNvSpPr>
            <p:nvPr/>
          </p:nvSpPr>
          <p:spPr bwMode="auto">
            <a:xfrm>
              <a:off x="3572" y="2890"/>
              <a:ext cx="1239"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defTabSz="762000">
                <a:defRPr>
                  <a:solidFill>
                    <a:schemeClr val="tx1"/>
                  </a:solidFill>
                  <a:latin typeface="Calibri" charset="0"/>
                  <a:ea typeface="ＭＳ Ｐゴシック" charset="0"/>
                  <a:cs typeface="Arial" charset="0"/>
                </a:defRPr>
              </a:lvl1pPr>
              <a:lvl2pPr marL="742950" indent="-285750" defTabSz="762000">
                <a:defRPr>
                  <a:solidFill>
                    <a:schemeClr val="tx1"/>
                  </a:solidFill>
                  <a:latin typeface="Calibri" charset="0"/>
                  <a:ea typeface="Arial" charset="0"/>
                  <a:cs typeface="Arial" charset="0"/>
                </a:defRPr>
              </a:lvl2pPr>
              <a:lvl3pPr marL="1143000" indent="-228600" defTabSz="762000">
                <a:defRPr>
                  <a:solidFill>
                    <a:schemeClr val="tx1"/>
                  </a:solidFill>
                  <a:latin typeface="Calibri" charset="0"/>
                  <a:ea typeface="Arial" charset="0"/>
                  <a:cs typeface="Arial" charset="0"/>
                </a:defRPr>
              </a:lvl3pPr>
              <a:lvl4pPr marL="1600200" indent="-228600" defTabSz="762000">
                <a:defRPr>
                  <a:solidFill>
                    <a:schemeClr val="tx1"/>
                  </a:solidFill>
                  <a:latin typeface="Calibri" charset="0"/>
                  <a:ea typeface="Arial" charset="0"/>
                  <a:cs typeface="Arial" charset="0"/>
                </a:defRPr>
              </a:lvl4pPr>
              <a:lvl5pPr marL="2057400" indent="-228600" defTabSz="762000">
                <a:defRPr>
                  <a:solidFill>
                    <a:schemeClr val="tx1"/>
                  </a:solidFill>
                  <a:latin typeface="Calibri" charset="0"/>
                  <a:ea typeface="Arial" charset="0"/>
                  <a:cs typeface="Arial" charset="0"/>
                </a:defRPr>
              </a:lvl5pPr>
              <a:lvl6pPr marL="2514600" indent="-228600" defTabSz="762000" fontAlgn="base">
                <a:spcBef>
                  <a:spcPct val="0"/>
                </a:spcBef>
                <a:spcAft>
                  <a:spcPct val="0"/>
                </a:spcAft>
                <a:defRPr>
                  <a:solidFill>
                    <a:schemeClr val="tx1"/>
                  </a:solidFill>
                  <a:latin typeface="Calibri" charset="0"/>
                  <a:ea typeface="Arial" charset="0"/>
                  <a:cs typeface="Arial" charset="0"/>
                </a:defRPr>
              </a:lvl6pPr>
              <a:lvl7pPr marL="2971800" indent="-228600" defTabSz="762000" fontAlgn="base">
                <a:spcBef>
                  <a:spcPct val="0"/>
                </a:spcBef>
                <a:spcAft>
                  <a:spcPct val="0"/>
                </a:spcAft>
                <a:defRPr>
                  <a:solidFill>
                    <a:schemeClr val="tx1"/>
                  </a:solidFill>
                  <a:latin typeface="Calibri" charset="0"/>
                  <a:ea typeface="Arial" charset="0"/>
                  <a:cs typeface="Arial" charset="0"/>
                </a:defRPr>
              </a:lvl7pPr>
              <a:lvl8pPr marL="3429000" indent="-228600" defTabSz="762000" fontAlgn="base">
                <a:spcBef>
                  <a:spcPct val="0"/>
                </a:spcBef>
                <a:spcAft>
                  <a:spcPct val="0"/>
                </a:spcAft>
                <a:defRPr>
                  <a:solidFill>
                    <a:schemeClr val="tx1"/>
                  </a:solidFill>
                  <a:latin typeface="Calibri" charset="0"/>
                  <a:ea typeface="Arial" charset="0"/>
                  <a:cs typeface="Arial" charset="0"/>
                </a:defRPr>
              </a:lvl8pPr>
              <a:lvl9pPr marL="3886200" indent="-228600" defTabSz="762000" fontAlgn="base">
                <a:spcBef>
                  <a:spcPct val="0"/>
                </a:spcBef>
                <a:spcAft>
                  <a:spcPct val="0"/>
                </a:spcAft>
                <a:defRPr>
                  <a:solidFill>
                    <a:schemeClr val="tx1"/>
                  </a:solidFill>
                  <a:latin typeface="Calibri" charset="0"/>
                  <a:ea typeface="Arial" charset="0"/>
                  <a:cs typeface="Arial" charset="0"/>
                </a:defRPr>
              </a:lvl9pPr>
            </a:lstStyle>
            <a:p>
              <a:r>
                <a:rPr lang="en-US" sz="2000" dirty="0">
                  <a:latin typeface="Arial" charset="0"/>
                  <a:ea typeface="MS PGothic" charset="0"/>
                  <a:cs typeface="MS PGothic" charset="0"/>
                </a:rPr>
                <a:t>Ease of change</a:t>
              </a:r>
            </a:p>
          </p:txBody>
        </p:sp>
        <p:sp>
          <p:nvSpPr>
            <p:cNvPr id="49172" name="Line 16"/>
            <p:cNvSpPr>
              <a:spLocks noChangeShapeType="1"/>
            </p:cNvSpPr>
            <p:nvPr/>
          </p:nvSpPr>
          <p:spPr bwMode="auto">
            <a:xfrm flipH="1">
              <a:off x="3364" y="3020"/>
              <a:ext cx="212" cy="177"/>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grpSp>
      <p:grpSp>
        <p:nvGrpSpPr>
          <p:cNvPr id="47121" name="Group 17"/>
          <p:cNvGrpSpPr>
            <a:grpSpLocks/>
          </p:cNvGrpSpPr>
          <p:nvPr/>
        </p:nvGrpSpPr>
        <p:grpSpPr bwMode="auto">
          <a:xfrm>
            <a:off x="1585913" y="1352550"/>
            <a:ext cx="5761037" cy="5124450"/>
            <a:chOff x="999" y="852"/>
            <a:chExt cx="3629" cy="3228"/>
          </a:xfrm>
        </p:grpSpPr>
        <p:sp>
          <p:nvSpPr>
            <p:cNvPr id="49163" name="Freeform 18"/>
            <p:cNvSpPr>
              <a:spLocks/>
            </p:cNvSpPr>
            <p:nvPr/>
          </p:nvSpPr>
          <p:spPr bwMode="auto">
            <a:xfrm>
              <a:off x="1446" y="1144"/>
              <a:ext cx="3182" cy="2304"/>
            </a:xfrm>
            <a:custGeom>
              <a:avLst/>
              <a:gdLst>
                <a:gd name="T0" fmla="*/ 0 w 3678"/>
                <a:gd name="T1" fmla="*/ 0 h 2304"/>
                <a:gd name="T2" fmla="*/ 0 w 3678"/>
                <a:gd name="T3" fmla="*/ 2304 h 2304"/>
                <a:gd name="T4" fmla="*/ 3182 w 3678"/>
                <a:gd name="T5" fmla="*/ 2304 h 2304"/>
                <a:gd name="T6" fmla="*/ 0 60000 65536"/>
                <a:gd name="T7" fmla="*/ 0 60000 65536"/>
                <a:gd name="T8" fmla="*/ 0 60000 65536"/>
                <a:gd name="T9" fmla="*/ 0 w 3678"/>
                <a:gd name="T10" fmla="*/ 0 h 2304"/>
                <a:gd name="T11" fmla="*/ 3678 w 3678"/>
                <a:gd name="T12" fmla="*/ 2304 h 2304"/>
              </a:gdLst>
              <a:ahLst/>
              <a:cxnLst>
                <a:cxn ang="T6">
                  <a:pos x="T0" y="T1"/>
                </a:cxn>
                <a:cxn ang="T7">
                  <a:pos x="T2" y="T3"/>
                </a:cxn>
                <a:cxn ang="T8">
                  <a:pos x="T4" y="T5"/>
                </a:cxn>
              </a:cxnLst>
              <a:rect l="T9" t="T10" r="T11" b="T12"/>
              <a:pathLst>
                <a:path w="3678" h="2304">
                  <a:moveTo>
                    <a:pt x="0" y="0"/>
                  </a:moveTo>
                  <a:lnTo>
                    <a:pt x="0" y="2304"/>
                  </a:lnTo>
                  <a:lnTo>
                    <a:pt x="3678" y="2304"/>
                  </a:lnTo>
                </a:path>
              </a:pathLst>
            </a:custGeom>
            <a:noFill/>
            <a:ln w="38100" cap="flat" cmpd="sng">
              <a:solidFill>
                <a:schemeClr val="tx1"/>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wrap="none" anchor="ctr"/>
            <a:lstStyle/>
            <a:p>
              <a:endParaRPr lang="en-US" dirty="0"/>
            </a:p>
          </p:txBody>
        </p:sp>
        <p:sp>
          <p:nvSpPr>
            <p:cNvPr id="49164" name="Text Box 19"/>
            <p:cNvSpPr txBox="1">
              <a:spLocks noChangeArrowheads="1"/>
            </p:cNvSpPr>
            <p:nvPr/>
          </p:nvSpPr>
          <p:spPr bwMode="auto">
            <a:xfrm>
              <a:off x="1409" y="3560"/>
              <a:ext cx="3210" cy="5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defTabSz="762000">
                <a:tabLst>
                  <a:tab pos="387350" algn="ctr"/>
                  <a:tab pos="1425575" algn="ctr"/>
                  <a:tab pos="2757488" algn="ctr"/>
                  <a:tab pos="4289425" algn="ctr"/>
                </a:tabLst>
                <a:defRPr>
                  <a:solidFill>
                    <a:schemeClr val="tx1"/>
                  </a:solidFill>
                  <a:latin typeface="Calibri" charset="0"/>
                  <a:ea typeface="ＭＳ Ｐゴシック" charset="0"/>
                  <a:cs typeface="Arial" charset="0"/>
                </a:defRPr>
              </a:lvl1pPr>
              <a:lvl2pPr marL="742950" indent="-285750" defTabSz="762000">
                <a:tabLst>
                  <a:tab pos="387350" algn="ctr"/>
                  <a:tab pos="1425575" algn="ctr"/>
                  <a:tab pos="2757488" algn="ctr"/>
                  <a:tab pos="4289425" algn="ctr"/>
                </a:tabLst>
                <a:defRPr>
                  <a:solidFill>
                    <a:schemeClr val="tx1"/>
                  </a:solidFill>
                  <a:latin typeface="Calibri" charset="0"/>
                  <a:ea typeface="Arial" charset="0"/>
                  <a:cs typeface="Arial" charset="0"/>
                </a:defRPr>
              </a:lvl2pPr>
              <a:lvl3pPr marL="1143000" indent="-228600" defTabSz="762000">
                <a:tabLst>
                  <a:tab pos="387350" algn="ctr"/>
                  <a:tab pos="1425575" algn="ctr"/>
                  <a:tab pos="2757488" algn="ctr"/>
                  <a:tab pos="4289425" algn="ctr"/>
                </a:tabLst>
                <a:defRPr>
                  <a:solidFill>
                    <a:schemeClr val="tx1"/>
                  </a:solidFill>
                  <a:latin typeface="Calibri" charset="0"/>
                  <a:ea typeface="Arial" charset="0"/>
                  <a:cs typeface="Arial" charset="0"/>
                </a:defRPr>
              </a:lvl3pPr>
              <a:lvl4pPr marL="1600200" indent="-228600" defTabSz="762000">
                <a:tabLst>
                  <a:tab pos="387350" algn="ctr"/>
                  <a:tab pos="1425575" algn="ctr"/>
                  <a:tab pos="2757488" algn="ctr"/>
                  <a:tab pos="4289425" algn="ctr"/>
                </a:tabLst>
                <a:defRPr>
                  <a:solidFill>
                    <a:schemeClr val="tx1"/>
                  </a:solidFill>
                  <a:latin typeface="Calibri" charset="0"/>
                  <a:ea typeface="Arial" charset="0"/>
                  <a:cs typeface="Arial" charset="0"/>
                </a:defRPr>
              </a:lvl4pPr>
              <a:lvl5pPr marL="2057400" indent="-228600" defTabSz="762000">
                <a:tabLst>
                  <a:tab pos="387350" algn="ctr"/>
                  <a:tab pos="1425575" algn="ctr"/>
                  <a:tab pos="2757488" algn="ctr"/>
                  <a:tab pos="4289425" algn="ctr"/>
                </a:tabLst>
                <a:defRPr>
                  <a:solidFill>
                    <a:schemeClr val="tx1"/>
                  </a:solidFill>
                  <a:latin typeface="Calibri" charset="0"/>
                  <a:ea typeface="Arial" charset="0"/>
                  <a:cs typeface="Arial" charset="0"/>
                </a:defRPr>
              </a:lvl5pPr>
              <a:lvl6pPr marL="2514600" indent="-228600" defTabSz="762000" fontAlgn="base">
                <a:spcBef>
                  <a:spcPct val="0"/>
                </a:spcBef>
                <a:spcAft>
                  <a:spcPct val="0"/>
                </a:spcAft>
                <a:tabLst>
                  <a:tab pos="387350" algn="ctr"/>
                  <a:tab pos="1425575" algn="ctr"/>
                  <a:tab pos="2757488" algn="ctr"/>
                  <a:tab pos="4289425" algn="ctr"/>
                </a:tabLst>
                <a:defRPr>
                  <a:solidFill>
                    <a:schemeClr val="tx1"/>
                  </a:solidFill>
                  <a:latin typeface="Calibri" charset="0"/>
                  <a:ea typeface="Arial" charset="0"/>
                  <a:cs typeface="Arial" charset="0"/>
                </a:defRPr>
              </a:lvl6pPr>
              <a:lvl7pPr marL="2971800" indent="-228600" defTabSz="762000" fontAlgn="base">
                <a:spcBef>
                  <a:spcPct val="0"/>
                </a:spcBef>
                <a:spcAft>
                  <a:spcPct val="0"/>
                </a:spcAft>
                <a:tabLst>
                  <a:tab pos="387350" algn="ctr"/>
                  <a:tab pos="1425575" algn="ctr"/>
                  <a:tab pos="2757488" algn="ctr"/>
                  <a:tab pos="4289425" algn="ctr"/>
                </a:tabLst>
                <a:defRPr>
                  <a:solidFill>
                    <a:schemeClr val="tx1"/>
                  </a:solidFill>
                  <a:latin typeface="Calibri" charset="0"/>
                  <a:ea typeface="Arial" charset="0"/>
                  <a:cs typeface="Arial" charset="0"/>
                </a:defRPr>
              </a:lvl7pPr>
              <a:lvl8pPr marL="3429000" indent="-228600" defTabSz="762000" fontAlgn="base">
                <a:spcBef>
                  <a:spcPct val="0"/>
                </a:spcBef>
                <a:spcAft>
                  <a:spcPct val="0"/>
                </a:spcAft>
                <a:tabLst>
                  <a:tab pos="387350" algn="ctr"/>
                  <a:tab pos="1425575" algn="ctr"/>
                  <a:tab pos="2757488" algn="ctr"/>
                  <a:tab pos="4289425" algn="ctr"/>
                </a:tabLst>
                <a:defRPr>
                  <a:solidFill>
                    <a:schemeClr val="tx1"/>
                  </a:solidFill>
                  <a:latin typeface="Calibri" charset="0"/>
                  <a:ea typeface="Arial" charset="0"/>
                  <a:cs typeface="Arial" charset="0"/>
                </a:defRPr>
              </a:lvl8pPr>
              <a:lvl9pPr marL="3886200" indent="-228600" defTabSz="762000" fontAlgn="base">
                <a:spcBef>
                  <a:spcPct val="0"/>
                </a:spcBef>
                <a:spcAft>
                  <a:spcPct val="0"/>
                </a:spcAft>
                <a:tabLst>
                  <a:tab pos="387350" algn="ctr"/>
                  <a:tab pos="1425575" algn="ctr"/>
                  <a:tab pos="2757488" algn="ctr"/>
                  <a:tab pos="4289425" algn="ctr"/>
                </a:tabLst>
                <a:defRPr>
                  <a:solidFill>
                    <a:schemeClr val="tx1"/>
                  </a:solidFill>
                  <a:latin typeface="Calibri" charset="0"/>
                  <a:ea typeface="Arial" charset="0"/>
                  <a:cs typeface="Arial" charset="0"/>
                </a:defRPr>
              </a:lvl9pPr>
            </a:lstStyle>
            <a:p>
              <a:r>
                <a:rPr lang="en-US" sz="1600" dirty="0">
                  <a:latin typeface="Arial" charset="0"/>
                  <a:ea typeface="MS PGothic" charset="0"/>
                  <a:cs typeface="MS PGothic" charset="0"/>
                </a:rPr>
                <a:t>	Concept	Detailed	Manufacturing	Distribution,</a:t>
              </a:r>
            </a:p>
            <a:p>
              <a:r>
                <a:rPr lang="en-US" sz="1600" dirty="0">
                  <a:latin typeface="Arial" charset="0"/>
                  <a:ea typeface="MS PGothic" charset="0"/>
                  <a:cs typeface="MS PGothic" charset="0"/>
                </a:rPr>
                <a:t>	design	design		service,</a:t>
              </a:r>
            </a:p>
            <a:p>
              <a:r>
                <a:rPr lang="en-US" sz="1600" dirty="0">
                  <a:latin typeface="Arial" charset="0"/>
                  <a:ea typeface="MS PGothic" charset="0"/>
                  <a:cs typeface="MS PGothic" charset="0"/>
                </a:rPr>
                <a:t>		prototype		and disposal</a:t>
              </a:r>
            </a:p>
          </p:txBody>
        </p:sp>
        <p:sp>
          <p:nvSpPr>
            <p:cNvPr id="49165" name="Text Box 20"/>
            <p:cNvSpPr txBox="1">
              <a:spLocks noChangeArrowheads="1"/>
            </p:cNvSpPr>
            <p:nvPr/>
          </p:nvSpPr>
          <p:spPr bwMode="auto">
            <a:xfrm rot="-5400000">
              <a:off x="412" y="2197"/>
              <a:ext cx="1385"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defTabSz="762000">
                <a:defRPr>
                  <a:solidFill>
                    <a:schemeClr val="tx1"/>
                  </a:solidFill>
                  <a:latin typeface="Calibri" charset="0"/>
                  <a:ea typeface="ＭＳ Ｐゴシック" charset="0"/>
                  <a:cs typeface="Arial" charset="0"/>
                </a:defRPr>
              </a:lvl1pPr>
              <a:lvl2pPr marL="742950" indent="-285750" defTabSz="762000">
                <a:defRPr>
                  <a:solidFill>
                    <a:schemeClr val="tx1"/>
                  </a:solidFill>
                  <a:latin typeface="Calibri" charset="0"/>
                  <a:ea typeface="Arial" charset="0"/>
                  <a:cs typeface="Arial" charset="0"/>
                </a:defRPr>
              </a:lvl2pPr>
              <a:lvl3pPr marL="1143000" indent="-228600" defTabSz="762000">
                <a:defRPr>
                  <a:solidFill>
                    <a:schemeClr val="tx1"/>
                  </a:solidFill>
                  <a:latin typeface="Calibri" charset="0"/>
                  <a:ea typeface="Arial" charset="0"/>
                  <a:cs typeface="Arial" charset="0"/>
                </a:defRPr>
              </a:lvl3pPr>
              <a:lvl4pPr marL="1600200" indent="-228600" defTabSz="762000">
                <a:defRPr>
                  <a:solidFill>
                    <a:schemeClr val="tx1"/>
                  </a:solidFill>
                  <a:latin typeface="Calibri" charset="0"/>
                  <a:ea typeface="Arial" charset="0"/>
                  <a:cs typeface="Arial" charset="0"/>
                </a:defRPr>
              </a:lvl4pPr>
              <a:lvl5pPr marL="2057400" indent="-228600" defTabSz="762000">
                <a:defRPr>
                  <a:solidFill>
                    <a:schemeClr val="tx1"/>
                  </a:solidFill>
                  <a:latin typeface="Calibri" charset="0"/>
                  <a:ea typeface="Arial" charset="0"/>
                  <a:cs typeface="Arial" charset="0"/>
                </a:defRPr>
              </a:lvl5pPr>
              <a:lvl6pPr marL="2514600" indent="-228600" defTabSz="762000" fontAlgn="base">
                <a:spcBef>
                  <a:spcPct val="0"/>
                </a:spcBef>
                <a:spcAft>
                  <a:spcPct val="0"/>
                </a:spcAft>
                <a:defRPr>
                  <a:solidFill>
                    <a:schemeClr val="tx1"/>
                  </a:solidFill>
                  <a:latin typeface="Calibri" charset="0"/>
                  <a:ea typeface="Arial" charset="0"/>
                  <a:cs typeface="Arial" charset="0"/>
                </a:defRPr>
              </a:lvl6pPr>
              <a:lvl7pPr marL="2971800" indent="-228600" defTabSz="762000" fontAlgn="base">
                <a:spcBef>
                  <a:spcPct val="0"/>
                </a:spcBef>
                <a:spcAft>
                  <a:spcPct val="0"/>
                </a:spcAft>
                <a:defRPr>
                  <a:solidFill>
                    <a:schemeClr val="tx1"/>
                  </a:solidFill>
                  <a:latin typeface="Calibri" charset="0"/>
                  <a:ea typeface="Arial" charset="0"/>
                  <a:cs typeface="Arial" charset="0"/>
                </a:defRPr>
              </a:lvl7pPr>
              <a:lvl8pPr marL="3429000" indent="-228600" defTabSz="762000" fontAlgn="base">
                <a:spcBef>
                  <a:spcPct val="0"/>
                </a:spcBef>
                <a:spcAft>
                  <a:spcPct val="0"/>
                </a:spcAft>
                <a:defRPr>
                  <a:solidFill>
                    <a:schemeClr val="tx1"/>
                  </a:solidFill>
                  <a:latin typeface="Calibri" charset="0"/>
                  <a:ea typeface="Arial" charset="0"/>
                  <a:cs typeface="Arial" charset="0"/>
                </a:defRPr>
              </a:lvl8pPr>
              <a:lvl9pPr marL="3886200" indent="-228600" defTabSz="762000" fontAlgn="base">
                <a:spcBef>
                  <a:spcPct val="0"/>
                </a:spcBef>
                <a:spcAft>
                  <a:spcPct val="0"/>
                </a:spcAft>
                <a:defRPr>
                  <a:solidFill>
                    <a:schemeClr val="tx1"/>
                  </a:solidFill>
                  <a:latin typeface="Calibri" charset="0"/>
                  <a:ea typeface="Arial" charset="0"/>
                  <a:cs typeface="Arial" charset="0"/>
                </a:defRPr>
              </a:lvl9pPr>
            </a:lstStyle>
            <a:p>
              <a:pPr>
                <a:spcBef>
                  <a:spcPct val="50000"/>
                </a:spcBef>
              </a:pPr>
              <a:r>
                <a:rPr lang="en-US" sz="1600" dirty="0">
                  <a:latin typeface="Arial" charset="0"/>
                  <a:ea typeface="MS PGothic" charset="0"/>
                  <a:cs typeface="MS PGothic" charset="0"/>
                </a:rPr>
                <a:t>Percent of total cost</a:t>
              </a:r>
            </a:p>
          </p:txBody>
        </p:sp>
        <p:sp>
          <p:nvSpPr>
            <p:cNvPr id="49166" name="Text Box 21"/>
            <p:cNvSpPr txBox="1">
              <a:spLocks noChangeArrowheads="1"/>
            </p:cNvSpPr>
            <p:nvPr/>
          </p:nvSpPr>
          <p:spPr bwMode="auto">
            <a:xfrm>
              <a:off x="1143" y="852"/>
              <a:ext cx="441" cy="271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defTabSz="762000">
                <a:defRPr>
                  <a:solidFill>
                    <a:schemeClr val="tx1"/>
                  </a:solidFill>
                  <a:latin typeface="Calibri" charset="0"/>
                  <a:ea typeface="ＭＳ Ｐゴシック" charset="0"/>
                  <a:cs typeface="Arial" charset="0"/>
                </a:defRPr>
              </a:lvl1pPr>
              <a:lvl2pPr marL="742950" indent="-285750" defTabSz="762000">
                <a:defRPr>
                  <a:solidFill>
                    <a:schemeClr val="tx1"/>
                  </a:solidFill>
                  <a:latin typeface="Calibri" charset="0"/>
                  <a:ea typeface="Arial" charset="0"/>
                  <a:cs typeface="Arial" charset="0"/>
                </a:defRPr>
              </a:lvl2pPr>
              <a:lvl3pPr marL="1143000" indent="-228600" defTabSz="762000">
                <a:defRPr>
                  <a:solidFill>
                    <a:schemeClr val="tx1"/>
                  </a:solidFill>
                  <a:latin typeface="Calibri" charset="0"/>
                  <a:ea typeface="Arial" charset="0"/>
                  <a:cs typeface="Arial" charset="0"/>
                </a:defRPr>
              </a:lvl3pPr>
              <a:lvl4pPr marL="1600200" indent="-228600" defTabSz="762000">
                <a:defRPr>
                  <a:solidFill>
                    <a:schemeClr val="tx1"/>
                  </a:solidFill>
                  <a:latin typeface="Calibri" charset="0"/>
                  <a:ea typeface="Arial" charset="0"/>
                  <a:cs typeface="Arial" charset="0"/>
                </a:defRPr>
              </a:lvl4pPr>
              <a:lvl5pPr marL="2057400" indent="-228600" defTabSz="762000">
                <a:defRPr>
                  <a:solidFill>
                    <a:schemeClr val="tx1"/>
                  </a:solidFill>
                  <a:latin typeface="Calibri" charset="0"/>
                  <a:ea typeface="Arial" charset="0"/>
                  <a:cs typeface="Arial" charset="0"/>
                </a:defRPr>
              </a:lvl5pPr>
              <a:lvl6pPr marL="2514600" indent="-228600" defTabSz="762000" fontAlgn="base">
                <a:spcBef>
                  <a:spcPct val="0"/>
                </a:spcBef>
                <a:spcAft>
                  <a:spcPct val="0"/>
                </a:spcAft>
                <a:defRPr>
                  <a:solidFill>
                    <a:schemeClr val="tx1"/>
                  </a:solidFill>
                  <a:latin typeface="Calibri" charset="0"/>
                  <a:ea typeface="Arial" charset="0"/>
                  <a:cs typeface="Arial" charset="0"/>
                </a:defRPr>
              </a:lvl6pPr>
              <a:lvl7pPr marL="2971800" indent="-228600" defTabSz="762000" fontAlgn="base">
                <a:spcBef>
                  <a:spcPct val="0"/>
                </a:spcBef>
                <a:spcAft>
                  <a:spcPct val="0"/>
                </a:spcAft>
                <a:defRPr>
                  <a:solidFill>
                    <a:schemeClr val="tx1"/>
                  </a:solidFill>
                  <a:latin typeface="Calibri" charset="0"/>
                  <a:ea typeface="Arial" charset="0"/>
                  <a:cs typeface="Arial" charset="0"/>
                </a:defRPr>
              </a:lvl7pPr>
              <a:lvl8pPr marL="3429000" indent="-228600" defTabSz="762000" fontAlgn="base">
                <a:spcBef>
                  <a:spcPct val="0"/>
                </a:spcBef>
                <a:spcAft>
                  <a:spcPct val="0"/>
                </a:spcAft>
                <a:defRPr>
                  <a:solidFill>
                    <a:schemeClr val="tx1"/>
                  </a:solidFill>
                  <a:latin typeface="Calibri" charset="0"/>
                  <a:ea typeface="Arial" charset="0"/>
                  <a:cs typeface="Arial" charset="0"/>
                </a:defRPr>
              </a:lvl8pPr>
              <a:lvl9pPr marL="3886200" indent="-228600" defTabSz="762000" fontAlgn="base">
                <a:spcBef>
                  <a:spcPct val="0"/>
                </a:spcBef>
                <a:spcAft>
                  <a:spcPct val="0"/>
                </a:spcAft>
                <a:defRPr>
                  <a:solidFill>
                    <a:schemeClr val="tx1"/>
                  </a:solidFill>
                  <a:latin typeface="Calibri" charset="0"/>
                  <a:ea typeface="Arial" charset="0"/>
                  <a:cs typeface="Arial" charset="0"/>
                </a:defRPr>
              </a:lvl9pPr>
            </a:lstStyle>
            <a:p>
              <a:pPr algn="r">
                <a:lnSpc>
                  <a:spcPct val="291000"/>
                </a:lnSpc>
              </a:pPr>
              <a:r>
                <a:rPr lang="en-US" sz="1600" dirty="0">
                  <a:latin typeface="Arial" charset="0"/>
                  <a:ea typeface="MS PGothic" charset="0"/>
                  <a:cs typeface="MS PGothic" charset="0"/>
                </a:rPr>
                <a:t>100 –</a:t>
              </a:r>
            </a:p>
            <a:p>
              <a:pPr algn="r">
                <a:lnSpc>
                  <a:spcPct val="291000"/>
                </a:lnSpc>
              </a:pPr>
              <a:r>
                <a:rPr lang="en-US" sz="1600" dirty="0">
                  <a:latin typeface="Arial" charset="0"/>
                  <a:ea typeface="MS PGothic" charset="0"/>
                  <a:cs typeface="MS PGothic" charset="0"/>
                </a:rPr>
                <a:t>80 –</a:t>
              </a:r>
            </a:p>
            <a:p>
              <a:pPr algn="r">
                <a:lnSpc>
                  <a:spcPct val="291000"/>
                </a:lnSpc>
              </a:pPr>
              <a:r>
                <a:rPr lang="en-US" sz="1600" dirty="0">
                  <a:latin typeface="Arial" charset="0"/>
                  <a:ea typeface="MS PGothic" charset="0"/>
                  <a:cs typeface="MS PGothic" charset="0"/>
                </a:rPr>
                <a:t>60 –</a:t>
              </a:r>
            </a:p>
            <a:p>
              <a:pPr algn="r">
                <a:lnSpc>
                  <a:spcPct val="291000"/>
                </a:lnSpc>
              </a:pPr>
              <a:r>
                <a:rPr lang="en-US" sz="1600" dirty="0">
                  <a:latin typeface="Arial" charset="0"/>
                  <a:ea typeface="MS PGothic" charset="0"/>
                  <a:cs typeface="MS PGothic" charset="0"/>
                </a:rPr>
                <a:t>40 –</a:t>
              </a:r>
            </a:p>
            <a:p>
              <a:pPr algn="r">
                <a:lnSpc>
                  <a:spcPct val="291000"/>
                </a:lnSpc>
              </a:pPr>
              <a:r>
                <a:rPr lang="en-US" sz="1600" dirty="0">
                  <a:latin typeface="Arial" charset="0"/>
                  <a:ea typeface="MS PGothic" charset="0"/>
                  <a:cs typeface="MS PGothic" charset="0"/>
                </a:rPr>
                <a:t>20 –</a:t>
              </a:r>
            </a:p>
            <a:p>
              <a:pPr algn="r">
                <a:lnSpc>
                  <a:spcPct val="291000"/>
                </a:lnSpc>
              </a:pPr>
              <a:r>
                <a:rPr lang="en-US" sz="1600" dirty="0">
                  <a:latin typeface="Arial" charset="0"/>
                  <a:ea typeface="MS PGothic" charset="0"/>
                  <a:cs typeface="MS PGothic" charset="0"/>
                </a:rPr>
                <a:t>0 –</a:t>
              </a:r>
            </a:p>
          </p:txBody>
        </p:sp>
        <p:sp>
          <p:nvSpPr>
            <p:cNvPr id="49167" name="AutoShape 22"/>
            <p:cNvSpPr>
              <a:spLocks/>
            </p:cNvSpPr>
            <p:nvPr/>
          </p:nvSpPr>
          <p:spPr bwMode="auto">
            <a:xfrm rot="-5400000">
              <a:off x="4084" y="3150"/>
              <a:ext cx="104" cy="803"/>
            </a:xfrm>
            <a:prstGeom prst="leftBrace">
              <a:avLst>
                <a:gd name="adj1" fmla="val 64343"/>
                <a:gd name="adj2" fmla="val 50000"/>
              </a:avLst>
            </a:prstGeom>
            <a:noFill/>
            <a:ln w="2857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dirty="0"/>
            </a:p>
          </p:txBody>
        </p:sp>
        <p:sp>
          <p:nvSpPr>
            <p:cNvPr id="49168" name="AutoShape 23"/>
            <p:cNvSpPr>
              <a:spLocks/>
            </p:cNvSpPr>
            <p:nvPr/>
          </p:nvSpPr>
          <p:spPr bwMode="auto">
            <a:xfrm rot="-5400000">
              <a:off x="3156" y="3029"/>
              <a:ext cx="104" cy="1046"/>
            </a:xfrm>
            <a:prstGeom prst="leftBrace">
              <a:avLst>
                <a:gd name="adj1" fmla="val 83814"/>
                <a:gd name="adj2" fmla="val 50000"/>
              </a:avLst>
            </a:prstGeom>
            <a:noFill/>
            <a:ln w="2857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dirty="0"/>
            </a:p>
          </p:txBody>
        </p:sp>
        <p:sp>
          <p:nvSpPr>
            <p:cNvPr id="49169" name="AutoShape 24"/>
            <p:cNvSpPr>
              <a:spLocks/>
            </p:cNvSpPr>
            <p:nvPr/>
          </p:nvSpPr>
          <p:spPr bwMode="auto">
            <a:xfrm rot="-5400000">
              <a:off x="2331" y="3249"/>
              <a:ext cx="104" cy="603"/>
            </a:xfrm>
            <a:prstGeom prst="leftBrace">
              <a:avLst>
                <a:gd name="adj1" fmla="val 48317"/>
                <a:gd name="adj2" fmla="val 50000"/>
              </a:avLst>
            </a:prstGeom>
            <a:noFill/>
            <a:ln w="2857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dirty="0"/>
            </a:p>
          </p:txBody>
        </p:sp>
        <p:sp>
          <p:nvSpPr>
            <p:cNvPr id="49170" name="AutoShape 25"/>
            <p:cNvSpPr>
              <a:spLocks/>
            </p:cNvSpPr>
            <p:nvPr/>
          </p:nvSpPr>
          <p:spPr bwMode="auto">
            <a:xfrm rot="-5400000">
              <a:off x="1706" y="3229"/>
              <a:ext cx="104" cy="643"/>
            </a:xfrm>
            <a:prstGeom prst="leftBrace">
              <a:avLst>
                <a:gd name="adj1" fmla="val 51522"/>
                <a:gd name="adj2" fmla="val 50000"/>
              </a:avLst>
            </a:prstGeom>
            <a:noFill/>
            <a:ln w="2857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dirty="0"/>
            </a:p>
          </p:txBody>
        </p:sp>
      </p:grpSp>
    </p:spTree>
    <p:extLst>
      <p:ext uri="{BB962C8B-B14F-4D97-AF65-F5344CB8AC3E}">
        <p14:creationId xmlns:p14="http://schemas.microsoft.com/office/powerpoint/2010/main" val="2389108021"/>
      </p:ext>
    </p:extLst>
  </p:cSld>
  <p:clrMapOvr>
    <a:masterClrMapping/>
  </p:clrMapOvr>
  <p:transition spd="med">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1000"/>
                                  </p:stCondLst>
                                  <p:childTnLst>
                                    <p:set>
                                      <p:cBhvr>
                                        <p:cTn id="6" dur="1" fill="hold">
                                          <p:stCondLst>
                                            <p:cond delay="0"/>
                                          </p:stCondLst>
                                        </p:cTn>
                                        <p:tgtEl>
                                          <p:spTgt spid="47121"/>
                                        </p:tgtEl>
                                        <p:attrNameLst>
                                          <p:attrName>style.visibility</p:attrName>
                                        </p:attrNameLst>
                                      </p:cBhvr>
                                      <p:to>
                                        <p:strVal val="visible"/>
                                      </p:to>
                                    </p:set>
                                    <p:animEffect transition="in" filter="wipe(left)">
                                      <p:cBhvr>
                                        <p:cTn id="7" dur="1000"/>
                                        <p:tgtEl>
                                          <p:spTgt spid="47121"/>
                                        </p:tgtEl>
                                      </p:cBhvr>
                                    </p:animEffect>
                                  </p:childTnLst>
                                </p:cTn>
                              </p:par>
                            </p:childTnLst>
                          </p:cTn>
                        </p:par>
                        <p:par>
                          <p:cTn id="8" fill="hold" nodeType="afterGroup">
                            <p:stCondLst>
                              <p:cond delay="2000"/>
                            </p:stCondLst>
                            <p:childTnLst>
                              <p:par>
                                <p:cTn id="9" presetID="22" presetClass="entr" presetSubtype="8" fill="hold" grpId="0" nodeType="afterEffect">
                                  <p:stCondLst>
                                    <p:cond delay="1000"/>
                                  </p:stCondLst>
                                  <p:childTnLst>
                                    <p:set>
                                      <p:cBhvr>
                                        <p:cTn id="10" dur="1" fill="hold">
                                          <p:stCondLst>
                                            <p:cond delay="0"/>
                                          </p:stCondLst>
                                        </p:cTn>
                                        <p:tgtEl>
                                          <p:spTgt spid="47109"/>
                                        </p:tgtEl>
                                        <p:attrNameLst>
                                          <p:attrName>style.visibility</p:attrName>
                                        </p:attrNameLst>
                                      </p:cBhvr>
                                      <p:to>
                                        <p:strVal val="visible"/>
                                      </p:to>
                                    </p:set>
                                    <p:animEffect transition="in" filter="wipe(left)">
                                      <p:cBhvr>
                                        <p:cTn id="11" dur="1000"/>
                                        <p:tgtEl>
                                          <p:spTgt spid="47109"/>
                                        </p:tgtEl>
                                      </p:cBhvr>
                                    </p:animEffect>
                                  </p:childTnLst>
                                </p:cTn>
                              </p:par>
                            </p:childTnLst>
                          </p:cTn>
                        </p:par>
                        <p:par>
                          <p:cTn id="12" fill="hold" nodeType="afterGroup">
                            <p:stCondLst>
                              <p:cond delay="4000"/>
                            </p:stCondLst>
                            <p:childTnLst>
                              <p:par>
                                <p:cTn id="13" presetID="22" presetClass="entr" presetSubtype="1" fill="hold" nodeType="afterEffect">
                                  <p:stCondLst>
                                    <p:cond delay="0"/>
                                  </p:stCondLst>
                                  <p:childTnLst>
                                    <p:set>
                                      <p:cBhvr>
                                        <p:cTn id="14" dur="1" fill="hold">
                                          <p:stCondLst>
                                            <p:cond delay="0"/>
                                          </p:stCondLst>
                                        </p:cTn>
                                        <p:tgtEl>
                                          <p:spTgt spid="47115"/>
                                        </p:tgtEl>
                                        <p:attrNameLst>
                                          <p:attrName>style.visibility</p:attrName>
                                        </p:attrNameLst>
                                      </p:cBhvr>
                                      <p:to>
                                        <p:strVal val="visible"/>
                                      </p:to>
                                    </p:set>
                                    <p:animEffect transition="in" filter="wipe(up)">
                                      <p:cBhvr>
                                        <p:cTn id="15" dur="1000"/>
                                        <p:tgtEl>
                                          <p:spTgt spid="47115"/>
                                        </p:tgtEl>
                                      </p:cBhvr>
                                    </p:animEffect>
                                  </p:childTnLst>
                                </p:cTn>
                              </p:par>
                            </p:childTnLst>
                          </p:cTn>
                        </p:par>
                        <p:par>
                          <p:cTn id="16" fill="hold" nodeType="afterGroup">
                            <p:stCondLst>
                              <p:cond delay="5000"/>
                            </p:stCondLst>
                            <p:childTnLst>
                              <p:par>
                                <p:cTn id="17" presetID="18" presetClass="entr" presetSubtype="9" fill="hold" grpId="0" nodeType="afterEffect">
                                  <p:stCondLst>
                                    <p:cond delay="1000"/>
                                  </p:stCondLst>
                                  <p:childTnLst>
                                    <p:set>
                                      <p:cBhvr>
                                        <p:cTn id="18" dur="1" fill="hold">
                                          <p:stCondLst>
                                            <p:cond delay="0"/>
                                          </p:stCondLst>
                                        </p:cTn>
                                        <p:tgtEl>
                                          <p:spTgt spid="47108"/>
                                        </p:tgtEl>
                                        <p:attrNameLst>
                                          <p:attrName>style.visibility</p:attrName>
                                        </p:attrNameLst>
                                      </p:cBhvr>
                                      <p:to>
                                        <p:strVal val="visible"/>
                                      </p:to>
                                    </p:set>
                                    <p:animEffect transition="in" filter="strips(upLeft)">
                                      <p:cBhvr>
                                        <p:cTn id="19" dur="1000"/>
                                        <p:tgtEl>
                                          <p:spTgt spid="47108"/>
                                        </p:tgtEl>
                                      </p:cBhvr>
                                    </p:animEffect>
                                  </p:childTnLst>
                                </p:cTn>
                              </p:par>
                            </p:childTnLst>
                          </p:cTn>
                        </p:par>
                        <p:par>
                          <p:cTn id="20" fill="hold" nodeType="afterGroup">
                            <p:stCondLst>
                              <p:cond delay="7000"/>
                            </p:stCondLst>
                            <p:childTnLst>
                              <p:par>
                                <p:cTn id="21" presetID="18" presetClass="entr" presetSubtype="9" fill="hold" grpId="0" nodeType="afterEffect">
                                  <p:stCondLst>
                                    <p:cond delay="1000"/>
                                  </p:stCondLst>
                                  <p:childTnLst>
                                    <p:set>
                                      <p:cBhvr>
                                        <p:cTn id="22" dur="1" fill="hold">
                                          <p:stCondLst>
                                            <p:cond delay="0"/>
                                          </p:stCondLst>
                                        </p:cTn>
                                        <p:tgtEl>
                                          <p:spTgt spid="47107"/>
                                        </p:tgtEl>
                                        <p:attrNameLst>
                                          <p:attrName>style.visibility</p:attrName>
                                        </p:attrNameLst>
                                      </p:cBhvr>
                                      <p:to>
                                        <p:strVal val="visible"/>
                                      </p:to>
                                    </p:set>
                                    <p:animEffect transition="in" filter="strips(upLeft)">
                                      <p:cBhvr>
                                        <p:cTn id="23" dur="1000"/>
                                        <p:tgtEl>
                                          <p:spTgt spid="4710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47110"/>
                                        </p:tgtEl>
                                        <p:attrNameLst>
                                          <p:attrName>style.visibility</p:attrName>
                                        </p:attrNameLst>
                                      </p:cBhvr>
                                      <p:to>
                                        <p:strVal val="visible"/>
                                      </p:to>
                                    </p:set>
                                    <p:animEffect transition="in" filter="wipe(left)">
                                      <p:cBhvr>
                                        <p:cTn id="28" dur="1000"/>
                                        <p:tgtEl>
                                          <p:spTgt spid="47110"/>
                                        </p:tgtEl>
                                      </p:cBhvr>
                                    </p:animEffect>
                                  </p:childTnLst>
                                </p:cTn>
                              </p:par>
                            </p:childTnLst>
                          </p:cTn>
                        </p:par>
                        <p:par>
                          <p:cTn id="29" fill="hold" nodeType="afterGroup">
                            <p:stCondLst>
                              <p:cond delay="1000"/>
                            </p:stCondLst>
                            <p:childTnLst>
                              <p:par>
                                <p:cTn id="30" presetID="22" presetClass="entr" presetSubtype="2" fill="hold" nodeType="afterEffect">
                                  <p:stCondLst>
                                    <p:cond delay="0"/>
                                  </p:stCondLst>
                                  <p:childTnLst>
                                    <p:set>
                                      <p:cBhvr>
                                        <p:cTn id="31" dur="1" fill="hold">
                                          <p:stCondLst>
                                            <p:cond delay="0"/>
                                          </p:stCondLst>
                                        </p:cTn>
                                        <p:tgtEl>
                                          <p:spTgt spid="47112"/>
                                        </p:tgtEl>
                                        <p:attrNameLst>
                                          <p:attrName>style.visibility</p:attrName>
                                        </p:attrNameLst>
                                      </p:cBhvr>
                                      <p:to>
                                        <p:strVal val="visible"/>
                                      </p:to>
                                    </p:set>
                                    <p:animEffect transition="in" filter="wipe(right)">
                                      <p:cBhvr>
                                        <p:cTn id="32" dur="1000"/>
                                        <p:tgtEl>
                                          <p:spTgt spid="4711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7111"/>
                                        </p:tgtEl>
                                        <p:attrNameLst>
                                          <p:attrName>style.visibility</p:attrName>
                                        </p:attrNameLst>
                                      </p:cBhvr>
                                      <p:to>
                                        <p:strVal val="visible"/>
                                      </p:to>
                                    </p:set>
                                    <p:animEffect transition="in" filter="wipe(left)">
                                      <p:cBhvr>
                                        <p:cTn id="37" dur="1000"/>
                                        <p:tgtEl>
                                          <p:spTgt spid="47111"/>
                                        </p:tgtEl>
                                      </p:cBhvr>
                                    </p:animEffect>
                                  </p:childTnLst>
                                </p:cTn>
                              </p:par>
                            </p:childTnLst>
                          </p:cTn>
                        </p:par>
                        <p:par>
                          <p:cTn id="38" fill="hold" nodeType="afterGroup">
                            <p:stCondLst>
                              <p:cond delay="1000"/>
                            </p:stCondLst>
                            <p:childTnLst>
                              <p:par>
                                <p:cTn id="39" presetID="22" presetClass="entr" presetSubtype="2" fill="hold" nodeType="afterEffect">
                                  <p:stCondLst>
                                    <p:cond delay="0"/>
                                  </p:stCondLst>
                                  <p:childTnLst>
                                    <p:set>
                                      <p:cBhvr>
                                        <p:cTn id="40" dur="1" fill="hold">
                                          <p:stCondLst>
                                            <p:cond delay="0"/>
                                          </p:stCondLst>
                                        </p:cTn>
                                        <p:tgtEl>
                                          <p:spTgt spid="47118"/>
                                        </p:tgtEl>
                                        <p:attrNameLst>
                                          <p:attrName>style.visibility</p:attrName>
                                        </p:attrNameLst>
                                      </p:cBhvr>
                                      <p:to>
                                        <p:strVal val="visible"/>
                                      </p:to>
                                    </p:set>
                                    <p:animEffect transition="in" filter="wipe(right)">
                                      <p:cBhvr>
                                        <p:cTn id="41" dur="1000"/>
                                        <p:tgtEl>
                                          <p:spTgt spid="47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animBg="1"/>
      <p:bldP spid="47108" grpId="0" animBg="1"/>
      <p:bldP spid="47109" grpId="0" animBg="1"/>
      <p:bldP spid="47110" grpId="0" animBg="1"/>
      <p:bldP spid="47111"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1" name="Rectangle 2"/>
          <p:cNvSpPr>
            <a:spLocks noGrp="1" noChangeArrowheads="1"/>
          </p:cNvSpPr>
          <p:nvPr>
            <p:ph type="title"/>
          </p:nvPr>
        </p:nvSpPr>
        <p:spPr>
          <a:xfrm>
            <a:off x="685800" y="434975"/>
            <a:ext cx="7772400" cy="901700"/>
          </a:xfrm>
        </p:spPr>
        <p:txBody>
          <a:bodyPr/>
          <a:lstStyle/>
          <a:p>
            <a:r>
              <a:rPr lang="en-US" dirty="0">
                <a:latin typeface="Arial" charset="0"/>
                <a:cs typeface="Arial" charset="0"/>
              </a:rPr>
              <a:t>Product-by-Value Analysis</a:t>
            </a:r>
          </a:p>
        </p:txBody>
      </p:sp>
      <p:sp>
        <p:nvSpPr>
          <p:cNvPr id="49155" name="Rectangle 3"/>
          <p:cNvSpPr>
            <a:spLocks noGrp="1" noChangeArrowheads="1"/>
          </p:cNvSpPr>
          <p:nvPr>
            <p:ph type="body" idx="1"/>
          </p:nvPr>
        </p:nvSpPr>
        <p:spPr>
          <a:xfrm>
            <a:off x="1143000" y="1917700"/>
            <a:ext cx="6858000" cy="3848100"/>
          </a:xfrm>
        </p:spPr>
        <p:txBody>
          <a:bodyPr/>
          <a:lstStyle/>
          <a:p>
            <a:pPr marL="444500" indent="-444500">
              <a:buClr>
                <a:srgbClr val="BF0922"/>
              </a:buClr>
              <a:buSzPct val="60000"/>
              <a:buFont typeface="Lucida Grande" charset="0"/>
              <a:buChar char="►"/>
            </a:pPr>
            <a:r>
              <a:rPr lang="en-US" dirty="0">
                <a:latin typeface="Arial" charset="0"/>
                <a:cs typeface="Arial" charset="0"/>
              </a:rPr>
              <a:t>Lists products in descending order of their individual dollar contribution to the firm</a:t>
            </a:r>
          </a:p>
          <a:p>
            <a:pPr marL="444500" indent="-444500">
              <a:buClr>
                <a:srgbClr val="BF0922"/>
              </a:buClr>
              <a:buSzPct val="60000"/>
              <a:buFont typeface="Lucida Grande" charset="0"/>
              <a:buChar char="►"/>
            </a:pPr>
            <a:r>
              <a:rPr lang="en-US" dirty="0">
                <a:latin typeface="Arial" charset="0"/>
                <a:cs typeface="Arial" charset="0"/>
              </a:rPr>
              <a:t>Lists the total annual dollar contribution of the product</a:t>
            </a:r>
          </a:p>
          <a:p>
            <a:pPr marL="444500" indent="-444500">
              <a:buClr>
                <a:srgbClr val="BF0922"/>
              </a:buClr>
              <a:buSzPct val="60000"/>
              <a:buFont typeface="Lucida Grande" charset="0"/>
              <a:buChar char="►"/>
            </a:pPr>
            <a:r>
              <a:rPr lang="en-US" dirty="0">
                <a:latin typeface="Arial" charset="0"/>
                <a:cs typeface="Arial" charset="0"/>
              </a:rPr>
              <a:t>Helps management evaluate alternative strategies</a:t>
            </a:r>
          </a:p>
        </p:txBody>
      </p:sp>
    </p:spTree>
    <p:extLst>
      <p:ext uri="{BB962C8B-B14F-4D97-AF65-F5344CB8AC3E}">
        <p14:creationId xmlns:p14="http://schemas.microsoft.com/office/powerpoint/2010/main" val="3998070502"/>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49155"/>
                                        </p:tgtEl>
                                        <p:attrNameLst>
                                          <p:attrName>style.visibility</p:attrName>
                                        </p:attrNameLst>
                                      </p:cBhvr>
                                      <p:to>
                                        <p:strVal val="visible"/>
                                      </p:to>
                                    </p:set>
                                    <p:animEffect transition="in" filter="strips(downRight)">
                                      <p:cBhvr>
                                        <p:cTn id="7" dur="1000"/>
                                        <p:tgtEl>
                                          <p:spTgt spid="49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5" name="Rectangle 2"/>
          <p:cNvSpPr>
            <a:spLocks noGrp="1" noChangeArrowheads="1"/>
          </p:cNvSpPr>
          <p:nvPr>
            <p:ph type="title"/>
          </p:nvPr>
        </p:nvSpPr>
        <p:spPr>
          <a:xfrm>
            <a:off x="685800" y="434975"/>
            <a:ext cx="7772400" cy="762000"/>
          </a:xfrm>
        </p:spPr>
        <p:txBody>
          <a:bodyPr anchorCtr="1"/>
          <a:lstStyle/>
          <a:p>
            <a:r>
              <a:rPr lang="en-US" dirty="0">
                <a:latin typeface="Arial" charset="0"/>
                <a:cs typeface="Arial" charset="0"/>
              </a:rPr>
              <a:t>Outline</a:t>
            </a:r>
          </a:p>
        </p:txBody>
      </p:sp>
      <p:sp>
        <p:nvSpPr>
          <p:cNvPr id="16387" name="Rectangle 3"/>
          <p:cNvSpPr>
            <a:spLocks noGrp="1" noChangeArrowheads="1"/>
          </p:cNvSpPr>
          <p:nvPr>
            <p:ph type="body" idx="1"/>
          </p:nvPr>
        </p:nvSpPr>
        <p:spPr>
          <a:xfrm>
            <a:off x="687388" y="1741488"/>
            <a:ext cx="7769225" cy="709612"/>
          </a:xfrm>
        </p:spPr>
        <p:txBody>
          <a:bodyPr/>
          <a:lstStyle/>
          <a:p>
            <a:pPr marL="444500" indent="-444500" defTabSz="836613">
              <a:buClr>
                <a:srgbClr val="BF0922"/>
              </a:buClr>
              <a:buSzPct val="60000"/>
              <a:buFont typeface="Lucida Grande" charset="0"/>
              <a:buChar char="►"/>
            </a:pPr>
            <a:r>
              <a:rPr lang="en-US" dirty="0">
                <a:solidFill>
                  <a:schemeClr val="accent1"/>
                </a:solidFill>
                <a:latin typeface="Arial" charset="0"/>
                <a:cs typeface="Arial" charset="0"/>
              </a:rPr>
              <a:t>Global Company Profile:  </a:t>
            </a:r>
            <a:r>
              <a:rPr lang="en-US" i="1" dirty="0">
                <a:latin typeface="Arial" charset="0"/>
                <a:cs typeface="Arial" charset="0"/>
              </a:rPr>
              <a:t>Regal Marine</a:t>
            </a:r>
          </a:p>
        </p:txBody>
      </p:sp>
      <p:sp>
        <p:nvSpPr>
          <p:cNvPr id="2" name="TextBox 1"/>
          <p:cNvSpPr txBox="1">
            <a:spLocks noChangeArrowheads="1"/>
          </p:cNvSpPr>
          <p:nvPr/>
        </p:nvSpPr>
        <p:spPr bwMode="auto">
          <a:xfrm>
            <a:off x="685800" y="2489200"/>
            <a:ext cx="6661150" cy="2932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marL="444500" indent="-444500" defTabSz="836613">
              <a:defRPr>
                <a:solidFill>
                  <a:schemeClr val="tx1"/>
                </a:solidFill>
                <a:latin typeface="Calibri" charset="0"/>
                <a:ea typeface="ＭＳ Ｐゴシック" charset="0"/>
                <a:cs typeface="Arial" charset="0"/>
              </a:defRPr>
            </a:lvl1pPr>
            <a:lvl2pPr marL="742950" indent="-285750" defTabSz="836613">
              <a:defRPr>
                <a:solidFill>
                  <a:schemeClr val="tx1"/>
                </a:solidFill>
                <a:latin typeface="Calibri" charset="0"/>
                <a:ea typeface="Arial" charset="0"/>
                <a:cs typeface="Arial" charset="0"/>
              </a:defRPr>
            </a:lvl2pPr>
            <a:lvl3pPr marL="1143000" indent="-228600" defTabSz="836613">
              <a:defRPr>
                <a:solidFill>
                  <a:schemeClr val="tx1"/>
                </a:solidFill>
                <a:latin typeface="Calibri" charset="0"/>
                <a:ea typeface="Arial" charset="0"/>
                <a:cs typeface="Arial" charset="0"/>
              </a:defRPr>
            </a:lvl3pPr>
            <a:lvl4pPr marL="1600200" indent="-228600" defTabSz="836613">
              <a:defRPr>
                <a:solidFill>
                  <a:schemeClr val="tx1"/>
                </a:solidFill>
                <a:latin typeface="Calibri" charset="0"/>
                <a:ea typeface="Arial" charset="0"/>
                <a:cs typeface="Arial" charset="0"/>
              </a:defRPr>
            </a:lvl4pPr>
            <a:lvl5pPr marL="2057400" indent="-228600" defTabSz="836613">
              <a:defRPr>
                <a:solidFill>
                  <a:schemeClr val="tx1"/>
                </a:solidFill>
                <a:latin typeface="Calibri" charset="0"/>
                <a:ea typeface="Arial" charset="0"/>
                <a:cs typeface="Arial" charset="0"/>
              </a:defRPr>
            </a:lvl5pPr>
            <a:lvl6pPr marL="2514600" indent="-228600" defTabSz="836613" fontAlgn="base">
              <a:spcBef>
                <a:spcPct val="0"/>
              </a:spcBef>
              <a:spcAft>
                <a:spcPct val="0"/>
              </a:spcAft>
              <a:defRPr>
                <a:solidFill>
                  <a:schemeClr val="tx1"/>
                </a:solidFill>
                <a:latin typeface="Calibri" charset="0"/>
                <a:ea typeface="Arial" charset="0"/>
                <a:cs typeface="Arial" charset="0"/>
              </a:defRPr>
            </a:lvl6pPr>
            <a:lvl7pPr marL="2971800" indent="-228600" defTabSz="836613" fontAlgn="base">
              <a:spcBef>
                <a:spcPct val="0"/>
              </a:spcBef>
              <a:spcAft>
                <a:spcPct val="0"/>
              </a:spcAft>
              <a:defRPr>
                <a:solidFill>
                  <a:schemeClr val="tx1"/>
                </a:solidFill>
                <a:latin typeface="Calibri" charset="0"/>
                <a:ea typeface="Arial" charset="0"/>
                <a:cs typeface="Arial" charset="0"/>
              </a:defRPr>
            </a:lvl7pPr>
            <a:lvl8pPr marL="3429000" indent="-228600" defTabSz="836613" fontAlgn="base">
              <a:spcBef>
                <a:spcPct val="0"/>
              </a:spcBef>
              <a:spcAft>
                <a:spcPct val="0"/>
              </a:spcAft>
              <a:defRPr>
                <a:solidFill>
                  <a:schemeClr val="tx1"/>
                </a:solidFill>
                <a:latin typeface="Calibri" charset="0"/>
                <a:ea typeface="Arial" charset="0"/>
                <a:cs typeface="Arial" charset="0"/>
              </a:defRPr>
            </a:lvl8pPr>
            <a:lvl9pPr marL="3886200" indent="-228600" defTabSz="836613" fontAlgn="base">
              <a:spcBef>
                <a:spcPct val="0"/>
              </a:spcBef>
              <a:spcAft>
                <a:spcPct val="0"/>
              </a:spcAft>
              <a:defRPr>
                <a:solidFill>
                  <a:schemeClr val="tx1"/>
                </a:solidFill>
                <a:latin typeface="Calibri" charset="0"/>
                <a:ea typeface="Arial" charset="0"/>
                <a:cs typeface="Arial" charset="0"/>
              </a:defRPr>
            </a:lvl9pPr>
          </a:lstStyle>
          <a:p>
            <a:pPr>
              <a:lnSpc>
                <a:spcPct val="90000"/>
              </a:lnSpc>
              <a:spcAft>
                <a:spcPts val="1200"/>
              </a:spcAft>
              <a:buClr>
                <a:srgbClr val="BF0922"/>
              </a:buClr>
              <a:buSzPct val="60000"/>
              <a:buFont typeface="Lucida Grande" charset="0"/>
              <a:buChar char="►"/>
            </a:pPr>
            <a:r>
              <a:rPr lang="en-US" sz="3200" dirty="0">
                <a:solidFill>
                  <a:srgbClr val="000000"/>
                </a:solidFill>
                <a:latin typeface="Arial" charset="0"/>
              </a:rPr>
              <a:t>Goods and Services Selection</a:t>
            </a:r>
          </a:p>
          <a:p>
            <a:pPr>
              <a:lnSpc>
                <a:spcPct val="90000"/>
              </a:lnSpc>
              <a:spcAft>
                <a:spcPts val="1200"/>
              </a:spcAft>
              <a:buClr>
                <a:srgbClr val="BF0922"/>
              </a:buClr>
              <a:buSzPct val="60000"/>
              <a:buFont typeface="Lucida Grande" charset="0"/>
              <a:buChar char="►"/>
            </a:pPr>
            <a:r>
              <a:rPr lang="en-US" sz="3200" dirty="0">
                <a:solidFill>
                  <a:srgbClr val="000000"/>
                </a:solidFill>
                <a:latin typeface="Arial" charset="0"/>
              </a:rPr>
              <a:t>Generating New Products</a:t>
            </a:r>
          </a:p>
          <a:p>
            <a:pPr>
              <a:lnSpc>
                <a:spcPct val="90000"/>
              </a:lnSpc>
              <a:spcAft>
                <a:spcPts val="1200"/>
              </a:spcAft>
              <a:buClr>
                <a:srgbClr val="BF0922"/>
              </a:buClr>
              <a:buSzPct val="60000"/>
              <a:buFont typeface="Lucida Grande" charset="0"/>
              <a:buChar char="►"/>
            </a:pPr>
            <a:r>
              <a:rPr lang="en-US" sz="3200" dirty="0">
                <a:solidFill>
                  <a:srgbClr val="000000"/>
                </a:solidFill>
                <a:latin typeface="Arial" charset="0"/>
              </a:rPr>
              <a:t>Product Development</a:t>
            </a:r>
          </a:p>
          <a:p>
            <a:pPr>
              <a:lnSpc>
                <a:spcPct val="90000"/>
              </a:lnSpc>
              <a:spcAft>
                <a:spcPts val="1200"/>
              </a:spcAft>
              <a:buClr>
                <a:srgbClr val="BF0922"/>
              </a:buClr>
              <a:buSzPct val="60000"/>
              <a:buFont typeface="Lucida Grande" charset="0"/>
              <a:buChar char="►"/>
            </a:pPr>
            <a:r>
              <a:rPr lang="en-US" sz="3200" dirty="0">
                <a:solidFill>
                  <a:srgbClr val="000000"/>
                </a:solidFill>
                <a:latin typeface="Arial" charset="0"/>
              </a:rPr>
              <a:t>Issues for Product Design</a:t>
            </a:r>
          </a:p>
          <a:p>
            <a:pPr>
              <a:lnSpc>
                <a:spcPct val="90000"/>
              </a:lnSpc>
              <a:spcAft>
                <a:spcPts val="1200"/>
              </a:spcAft>
              <a:buClr>
                <a:srgbClr val="BF0922"/>
              </a:buClr>
              <a:buSzPct val="60000"/>
              <a:buFont typeface="Lucida Grande" charset="0"/>
              <a:buChar char="►"/>
            </a:pPr>
            <a:r>
              <a:rPr lang="en-US" sz="3200" dirty="0">
                <a:solidFill>
                  <a:srgbClr val="000000"/>
                </a:solidFill>
                <a:latin typeface="Arial" charset="0"/>
              </a:rPr>
              <a:t>Product Development Continuum</a:t>
            </a:r>
          </a:p>
        </p:txBody>
      </p:sp>
    </p:spTree>
    <p:extLst>
      <p:ext uri="{BB962C8B-B14F-4D97-AF65-F5344CB8AC3E}">
        <p14:creationId xmlns:p14="http://schemas.microsoft.com/office/powerpoint/2010/main" val="1482431125"/>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16387"/>
                                        </p:tgtEl>
                                        <p:attrNameLst>
                                          <p:attrName>style.visibility</p:attrName>
                                        </p:attrNameLst>
                                      </p:cBhvr>
                                      <p:to>
                                        <p:strVal val="visible"/>
                                      </p:to>
                                    </p:set>
                                    <p:animEffect transition="in" filter="strips(downRight)">
                                      <p:cBhvr>
                                        <p:cTn id="7" dur="1000"/>
                                        <p:tgtEl>
                                          <p:spTgt spid="16387"/>
                                        </p:tgtEl>
                                      </p:cBhvr>
                                    </p:animEffect>
                                  </p:childTnLst>
                                </p:cTn>
                              </p:par>
                            </p:childTnLst>
                          </p:cTn>
                        </p:par>
                        <p:par>
                          <p:cTn id="8" fill="hold">
                            <p:stCondLst>
                              <p:cond delay="2000"/>
                            </p:stCondLst>
                            <p:childTnLst>
                              <p:par>
                                <p:cTn id="9" presetID="18" presetClass="entr" presetSubtype="6" fill="hold" grpId="0" nodeType="afterEffect">
                                  <p:stCondLst>
                                    <p:cond delay="1000"/>
                                  </p:stCondLst>
                                  <p:childTnLst>
                                    <p:set>
                                      <p:cBhvr>
                                        <p:cTn id="10" dur="1" fill="hold">
                                          <p:stCondLst>
                                            <p:cond delay="0"/>
                                          </p:stCondLst>
                                        </p:cTn>
                                        <p:tgtEl>
                                          <p:spTgt spid="2"/>
                                        </p:tgtEl>
                                        <p:attrNameLst>
                                          <p:attrName>style.visibility</p:attrName>
                                        </p:attrNameLst>
                                      </p:cBhvr>
                                      <p:to>
                                        <p:strVal val="visible"/>
                                      </p:to>
                                    </p:set>
                                    <p:animEffect transition="in" filter="strips(downRight)">
                                      <p:cBhvr>
                                        <p:cTn id="11"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autoUpdateAnimBg="0"/>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ChangeArrowheads="1"/>
          </p:cNvSpPr>
          <p:nvPr>
            <p:ph type="title"/>
          </p:nvPr>
        </p:nvSpPr>
        <p:spPr>
          <a:xfrm>
            <a:off x="685800" y="434975"/>
            <a:ext cx="7772400" cy="952500"/>
          </a:xfrm>
        </p:spPr>
        <p:txBody>
          <a:bodyPr/>
          <a:lstStyle/>
          <a:p>
            <a:r>
              <a:rPr lang="en-US" dirty="0">
                <a:latin typeface="Arial" charset="0"/>
                <a:cs typeface="Arial" charset="0"/>
              </a:rPr>
              <a:t>Generating New Products</a:t>
            </a:r>
          </a:p>
        </p:txBody>
      </p:sp>
      <p:sp>
        <p:nvSpPr>
          <p:cNvPr id="53251" name="Rectangle 3"/>
          <p:cNvSpPr>
            <a:spLocks noChangeArrowheads="1"/>
          </p:cNvSpPr>
          <p:nvPr/>
        </p:nvSpPr>
        <p:spPr bwMode="auto">
          <a:xfrm>
            <a:off x="1311275" y="1714500"/>
            <a:ext cx="6519863" cy="4064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marL="482600" indent="-482600">
              <a:lnSpc>
                <a:spcPct val="90000"/>
              </a:lnSpc>
              <a:spcAft>
                <a:spcPct val="40000"/>
              </a:spcAft>
              <a:buClr>
                <a:schemeClr val="tx1"/>
              </a:buClr>
              <a:buFont typeface="Times" charset="0"/>
              <a:buAutoNum type="arabicPeriod"/>
            </a:pPr>
            <a:r>
              <a:rPr lang="en-US" sz="2800" dirty="0"/>
              <a:t>Understanding the customer</a:t>
            </a:r>
          </a:p>
          <a:p>
            <a:pPr marL="482600" indent="-482600">
              <a:lnSpc>
                <a:spcPct val="90000"/>
              </a:lnSpc>
              <a:spcAft>
                <a:spcPct val="40000"/>
              </a:spcAft>
              <a:buClr>
                <a:schemeClr val="tx1"/>
              </a:buClr>
              <a:buFont typeface="Times" charset="0"/>
              <a:buAutoNum type="arabicPeriod"/>
            </a:pPr>
            <a:r>
              <a:rPr lang="en-US" sz="2800" dirty="0"/>
              <a:t>Economic change</a:t>
            </a:r>
          </a:p>
          <a:p>
            <a:pPr marL="482600" indent="-482600">
              <a:lnSpc>
                <a:spcPct val="90000"/>
              </a:lnSpc>
              <a:spcAft>
                <a:spcPct val="40000"/>
              </a:spcAft>
              <a:buClr>
                <a:schemeClr val="tx1"/>
              </a:buClr>
              <a:buFont typeface="Times" charset="0"/>
              <a:buAutoNum type="arabicPeriod"/>
            </a:pPr>
            <a:r>
              <a:rPr lang="en-US" sz="2800" dirty="0"/>
              <a:t>Sociological and demographic change</a:t>
            </a:r>
          </a:p>
          <a:p>
            <a:pPr marL="482600" indent="-482600">
              <a:lnSpc>
                <a:spcPct val="90000"/>
              </a:lnSpc>
              <a:spcAft>
                <a:spcPct val="40000"/>
              </a:spcAft>
              <a:buClr>
                <a:schemeClr val="tx1"/>
              </a:buClr>
              <a:buFont typeface="Times" charset="0"/>
              <a:buAutoNum type="arabicPeriod"/>
            </a:pPr>
            <a:r>
              <a:rPr lang="en-US" sz="2800" dirty="0"/>
              <a:t>Technological change</a:t>
            </a:r>
          </a:p>
          <a:p>
            <a:pPr marL="482600" indent="-482600">
              <a:lnSpc>
                <a:spcPct val="90000"/>
              </a:lnSpc>
              <a:spcAft>
                <a:spcPct val="40000"/>
              </a:spcAft>
              <a:buClr>
                <a:schemeClr val="tx1"/>
              </a:buClr>
              <a:buFont typeface="Times" charset="0"/>
              <a:buAutoNum type="arabicPeriod"/>
            </a:pPr>
            <a:r>
              <a:rPr lang="en-US" sz="2800" dirty="0"/>
              <a:t>Political and legal change</a:t>
            </a:r>
          </a:p>
          <a:p>
            <a:pPr marL="482600" indent="-482600">
              <a:lnSpc>
                <a:spcPct val="90000"/>
              </a:lnSpc>
              <a:spcAft>
                <a:spcPct val="40000"/>
              </a:spcAft>
              <a:buClr>
                <a:schemeClr val="tx1"/>
              </a:buClr>
              <a:buFont typeface="Times" charset="0"/>
              <a:buAutoNum type="arabicPeriod"/>
            </a:pPr>
            <a:r>
              <a:rPr lang="en-US" sz="2800" dirty="0"/>
              <a:t>Market practice, professional standards, suppliers, distributors</a:t>
            </a:r>
          </a:p>
        </p:txBody>
      </p:sp>
    </p:spTree>
    <p:extLst>
      <p:ext uri="{BB962C8B-B14F-4D97-AF65-F5344CB8AC3E}">
        <p14:creationId xmlns:p14="http://schemas.microsoft.com/office/powerpoint/2010/main" val="244346177"/>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53251"/>
                                        </p:tgtEl>
                                        <p:attrNameLst>
                                          <p:attrName>style.visibility</p:attrName>
                                        </p:attrNameLst>
                                      </p:cBhvr>
                                      <p:to>
                                        <p:strVal val="visible"/>
                                      </p:to>
                                    </p:set>
                                    <p:animEffect transition="in" filter="strips(downRight)">
                                      <p:cBhvr>
                                        <p:cTn id="7" dur="1000"/>
                                        <p:tgtEl>
                                          <p:spTgt spid="532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346" name="Group 2"/>
          <p:cNvGrpSpPr>
            <a:grpSpLocks/>
          </p:cNvGrpSpPr>
          <p:nvPr/>
        </p:nvGrpSpPr>
        <p:grpSpPr bwMode="auto">
          <a:xfrm>
            <a:off x="658813" y="2146300"/>
            <a:ext cx="7913687" cy="4279900"/>
            <a:chOff x="415" y="1768"/>
            <a:chExt cx="4985" cy="2336"/>
          </a:xfrm>
          <a:solidFill>
            <a:schemeClr val="accent3"/>
          </a:solidFill>
        </p:grpSpPr>
        <p:grpSp>
          <p:nvGrpSpPr>
            <p:cNvPr id="57347" name="Group 3"/>
            <p:cNvGrpSpPr>
              <a:grpSpLocks/>
            </p:cNvGrpSpPr>
            <p:nvPr/>
          </p:nvGrpSpPr>
          <p:grpSpPr bwMode="auto">
            <a:xfrm>
              <a:off x="415" y="1768"/>
              <a:ext cx="4985" cy="2336"/>
              <a:chOff x="415" y="1768"/>
              <a:chExt cx="4985" cy="2336"/>
            </a:xfrm>
            <a:grpFill/>
          </p:grpSpPr>
          <p:sp>
            <p:nvSpPr>
              <p:cNvPr id="57348" name="Rectangle 4"/>
              <p:cNvSpPr>
                <a:spLocks noChangeArrowheads="1"/>
              </p:cNvSpPr>
              <p:nvPr/>
            </p:nvSpPr>
            <p:spPr bwMode="auto">
              <a:xfrm>
                <a:off x="448" y="1768"/>
                <a:ext cx="4952" cy="2336"/>
              </a:xfrm>
              <a:prstGeom prst="rect">
                <a:avLst/>
              </a:prstGeom>
              <a:grpFill/>
              <a:ln w="9525">
                <a:solidFill>
                  <a:schemeClr val="tx1"/>
                </a:solidFill>
                <a:miter lim="800000"/>
                <a:headEnd/>
                <a:tailEnd/>
              </a:ln>
              <a:effectLst/>
            </p:spPr>
            <p:txBody>
              <a:bodyPr wrap="none" anchor="ctr"/>
              <a:lstStyle/>
              <a:p>
                <a:pPr fontAlgn="auto">
                  <a:spcBef>
                    <a:spcPts val="0"/>
                  </a:spcBef>
                  <a:spcAft>
                    <a:spcPts val="0"/>
                  </a:spcAft>
                  <a:defRPr/>
                </a:pPr>
                <a:endParaRPr lang="en-US" dirty="0">
                  <a:latin typeface="Arial"/>
                  <a:ea typeface="+mn-ea"/>
                  <a:cs typeface="Arial"/>
                </a:endParaRPr>
              </a:p>
            </p:txBody>
          </p:sp>
          <p:sp>
            <p:nvSpPr>
              <p:cNvPr id="57349" name="Text Box 5"/>
              <p:cNvSpPr txBox="1">
                <a:spLocks noChangeArrowheads="1"/>
              </p:cNvSpPr>
              <p:nvPr/>
            </p:nvSpPr>
            <p:spPr bwMode="auto">
              <a:xfrm>
                <a:off x="415" y="2544"/>
                <a:ext cx="1177" cy="727"/>
              </a:xfrm>
              <a:prstGeom prst="rect">
                <a:avLst/>
              </a:prstGeom>
              <a:noFill/>
              <a:ln>
                <a:noFill/>
              </a:ln>
              <a:effectLst/>
            </p:spPr>
            <p:txBody>
              <a:bodyPr lIns="100008" tIns="50004" rIns="100008" bIns="50004">
                <a:spAutoFit/>
              </a:bodyPr>
              <a:lstStyle>
                <a:lvl1pPr defTabSz="1000125">
                  <a:defRPr sz="2400">
                    <a:solidFill>
                      <a:schemeClr val="tx1"/>
                    </a:solidFill>
                    <a:latin typeface="Arial" charset="0"/>
                    <a:ea typeface="ＭＳ Ｐゴシック" charset="0"/>
                    <a:cs typeface="ＭＳ Ｐゴシック" charset="0"/>
                  </a:defRPr>
                </a:lvl1pPr>
                <a:lvl2pPr marL="500063" defTabSz="1000125">
                  <a:defRPr sz="2400">
                    <a:solidFill>
                      <a:schemeClr val="tx1"/>
                    </a:solidFill>
                    <a:latin typeface="Arial" charset="0"/>
                    <a:ea typeface="ＭＳ Ｐゴシック" charset="0"/>
                  </a:defRPr>
                </a:lvl2pPr>
                <a:lvl3pPr marL="1000125" defTabSz="1000125">
                  <a:defRPr sz="2400">
                    <a:solidFill>
                      <a:schemeClr val="tx1"/>
                    </a:solidFill>
                    <a:latin typeface="Arial" charset="0"/>
                    <a:ea typeface="ＭＳ Ｐゴシック" charset="0"/>
                  </a:defRPr>
                </a:lvl3pPr>
                <a:lvl4pPr marL="1500188" defTabSz="1000125">
                  <a:defRPr sz="2400">
                    <a:solidFill>
                      <a:schemeClr val="tx1"/>
                    </a:solidFill>
                    <a:latin typeface="Arial" charset="0"/>
                    <a:ea typeface="ＭＳ Ｐゴシック" charset="0"/>
                  </a:defRPr>
                </a:lvl4pPr>
                <a:lvl5pPr marL="2000250" defTabSz="1000125">
                  <a:defRPr sz="2400">
                    <a:solidFill>
                      <a:schemeClr val="tx1"/>
                    </a:solidFill>
                    <a:latin typeface="Arial" charset="0"/>
                    <a:ea typeface="ＭＳ Ｐゴシック" charset="0"/>
                  </a:defRPr>
                </a:lvl5pPr>
                <a:lvl6pPr marL="2457450" defTabSz="1000125" eaLnBrk="0" fontAlgn="base" hangingPunct="0">
                  <a:spcBef>
                    <a:spcPct val="0"/>
                  </a:spcBef>
                  <a:spcAft>
                    <a:spcPct val="0"/>
                  </a:spcAft>
                  <a:defRPr sz="2400">
                    <a:solidFill>
                      <a:schemeClr val="tx1"/>
                    </a:solidFill>
                    <a:latin typeface="Arial" charset="0"/>
                    <a:ea typeface="ＭＳ Ｐゴシック" charset="0"/>
                  </a:defRPr>
                </a:lvl6pPr>
                <a:lvl7pPr marL="2914650" defTabSz="1000125" eaLnBrk="0" fontAlgn="base" hangingPunct="0">
                  <a:spcBef>
                    <a:spcPct val="0"/>
                  </a:spcBef>
                  <a:spcAft>
                    <a:spcPct val="0"/>
                  </a:spcAft>
                  <a:defRPr sz="2400">
                    <a:solidFill>
                      <a:schemeClr val="tx1"/>
                    </a:solidFill>
                    <a:latin typeface="Arial" charset="0"/>
                    <a:ea typeface="ＭＳ Ｐゴシック" charset="0"/>
                  </a:defRPr>
                </a:lvl7pPr>
                <a:lvl8pPr marL="3371850" defTabSz="1000125" eaLnBrk="0" fontAlgn="base" hangingPunct="0">
                  <a:spcBef>
                    <a:spcPct val="0"/>
                  </a:spcBef>
                  <a:spcAft>
                    <a:spcPct val="0"/>
                  </a:spcAft>
                  <a:defRPr sz="2400">
                    <a:solidFill>
                      <a:schemeClr val="tx1"/>
                    </a:solidFill>
                    <a:latin typeface="Arial" charset="0"/>
                    <a:ea typeface="ＭＳ Ｐゴシック" charset="0"/>
                  </a:defRPr>
                </a:lvl8pPr>
                <a:lvl9pPr marL="3829050" defTabSz="1000125" eaLnBrk="0" fontAlgn="base" hangingPunct="0">
                  <a:spcBef>
                    <a:spcPct val="0"/>
                  </a:spcBef>
                  <a:spcAft>
                    <a:spcPct val="0"/>
                  </a:spcAft>
                  <a:defRPr sz="2400">
                    <a:solidFill>
                      <a:schemeClr val="tx1"/>
                    </a:solidFill>
                    <a:latin typeface="Arial" charset="0"/>
                    <a:ea typeface="ＭＳ Ｐゴシック" charset="0"/>
                  </a:defRPr>
                </a:lvl9pPr>
              </a:lstStyle>
              <a:p>
                <a:pPr algn="ctr" fontAlgn="auto">
                  <a:spcBef>
                    <a:spcPct val="50000"/>
                  </a:spcBef>
                  <a:spcAft>
                    <a:spcPts val="0"/>
                  </a:spcAft>
                  <a:buClr>
                    <a:srgbClr val="FFFF00"/>
                  </a:buClr>
                  <a:buFont typeface="Symbol" charset="0"/>
                  <a:buNone/>
                  <a:defRPr/>
                </a:pPr>
                <a:r>
                  <a:rPr lang="en-US" sz="2000" dirty="0">
                    <a:latin typeface="Arial"/>
                    <a:cs typeface="Arial"/>
                  </a:rPr>
                  <a:t>Scope of product development team</a:t>
                </a:r>
              </a:p>
            </p:txBody>
          </p:sp>
        </p:grpSp>
        <p:grpSp>
          <p:nvGrpSpPr>
            <p:cNvPr id="57350" name="Group 6"/>
            <p:cNvGrpSpPr>
              <a:grpSpLocks/>
            </p:cNvGrpSpPr>
            <p:nvPr/>
          </p:nvGrpSpPr>
          <p:grpSpPr bwMode="auto">
            <a:xfrm>
              <a:off x="980" y="1776"/>
              <a:ext cx="0" cy="2328"/>
              <a:chOff x="980" y="1776"/>
              <a:chExt cx="0" cy="2328"/>
            </a:xfrm>
            <a:grpFill/>
          </p:grpSpPr>
          <p:sp>
            <p:nvSpPr>
              <p:cNvPr id="57351" name="Line 7"/>
              <p:cNvSpPr>
                <a:spLocks noChangeShapeType="1"/>
              </p:cNvSpPr>
              <p:nvPr/>
            </p:nvSpPr>
            <p:spPr bwMode="auto">
              <a:xfrm>
                <a:off x="980" y="1776"/>
                <a:ext cx="0" cy="792"/>
              </a:xfrm>
              <a:prstGeom prst="line">
                <a:avLst/>
              </a:prstGeom>
              <a:grpFill/>
              <a:ln w="57150">
                <a:solidFill>
                  <a:schemeClr val="tx2"/>
                </a:solidFill>
                <a:round/>
                <a:headEnd type="triangle" w="sm" len="sm"/>
                <a:tailEnd/>
              </a:ln>
              <a:effectLst/>
            </p:spPr>
            <p:txBody>
              <a:bodyPr wrap="none" anchor="ctr"/>
              <a:lstStyle/>
              <a:p>
                <a:pPr fontAlgn="auto">
                  <a:spcBef>
                    <a:spcPts val="0"/>
                  </a:spcBef>
                  <a:spcAft>
                    <a:spcPts val="0"/>
                  </a:spcAft>
                  <a:defRPr/>
                </a:pPr>
                <a:endParaRPr lang="en-US" dirty="0">
                  <a:latin typeface="Arial"/>
                  <a:ea typeface="+mn-ea"/>
                  <a:cs typeface="Arial"/>
                </a:endParaRPr>
              </a:p>
            </p:txBody>
          </p:sp>
          <p:sp>
            <p:nvSpPr>
              <p:cNvPr id="57352" name="Line 8"/>
              <p:cNvSpPr>
                <a:spLocks noChangeShapeType="1"/>
              </p:cNvSpPr>
              <p:nvPr/>
            </p:nvSpPr>
            <p:spPr bwMode="auto">
              <a:xfrm flipV="1">
                <a:off x="980" y="3384"/>
                <a:ext cx="0" cy="720"/>
              </a:xfrm>
              <a:prstGeom prst="line">
                <a:avLst/>
              </a:prstGeom>
              <a:grpFill/>
              <a:ln w="57150">
                <a:solidFill>
                  <a:schemeClr val="tx2"/>
                </a:solidFill>
                <a:round/>
                <a:headEnd type="triangle" w="sm" len="sm"/>
                <a:tailEnd/>
              </a:ln>
              <a:effectLst/>
            </p:spPr>
            <p:txBody>
              <a:bodyPr wrap="none" anchor="ctr"/>
              <a:lstStyle/>
              <a:p>
                <a:pPr fontAlgn="auto">
                  <a:spcBef>
                    <a:spcPts val="0"/>
                  </a:spcBef>
                  <a:spcAft>
                    <a:spcPts val="0"/>
                  </a:spcAft>
                  <a:defRPr/>
                </a:pPr>
                <a:endParaRPr lang="en-US" dirty="0">
                  <a:latin typeface="Arial"/>
                  <a:ea typeface="+mn-ea"/>
                  <a:cs typeface="Arial"/>
                </a:endParaRPr>
              </a:p>
            </p:txBody>
          </p:sp>
        </p:grpSp>
      </p:grpSp>
      <p:sp>
        <p:nvSpPr>
          <p:cNvPr id="57353" name="Rectangle 9"/>
          <p:cNvSpPr>
            <a:spLocks noGrp="1" noChangeArrowheads="1"/>
          </p:cNvSpPr>
          <p:nvPr>
            <p:ph type="title"/>
          </p:nvPr>
        </p:nvSpPr>
        <p:spPr>
          <a:xfrm>
            <a:off x="685800" y="406400"/>
            <a:ext cx="7772400" cy="1257300"/>
          </a:xfrm>
        </p:spPr>
        <p:txBody>
          <a:bodyPr rtlCol="0">
            <a:normAutofit fontScale="90000"/>
          </a:bodyPr>
          <a:lstStyle/>
          <a:p>
            <a:pPr fontAlgn="auto">
              <a:spcAft>
                <a:spcPts val="0"/>
              </a:spcAft>
              <a:defRPr/>
            </a:pPr>
            <a:r>
              <a:rPr lang="en-US" dirty="0">
                <a:ea typeface="+mj-ea"/>
              </a:rPr>
              <a:t>Product Development Stages</a:t>
            </a:r>
          </a:p>
        </p:txBody>
      </p:sp>
      <p:grpSp>
        <p:nvGrpSpPr>
          <p:cNvPr id="57354" name="Group 10"/>
          <p:cNvGrpSpPr>
            <a:grpSpLocks/>
          </p:cNvGrpSpPr>
          <p:nvPr/>
        </p:nvGrpSpPr>
        <p:grpSpPr bwMode="auto">
          <a:xfrm>
            <a:off x="1968500" y="2717800"/>
            <a:ext cx="6946900" cy="2311400"/>
            <a:chOff x="1240" y="2088"/>
            <a:chExt cx="4376" cy="1344"/>
          </a:xfrm>
        </p:grpSpPr>
        <p:sp>
          <p:nvSpPr>
            <p:cNvPr id="55338" name="AutoShape 11"/>
            <p:cNvSpPr>
              <a:spLocks noChangeArrowheads="1"/>
            </p:cNvSpPr>
            <p:nvPr/>
          </p:nvSpPr>
          <p:spPr bwMode="auto">
            <a:xfrm flipH="1">
              <a:off x="1240" y="2088"/>
              <a:ext cx="4376" cy="1344"/>
            </a:xfrm>
            <a:prstGeom prst="parallelogram">
              <a:avLst>
                <a:gd name="adj" fmla="val 97829"/>
              </a:avLst>
            </a:prstGeom>
            <a:solidFill>
              <a:schemeClr val="accent2"/>
            </a:solidFill>
            <a:ln w="9525">
              <a:solidFill>
                <a:schemeClr val="tx1"/>
              </a:solidFill>
              <a:miter lim="800000"/>
              <a:headEnd/>
              <a:tailEnd/>
            </a:ln>
          </p:spPr>
          <p:txBody>
            <a:bodyPr wrap="none" anchor="ctr"/>
            <a:lstStyle/>
            <a:p>
              <a:endParaRPr lang="en-US" dirty="0"/>
            </a:p>
          </p:txBody>
        </p:sp>
        <p:sp>
          <p:nvSpPr>
            <p:cNvPr id="55339" name="Text Box 12"/>
            <p:cNvSpPr txBox="1">
              <a:spLocks noChangeArrowheads="1"/>
            </p:cNvSpPr>
            <p:nvPr/>
          </p:nvSpPr>
          <p:spPr bwMode="auto">
            <a:xfrm>
              <a:off x="3811" y="2523"/>
              <a:ext cx="1114" cy="6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00008" tIns="50004" rIns="100008" bIns="50004">
              <a:spAutoFit/>
            </a:bodyPr>
            <a:lstStyle>
              <a:lvl1pPr defTabSz="1000125">
                <a:defRPr>
                  <a:solidFill>
                    <a:schemeClr val="tx1"/>
                  </a:solidFill>
                  <a:latin typeface="Calibri" charset="0"/>
                  <a:ea typeface="ＭＳ Ｐゴシック" charset="0"/>
                  <a:cs typeface="Arial" charset="0"/>
                </a:defRPr>
              </a:lvl1pPr>
              <a:lvl2pPr marL="742950" indent="-285750" defTabSz="1000125">
                <a:defRPr>
                  <a:solidFill>
                    <a:schemeClr val="tx1"/>
                  </a:solidFill>
                  <a:latin typeface="Calibri" charset="0"/>
                  <a:ea typeface="Arial" charset="0"/>
                  <a:cs typeface="Arial" charset="0"/>
                </a:defRPr>
              </a:lvl2pPr>
              <a:lvl3pPr marL="1143000" indent="-228600" defTabSz="1000125">
                <a:defRPr>
                  <a:solidFill>
                    <a:schemeClr val="tx1"/>
                  </a:solidFill>
                  <a:latin typeface="Calibri" charset="0"/>
                  <a:ea typeface="Arial" charset="0"/>
                  <a:cs typeface="Arial" charset="0"/>
                </a:defRPr>
              </a:lvl3pPr>
              <a:lvl4pPr marL="1600200" indent="-228600" defTabSz="1000125">
                <a:defRPr>
                  <a:solidFill>
                    <a:schemeClr val="tx1"/>
                  </a:solidFill>
                  <a:latin typeface="Calibri" charset="0"/>
                  <a:ea typeface="Arial" charset="0"/>
                  <a:cs typeface="Arial" charset="0"/>
                </a:defRPr>
              </a:lvl4pPr>
              <a:lvl5pPr marL="2057400" indent="-228600" defTabSz="1000125">
                <a:defRPr>
                  <a:solidFill>
                    <a:schemeClr val="tx1"/>
                  </a:solidFill>
                  <a:latin typeface="Calibri" charset="0"/>
                  <a:ea typeface="Arial" charset="0"/>
                  <a:cs typeface="Arial" charset="0"/>
                </a:defRPr>
              </a:lvl5pPr>
              <a:lvl6pPr marL="2514600" indent="-228600" defTabSz="1000125" fontAlgn="base">
                <a:spcBef>
                  <a:spcPct val="0"/>
                </a:spcBef>
                <a:spcAft>
                  <a:spcPct val="0"/>
                </a:spcAft>
                <a:defRPr>
                  <a:solidFill>
                    <a:schemeClr val="tx1"/>
                  </a:solidFill>
                  <a:latin typeface="Calibri" charset="0"/>
                  <a:ea typeface="Arial" charset="0"/>
                  <a:cs typeface="Arial" charset="0"/>
                </a:defRPr>
              </a:lvl6pPr>
              <a:lvl7pPr marL="2971800" indent="-228600" defTabSz="1000125" fontAlgn="base">
                <a:spcBef>
                  <a:spcPct val="0"/>
                </a:spcBef>
                <a:spcAft>
                  <a:spcPct val="0"/>
                </a:spcAft>
                <a:defRPr>
                  <a:solidFill>
                    <a:schemeClr val="tx1"/>
                  </a:solidFill>
                  <a:latin typeface="Calibri" charset="0"/>
                  <a:ea typeface="Arial" charset="0"/>
                  <a:cs typeface="Arial" charset="0"/>
                </a:defRPr>
              </a:lvl7pPr>
              <a:lvl8pPr marL="3429000" indent="-228600" defTabSz="1000125" fontAlgn="base">
                <a:spcBef>
                  <a:spcPct val="0"/>
                </a:spcBef>
                <a:spcAft>
                  <a:spcPct val="0"/>
                </a:spcAft>
                <a:defRPr>
                  <a:solidFill>
                    <a:schemeClr val="tx1"/>
                  </a:solidFill>
                  <a:latin typeface="Calibri" charset="0"/>
                  <a:ea typeface="Arial" charset="0"/>
                  <a:cs typeface="Arial" charset="0"/>
                </a:defRPr>
              </a:lvl8pPr>
              <a:lvl9pPr marL="3886200" indent="-228600" defTabSz="1000125" fontAlgn="base">
                <a:spcBef>
                  <a:spcPct val="0"/>
                </a:spcBef>
                <a:spcAft>
                  <a:spcPct val="0"/>
                </a:spcAft>
                <a:defRPr>
                  <a:solidFill>
                    <a:schemeClr val="tx1"/>
                  </a:solidFill>
                  <a:latin typeface="Calibri" charset="0"/>
                  <a:ea typeface="Arial" charset="0"/>
                  <a:cs typeface="Arial" charset="0"/>
                </a:defRPr>
              </a:lvl9pPr>
            </a:lstStyle>
            <a:p>
              <a:pPr algn="ctr">
                <a:lnSpc>
                  <a:spcPct val="85000"/>
                </a:lnSpc>
                <a:spcBef>
                  <a:spcPct val="50000"/>
                </a:spcBef>
              </a:pPr>
              <a:r>
                <a:rPr lang="en-US" sz="2000" dirty="0">
                  <a:latin typeface="Arial" charset="0"/>
                  <a:ea typeface="MS PGothic" charset="0"/>
                  <a:cs typeface="MS PGothic" charset="0"/>
                </a:rPr>
                <a:t>Scope for design and engineering teams</a:t>
              </a:r>
            </a:p>
          </p:txBody>
        </p:sp>
        <p:sp>
          <p:nvSpPr>
            <p:cNvPr id="55340" name="Line 13"/>
            <p:cNvSpPr>
              <a:spLocks noChangeShapeType="1"/>
            </p:cNvSpPr>
            <p:nvPr/>
          </p:nvSpPr>
          <p:spPr bwMode="auto">
            <a:xfrm flipV="1">
              <a:off x="4196" y="2088"/>
              <a:ext cx="0" cy="440"/>
            </a:xfrm>
            <a:prstGeom prst="line">
              <a:avLst/>
            </a:prstGeom>
            <a:noFill/>
            <a:ln w="57150">
              <a:solidFill>
                <a:schemeClr val="tx2"/>
              </a:solidFill>
              <a:round/>
              <a:headEnd/>
              <a:tailEnd type="triangl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55341" name="Line 14"/>
            <p:cNvSpPr>
              <a:spLocks noChangeShapeType="1"/>
            </p:cNvSpPr>
            <p:nvPr/>
          </p:nvSpPr>
          <p:spPr bwMode="auto">
            <a:xfrm>
              <a:off x="4196" y="3216"/>
              <a:ext cx="0" cy="208"/>
            </a:xfrm>
            <a:prstGeom prst="line">
              <a:avLst/>
            </a:prstGeom>
            <a:noFill/>
            <a:ln w="57150">
              <a:solidFill>
                <a:srgbClr val="255898"/>
              </a:solidFill>
              <a:round/>
              <a:headEnd/>
              <a:tailEnd type="triangle" w="sm" len="sm"/>
            </a:ln>
            <a:extLst>
              <a:ext uri="{909E8E84-426E-40dd-AFC4-6F175D3DCCD1}">
                <a14:hiddenFill xmlns="" xmlns:a14="http://schemas.microsoft.com/office/drawing/2010/main">
                  <a:noFill/>
                </a14:hiddenFill>
              </a:ext>
            </a:extLst>
          </p:spPr>
          <p:txBody>
            <a:bodyPr wrap="none" anchor="ctr"/>
            <a:lstStyle/>
            <a:p>
              <a:endParaRPr lang="en-US" dirty="0"/>
            </a:p>
          </p:txBody>
        </p:sp>
      </p:grpSp>
      <p:grpSp>
        <p:nvGrpSpPr>
          <p:cNvPr id="57359" name="Group 15"/>
          <p:cNvGrpSpPr>
            <a:grpSpLocks/>
          </p:cNvGrpSpPr>
          <p:nvPr/>
        </p:nvGrpSpPr>
        <p:grpSpPr bwMode="auto">
          <a:xfrm>
            <a:off x="1041400" y="1077913"/>
            <a:ext cx="6045200" cy="4992687"/>
            <a:chOff x="656" y="1143"/>
            <a:chExt cx="3808" cy="2906"/>
          </a:xfrm>
        </p:grpSpPr>
        <p:grpSp>
          <p:nvGrpSpPr>
            <p:cNvPr id="55302" name="Group 16"/>
            <p:cNvGrpSpPr>
              <a:grpSpLocks/>
            </p:cNvGrpSpPr>
            <p:nvPr/>
          </p:nvGrpSpPr>
          <p:grpSpPr bwMode="auto">
            <a:xfrm>
              <a:off x="656" y="1143"/>
              <a:ext cx="3808" cy="2906"/>
              <a:chOff x="656" y="1143"/>
              <a:chExt cx="3808" cy="2906"/>
            </a:xfrm>
          </p:grpSpPr>
          <p:grpSp>
            <p:nvGrpSpPr>
              <p:cNvPr id="55311" name="Group 17"/>
              <p:cNvGrpSpPr>
                <a:grpSpLocks/>
              </p:cNvGrpSpPr>
              <p:nvPr/>
            </p:nvGrpSpPr>
            <p:grpSpPr bwMode="auto">
              <a:xfrm>
                <a:off x="3464" y="3808"/>
                <a:ext cx="1000" cy="241"/>
                <a:chOff x="3464" y="3808"/>
                <a:chExt cx="1000" cy="241"/>
              </a:xfrm>
            </p:grpSpPr>
            <p:sp>
              <p:nvSpPr>
                <p:cNvPr id="55336" name="AutoShape 18"/>
                <p:cNvSpPr>
                  <a:spLocks noChangeArrowheads="1"/>
                </p:cNvSpPr>
                <p:nvPr/>
              </p:nvSpPr>
              <p:spPr bwMode="auto">
                <a:xfrm>
                  <a:off x="3464" y="3817"/>
                  <a:ext cx="1000" cy="232"/>
                </a:xfrm>
                <a:prstGeom prst="roundRect">
                  <a:avLst>
                    <a:gd name="adj" fmla="val 50000"/>
                  </a:avLst>
                </a:prstGeom>
                <a:solidFill>
                  <a:srgbClr val="92D2CA"/>
                </a:solidFill>
                <a:ln w="9525">
                  <a:solidFill>
                    <a:schemeClr val="tx1"/>
                  </a:solidFill>
                  <a:round/>
                  <a:headEnd/>
                  <a:tailEnd/>
                </a:ln>
              </p:spPr>
              <p:txBody>
                <a:bodyPr wrap="none" anchor="ctr"/>
                <a:lstStyle/>
                <a:p>
                  <a:endParaRPr lang="en-US" dirty="0"/>
                </a:p>
              </p:txBody>
            </p:sp>
            <p:sp>
              <p:nvSpPr>
                <p:cNvPr id="55337" name="Rectangle 19"/>
                <p:cNvSpPr>
                  <a:spLocks noChangeArrowheads="1"/>
                </p:cNvSpPr>
                <p:nvPr/>
              </p:nvSpPr>
              <p:spPr bwMode="auto">
                <a:xfrm>
                  <a:off x="3501" y="3808"/>
                  <a:ext cx="92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sz="2000" dirty="0"/>
                    <a:t>Evaluation</a:t>
                  </a:r>
                </a:p>
              </p:txBody>
            </p:sp>
          </p:grpSp>
          <p:grpSp>
            <p:nvGrpSpPr>
              <p:cNvPr id="55312" name="Group 20"/>
              <p:cNvGrpSpPr>
                <a:grpSpLocks/>
              </p:cNvGrpSpPr>
              <p:nvPr/>
            </p:nvGrpSpPr>
            <p:grpSpPr bwMode="auto">
              <a:xfrm>
                <a:off x="3104" y="3474"/>
                <a:ext cx="1120" cy="241"/>
                <a:chOff x="3104" y="3474"/>
                <a:chExt cx="1120" cy="241"/>
              </a:xfrm>
            </p:grpSpPr>
            <p:sp>
              <p:nvSpPr>
                <p:cNvPr id="55334" name="AutoShape 21"/>
                <p:cNvSpPr>
                  <a:spLocks noChangeArrowheads="1"/>
                </p:cNvSpPr>
                <p:nvPr/>
              </p:nvSpPr>
              <p:spPr bwMode="auto">
                <a:xfrm>
                  <a:off x="3104" y="3483"/>
                  <a:ext cx="1120" cy="232"/>
                </a:xfrm>
                <a:prstGeom prst="roundRect">
                  <a:avLst>
                    <a:gd name="adj" fmla="val 50000"/>
                  </a:avLst>
                </a:prstGeom>
                <a:solidFill>
                  <a:srgbClr val="92D2CA"/>
                </a:solidFill>
                <a:ln w="9525">
                  <a:solidFill>
                    <a:schemeClr val="tx1"/>
                  </a:solidFill>
                  <a:round/>
                  <a:headEnd/>
                  <a:tailEnd/>
                </a:ln>
              </p:spPr>
              <p:txBody>
                <a:bodyPr wrap="none" anchor="ctr"/>
                <a:lstStyle/>
                <a:p>
                  <a:endParaRPr lang="en-US" dirty="0"/>
                </a:p>
              </p:txBody>
            </p:sp>
            <p:sp>
              <p:nvSpPr>
                <p:cNvPr id="55335" name="Rectangle 22"/>
                <p:cNvSpPr>
                  <a:spLocks noChangeArrowheads="1"/>
                </p:cNvSpPr>
                <p:nvPr/>
              </p:nvSpPr>
              <p:spPr bwMode="auto">
                <a:xfrm>
                  <a:off x="3139" y="3474"/>
                  <a:ext cx="961"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sz="2000" dirty="0"/>
                    <a:t>Introduction</a:t>
                  </a:r>
                </a:p>
              </p:txBody>
            </p:sp>
          </p:grpSp>
          <p:grpSp>
            <p:nvGrpSpPr>
              <p:cNvPr id="55313" name="Group 23"/>
              <p:cNvGrpSpPr>
                <a:grpSpLocks/>
              </p:cNvGrpSpPr>
              <p:nvPr/>
            </p:nvGrpSpPr>
            <p:grpSpPr bwMode="auto">
              <a:xfrm>
                <a:off x="2752" y="3141"/>
                <a:ext cx="1088" cy="241"/>
                <a:chOff x="2752" y="3141"/>
                <a:chExt cx="1088" cy="241"/>
              </a:xfrm>
            </p:grpSpPr>
            <p:sp>
              <p:nvSpPr>
                <p:cNvPr id="55332" name="AutoShape 24"/>
                <p:cNvSpPr>
                  <a:spLocks noChangeArrowheads="1"/>
                </p:cNvSpPr>
                <p:nvPr/>
              </p:nvSpPr>
              <p:spPr bwMode="auto">
                <a:xfrm>
                  <a:off x="2752" y="3150"/>
                  <a:ext cx="1088" cy="232"/>
                </a:xfrm>
                <a:prstGeom prst="roundRect">
                  <a:avLst>
                    <a:gd name="adj" fmla="val 50000"/>
                  </a:avLst>
                </a:prstGeom>
                <a:solidFill>
                  <a:srgbClr val="92D2CA"/>
                </a:solidFill>
                <a:ln w="9525">
                  <a:solidFill>
                    <a:schemeClr val="tx1"/>
                  </a:solidFill>
                  <a:round/>
                  <a:headEnd/>
                  <a:tailEnd/>
                </a:ln>
              </p:spPr>
              <p:txBody>
                <a:bodyPr wrap="none" anchor="ctr"/>
                <a:lstStyle/>
                <a:p>
                  <a:endParaRPr lang="en-US" dirty="0"/>
                </a:p>
              </p:txBody>
            </p:sp>
            <p:sp>
              <p:nvSpPr>
                <p:cNvPr id="55333" name="Rectangle 25"/>
                <p:cNvSpPr>
                  <a:spLocks noChangeArrowheads="1"/>
                </p:cNvSpPr>
                <p:nvPr/>
              </p:nvSpPr>
              <p:spPr bwMode="auto">
                <a:xfrm>
                  <a:off x="2793" y="3141"/>
                  <a:ext cx="951"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sz="2000" dirty="0"/>
                    <a:t>Test Market</a:t>
                  </a:r>
                </a:p>
              </p:txBody>
            </p:sp>
          </p:grpSp>
          <p:grpSp>
            <p:nvGrpSpPr>
              <p:cNvPr id="55314" name="Group 26"/>
              <p:cNvGrpSpPr>
                <a:grpSpLocks/>
              </p:cNvGrpSpPr>
              <p:nvPr/>
            </p:nvGrpSpPr>
            <p:grpSpPr bwMode="auto">
              <a:xfrm>
                <a:off x="1712" y="2142"/>
                <a:ext cx="2080" cy="241"/>
                <a:chOff x="1712" y="2142"/>
                <a:chExt cx="2080" cy="241"/>
              </a:xfrm>
            </p:grpSpPr>
            <p:sp>
              <p:nvSpPr>
                <p:cNvPr id="55330" name="AutoShape 27"/>
                <p:cNvSpPr>
                  <a:spLocks noChangeArrowheads="1"/>
                </p:cNvSpPr>
                <p:nvPr/>
              </p:nvSpPr>
              <p:spPr bwMode="auto">
                <a:xfrm>
                  <a:off x="1712" y="2151"/>
                  <a:ext cx="2080" cy="232"/>
                </a:xfrm>
                <a:prstGeom prst="roundRect">
                  <a:avLst>
                    <a:gd name="adj" fmla="val 50000"/>
                  </a:avLst>
                </a:prstGeom>
                <a:solidFill>
                  <a:srgbClr val="92D2CA"/>
                </a:solidFill>
                <a:ln w="9525">
                  <a:solidFill>
                    <a:schemeClr val="tx1"/>
                  </a:solidFill>
                  <a:round/>
                  <a:headEnd/>
                  <a:tailEnd/>
                </a:ln>
              </p:spPr>
              <p:txBody>
                <a:bodyPr wrap="none" anchor="ctr"/>
                <a:lstStyle/>
                <a:p>
                  <a:endParaRPr lang="en-US" dirty="0"/>
                </a:p>
              </p:txBody>
            </p:sp>
            <p:sp>
              <p:nvSpPr>
                <p:cNvPr id="55331" name="Rectangle 28"/>
                <p:cNvSpPr>
                  <a:spLocks noChangeArrowheads="1"/>
                </p:cNvSpPr>
                <p:nvPr/>
              </p:nvSpPr>
              <p:spPr bwMode="auto">
                <a:xfrm>
                  <a:off x="1725" y="2142"/>
                  <a:ext cx="1903"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sz="2000" dirty="0"/>
                    <a:t>Functional Specifications</a:t>
                  </a:r>
                </a:p>
              </p:txBody>
            </p:sp>
          </p:grpSp>
          <p:grpSp>
            <p:nvGrpSpPr>
              <p:cNvPr id="55315" name="Group 29"/>
              <p:cNvGrpSpPr>
                <a:grpSpLocks/>
              </p:cNvGrpSpPr>
              <p:nvPr/>
            </p:nvGrpSpPr>
            <p:grpSpPr bwMode="auto">
              <a:xfrm>
                <a:off x="2400" y="2808"/>
                <a:ext cx="1296" cy="241"/>
                <a:chOff x="2400" y="2808"/>
                <a:chExt cx="1296" cy="241"/>
              </a:xfrm>
            </p:grpSpPr>
            <p:sp>
              <p:nvSpPr>
                <p:cNvPr id="55328" name="AutoShape 30"/>
                <p:cNvSpPr>
                  <a:spLocks noChangeArrowheads="1"/>
                </p:cNvSpPr>
                <p:nvPr/>
              </p:nvSpPr>
              <p:spPr bwMode="auto">
                <a:xfrm>
                  <a:off x="2400" y="2817"/>
                  <a:ext cx="1296" cy="232"/>
                </a:xfrm>
                <a:prstGeom prst="roundRect">
                  <a:avLst>
                    <a:gd name="adj" fmla="val 50000"/>
                  </a:avLst>
                </a:prstGeom>
                <a:solidFill>
                  <a:srgbClr val="92D2CA"/>
                </a:solidFill>
                <a:ln w="9525">
                  <a:solidFill>
                    <a:schemeClr val="tx1"/>
                  </a:solidFill>
                  <a:round/>
                  <a:headEnd/>
                  <a:tailEnd/>
                </a:ln>
              </p:spPr>
              <p:txBody>
                <a:bodyPr wrap="none" anchor="ctr"/>
                <a:lstStyle/>
                <a:p>
                  <a:endParaRPr lang="en-US" dirty="0"/>
                </a:p>
              </p:txBody>
            </p:sp>
            <p:sp>
              <p:nvSpPr>
                <p:cNvPr id="55329" name="Rectangle 31"/>
                <p:cNvSpPr>
                  <a:spLocks noChangeArrowheads="1"/>
                </p:cNvSpPr>
                <p:nvPr/>
              </p:nvSpPr>
              <p:spPr bwMode="auto">
                <a:xfrm>
                  <a:off x="2425" y="2808"/>
                  <a:ext cx="124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sz="2000" dirty="0"/>
                    <a:t>Design Review</a:t>
                  </a:r>
                </a:p>
              </p:txBody>
            </p:sp>
          </p:grpSp>
          <p:grpSp>
            <p:nvGrpSpPr>
              <p:cNvPr id="55316" name="Group 32"/>
              <p:cNvGrpSpPr>
                <a:grpSpLocks/>
              </p:cNvGrpSpPr>
              <p:nvPr/>
            </p:nvGrpSpPr>
            <p:grpSpPr bwMode="auto">
              <a:xfrm>
                <a:off x="2064" y="2475"/>
                <a:ext cx="1904" cy="241"/>
                <a:chOff x="2064" y="2475"/>
                <a:chExt cx="1904" cy="241"/>
              </a:xfrm>
            </p:grpSpPr>
            <p:sp>
              <p:nvSpPr>
                <p:cNvPr id="55326" name="AutoShape 33"/>
                <p:cNvSpPr>
                  <a:spLocks noChangeArrowheads="1"/>
                </p:cNvSpPr>
                <p:nvPr/>
              </p:nvSpPr>
              <p:spPr bwMode="auto">
                <a:xfrm>
                  <a:off x="2064" y="2484"/>
                  <a:ext cx="1904" cy="232"/>
                </a:xfrm>
                <a:prstGeom prst="roundRect">
                  <a:avLst>
                    <a:gd name="adj" fmla="val 50000"/>
                  </a:avLst>
                </a:prstGeom>
                <a:solidFill>
                  <a:srgbClr val="92D2CA"/>
                </a:solidFill>
                <a:ln w="9525">
                  <a:solidFill>
                    <a:schemeClr val="tx1"/>
                  </a:solidFill>
                  <a:round/>
                  <a:headEnd/>
                  <a:tailEnd/>
                </a:ln>
              </p:spPr>
              <p:txBody>
                <a:bodyPr wrap="none" anchor="ctr"/>
                <a:lstStyle/>
                <a:p>
                  <a:endParaRPr lang="en-US" dirty="0"/>
                </a:p>
              </p:txBody>
            </p:sp>
            <p:sp>
              <p:nvSpPr>
                <p:cNvPr id="55327" name="Rectangle 34"/>
                <p:cNvSpPr>
                  <a:spLocks noChangeArrowheads="1"/>
                </p:cNvSpPr>
                <p:nvPr/>
              </p:nvSpPr>
              <p:spPr bwMode="auto">
                <a:xfrm>
                  <a:off x="2091" y="2475"/>
                  <a:ext cx="1715"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sz="2000" dirty="0"/>
                    <a:t>Product Specifications</a:t>
                  </a:r>
                </a:p>
              </p:txBody>
            </p:sp>
          </p:grpSp>
          <p:grpSp>
            <p:nvGrpSpPr>
              <p:cNvPr id="55317" name="Group 35"/>
              <p:cNvGrpSpPr>
                <a:grpSpLocks/>
              </p:cNvGrpSpPr>
              <p:nvPr/>
            </p:nvGrpSpPr>
            <p:grpSpPr bwMode="auto">
              <a:xfrm>
                <a:off x="1360" y="1809"/>
                <a:ext cx="2000" cy="241"/>
                <a:chOff x="1360" y="1809"/>
                <a:chExt cx="2000" cy="241"/>
              </a:xfrm>
            </p:grpSpPr>
            <p:sp>
              <p:nvSpPr>
                <p:cNvPr id="55324" name="AutoShape 36"/>
                <p:cNvSpPr>
                  <a:spLocks noChangeArrowheads="1"/>
                </p:cNvSpPr>
                <p:nvPr/>
              </p:nvSpPr>
              <p:spPr bwMode="auto">
                <a:xfrm>
                  <a:off x="1360" y="1818"/>
                  <a:ext cx="2000" cy="232"/>
                </a:xfrm>
                <a:prstGeom prst="roundRect">
                  <a:avLst>
                    <a:gd name="adj" fmla="val 50000"/>
                  </a:avLst>
                </a:prstGeom>
                <a:solidFill>
                  <a:srgbClr val="92D2CA"/>
                </a:solidFill>
                <a:ln w="9525">
                  <a:solidFill>
                    <a:schemeClr val="tx1"/>
                  </a:solidFill>
                  <a:round/>
                  <a:headEnd/>
                  <a:tailEnd/>
                </a:ln>
              </p:spPr>
              <p:txBody>
                <a:bodyPr wrap="none" anchor="ctr"/>
                <a:lstStyle/>
                <a:p>
                  <a:endParaRPr lang="en-US" dirty="0"/>
                </a:p>
              </p:txBody>
            </p:sp>
            <p:sp>
              <p:nvSpPr>
                <p:cNvPr id="55325" name="Rectangle 37"/>
                <p:cNvSpPr>
                  <a:spLocks noChangeArrowheads="1"/>
                </p:cNvSpPr>
                <p:nvPr/>
              </p:nvSpPr>
              <p:spPr bwMode="auto">
                <a:xfrm>
                  <a:off x="1373" y="1809"/>
                  <a:ext cx="1867"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sz="2000" dirty="0"/>
                    <a:t>Customer Requirements</a:t>
                  </a:r>
                </a:p>
              </p:txBody>
            </p:sp>
          </p:grpSp>
          <p:grpSp>
            <p:nvGrpSpPr>
              <p:cNvPr id="55318" name="Group 38"/>
              <p:cNvGrpSpPr>
                <a:grpSpLocks/>
              </p:cNvGrpSpPr>
              <p:nvPr/>
            </p:nvGrpSpPr>
            <p:grpSpPr bwMode="auto">
              <a:xfrm>
                <a:off x="1008" y="1476"/>
                <a:ext cx="960" cy="241"/>
                <a:chOff x="1008" y="1476"/>
                <a:chExt cx="960" cy="241"/>
              </a:xfrm>
            </p:grpSpPr>
            <p:sp>
              <p:nvSpPr>
                <p:cNvPr id="55322" name="AutoShape 39"/>
                <p:cNvSpPr>
                  <a:spLocks noChangeArrowheads="1"/>
                </p:cNvSpPr>
                <p:nvPr/>
              </p:nvSpPr>
              <p:spPr bwMode="auto">
                <a:xfrm>
                  <a:off x="1008" y="1485"/>
                  <a:ext cx="960" cy="232"/>
                </a:xfrm>
                <a:prstGeom prst="roundRect">
                  <a:avLst>
                    <a:gd name="adj" fmla="val 50000"/>
                  </a:avLst>
                </a:prstGeom>
                <a:solidFill>
                  <a:srgbClr val="92D2CA"/>
                </a:solidFill>
                <a:ln w="9525">
                  <a:solidFill>
                    <a:schemeClr val="tx1"/>
                  </a:solidFill>
                  <a:round/>
                  <a:headEnd/>
                  <a:tailEnd/>
                </a:ln>
              </p:spPr>
              <p:txBody>
                <a:bodyPr wrap="none" anchor="ctr"/>
                <a:lstStyle/>
                <a:p>
                  <a:endParaRPr lang="en-US" dirty="0"/>
                </a:p>
              </p:txBody>
            </p:sp>
            <p:sp>
              <p:nvSpPr>
                <p:cNvPr id="55323" name="Rectangle 40"/>
                <p:cNvSpPr>
                  <a:spLocks noChangeArrowheads="1"/>
                </p:cNvSpPr>
                <p:nvPr/>
              </p:nvSpPr>
              <p:spPr bwMode="auto">
                <a:xfrm>
                  <a:off x="1069" y="1476"/>
                  <a:ext cx="835"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sz="2000" dirty="0"/>
                    <a:t>Feasibility</a:t>
                  </a:r>
                </a:p>
              </p:txBody>
            </p:sp>
          </p:grpSp>
          <p:grpSp>
            <p:nvGrpSpPr>
              <p:cNvPr id="55319" name="Group 41"/>
              <p:cNvGrpSpPr>
                <a:grpSpLocks/>
              </p:cNvGrpSpPr>
              <p:nvPr/>
            </p:nvGrpSpPr>
            <p:grpSpPr bwMode="auto">
              <a:xfrm>
                <a:off x="656" y="1143"/>
                <a:ext cx="864" cy="241"/>
                <a:chOff x="656" y="1143"/>
                <a:chExt cx="864" cy="241"/>
              </a:xfrm>
            </p:grpSpPr>
            <p:sp>
              <p:nvSpPr>
                <p:cNvPr id="55320" name="AutoShape 42"/>
                <p:cNvSpPr>
                  <a:spLocks noChangeArrowheads="1"/>
                </p:cNvSpPr>
                <p:nvPr/>
              </p:nvSpPr>
              <p:spPr bwMode="auto">
                <a:xfrm>
                  <a:off x="656" y="1152"/>
                  <a:ext cx="864" cy="232"/>
                </a:xfrm>
                <a:prstGeom prst="roundRect">
                  <a:avLst>
                    <a:gd name="adj" fmla="val 50000"/>
                  </a:avLst>
                </a:prstGeom>
                <a:solidFill>
                  <a:srgbClr val="92D2CA"/>
                </a:solidFill>
                <a:ln w="9525">
                  <a:solidFill>
                    <a:schemeClr val="tx1"/>
                  </a:solidFill>
                  <a:round/>
                  <a:headEnd/>
                  <a:tailEnd/>
                </a:ln>
              </p:spPr>
              <p:txBody>
                <a:bodyPr wrap="none" anchor="ctr"/>
                <a:lstStyle/>
                <a:p>
                  <a:endParaRPr lang="en-US" dirty="0"/>
                </a:p>
              </p:txBody>
            </p:sp>
            <p:sp>
              <p:nvSpPr>
                <p:cNvPr id="55321" name="Rectangle 43"/>
                <p:cNvSpPr>
                  <a:spLocks noChangeArrowheads="1"/>
                </p:cNvSpPr>
                <p:nvPr/>
              </p:nvSpPr>
              <p:spPr bwMode="auto">
                <a:xfrm>
                  <a:off x="729" y="1143"/>
                  <a:ext cx="718"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sz="2000" dirty="0"/>
                    <a:t>Concept</a:t>
                  </a:r>
                </a:p>
              </p:txBody>
            </p:sp>
          </p:grpSp>
        </p:grpSp>
        <p:sp>
          <p:nvSpPr>
            <p:cNvPr id="55303" name="Freeform 44"/>
            <p:cNvSpPr>
              <a:spLocks/>
            </p:cNvSpPr>
            <p:nvPr/>
          </p:nvSpPr>
          <p:spPr bwMode="auto">
            <a:xfrm>
              <a:off x="812" y="1384"/>
              <a:ext cx="193" cy="222"/>
            </a:xfrm>
            <a:custGeom>
              <a:avLst/>
              <a:gdLst>
                <a:gd name="T0" fmla="*/ 4 w 193"/>
                <a:gd name="T1" fmla="*/ 0 h 222"/>
                <a:gd name="T2" fmla="*/ 31 w 193"/>
                <a:gd name="T3" fmla="*/ 187 h 222"/>
                <a:gd name="T4" fmla="*/ 193 w 193"/>
                <a:gd name="T5" fmla="*/ 213 h 222"/>
                <a:gd name="T6" fmla="*/ 0 60000 65536"/>
                <a:gd name="T7" fmla="*/ 0 60000 65536"/>
                <a:gd name="T8" fmla="*/ 0 60000 65536"/>
                <a:gd name="T9" fmla="*/ 0 w 193"/>
                <a:gd name="T10" fmla="*/ 0 h 222"/>
                <a:gd name="T11" fmla="*/ 193 w 193"/>
                <a:gd name="T12" fmla="*/ 222 h 222"/>
              </a:gdLst>
              <a:ahLst/>
              <a:cxnLst>
                <a:cxn ang="T6">
                  <a:pos x="T0" y="T1"/>
                </a:cxn>
                <a:cxn ang="T7">
                  <a:pos x="T2" y="T3"/>
                </a:cxn>
                <a:cxn ang="T8">
                  <a:pos x="T4" y="T5"/>
                </a:cxn>
              </a:cxnLst>
              <a:rect l="T9" t="T10" r="T11" b="T12"/>
              <a:pathLst>
                <a:path w="193" h="222">
                  <a:moveTo>
                    <a:pt x="4" y="0"/>
                  </a:moveTo>
                  <a:cubicBezTo>
                    <a:pt x="8" y="31"/>
                    <a:pt x="0" y="152"/>
                    <a:pt x="31" y="187"/>
                  </a:cubicBezTo>
                  <a:cubicBezTo>
                    <a:pt x="62" y="222"/>
                    <a:pt x="159" y="208"/>
                    <a:pt x="193" y="213"/>
                  </a:cubicBezTo>
                </a:path>
              </a:pathLst>
            </a:custGeom>
            <a:noFill/>
            <a:ln w="57150" cmpd="sng">
              <a:solidFill>
                <a:srgbClr val="D33320"/>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endParaRPr lang="en-US" dirty="0"/>
            </a:p>
          </p:txBody>
        </p:sp>
        <p:sp>
          <p:nvSpPr>
            <p:cNvPr id="55304" name="Freeform 45"/>
            <p:cNvSpPr>
              <a:spLocks/>
            </p:cNvSpPr>
            <p:nvPr/>
          </p:nvSpPr>
          <p:spPr bwMode="auto">
            <a:xfrm>
              <a:off x="1163" y="1721"/>
              <a:ext cx="193" cy="222"/>
            </a:xfrm>
            <a:custGeom>
              <a:avLst/>
              <a:gdLst>
                <a:gd name="T0" fmla="*/ 4 w 193"/>
                <a:gd name="T1" fmla="*/ 0 h 222"/>
                <a:gd name="T2" fmla="*/ 31 w 193"/>
                <a:gd name="T3" fmla="*/ 187 h 222"/>
                <a:gd name="T4" fmla="*/ 193 w 193"/>
                <a:gd name="T5" fmla="*/ 213 h 222"/>
                <a:gd name="T6" fmla="*/ 0 60000 65536"/>
                <a:gd name="T7" fmla="*/ 0 60000 65536"/>
                <a:gd name="T8" fmla="*/ 0 60000 65536"/>
                <a:gd name="T9" fmla="*/ 0 w 193"/>
                <a:gd name="T10" fmla="*/ 0 h 222"/>
                <a:gd name="T11" fmla="*/ 193 w 193"/>
                <a:gd name="T12" fmla="*/ 222 h 222"/>
              </a:gdLst>
              <a:ahLst/>
              <a:cxnLst>
                <a:cxn ang="T6">
                  <a:pos x="T0" y="T1"/>
                </a:cxn>
                <a:cxn ang="T7">
                  <a:pos x="T2" y="T3"/>
                </a:cxn>
                <a:cxn ang="T8">
                  <a:pos x="T4" y="T5"/>
                </a:cxn>
              </a:cxnLst>
              <a:rect l="T9" t="T10" r="T11" b="T12"/>
              <a:pathLst>
                <a:path w="193" h="222">
                  <a:moveTo>
                    <a:pt x="4" y="0"/>
                  </a:moveTo>
                  <a:cubicBezTo>
                    <a:pt x="8" y="31"/>
                    <a:pt x="0" y="152"/>
                    <a:pt x="31" y="187"/>
                  </a:cubicBezTo>
                  <a:cubicBezTo>
                    <a:pt x="62" y="222"/>
                    <a:pt x="159" y="208"/>
                    <a:pt x="193" y="213"/>
                  </a:cubicBezTo>
                </a:path>
              </a:pathLst>
            </a:custGeom>
            <a:noFill/>
            <a:ln w="57150" cmpd="sng">
              <a:solidFill>
                <a:srgbClr val="D33320"/>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endParaRPr lang="en-US" dirty="0"/>
            </a:p>
          </p:txBody>
        </p:sp>
        <p:sp>
          <p:nvSpPr>
            <p:cNvPr id="55305" name="Freeform 46"/>
            <p:cNvSpPr>
              <a:spLocks/>
            </p:cNvSpPr>
            <p:nvPr/>
          </p:nvSpPr>
          <p:spPr bwMode="auto">
            <a:xfrm>
              <a:off x="1520" y="2049"/>
              <a:ext cx="193" cy="222"/>
            </a:xfrm>
            <a:custGeom>
              <a:avLst/>
              <a:gdLst>
                <a:gd name="T0" fmla="*/ 4 w 193"/>
                <a:gd name="T1" fmla="*/ 0 h 222"/>
                <a:gd name="T2" fmla="*/ 31 w 193"/>
                <a:gd name="T3" fmla="*/ 187 h 222"/>
                <a:gd name="T4" fmla="*/ 193 w 193"/>
                <a:gd name="T5" fmla="*/ 213 h 222"/>
                <a:gd name="T6" fmla="*/ 0 60000 65536"/>
                <a:gd name="T7" fmla="*/ 0 60000 65536"/>
                <a:gd name="T8" fmla="*/ 0 60000 65536"/>
                <a:gd name="T9" fmla="*/ 0 w 193"/>
                <a:gd name="T10" fmla="*/ 0 h 222"/>
                <a:gd name="T11" fmla="*/ 193 w 193"/>
                <a:gd name="T12" fmla="*/ 222 h 222"/>
              </a:gdLst>
              <a:ahLst/>
              <a:cxnLst>
                <a:cxn ang="T6">
                  <a:pos x="T0" y="T1"/>
                </a:cxn>
                <a:cxn ang="T7">
                  <a:pos x="T2" y="T3"/>
                </a:cxn>
                <a:cxn ang="T8">
                  <a:pos x="T4" y="T5"/>
                </a:cxn>
              </a:cxnLst>
              <a:rect l="T9" t="T10" r="T11" b="T12"/>
              <a:pathLst>
                <a:path w="193" h="222">
                  <a:moveTo>
                    <a:pt x="4" y="0"/>
                  </a:moveTo>
                  <a:cubicBezTo>
                    <a:pt x="8" y="31"/>
                    <a:pt x="0" y="152"/>
                    <a:pt x="31" y="187"/>
                  </a:cubicBezTo>
                  <a:cubicBezTo>
                    <a:pt x="62" y="222"/>
                    <a:pt x="159" y="208"/>
                    <a:pt x="193" y="213"/>
                  </a:cubicBezTo>
                </a:path>
              </a:pathLst>
            </a:custGeom>
            <a:noFill/>
            <a:ln w="57150" cmpd="sng">
              <a:solidFill>
                <a:srgbClr val="D33320"/>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endParaRPr lang="en-US" dirty="0"/>
            </a:p>
          </p:txBody>
        </p:sp>
        <p:sp>
          <p:nvSpPr>
            <p:cNvPr id="55306" name="Freeform 47"/>
            <p:cNvSpPr>
              <a:spLocks/>
            </p:cNvSpPr>
            <p:nvPr/>
          </p:nvSpPr>
          <p:spPr bwMode="auto">
            <a:xfrm>
              <a:off x="1868" y="2383"/>
              <a:ext cx="193" cy="222"/>
            </a:xfrm>
            <a:custGeom>
              <a:avLst/>
              <a:gdLst>
                <a:gd name="T0" fmla="*/ 4 w 193"/>
                <a:gd name="T1" fmla="*/ 0 h 222"/>
                <a:gd name="T2" fmla="*/ 31 w 193"/>
                <a:gd name="T3" fmla="*/ 187 h 222"/>
                <a:gd name="T4" fmla="*/ 193 w 193"/>
                <a:gd name="T5" fmla="*/ 213 h 222"/>
                <a:gd name="T6" fmla="*/ 0 60000 65536"/>
                <a:gd name="T7" fmla="*/ 0 60000 65536"/>
                <a:gd name="T8" fmla="*/ 0 60000 65536"/>
                <a:gd name="T9" fmla="*/ 0 w 193"/>
                <a:gd name="T10" fmla="*/ 0 h 222"/>
                <a:gd name="T11" fmla="*/ 193 w 193"/>
                <a:gd name="T12" fmla="*/ 222 h 222"/>
              </a:gdLst>
              <a:ahLst/>
              <a:cxnLst>
                <a:cxn ang="T6">
                  <a:pos x="T0" y="T1"/>
                </a:cxn>
                <a:cxn ang="T7">
                  <a:pos x="T2" y="T3"/>
                </a:cxn>
                <a:cxn ang="T8">
                  <a:pos x="T4" y="T5"/>
                </a:cxn>
              </a:cxnLst>
              <a:rect l="T9" t="T10" r="T11" b="T12"/>
              <a:pathLst>
                <a:path w="193" h="222">
                  <a:moveTo>
                    <a:pt x="4" y="0"/>
                  </a:moveTo>
                  <a:cubicBezTo>
                    <a:pt x="8" y="31"/>
                    <a:pt x="0" y="152"/>
                    <a:pt x="31" y="187"/>
                  </a:cubicBezTo>
                  <a:cubicBezTo>
                    <a:pt x="62" y="222"/>
                    <a:pt x="159" y="208"/>
                    <a:pt x="193" y="213"/>
                  </a:cubicBezTo>
                </a:path>
              </a:pathLst>
            </a:custGeom>
            <a:noFill/>
            <a:ln w="57150" cmpd="sng">
              <a:solidFill>
                <a:srgbClr val="D33320"/>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endParaRPr lang="en-US" dirty="0"/>
            </a:p>
          </p:txBody>
        </p:sp>
        <p:sp>
          <p:nvSpPr>
            <p:cNvPr id="55307" name="Freeform 48"/>
            <p:cNvSpPr>
              <a:spLocks/>
            </p:cNvSpPr>
            <p:nvPr/>
          </p:nvSpPr>
          <p:spPr bwMode="auto">
            <a:xfrm>
              <a:off x="2204" y="2714"/>
              <a:ext cx="193" cy="222"/>
            </a:xfrm>
            <a:custGeom>
              <a:avLst/>
              <a:gdLst>
                <a:gd name="T0" fmla="*/ 4 w 193"/>
                <a:gd name="T1" fmla="*/ 0 h 222"/>
                <a:gd name="T2" fmla="*/ 31 w 193"/>
                <a:gd name="T3" fmla="*/ 187 h 222"/>
                <a:gd name="T4" fmla="*/ 193 w 193"/>
                <a:gd name="T5" fmla="*/ 213 h 222"/>
                <a:gd name="T6" fmla="*/ 0 60000 65536"/>
                <a:gd name="T7" fmla="*/ 0 60000 65536"/>
                <a:gd name="T8" fmla="*/ 0 60000 65536"/>
                <a:gd name="T9" fmla="*/ 0 w 193"/>
                <a:gd name="T10" fmla="*/ 0 h 222"/>
                <a:gd name="T11" fmla="*/ 193 w 193"/>
                <a:gd name="T12" fmla="*/ 222 h 222"/>
              </a:gdLst>
              <a:ahLst/>
              <a:cxnLst>
                <a:cxn ang="T6">
                  <a:pos x="T0" y="T1"/>
                </a:cxn>
                <a:cxn ang="T7">
                  <a:pos x="T2" y="T3"/>
                </a:cxn>
                <a:cxn ang="T8">
                  <a:pos x="T4" y="T5"/>
                </a:cxn>
              </a:cxnLst>
              <a:rect l="T9" t="T10" r="T11" b="T12"/>
              <a:pathLst>
                <a:path w="193" h="222">
                  <a:moveTo>
                    <a:pt x="4" y="0"/>
                  </a:moveTo>
                  <a:cubicBezTo>
                    <a:pt x="8" y="31"/>
                    <a:pt x="0" y="152"/>
                    <a:pt x="31" y="187"/>
                  </a:cubicBezTo>
                  <a:cubicBezTo>
                    <a:pt x="62" y="222"/>
                    <a:pt x="159" y="208"/>
                    <a:pt x="193" y="213"/>
                  </a:cubicBezTo>
                </a:path>
              </a:pathLst>
            </a:custGeom>
            <a:noFill/>
            <a:ln w="57150" cmpd="sng">
              <a:solidFill>
                <a:srgbClr val="D33320"/>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endParaRPr lang="en-US" dirty="0"/>
            </a:p>
          </p:txBody>
        </p:sp>
        <p:sp>
          <p:nvSpPr>
            <p:cNvPr id="55308" name="Freeform 49"/>
            <p:cNvSpPr>
              <a:spLocks/>
            </p:cNvSpPr>
            <p:nvPr/>
          </p:nvSpPr>
          <p:spPr bwMode="auto">
            <a:xfrm>
              <a:off x="2555" y="3045"/>
              <a:ext cx="193" cy="222"/>
            </a:xfrm>
            <a:custGeom>
              <a:avLst/>
              <a:gdLst>
                <a:gd name="T0" fmla="*/ 4 w 193"/>
                <a:gd name="T1" fmla="*/ 0 h 222"/>
                <a:gd name="T2" fmla="*/ 31 w 193"/>
                <a:gd name="T3" fmla="*/ 187 h 222"/>
                <a:gd name="T4" fmla="*/ 193 w 193"/>
                <a:gd name="T5" fmla="*/ 213 h 222"/>
                <a:gd name="T6" fmla="*/ 0 60000 65536"/>
                <a:gd name="T7" fmla="*/ 0 60000 65536"/>
                <a:gd name="T8" fmla="*/ 0 60000 65536"/>
                <a:gd name="T9" fmla="*/ 0 w 193"/>
                <a:gd name="T10" fmla="*/ 0 h 222"/>
                <a:gd name="T11" fmla="*/ 193 w 193"/>
                <a:gd name="T12" fmla="*/ 222 h 222"/>
              </a:gdLst>
              <a:ahLst/>
              <a:cxnLst>
                <a:cxn ang="T6">
                  <a:pos x="T0" y="T1"/>
                </a:cxn>
                <a:cxn ang="T7">
                  <a:pos x="T2" y="T3"/>
                </a:cxn>
                <a:cxn ang="T8">
                  <a:pos x="T4" y="T5"/>
                </a:cxn>
              </a:cxnLst>
              <a:rect l="T9" t="T10" r="T11" b="T12"/>
              <a:pathLst>
                <a:path w="193" h="222">
                  <a:moveTo>
                    <a:pt x="4" y="0"/>
                  </a:moveTo>
                  <a:cubicBezTo>
                    <a:pt x="8" y="31"/>
                    <a:pt x="0" y="152"/>
                    <a:pt x="31" y="187"/>
                  </a:cubicBezTo>
                  <a:cubicBezTo>
                    <a:pt x="62" y="222"/>
                    <a:pt x="159" y="208"/>
                    <a:pt x="193" y="213"/>
                  </a:cubicBezTo>
                </a:path>
              </a:pathLst>
            </a:custGeom>
            <a:noFill/>
            <a:ln w="57150" cmpd="sng">
              <a:solidFill>
                <a:srgbClr val="D33320"/>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endParaRPr lang="en-US" dirty="0"/>
            </a:p>
          </p:txBody>
        </p:sp>
        <p:sp>
          <p:nvSpPr>
            <p:cNvPr id="55309" name="Freeform 50"/>
            <p:cNvSpPr>
              <a:spLocks/>
            </p:cNvSpPr>
            <p:nvPr/>
          </p:nvSpPr>
          <p:spPr bwMode="auto">
            <a:xfrm>
              <a:off x="2912" y="3382"/>
              <a:ext cx="193" cy="222"/>
            </a:xfrm>
            <a:custGeom>
              <a:avLst/>
              <a:gdLst>
                <a:gd name="T0" fmla="*/ 4 w 193"/>
                <a:gd name="T1" fmla="*/ 0 h 222"/>
                <a:gd name="T2" fmla="*/ 31 w 193"/>
                <a:gd name="T3" fmla="*/ 187 h 222"/>
                <a:gd name="T4" fmla="*/ 193 w 193"/>
                <a:gd name="T5" fmla="*/ 213 h 222"/>
                <a:gd name="T6" fmla="*/ 0 60000 65536"/>
                <a:gd name="T7" fmla="*/ 0 60000 65536"/>
                <a:gd name="T8" fmla="*/ 0 60000 65536"/>
                <a:gd name="T9" fmla="*/ 0 w 193"/>
                <a:gd name="T10" fmla="*/ 0 h 222"/>
                <a:gd name="T11" fmla="*/ 193 w 193"/>
                <a:gd name="T12" fmla="*/ 222 h 222"/>
              </a:gdLst>
              <a:ahLst/>
              <a:cxnLst>
                <a:cxn ang="T6">
                  <a:pos x="T0" y="T1"/>
                </a:cxn>
                <a:cxn ang="T7">
                  <a:pos x="T2" y="T3"/>
                </a:cxn>
                <a:cxn ang="T8">
                  <a:pos x="T4" y="T5"/>
                </a:cxn>
              </a:cxnLst>
              <a:rect l="T9" t="T10" r="T11" b="T12"/>
              <a:pathLst>
                <a:path w="193" h="222">
                  <a:moveTo>
                    <a:pt x="4" y="0"/>
                  </a:moveTo>
                  <a:cubicBezTo>
                    <a:pt x="8" y="31"/>
                    <a:pt x="0" y="152"/>
                    <a:pt x="31" y="187"/>
                  </a:cubicBezTo>
                  <a:cubicBezTo>
                    <a:pt x="62" y="222"/>
                    <a:pt x="159" y="208"/>
                    <a:pt x="193" y="213"/>
                  </a:cubicBezTo>
                </a:path>
              </a:pathLst>
            </a:custGeom>
            <a:noFill/>
            <a:ln w="57150" cmpd="sng">
              <a:solidFill>
                <a:srgbClr val="D33320"/>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endParaRPr lang="en-US" dirty="0"/>
            </a:p>
          </p:txBody>
        </p:sp>
        <p:sp>
          <p:nvSpPr>
            <p:cNvPr id="55310" name="Freeform 51"/>
            <p:cNvSpPr>
              <a:spLocks/>
            </p:cNvSpPr>
            <p:nvPr/>
          </p:nvSpPr>
          <p:spPr bwMode="auto">
            <a:xfrm>
              <a:off x="3267" y="3714"/>
              <a:ext cx="193" cy="222"/>
            </a:xfrm>
            <a:custGeom>
              <a:avLst/>
              <a:gdLst>
                <a:gd name="T0" fmla="*/ 4 w 193"/>
                <a:gd name="T1" fmla="*/ 0 h 222"/>
                <a:gd name="T2" fmla="*/ 31 w 193"/>
                <a:gd name="T3" fmla="*/ 187 h 222"/>
                <a:gd name="T4" fmla="*/ 193 w 193"/>
                <a:gd name="T5" fmla="*/ 213 h 222"/>
                <a:gd name="T6" fmla="*/ 0 60000 65536"/>
                <a:gd name="T7" fmla="*/ 0 60000 65536"/>
                <a:gd name="T8" fmla="*/ 0 60000 65536"/>
                <a:gd name="T9" fmla="*/ 0 w 193"/>
                <a:gd name="T10" fmla="*/ 0 h 222"/>
                <a:gd name="T11" fmla="*/ 193 w 193"/>
                <a:gd name="T12" fmla="*/ 222 h 222"/>
              </a:gdLst>
              <a:ahLst/>
              <a:cxnLst>
                <a:cxn ang="T6">
                  <a:pos x="T0" y="T1"/>
                </a:cxn>
                <a:cxn ang="T7">
                  <a:pos x="T2" y="T3"/>
                </a:cxn>
                <a:cxn ang="T8">
                  <a:pos x="T4" y="T5"/>
                </a:cxn>
              </a:cxnLst>
              <a:rect l="T9" t="T10" r="T11" b="T12"/>
              <a:pathLst>
                <a:path w="193" h="222">
                  <a:moveTo>
                    <a:pt x="4" y="0"/>
                  </a:moveTo>
                  <a:cubicBezTo>
                    <a:pt x="8" y="31"/>
                    <a:pt x="0" y="152"/>
                    <a:pt x="31" y="187"/>
                  </a:cubicBezTo>
                  <a:cubicBezTo>
                    <a:pt x="62" y="222"/>
                    <a:pt x="159" y="208"/>
                    <a:pt x="193" y="213"/>
                  </a:cubicBezTo>
                </a:path>
              </a:pathLst>
            </a:custGeom>
            <a:noFill/>
            <a:ln w="57150" cmpd="sng">
              <a:solidFill>
                <a:srgbClr val="D33320"/>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endParaRPr lang="en-US" dirty="0"/>
            </a:p>
          </p:txBody>
        </p:sp>
      </p:grpSp>
      <p:sp>
        <p:nvSpPr>
          <p:cNvPr id="57396" name="Rectangle 52"/>
          <p:cNvSpPr>
            <a:spLocks noChangeArrowheads="1"/>
          </p:cNvSpPr>
          <p:nvPr/>
        </p:nvSpPr>
        <p:spPr bwMode="auto">
          <a:xfrm>
            <a:off x="7248525" y="1635125"/>
            <a:ext cx="1144588"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sz="1600" dirty="0"/>
              <a:t>Figure </a:t>
            </a:r>
            <a:r>
              <a:rPr lang="en-US" sz="1600" dirty="0">
                <a:solidFill>
                  <a:schemeClr val="tx2"/>
                </a:solidFill>
              </a:rPr>
              <a:t>5.3</a:t>
            </a:r>
          </a:p>
        </p:txBody>
      </p:sp>
    </p:spTree>
    <p:extLst>
      <p:ext uri="{BB962C8B-B14F-4D97-AF65-F5344CB8AC3E}">
        <p14:creationId xmlns:p14="http://schemas.microsoft.com/office/powerpoint/2010/main" val="400783292"/>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nodeType="afterEffect">
                                  <p:stCondLst>
                                    <p:cond delay="1000"/>
                                  </p:stCondLst>
                                  <p:childTnLst>
                                    <p:set>
                                      <p:cBhvr>
                                        <p:cTn id="6" dur="1" fill="hold">
                                          <p:stCondLst>
                                            <p:cond delay="0"/>
                                          </p:stCondLst>
                                        </p:cTn>
                                        <p:tgtEl>
                                          <p:spTgt spid="57359"/>
                                        </p:tgtEl>
                                        <p:attrNameLst>
                                          <p:attrName>style.visibility</p:attrName>
                                        </p:attrNameLst>
                                      </p:cBhvr>
                                      <p:to>
                                        <p:strVal val="visible"/>
                                      </p:to>
                                    </p:set>
                                    <p:animEffect transition="in" filter="strips(downRight)">
                                      <p:cBhvr>
                                        <p:cTn id="7" dur="1000"/>
                                        <p:tgtEl>
                                          <p:spTgt spid="57359"/>
                                        </p:tgtEl>
                                      </p:cBhvr>
                                    </p:animEffect>
                                  </p:childTnLst>
                                </p:cTn>
                              </p:par>
                            </p:childTnLst>
                          </p:cTn>
                        </p:par>
                        <p:par>
                          <p:cTn id="8" fill="hold" nodeType="afterGroup">
                            <p:stCondLst>
                              <p:cond delay="2000"/>
                            </p:stCondLst>
                            <p:childTnLst>
                              <p:par>
                                <p:cTn id="9" presetID="18" presetClass="entr" presetSubtype="6" fill="hold" nodeType="afterEffect">
                                  <p:stCondLst>
                                    <p:cond delay="1000"/>
                                  </p:stCondLst>
                                  <p:childTnLst>
                                    <p:set>
                                      <p:cBhvr>
                                        <p:cTn id="10" dur="1" fill="hold">
                                          <p:stCondLst>
                                            <p:cond delay="0"/>
                                          </p:stCondLst>
                                        </p:cTn>
                                        <p:tgtEl>
                                          <p:spTgt spid="57346"/>
                                        </p:tgtEl>
                                        <p:attrNameLst>
                                          <p:attrName>style.visibility</p:attrName>
                                        </p:attrNameLst>
                                      </p:cBhvr>
                                      <p:to>
                                        <p:strVal val="visible"/>
                                      </p:to>
                                    </p:set>
                                    <p:animEffect transition="in" filter="strips(downRight)">
                                      <p:cBhvr>
                                        <p:cTn id="11" dur="1000"/>
                                        <p:tgtEl>
                                          <p:spTgt spid="57346"/>
                                        </p:tgtEl>
                                      </p:cBhvr>
                                    </p:animEffect>
                                  </p:childTnLst>
                                </p:cTn>
                              </p:par>
                            </p:childTnLst>
                          </p:cTn>
                        </p:par>
                        <p:par>
                          <p:cTn id="12" fill="hold" nodeType="afterGroup">
                            <p:stCondLst>
                              <p:cond delay="4000"/>
                            </p:stCondLst>
                            <p:childTnLst>
                              <p:par>
                                <p:cTn id="13" presetID="18" presetClass="entr" presetSubtype="6" fill="hold" nodeType="afterEffect">
                                  <p:stCondLst>
                                    <p:cond delay="1000"/>
                                  </p:stCondLst>
                                  <p:childTnLst>
                                    <p:set>
                                      <p:cBhvr>
                                        <p:cTn id="14" dur="1" fill="hold">
                                          <p:stCondLst>
                                            <p:cond delay="0"/>
                                          </p:stCondLst>
                                        </p:cTn>
                                        <p:tgtEl>
                                          <p:spTgt spid="57354"/>
                                        </p:tgtEl>
                                        <p:attrNameLst>
                                          <p:attrName>style.visibility</p:attrName>
                                        </p:attrNameLst>
                                      </p:cBhvr>
                                      <p:to>
                                        <p:strVal val="visible"/>
                                      </p:to>
                                    </p:set>
                                    <p:animEffect transition="in" filter="strips(downRight)">
                                      <p:cBhvr>
                                        <p:cTn id="15" dur="1000"/>
                                        <p:tgtEl>
                                          <p:spTgt spid="57354"/>
                                        </p:tgtEl>
                                      </p:cBhvr>
                                    </p:animEffect>
                                  </p:childTnLst>
                                </p:cTn>
                              </p:par>
                            </p:childTnLst>
                          </p:cTn>
                        </p:par>
                        <p:par>
                          <p:cTn id="16" fill="hold" nodeType="afterGroup">
                            <p:stCondLst>
                              <p:cond delay="6000"/>
                            </p:stCondLst>
                            <p:childTnLst>
                              <p:par>
                                <p:cTn id="17" presetID="22" presetClass="entr" presetSubtype="8" fill="hold" grpId="0" nodeType="afterEffect">
                                  <p:stCondLst>
                                    <p:cond delay="0"/>
                                  </p:stCondLst>
                                  <p:childTnLst>
                                    <p:set>
                                      <p:cBhvr>
                                        <p:cTn id="18" dur="1" fill="hold">
                                          <p:stCondLst>
                                            <p:cond delay="0"/>
                                          </p:stCondLst>
                                        </p:cTn>
                                        <p:tgtEl>
                                          <p:spTgt spid="57396"/>
                                        </p:tgtEl>
                                        <p:attrNameLst>
                                          <p:attrName>style.visibility</p:attrName>
                                        </p:attrNameLst>
                                      </p:cBhvr>
                                      <p:to>
                                        <p:strVal val="visible"/>
                                      </p:to>
                                    </p:set>
                                    <p:animEffect transition="in" filter="wipe(left)">
                                      <p:cBhvr>
                                        <p:cTn id="19" dur="1000"/>
                                        <p:tgtEl>
                                          <p:spTgt spid="573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96"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685800" y="355600"/>
            <a:ext cx="7772400" cy="1333500"/>
          </a:xfrm>
        </p:spPr>
        <p:txBody>
          <a:bodyPr rtlCol="0">
            <a:normAutofit fontScale="90000"/>
          </a:bodyPr>
          <a:lstStyle/>
          <a:p>
            <a:pPr fontAlgn="auto">
              <a:spcAft>
                <a:spcPts val="0"/>
              </a:spcAft>
              <a:defRPr/>
            </a:pPr>
            <a:r>
              <a:rPr lang="en-US" dirty="0">
                <a:ea typeface="+mj-ea"/>
              </a:rPr>
              <a:t>Quality Function Deployment</a:t>
            </a:r>
          </a:p>
        </p:txBody>
      </p:sp>
      <p:sp>
        <p:nvSpPr>
          <p:cNvPr id="4" name="Rectangle 2"/>
          <p:cNvSpPr txBox="1">
            <a:spLocks noChangeArrowheads="1"/>
          </p:cNvSpPr>
          <p:nvPr/>
        </p:nvSpPr>
        <p:spPr bwMode="auto">
          <a:xfrm>
            <a:off x="685800" y="1752600"/>
            <a:ext cx="7569200" cy="4419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rtlCol="0" anchor="t" anchorCtr="0" compatLnSpc="1">
            <a:prstTxWarp prst="textNoShape">
              <a:avLst/>
            </a:prstTxWarp>
            <a:normAutofit/>
          </a:bodyPr>
          <a:lstStyle>
            <a:lvl1pPr marL="342900" indent="-342900" algn="l" defTabSz="457200" rtl="0" fontAlgn="base">
              <a:lnSpc>
                <a:spcPct val="90000"/>
              </a:lnSpc>
              <a:spcBef>
                <a:spcPct val="0"/>
              </a:spcBef>
              <a:spcAft>
                <a:spcPts val="1200"/>
              </a:spcAft>
              <a:buClr>
                <a:schemeClr val="accent1"/>
              </a:buClr>
              <a:buFont typeface="Arial Unicode MS"/>
              <a:buChar char="▶"/>
              <a:defRPr sz="3200" kern="1200">
                <a:solidFill>
                  <a:schemeClr val="tx1"/>
                </a:solidFill>
                <a:latin typeface="Arial"/>
                <a:ea typeface="ＭＳ Ｐゴシック" charset="0"/>
                <a:cs typeface="Arial"/>
              </a:defRPr>
            </a:lvl1pPr>
            <a:lvl2pPr marL="742950" indent="-285750" algn="l" defTabSz="457200" rtl="0" fontAlgn="base">
              <a:lnSpc>
                <a:spcPct val="90000"/>
              </a:lnSpc>
              <a:spcBef>
                <a:spcPct val="0"/>
              </a:spcBef>
              <a:spcAft>
                <a:spcPts val="1200"/>
              </a:spcAft>
              <a:buClr>
                <a:schemeClr val="accent1"/>
              </a:buClr>
              <a:buFont typeface="Arial Unicode MS"/>
              <a:buChar char="▶"/>
              <a:defRPr sz="2800" kern="1200">
                <a:solidFill>
                  <a:schemeClr val="tx1"/>
                </a:solidFill>
                <a:latin typeface="Arial"/>
                <a:ea typeface="Arial" charset="0"/>
                <a:cs typeface="Arial"/>
              </a:defRPr>
            </a:lvl2pPr>
            <a:lvl3pPr marL="1143000" indent="-228600" algn="l" defTabSz="457200" rtl="0" fontAlgn="base">
              <a:lnSpc>
                <a:spcPct val="90000"/>
              </a:lnSpc>
              <a:spcBef>
                <a:spcPct val="0"/>
              </a:spcBef>
              <a:spcAft>
                <a:spcPts val="1200"/>
              </a:spcAft>
              <a:buClr>
                <a:schemeClr val="accent1"/>
              </a:buClr>
              <a:buFont typeface="Arial Unicode MS"/>
              <a:buChar char="▶"/>
              <a:defRPr sz="2400" kern="1200">
                <a:solidFill>
                  <a:schemeClr val="tx1"/>
                </a:solidFill>
                <a:latin typeface="Arial"/>
                <a:ea typeface="Arial" charset="0"/>
                <a:cs typeface="Arial"/>
              </a:defRPr>
            </a:lvl3pPr>
            <a:lvl4pPr marL="1600200" indent="-228600" algn="l" defTabSz="457200" rtl="0" fontAlgn="base">
              <a:lnSpc>
                <a:spcPct val="90000"/>
              </a:lnSpc>
              <a:spcBef>
                <a:spcPct val="0"/>
              </a:spcBef>
              <a:spcAft>
                <a:spcPts val="1200"/>
              </a:spcAft>
              <a:buClr>
                <a:schemeClr val="accent1"/>
              </a:buClr>
              <a:buFont typeface="Arial Unicode MS"/>
              <a:buChar char="▶"/>
              <a:defRPr sz="2000" kern="1200">
                <a:solidFill>
                  <a:schemeClr val="tx1"/>
                </a:solidFill>
                <a:latin typeface="Arial"/>
                <a:ea typeface="Arial" charset="0"/>
                <a:cs typeface="Arial"/>
              </a:defRPr>
            </a:lvl4pPr>
            <a:lvl5pPr marL="2057400" indent="-228600" algn="l" defTabSz="457200" rtl="0" fontAlgn="base">
              <a:lnSpc>
                <a:spcPct val="90000"/>
              </a:lnSpc>
              <a:spcBef>
                <a:spcPct val="0"/>
              </a:spcBef>
              <a:spcAft>
                <a:spcPts val="1200"/>
              </a:spcAft>
              <a:buClr>
                <a:schemeClr val="accent1"/>
              </a:buClr>
              <a:buFont typeface="Arial Unicode MS"/>
              <a:buChar char="▶"/>
              <a:defRPr sz="2000" kern="1200">
                <a:solidFill>
                  <a:schemeClr val="tx1"/>
                </a:solidFill>
                <a:latin typeface="Arial"/>
                <a:ea typeface="Arial" charset="0"/>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auto">
              <a:spcBef>
                <a:spcPts val="0"/>
              </a:spcBef>
              <a:buClr>
                <a:srgbClr val="BF0922"/>
              </a:buClr>
              <a:buSzPct val="60000"/>
              <a:buFont typeface="Lucida Grande"/>
              <a:buChar char="►"/>
              <a:defRPr/>
            </a:pPr>
            <a:r>
              <a:rPr lang="en-US" b="1" dirty="0">
                <a:solidFill>
                  <a:srgbClr val="255898"/>
                </a:solidFill>
                <a:ea typeface="+mn-ea"/>
              </a:rPr>
              <a:t>Quality function deployment (QFD)</a:t>
            </a:r>
          </a:p>
          <a:p>
            <a:pPr lvl="1" fontAlgn="auto">
              <a:spcBef>
                <a:spcPts val="0"/>
              </a:spcBef>
              <a:buClr>
                <a:srgbClr val="BF0922"/>
              </a:buClr>
              <a:buSzPct val="60000"/>
              <a:buFont typeface="Lucida Grande"/>
              <a:buChar char="►"/>
              <a:defRPr/>
            </a:pPr>
            <a:r>
              <a:rPr lang="en-US" dirty="0">
                <a:ea typeface="+mn-ea"/>
              </a:rPr>
              <a:t>Determine what will satisfy the customer</a:t>
            </a:r>
          </a:p>
          <a:p>
            <a:pPr lvl="1" fontAlgn="auto">
              <a:spcBef>
                <a:spcPts val="0"/>
              </a:spcBef>
              <a:buClr>
                <a:srgbClr val="BF0922"/>
              </a:buClr>
              <a:buSzPct val="60000"/>
              <a:buFont typeface="Lucida Grande"/>
              <a:buChar char="►"/>
              <a:defRPr/>
            </a:pPr>
            <a:r>
              <a:rPr lang="en-US" dirty="0">
                <a:ea typeface="+mn-ea"/>
              </a:rPr>
              <a:t>Translate those customer desires into the target design</a:t>
            </a:r>
          </a:p>
          <a:p>
            <a:pPr fontAlgn="auto">
              <a:spcBef>
                <a:spcPts val="0"/>
              </a:spcBef>
              <a:buClr>
                <a:srgbClr val="BF0922"/>
              </a:buClr>
              <a:buSzPct val="60000"/>
              <a:buFont typeface="Lucida Grande"/>
              <a:buChar char="►"/>
              <a:defRPr/>
            </a:pPr>
            <a:r>
              <a:rPr lang="en-US" b="1" dirty="0">
                <a:solidFill>
                  <a:srgbClr val="255898"/>
                </a:solidFill>
                <a:ea typeface="+mn-ea"/>
              </a:rPr>
              <a:t>House of quality</a:t>
            </a:r>
          </a:p>
          <a:p>
            <a:pPr lvl="1" fontAlgn="auto">
              <a:spcBef>
                <a:spcPts val="0"/>
              </a:spcBef>
              <a:buClr>
                <a:srgbClr val="BF0922"/>
              </a:buClr>
              <a:buSzPct val="60000"/>
              <a:buFont typeface="Lucida Grande"/>
              <a:buChar char="►"/>
              <a:defRPr/>
            </a:pPr>
            <a:r>
              <a:rPr lang="en-US" dirty="0"/>
              <a:t>Utilize a planning matrix to relate customer </a:t>
            </a:r>
            <a:r>
              <a:rPr lang="en-US" i="1" dirty="0"/>
              <a:t>wants</a:t>
            </a:r>
            <a:r>
              <a:rPr lang="en-US" dirty="0"/>
              <a:t> to </a:t>
            </a:r>
            <a:r>
              <a:rPr lang="en-US" i="1" dirty="0"/>
              <a:t>how</a:t>
            </a:r>
            <a:r>
              <a:rPr lang="en-US" dirty="0"/>
              <a:t> the firm is going to meet those </a:t>
            </a:r>
            <a:r>
              <a:rPr lang="en-US" i="1" dirty="0"/>
              <a:t>wants</a:t>
            </a:r>
            <a:endParaRPr lang="en-US" i="1" dirty="0">
              <a:ea typeface="+mn-ea"/>
            </a:endParaRPr>
          </a:p>
        </p:txBody>
      </p:sp>
    </p:spTree>
    <p:extLst>
      <p:ext uri="{BB962C8B-B14F-4D97-AF65-F5344CB8AC3E}">
        <p14:creationId xmlns:p14="http://schemas.microsoft.com/office/powerpoint/2010/main" val="2121567360"/>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4"/>
                                        </p:tgtEl>
                                        <p:attrNameLst>
                                          <p:attrName>style.visibility</p:attrName>
                                        </p:attrNameLst>
                                      </p:cBhvr>
                                      <p:to>
                                        <p:strVal val="visible"/>
                                      </p:to>
                                    </p:set>
                                    <p:animEffect transition="in" filter="strips(downRight)">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685800" y="355600"/>
            <a:ext cx="7772400" cy="1333500"/>
          </a:xfrm>
        </p:spPr>
        <p:txBody>
          <a:bodyPr rtlCol="0">
            <a:normAutofit fontScale="90000"/>
          </a:bodyPr>
          <a:lstStyle/>
          <a:p>
            <a:pPr fontAlgn="auto">
              <a:spcAft>
                <a:spcPts val="0"/>
              </a:spcAft>
              <a:defRPr/>
            </a:pPr>
            <a:r>
              <a:rPr lang="en-US" dirty="0">
                <a:ea typeface="+mj-ea"/>
              </a:rPr>
              <a:t>Quality Function Deployment</a:t>
            </a:r>
          </a:p>
        </p:txBody>
      </p:sp>
      <p:sp>
        <p:nvSpPr>
          <p:cNvPr id="57346" name="Rectangle 3"/>
          <p:cNvSpPr>
            <a:spLocks noGrp="1" noChangeArrowheads="1"/>
          </p:cNvSpPr>
          <p:nvPr>
            <p:ph type="body" idx="1"/>
          </p:nvPr>
        </p:nvSpPr>
        <p:spPr>
          <a:xfrm>
            <a:off x="642938" y="1689100"/>
            <a:ext cx="8105775" cy="4659313"/>
          </a:xfrm>
        </p:spPr>
        <p:txBody>
          <a:bodyPr/>
          <a:lstStyle/>
          <a:p>
            <a:pPr marL="533400" indent="-533400">
              <a:buClr>
                <a:schemeClr val="tx1"/>
              </a:buClr>
              <a:buFont typeface="Arial" charset="0"/>
              <a:buAutoNum type="arabicPeriod"/>
            </a:pPr>
            <a:r>
              <a:rPr lang="en-US" sz="2600" dirty="0">
                <a:latin typeface="Arial" charset="0"/>
                <a:cs typeface="Arial" charset="0"/>
              </a:rPr>
              <a:t>Identify customer </a:t>
            </a:r>
            <a:r>
              <a:rPr lang="en-US" sz="2600" i="1" dirty="0">
                <a:latin typeface="Arial" charset="0"/>
                <a:cs typeface="Arial" charset="0"/>
              </a:rPr>
              <a:t>wants</a:t>
            </a:r>
          </a:p>
          <a:p>
            <a:pPr marL="533400" indent="-533400">
              <a:buClr>
                <a:schemeClr val="tx1"/>
              </a:buClr>
              <a:buFont typeface="Arial" charset="0"/>
              <a:buAutoNum type="arabicPeriod"/>
            </a:pPr>
            <a:r>
              <a:rPr lang="en-US" sz="2600" dirty="0">
                <a:latin typeface="Arial" charset="0"/>
                <a:cs typeface="Arial" charset="0"/>
              </a:rPr>
              <a:t>Identify </a:t>
            </a:r>
            <a:r>
              <a:rPr lang="en-US" sz="2600" i="1" dirty="0">
                <a:latin typeface="Arial" charset="0"/>
                <a:cs typeface="Arial" charset="0"/>
              </a:rPr>
              <a:t>how</a:t>
            </a:r>
            <a:r>
              <a:rPr lang="en-US" sz="2600" dirty="0">
                <a:latin typeface="Arial" charset="0"/>
                <a:cs typeface="Arial" charset="0"/>
              </a:rPr>
              <a:t> the good/service will satisfy customer wants</a:t>
            </a:r>
          </a:p>
          <a:p>
            <a:pPr marL="533400" indent="-533400">
              <a:buClr>
                <a:schemeClr val="tx1"/>
              </a:buClr>
              <a:buFont typeface="Arial" charset="0"/>
              <a:buAutoNum type="arabicPeriod"/>
            </a:pPr>
            <a:r>
              <a:rPr lang="en-US" sz="2600" dirty="0">
                <a:latin typeface="Arial" charset="0"/>
                <a:cs typeface="Arial" charset="0"/>
              </a:rPr>
              <a:t>Relate customer wants to product </a:t>
            </a:r>
            <a:r>
              <a:rPr lang="en-US" sz="2600" i="1" dirty="0">
                <a:latin typeface="Arial" charset="0"/>
                <a:cs typeface="Arial" charset="0"/>
              </a:rPr>
              <a:t>hows</a:t>
            </a:r>
          </a:p>
          <a:p>
            <a:pPr marL="533400" indent="-533400">
              <a:buClr>
                <a:schemeClr val="tx1"/>
              </a:buClr>
              <a:buFont typeface="Arial" charset="0"/>
              <a:buAutoNum type="arabicPeriod"/>
            </a:pPr>
            <a:r>
              <a:rPr lang="en-US" sz="2600" dirty="0">
                <a:latin typeface="Arial" charset="0"/>
                <a:cs typeface="Arial" charset="0"/>
              </a:rPr>
              <a:t>Identify relationships between the firm’s </a:t>
            </a:r>
            <a:r>
              <a:rPr lang="en-US" sz="2600" i="1" dirty="0">
                <a:latin typeface="Arial" charset="0"/>
                <a:cs typeface="Arial" charset="0"/>
              </a:rPr>
              <a:t>hows</a:t>
            </a:r>
          </a:p>
          <a:p>
            <a:pPr marL="533400" indent="-533400">
              <a:buClr>
                <a:schemeClr val="tx1"/>
              </a:buClr>
              <a:buFont typeface="Arial" charset="0"/>
              <a:buAutoNum type="arabicPeriod"/>
            </a:pPr>
            <a:r>
              <a:rPr lang="en-US" sz="2600" dirty="0">
                <a:latin typeface="Arial" charset="0"/>
                <a:cs typeface="Arial" charset="0"/>
              </a:rPr>
              <a:t>Develop </a:t>
            </a:r>
            <a:r>
              <a:rPr lang="en-US" sz="2600" i="1" dirty="0">
                <a:latin typeface="Arial" charset="0"/>
                <a:cs typeface="Arial" charset="0"/>
              </a:rPr>
              <a:t>our </a:t>
            </a:r>
            <a:r>
              <a:rPr lang="en-US" sz="2600" dirty="0">
                <a:latin typeface="Arial" charset="0"/>
                <a:cs typeface="Arial" charset="0"/>
              </a:rPr>
              <a:t>importance ratings</a:t>
            </a:r>
          </a:p>
          <a:p>
            <a:pPr marL="533400" indent="-533400">
              <a:buClr>
                <a:schemeClr val="tx1"/>
              </a:buClr>
              <a:buFont typeface="Arial" charset="0"/>
              <a:buAutoNum type="arabicPeriod"/>
            </a:pPr>
            <a:r>
              <a:rPr lang="en-US" sz="2600" dirty="0">
                <a:latin typeface="Arial" charset="0"/>
                <a:cs typeface="Arial" charset="0"/>
              </a:rPr>
              <a:t>Evaluate competing products</a:t>
            </a:r>
          </a:p>
          <a:p>
            <a:pPr marL="533400" indent="-533400">
              <a:buClr>
                <a:schemeClr val="tx1"/>
              </a:buClr>
              <a:buFont typeface="Arial" charset="0"/>
              <a:buAutoNum type="arabicPeriod"/>
            </a:pPr>
            <a:r>
              <a:rPr lang="en-US" sz="2600" dirty="0">
                <a:latin typeface="Arial" charset="0"/>
                <a:cs typeface="Arial" charset="0"/>
              </a:rPr>
              <a:t>Compare performance to desirable technical attributes</a:t>
            </a:r>
          </a:p>
        </p:txBody>
      </p:sp>
    </p:spTree>
    <p:extLst>
      <p:ext uri="{BB962C8B-B14F-4D97-AF65-F5344CB8AC3E}">
        <p14:creationId xmlns:p14="http://schemas.microsoft.com/office/powerpoint/2010/main" val="1707853959"/>
      </p:ext>
    </p:extLst>
  </p:cSld>
  <p:clrMapOvr>
    <a:masterClrMapping/>
  </p:clrMapOvr>
  <p:transition spd="slow">
    <p:strips/>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ChangeArrowheads="1"/>
          </p:cNvSpPr>
          <p:nvPr>
            <p:ph type="ctrTitle"/>
          </p:nvPr>
        </p:nvSpPr>
        <p:spPr>
          <a:xfrm>
            <a:off x="498475" y="254000"/>
            <a:ext cx="8137525" cy="852488"/>
          </a:xfrm>
        </p:spPr>
        <p:txBody>
          <a:bodyPr lIns="90488" tIns="44450" rIns="90488" bIns="44450"/>
          <a:lstStyle/>
          <a:p>
            <a:r>
              <a:rPr lang="en-AU" dirty="0">
                <a:latin typeface="Arial" charset="0"/>
                <a:cs typeface="Arial" charset="0"/>
              </a:rPr>
              <a:t>QFD House of Quality</a:t>
            </a:r>
          </a:p>
        </p:txBody>
      </p:sp>
      <p:grpSp>
        <p:nvGrpSpPr>
          <p:cNvPr id="61443" name="Group 3"/>
          <p:cNvGrpSpPr>
            <a:grpSpLocks/>
          </p:cNvGrpSpPr>
          <p:nvPr/>
        </p:nvGrpSpPr>
        <p:grpSpPr bwMode="auto">
          <a:xfrm>
            <a:off x="3921125" y="2851150"/>
            <a:ext cx="3198813" cy="1638300"/>
            <a:chOff x="2470" y="1892"/>
            <a:chExt cx="2015" cy="1032"/>
          </a:xfrm>
        </p:grpSpPr>
        <p:sp>
          <p:nvSpPr>
            <p:cNvPr id="59422" name="Freeform 4"/>
            <p:cNvSpPr>
              <a:spLocks/>
            </p:cNvSpPr>
            <p:nvPr/>
          </p:nvSpPr>
          <p:spPr bwMode="auto">
            <a:xfrm>
              <a:off x="2470" y="1892"/>
              <a:ext cx="2015" cy="1032"/>
            </a:xfrm>
            <a:custGeom>
              <a:avLst/>
              <a:gdLst>
                <a:gd name="T0" fmla="*/ 2014 w 1738"/>
                <a:gd name="T1" fmla="*/ 1031 h 976"/>
                <a:gd name="T2" fmla="*/ 2014 w 1738"/>
                <a:gd name="T3" fmla="*/ 0 h 976"/>
                <a:gd name="T4" fmla="*/ 0 w 1738"/>
                <a:gd name="T5" fmla="*/ 0 h 976"/>
                <a:gd name="T6" fmla="*/ 0 w 1738"/>
                <a:gd name="T7" fmla="*/ 1031 h 976"/>
                <a:gd name="T8" fmla="*/ 2014 w 1738"/>
                <a:gd name="T9" fmla="*/ 1031 h 976"/>
                <a:gd name="T10" fmla="*/ 0 60000 65536"/>
                <a:gd name="T11" fmla="*/ 0 60000 65536"/>
                <a:gd name="T12" fmla="*/ 0 60000 65536"/>
                <a:gd name="T13" fmla="*/ 0 60000 65536"/>
                <a:gd name="T14" fmla="*/ 0 60000 65536"/>
                <a:gd name="T15" fmla="*/ 0 w 1738"/>
                <a:gd name="T16" fmla="*/ 0 h 976"/>
                <a:gd name="T17" fmla="*/ 1738 w 1738"/>
                <a:gd name="T18" fmla="*/ 976 h 976"/>
              </a:gdLst>
              <a:ahLst/>
              <a:cxnLst>
                <a:cxn ang="T10">
                  <a:pos x="T0" y="T1"/>
                </a:cxn>
                <a:cxn ang="T11">
                  <a:pos x="T2" y="T3"/>
                </a:cxn>
                <a:cxn ang="T12">
                  <a:pos x="T4" y="T5"/>
                </a:cxn>
                <a:cxn ang="T13">
                  <a:pos x="T6" y="T7"/>
                </a:cxn>
                <a:cxn ang="T14">
                  <a:pos x="T8" y="T9"/>
                </a:cxn>
              </a:cxnLst>
              <a:rect l="T15" t="T16" r="T17" b="T18"/>
              <a:pathLst>
                <a:path w="1738" h="976">
                  <a:moveTo>
                    <a:pt x="1737" y="975"/>
                  </a:moveTo>
                  <a:lnTo>
                    <a:pt x="1737" y="0"/>
                  </a:lnTo>
                  <a:lnTo>
                    <a:pt x="0" y="0"/>
                  </a:lnTo>
                  <a:lnTo>
                    <a:pt x="0" y="975"/>
                  </a:lnTo>
                  <a:lnTo>
                    <a:pt x="1737" y="975"/>
                  </a:lnTo>
                </a:path>
              </a:pathLst>
            </a:custGeom>
            <a:solidFill>
              <a:schemeClr val="accent2"/>
            </a:solidFill>
            <a:ln w="19050" cap="rnd" cmpd="sng">
              <a:solidFill>
                <a:schemeClr val="tx1"/>
              </a:solidFill>
              <a:prstDash val="solid"/>
              <a:round/>
              <a:headEnd type="none" w="med" len="med"/>
              <a:tailEnd type="none" w="med" len="med"/>
            </a:ln>
          </p:spPr>
          <p:txBody>
            <a:bodyPr/>
            <a:lstStyle/>
            <a:p>
              <a:endParaRPr lang="en-US" dirty="0"/>
            </a:p>
          </p:txBody>
        </p:sp>
        <p:sp>
          <p:nvSpPr>
            <p:cNvPr id="59423" name="Text Box 5"/>
            <p:cNvSpPr txBox="1">
              <a:spLocks noChangeArrowheads="1"/>
            </p:cNvSpPr>
            <p:nvPr/>
          </p:nvSpPr>
          <p:spPr bwMode="auto">
            <a:xfrm>
              <a:off x="3011" y="2211"/>
              <a:ext cx="917" cy="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defTabSz="762000">
                <a:defRPr>
                  <a:solidFill>
                    <a:schemeClr val="tx1"/>
                  </a:solidFill>
                  <a:latin typeface="Calibri" charset="0"/>
                  <a:ea typeface="ＭＳ Ｐゴシック" charset="0"/>
                  <a:cs typeface="Arial" charset="0"/>
                </a:defRPr>
              </a:lvl1pPr>
              <a:lvl2pPr marL="742950" indent="-285750" defTabSz="762000">
                <a:defRPr>
                  <a:solidFill>
                    <a:schemeClr val="tx1"/>
                  </a:solidFill>
                  <a:latin typeface="Calibri" charset="0"/>
                  <a:ea typeface="Arial" charset="0"/>
                  <a:cs typeface="Arial" charset="0"/>
                </a:defRPr>
              </a:lvl2pPr>
              <a:lvl3pPr marL="1143000" indent="-228600" defTabSz="762000">
                <a:defRPr>
                  <a:solidFill>
                    <a:schemeClr val="tx1"/>
                  </a:solidFill>
                  <a:latin typeface="Calibri" charset="0"/>
                  <a:ea typeface="Arial" charset="0"/>
                  <a:cs typeface="Arial" charset="0"/>
                </a:defRPr>
              </a:lvl3pPr>
              <a:lvl4pPr marL="1600200" indent="-228600" defTabSz="762000">
                <a:defRPr>
                  <a:solidFill>
                    <a:schemeClr val="tx1"/>
                  </a:solidFill>
                  <a:latin typeface="Calibri" charset="0"/>
                  <a:ea typeface="Arial" charset="0"/>
                  <a:cs typeface="Arial" charset="0"/>
                </a:defRPr>
              </a:lvl4pPr>
              <a:lvl5pPr marL="2057400" indent="-228600" defTabSz="762000">
                <a:defRPr>
                  <a:solidFill>
                    <a:schemeClr val="tx1"/>
                  </a:solidFill>
                  <a:latin typeface="Calibri" charset="0"/>
                  <a:ea typeface="Arial" charset="0"/>
                  <a:cs typeface="Arial" charset="0"/>
                </a:defRPr>
              </a:lvl5pPr>
              <a:lvl6pPr marL="2514600" indent="-228600" defTabSz="762000" fontAlgn="base">
                <a:spcBef>
                  <a:spcPct val="0"/>
                </a:spcBef>
                <a:spcAft>
                  <a:spcPct val="0"/>
                </a:spcAft>
                <a:defRPr>
                  <a:solidFill>
                    <a:schemeClr val="tx1"/>
                  </a:solidFill>
                  <a:latin typeface="Calibri" charset="0"/>
                  <a:ea typeface="Arial" charset="0"/>
                  <a:cs typeface="Arial" charset="0"/>
                </a:defRPr>
              </a:lvl6pPr>
              <a:lvl7pPr marL="2971800" indent="-228600" defTabSz="762000" fontAlgn="base">
                <a:spcBef>
                  <a:spcPct val="0"/>
                </a:spcBef>
                <a:spcAft>
                  <a:spcPct val="0"/>
                </a:spcAft>
                <a:defRPr>
                  <a:solidFill>
                    <a:schemeClr val="tx1"/>
                  </a:solidFill>
                  <a:latin typeface="Calibri" charset="0"/>
                  <a:ea typeface="Arial" charset="0"/>
                  <a:cs typeface="Arial" charset="0"/>
                </a:defRPr>
              </a:lvl7pPr>
              <a:lvl8pPr marL="3429000" indent="-228600" defTabSz="762000" fontAlgn="base">
                <a:spcBef>
                  <a:spcPct val="0"/>
                </a:spcBef>
                <a:spcAft>
                  <a:spcPct val="0"/>
                </a:spcAft>
                <a:defRPr>
                  <a:solidFill>
                    <a:schemeClr val="tx1"/>
                  </a:solidFill>
                  <a:latin typeface="Calibri" charset="0"/>
                  <a:ea typeface="Arial" charset="0"/>
                  <a:cs typeface="Arial" charset="0"/>
                </a:defRPr>
              </a:lvl8pPr>
              <a:lvl9pPr marL="3886200" indent="-228600" defTabSz="762000" fontAlgn="base">
                <a:spcBef>
                  <a:spcPct val="0"/>
                </a:spcBef>
                <a:spcAft>
                  <a:spcPct val="0"/>
                </a:spcAft>
                <a:defRPr>
                  <a:solidFill>
                    <a:schemeClr val="tx1"/>
                  </a:solidFill>
                  <a:latin typeface="Calibri" charset="0"/>
                  <a:ea typeface="Arial" charset="0"/>
                  <a:cs typeface="Arial" charset="0"/>
                </a:defRPr>
              </a:lvl9pPr>
            </a:lstStyle>
            <a:p>
              <a:pPr algn="ctr">
                <a:lnSpc>
                  <a:spcPct val="90000"/>
                </a:lnSpc>
              </a:pPr>
              <a:r>
                <a:rPr lang="en-AU" dirty="0">
                  <a:latin typeface="Arial" charset="0"/>
                  <a:ea typeface="MS PGothic" charset="0"/>
                  <a:cs typeface="MS PGothic" charset="0"/>
                </a:rPr>
                <a:t>Relationship</a:t>
              </a:r>
            </a:p>
            <a:p>
              <a:pPr algn="ctr">
                <a:lnSpc>
                  <a:spcPct val="90000"/>
                </a:lnSpc>
              </a:pPr>
              <a:r>
                <a:rPr lang="en-AU" dirty="0">
                  <a:latin typeface="Arial" charset="0"/>
                  <a:ea typeface="MS PGothic" charset="0"/>
                  <a:cs typeface="MS PGothic" charset="0"/>
                </a:rPr>
                <a:t>matrix</a:t>
              </a:r>
            </a:p>
          </p:txBody>
        </p:sp>
      </p:grpSp>
      <p:grpSp>
        <p:nvGrpSpPr>
          <p:cNvPr id="61446" name="Group 6"/>
          <p:cNvGrpSpPr>
            <a:grpSpLocks/>
          </p:cNvGrpSpPr>
          <p:nvPr/>
        </p:nvGrpSpPr>
        <p:grpSpPr bwMode="auto">
          <a:xfrm>
            <a:off x="3924300" y="1087438"/>
            <a:ext cx="3192463" cy="1760537"/>
            <a:chOff x="2472" y="781"/>
            <a:chExt cx="2011" cy="1109"/>
          </a:xfrm>
        </p:grpSpPr>
        <p:sp>
          <p:nvSpPr>
            <p:cNvPr id="61447" name="Rectangle 7"/>
            <p:cNvSpPr>
              <a:spLocks noChangeArrowheads="1"/>
            </p:cNvSpPr>
            <p:nvPr/>
          </p:nvSpPr>
          <p:spPr bwMode="auto">
            <a:xfrm>
              <a:off x="2472" y="1254"/>
              <a:ext cx="2011" cy="636"/>
            </a:xfrm>
            <a:prstGeom prst="rect">
              <a:avLst/>
            </a:prstGeom>
            <a:solidFill>
              <a:schemeClr val="accent3"/>
            </a:solidFill>
            <a:ln w="19050">
              <a:solidFill>
                <a:schemeClr val="tx1"/>
              </a:solidFill>
              <a:miter lim="800000"/>
              <a:headEnd/>
              <a:tailEnd/>
            </a:ln>
            <a:effectLst/>
          </p:spPr>
          <p:txBody>
            <a:bodyPr wrap="none" anchor="ctr"/>
            <a:lstStyle/>
            <a:p>
              <a:pPr fontAlgn="auto">
                <a:lnSpc>
                  <a:spcPct val="90000"/>
                </a:lnSpc>
                <a:spcBef>
                  <a:spcPts val="0"/>
                </a:spcBef>
                <a:spcAft>
                  <a:spcPts val="0"/>
                </a:spcAft>
                <a:defRPr/>
              </a:pPr>
              <a:endParaRPr lang="en-US" dirty="0">
                <a:latin typeface="Arial"/>
                <a:ea typeface="+mn-ea"/>
                <a:cs typeface="Arial"/>
              </a:endParaRPr>
            </a:p>
          </p:txBody>
        </p:sp>
        <p:sp>
          <p:nvSpPr>
            <p:cNvPr id="59419" name="Text Box 8"/>
            <p:cNvSpPr txBox="1">
              <a:spLocks noChangeArrowheads="1"/>
            </p:cNvSpPr>
            <p:nvPr/>
          </p:nvSpPr>
          <p:spPr bwMode="auto">
            <a:xfrm>
              <a:off x="2708" y="1385"/>
              <a:ext cx="1532" cy="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defTabSz="762000">
                <a:defRPr>
                  <a:solidFill>
                    <a:schemeClr val="tx1"/>
                  </a:solidFill>
                  <a:latin typeface="Calibri" charset="0"/>
                  <a:ea typeface="ＭＳ Ｐゴシック" charset="0"/>
                  <a:cs typeface="Arial" charset="0"/>
                </a:defRPr>
              </a:lvl1pPr>
              <a:lvl2pPr marL="742950" indent="-285750" defTabSz="762000">
                <a:defRPr>
                  <a:solidFill>
                    <a:schemeClr val="tx1"/>
                  </a:solidFill>
                  <a:latin typeface="Calibri" charset="0"/>
                  <a:ea typeface="Arial" charset="0"/>
                  <a:cs typeface="Arial" charset="0"/>
                </a:defRPr>
              </a:lvl2pPr>
              <a:lvl3pPr marL="1143000" indent="-228600" defTabSz="762000">
                <a:defRPr>
                  <a:solidFill>
                    <a:schemeClr val="tx1"/>
                  </a:solidFill>
                  <a:latin typeface="Calibri" charset="0"/>
                  <a:ea typeface="Arial" charset="0"/>
                  <a:cs typeface="Arial" charset="0"/>
                </a:defRPr>
              </a:lvl3pPr>
              <a:lvl4pPr marL="1600200" indent="-228600" defTabSz="762000">
                <a:defRPr>
                  <a:solidFill>
                    <a:schemeClr val="tx1"/>
                  </a:solidFill>
                  <a:latin typeface="Calibri" charset="0"/>
                  <a:ea typeface="Arial" charset="0"/>
                  <a:cs typeface="Arial" charset="0"/>
                </a:defRPr>
              </a:lvl4pPr>
              <a:lvl5pPr marL="2057400" indent="-228600" defTabSz="762000">
                <a:defRPr>
                  <a:solidFill>
                    <a:schemeClr val="tx1"/>
                  </a:solidFill>
                  <a:latin typeface="Calibri" charset="0"/>
                  <a:ea typeface="Arial" charset="0"/>
                  <a:cs typeface="Arial" charset="0"/>
                </a:defRPr>
              </a:lvl5pPr>
              <a:lvl6pPr marL="2514600" indent="-228600" defTabSz="762000" fontAlgn="base">
                <a:spcBef>
                  <a:spcPct val="0"/>
                </a:spcBef>
                <a:spcAft>
                  <a:spcPct val="0"/>
                </a:spcAft>
                <a:defRPr>
                  <a:solidFill>
                    <a:schemeClr val="tx1"/>
                  </a:solidFill>
                  <a:latin typeface="Calibri" charset="0"/>
                  <a:ea typeface="Arial" charset="0"/>
                  <a:cs typeface="Arial" charset="0"/>
                </a:defRPr>
              </a:lvl6pPr>
              <a:lvl7pPr marL="2971800" indent="-228600" defTabSz="762000" fontAlgn="base">
                <a:spcBef>
                  <a:spcPct val="0"/>
                </a:spcBef>
                <a:spcAft>
                  <a:spcPct val="0"/>
                </a:spcAft>
                <a:defRPr>
                  <a:solidFill>
                    <a:schemeClr val="tx1"/>
                  </a:solidFill>
                  <a:latin typeface="Calibri" charset="0"/>
                  <a:ea typeface="Arial" charset="0"/>
                  <a:cs typeface="Arial" charset="0"/>
                </a:defRPr>
              </a:lvl7pPr>
              <a:lvl8pPr marL="3429000" indent="-228600" defTabSz="762000" fontAlgn="base">
                <a:spcBef>
                  <a:spcPct val="0"/>
                </a:spcBef>
                <a:spcAft>
                  <a:spcPct val="0"/>
                </a:spcAft>
                <a:defRPr>
                  <a:solidFill>
                    <a:schemeClr val="tx1"/>
                  </a:solidFill>
                  <a:latin typeface="Calibri" charset="0"/>
                  <a:ea typeface="Arial" charset="0"/>
                  <a:cs typeface="Arial" charset="0"/>
                </a:defRPr>
              </a:lvl8pPr>
              <a:lvl9pPr marL="3886200" indent="-228600" defTabSz="762000" fontAlgn="base">
                <a:spcBef>
                  <a:spcPct val="0"/>
                </a:spcBef>
                <a:spcAft>
                  <a:spcPct val="0"/>
                </a:spcAft>
                <a:defRPr>
                  <a:solidFill>
                    <a:schemeClr val="tx1"/>
                  </a:solidFill>
                  <a:latin typeface="Calibri" charset="0"/>
                  <a:ea typeface="Arial" charset="0"/>
                  <a:cs typeface="Arial" charset="0"/>
                </a:defRPr>
              </a:lvl9pPr>
            </a:lstStyle>
            <a:p>
              <a:pPr algn="ctr">
                <a:lnSpc>
                  <a:spcPct val="90000"/>
                </a:lnSpc>
              </a:pPr>
              <a:r>
                <a:rPr lang="en-AU" dirty="0">
                  <a:solidFill>
                    <a:srgbClr val="000000"/>
                  </a:solidFill>
                  <a:latin typeface="Arial" charset="0"/>
                  <a:ea typeface="MS PGothic" charset="0"/>
                  <a:cs typeface="MS PGothic" charset="0"/>
                </a:rPr>
                <a:t>How to satisfy</a:t>
              </a:r>
            </a:p>
            <a:p>
              <a:pPr algn="ctr">
                <a:lnSpc>
                  <a:spcPct val="90000"/>
                </a:lnSpc>
              </a:pPr>
              <a:r>
                <a:rPr lang="en-AU" dirty="0">
                  <a:solidFill>
                    <a:srgbClr val="000000"/>
                  </a:solidFill>
                  <a:latin typeface="Arial" charset="0"/>
                  <a:ea typeface="MS PGothic" charset="0"/>
                  <a:cs typeface="MS PGothic" charset="0"/>
                </a:rPr>
                <a:t>customer wants</a:t>
              </a:r>
            </a:p>
          </p:txBody>
        </p:sp>
        <p:sp>
          <p:nvSpPr>
            <p:cNvPr id="59420" name="Freeform 9"/>
            <p:cNvSpPr>
              <a:spLocks/>
            </p:cNvSpPr>
            <p:nvPr/>
          </p:nvSpPr>
          <p:spPr bwMode="auto">
            <a:xfrm>
              <a:off x="2474" y="781"/>
              <a:ext cx="2008" cy="475"/>
            </a:xfrm>
            <a:custGeom>
              <a:avLst/>
              <a:gdLst>
                <a:gd name="T0" fmla="*/ 2007 w 1745"/>
                <a:gd name="T1" fmla="*/ 474 h 672"/>
                <a:gd name="T2" fmla="*/ 1002 w 1745"/>
                <a:gd name="T3" fmla="*/ 0 h 672"/>
                <a:gd name="T4" fmla="*/ 0 w 1745"/>
                <a:gd name="T5" fmla="*/ 474 h 672"/>
                <a:gd name="T6" fmla="*/ 2007 w 1745"/>
                <a:gd name="T7" fmla="*/ 474 h 672"/>
                <a:gd name="T8" fmla="*/ 0 60000 65536"/>
                <a:gd name="T9" fmla="*/ 0 60000 65536"/>
                <a:gd name="T10" fmla="*/ 0 60000 65536"/>
                <a:gd name="T11" fmla="*/ 0 60000 65536"/>
                <a:gd name="T12" fmla="*/ 0 w 1745"/>
                <a:gd name="T13" fmla="*/ 0 h 672"/>
                <a:gd name="T14" fmla="*/ 1745 w 1745"/>
                <a:gd name="T15" fmla="*/ 672 h 672"/>
              </a:gdLst>
              <a:ahLst/>
              <a:cxnLst>
                <a:cxn ang="T8">
                  <a:pos x="T0" y="T1"/>
                </a:cxn>
                <a:cxn ang="T9">
                  <a:pos x="T2" y="T3"/>
                </a:cxn>
                <a:cxn ang="T10">
                  <a:pos x="T4" y="T5"/>
                </a:cxn>
                <a:cxn ang="T11">
                  <a:pos x="T6" y="T7"/>
                </a:cxn>
              </a:cxnLst>
              <a:rect l="T12" t="T13" r="T14" b="T15"/>
              <a:pathLst>
                <a:path w="1745" h="672">
                  <a:moveTo>
                    <a:pt x="1744" y="671"/>
                  </a:moveTo>
                  <a:lnTo>
                    <a:pt x="871" y="0"/>
                  </a:lnTo>
                  <a:lnTo>
                    <a:pt x="0" y="671"/>
                  </a:lnTo>
                  <a:lnTo>
                    <a:pt x="1744" y="671"/>
                  </a:lnTo>
                </a:path>
              </a:pathLst>
            </a:custGeom>
            <a:solidFill>
              <a:srgbClr val="F7D7AC"/>
            </a:solidFill>
            <a:ln w="19050" cap="rnd" cmpd="sng">
              <a:solidFill>
                <a:schemeClr val="tx1"/>
              </a:solidFill>
              <a:prstDash val="solid"/>
              <a:round/>
              <a:headEnd type="none" w="med" len="med"/>
              <a:tailEnd type="none" w="med" len="med"/>
            </a:ln>
          </p:spPr>
          <p:txBody>
            <a:bodyPr/>
            <a:lstStyle/>
            <a:p>
              <a:endParaRPr lang="en-US" dirty="0"/>
            </a:p>
          </p:txBody>
        </p:sp>
        <p:sp>
          <p:nvSpPr>
            <p:cNvPr id="59421" name="Text Box 10"/>
            <p:cNvSpPr txBox="1">
              <a:spLocks noChangeArrowheads="1"/>
            </p:cNvSpPr>
            <p:nvPr/>
          </p:nvSpPr>
          <p:spPr bwMode="auto">
            <a:xfrm>
              <a:off x="2871" y="1015"/>
              <a:ext cx="1224" cy="2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defTabSz="762000">
                <a:defRPr>
                  <a:solidFill>
                    <a:schemeClr val="tx1"/>
                  </a:solidFill>
                  <a:latin typeface="Calibri" charset="0"/>
                  <a:ea typeface="ＭＳ Ｐゴシック" charset="0"/>
                  <a:cs typeface="Arial" charset="0"/>
                </a:defRPr>
              </a:lvl1pPr>
              <a:lvl2pPr marL="742950" indent="-285750" defTabSz="762000">
                <a:defRPr>
                  <a:solidFill>
                    <a:schemeClr val="tx1"/>
                  </a:solidFill>
                  <a:latin typeface="Calibri" charset="0"/>
                  <a:ea typeface="Arial" charset="0"/>
                  <a:cs typeface="Arial" charset="0"/>
                </a:defRPr>
              </a:lvl2pPr>
              <a:lvl3pPr marL="1143000" indent="-228600" defTabSz="762000">
                <a:defRPr>
                  <a:solidFill>
                    <a:schemeClr val="tx1"/>
                  </a:solidFill>
                  <a:latin typeface="Calibri" charset="0"/>
                  <a:ea typeface="Arial" charset="0"/>
                  <a:cs typeface="Arial" charset="0"/>
                </a:defRPr>
              </a:lvl3pPr>
              <a:lvl4pPr marL="1600200" indent="-228600" defTabSz="762000">
                <a:defRPr>
                  <a:solidFill>
                    <a:schemeClr val="tx1"/>
                  </a:solidFill>
                  <a:latin typeface="Calibri" charset="0"/>
                  <a:ea typeface="Arial" charset="0"/>
                  <a:cs typeface="Arial" charset="0"/>
                </a:defRPr>
              </a:lvl4pPr>
              <a:lvl5pPr marL="2057400" indent="-228600" defTabSz="762000">
                <a:defRPr>
                  <a:solidFill>
                    <a:schemeClr val="tx1"/>
                  </a:solidFill>
                  <a:latin typeface="Calibri" charset="0"/>
                  <a:ea typeface="Arial" charset="0"/>
                  <a:cs typeface="Arial" charset="0"/>
                </a:defRPr>
              </a:lvl5pPr>
              <a:lvl6pPr marL="2514600" indent="-228600" defTabSz="762000" fontAlgn="base">
                <a:spcBef>
                  <a:spcPct val="0"/>
                </a:spcBef>
                <a:spcAft>
                  <a:spcPct val="0"/>
                </a:spcAft>
                <a:defRPr>
                  <a:solidFill>
                    <a:schemeClr val="tx1"/>
                  </a:solidFill>
                  <a:latin typeface="Calibri" charset="0"/>
                  <a:ea typeface="Arial" charset="0"/>
                  <a:cs typeface="Arial" charset="0"/>
                </a:defRPr>
              </a:lvl6pPr>
              <a:lvl7pPr marL="2971800" indent="-228600" defTabSz="762000" fontAlgn="base">
                <a:spcBef>
                  <a:spcPct val="0"/>
                </a:spcBef>
                <a:spcAft>
                  <a:spcPct val="0"/>
                </a:spcAft>
                <a:defRPr>
                  <a:solidFill>
                    <a:schemeClr val="tx1"/>
                  </a:solidFill>
                  <a:latin typeface="Calibri" charset="0"/>
                  <a:ea typeface="Arial" charset="0"/>
                  <a:cs typeface="Arial" charset="0"/>
                </a:defRPr>
              </a:lvl7pPr>
              <a:lvl8pPr marL="3429000" indent="-228600" defTabSz="762000" fontAlgn="base">
                <a:spcBef>
                  <a:spcPct val="0"/>
                </a:spcBef>
                <a:spcAft>
                  <a:spcPct val="0"/>
                </a:spcAft>
                <a:defRPr>
                  <a:solidFill>
                    <a:schemeClr val="tx1"/>
                  </a:solidFill>
                  <a:latin typeface="Calibri" charset="0"/>
                  <a:ea typeface="Arial" charset="0"/>
                  <a:cs typeface="Arial" charset="0"/>
                </a:defRPr>
              </a:lvl8pPr>
              <a:lvl9pPr marL="3886200" indent="-228600" defTabSz="762000" fontAlgn="base">
                <a:spcBef>
                  <a:spcPct val="0"/>
                </a:spcBef>
                <a:spcAft>
                  <a:spcPct val="0"/>
                </a:spcAft>
                <a:defRPr>
                  <a:solidFill>
                    <a:schemeClr val="tx1"/>
                  </a:solidFill>
                  <a:latin typeface="Calibri" charset="0"/>
                  <a:ea typeface="Arial" charset="0"/>
                  <a:cs typeface="Arial" charset="0"/>
                </a:defRPr>
              </a:lvl9pPr>
            </a:lstStyle>
            <a:p>
              <a:pPr>
                <a:lnSpc>
                  <a:spcPct val="90000"/>
                </a:lnSpc>
              </a:pPr>
              <a:r>
                <a:rPr lang="en-AU" dirty="0">
                  <a:solidFill>
                    <a:srgbClr val="000000"/>
                  </a:solidFill>
                  <a:latin typeface="Arial" charset="0"/>
                  <a:ea typeface="MS PGothic" charset="0"/>
                  <a:cs typeface="MS PGothic" charset="0"/>
                </a:rPr>
                <a:t>Interrelationships</a:t>
              </a:r>
            </a:p>
          </p:txBody>
        </p:sp>
      </p:grpSp>
      <p:grpSp>
        <p:nvGrpSpPr>
          <p:cNvPr id="61451" name="Group 11"/>
          <p:cNvGrpSpPr>
            <a:grpSpLocks/>
          </p:cNvGrpSpPr>
          <p:nvPr/>
        </p:nvGrpSpPr>
        <p:grpSpPr bwMode="auto">
          <a:xfrm>
            <a:off x="7115175" y="2395538"/>
            <a:ext cx="1152525" cy="2238375"/>
            <a:chOff x="4482" y="1605"/>
            <a:chExt cx="726" cy="1410"/>
          </a:xfrm>
          <a:solidFill>
            <a:srgbClr val="F7D7AC"/>
          </a:solidFill>
        </p:grpSpPr>
        <p:sp>
          <p:nvSpPr>
            <p:cNvPr id="61452" name="Freeform 12"/>
            <p:cNvSpPr>
              <a:spLocks/>
            </p:cNvSpPr>
            <p:nvPr/>
          </p:nvSpPr>
          <p:spPr bwMode="auto">
            <a:xfrm>
              <a:off x="4484" y="1889"/>
              <a:ext cx="724" cy="1037"/>
            </a:xfrm>
            <a:custGeom>
              <a:avLst/>
              <a:gdLst>
                <a:gd name="T0" fmla="*/ 791 w 792"/>
                <a:gd name="T1" fmla="*/ 1192 h 1193"/>
                <a:gd name="T2" fmla="*/ 791 w 792"/>
                <a:gd name="T3" fmla="*/ 0 h 1193"/>
                <a:gd name="T4" fmla="*/ 0 w 792"/>
                <a:gd name="T5" fmla="*/ 0 h 1193"/>
                <a:gd name="T6" fmla="*/ 0 w 792"/>
                <a:gd name="T7" fmla="*/ 1192 h 1193"/>
                <a:gd name="T8" fmla="*/ 791 w 792"/>
                <a:gd name="T9" fmla="*/ 1192 h 1193"/>
              </a:gdLst>
              <a:ahLst/>
              <a:cxnLst>
                <a:cxn ang="0">
                  <a:pos x="T0" y="T1"/>
                </a:cxn>
                <a:cxn ang="0">
                  <a:pos x="T2" y="T3"/>
                </a:cxn>
                <a:cxn ang="0">
                  <a:pos x="T4" y="T5"/>
                </a:cxn>
                <a:cxn ang="0">
                  <a:pos x="T6" y="T7"/>
                </a:cxn>
                <a:cxn ang="0">
                  <a:pos x="T8" y="T9"/>
                </a:cxn>
              </a:cxnLst>
              <a:rect l="0" t="0" r="r" b="b"/>
              <a:pathLst>
                <a:path w="792" h="1193">
                  <a:moveTo>
                    <a:pt x="791" y="1192"/>
                  </a:moveTo>
                  <a:lnTo>
                    <a:pt x="791" y="0"/>
                  </a:lnTo>
                  <a:lnTo>
                    <a:pt x="0" y="0"/>
                  </a:lnTo>
                  <a:lnTo>
                    <a:pt x="0" y="1192"/>
                  </a:lnTo>
                  <a:lnTo>
                    <a:pt x="791" y="1192"/>
                  </a:lnTo>
                </a:path>
              </a:pathLst>
            </a:custGeom>
            <a:solidFill>
              <a:schemeClr val="accent4"/>
            </a:solidFill>
            <a:ln w="19050" cap="rnd" cmpd="sng">
              <a:solidFill>
                <a:schemeClr val="tx1"/>
              </a:solidFill>
              <a:prstDash val="solid"/>
              <a:round/>
              <a:headEnd type="none" w="med" len="med"/>
              <a:tailEnd type="none" w="med" len="med"/>
            </a:ln>
            <a:effectLst/>
          </p:spPr>
          <p:txBody>
            <a:bodyPr/>
            <a:lstStyle/>
            <a:p>
              <a:pPr fontAlgn="auto">
                <a:lnSpc>
                  <a:spcPct val="90000"/>
                </a:lnSpc>
                <a:spcBef>
                  <a:spcPts val="0"/>
                </a:spcBef>
                <a:spcAft>
                  <a:spcPts val="0"/>
                </a:spcAft>
                <a:defRPr/>
              </a:pPr>
              <a:endParaRPr lang="en-US" dirty="0">
                <a:latin typeface="Arial"/>
                <a:ea typeface="+mn-ea"/>
                <a:cs typeface="Arial"/>
              </a:endParaRPr>
            </a:p>
          </p:txBody>
        </p:sp>
        <p:sp>
          <p:nvSpPr>
            <p:cNvPr id="61453" name="Text Box 13"/>
            <p:cNvSpPr txBox="1">
              <a:spLocks noChangeArrowheads="1"/>
            </p:cNvSpPr>
            <p:nvPr/>
          </p:nvSpPr>
          <p:spPr bwMode="auto">
            <a:xfrm rot="16200000">
              <a:off x="4230" y="2220"/>
              <a:ext cx="1214" cy="375"/>
            </a:xfrm>
            <a:prstGeom prst="rect">
              <a:avLst/>
            </a:prstGeom>
            <a:noFill/>
            <a:ln>
              <a:noFill/>
            </a:ln>
            <a:effectLst/>
          </p:spPr>
          <p:txBody>
            <a:bodyPr>
              <a:spAutoFit/>
            </a:bodyPr>
            <a:lstStyle/>
            <a:p>
              <a:pPr algn="ctr" fontAlgn="auto">
                <a:lnSpc>
                  <a:spcPct val="90000"/>
                </a:lnSpc>
                <a:spcBef>
                  <a:spcPts val="0"/>
                </a:spcBef>
                <a:spcAft>
                  <a:spcPts val="0"/>
                </a:spcAft>
                <a:defRPr/>
              </a:pPr>
              <a:r>
                <a:rPr lang="en-US" dirty="0">
                  <a:solidFill>
                    <a:srgbClr val="000000"/>
                  </a:solidFill>
                  <a:latin typeface="Arial"/>
                  <a:ea typeface="+mn-ea"/>
                  <a:cs typeface="Arial"/>
                </a:rPr>
                <a:t>Competitive assessment</a:t>
              </a:r>
            </a:p>
          </p:txBody>
        </p:sp>
        <p:sp>
          <p:nvSpPr>
            <p:cNvPr id="61454" name="Rectangle 14"/>
            <p:cNvSpPr>
              <a:spLocks noChangeArrowheads="1"/>
            </p:cNvSpPr>
            <p:nvPr/>
          </p:nvSpPr>
          <p:spPr bwMode="auto">
            <a:xfrm>
              <a:off x="4482" y="1605"/>
              <a:ext cx="725" cy="283"/>
            </a:xfrm>
            <a:prstGeom prst="rect">
              <a:avLst/>
            </a:prstGeom>
            <a:grpFill/>
            <a:ln w="19050">
              <a:solidFill>
                <a:schemeClr val="tx1"/>
              </a:solidFill>
              <a:miter lim="800000"/>
              <a:headEnd/>
              <a:tailEnd/>
            </a:ln>
            <a:effectLst/>
          </p:spPr>
          <p:txBody>
            <a:bodyPr wrap="none" anchor="ctr"/>
            <a:lstStyle/>
            <a:p>
              <a:pPr fontAlgn="auto">
                <a:lnSpc>
                  <a:spcPct val="90000"/>
                </a:lnSpc>
                <a:spcBef>
                  <a:spcPts val="0"/>
                </a:spcBef>
                <a:spcAft>
                  <a:spcPts val="0"/>
                </a:spcAft>
                <a:defRPr/>
              </a:pPr>
              <a:endParaRPr lang="en-US" dirty="0">
                <a:latin typeface="Arial"/>
                <a:ea typeface="+mn-ea"/>
                <a:cs typeface="Arial"/>
              </a:endParaRPr>
            </a:p>
          </p:txBody>
        </p:sp>
      </p:grpSp>
      <p:grpSp>
        <p:nvGrpSpPr>
          <p:cNvPr id="61455" name="Group 15"/>
          <p:cNvGrpSpPr>
            <a:grpSpLocks/>
          </p:cNvGrpSpPr>
          <p:nvPr/>
        </p:nvGrpSpPr>
        <p:grpSpPr bwMode="auto">
          <a:xfrm>
            <a:off x="1608138" y="4783138"/>
            <a:ext cx="5510212" cy="1550987"/>
            <a:chOff x="1013" y="3109"/>
            <a:chExt cx="3471" cy="977"/>
          </a:xfrm>
        </p:grpSpPr>
        <p:sp>
          <p:nvSpPr>
            <p:cNvPr id="61456" name="Freeform 16"/>
            <p:cNvSpPr>
              <a:spLocks/>
            </p:cNvSpPr>
            <p:nvPr/>
          </p:nvSpPr>
          <p:spPr bwMode="auto">
            <a:xfrm>
              <a:off x="1013" y="3109"/>
              <a:ext cx="3471" cy="490"/>
            </a:xfrm>
            <a:custGeom>
              <a:avLst/>
              <a:gdLst>
                <a:gd name="T0" fmla="*/ 3172 w 3173"/>
                <a:gd name="T1" fmla="*/ 993 h 994"/>
                <a:gd name="T2" fmla="*/ 3172 w 3173"/>
                <a:gd name="T3" fmla="*/ 0 h 994"/>
                <a:gd name="T4" fmla="*/ 0 w 3173"/>
                <a:gd name="T5" fmla="*/ 0 h 994"/>
                <a:gd name="T6" fmla="*/ 0 w 3173"/>
                <a:gd name="T7" fmla="*/ 993 h 994"/>
                <a:gd name="T8" fmla="*/ 3172 w 3173"/>
                <a:gd name="T9" fmla="*/ 993 h 994"/>
              </a:gdLst>
              <a:ahLst/>
              <a:cxnLst>
                <a:cxn ang="0">
                  <a:pos x="T0" y="T1"/>
                </a:cxn>
                <a:cxn ang="0">
                  <a:pos x="T2" y="T3"/>
                </a:cxn>
                <a:cxn ang="0">
                  <a:pos x="T4" y="T5"/>
                </a:cxn>
                <a:cxn ang="0">
                  <a:pos x="T6" y="T7"/>
                </a:cxn>
                <a:cxn ang="0">
                  <a:pos x="T8" y="T9"/>
                </a:cxn>
              </a:cxnLst>
              <a:rect l="0" t="0" r="r" b="b"/>
              <a:pathLst>
                <a:path w="3173" h="994">
                  <a:moveTo>
                    <a:pt x="3172" y="993"/>
                  </a:moveTo>
                  <a:lnTo>
                    <a:pt x="3172" y="0"/>
                  </a:lnTo>
                  <a:lnTo>
                    <a:pt x="0" y="0"/>
                  </a:lnTo>
                  <a:lnTo>
                    <a:pt x="0" y="993"/>
                  </a:lnTo>
                  <a:lnTo>
                    <a:pt x="3172" y="993"/>
                  </a:lnTo>
                </a:path>
              </a:pathLst>
            </a:custGeom>
            <a:solidFill>
              <a:schemeClr val="accent4"/>
            </a:solidFill>
            <a:ln w="19050" cap="rnd" cmpd="sng">
              <a:solidFill>
                <a:schemeClr val="tx1"/>
              </a:solidFill>
              <a:prstDash val="solid"/>
              <a:round/>
              <a:headEnd type="none" w="med" len="med"/>
              <a:tailEnd type="none" w="med" len="med"/>
            </a:ln>
            <a:effectLst/>
          </p:spPr>
          <p:txBody>
            <a:bodyPr/>
            <a:lstStyle/>
            <a:p>
              <a:pPr fontAlgn="auto">
                <a:lnSpc>
                  <a:spcPct val="90000"/>
                </a:lnSpc>
                <a:spcBef>
                  <a:spcPts val="0"/>
                </a:spcBef>
                <a:spcAft>
                  <a:spcPts val="0"/>
                </a:spcAft>
                <a:defRPr/>
              </a:pPr>
              <a:endParaRPr lang="en-US" dirty="0">
                <a:latin typeface="Arial"/>
                <a:ea typeface="+mn-ea"/>
                <a:cs typeface="Arial"/>
              </a:endParaRPr>
            </a:p>
          </p:txBody>
        </p:sp>
        <p:sp>
          <p:nvSpPr>
            <p:cNvPr id="59414" name="Freeform 17"/>
            <p:cNvSpPr>
              <a:spLocks/>
            </p:cNvSpPr>
            <p:nvPr/>
          </p:nvSpPr>
          <p:spPr bwMode="auto">
            <a:xfrm>
              <a:off x="1014" y="3596"/>
              <a:ext cx="3468" cy="490"/>
            </a:xfrm>
            <a:custGeom>
              <a:avLst/>
              <a:gdLst>
                <a:gd name="T0" fmla="*/ 3467 w 3173"/>
                <a:gd name="T1" fmla="*/ 490 h 994"/>
                <a:gd name="T2" fmla="*/ 3467 w 3173"/>
                <a:gd name="T3" fmla="*/ 0 h 994"/>
                <a:gd name="T4" fmla="*/ 0 w 3173"/>
                <a:gd name="T5" fmla="*/ 0 h 994"/>
                <a:gd name="T6" fmla="*/ 0 w 3173"/>
                <a:gd name="T7" fmla="*/ 490 h 994"/>
                <a:gd name="T8" fmla="*/ 3467 w 3173"/>
                <a:gd name="T9" fmla="*/ 490 h 994"/>
                <a:gd name="T10" fmla="*/ 0 60000 65536"/>
                <a:gd name="T11" fmla="*/ 0 60000 65536"/>
                <a:gd name="T12" fmla="*/ 0 60000 65536"/>
                <a:gd name="T13" fmla="*/ 0 60000 65536"/>
                <a:gd name="T14" fmla="*/ 0 60000 65536"/>
                <a:gd name="T15" fmla="*/ 0 w 3173"/>
                <a:gd name="T16" fmla="*/ 0 h 994"/>
                <a:gd name="T17" fmla="*/ 3173 w 3173"/>
                <a:gd name="T18" fmla="*/ 994 h 994"/>
              </a:gdLst>
              <a:ahLst/>
              <a:cxnLst>
                <a:cxn ang="T10">
                  <a:pos x="T0" y="T1"/>
                </a:cxn>
                <a:cxn ang="T11">
                  <a:pos x="T2" y="T3"/>
                </a:cxn>
                <a:cxn ang="T12">
                  <a:pos x="T4" y="T5"/>
                </a:cxn>
                <a:cxn ang="T13">
                  <a:pos x="T6" y="T7"/>
                </a:cxn>
                <a:cxn ang="T14">
                  <a:pos x="T8" y="T9"/>
                </a:cxn>
              </a:cxnLst>
              <a:rect l="T15" t="T16" r="T17" b="T18"/>
              <a:pathLst>
                <a:path w="3173" h="994">
                  <a:moveTo>
                    <a:pt x="3172" y="993"/>
                  </a:moveTo>
                  <a:lnTo>
                    <a:pt x="3172" y="0"/>
                  </a:lnTo>
                  <a:lnTo>
                    <a:pt x="0" y="0"/>
                  </a:lnTo>
                  <a:lnTo>
                    <a:pt x="0" y="993"/>
                  </a:lnTo>
                  <a:lnTo>
                    <a:pt x="3172" y="993"/>
                  </a:lnTo>
                </a:path>
              </a:pathLst>
            </a:custGeom>
            <a:solidFill>
              <a:srgbClr val="BDD6AE"/>
            </a:solidFill>
            <a:ln w="19050" cap="rnd" cmpd="sng">
              <a:solidFill>
                <a:schemeClr val="tx1"/>
              </a:solidFill>
              <a:prstDash val="solid"/>
              <a:round/>
              <a:headEnd type="none" w="med" len="med"/>
              <a:tailEnd type="none" w="med" len="med"/>
            </a:ln>
          </p:spPr>
          <p:txBody>
            <a:bodyPr/>
            <a:lstStyle/>
            <a:p>
              <a:endParaRPr lang="en-US" dirty="0"/>
            </a:p>
          </p:txBody>
        </p:sp>
        <p:sp>
          <p:nvSpPr>
            <p:cNvPr id="59415" name="Text Box 18"/>
            <p:cNvSpPr txBox="1">
              <a:spLocks noChangeArrowheads="1"/>
            </p:cNvSpPr>
            <p:nvPr/>
          </p:nvSpPr>
          <p:spPr bwMode="auto">
            <a:xfrm>
              <a:off x="1287" y="3646"/>
              <a:ext cx="906" cy="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defTabSz="762000">
                <a:defRPr>
                  <a:solidFill>
                    <a:schemeClr val="tx1"/>
                  </a:solidFill>
                  <a:latin typeface="Calibri" charset="0"/>
                  <a:ea typeface="ＭＳ Ｐゴシック" charset="0"/>
                  <a:cs typeface="Arial" charset="0"/>
                </a:defRPr>
              </a:lvl1pPr>
              <a:lvl2pPr marL="742950" indent="-285750" defTabSz="762000">
                <a:defRPr>
                  <a:solidFill>
                    <a:schemeClr val="tx1"/>
                  </a:solidFill>
                  <a:latin typeface="Calibri" charset="0"/>
                  <a:ea typeface="Arial" charset="0"/>
                  <a:cs typeface="Arial" charset="0"/>
                </a:defRPr>
              </a:lvl2pPr>
              <a:lvl3pPr marL="1143000" indent="-228600" defTabSz="762000">
                <a:defRPr>
                  <a:solidFill>
                    <a:schemeClr val="tx1"/>
                  </a:solidFill>
                  <a:latin typeface="Calibri" charset="0"/>
                  <a:ea typeface="Arial" charset="0"/>
                  <a:cs typeface="Arial" charset="0"/>
                </a:defRPr>
              </a:lvl3pPr>
              <a:lvl4pPr marL="1600200" indent="-228600" defTabSz="762000">
                <a:defRPr>
                  <a:solidFill>
                    <a:schemeClr val="tx1"/>
                  </a:solidFill>
                  <a:latin typeface="Calibri" charset="0"/>
                  <a:ea typeface="Arial" charset="0"/>
                  <a:cs typeface="Arial" charset="0"/>
                </a:defRPr>
              </a:lvl4pPr>
              <a:lvl5pPr marL="2057400" indent="-228600" defTabSz="762000">
                <a:defRPr>
                  <a:solidFill>
                    <a:schemeClr val="tx1"/>
                  </a:solidFill>
                  <a:latin typeface="Calibri" charset="0"/>
                  <a:ea typeface="Arial" charset="0"/>
                  <a:cs typeface="Arial" charset="0"/>
                </a:defRPr>
              </a:lvl5pPr>
              <a:lvl6pPr marL="2514600" indent="-228600" defTabSz="762000" fontAlgn="base">
                <a:spcBef>
                  <a:spcPct val="0"/>
                </a:spcBef>
                <a:spcAft>
                  <a:spcPct val="0"/>
                </a:spcAft>
                <a:defRPr>
                  <a:solidFill>
                    <a:schemeClr val="tx1"/>
                  </a:solidFill>
                  <a:latin typeface="Calibri" charset="0"/>
                  <a:ea typeface="Arial" charset="0"/>
                  <a:cs typeface="Arial" charset="0"/>
                </a:defRPr>
              </a:lvl6pPr>
              <a:lvl7pPr marL="2971800" indent="-228600" defTabSz="762000" fontAlgn="base">
                <a:spcBef>
                  <a:spcPct val="0"/>
                </a:spcBef>
                <a:spcAft>
                  <a:spcPct val="0"/>
                </a:spcAft>
                <a:defRPr>
                  <a:solidFill>
                    <a:schemeClr val="tx1"/>
                  </a:solidFill>
                  <a:latin typeface="Calibri" charset="0"/>
                  <a:ea typeface="Arial" charset="0"/>
                  <a:cs typeface="Arial" charset="0"/>
                </a:defRPr>
              </a:lvl7pPr>
              <a:lvl8pPr marL="3429000" indent="-228600" defTabSz="762000" fontAlgn="base">
                <a:spcBef>
                  <a:spcPct val="0"/>
                </a:spcBef>
                <a:spcAft>
                  <a:spcPct val="0"/>
                </a:spcAft>
                <a:defRPr>
                  <a:solidFill>
                    <a:schemeClr val="tx1"/>
                  </a:solidFill>
                  <a:latin typeface="Calibri" charset="0"/>
                  <a:ea typeface="Arial" charset="0"/>
                  <a:cs typeface="Arial" charset="0"/>
                </a:defRPr>
              </a:lvl8pPr>
              <a:lvl9pPr marL="3886200" indent="-228600" defTabSz="762000" fontAlgn="base">
                <a:spcBef>
                  <a:spcPct val="0"/>
                </a:spcBef>
                <a:spcAft>
                  <a:spcPct val="0"/>
                </a:spcAft>
                <a:defRPr>
                  <a:solidFill>
                    <a:schemeClr val="tx1"/>
                  </a:solidFill>
                  <a:latin typeface="Calibri" charset="0"/>
                  <a:ea typeface="Arial" charset="0"/>
                  <a:cs typeface="Arial" charset="0"/>
                </a:defRPr>
              </a:lvl9pPr>
            </a:lstStyle>
            <a:p>
              <a:pPr algn="ctr">
                <a:lnSpc>
                  <a:spcPct val="90000"/>
                </a:lnSpc>
              </a:pPr>
              <a:r>
                <a:rPr lang="en-AU" dirty="0">
                  <a:solidFill>
                    <a:srgbClr val="000000"/>
                  </a:solidFill>
                  <a:latin typeface="Arial" charset="0"/>
                  <a:ea typeface="MS PGothic" charset="0"/>
                  <a:cs typeface="MS PGothic" charset="0"/>
                </a:rPr>
                <a:t>Technical</a:t>
              </a:r>
            </a:p>
            <a:p>
              <a:pPr algn="ctr">
                <a:lnSpc>
                  <a:spcPct val="90000"/>
                </a:lnSpc>
              </a:pPr>
              <a:r>
                <a:rPr lang="en-AU" dirty="0">
                  <a:solidFill>
                    <a:srgbClr val="000000"/>
                  </a:solidFill>
                  <a:latin typeface="Arial" charset="0"/>
                  <a:ea typeface="MS PGothic" charset="0"/>
                  <a:cs typeface="MS PGothic" charset="0"/>
                </a:rPr>
                <a:t>evaluation</a:t>
              </a:r>
            </a:p>
          </p:txBody>
        </p:sp>
        <p:sp>
          <p:nvSpPr>
            <p:cNvPr id="59416" name="Text Box 19"/>
            <p:cNvSpPr txBox="1">
              <a:spLocks noChangeArrowheads="1"/>
            </p:cNvSpPr>
            <p:nvPr/>
          </p:nvSpPr>
          <p:spPr bwMode="auto">
            <a:xfrm>
              <a:off x="1087" y="3236"/>
              <a:ext cx="1296" cy="2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defTabSz="762000">
                <a:defRPr>
                  <a:solidFill>
                    <a:schemeClr val="tx1"/>
                  </a:solidFill>
                  <a:latin typeface="Calibri" charset="0"/>
                  <a:ea typeface="ＭＳ Ｐゴシック" charset="0"/>
                  <a:cs typeface="Arial" charset="0"/>
                </a:defRPr>
              </a:lvl1pPr>
              <a:lvl2pPr marL="742950" indent="-285750" defTabSz="762000">
                <a:defRPr>
                  <a:solidFill>
                    <a:schemeClr val="tx1"/>
                  </a:solidFill>
                  <a:latin typeface="Calibri" charset="0"/>
                  <a:ea typeface="Arial" charset="0"/>
                  <a:cs typeface="Arial" charset="0"/>
                </a:defRPr>
              </a:lvl2pPr>
              <a:lvl3pPr marL="1143000" indent="-228600" defTabSz="762000">
                <a:defRPr>
                  <a:solidFill>
                    <a:schemeClr val="tx1"/>
                  </a:solidFill>
                  <a:latin typeface="Calibri" charset="0"/>
                  <a:ea typeface="Arial" charset="0"/>
                  <a:cs typeface="Arial" charset="0"/>
                </a:defRPr>
              </a:lvl3pPr>
              <a:lvl4pPr marL="1600200" indent="-228600" defTabSz="762000">
                <a:defRPr>
                  <a:solidFill>
                    <a:schemeClr val="tx1"/>
                  </a:solidFill>
                  <a:latin typeface="Calibri" charset="0"/>
                  <a:ea typeface="Arial" charset="0"/>
                  <a:cs typeface="Arial" charset="0"/>
                </a:defRPr>
              </a:lvl4pPr>
              <a:lvl5pPr marL="2057400" indent="-228600" defTabSz="762000">
                <a:defRPr>
                  <a:solidFill>
                    <a:schemeClr val="tx1"/>
                  </a:solidFill>
                  <a:latin typeface="Calibri" charset="0"/>
                  <a:ea typeface="Arial" charset="0"/>
                  <a:cs typeface="Arial" charset="0"/>
                </a:defRPr>
              </a:lvl5pPr>
              <a:lvl6pPr marL="2514600" indent="-228600" defTabSz="762000" fontAlgn="base">
                <a:spcBef>
                  <a:spcPct val="0"/>
                </a:spcBef>
                <a:spcAft>
                  <a:spcPct val="0"/>
                </a:spcAft>
                <a:defRPr>
                  <a:solidFill>
                    <a:schemeClr val="tx1"/>
                  </a:solidFill>
                  <a:latin typeface="Calibri" charset="0"/>
                  <a:ea typeface="Arial" charset="0"/>
                  <a:cs typeface="Arial" charset="0"/>
                </a:defRPr>
              </a:lvl6pPr>
              <a:lvl7pPr marL="2971800" indent="-228600" defTabSz="762000" fontAlgn="base">
                <a:spcBef>
                  <a:spcPct val="0"/>
                </a:spcBef>
                <a:spcAft>
                  <a:spcPct val="0"/>
                </a:spcAft>
                <a:defRPr>
                  <a:solidFill>
                    <a:schemeClr val="tx1"/>
                  </a:solidFill>
                  <a:latin typeface="Calibri" charset="0"/>
                  <a:ea typeface="Arial" charset="0"/>
                  <a:cs typeface="Arial" charset="0"/>
                </a:defRPr>
              </a:lvl7pPr>
              <a:lvl8pPr marL="3429000" indent="-228600" defTabSz="762000" fontAlgn="base">
                <a:spcBef>
                  <a:spcPct val="0"/>
                </a:spcBef>
                <a:spcAft>
                  <a:spcPct val="0"/>
                </a:spcAft>
                <a:defRPr>
                  <a:solidFill>
                    <a:schemeClr val="tx1"/>
                  </a:solidFill>
                  <a:latin typeface="Calibri" charset="0"/>
                  <a:ea typeface="Arial" charset="0"/>
                  <a:cs typeface="Arial" charset="0"/>
                </a:defRPr>
              </a:lvl8pPr>
              <a:lvl9pPr marL="3886200" indent="-228600" defTabSz="762000" fontAlgn="base">
                <a:spcBef>
                  <a:spcPct val="0"/>
                </a:spcBef>
                <a:spcAft>
                  <a:spcPct val="0"/>
                </a:spcAft>
                <a:defRPr>
                  <a:solidFill>
                    <a:schemeClr val="tx1"/>
                  </a:solidFill>
                  <a:latin typeface="Calibri" charset="0"/>
                  <a:ea typeface="Arial" charset="0"/>
                  <a:cs typeface="Arial" charset="0"/>
                </a:defRPr>
              </a:lvl9pPr>
            </a:lstStyle>
            <a:p>
              <a:pPr algn="ctr">
                <a:lnSpc>
                  <a:spcPct val="90000"/>
                </a:lnSpc>
              </a:pPr>
              <a:r>
                <a:rPr lang="en-AU" dirty="0">
                  <a:solidFill>
                    <a:srgbClr val="000000"/>
                  </a:solidFill>
                  <a:latin typeface="Arial" charset="0"/>
                  <a:ea typeface="MS PGothic" charset="0"/>
                  <a:cs typeface="MS PGothic" charset="0"/>
                </a:rPr>
                <a:t>Target values</a:t>
              </a:r>
            </a:p>
          </p:txBody>
        </p:sp>
        <p:sp>
          <p:nvSpPr>
            <p:cNvPr id="59417" name="Line 20"/>
            <p:cNvSpPr>
              <a:spLocks noChangeShapeType="1"/>
            </p:cNvSpPr>
            <p:nvPr/>
          </p:nvSpPr>
          <p:spPr bwMode="auto">
            <a:xfrm>
              <a:off x="2469" y="3111"/>
              <a:ext cx="0" cy="9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dirty="0"/>
            </a:p>
          </p:txBody>
        </p:sp>
      </p:grpSp>
      <p:grpSp>
        <p:nvGrpSpPr>
          <p:cNvPr id="61461" name="Group 21"/>
          <p:cNvGrpSpPr>
            <a:grpSpLocks/>
          </p:cNvGrpSpPr>
          <p:nvPr/>
        </p:nvGrpSpPr>
        <p:grpSpPr bwMode="auto">
          <a:xfrm>
            <a:off x="1609725" y="1682750"/>
            <a:ext cx="2309813" cy="2809875"/>
            <a:chOff x="1014" y="1156"/>
            <a:chExt cx="1455" cy="1770"/>
          </a:xfrm>
        </p:grpSpPr>
        <p:grpSp>
          <p:nvGrpSpPr>
            <p:cNvPr id="59407" name="Group 22"/>
            <p:cNvGrpSpPr>
              <a:grpSpLocks/>
            </p:cNvGrpSpPr>
            <p:nvPr/>
          </p:nvGrpSpPr>
          <p:grpSpPr bwMode="auto">
            <a:xfrm>
              <a:off x="1014" y="1156"/>
              <a:ext cx="1455" cy="1770"/>
              <a:chOff x="1014" y="1156"/>
              <a:chExt cx="1455" cy="1770"/>
            </a:xfrm>
          </p:grpSpPr>
          <p:sp>
            <p:nvSpPr>
              <p:cNvPr id="59409" name="Freeform 23"/>
              <p:cNvSpPr>
                <a:spLocks/>
              </p:cNvSpPr>
              <p:nvPr/>
            </p:nvSpPr>
            <p:spPr bwMode="auto">
              <a:xfrm>
                <a:off x="1014" y="1892"/>
                <a:ext cx="1241" cy="1034"/>
              </a:xfrm>
              <a:custGeom>
                <a:avLst/>
                <a:gdLst>
                  <a:gd name="T0" fmla="*/ 1240 w 1436"/>
                  <a:gd name="T1" fmla="*/ 1033 h 976"/>
                  <a:gd name="T2" fmla="*/ 1240 w 1436"/>
                  <a:gd name="T3" fmla="*/ 0 h 976"/>
                  <a:gd name="T4" fmla="*/ 0 w 1436"/>
                  <a:gd name="T5" fmla="*/ 0 h 976"/>
                  <a:gd name="T6" fmla="*/ 0 w 1436"/>
                  <a:gd name="T7" fmla="*/ 1033 h 976"/>
                  <a:gd name="T8" fmla="*/ 1240 w 1436"/>
                  <a:gd name="T9" fmla="*/ 1033 h 976"/>
                  <a:gd name="T10" fmla="*/ 0 60000 65536"/>
                  <a:gd name="T11" fmla="*/ 0 60000 65536"/>
                  <a:gd name="T12" fmla="*/ 0 60000 65536"/>
                  <a:gd name="T13" fmla="*/ 0 60000 65536"/>
                  <a:gd name="T14" fmla="*/ 0 60000 65536"/>
                  <a:gd name="T15" fmla="*/ 0 w 1436"/>
                  <a:gd name="T16" fmla="*/ 0 h 976"/>
                  <a:gd name="T17" fmla="*/ 1436 w 1436"/>
                  <a:gd name="T18" fmla="*/ 976 h 976"/>
                </a:gdLst>
                <a:ahLst/>
                <a:cxnLst>
                  <a:cxn ang="T10">
                    <a:pos x="T0" y="T1"/>
                  </a:cxn>
                  <a:cxn ang="T11">
                    <a:pos x="T2" y="T3"/>
                  </a:cxn>
                  <a:cxn ang="T12">
                    <a:pos x="T4" y="T5"/>
                  </a:cxn>
                  <a:cxn ang="T13">
                    <a:pos x="T6" y="T7"/>
                  </a:cxn>
                  <a:cxn ang="T14">
                    <a:pos x="T8" y="T9"/>
                  </a:cxn>
                </a:cxnLst>
                <a:rect l="T15" t="T16" r="T17" b="T18"/>
                <a:pathLst>
                  <a:path w="1436" h="976">
                    <a:moveTo>
                      <a:pt x="1435" y="975"/>
                    </a:moveTo>
                    <a:lnTo>
                      <a:pt x="1435" y="0"/>
                    </a:lnTo>
                    <a:lnTo>
                      <a:pt x="0" y="0"/>
                    </a:lnTo>
                    <a:lnTo>
                      <a:pt x="0" y="975"/>
                    </a:lnTo>
                    <a:lnTo>
                      <a:pt x="1435" y="975"/>
                    </a:lnTo>
                  </a:path>
                </a:pathLst>
              </a:custGeom>
              <a:solidFill>
                <a:srgbClr val="D9F7FF"/>
              </a:solidFill>
              <a:ln w="19050" cap="rnd" cmpd="sng">
                <a:solidFill>
                  <a:schemeClr val="tx1"/>
                </a:solidFill>
                <a:prstDash val="solid"/>
                <a:round/>
                <a:headEnd type="none" w="med" len="med"/>
                <a:tailEnd type="none" w="med" len="med"/>
              </a:ln>
            </p:spPr>
            <p:txBody>
              <a:bodyPr/>
              <a:lstStyle/>
              <a:p>
                <a:endParaRPr lang="en-US" dirty="0"/>
              </a:p>
            </p:txBody>
          </p:sp>
          <p:sp>
            <p:nvSpPr>
              <p:cNvPr id="59410" name="Text Box 24"/>
              <p:cNvSpPr txBox="1">
                <a:spLocks noChangeArrowheads="1"/>
              </p:cNvSpPr>
              <p:nvPr/>
            </p:nvSpPr>
            <p:spPr bwMode="auto">
              <a:xfrm>
                <a:off x="1062" y="2158"/>
                <a:ext cx="1145" cy="5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defTabSz="762000">
                  <a:defRPr>
                    <a:solidFill>
                      <a:schemeClr val="tx1"/>
                    </a:solidFill>
                    <a:latin typeface="Calibri" charset="0"/>
                    <a:ea typeface="ＭＳ Ｐゴシック" charset="0"/>
                    <a:cs typeface="Arial" charset="0"/>
                  </a:defRPr>
                </a:lvl1pPr>
                <a:lvl2pPr marL="742950" indent="-285750" defTabSz="762000">
                  <a:defRPr>
                    <a:solidFill>
                      <a:schemeClr val="tx1"/>
                    </a:solidFill>
                    <a:latin typeface="Calibri" charset="0"/>
                    <a:ea typeface="Arial" charset="0"/>
                    <a:cs typeface="Arial" charset="0"/>
                  </a:defRPr>
                </a:lvl2pPr>
                <a:lvl3pPr marL="1143000" indent="-228600" defTabSz="762000">
                  <a:defRPr>
                    <a:solidFill>
                      <a:schemeClr val="tx1"/>
                    </a:solidFill>
                    <a:latin typeface="Calibri" charset="0"/>
                    <a:ea typeface="Arial" charset="0"/>
                    <a:cs typeface="Arial" charset="0"/>
                  </a:defRPr>
                </a:lvl3pPr>
                <a:lvl4pPr marL="1600200" indent="-228600" defTabSz="762000">
                  <a:defRPr>
                    <a:solidFill>
                      <a:schemeClr val="tx1"/>
                    </a:solidFill>
                    <a:latin typeface="Calibri" charset="0"/>
                    <a:ea typeface="Arial" charset="0"/>
                    <a:cs typeface="Arial" charset="0"/>
                  </a:defRPr>
                </a:lvl4pPr>
                <a:lvl5pPr marL="2057400" indent="-228600" defTabSz="762000">
                  <a:defRPr>
                    <a:solidFill>
                      <a:schemeClr val="tx1"/>
                    </a:solidFill>
                    <a:latin typeface="Calibri" charset="0"/>
                    <a:ea typeface="Arial" charset="0"/>
                    <a:cs typeface="Arial" charset="0"/>
                  </a:defRPr>
                </a:lvl5pPr>
                <a:lvl6pPr marL="2514600" indent="-228600" defTabSz="762000" fontAlgn="base">
                  <a:spcBef>
                    <a:spcPct val="0"/>
                  </a:spcBef>
                  <a:spcAft>
                    <a:spcPct val="0"/>
                  </a:spcAft>
                  <a:defRPr>
                    <a:solidFill>
                      <a:schemeClr val="tx1"/>
                    </a:solidFill>
                    <a:latin typeface="Calibri" charset="0"/>
                    <a:ea typeface="Arial" charset="0"/>
                    <a:cs typeface="Arial" charset="0"/>
                  </a:defRPr>
                </a:lvl6pPr>
                <a:lvl7pPr marL="2971800" indent="-228600" defTabSz="762000" fontAlgn="base">
                  <a:spcBef>
                    <a:spcPct val="0"/>
                  </a:spcBef>
                  <a:spcAft>
                    <a:spcPct val="0"/>
                  </a:spcAft>
                  <a:defRPr>
                    <a:solidFill>
                      <a:schemeClr val="tx1"/>
                    </a:solidFill>
                    <a:latin typeface="Calibri" charset="0"/>
                    <a:ea typeface="Arial" charset="0"/>
                    <a:cs typeface="Arial" charset="0"/>
                  </a:defRPr>
                </a:lvl7pPr>
                <a:lvl8pPr marL="3429000" indent="-228600" defTabSz="762000" fontAlgn="base">
                  <a:spcBef>
                    <a:spcPct val="0"/>
                  </a:spcBef>
                  <a:spcAft>
                    <a:spcPct val="0"/>
                  </a:spcAft>
                  <a:defRPr>
                    <a:solidFill>
                      <a:schemeClr val="tx1"/>
                    </a:solidFill>
                    <a:latin typeface="Calibri" charset="0"/>
                    <a:ea typeface="Arial" charset="0"/>
                    <a:cs typeface="Arial" charset="0"/>
                  </a:defRPr>
                </a:lvl8pPr>
                <a:lvl9pPr marL="3886200" indent="-228600" defTabSz="762000" fontAlgn="base">
                  <a:spcBef>
                    <a:spcPct val="0"/>
                  </a:spcBef>
                  <a:spcAft>
                    <a:spcPct val="0"/>
                  </a:spcAft>
                  <a:defRPr>
                    <a:solidFill>
                      <a:schemeClr val="tx1"/>
                    </a:solidFill>
                    <a:latin typeface="Calibri" charset="0"/>
                    <a:ea typeface="Arial" charset="0"/>
                    <a:cs typeface="Arial" charset="0"/>
                  </a:defRPr>
                </a:lvl9pPr>
              </a:lstStyle>
              <a:p>
                <a:pPr algn="ctr">
                  <a:lnSpc>
                    <a:spcPct val="90000"/>
                  </a:lnSpc>
                </a:pPr>
                <a:r>
                  <a:rPr lang="en-AU" dirty="0">
                    <a:solidFill>
                      <a:srgbClr val="000000"/>
                    </a:solidFill>
                    <a:latin typeface="Arial" charset="0"/>
                    <a:ea typeface="MS PGothic" charset="0"/>
                    <a:cs typeface="MS PGothic" charset="0"/>
                  </a:rPr>
                  <a:t>What the customer</a:t>
                </a:r>
              </a:p>
              <a:p>
                <a:pPr algn="ctr">
                  <a:lnSpc>
                    <a:spcPct val="90000"/>
                  </a:lnSpc>
                </a:pPr>
                <a:r>
                  <a:rPr lang="en-AU" dirty="0">
                    <a:solidFill>
                      <a:srgbClr val="000000"/>
                    </a:solidFill>
                    <a:latin typeface="Arial" charset="0"/>
                    <a:ea typeface="MS PGothic" charset="0"/>
                    <a:cs typeface="MS PGothic" charset="0"/>
                  </a:rPr>
                  <a:t>wants</a:t>
                </a:r>
              </a:p>
            </p:txBody>
          </p:sp>
          <p:sp>
            <p:nvSpPr>
              <p:cNvPr id="59411" name="Rectangle 25"/>
              <p:cNvSpPr>
                <a:spLocks noChangeArrowheads="1"/>
              </p:cNvSpPr>
              <p:nvPr/>
            </p:nvSpPr>
            <p:spPr bwMode="auto">
              <a:xfrm>
                <a:off x="2249" y="1892"/>
                <a:ext cx="220" cy="1031"/>
              </a:xfrm>
              <a:prstGeom prst="rect">
                <a:avLst/>
              </a:prstGeom>
              <a:solidFill>
                <a:srgbClr val="D9F7FF"/>
              </a:solidFill>
              <a:ln w="19050">
                <a:solidFill>
                  <a:schemeClr val="tx1"/>
                </a:solidFill>
                <a:miter lim="800000"/>
                <a:headEnd/>
                <a:tailEnd/>
              </a:ln>
            </p:spPr>
            <p:txBody>
              <a:bodyPr wrap="none" anchor="ctr"/>
              <a:lstStyle/>
              <a:p>
                <a:pPr>
                  <a:lnSpc>
                    <a:spcPct val="90000"/>
                  </a:lnSpc>
                </a:pPr>
                <a:endParaRPr lang="en-US" dirty="0"/>
              </a:p>
            </p:txBody>
          </p:sp>
          <p:sp>
            <p:nvSpPr>
              <p:cNvPr id="59412" name="Text Box 26"/>
              <p:cNvSpPr txBox="1">
                <a:spLocks noChangeArrowheads="1"/>
              </p:cNvSpPr>
              <p:nvPr/>
            </p:nvSpPr>
            <p:spPr bwMode="auto">
              <a:xfrm>
                <a:off x="1149" y="1156"/>
                <a:ext cx="938" cy="5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pPr algn="r">
                  <a:lnSpc>
                    <a:spcPct val="90000"/>
                  </a:lnSpc>
                </a:pPr>
                <a:r>
                  <a:rPr lang="en-US" dirty="0">
                    <a:latin typeface="Arial" charset="0"/>
                  </a:rPr>
                  <a:t>Customer importance ratings</a:t>
                </a:r>
              </a:p>
            </p:txBody>
          </p:sp>
        </p:grpSp>
        <p:sp>
          <p:nvSpPr>
            <p:cNvPr id="59408" name="Freeform 27"/>
            <p:cNvSpPr>
              <a:spLocks/>
            </p:cNvSpPr>
            <p:nvPr/>
          </p:nvSpPr>
          <p:spPr bwMode="auto">
            <a:xfrm>
              <a:off x="2103" y="1426"/>
              <a:ext cx="228" cy="448"/>
            </a:xfrm>
            <a:custGeom>
              <a:avLst/>
              <a:gdLst>
                <a:gd name="T0" fmla="*/ 0 w 228"/>
                <a:gd name="T1" fmla="*/ 0 h 448"/>
                <a:gd name="T2" fmla="*/ 228 w 228"/>
                <a:gd name="T3" fmla="*/ 119 h 448"/>
                <a:gd name="T4" fmla="*/ 228 w 228"/>
                <a:gd name="T5" fmla="*/ 448 h 448"/>
                <a:gd name="T6" fmla="*/ 0 60000 65536"/>
                <a:gd name="T7" fmla="*/ 0 60000 65536"/>
                <a:gd name="T8" fmla="*/ 0 60000 65536"/>
                <a:gd name="T9" fmla="*/ 0 w 228"/>
                <a:gd name="T10" fmla="*/ 0 h 448"/>
                <a:gd name="T11" fmla="*/ 228 w 228"/>
                <a:gd name="T12" fmla="*/ 448 h 448"/>
              </a:gdLst>
              <a:ahLst/>
              <a:cxnLst>
                <a:cxn ang="T6">
                  <a:pos x="T0" y="T1"/>
                </a:cxn>
                <a:cxn ang="T7">
                  <a:pos x="T2" y="T3"/>
                </a:cxn>
                <a:cxn ang="T8">
                  <a:pos x="T4" y="T5"/>
                </a:cxn>
              </a:cxnLst>
              <a:rect l="T9" t="T10" r="T11" b="T12"/>
              <a:pathLst>
                <a:path w="228" h="448">
                  <a:moveTo>
                    <a:pt x="0" y="0"/>
                  </a:moveTo>
                  <a:lnTo>
                    <a:pt x="228" y="119"/>
                  </a:lnTo>
                  <a:lnTo>
                    <a:pt x="228" y="448"/>
                  </a:lnTo>
                </a:path>
              </a:pathLst>
            </a:custGeom>
            <a:noFill/>
            <a:ln w="28575" cmpd="sng">
              <a:solidFill>
                <a:schemeClr val="tx1"/>
              </a:solidFill>
              <a:round/>
              <a:headEnd type="none" w="med" len="med"/>
              <a:tailEnd type="triangle" w="med" len="med"/>
            </a:ln>
            <a:extLst>
              <a:ext uri="{909E8E84-426E-40dd-AFC4-6F175D3DCCD1}">
                <a14:hiddenFill xmlns="" xmlns:a14="http://schemas.microsoft.com/office/drawing/2010/main">
                  <a:solidFill>
                    <a:srgbClr val="FFFFFF"/>
                  </a:solidFill>
                </a14:hiddenFill>
              </a:ext>
            </a:extLst>
          </p:spPr>
          <p:txBody>
            <a:bodyPr/>
            <a:lstStyle/>
            <a:p>
              <a:endParaRPr lang="en-US" dirty="0"/>
            </a:p>
          </p:txBody>
        </p:sp>
      </p:grpSp>
      <p:grpSp>
        <p:nvGrpSpPr>
          <p:cNvPr id="61468" name="Group 28"/>
          <p:cNvGrpSpPr>
            <a:grpSpLocks/>
          </p:cNvGrpSpPr>
          <p:nvPr/>
        </p:nvGrpSpPr>
        <p:grpSpPr bwMode="auto">
          <a:xfrm>
            <a:off x="1609725" y="4491038"/>
            <a:ext cx="7172325" cy="1136650"/>
            <a:chOff x="1014" y="2925"/>
            <a:chExt cx="4518" cy="716"/>
          </a:xfrm>
        </p:grpSpPr>
        <p:grpSp>
          <p:nvGrpSpPr>
            <p:cNvPr id="59400" name="Group 29"/>
            <p:cNvGrpSpPr>
              <a:grpSpLocks/>
            </p:cNvGrpSpPr>
            <p:nvPr/>
          </p:nvGrpSpPr>
          <p:grpSpPr bwMode="auto">
            <a:xfrm>
              <a:off x="1014" y="2925"/>
              <a:ext cx="4518" cy="716"/>
              <a:chOff x="1014" y="2925"/>
              <a:chExt cx="4518" cy="716"/>
            </a:xfrm>
          </p:grpSpPr>
          <p:grpSp>
            <p:nvGrpSpPr>
              <p:cNvPr id="59402" name="Group 30"/>
              <p:cNvGrpSpPr>
                <a:grpSpLocks/>
              </p:cNvGrpSpPr>
              <p:nvPr/>
            </p:nvGrpSpPr>
            <p:grpSpPr bwMode="auto">
              <a:xfrm>
                <a:off x="1014" y="2925"/>
                <a:ext cx="4194" cy="186"/>
                <a:chOff x="1014" y="3090"/>
                <a:chExt cx="4194" cy="186"/>
              </a:xfrm>
            </p:grpSpPr>
            <p:sp>
              <p:nvSpPr>
                <p:cNvPr id="59404" name="Rectangle 31"/>
                <p:cNvSpPr>
                  <a:spLocks noChangeArrowheads="1"/>
                </p:cNvSpPr>
                <p:nvPr/>
              </p:nvSpPr>
              <p:spPr bwMode="auto">
                <a:xfrm>
                  <a:off x="1014" y="3090"/>
                  <a:ext cx="4194" cy="186"/>
                </a:xfrm>
                <a:prstGeom prst="rect">
                  <a:avLst/>
                </a:prstGeom>
                <a:solidFill>
                  <a:srgbClr val="BDD6AE"/>
                </a:solidFill>
                <a:ln w="19050">
                  <a:solidFill>
                    <a:schemeClr val="tx1"/>
                  </a:solidFill>
                  <a:miter lim="800000"/>
                  <a:headEnd/>
                  <a:tailEnd/>
                </a:ln>
              </p:spPr>
              <p:txBody>
                <a:bodyPr wrap="none" anchor="ctr"/>
                <a:lstStyle/>
                <a:p>
                  <a:pPr>
                    <a:lnSpc>
                      <a:spcPct val="90000"/>
                    </a:lnSpc>
                  </a:pPr>
                  <a:endParaRPr lang="en-US" dirty="0"/>
                </a:p>
              </p:txBody>
            </p:sp>
            <p:sp>
              <p:nvSpPr>
                <p:cNvPr id="59405" name="Line 32"/>
                <p:cNvSpPr>
                  <a:spLocks noChangeShapeType="1"/>
                </p:cNvSpPr>
                <p:nvPr/>
              </p:nvSpPr>
              <p:spPr bwMode="auto">
                <a:xfrm>
                  <a:off x="2469" y="3090"/>
                  <a:ext cx="0" cy="18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59406" name="Line 33"/>
                <p:cNvSpPr>
                  <a:spLocks noChangeShapeType="1"/>
                </p:cNvSpPr>
                <p:nvPr/>
              </p:nvSpPr>
              <p:spPr bwMode="auto">
                <a:xfrm>
                  <a:off x="4483" y="3091"/>
                  <a:ext cx="0" cy="18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dirty="0"/>
                </a:p>
              </p:txBody>
            </p:sp>
          </p:grpSp>
          <p:sp>
            <p:nvSpPr>
              <p:cNvPr id="59403" name="Text Box 34"/>
              <p:cNvSpPr txBox="1">
                <a:spLocks noChangeArrowheads="1"/>
              </p:cNvSpPr>
              <p:nvPr/>
            </p:nvSpPr>
            <p:spPr bwMode="auto">
              <a:xfrm>
                <a:off x="4731" y="3301"/>
                <a:ext cx="801" cy="3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pPr>
                  <a:lnSpc>
                    <a:spcPct val="90000"/>
                  </a:lnSpc>
                </a:pPr>
                <a:r>
                  <a:rPr lang="en-US" sz="1600" dirty="0">
                    <a:latin typeface="Arial" charset="0"/>
                  </a:rPr>
                  <a:t>Weighted rating</a:t>
                </a:r>
              </a:p>
            </p:txBody>
          </p:sp>
        </p:grpSp>
        <p:sp>
          <p:nvSpPr>
            <p:cNvPr id="59401" name="Line 35"/>
            <p:cNvSpPr>
              <a:spLocks noChangeShapeType="1"/>
            </p:cNvSpPr>
            <p:nvPr/>
          </p:nvSpPr>
          <p:spPr bwMode="auto">
            <a:xfrm flipH="1" flipV="1">
              <a:off x="4343" y="3054"/>
              <a:ext cx="411" cy="320"/>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dirty="0"/>
            </a:p>
          </p:txBody>
        </p:sp>
      </p:grpSp>
    </p:spTree>
    <p:extLst>
      <p:ext uri="{BB962C8B-B14F-4D97-AF65-F5344CB8AC3E}">
        <p14:creationId xmlns:p14="http://schemas.microsoft.com/office/powerpoint/2010/main" val="1928620789"/>
      </p:ext>
    </p:extLst>
  </p:cSld>
  <p:clrMapOvr>
    <a:masterClrMapping/>
  </p:clrMapOvr>
  <p:transition spd="med">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1000"/>
                                  </p:stCondLst>
                                  <p:childTnLst>
                                    <p:set>
                                      <p:cBhvr>
                                        <p:cTn id="6" dur="1" fill="hold">
                                          <p:stCondLst>
                                            <p:cond delay="0"/>
                                          </p:stCondLst>
                                        </p:cTn>
                                        <p:tgtEl>
                                          <p:spTgt spid="61461"/>
                                        </p:tgtEl>
                                        <p:attrNameLst>
                                          <p:attrName>style.visibility</p:attrName>
                                        </p:attrNameLst>
                                      </p:cBhvr>
                                      <p:to>
                                        <p:strVal val="visible"/>
                                      </p:to>
                                    </p:set>
                                    <p:animEffect transition="in" filter="wipe(left)">
                                      <p:cBhvr>
                                        <p:cTn id="7" dur="1000"/>
                                        <p:tgtEl>
                                          <p:spTgt spid="61461"/>
                                        </p:tgtEl>
                                      </p:cBhvr>
                                    </p:animEffect>
                                  </p:childTnLst>
                                </p:cTn>
                              </p:par>
                            </p:childTnLst>
                          </p:cTn>
                        </p:par>
                        <p:par>
                          <p:cTn id="8" fill="hold" nodeType="afterGroup">
                            <p:stCondLst>
                              <p:cond delay="2000"/>
                            </p:stCondLst>
                            <p:childTnLst>
                              <p:par>
                                <p:cTn id="9" presetID="22" presetClass="entr" presetSubtype="4" fill="hold" nodeType="afterEffect">
                                  <p:stCondLst>
                                    <p:cond delay="1000"/>
                                  </p:stCondLst>
                                  <p:childTnLst>
                                    <p:set>
                                      <p:cBhvr>
                                        <p:cTn id="10" dur="1" fill="hold">
                                          <p:stCondLst>
                                            <p:cond delay="0"/>
                                          </p:stCondLst>
                                        </p:cTn>
                                        <p:tgtEl>
                                          <p:spTgt spid="61446"/>
                                        </p:tgtEl>
                                        <p:attrNameLst>
                                          <p:attrName>style.visibility</p:attrName>
                                        </p:attrNameLst>
                                      </p:cBhvr>
                                      <p:to>
                                        <p:strVal val="visible"/>
                                      </p:to>
                                    </p:set>
                                    <p:animEffect transition="in" filter="wipe(down)">
                                      <p:cBhvr>
                                        <p:cTn id="11" dur="1000"/>
                                        <p:tgtEl>
                                          <p:spTgt spid="61446"/>
                                        </p:tgtEl>
                                      </p:cBhvr>
                                    </p:animEffect>
                                  </p:childTnLst>
                                </p:cTn>
                              </p:par>
                            </p:childTnLst>
                          </p:cTn>
                        </p:par>
                        <p:par>
                          <p:cTn id="12" fill="hold" nodeType="afterGroup">
                            <p:stCondLst>
                              <p:cond delay="4000"/>
                            </p:stCondLst>
                            <p:childTnLst>
                              <p:par>
                                <p:cTn id="13" presetID="22" presetClass="entr" presetSubtype="8" fill="hold" nodeType="afterEffect">
                                  <p:stCondLst>
                                    <p:cond delay="1000"/>
                                  </p:stCondLst>
                                  <p:childTnLst>
                                    <p:set>
                                      <p:cBhvr>
                                        <p:cTn id="14" dur="1" fill="hold">
                                          <p:stCondLst>
                                            <p:cond delay="0"/>
                                          </p:stCondLst>
                                        </p:cTn>
                                        <p:tgtEl>
                                          <p:spTgt spid="61443"/>
                                        </p:tgtEl>
                                        <p:attrNameLst>
                                          <p:attrName>style.visibility</p:attrName>
                                        </p:attrNameLst>
                                      </p:cBhvr>
                                      <p:to>
                                        <p:strVal val="visible"/>
                                      </p:to>
                                    </p:set>
                                    <p:animEffect transition="in" filter="wipe(left)">
                                      <p:cBhvr>
                                        <p:cTn id="15" dur="1000"/>
                                        <p:tgtEl>
                                          <p:spTgt spid="61443"/>
                                        </p:tgtEl>
                                      </p:cBhvr>
                                    </p:animEffect>
                                  </p:childTnLst>
                                </p:cTn>
                              </p:par>
                            </p:childTnLst>
                          </p:cTn>
                        </p:par>
                        <p:par>
                          <p:cTn id="16" fill="hold" nodeType="afterGroup">
                            <p:stCondLst>
                              <p:cond delay="6000"/>
                            </p:stCondLst>
                            <p:childTnLst>
                              <p:par>
                                <p:cTn id="17" presetID="22" presetClass="entr" presetSubtype="2" fill="hold" nodeType="afterEffect">
                                  <p:stCondLst>
                                    <p:cond delay="1000"/>
                                  </p:stCondLst>
                                  <p:childTnLst>
                                    <p:set>
                                      <p:cBhvr>
                                        <p:cTn id="18" dur="1" fill="hold">
                                          <p:stCondLst>
                                            <p:cond delay="0"/>
                                          </p:stCondLst>
                                        </p:cTn>
                                        <p:tgtEl>
                                          <p:spTgt spid="61451"/>
                                        </p:tgtEl>
                                        <p:attrNameLst>
                                          <p:attrName>style.visibility</p:attrName>
                                        </p:attrNameLst>
                                      </p:cBhvr>
                                      <p:to>
                                        <p:strVal val="visible"/>
                                      </p:to>
                                    </p:set>
                                    <p:animEffect transition="in" filter="wipe(right)">
                                      <p:cBhvr>
                                        <p:cTn id="19" dur="1000"/>
                                        <p:tgtEl>
                                          <p:spTgt spid="61451"/>
                                        </p:tgtEl>
                                      </p:cBhvr>
                                    </p:animEffect>
                                  </p:childTnLst>
                                </p:cTn>
                              </p:par>
                            </p:childTnLst>
                          </p:cTn>
                        </p:par>
                        <p:par>
                          <p:cTn id="20" fill="hold" nodeType="afterGroup">
                            <p:stCondLst>
                              <p:cond delay="8000"/>
                            </p:stCondLst>
                            <p:childTnLst>
                              <p:par>
                                <p:cTn id="21" presetID="22" presetClass="entr" presetSubtype="2" fill="hold" nodeType="afterEffect">
                                  <p:stCondLst>
                                    <p:cond delay="1000"/>
                                  </p:stCondLst>
                                  <p:childTnLst>
                                    <p:set>
                                      <p:cBhvr>
                                        <p:cTn id="22" dur="1" fill="hold">
                                          <p:stCondLst>
                                            <p:cond delay="0"/>
                                          </p:stCondLst>
                                        </p:cTn>
                                        <p:tgtEl>
                                          <p:spTgt spid="61468"/>
                                        </p:tgtEl>
                                        <p:attrNameLst>
                                          <p:attrName>style.visibility</p:attrName>
                                        </p:attrNameLst>
                                      </p:cBhvr>
                                      <p:to>
                                        <p:strVal val="visible"/>
                                      </p:to>
                                    </p:set>
                                    <p:animEffect transition="in" filter="wipe(right)">
                                      <p:cBhvr>
                                        <p:cTn id="23" dur="1000"/>
                                        <p:tgtEl>
                                          <p:spTgt spid="61468"/>
                                        </p:tgtEl>
                                      </p:cBhvr>
                                    </p:animEffect>
                                  </p:childTnLst>
                                </p:cTn>
                              </p:par>
                            </p:childTnLst>
                          </p:cTn>
                        </p:par>
                        <p:par>
                          <p:cTn id="24" fill="hold" nodeType="afterGroup">
                            <p:stCondLst>
                              <p:cond delay="10000"/>
                            </p:stCondLst>
                            <p:childTnLst>
                              <p:par>
                                <p:cTn id="25" presetID="22" presetClass="entr" presetSubtype="8" fill="hold" nodeType="afterEffect">
                                  <p:stCondLst>
                                    <p:cond delay="1000"/>
                                  </p:stCondLst>
                                  <p:childTnLst>
                                    <p:set>
                                      <p:cBhvr>
                                        <p:cTn id="26" dur="1" fill="hold">
                                          <p:stCondLst>
                                            <p:cond delay="0"/>
                                          </p:stCondLst>
                                        </p:cTn>
                                        <p:tgtEl>
                                          <p:spTgt spid="61455"/>
                                        </p:tgtEl>
                                        <p:attrNameLst>
                                          <p:attrName>style.visibility</p:attrName>
                                        </p:attrNameLst>
                                      </p:cBhvr>
                                      <p:to>
                                        <p:strVal val="visible"/>
                                      </p:to>
                                    </p:set>
                                    <p:animEffect transition="in" filter="wipe(left)">
                                      <p:cBhvr>
                                        <p:cTn id="27" dur="1000"/>
                                        <p:tgtEl>
                                          <p:spTgt spid="614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noChangeArrowheads="1"/>
          </p:cNvSpPr>
          <p:nvPr>
            <p:ph type="title"/>
          </p:nvPr>
        </p:nvSpPr>
        <p:spPr>
          <a:xfrm>
            <a:off x="685800" y="434975"/>
            <a:ext cx="7772400" cy="901700"/>
          </a:xfrm>
        </p:spPr>
        <p:txBody>
          <a:bodyPr/>
          <a:lstStyle/>
          <a:p>
            <a:r>
              <a:rPr lang="en-US" dirty="0">
                <a:latin typeface="Arial" charset="0"/>
                <a:cs typeface="Arial" charset="0"/>
              </a:rPr>
              <a:t>House of Quality Example</a:t>
            </a:r>
          </a:p>
        </p:txBody>
      </p:sp>
      <p:sp>
        <p:nvSpPr>
          <p:cNvPr id="63491" name="Rectangle 3"/>
          <p:cNvSpPr>
            <a:spLocks noChangeArrowheads="1"/>
          </p:cNvSpPr>
          <p:nvPr/>
        </p:nvSpPr>
        <p:spPr bwMode="auto">
          <a:xfrm>
            <a:off x="1000125" y="1855788"/>
            <a:ext cx="7591425" cy="29130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nSpc>
                <a:spcPct val="90000"/>
              </a:lnSpc>
              <a:spcAft>
                <a:spcPts val="1200"/>
              </a:spcAft>
            </a:pPr>
            <a:r>
              <a:rPr lang="en-US" sz="3200" dirty="0"/>
              <a:t>Your team has been charged with designing a new camera for Great Cameras, Inc.</a:t>
            </a:r>
          </a:p>
          <a:p>
            <a:pPr>
              <a:lnSpc>
                <a:spcPct val="90000"/>
              </a:lnSpc>
              <a:spcAft>
                <a:spcPts val="1200"/>
              </a:spcAft>
            </a:pPr>
            <a:r>
              <a:rPr lang="en-US" sz="3200" dirty="0"/>
              <a:t>The first action is </a:t>
            </a:r>
            <a:br>
              <a:rPr lang="en-US" sz="3200" dirty="0"/>
            </a:br>
            <a:r>
              <a:rPr lang="en-US" sz="3200" dirty="0"/>
              <a:t>to construct a </a:t>
            </a:r>
            <a:br>
              <a:rPr lang="en-US" sz="3200" dirty="0"/>
            </a:br>
            <a:r>
              <a:rPr lang="en-US" sz="3200" dirty="0"/>
              <a:t>House of Quality</a:t>
            </a:r>
          </a:p>
        </p:txBody>
      </p:sp>
      <p:grpSp>
        <p:nvGrpSpPr>
          <p:cNvPr id="63492" name="Group 4"/>
          <p:cNvGrpSpPr>
            <a:grpSpLocks/>
          </p:cNvGrpSpPr>
          <p:nvPr/>
        </p:nvGrpSpPr>
        <p:grpSpPr bwMode="auto">
          <a:xfrm rot="912492">
            <a:off x="5110163" y="3246438"/>
            <a:ext cx="3067050" cy="2568575"/>
            <a:chOff x="3283" y="2276"/>
            <a:chExt cx="1701" cy="1398"/>
          </a:xfrm>
        </p:grpSpPr>
        <p:sp>
          <p:nvSpPr>
            <p:cNvPr id="63493" name="Freeform 5"/>
            <p:cNvSpPr>
              <a:spLocks/>
            </p:cNvSpPr>
            <p:nvPr/>
          </p:nvSpPr>
          <p:spPr bwMode="auto">
            <a:xfrm>
              <a:off x="3312" y="2707"/>
              <a:ext cx="1671" cy="683"/>
            </a:xfrm>
            <a:custGeom>
              <a:avLst/>
              <a:gdLst>
                <a:gd name="T0" fmla="*/ 0 w 1671"/>
                <a:gd name="T1" fmla="*/ 32 h 684"/>
                <a:gd name="T2" fmla="*/ 1671 w 1671"/>
                <a:gd name="T3" fmla="*/ 0 h 684"/>
                <a:gd name="T4" fmla="*/ 1660 w 1671"/>
                <a:gd name="T5" fmla="*/ 642 h 684"/>
                <a:gd name="T6" fmla="*/ 0 w 1671"/>
                <a:gd name="T7" fmla="*/ 684 h 684"/>
                <a:gd name="T8" fmla="*/ 0 w 1671"/>
                <a:gd name="T9" fmla="*/ 32 h 684"/>
              </a:gdLst>
              <a:ahLst/>
              <a:cxnLst>
                <a:cxn ang="0">
                  <a:pos x="T0" y="T1"/>
                </a:cxn>
                <a:cxn ang="0">
                  <a:pos x="T2" y="T3"/>
                </a:cxn>
                <a:cxn ang="0">
                  <a:pos x="T4" y="T5"/>
                </a:cxn>
                <a:cxn ang="0">
                  <a:pos x="T6" y="T7"/>
                </a:cxn>
                <a:cxn ang="0">
                  <a:pos x="T8" y="T9"/>
                </a:cxn>
              </a:cxnLst>
              <a:rect l="0" t="0" r="r" b="b"/>
              <a:pathLst>
                <a:path w="1671" h="684">
                  <a:moveTo>
                    <a:pt x="0" y="32"/>
                  </a:moveTo>
                  <a:lnTo>
                    <a:pt x="1671" y="0"/>
                  </a:lnTo>
                  <a:lnTo>
                    <a:pt x="1660" y="642"/>
                  </a:lnTo>
                  <a:lnTo>
                    <a:pt x="0" y="684"/>
                  </a:lnTo>
                  <a:lnTo>
                    <a:pt x="0" y="32"/>
                  </a:lnTo>
                  <a:close/>
                </a:path>
              </a:pathLst>
            </a:custGeom>
            <a:solidFill>
              <a:schemeClr val="accent4">
                <a:lumMod val="50000"/>
              </a:schemeClr>
            </a:solidFill>
            <a:ln>
              <a:noFill/>
            </a:ln>
          </p:spPr>
          <p:txBody>
            <a:bodyPr/>
            <a:lstStyle/>
            <a:p>
              <a:pPr fontAlgn="auto">
                <a:spcBef>
                  <a:spcPts val="0"/>
                </a:spcBef>
                <a:spcAft>
                  <a:spcPts val="0"/>
                </a:spcAft>
                <a:defRPr/>
              </a:pPr>
              <a:endParaRPr lang="en-US" dirty="0">
                <a:latin typeface="+mn-lt"/>
                <a:ea typeface="+mn-ea"/>
                <a:cs typeface="+mn-cs"/>
              </a:endParaRPr>
            </a:p>
          </p:txBody>
        </p:sp>
        <p:sp>
          <p:nvSpPr>
            <p:cNvPr id="63494" name="Freeform 6"/>
            <p:cNvSpPr>
              <a:spLocks/>
            </p:cNvSpPr>
            <p:nvPr/>
          </p:nvSpPr>
          <p:spPr bwMode="auto">
            <a:xfrm>
              <a:off x="3312" y="2287"/>
              <a:ext cx="1671" cy="524"/>
            </a:xfrm>
            <a:custGeom>
              <a:avLst/>
              <a:gdLst>
                <a:gd name="T0" fmla="*/ 0 w 1671"/>
                <a:gd name="T1" fmla="*/ 452 h 525"/>
                <a:gd name="T2" fmla="*/ 0 w 1671"/>
                <a:gd name="T3" fmla="*/ 378 h 525"/>
                <a:gd name="T4" fmla="*/ 0 w 1671"/>
                <a:gd name="T5" fmla="*/ 347 h 525"/>
                <a:gd name="T6" fmla="*/ 10 w 1671"/>
                <a:gd name="T7" fmla="*/ 325 h 525"/>
                <a:gd name="T8" fmla="*/ 21 w 1671"/>
                <a:gd name="T9" fmla="*/ 304 h 525"/>
                <a:gd name="T10" fmla="*/ 42 w 1671"/>
                <a:gd name="T11" fmla="*/ 283 h 525"/>
                <a:gd name="T12" fmla="*/ 73 w 1671"/>
                <a:gd name="T13" fmla="*/ 273 h 525"/>
                <a:gd name="T14" fmla="*/ 115 w 1671"/>
                <a:gd name="T15" fmla="*/ 273 h 525"/>
                <a:gd name="T16" fmla="*/ 115 w 1671"/>
                <a:gd name="T17" fmla="*/ 189 h 525"/>
                <a:gd name="T18" fmla="*/ 325 w 1671"/>
                <a:gd name="T19" fmla="*/ 168 h 525"/>
                <a:gd name="T20" fmla="*/ 325 w 1671"/>
                <a:gd name="T21" fmla="*/ 231 h 525"/>
                <a:gd name="T22" fmla="*/ 367 w 1671"/>
                <a:gd name="T23" fmla="*/ 241 h 525"/>
                <a:gd name="T24" fmla="*/ 399 w 1671"/>
                <a:gd name="T25" fmla="*/ 241 h 525"/>
                <a:gd name="T26" fmla="*/ 410 w 1671"/>
                <a:gd name="T27" fmla="*/ 231 h 525"/>
                <a:gd name="T28" fmla="*/ 420 w 1671"/>
                <a:gd name="T29" fmla="*/ 231 h 525"/>
                <a:gd name="T30" fmla="*/ 452 w 1671"/>
                <a:gd name="T31" fmla="*/ 189 h 525"/>
                <a:gd name="T32" fmla="*/ 504 w 1671"/>
                <a:gd name="T33" fmla="*/ 115 h 525"/>
                <a:gd name="T34" fmla="*/ 546 w 1671"/>
                <a:gd name="T35" fmla="*/ 31 h 525"/>
                <a:gd name="T36" fmla="*/ 567 w 1671"/>
                <a:gd name="T37" fmla="*/ 10 h 525"/>
                <a:gd name="T38" fmla="*/ 588 w 1671"/>
                <a:gd name="T39" fmla="*/ 0 h 525"/>
                <a:gd name="T40" fmla="*/ 767 w 1671"/>
                <a:gd name="T41" fmla="*/ 0 h 525"/>
                <a:gd name="T42" fmla="*/ 862 w 1671"/>
                <a:gd name="T43" fmla="*/ 0 h 525"/>
                <a:gd name="T44" fmla="*/ 904 w 1671"/>
                <a:gd name="T45" fmla="*/ 10 h 525"/>
                <a:gd name="T46" fmla="*/ 925 w 1671"/>
                <a:gd name="T47" fmla="*/ 21 h 525"/>
                <a:gd name="T48" fmla="*/ 977 w 1671"/>
                <a:gd name="T49" fmla="*/ 63 h 525"/>
                <a:gd name="T50" fmla="*/ 1040 w 1671"/>
                <a:gd name="T51" fmla="*/ 147 h 525"/>
                <a:gd name="T52" fmla="*/ 1124 w 1671"/>
                <a:gd name="T53" fmla="*/ 262 h 525"/>
                <a:gd name="T54" fmla="*/ 1229 w 1671"/>
                <a:gd name="T55" fmla="*/ 262 h 525"/>
                <a:gd name="T56" fmla="*/ 1229 w 1671"/>
                <a:gd name="T57" fmla="*/ 147 h 525"/>
                <a:gd name="T58" fmla="*/ 1450 w 1671"/>
                <a:gd name="T59" fmla="*/ 147 h 525"/>
                <a:gd name="T60" fmla="*/ 1471 w 1671"/>
                <a:gd name="T61" fmla="*/ 147 h 525"/>
                <a:gd name="T62" fmla="*/ 1482 w 1671"/>
                <a:gd name="T63" fmla="*/ 157 h 525"/>
                <a:gd name="T64" fmla="*/ 1492 w 1671"/>
                <a:gd name="T65" fmla="*/ 168 h 525"/>
                <a:gd name="T66" fmla="*/ 1503 w 1671"/>
                <a:gd name="T67" fmla="*/ 189 h 525"/>
                <a:gd name="T68" fmla="*/ 1503 w 1671"/>
                <a:gd name="T69" fmla="*/ 231 h 525"/>
                <a:gd name="T70" fmla="*/ 1503 w 1671"/>
                <a:gd name="T71" fmla="*/ 262 h 525"/>
                <a:gd name="T72" fmla="*/ 1534 w 1671"/>
                <a:gd name="T73" fmla="*/ 252 h 525"/>
                <a:gd name="T74" fmla="*/ 1555 w 1671"/>
                <a:gd name="T75" fmla="*/ 252 h 525"/>
                <a:gd name="T76" fmla="*/ 1587 w 1671"/>
                <a:gd name="T77" fmla="*/ 262 h 525"/>
                <a:gd name="T78" fmla="*/ 1618 w 1671"/>
                <a:gd name="T79" fmla="*/ 283 h 525"/>
                <a:gd name="T80" fmla="*/ 1650 w 1671"/>
                <a:gd name="T81" fmla="*/ 304 h 525"/>
                <a:gd name="T82" fmla="*/ 1660 w 1671"/>
                <a:gd name="T83" fmla="*/ 357 h 525"/>
                <a:gd name="T84" fmla="*/ 1671 w 1671"/>
                <a:gd name="T85" fmla="*/ 420 h 525"/>
                <a:gd name="T86" fmla="*/ 1650 w 1671"/>
                <a:gd name="T87" fmla="*/ 504 h 525"/>
                <a:gd name="T88" fmla="*/ 21 w 1671"/>
                <a:gd name="T89" fmla="*/ 525 h 525"/>
                <a:gd name="T90" fmla="*/ 0 w 1671"/>
                <a:gd name="T91" fmla="*/ 452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671" h="525">
                  <a:moveTo>
                    <a:pt x="0" y="452"/>
                  </a:moveTo>
                  <a:lnTo>
                    <a:pt x="0" y="378"/>
                  </a:lnTo>
                  <a:lnTo>
                    <a:pt x="0" y="347"/>
                  </a:lnTo>
                  <a:lnTo>
                    <a:pt x="10" y="325"/>
                  </a:lnTo>
                  <a:lnTo>
                    <a:pt x="21" y="304"/>
                  </a:lnTo>
                  <a:lnTo>
                    <a:pt x="42" y="283"/>
                  </a:lnTo>
                  <a:lnTo>
                    <a:pt x="73" y="273"/>
                  </a:lnTo>
                  <a:lnTo>
                    <a:pt x="115" y="273"/>
                  </a:lnTo>
                  <a:lnTo>
                    <a:pt x="115" y="189"/>
                  </a:lnTo>
                  <a:lnTo>
                    <a:pt x="325" y="168"/>
                  </a:lnTo>
                  <a:lnTo>
                    <a:pt x="325" y="231"/>
                  </a:lnTo>
                  <a:lnTo>
                    <a:pt x="367" y="241"/>
                  </a:lnTo>
                  <a:lnTo>
                    <a:pt x="399" y="241"/>
                  </a:lnTo>
                  <a:lnTo>
                    <a:pt x="410" y="231"/>
                  </a:lnTo>
                  <a:lnTo>
                    <a:pt x="420" y="231"/>
                  </a:lnTo>
                  <a:lnTo>
                    <a:pt x="452" y="189"/>
                  </a:lnTo>
                  <a:lnTo>
                    <a:pt x="504" y="115"/>
                  </a:lnTo>
                  <a:lnTo>
                    <a:pt x="546" y="31"/>
                  </a:lnTo>
                  <a:lnTo>
                    <a:pt x="567" y="10"/>
                  </a:lnTo>
                  <a:lnTo>
                    <a:pt x="588" y="0"/>
                  </a:lnTo>
                  <a:lnTo>
                    <a:pt x="767" y="0"/>
                  </a:lnTo>
                  <a:lnTo>
                    <a:pt x="862" y="0"/>
                  </a:lnTo>
                  <a:lnTo>
                    <a:pt x="904" y="10"/>
                  </a:lnTo>
                  <a:lnTo>
                    <a:pt x="925" y="21"/>
                  </a:lnTo>
                  <a:lnTo>
                    <a:pt x="977" y="63"/>
                  </a:lnTo>
                  <a:lnTo>
                    <a:pt x="1040" y="147"/>
                  </a:lnTo>
                  <a:lnTo>
                    <a:pt x="1124" y="262"/>
                  </a:lnTo>
                  <a:lnTo>
                    <a:pt x="1229" y="262"/>
                  </a:lnTo>
                  <a:lnTo>
                    <a:pt x="1229" y="147"/>
                  </a:lnTo>
                  <a:lnTo>
                    <a:pt x="1450" y="147"/>
                  </a:lnTo>
                  <a:lnTo>
                    <a:pt x="1471" y="147"/>
                  </a:lnTo>
                  <a:lnTo>
                    <a:pt x="1482" y="157"/>
                  </a:lnTo>
                  <a:lnTo>
                    <a:pt x="1492" y="168"/>
                  </a:lnTo>
                  <a:lnTo>
                    <a:pt x="1503" y="189"/>
                  </a:lnTo>
                  <a:lnTo>
                    <a:pt x="1503" y="231"/>
                  </a:lnTo>
                  <a:lnTo>
                    <a:pt x="1503" y="262"/>
                  </a:lnTo>
                  <a:lnTo>
                    <a:pt x="1534" y="252"/>
                  </a:lnTo>
                  <a:lnTo>
                    <a:pt x="1555" y="252"/>
                  </a:lnTo>
                  <a:lnTo>
                    <a:pt x="1587" y="262"/>
                  </a:lnTo>
                  <a:lnTo>
                    <a:pt x="1618" y="283"/>
                  </a:lnTo>
                  <a:lnTo>
                    <a:pt x="1650" y="304"/>
                  </a:lnTo>
                  <a:lnTo>
                    <a:pt x="1660" y="357"/>
                  </a:lnTo>
                  <a:lnTo>
                    <a:pt x="1671" y="420"/>
                  </a:lnTo>
                  <a:lnTo>
                    <a:pt x="1650" y="504"/>
                  </a:lnTo>
                  <a:lnTo>
                    <a:pt x="21" y="525"/>
                  </a:lnTo>
                  <a:lnTo>
                    <a:pt x="0" y="452"/>
                  </a:lnTo>
                  <a:close/>
                </a:path>
              </a:pathLst>
            </a:custGeom>
            <a:solidFill>
              <a:schemeClr val="accent4">
                <a:lumMod val="20000"/>
                <a:lumOff val="80000"/>
              </a:schemeClr>
            </a:solidFill>
            <a:ln>
              <a:noFill/>
            </a:ln>
          </p:spPr>
          <p:txBody>
            <a:bodyPr/>
            <a:lstStyle/>
            <a:p>
              <a:pPr fontAlgn="auto">
                <a:spcBef>
                  <a:spcPts val="0"/>
                </a:spcBef>
                <a:spcAft>
                  <a:spcPts val="0"/>
                </a:spcAft>
                <a:defRPr/>
              </a:pPr>
              <a:endParaRPr lang="en-US" dirty="0">
                <a:latin typeface="+mn-lt"/>
                <a:ea typeface="+mn-ea"/>
                <a:cs typeface="+mn-cs"/>
              </a:endParaRPr>
            </a:p>
          </p:txBody>
        </p:sp>
        <p:sp>
          <p:nvSpPr>
            <p:cNvPr id="61446" name="Freeform 7"/>
            <p:cNvSpPr>
              <a:spLocks/>
            </p:cNvSpPr>
            <p:nvPr/>
          </p:nvSpPr>
          <p:spPr bwMode="auto">
            <a:xfrm>
              <a:off x="3302" y="2276"/>
              <a:ext cx="1671" cy="526"/>
            </a:xfrm>
            <a:custGeom>
              <a:avLst/>
              <a:gdLst>
                <a:gd name="T0" fmla="*/ 0 w 1671"/>
                <a:gd name="T1" fmla="*/ 452 h 526"/>
                <a:gd name="T2" fmla="*/ 0 w 1671"/>
                <a:gd name="T3" fmla="*/ 379 h 526"/>
                <a:gd name="T4" fmla="*/ 0 w 1671"/>
                <a:gd name="T5" fmla="*/ 347 h 526"/>
                <a:gd name="T6" fmla="*/ 11 w 1671"/>
                <a:gd name="T7" fmla="*/ 326 h 526"/>
                <a:gd name="T8" fmla="*/ 21 w 1671"/>
                <a:gd name="T9" fmla="*/ 305 h 526"/>
                <a:gd name="T10" fmla="*/ 42 w 1671"/>
                <a:gd name="T11" fmla="*/ 284 h 526"/>
                <a:gd name="T12" fmla="*/ 74 w 1671"/>
                <a:gd name="T13" fmla="*/ 273 h 526"/>
                <a:gd name="T14" fmla="*/ 116 w 1671"/>
                <a:gd name="T15" fmla="*/ 273 h 526"/>
                <a:gd name="T16" fmla="*/ 116 w 1671"/>
                <a:gd name="T17" fmla="*/ 189 h 526"/>
                <a:gd name="T18" fmla="*/ 326 w 1671"/>
                <a:gd name="T19" fmla="*/ 168 h 526"/>
                <a:gd name="T20" fmla="*/ 326 w 1671"/>
                <a:gd name="T21" fmla="*/ 231 h 526"/>
                <a:gd name="T22" fmla="*/ 368 w 1671"/>
                <a:gd name="T23" fmla="*/ 242 h 526"/>
                <a:gd name="T24" fmla="*/ 399 w 1671"/>
                <a:gd name="T25" fmla="*/ 242 h 526"/>
                <a:gd name="T26" fmla="*/ 410 w 1671"/>
                <a:gd name="T27" fmla="*/ 231 h 526"/>
                <a:gd name="T28" fmla="*/ 421 w 1671"/>
                <a:gd name="T29" fmla="*/ 231 h 526"/>
                <a:gd name="T30" fmla="*/ 452 w 1671"/>
                <a:gd name="T31" fmla="*/ 189 h 526"/>
                <a:gd name="T32" fmla="*/ 505 w 1671"/>
                <a:gd name="T33" fmla="*/ 116 h 526"/>
                <a:gd name="T34" fmla="*/ 547 w 1671"/>
                <a:gd name="T35" fmla="*/ 32 h 526"/>
                <a:gd name="T36" fmla="*/ 568 w 1671"/>
                <a:gd name="T37" fmla="*/ 11 h 526"/>
                <a:gd name="T38" fmla="*/ 589 w 1671"/>
                <a:gd name="T39" fmla="*/ 0 h 526"/>
                <a:gd name="T40" fmla="*/ 767 w 1671"/>
                <a:gd name="T41" fmla="*/ 0 h 526"/>
                <a:gd name="T42" fmla="*/ 862 w 1671"/>
                <a:gd name="T43" fmla="*/ 0 h 526"/>
                <a:gd name="T44" fmla="*/ 904 w 1671"/>
                <a:gd name="T45" fmla="*/ 11 h 526"/>
                <a:gd name="T46" fmla="*/ 925 w 1671"/>
                <a:gd name="T47" fmla="*/ 21 h 526"/>
                <a:gd name="T48" fmla="*/ 978 w 1671"/>
                <a:gd name="T49" fmla="*/ 63 h 526"/>
                <a:gd name="T50" fmla="*/ 1041 w 1671"/>
                <a:gd name="T51" fmla="*/ 147 h 526"/>
                <a:gd name="T52" fmla="*/ 1125 w 1671"/>
                <a:gd name="T53" fmla="*/ 263 h 526"/>
                <a:gd name="T54" fmla="*/ 1230 w 1671"/>
                <a:gd name="T55" fmla="*/ 263 h 526"/>
                <a:gd name="T56" fmla="*/ 1230 w 1671"/>
                <a:gd name="T57" fmla="*/ 147 h 526"/>
                <a:gd name="T58" fmla="*/ 1451 w 1671"/>
                <a:gd name="T59" fmla="*/ 147 h 526"/>
                <a:gd name="T60" fmla="*/ 1472 w 1671"/>
                <a:gd name="T61" fmla="*/ 147 h 526"/>
                <a:gd name="T62" fmla="*/ 1482 w 1671"/>
                <a:gd name="T63" fmla="*/ 158 h 526"/>
                <a:gd name="T64" fmla="*/ 1493 w 1671"/>
                <a:gd name="T65" fmla="*/ 168 h 526"/>
                <a:gd name="T66" fmla="*/ 1503 w 1671"/>
                <a:gd name="T67" fmla="*/ 189 h 526"/>
                <a:gd name="T68" fmla="*/ 1503 w 1671"/>
                <a:gd name="T69" fmla="*/ 231 h 526"/>
                <a:gd name="T70" fmla="*/ 1503 w 1671"/>
                <a:gd name="T71" fmla="*/ 263 h 526"/>
                <a:gd name="T72" fmla="*/ 1535 w 1671"/>
                <a:gd name="T73" fmla="*/ 252 h 526"/>
                <a:gd name="T74" fmla="*/ 1556 w 1671"/>
                <a:gd name="T75" fmla="*/ 252 h 526"/>
                <a:gd name="T76" fmla="*/ 1587 w 1671"/>
                <a:gd name="T77" fmla="*/ 263 h 526"/>
                <a:gd name="T78" fmla="*/ 1619 w 1671"/>
                <a:gd name="T79" fmla="*/ 284 h 526"/>
                <a:gd name="T80" fmla="*/ 1650 w 1671"/>
                <a:gd name="T81" fmla="*/ 305 h 526"/>
                <a:gd name="T82" fmla="*/ 1661 w 1671"/>
                <a:gd name="T83" fmla="*/ 358 h 526"/>
                <a:gd name="T84" fmla="*/ 1671 w 1671"/>
                <a:gd name="T85" fmla="*/ 421 h 526"/>
                <a:gd name="T86" fmla="*/ 1650 w 1671"/>
                <a:gd name="T87" fmla="*/ 505 h 526"/>
                <a:gd name="T88" fmla="*/ 21 w 1671"/>
                <a:gd name="T89" fmla="*/ 526 h 526"/>
                <a:gd name="T90" fmla="*/ 0 w 1671"/>
                <a:gd name="T91" fmla="*/ 452 h 52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671"/>
                <a:gd name="T139" fmla="*/ 0 h 526"/>
                <a:gd name="T140" fmla="*/ 1671 w 1671"/>
                <a:gd name="T141" fmla="*/ 526 h 52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671" h="526">
                  <a:moveTo>
                    <a:pt x="0" y="452"/>
                  </a:moveTo>
                  <a:lnTo>
                    <a:pt x="0" y="379"/>
                  </a:lnTo>
                  <a:lnTo>
                    <a:pt x="0" y="347"/>
                  </a:lnTo>
                  <a:lnTo>
                    <a:pt x="11" y="326"/>
                  </a:lnTo>
                  <a:lnTo>
                    <a:pt x="21" y="305"/>
                  </a:lnTo>
                  <a:lnTo>
                    <a:pt x="42" y="284"/>
                  </a:lnTo>
                  <a:lnTo>
                    <a:pt x="74" y="273"/>
                  </a:lnTo>
                  <a:lnTo>
                    <a:pt x="116" y="273"/>
                  </a:lnTo>
                  <a:lnTo>
                    <a:pt x="116" y="189"/>
                  </a:lnTo>
                  <a:lnTo>
                    <a:pt x="326" y="168"/>
                  </a:lnTo>
                  <a:lnTo>
                    <a:pt x="326" y="231"/>
                  </a:lnTo>
                  <a:lnTo>
                    <a:pt x="368" y="242"/>
                  </a:lnTo>
                  <a:lnTo>
                    <a:pt x="399" y="242"/>
                  </a:lnTo>
                  <a:lnTo>
                    <a:pt x="410" y="231"/>
                  </a:lnTo>
                  <a:lnTo>
                    <a:pt x="421" y="231"/>
                  </a:lnTo>
                  <a:lnTo>
                    <a:pt x="452" y="189"/>
                  </a:lnTo>
                  <a:lnTo>
                    <a:pt x="505" y="116"/>
                  </a:lnTo>
                  <a:lnTo>
                    <a:pt x="547" y="32"/>
                  </a:lnTo>
                  <a:lnTo>
                    <a:pt x="568" y="11"/>
                  </a:lnTo>
                  <a:lnTo>
                    <a:pt x="589" y="0"/>
                  </a:lnTo>
                  <a:lnTo>
                    <a:pt x="767" y="0"/>
                  </a:lnTo>
                  <a:lnTo>
                    <a:pt x="862" y="0"/>
                  </a:lnTo>
                  <a:lnTo>
                    <a:pt x="904" y="11"/>
                  </a:lnTo>
                  <a:lnTo>
                    <a:pt x="925" y="21"/>
                  </a:lnTo>
                  <a:lnTo>
                    <a:pt x="978" y="63"/>
                  </a:lnTo>
                  <a:lnTo>
                    <a:pt x="1041" y="147"/>
                  </a:lnTo>
                  <a:lnTo>
                    <a:pt x="1125" y="263"/>
                  </a:lnTo>
                  <a:lnTo>
                    <a:pt x="1230" y="263"/>
                  </a:lnTo>
                  <a:lnTo>
                    <a:pt x="1230" y="147"/>
                  </a:lnTo>
                  <a:lnTo>
                    <a:pt x="1451" y="147"/>
                  </a:lnTo>
                  <a:lnTo>
                    <a:pt x="1472" y="147"/>
                  </a:lnTo>
                  <a:lnTo>
                    <a:pt x="1482" y="158"/>
                  </a:lnTo>
                  <a:lnTo>
                    <a:pt x="1493" y="168"/>
                  </a:lnTo>
                  <a:lnTo>
                    <a:pt x="1503" y="189"/>
                  </a:lnTo>
                  <a:lnTo>
                    <a:pt x="1503" y="231"/>
                  </a:lnTo>
                  <a:lnTo>
                    <a:pt x="1503" y="263"/>
                  </a:lnTo>
                  <a:lnTo>
                    <a:pt x="1535" y="252"/>
                  </a:lnTo>
                  <a:lnTo>
                    <a:pt x="1556" y="252"/>
                  </a:lnTo>
                  <a:lnTo>
                    <a:pt x="1587" y="263"/>
                  </a:lnTo>
                  <a:lnTo>
                    <a:pt x="1619" y="284"/>
                  </a:lnTo>
                  <a:lnTo>
                    <a:pt x="1650" y="305"/>
                  </a:lnTo>
                  <a:lnTo>
                    <a:pt x="1661" y="358"/>
                  </a:lnTo>
                  <a:lnTo>
                    <a:pt x="1671" y="421"/>
                  </a:lnTo>
                  <a:lnTo>
                    <a:pt x="1650" y="505"/>
                  </a:lnTo>
                  <a:lnTo>
                    <a:pt x="21" y="526"/>
                  </a:lnTo>
                  <a:lnTo>
                    <a:pt x="0" y="452"/>
                  </a:lnTo>
                  <a:close/>
                </a:path>
              </a:pathLst>
            </a:custGeom>
            <a:noFill/>
            <a:ln w="50800">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dirty="0"/>
            </a:p>
          </p:txBody>
        </p:sp>
        <p:sp>
          <p:nvSpPr>
            <p:cNvPr id="61447" name="Freeform 8"/>
            <p:cNvSpPr>
              <a:spLocks/>
            </p:cNvSpPr>
            <p:nvPr/>
          </p:nvSpPr>
          <p:spPr bwMode="auto">
            <a:xfrm>
              <a:off x="3996" y="2423"/>
              <a:ext cx="168" cy="179"/>
            </a:xfrm>
            <a:custGeom>
              <a:avLst/>
              <a:gdLst>
                <a:gd name="T0" fmla="*/ 0 w 168"/>
                <a:gd name="T1" fmla="*/ 0 h 179"/>
                <a:gd name="T2" fmla="*/ 84 w 168"/>
                <a:gd name="T3" fmla="*/ 0 h 179"/>
                <a:gd name="T4" fmla="*/ 126 w 168"/>
                <a:gd name="T5" fmla="*/ 0 h 179"/>
                <a:gd name="T6" fmla="*/ 168 w 168"/>
                <a:gd name="T7" fmla="*/ 0 h 179"/>
                <a:gd name="T8" fmla="*/ 158 w 168"/>
                <a:gd name="T9" fmla="*/ 84 h 179"/>
                <a:gd name="T10" fmla="*/ 158 w 168"/>
                <a:gd name="T11" fmla="*/ 137 h 179"/>
                <a:gd name="T12" fmla="*/ 168 w 168"/>
                <a:gd name="T13" fmla="*/ 179 h 179"/>
                <a:gd name="T14" fmla="*/ 0 w 168"/>
                <a:gd name="T15" fmla="*/ 179 h 179"/>
                <a:gd name="T16" fmla="*/ 10 w 168"/>
                <a:gd name="T17" fmla="*/ 95 h 179"/>
                <a:gd name="T18" fmla="*/ 10 w 168"/>
                <a:gd name="T19" fmla="*/ 42 h 179"/>
                <a:gd name="T20" fmla="*/ 10 w 168"/>
                <a:gd name="T21" fmla="*/ 11 h 179"/>
                <a:gd name="T22" fmla="*/ 0 w 168"/>
                <a:gd name="T23" fmla="*/ 0 h 17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68"/>
                <a:gd name="T37" fmla="*/ 0 h 179"/>
                <a:gd name="T38" fmla="*/ 168 w 168"/>
                <a:gd name="T39" fmla="*/ 179 h 17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68" h="179">
                  <a:moveTo>
                    <a:pt x="0" y="0"/>
                  </a:moveTo>
                  <a:lnTo>
                    <a:pt x="84" y="0"/>
                  </a:lnTo>
                  <a:lnTo>
                    <a:pt x="126" y="0"/>
                  </a:lnTo>
                  <a:lnTo>
                    <a:pt x="168" y="0"/>
                  </a:lnTo>
                  <a:lnTo>
                    <a:pt x="158" y="84"/>
                  </a:lnTo>
                  <a:lnTo>
                    <a:pt x="158" y="137"/>
                  </a:lnTo>
                  <a:lnTo>
                    <a:pt x="168" y="179"/>
                  </a:lnTo>
                  <a:lnTo>
                    <a:pt x="0" y="179"/>
                  </a:lnTo>
                  <a:lnTo>
                    <a:pt x="10" y="95"/>
                  </a:lnTo>
                  <a:lnTo>
                    <a:pt x="10" y="42"/>
                  </a:lnTo>
                  <a:lnTo>
                    <a:pt x="10" y="11"/>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61448" name="Freeform 9"/>
            <p:cNvSpPr>
              <a:spLocks/>
            </p:cNvSpPr>
            <p:nvPr/>
          </p:nvSpPr>
          <p:spPr bwMode="auto">
            <a:xfrm>
              <a:off x="3985" y="2413"/>
              <a:ext cx="169" cy="178"/>
            </a:xfrm>
            <a:custGeom>
              <a:avLst/>
              <a:gdLst>
                <a:gd name="T0" fmla="*/ 0 w 169"/>
                <a:gd name="T1" fmla="*/ 0 h 178"/>
                <a:gd name="T2" fmla="*/ 84 w 169"/>
                <a:gd name="T3" fmla="*/ 0 h 178"/>
                <a:gd name="T4" fmla="*/ 126 w 169"/>
                <a:gd name="T5" fmla="*/ 0 h 178"/>
                <a:gd name="T6" fmla="*/ 169 w 169"/>
                <a:gd name="T7" fmla="*/ 0 h 178"/>
                <a:gd name="T8" fmla="*/ 158 w 169"/>
                <a:gd name="T9" fmla="*/ 84 h 178"/>
                <a:gd name="T10" fmla="*/ 158 w 169"/>
                <a:gd name="T11" fmla="*/ 136 h 178"/>
                <a:gd name="T12" fmla="*/ 169 w 169"/>
                <a:gd name="T13" fmla="*/ 178 h 178"/>
                <a:gd name="T14" fmla="*/ 0 w 169"/>
                <a:gd name="T15" fmla="*/ 178 h 178"/>
                <a:gd name="T16" fmla="*/ 11 w 169"/>
                <a:gd name="T17" fmla="*/ 94 h 178"/>
                <a:gd name="T18" fmla="*/ 11 w 169"/>
                <a:gd name="T19" fmla="*/ 42 h 178"/>
                <a:gd name="T20" fmla="*/ 11 w 169"/>
                <a:gd name="T21" fmla="*/ 10 h 178"/>
                <a:gd name="T22" fmla="*/ 0 w 169"/>
                <a:gd name="T23" fmla="*/ 0 h 17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69"/>
                <a:gd name="T37" fmla="*/ 0 h 178"/>
                <a:gd name="T38" fmla="*/ 169 w 169"/>
                <a:gd name="T39" fmla="*/ 178 h 17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69" h="178">
                  <a:moveTo>
                    <a:pt x="0" y="0"/>
                  </a:moveTo>
                  <a:lnTo>
                    <a:pt x="84" y="0"/>
                  </a:lnTo>
                  <a:lnTo>
                    <a:pt x="126" y="0"/>
                  </a:lnTo>
                  <a:lnTo>
                    <a:pt x="169" y="0"/>
                  </a:lnTo>
                  <a:lnTo>
                    <a:pt x="158" y="84"/>
                  </a:lnTo>
                  <a:lnTo>
                    <a:pt x="158" y="136"/>
                  </a:lnTo>
                  <a:lnTo>
                    <a:pt x="169" y="178"/>
                  </a:lnTo>
                  <a:lnTo>
                    <a:pt x="0" y="178"/>
                  </a:lnTo>
                  <a:lnTo>
                    <a:pt x="11" y="94"/>
                  </a:lnTo>
                  <a:lnTo>
                    <a:pt x="11" y="42"/>
                  </a:lnTo>
                  <a:lnTo>
                    <a:pt x="11" y="10"/>
                  </a:lnTo>
                  <a:lnTo>
                    <a:pt x="0" y="0"/>
                  </a:lnTo>
                  <a:close/>
                </a:path>
              </a:pathLst>
            </a:custGeom>
            <a:noFill/>
            <a:ln w="50800">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dirty="0"/>
            </a:p>
          </p:txBody>
        </p:sp>
        <p:sp>
          <p:nvSpPr>
            <p:cNvPr id="63498" name="Freeform 10"/>
            <p:cNvSpPr>
              <a:spLocks/>
            </p:cNvSpPr>
            <p:nvPr/>
          </p:nvSpPr>
          <p:spPr bwMode="auto">
            <a:xfrm>
              <a:off x="3312" y="3349"/>
              <a:ext cx="1671" cy="325"/>
            </a:xfrm>
            <a:custGeom>
              <a:avLst/>
              <a:gdLst>
                <a:gd name="T0" fmla="*/ 0 w 1671"/>
                <a:gd name="T1" fmla="*/ 42 h 325"/>
                <a:gd name="T2" fmla="*/ 0 w 1671"/>
                <a:gd name="T3" fmla="*/ 231 h 325"/>
                <a:gd name="T4" fmla="*/ 10 w 1671"/>
                <a:gd name="T5" fmla="*/ 262 h 325"/>
                <a:gd name="T6" fmla="*/ 31 w 1671"/>
                <a:gd name="T7" fmla="*/ 283 h 325"/>
                <a:gd name="T8" fmla="*/ 52 w 1671"/>
                <a:gd name="T9" fmla="*/ 304 h 325"/>
                <a:gd name="T10" fmla="*/ 73 w 1671"/>
                <a:gd name="T11" fmla="*/ 315 h 325"/>
                <a:gd name="T12" fmla="*/ 147 w 1671"/>
                <a:gd name="T13" fmla="*/ 325 h 325"/>
                <a:gd name="T14" fmla="*/ 231 w 1671"/>
                <a:gd name="T15" fmla="*/ 325 h 325"/>
                <a:gd name="T16" fmla="*/ 1450 w 1671"/>
                <a:gd name="T17" fmla="*/ 315 h 325"/>
                <a:gd name="T18" fmla="*/ 1566 w 1671"/>
                <a:gd name="T19" fmla="*/ 304 h 325"/>
                <a:gd name="T20" fmla="*/ 1608 w 1671"/>
                <a:gd name="T21" fmla="*/ 294 h 325"/>
                <a:gd name="T22" fmla="*/ 1629 w 1671"/>
                <a:gd name="T23" fmla="*/ 283 h 325"/>
                <a:gd name="T24" fmla="*/ 1650 w 1671"/>
                <a:gd name="T25" fmla="*/ 262 h 325"/>
                <a:gd name="T26" fmla="*/ 1660 w 1671"/>
                <a:gd name="T27" fmla="*/ 241 h 325"/>
                <a:gd name="T28" fmla="*/ 1671 w 1671"/>
                <a:gd name="T29" fmla="*/ 220 h 325"/>
                <a:gd name="T30" fmla="*/ 1671 w 1671"/>
                <a:gd name="T31" fmla="*/ 189 h 325"/>
                <a:gd name="T32" fmla="*/ 1660 w 1671"/>
                <a:gd name="T33" fmla="*/ 10 h 325"/>
                <a:gd name="T34" fmla="*/ 1660 w 1671"/>
                <a:gd name="T35" fmla="*/ 0 h 325"/>
                <a:gd name="T36" fmla="*/ 0 w 1671"/>
                <a:gd name="T37" fmla="*/ 42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71" h="325">
                  <a:moveTo>
                    <a:pt x="0" y="42"/>
                  </a:moveTo>
                  <a:lnTo>
                    <a:pt x="0" y="231"/>
                  </a:lnTo>
                  <a:lnTo>
                    <a:pt x="10" y="262"/>
                  </a:lnTo>
                  <a:lnTo>
                    <a:pt x="31" y="283"/>
                  </a:lnTo>
                  <a:lnTo>
                    <a:pt x="52" y="304"/>
                  </a:lnTo>
                  <a:lnTo>
                    <a:pt x="73" y="315"/>
                  </a:lnTo>
                  <a:lnTo>
                    <a:pt x="147" y="325"/>
                  </a:lnTo>
                  <a:lnTo>
                    <a:pt x="231" y="325"/>
                  </a:lnTo>
                  <a:lnTo>
                    <a:pt x="1450" y="315"/>
                  </a:lnTo>
                  <a:lnTo>
                    <a:pt x="1566" y="304"/>
                  </a:lnTo>
                  <a:lnTo>
                    <a:pt x="1608" y="294"/>
                  </a:lnTo>
                  <a:lnTo>
                    <a:pt x="1629" y="283"/>
                  </a:lnTo>
                  <a:lnTo>
                    <a:pt x="1650" y="262"/>
                  </a:lnTo>
                  <a:lnTo>
                    <a:pt x="1660" y="241"/>
                  </a:lnTo>
                  <a:lnTo>
                    <a:pt x="1671" y="220"/>
                  </a:lnTo>
                  <a:lnTo>
                    <a:pt x="1671" y="189"/>
                  </a:lnTo>
                  <a:lnTo>
                    <a:pt x="1660" y="10"/>
                  </a:lnTo>
                  <a:lnTo>
                    <a:pt x="1660" y="0"/>
                  </a:lnTo>
                  <a:lnTo>
                    <a:pt x="0" y="42"/>
                  </a:lnTo>
                  <a:close/>
                </a:path>
              </a:pathLst>
            </a:custGeom>
            <a:solidFill>
              <a:schemeClr val="accent4">
                <a:lumMod val="20000"/>
                <a:lumOff val="80000"/>
              </a:schemeClr>
            </a:solidFill>
            <a:ln>
              <a:noFill/>
            </a:ln>
          </p:spPr>
          <p:txBody>
            <a:bodyPr/>
            <a:lstStyle/>
            <a:p>
              <a:pPr fontAlgn="auto">
                <a:spcBef>
                  <a:spcPts val="0"/>
                </a:spcBef>
                <a:spcAft>
                  <a:spcPts val="0"/>
                </a:spcAft>
                <a:defRPr/>
              </a:pPr>
              <a:endParaRPr lang="en-US" dirty="0">
                <a:latin typeface="+mn-lt"/>
                <a:ea typeface="+mn-ea"/>
                <a:cs typeface="+mn-cs"/>
              </a:endParaRPr>
            </a:p>
          </p:txBody>
        </p:sp>
        <p:sp>
          <p:nvSpPr>
            <p:cNvPr id="61450" name="Freeform 11"/>
            <p:cNvSpPr>
              <a:spLocks/>
            </p:cNvSpPr>
            <p:nvPr/>
          </p:nvSpPr>
          <p:spPr bwMode="auto">
            <a:xfrm>
              <a:off x="3302" y="3338"/>
              <a:ext cx="1671" cy="326"/>
            </a:xfrm>
            <a:custGeom>
              <a:avLst/>
              <a:gdLst>
                <a:gd name="T0" fmla="*/ 0 w 1671"/>
                <a:gd name="T1" fmla="*/ 42 h 326"/>
                <a:gd name="T2" fmla="*/ 0 w 1671"/>
                <a:gd name="T3" fmla="*/ 231 h 326"/>
                <a:gd name="T4" fmla="*/ 11 w 1671"/>
                <a:gd name="T5" fmla="*/ 263 h 326"/>
                <a:gd name="T6" fmla="*/ 32 w 1671"/>
                <a:gd name="T7" fmla="*/ 284 h 326"/>
                <a:gd name="T8" fmla="*/ 53 w 1671"/>
                <a:gd name="T9" fmla="*/ 305 h 326"/>
                <a:gd name="T10" fmla="*/ 74 w 1671"/>
                <a:gd name="T11" fmla="*/ 315 h 326"/>
                <a:gd name="T12" fmla="*/ 147 w 1671"/>
                <a:gd name="T13" fmla="*/ 326 h 326"/>
                <a:gd name="T14" fmla="*/ 231 w 1671"/>
                <a:gd name="T15" fmla="*/ 326 h 326"/>
                <a:gd name="T16" fmla="*/ 1451 w 1671"/>
                <a:gd name="T17" fmla="*/ 315 h 326"/>
                <a:gd name="T18" fmla="*/ 1566 w 1671"/>
                <a:gd name="T19" fmla="*/ 305 h 326"/>
                <a:gd name="T20" fmla="*/ 1608 w 1671"/>
                <a:gd name="T21" fmla="*/ 294 h 326"/>
                <a:gd name="T22" fmla="*/ 1629 w 1671"/>
                <a:gd name="T23" fmla="*/ 284 h 326"/>
                <a:gd name="T24" fmla="*/ 1650 w 1671"/>
                <a:gd name="T25" fmla="*/ 263 h 326"/>
                <a:gd name="T26" fmla="*/ 1661 w 1671"/>
                <a:gd name="T27" fmla="*/ 242 h 326"/>
                <a:gd name="T28" fmla="*/ 1671 w 1671"/>
                <a:gd name="T29" fmla="*/ 221 h 326"/>
                <a:gd name="T30" fmla="*/ 1671 w 1671"/>
                <a:gd name="T31" fmla="*/ 189 h 326"/>
                <a:gd name="T32" fmla="*/ 1661 w 1671"/>
                <a:gd name="T33" fmla="*/ 11 h 326"/>
                <a:gd name="T34" fmla="*/ 1661 w 1671"/>
                <a:gd name="T35" fmla="*/ 0 h 326"/>
                <a:gd name="T36" fmla="*/ 0 w 1671"/>
                <a:gd name="T37" fmla="*/ 42 h 32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671"/>
                <a:gd name="T58" fmla="*/ 0 h 326"/>
                <a:gd name="T59" fmla="*/ 1671 w 1671"/>
                <a:gd name="T60" fmla="*/ 326 h 32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671" h="326">
                  <a:moveTo>
                    <a:pt x="0" y="42"/>
                  </a:moveTo>
                  <a:lnTo>
                    <a:pt x="0" y="231"/>
                  </a:lnTo>
                  <a:lnTo>
                    <a:pt x="11" y="263"/>
                  </a:lnTo>
                  <a:lnTo>
                    <a:pt x="32" y="284"/>
                  </a:lnTo>
                  <a:lnTo>
                    <a:pt x="53" y="305"/>
                  </a:lnTo>
                  <a:lnTo>
                    <a:pt x="74" y="315"/>
                  </a:lnTo>
                  <a:lnTo>
                    <a:pt x="147" y="326"/>
                  </a:lnTo>
                  <a:lnTo>
                    <a:pt x="231" y="326"/>
                  </a:lnTo>
                  <a:lnTo>
                    <a:pt x="1451" y="315"/>
                  </a:lnTo>
                  <a:lnTo>
                    <a:pt x="1566" y="305"/>
                  </a:lnTo>
                  <a:lnTo>
                    <a:pt x="1608" y="294"/>
                  </a:lnTo>
                  <a:lnTo>
                    <a:pt x="1629" y="284"/>
                  </a:lnTo>
                  <a:lnTo>
                    <a:pt x="1650" y="263"/>
                  </a:lnTo>
                  <a:lnTo>
                    <a:pt x="1661" y="242"/>
                  </a:lnTo>
                  <a:lnTo>
                    <a:pt x="1671" y="221"/>
                  </a:lnTo>
                  <a:lnTo>
                    <a:pt x="1671" y="189"/>
                  </a:lnTo>
                  <a:lnTo>
                    <a:pt x="1661" y="11"/>
                  </a:lnTo>
                  <a:lnTo>
                    <a:pt x="1661" y="0"/>
                  </a:lnTo>
                  <a:lnTo>
                    <a:pt x="0" y="42"/>
                  </a:lnTo>
                  <a:close/>
                </a:path>
              </a:pathLst>
            </a:custGeom>
            <a:noFill/>
            <a:ln w="50800">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dirty="0"/>
            </a:p>
          </p:txBody>
        </p:sp>
        <p:sp>
          <p:nvSpPr>
            <p:cNvPr id="61451" name="Freeform 12"/>
            <p:cNvSpPr>
              <a:spLocks/>
            </p:cNvSpPr>
            <p:nvPr/>
          </p:nvSpPr>
          <p:spPr bwMode="auto">
            <a:xfrm>
              <a:off x="3786" y="2697"/>
              <a:ext cx="693" cy="694"/>
            </a:xfrm>
            <a:custGeom>
              <a:avLst/>
              <a:gdLst>
                <a:gd name="T0" fmla="*/ 346 w 693"/>
                <a:gd name="T1" fmla="*/ 694 h 694"/>
                <a:gd name="T2" fmla="*/ 420 w 693"/>
                <a:gd name="T3" fmla="*/ 683 h 694"/>
                <a:gd name="T4" fmla="*/ 483 w 693"/>
                <a:gd name="T5" fmla="*/ 662 h 694"/>
                <a:gd name="T6" fmla="*/ 546 w 693"/>
                <a:gd name="T7" fmla="*/ 630 h 694"/>
                <a:gd name="T8" fmla="*/ 599 w 693"/>
                <a:gd name="T9" fmla="*/ 588 h 694"/>
                <a:gd name="T10" fmla="*/ 641 w 693"/>
                <a:gd name="T11" fmla="*/ 546 h 694"/>
                <a:gd name="T12" fmla="*/ 672 w 693"/>
                <a:gd name="T13" fmla="*/ 483 h 694"/>
                <a:gd name="T14" fmla="*/ 693 w 693"/>
                <a:gd name="T15" fmla="*/ 420 h 694"/>
                <a:gd name="T16" fmla="*/ 693 w 693"/>
                <a:gd name="T17" fmla="*/ 347 h 694"/>
                <a:gd name="T18" fmla="*/ 693 w 693"/>
                <a:gd name="T19" fmla="*/ 273 h 694"/>
                <a:gd name="T20" fmla="*/ 672 w 693"/>
                <a:gd name="T21" fmla="*/ 210 h 694"/>
                <a:gd name="T22" fmla="*/ 641 w 693"/>
                <a:gd name="T23" fmla="*/ 157 h 694"/>
                <a:gd name="T24" fmla="*/ 599 w 693"/>
                <a:gd name="T25" fmla="*/ 105 h 694"/>
                <a:gd name="T26" fmla="*/ 546 w 693"/>
                <a:gd name="T27" fmla="*/ 63 h 694"/>
                <a:gd name="T28" fmla="*/ 483 w 693"/>
                <a:gd name="T29" fmla="*/ 31 h 694"/>
                <a:gd name="T30" fmla="*/ 420 w 693"/>
                <a:gd name="T31" fmla="*/ 10 h 694"/>
                <a:gd name="T32" fmla="*/ 346 w 693"/>
                <a:gd name="T33" fmla="*/ 0 h 694"/>
                <a:gd name="T34" fmla="*/ 283 w 693"/>
                <a:gd name="T35" fmla="*/ 10 h 694"/>
                <a:gd name="T36" fmla="*/ 210 w 693"/>
                <a:gd name="T37" fmla="*/ 31 h 694"/>
                <a:gd name="T38" fmla="*/ 157 w 693"/>
                <a:gd name="T39" fmla="*/ 63 h 694"/>
                <a:gd name="T40" fmla="*/ 105 w 693"/>
                <a:gd name="T41" fmla="*/ 105 h 694"/>
                <a:gd name="T42" fmla="*/ 63 w 693"/>
                <a:gd name="T43" fmla="*/ 157 h 694"/>
                <a:gd name="T44" fmla="*/ 31 w 693"/>
                <a:gd name="T45" fmla="*/ 210 h 694"/>
                <a:gd name="T46" fmla="*/ 10 w 693"/>
                <a:gd name="T47" fmla="*/ 273 h 694"/>
                <a:gd name="T48" fmla="*/ 0 w 693"/>
                <a:gd name="T49" fmla="*/ 347 h 694"/>
                <a:gd name="T50" fmla="*/ 10 w 693"/>
                <a:gd name="T51" fmla="*/ 420 h 694"/>
                <a:gd name="T52" fmla="*/ 31 w 693"/>
                <a:gd name="T53" fmla="*/ 483 h 694"/>
                <a:gd name="T54" fmla="*/ 63 w 693"/>
                <a:gd name="T55" fmla="*/ 546 h 694"/>
                <a:gd name="T56" fmla="*/ 105 w 693"/>
                <a:gd name="T57" fmla="*/ 588 h 694"/>
                <a:gd name="T58" fmla="*/ 157 w 693"/>
                <a:gd name="T59" fmla="*/ 630 h 694"/>
                <a:gd name="T60" fmla="*/ 210 w 693"/>
                <a:gd name="T61" fmla="*/ 662 h 694"/>
                <a:gd name="T62" fmla="*/ 283 w 693"/>
                <a:gd name="T63" fmla="*/ 683 h 694"/>
                <a:gd name="T64" fmla="*/ 346 w 693"/>
                <a:gd name="T65" fmla="*/ 694 h 69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693"/>
                <a:gd name="T100" fmla="*/ 0 h 694"/>
                <a:gd name="T101" fmla="*/ 693 w 693"/>
                <a:gd name="T102" fmla="*/ 694 h 69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693" h="694">
                  <a:moveTo>
                    <a:pt x="346" y="694"/>
                  </a:moveTo>
                  <a:lnTo>
                    <a:pt x="420" y="683"/>
                  </a:lnTo>
                  <a:lnTo>
                    <a:pt x="483" y="662"/>
                  </a:lnTo>
                  <a:lnTo>
                    <a:pt x="546" y="630"/>
                  </a:lnTo>
                  <a:lnTo>
                    <a:pt x="599" y="588"/>
                  </a:lnTo>
                  <a:lnTo>
                    <a:pt x="641" y="546"/>
                  </a:lnTo>
                  <a:lnTo>
                    <a:pt x="672" y="483"/>
                  </a:lnTo>
                  <a:lnTo>
                    <a:pt x="693" y="420"/>
                  </a:lnTo>
                  <a:lnTo>
                    <a:pt x="693" y="347"/>
                  </a:lnTo>
                  <a:lnTo>
                    <a:pt x="693" y="273"/>
                  </a:lnTo>
                  <a:lnTo>
                    <a:pt x="672" y="210"/>
                  </a:lnTo>
                  <a:lnTo>
                    <a:pt x="641" y="157"/>
                  </a:lnTo>
                  <a:lnTo>
                    <a:pt x="599" y="105"/>
                  </a:lnTo>
                  <a:lnTo>
                    <a:pt x="546" y="63"/>
                  </a:lnTo>
                  <a:lnTo>
                    <a:pt x="483" y="31"/>
                  </a:lnTo>
                  <a:lnTo>
                    <a:pt x="420" y="10"/>
                  </a:lnTo>
                  <a:lnTo>
                    <a:pt x="346" y="0"/>
                  </a:lnTo>
                  <a:lnTo>
                    <a:pt x="283" y="10"/>
                  </a:lnTo>
                  <a:lnTo>
                    <a:pt x="210" y="31"/>
                  </a:lnTo>
                  <a:lnTo>
                    <a:pt x="157" y="63"/>
                  </a:lnTo>
                  <a:lnTo>
                    <a:pt x="105" y="105"/>
                  </a:lnTo>
                  <a:lnTo>
                    <a:pt x="63" y="157"/>
                  </a:lnTo>
                  <a:lnTo>
                    <a:pt x="31" y="210"/>
                  </a:lnTo>
                  <a:lnTo>
                    <a:pt x="10" y="273"/>
                  </a:lnTo>
                  <a:lnTo>
                    <a:pt x="0" y="347"/>
                  </a:lnTo>
                  <a:lnTo>
                    <a:pt x="10" y="420"/>
                  </a:lnTo>
                  <a:lnTo>
                    <a:pt x="31" y="483"/>
                  </a:lnTo>
                  <a:lnTo>
                    <a:pt x="63" y="546"/>
                  </a:lnTo>
                  <a:lnTo>
                    <a:pt x="105" y="588"/>
                  </a:lnTo>
                  <a:lnTo>
                    <a:pt x="157" y="630"/>
                  </a:lnTo>
                  <a:lnTo>
                    <a:pt x="210" y="662"/>
                  </a:lnTo>
                  <a:lnTo>
                    <a:pt x="283" y="683"/>
                  </a:lnTo>
                  <a:lnTo>
                    <a:pt x="346" y="69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61452" name="Freeform 13"/>
            <p:cNvSpPr>
              <a:spLocks/>
            </p:cNvSpPr>
            <p:nvPr/>
          </p:nvSpPr>
          <p:spPr bwMode="auto">
            <a:xfrm>
              <a:off x="3775" y="2686"/>
              <a:ext cx="694" cy="694"/>
            </a:xfrm>
            <a:custGeom>
              <a:avLst/>
              <a:gdLst>
                <a:gd name="T0" fmla="*/ 347 w 694"/>
                <a:gd name="T1" fmla="*/ 694 h 694"/>
                <a:gd name="T2" fmla="*/ 421 w 694"/>
                <a:gd name="T3" fmla="*/ 684 h 694"/>
                <a:gd name="T4" fmla="*/ 484 w 694"/>
                <a:gd name="T5" fmla="*/ 663 h 694"/>
                <a:gd name="T6" fmla="*/ 547 w 694"/>
                <a:gd name="T7" fmla="*/ 631 h 694"/>
                <a:gd name="T8" fmla="*/ 599 w 694"/>
                <a:gd name="T9" fmla="*/ 589 h 694"/>
                <a:gd name="T10" fmla="*/ 641 w 694"/>
                <a:gd name="T11" fmla="*/ 547 h 694"/>
                <a:gd name="T12" fmla="*/ 673 w 694"/>
                <a:gd name="T13" fmla="*/ 484 h 694"/>
                <a:gd name="T14" fmla="*/ 694 w 694"/>
                <a:gd name="T15" fmla="*/ 421 h 694"/>
                <a:gd name="T16" fmla="*/ 694 w 694"/>
                <a:gd name="T17" fmla="*/ 347 h 694"/>
                <a:gd name="T18" fmla="*/ 694 w 694"/>
                <a:gd name="T19" fmla="*/ 273 h 694"/>
                <a:gd name="T20" fmla="*/ 673 w 694"/>
                <a:gd name="T21" fmla="*/ 210 h 694"/>
                <a:gd name="T22" fmla="*/ 641 w 694"/>
                <a:gd name="T23" fmla="*/ 158 h 694"/>
                <a:gd name="T24" fmla="*/ 599 w 694"/>
                <a:gd name="T25" fmla="*/ 105 h 694"/>
                <a:gd name="T26" fmla="*/ 547 w 694"/>
                <a:gd name="T27" fmla="*/ 63 h 694"/>
                <a:gd name="T28" fmla="*/ 484 w 694"/>
                <a:gd name="T29" fmla="*/ 32 h 694"/>
                <a:gd name="T30" fmla="*/ 421 w 694"/>
                <a:gd name="T31" fmla="*/ 11 h 694"/>
                <a:gd name="T32" fmla="*/ 347 w 694"/>
                <a:gd name="T33" fmla="*/ 0 h 694"/>
                <a:gd name="T34" fmla="*/ 284 w 694"/>
                <a:gd name="T35" fmla="*/ 11 h 694"/>
                <a:gd name="T36" fmla="*/ 210 w 694"/>
                <a:gd name="T37" fmla="*/ 32 h 694"/>
                <a:gd name="T38" fmla="*/ 158 w 694"/>
                <a:gd name="T39" fmla="*/ 63 h 694"/>
                <a:gd name="T40" fmla="*/ 105 w 694"/>
                <a:gd name="T41" fmla="*/ 105 h 694"/>
                <a:gd name="T42" fmla="*/ 63 w 694"/>
                <a:gd name="T43" fmla="*/ 158 h 694"/>
                <a:gd name="T44" fmla="*/ 32 w 694"/>
                <a:gd name="T45" fmla="*/ 210 h 694"/>
                <a:gd name="T46" fmla="*/ 11 w 694"/>
                <a:gd name="T47" fmla="*/ 273 h 694"/>
                <a:gd name="T48" fmla="*/ 0 w 694"/>
                <a:gd name="T49" fmla="*/ 347 h 694"/>
                <a:gd name="T50" fmla="*/ 11 w 694"/>
                <a:gd name="T51" fmla="*/ 421 h 694"/>
                <a:gd name="T52" fmla="*/ 32 w 694"/>
                <a:gd name="T53" fmla="*/ 484 h 694"/>
                <a:gd name="T54" fmla="*/ 63 w 694"/>
                <a:gd name="T55" fmla="*/ 547 h 694"/>
                <a:gd name="T56" fmla="*/ 105 w 694"/>
                <a:gd name="T57" fmla="*/ 589 h 694"/>
                <a:gd name="T58" fmla="*/ 158 w 694"/>
                <a:gd name="T59" fmla="*/ 631 h 694"/>
                <a:gd name="T60" fmla="*/ 210 w 694"/>
                <a:gd name="T61" fmla="*/ 663 h 694"/>
                <a:gd name="T62" fmla="*/ 284 w 694"/>
                <a:gd name="T63" fmla="*/ 684 h 694"/>
                <a:gd name="T64" fmla="*/ 347 w 694"/>
                <a:gd name="T65" fmla="*/ 694 h 69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694"/>
                <a:gd name="T100" fmla="*/ 0 h 694"/>
                <a:gd name="T101" fmla="*/ 694 w 694"/>
                <a:gd name="T102" fmla="*/ 694 h 69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694" h="694">
                  <a:moveTo>
                    <a:pt x="347" y="694"/>
                  </a:moveTo>
                  <a:lnTo>
                    <a:pt x="421" y="684"/>
                  </a:lnTo>
                  <a:lnTo>
                    <a:pt x="484" y="663"/>
                  </a:lnTo>
                  <a:lnTo>
                    <a:pt x="547" y="631"/>
                  </a:lnTo>
                  <a:lnTo>
                    <a:pt x="599" y="589"/>
                  </a:lnTo>
                  <a:lnTo>
                    <a:pt x="641" y="547"/>
                  </a:lnTo>
                  <a:lnTo>
                    <a:pt x="673" y="484"/>
                  </a:lnTo>
                  <a:lnTo>
                    <a:pt x="694" y="421"/>
                  </a:lnTo>
                  <a:lnTo>
                    <a:pt x="694" y="347"/>
                  </a:lnTo>
                  <a:lnTo>
                    <a:pt x="694" y="273"/>
                  </a:lnTo>
                  <a:lnTo>
                    <a:pt x="673" y="210"/>
                  </a:lnTo>
                  <a:lnTo>
                    <a:pt x="641" y="158"/>
                  </a:lnTo>
                  <a:lnTo>
                    <a:pt x="599" y="105"/>
                  </a:lnTo>
                  <a:lnTo>
                    <a:pt x="547" y="63"/>
                  </a:lnTo>
                  <a:lnTo>
                    <a:pt x="484" y="32"/>
                  </a:lnTo>
                  <a:lnTo>
                    <a:pt x="421" y="11"/>
                  </a:lnTo>
                  <a:lnTo>
                    <a:pt x="347" y="0"/>
                  </a:lnTo>
                  <a:lnTo>
                    <a:pt x="284" y="11"/>
                  </a:lnTo>
                  <a:lnTo>
                    <a:pt x="210" y="32"/>
                  </a:lnTo>
                  <a:lnTo>
                    <a:pt x="158" y="63"/>
                  </a:lnTo>
                  <a:lnTo>
                    <a:pt x="105" y="105"/>
                  </a:lnTo>
                  <a:lnTo>
                    <a:pt x="63" y="158"/>
                  </a:lnTo>
                  <a:lnTo>
                    <a:pt x="32" y="210"/>
                  </a:lnTo>
                  <a:lnTo>
                    <a:pt x="11" y="273"/>
                  </a:lnTo>
                  <a:lnTo>
                    <a:pt x="0" y="347"/>
                  </a:lnTo>
                  <a:lnTo>
                    <a:pt x="11" y="421"/>
                  </a:lnTo>
                  <a:lnTo>
                    <a:pt x="32" y="484"/>
                  </a:lnTo>
                  <a:lnTo>
                    <a:pt x="63" y="547"/>
                  </a:lnTo>
                  <a:lnTo>
                    <a:pt x="105" y="589"/>
                  </a:lnTo>
                  <a:lnTo>
                    <a:pt x="158" y="631"/>
                  </a:lnTo>
                  <a:lnTo>
                    <a:pt x="210" y="663"/>
                  </a:lnTo>
                  <a:lnTo>
                    <a:pt x="284" y="684"/>
                  </a:lnTo>
                  <a:lnTo>
                    <a:pt x="347" y="694"/>
                  </a:lnTo>
                  <a:close/>
                </a:path>
              </a:pathLst>
            </a:custGeom>
            <a:noFill/>
            <a:ln w="50800">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dirty="0"/>
            </a:p>
          </p:txBody>
        </p:sp>
        <p:sp>
          <p:nvSpPr>
            <p:cNvPr id="61453" name="Freeform 14"/>
            <p:cNvSpPr>
              <a:spLocks/>
            </p:cNvSpPr>
            <p:nvPr/>
          </p:nvSpPr>
          <p:spPr bwMode="auto">
            <a:xfrm>
              <a:off x="3922" y="2844"/>
              <a:ext cx="421" cy="410"/>
            </a:xfrm>
            <a:custGeom>
              <a:avLst/>
              <a:gdLst>
                <a:gd name="T0" fmla="*/ 210 w 421"/>
                <a:gd name="T1" fmla="*/ 410 h 410"/>
                <a:gd name="T2" fmla="*/ 253 w 421"/>
                <a:gd name="T3" fmla="*/ 399 h 410"/>
                <a:gd name="T4" fmla="*/ 295 w 421"/>
                <a:gd name="T5" fmla="*/ 389 h 410"/>
                <a:gd name="T6" fmla="*/ 326 w 421"/>
                <a:gd name="T7" fmla="*/ 378 h 410"/>
                <a:gd name="T8" fmla="*/ 358 w 421"/>
                <a:gd name="T9" fmla="*/ 347 h 410"/>
                <a:gd name="T10" fmla="*/ 389 w 421"/>
                <a:gd name="T11" fmla="*/ 315 h 410"/>
                <a:gd name="T12" fmla="*/ 410 w 421"/>
                <a:gd name="T13" fmla="*/ 284 h 410"/>
                <a:gd name="T14" fmla="*/ 421 w 421"/>
                <a:gd name="T15" fmla="*/ 242 h 410"/>
                <a:gd name="T16" fmla="*/ 421 w 421"/>
                <a:gd name="T17" fmla="*/ 200 h 410"/>
                <a:gd name="T18" fmla="*/ 421 w 421"/>
                <a:gd name="T19" fmla="*/ 158 h 410"/>
                <a:gd name="T20" fmla="*/ 410 w 421"/>
                <a:gd name="T21" fmla="*/ 115 h 410"/>
                <a:gd name="T22" fmla="*/ 389 w 421"/>
                <a:gd name="T23" fmla="*/ 84 h 410"/>
                <a:gd name="T24" fmla="*/ 358 w 421"/>
                <a:gd name="T25" fmla="*/ 52 h 410"/>
                <a:gd name="T26" fmla="*/ 326 w 421"/>
                <a:gd name="T27" fmla="*/ 31 h 410"/>
                <a:gd name="T28" fmla="*/ 295 w 421"/>
                <a:gd name="T29" fmla="*/ 10 h 410"/>
                <a:gd name="T30" fmla="*/ 253 w 421"/>
                <a:gd name="T31" fmla="*/ 0 h 410"/>
                <a:gd name="T32" fmla="*/ 210 w 421"/>
                <a:gd name="T33" fmla="*/ 0 h 410"/>
                <a:gd name="T34" fmla="*/ 168 w 421"/>
                <a:gd name="T35" fmla="*/ 0 h 410"/>
                <a:gd name="T36" fmla="*/ 137 w 421"/>
                <a:gd name="T37" fmla="*/ 10 h 410"/>
                <a:gd name="T38" fmla="*/ 95 w 421"/>
                <a:gd name="T39" fmla="*/ 31 h 410"/>
                <a:gd name="T40" fmla="*/ 63 w 421"/>
                <a:gd name="T41" fmla="*/ 52 h 410"/>
                <a:gd name="T42" fmla="*/ 42 w 421"/>
                <a:gd name="T43" fmla="*/ 84 h 410"/>
                <a:gd name="T44" fmla="*/ 21 w 421"/>
                <a:gd name="T45" fmla="*/ 115 h 410"/>
                <a:gd name="T46" fmla="*/ 11 w 421"/>
                <a:gd name="T47" fmla="*/ 158 h 410"/>
                <a:gd name="T48" fmla="*/ 0 w 421"/>
                <a:gd name="T49" fmla="*/ 200 h 410"/>
                <a:gd name="T50" fmla="*/ 11 w 421"/>
                <a:gd name="T51" fmla="*/ 242 h 410"/>
                <a:gd name="T52" fmla="*/ 21 w 421"/>
                <a:gd name="T53" fmla="*/ 284 h 410"/>
                <a:gd name="T54" fmla="*/ 42 w 421"/>
                <a:gd name="T55" fmla="*/ 315 h 410"/>
                <a:gd name="T56" fmla="*/ 63 w 421"/>
                <a:gd name="T57" fmla="*/ 347 h 410"/>
                <a:gd name="T58" fmla="*/ 95 w 421"/>
                <a:gd name="T59" fmla="*/ 378 h 410"/>
                <a:gd name="T60" fmla="*/ 137 w 421"/>
                <a:gd name="T61" fmla="*/ 389 h 410"/>
                <a:gd name="T62" fmla="*/ 168 w 421"/>
                <a:gd name="T63" fmla="*/ 399 h 410"/>
                <a:gd name="T64" fmla="*/ 210 w 421"/>
                <a:gd name="T65" fmla="*/ 410 h 41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21"/>
                <a:gd name="T100" fmla="*/ 0 h 410"/>
                <a:gd name="T101" fmla="*/ 421 w 421"/>
                <a:gd name="T102" fmla="*/ 410 h 41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21" h="410">
                  <a:moveTo>
                    <a:pt x="210" y="410"/>
                  </a:moveTo>
                  <a:lnTo>
                    <a:pt x="253" y="399"/>
                  </a:lnTo>
                  <a:lnTo>
                    <a:pt x="295" y="389"/>
                  </a:lnTo>
                  <a:lnTo>
                    <a:pt x="326" y="378"/>
                  </a:lnTo>
                  <a:lnTo>
                    <a:pt x="358" y="347"/>
                  </a:lnTo>
                  <a:lnTo>
                    <a:pt x="389" y="315"/>
                  </a:lnTo>
                  <a:lnTo>
                    <a:pt x="410" y="284"/>
                  </a:lnTo>
                  <a:lnTo>
                    <a:pt x="421" y="242"/>
                  </a:lnTo>
                  <a:lnTo>
                    <a:pt x="421" y="200"/>
                  </a:lnTo>
                  <a:lnTo>
                    <a:pt x="421" y="158"/>
                  </a:lnTo>
                  <a:lnTo>
                    <a:pt x="410" y="115"/>
                  </a:lnTo>
                  <a:lnTo>
                    <a:pt x="389" y="84"/>
                  </a:lnTo>
                  <a:lnTo>
                    <a:pt x="358" y="52"/>
                  </a:lnTo>
                  <a:lnTo>
                    <a:pt x="326" y="31"/>
                  </a:lnTo>
                  <a:lnTo>
                    <a:pt x="295" y="10"/>
                  </a:lnTo>
                  <a:lnTo>
                    <a:pt x="253" y="0"/>
                  </a:lnTo>
                  <a:lnTo>
                    <a:pt x="210" y="0"/>
                  </a:lnTo>
                  <a:lnTo>
                    <a:pt x="168" y="0"/>
                  </a:lnTo>
                  <a:lnTo>
                    <a:pt x="137" y="10"/>
                  </a:lnTo>
                  <a:lnTo>
                    <a:pt x="95" y="31"/>
                  </a:lnTo>
                  <a:lnTo>
                    <a:pt x="63" y="52"/>
                  </a:lnTo>
                  <a:lnTo>
                    <a:pt x="42" y="84"/>
                  </a:lnTo>
                  <a:lnTo>
                    <a:pt x="21" y="115"/>
                  </a:lnTo>
                  <a:lnTo>
                    <a:pt x="11" y="158"/>
                  </a:lnTo>
                  <a:lnTo>
                    <a:pt x="0" y="200"/>
                  </a:lnTo>
                  <a:lnTo>
                    <a:pt x="11" y="242"/>
                  </a:lnTo>
                  <a:lnTo>
                    <a:pt x="21" y="284"/>
                  </a:lnTo>
                  <a:lnTo>
                    <a:pt x="42" y="315"/>
                  </a:lnTo>
                  <a:lnTo>
                    <a:pt x="63" y="347"/>
                  </a:lnTo>
                  <a:lnTo>
                    <a:pt x="95" y="378"/>
                  </a:lnTo>
                  <a:lnTo>
                    <a:pt x="137" y="389"/>
                  </a:lnTo>
                  <a:lnTo>
                    <a:pt x="168" y="399"/>
                  </a:lnTo>
                  <a:lnTo>
                    <a:pt x="210" y="41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61454" name="Freeform 15"/>
            <p:cNvSpPr>
              <a:spLocks/>
            </p:cNvSpPr>
            <p:nvPr/>
          </p:nvSpPr>
          <p:spPr bwMode="auto">
            <a:xfrm>
              <a:off x="3283" y="2784"/>
              <a:ext cx="29" cy="608"/>
            </a:xfrm>
            <a:custGeom>
              <a:avLst/>
              <a:gdLst>
                <a:gd name="T0" fmla="*/ 29 w 29"/>
                <a:gd name="T1" fmla="*/ 0 h 608"/>
                <a:gd name="T2" fmla="*/ 15 w 29"/>
                <a:gd name="T3" fmla="*/ 274 h 608"/>
                <a:gd name="T4" fmla="*/ 13 w 29"/>
                <a:gd name="T5" fmla="*/ 608 h 608"/>
                <a:gd name="T6" fmla="*/ 0 60000 65536"/>
                <a:gd name="T7" fmla="*/ 0 60000 65536"/>
                <a:gd name="T8" fmla="*/ 0 60000 65536"/>
                <a:gd name="T9" fmla="*/ 0 w 29"/>
                <a:gd name="T10" fmla="*/ 0 h 608"/>
                <a:gd name="T11" fmla="*/ 29 w 29"/>
                <a:gd name="T12" fmla="*/ 608 h 608"/>
              </a:gdLst>
              <a:ahLst/>
              <a:cxnLst>
                <a:cxn ang="T6">
                  <a:pos x="T0" y="T1"/>
                </a:cxn>
                <a:cxn ang="T7">
                  <a:pos x="T2" y="T3"/>
                </a:cxn>
                <a:cxn ang="T8">
                  <a:pos x="T4" y="T5"/>
                </a:cxn>
              </a:cxnLst>
              <a:rect l="T9" t="T10" r="T11" b="T12"/>
              <a:pathLst>
                <a:path w="29" h="608">
                  <a:moveTo>
                    <a:pt x="29" y="0"/>
                  </a:moveTo>
                  <a:cubicBezTo>
                    <a:pt x="0" y="86"/>
                    <a:pt x="27" y="183"/>
                    <a:pt x="15" y="274"/>
                  </a:cubicBezTo>
                  <a:cubicBezTo>
                    <a:pt x="23" y="593"/>
                    <a:pt x="13" y="479"/>
                    <a:pt x="13" y="608"/>
                  </a:cubicBezTo>
                </a:path>
              </a:pathLst>
            </a:custGeom>
            <a:noFill/>
            <a:ln w="57150" cmpd="sng">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dirty="0"/>
            </a:p>
          </p:txBody>
        </p:sp>
        <p:sp>
          <p:nvSpPr>
            <p:cNvPr id="61455" name="Freeform 16"/>
            <p:cNvSpPr>
              <a:spLocks/>
            </p:cNvSpPr>
            <p:nvPr/>
          </p:nvSpPr>
          <p:spPr bwMode="auto">
            <a:xfrm>
              <a:off x="4936" y="2736"/>
              <a:ext cx="38" cy="616"/>
            </a:xfrm>
            <a:custGeom>
              <a:avLst/>
              <a:gdLst>
                <a:gd name="T0" fmla="*/ 28 w 38"/>
                <a:gd name="T1" fmla="*/ 0 h 616"/>
                <a:gd name="T2" fmla="*/ 34 w 38"/>
                <a:gd name="T3" fmla="*/ 108 h 616"/>
                <a:gd name="T4" fmla="*/ 38 w 38"/>
                <a:gd name="T5" fmla="*/ 312 h 616"/>
                <a:gd name="T6" fmla="*/ 32 w 38"/>
                <a:gd name="T7" fmla="*/ 512 h 616"/>
                <a:gd name="T8" fmla="*/ 22 w 38"/>
                <a:gd name="T9" fmla="*/ 588 h 616"/>
                <a:gd name="T10" fmla="*/ 0 w 38"/>
                <a:gd name="T11" fmla="*/ 616 h 616"/>
                <a:gd name="T12" fmla="*/ 0 60000 65536"/>
                <a:gd name="T13" fmla="*/ 0 60000 65536"/>
                <a:gd name="T14" fmla="*/ 0 60000 65536"/>
                <a:gd name="T15" fmla="*/ 0 60000 65536"/>
                <a:gd name="T16" fmla="*/ 0 60000 65536"/>
                <a:gd name="T17" fmla="*/ 0 60000 65536"/>
                <a:gd name="T18" fmla="*/ 0 w 38"/>
                <a:gd name="T19" fmla="*/ 0 h 616"/>
                <a:gd name="T20" fmla="*/ 38 w 38"/>
                <a:gd name="T21" fmla="*/ 616 h 616"/>
              </a:gdLst>
              <a:ahLst/>
              <a:cxnLst>
                <a:cxn ang="T12">
                  <a:pos x="T0" y="T1"/>
                </a:cxn>
                <a:cxn ang="T13">
                  <a:pos x="T2" y="T3"/>
                </a:cxn>
                <a:cxn ang="T14">
                  <a:pos x="T4" y="T5"/>
                </a:cxn>
                <a:cxn ang="T15">
                  <a:pos x="T6" y="T7"/>
                </a:cxn>
                <a:cxn ang="T16">
                  <a:pos x="T8" y="T9"/>
                </a:cxn>
                <a:cxn ang="T17">
                  <a:pos x="T10" y="T11"/>
                </a:cxn>
              </a:cxnLst>
              <a:rect l="T18" t="T19" r="T20" b="T21"/>
              <a:pathLst>
                <a:path w="38" h="616">
                  <a:moveTo>
                    <a:pt x="28" y="0"/>
                  </a:moveTo>
                  <a:cubicBezTo>
                    <a:pt x="28" y="14"/>
                    <a:pt x="33" y="23"/>
                    <a:pt x="34" y="108"/>
                  </a:cubicBezTo>
                  <a:cubicBezTo>
                    <a:pt x="36" y="160"/>
                    <a:pt x="38" y="245"/>
                    <a:pt x="38" y="312"/>
                  </a:cubicBezTo>
                  <a:cubicBezTo>
                    <a:pt x="38" y="379"/>
                    <a:pt x="35" y="466"/>
                    <a:pt x="32" y="512"/>
                  </a:cubicBezTo>
                  <a:cubicBezTo>
                    <a:pt x="31" y="525"/>
                    <a:pt x="23" y="583"/>
                    <a:pt x="22" y="588"/>
                  </a:cubicBezTo>
                  <a:cubicBezTo>
                    <a:pt x="19" y="596"/>
                    <a:pt x="0" y="616"/>
                    <a:pt x="0" y="616"/>
                  </a:cubicBezTo>
                </a:path>
              </a:pathLst>
            </a:custGeom>
            <a:noFill/>
            <a:ln w="57150" cmpd="sng">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dirty="0"/>
            </a:p>
          </p:txBody>
        </p:sp>
      </p:grpSp>
    </p:spTree>
    <p:extLst>
      <p:ext uri="{BB962C8B-B14F-4D97-AF65-F5344CB8AC3E}">
        <p14:creationId xmlns:p14="http://schemas.microsoft.com/office/powerpoint/2010/main" val="3589742508"/>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63491"/>
                                        </p:tgtEl>
                                        <p:attrNameLst>
                                          <p:attrName>style.visibility</p:attrName>
                                        </p:attrNameLst>
                                      </p:cBhvr>
                                      <p:to>
                                        <p:strVal val="visible"/>
                                      </p:to>
                                    </p:set>
                                    <p:animEffect transition="in" filter="strips(downRight)">
                                      <p:cBhvr>
                                        <p:cTn id="7" dur="1000"/>
                                        <p:tgtEl>
                                          <p:spTgt spid="63491"/>
                                        </p:tgtEl>
                                      </p:cBhvr>
                                    </p:animEffect>
                                  </p:childTnLst>
                                </p:cTn>
                              </p:par>
                              <p:par>
                                <p:cTn id="8" presetID="9" presetClass="entr" presetSubtype="0" fill="hold" nodeType="withEffect">
                                  <p:stCondLst>
                                    <p:cond delay="1000"/>
                                  </p:stCondLst>
                                  <p:childTnLst>
                                    <p:set>
                                      <p:cBhvr>
                                        <p:cTn id="9" dur="1" fill="hold">
                                          <p:stCondLst>
                                            <p:cond delay="0"/>
                                          </p:stCondLst>
                                        </p:cTn>
                                        <p:tgtEl>
                                          <p:spTgt spid="63492"/>
                                        </p:tgtEl>
                                        <p:attrNameLst>
                                          <p:attrName>style.visibility</p:attrName>
                                        </p:attrNameLst>
                                      </p:cBhvr>
                                      <p:to>
                                        <p:strVal val="visible"/>
                                      </p:to>
                                    </p:set>
                                    <p:animEffect transition="in" filter="dissolve">
                                      <p:cBhvr>
                                        <p:cTn id="10" dur="1000"/>
                                        <p:tgtEl>
                                          <p:spTgt spid="634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noChangeArrowheads="1"/>
          </p:cNvSpPr>
          <p:nvPr>
            <p:ph type="title"/>
          </p:nvPr>
        </p:nvSpPr>
        <p:spPr>
          <a:xfrm>
            <a:off x="685800" y="434975"/>
            <a:ext cx="7772400" cy="901700"/>
          </a:xfrm>
        </p:spPr>
        <p:txBody>
          <a:bodyPr/>
          <a:lstStyle/>
          <a:p>
            <a:r>
              <a:rPr lang="en-US" dirty="0">
                <a:latin typeface="Arial" charset="0"/>
                <a:cs typeface="Arial" charset="0"/>
              </a:rPr>
              <a:t>House of Quality Example</a:t>
            </a:r>
          </a:p>
        </p:txBody>
      </p:sp>
      <p:grpSp>
        <p:nvGrpSpPr>
          <p:cNvPr id="65539" name="Group 3"/>
          <p:cNvGrpSpPr>
            <a:grpSpLocks/>
          </p:cNvGrpSpPr>
          <p:nvPr/>
        </p:nvGrpSpPr>
        <p:grpSpPr bwMode="auto">
          <a:xfrm>
            <a:off x="6413500" y="2671763"/>
            <a:ext cx="2087563" cy="1773237"/>
            <a:chOff x="4040" y="1683"/>
            <a:chExt cx="1315" cy="1117"/>
          </a:xfrm>
        </p:grpSpPr>
        <p:sp>
          <p:nvSpPr>
            <p:cNvPr id="63519" name="Rectangle 4"/>
            <p:cNvSpPr>
              <a:spLocks noChangeArrowheads="1"/>
            </p:cNvSpPr>
            <p:nvPr/>
          </p:nvSpPr>
          <p:spPr bwMode="auto">
            <a:xfrm>
              <a:off x="4158" y="1683"/>
              <a:ext cx="1197" cy="75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gn="ctr">
                <a:lnSpc>
                  <a:spcPct val="90000"/>
                </a:lnSpc>
              </a:pPr>
              <a:r>
                <a:rPr lang="en-US" sz="2000" dirty="0"/>
                <a:t>Customer</a:t>
              </a:r>
            </a:p>
            <a:p>
              <a:pPr algn="ctr">
                <a:lnSpc>
                  <a:spcPct val="90000"/>
                </a:lnSpc>
              </a:pPr>
              <a:r>
                <a:rPr lang="en-US" sz="2000" dirty="0"/>
                <a:t>importance</a:t>
              </a:r>
            </a:p>
            <a:p>
              <a:pPr algn="ctr">
                <a:lnSpc>
                  <a:spcPct val="90000"/>
                </a:lnSpc>
              </a:pPr>
              <a:r>
                <a:rPr lang="en-US" sz="2000" dirty="0"/>
                <a:t>rating</a:t>
              </a:r>
            </a:p>
            <a:p>
              <a:pPr algn="ctr">
                <a:lnSpc>
                  <a:spcPct val="90000"/>
                </a:lnSpc>
              </a:pPr>
              <a:r>
                <a:rPr lang="en-US" sz="2000" dirty="0"/>
                <a:t>(5 = highest)</a:t>
              </a:r>
            </a:p>
          </p:txBody>
        </p:sp>
        <p:sp>
          <p:nvSpPr>
            <p:cNvPr id="63520" name="Line 5"/>
            <p:cNvSpPr>
              <a:spLocks noChangeShapeType="1"/>
            </p:cNvSpPr>
            <p:nvPr/>
          </p:nvSpPr>
          <p:spPr bwMode="auto">
            <a:xfrm flipH="1">
              <a:off x="4040" y="2440"/>
              <a:ext cx="392" cy="360"/>
            </a:xfrm>
            <a:prstGeom prst="line">
              <a:avLst/>
            </a:prstGeom>
            <a:noFill/>
            <a:ln w="57150">
              <a:solidFill>
                <a:schemeClr val="tx1"/>
              </a:solidFill>
              <a:round/>
              <a:headEnd/>
              <a:tailEnd type="triangle" w="sm" len="sm"/>
            </a:ln>
            <a:extLst>
              <a:ext uri="{909E8E84-426E-40dd-AFC4-6F175D3DCCD1}">
                <a14:hiddenFill xmlns="" xmlns:a14="http://schemas.microsoft.com/office/drawing/2010/main">
                  <a:noFill/>
                </a14:hiddenFill>
              </a:ext>
            </a:extLst>
          </p:spPr>
          <p:txBody>
            <a:bodyPr wrap="none" anchor="ctr"/>
            <a:lstStyle/>
            <a:p>
              <a:endParaRPr lang="en-US" dirty="0"/>
            </a:p>
          </p:txBody>
        </p:sp>
      </p:grpSp>
      <p:grpSp>
        <p:nvGrpSpPr>
          <p:cNvPr id="65542" name="Group 6"/>
          <p:cNvGrpSpPr>
            <a:grpSpLocks/>
          </p:cNvGrpSpPr>
          <p:nvPr/>
        </p:nvGrpSpPr>
        <p:grpSpPr bwMode="auto">
          <a:xfrm>
            <a:off x="2271713" y="3760788"/>
            <a:ext cx="4059237" cy="2195512"/>
            <a:chOff x="455" y="2377"/>
            <a:chExt cx="2557" cy="1383"/>
          </a:xfrm>
        </p:grpSpPr>
        <p:sp>
          <p:nvSpPr>
            <p:cNvPr id="63510" name="Rectangle 7"/>
            <p:cNvSpPr>
              <a:spLocks noChangeArrowheads="1"/>
            </p:cNvSpPr>
            <p:nvPr/>
          </p:nvSpPr>
          <p:spPr bwMode="auto">
            <a:xfrm>
              <a:off x="456" y="2432"/>
              <a:ext cx="2504" cy="1328"/>
            </a:xfrm>
            <a:prstGeom prst="rect">
              <a:avLst/>
            </a:prstGeom>
            <a:solidFill>
              <a:srgbClr val="D9F7FF"/>
            </a:solidFill>
            <a:ln w="19050">
              <a:solidFill>
                <a:schemeClr val="tx1"/>
              </a:solidFill>
              <a:miter lim="800000"/>
              <a:headEnd/>
              <a:tailEnd/>
            </a:ln>
          </p:spPr>
          <p:txBody>
            <a:bodyPr wrap="none" anchor="ctr"/>
            <a:lstStyle/>
            <a:p>
              <a:endParaRPr lang="en-US" dirty="0"/>
            </a:p>
          </p:txBody>
        </p:sp>
        <p:grpSp>
          <p:nvGrpSpPr>
            <p:cNvPr id="63511" name="Group 8"/>
            <p:cNvGrpSpPr>
              <a:grpSpLocks/>
            </p:cNvGrpSpPr>
            <p:nvPr/>
          </p:nvGrpSpPr>
          <p:grpSpPr bwMode="auto">
            <a:xfrm>
              <a:off x="455" y="2701"/>
              <a:ext cx="2497" cy="770"/>
              <a:chOff x="479" y="2701"/>
              <a:chExt cx="4816" cy="770"/>
            </a:xfrm>
          </p:grpSpPr>
          <p:sp>
            <p:nvSpPr>
              <p:cNvPr id="63515" name="Line 9"/>
              <p:cNvSpPr>
                <a:spLocks noChangeShapeType="1"/>
              </p:cNvSpPr>
              <p:nvPr/>
            </p:nvSpPr>
            <p:spPr bwMode="auto">
              <a:xfrm>
                <a:off x="479" y="2701"/>
                <a:ext cx="4816" cy="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63516" name="Line 10"/>
              <p:cNvSpPr>
                <a:spLocks noChangeShapeType="1"/>
              </p:cNvSpPr>
              <p:nvPr/>
            </p:nvSpPr>
            <p:spPr bwMode="auto">
              <a:xfrm>
                <a:off x="479" y="2971"/>
                <a:ext cx="4816" cy="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63517" name="Line 11"/>
              <p:cNvSpPr>
                <a:spLocks noChangeShapeType="1"/>
              </p:cNvSpPr>
              <p:nvPr/>
            </p:nvSpPr>
            <p:spPr bwMode="auto">
              <a:xfrm>
                <a:off x="479" y="3211"/>
                <a:ext cx="4816" cy="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63518" name="Line 12"/>
              <p:cNvSpPr>
                <a:spLocks noChangeShapeType="1"/>
              </p:cNvSpPr>
              <p:nvPr/>
            </p:nvSpPr>
            <p:spPr bwMode="auto">
              <a:xfrm>
                <a:off x="479" y="3471"/>
                <a:ext cx="4816" cy="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grpSp>
        <p:sp>
          <p:nvSpPr>
            <p:cNvPr id="63512" name="Line 13"/>
            <p:cNvSpPr>
              <a:spLocks noChangeShapeType="1"/>
            </p:cNvSpPr>
            <p:nvPr/>
          </p:nvSpPr>
          <p:spPr bwMode="auto">
            <a:xfrm>
              <a:off x="2603" y="2432"/>
              <a:ext cx="0" cy="1318"/>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63513" name="Line 14"/>
            <p:cNvSpPr>
              <a:spLocks noChangeShapeType="1"/>
            </p:cNvSpPr>
            <p:nvPr/>
          </p:nvSpPr>
          <p:spPr bwMode="auto">
            <a:xfrm>
              <a:off x="2958" y="2432"/>
              <a:ext cx="0" cy="1318"/>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63514" name="Rectangle 15"/>
            <p:cNvSpPr>
              <a:spLocks noChangeArrowheads="1"/>
            </p:cNvSpPr>
            <p:nvPr/>
          </p:nvSpPr>
          <p:spPr bwMode="auto">
            <a:xfrm>
              <a:off x="534" y="2377"/>
              <a:ext cx="2478" cy="13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nSpc>
                  <a:spcPct val="150000"/>
                </a:lnSpc>
                <a:tabLst>
                  <a:tab pos="3429000" algn="ctr"/>
                </a:tabLst>
              </a:pPr>
              <a:r>
                <a:rPr lang="en-US" dirty="0"/>
                <a:t>Lightweight 	3	</a:t>
              </a:r>
            </a:p>
            <a:p>
              <a:pPr>
                <a:lnSpc>
                  <a:spcPct val="150000"/>
                </a:lnSpc>
                <a:tabLst>
                  <a:tab pos="3429000" algn="ctr"/>
                </a:tabLst>
              </a:pPr>
              <a:r>
                <a:rPr lang="en-US" dirty="0"/>
                <a:t>Easy to use 	4	</a:t>
              </a:r>
            </a:p>
            <a:p>
              <a:pPr>
                <a:lnSpc>
                  <a:spcPct val="150000"/>
                </a:lnSpc>
                <a:tabLst>
                  <a:tab pos="3429000" algn="ctr"/>
                </a:tabLst>
              </a:pPr>
              <a:r>
                <a:rPr lang="en-US" dirty="0"/>
                <a:t>Reliable	5</a:t>
              </a:r>
            </a:p>
            <a:p>
              <a:pPr>
                <a:lnSpc>
                  <a:spcPct val="150000"/>
                </a:lnSpc>
                <a:tabLst>
                  <a:tab pos="3429000" algn="ctr"/>
                </a:tabLst>
              </a:pPr>
              <a:r>
                <a:rPr lang="en-US" dirty="0"/>
                <a:t>Easy to hold steady 	2	</a:t>
              </a:r>
            </a:p>
            <a:p>
              <a:pPr>
                <a:lnSpc>
                  <a:spcPct val="150000"/>
                </a:lnSpc>
                <a:tabLst>
                  <a:tab pos="3429000" algn="ctr"/>
                </a:tabLst>
              </a:pPr>
              <a:r>
                <a:rPr lang="en-US" dirty="0"/>
                <a:t>High resolution	1	</a:t>
              </a:r>
            </a:p>
          </p:txBody>
        </p:sp>
      </p:grpSp>
      <p:grpSp>
        <p:nvGrpSpPr>
          <p:cNvPr id="65552" name="Group 16"/>
          <p:cNvGrpSpPr>
            <a:grpSpLocks/>
          </p:cNvGrpSpPr>
          <p:nvPr/>
        </p:nvGrpSpPr>
        <p:grpSpPr bwMode="auto">
          <a:xfrm>
            <a:off x="1520825" y="2325688"/>
            <a:ext cx="1843088" cy="1408112"/>
            <a:chOff x="390" y="1633"/>
            <a:chExt cx="1161" cy="887"/>
          </a:xfrm>
        </p:grpSpPr>
        <p:sp>
          <p:nvSpPr>
            <p:cNvPr id="63508" name="Rectangle 17"/>
            <p:cNvSpPr>
              <a:spLocks noChangeArrowheads="1"/>
            </p:cNvSpPr>
            <p:nvPr/>
          </p:nvSpPr>
          <p:spPr bwMode="auto">
            <a:xfrm>
              <a:off x="390" y="1633"/>
              <a:ext cx="1161" cy="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gn="ctr">
                <a:lnSpc>
                  <a:spcPct val="90000"/>
                </a:lnSpc>
              </a:pPr>
              <a:r>
                <a:rPr lang="en-US" dirty="0"/>
                <a:t>What the customer wants</a:t>
              </a:r>
            </a:p>
          </p:txBody>
        </p:sp>
        <p:sp>
          <p:nvSpPr>
            <p:cNvPr id="63509" name="Line 18"/>
            <p:cNvSpPr>
              <a:spLocks noChangeShapeType="1"/>
            </p:cNvSpPr>
            <p:nvPr/>
          </p:nvSpPr>
          <p:spPr bwMode="auto">
            <a:xfrm>
              <a:off x="1120" y="2048"/>
              <a:ext cx="192" cy="472"/>
            </a:xfrm>
            <a:prstGeom prst="line">
              <a:avLst/>
            </a:prstGeom>
            <a:noFill/>
            <a:ln w="57150">
              <a:solidFill>
                <a:schemeClr val="tx1"/>
              </a:solidFill>
              <a:round/>
              <a:headEnd/>
              <a:tailEnd type="triangle" w="sm" len="sm"/>
            </a:ln>
            <a:extLst>
              <a:ext uri="{909E8E84-426E-40dd-AFC4-6F175D3DCCD1}">
                <a14:hiddenFill xmlns="" xmlns:a14="http://schemas.microsoft.com/office/drawing/2010/main">
                  <a:noFill/>
                </a14:hiddenFill>
              </a:ext>
            </a:extLst>
          </p:spPr>
          <p:txBody>
            <a:bodyPr wrap="none" anchor="ctr"/>
            <a:lstStyle/>
            <a:p>
              <a:endParaRPr lang="en-US" dirty="0"/>
            </a:p>
          </p:txBody>
        </p:sp>
      </p:grpSp>
      <p:grpSp>
        <p:nvGrpSpPr>
          <p:cNvPr id="65555" name="Group 19"/>
          <p:cNvGrpSpPr>
            <a:grpSpLocks/>
          </p:cNvGrpSpPr>
          <p:nvPr/>
        </p:nvGrpSpPr>
        <p:grpSpPr bwMode="auto">
          <a:xfrm>
            <a:off x="6557963" y="454025"/>
            <a:ext cx="2201862" cy="1987550"/>
            <a:chOff x="4171" y="302"/>
            <a:chExt cx="1387" cy="1252"/>
          </a:xfrm>
        </p:grpSpPr>
        <p:sp>
          <p:nvSpPr>
            <p:cNvPr id="63495" name="Freeform 20"/>
            <p:cNvSpPr>
              <a:spLocks/>
            </p:cNvSpPr>
            <p:nvPr/>
          </p:nvSpPr>
          <p:spPr bwMode="auto">
            <a:xfrm>
              <a:off x="4188" y="718"/>
              <a:ext cx="394" cy="462"/>
            </a:xfrm>
            <a:custGeom>
              <a:avLst/>
              <a:gdLst>
                <a:gd name="T0" fmla="*/ 394 w 1436"/>
                <a:gd name="T1" fmla="*/ 462 h 976"/>
                <a:gd name="T2" fmla="*/ 394 w 1436"/>
                <a:gd name="T3" fmla="*/ 0 h 976"/>
                <a:gd name="T4" fmla="*/ 0 w 1436"/>
                <a:gd name="T5" fmla="*/ 0 h 976"/>
                <a:gd name="T6" fmla="*/ 0 w 1436"/>
                <a:gd name="T7" fmla="*/ 462 h 976"/>
                <a:gd name="T8" fmla="*/ 394 w 1436"/>
                <a:gd name="T9" fmla="*/ 462 h 976"/>
                <a:gd name="T10" fmla="*/ 0 60000 65536"/>
                <a:gd name="T11" fmla="*/ 0 60000 65536"/>
                <a:gd name="T12" fmla="*/ 0 60000 65536"/>
                <a:gd name="T13" fmla="*/ 0 60000 65536"/>
                <a:gd name="T14" fmla="*/ 0 60000 65536"/>
                <a:gd name="T15" fmla="*/ 0 w 1436"/>
                <a:gd name="T16" fmla="*/ 0 h 976"/>
                <a:gd name="T17" fmla="*/ 1436 w 1436"/>
                <a:gd name="T18" fmla="*/ 976 h 976"/>
              </a:gdLst>
              <a:ahLst/>
              <a:cxnLst>
                <a:cxn ang="T10">
                  <a:pos x="T0" y="T1"/>
                </a:cxn>
                <a:cxn ang="T11">
                  <a:pos x="T2" y="T3"/>
                </a:cxn>
                <a:cxn ang="T12">
                  <a:pos x="T4" y="T5"/>
                </a:cxn>
                <a:cxn ang="T13">
                  <a:pos x="T6" y="T7"/>
                </a:cxn>
                <a:cxn ang="T14">
                  <a:pos x="T8" y="T9"/>
                </a:cxn>
              </a:cxnLst>
              <a:rect l="T15" t="T16" r="T17" b="T18"/>
              <a:pathLst>
                <a:path w="1436" h="976">
                  <a:moveTo>
                    <a:pt x="1435" y="975"/>
                  </a:moveTo>
                  <a:lnTo>
                    <a:pt x="1435" y="0"/>
                  </a:lnTo>
                  <a:lnTo>
                    <a:pt x="0" y="0"/>
                  </a:lnTo>
                  <a:lnTo>
                    <a:pt x="0" y="975"/>
                  </a:lnTo>
                  <a:lnTo>
                    <a:pt x="1435" y="975"/>
                  </a:lnTo>
                </a:path>
              </a:pathLst>
            </a:custGeom>
            <a:solidFill>
              <a:srgbClr val="D9F7FF"/>
            </a:solidFill>
            <a:ln w="19050" cap="rnd" cmpd="sng">
              <a:solidFill>
                <a:schemeClr val="tx1"/>
              </a:solidFill>
              <a:prstDash val="solid"/>
              <a:round/>
              <a:headEnd type="none" w="med" len="med"/>
              <a:tailEnd type="none" w="med" len="med"/>
            </a:ln>
          </p:spPr>
          <p:txBody>
            <a:bodyPr/>
            <a:lstStyle/>
            <a:p>
              <a:endParaRPr lang="en-US" dirty="0"/>
            </a:p>
          </p:txBody>
        </p:sp>
        <p:sp>
          <p:nvSpPr>
            <p:cNvPr id="63496" name="Text Box 21"/>
            <p:cNvSpPr txBox="1">
              <a:spLocks noChangeArrowheads="1"/>
            </p:cNvSpPr>
            <p:nvPr/>
          </p:nvSpPr>
          <p:spPr bwMode="auto">
            <a:xfrm>
              <a:off x="4171" y="808"/>
              <a:ext cx="428" cy="2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defTabSz="762000">
                <a:defRPr>
                  <a:solidFill>
                    <a:schemeClr val="tx1"/>
                  </a:solidFill>
                  <a:latin typeface="Calibri" charset="0"/>
                  <a:ea typeface="ＭＳ Ｐゴシック" charset="0"/>
                  <a:cs typeface="Arial" charset="0"/>
                </a:defRPr>
              </a:lvl1pPr>
              <a:lvl2pPr marL="742950" indent="-285750" defTabSz="762000">
                <a:defRPr>
                  <a:solidFill>
                    <a:schemeClr val="tx1"/>
                  </a:solidFill>
                  <a:latin typeface="Calibri" charset="0"/>
                  <a:ea typeface="Arial" charset="0"/>
                  <a:cs typeface="Arial" charset="0"/>
                </a:defRPr>
              </a:lvl2pPr>
              <a:lvl3pPr marL="1143000" indent="-228600" defTabSz="762000">
                <a:defRPr>
                  <a:solidFill>
                    <a:schemeClr val="tx1"/>
                  </a:solidFill>
                  <a:latin typeface="Calibri" charset="0"/>
                  <a:ea typeface="Arial" charset="0"/>
                  <a:cs typeface="Arial" charset="0"/>
                </a:defRPr>
              </a:lvl3pPr>
              <a:lvl4pPr marL="1600200" indent="-228600" defTabSz="762000">
                <a:defRPr>
                  <a:solidFill>
                    <a:schemeClr val="tx1"/>
                  </a:solidFill>
                  <a:latin typeface="Calibri" charset="0"/>
                  <a:ea typeface="Arial" charset="0"/>
                  <a:cs typeface="Arial" charset="0"/>
                </a:defRPr>
              </a:lvl4pPr>
              <a:lvl5pPr marL="2057400" indent="-228600" defTabSz="762000">
                <a:defRPr>
                  <a:solidFill>
                    <a:schemeClr val="tx1"/>
                  </a:solidFill>
                  <a:latin typeface="Calibri" charset="0"/>
                  <a:ea typeface="Arial" charset="0"/>
                  <a:cs typeface="Arial" charset="0"/>
                </a:defRPr>
              </a:lvl5pPr>
              <a:lvl6pPr marL="2514600" indent="-228600" defTabSz="762000" fontAlgn="base">
                <a:spcBef>
                  <a:spcPct val="0"/>
                </a:spcBef>
                <a:spcAft>
                  <a:spcPct val="0"/>
                </a:spcAft>
                <a:defRPr>
                  <a:solidFill>
                    <a:schemeClr val="tx1"/>
                  </a:solidFill>
                  <a:latin typeface="Calibri" charset="0"/>
                  <a:ea typeface="Arial" charset="0"/>
                  <a:cs typeface="Arial" charset="0"/>
                </a:defRPr>
              </a:lvl6pPr>
              <a:lvl7pPr marL="2971800" indent="-228600" defTabSz="762000" fontAlgn="base">
                <a:spcBef>
                  <a:spcPct val="0"/>
                </a:spcBef>
                <a:spcAft>
                  <a:spcPct val="0"/>
                </a:spcAft>
                <a:defRPr>
                  <a:solidFill>
                    <a:schemeClr val="tx1"/>
                  </a:solidFill>
                  <a:latin typeface="Calibri" charset="0"/>
                  <a:ea typeface="Arial" charset="0"/>
                  <a:cs typeface="Arial" charset="0"/>
                </a:defRPr>
              </a:lvl7pPr>
              <a:lvl8pPr marL="3429000" indent="-228600" defTabSz="762000" fontAlgn="base">
                <a:spcBef>
                  <a:spcPct val="0"/>
                </a:spcBef>
                <a:spcAft>
                  <a:spcPct val="0"/>
                </a:spcAft>
                <a:defRPr>
                  <a:solidFill>
                    <a:schemeClr val="tx1"/>
                  </a:solidFill>
                  <a:latin typeface="Calibri" charset="0"/>
                  <a:ea typeface="Arial" charset="0"/>
                  <a:cs typeface="Arial" charset="0"/>
                </a:defRPr>
              </a:lvl8pPr>
              <a:lvl9pPr marL="3886200" indent="-228600" defTabSz="762000" fontAlgn="base">
                <a:spcBef>
                  <a:spcPct val="0"/>
                </a:spcBef>
                <a:spcAft>
                  <a:spcPct val="0"/>
                </a:spcAft>
                <a:defRPr>
                  <a:solidFill>
                    <a:schemeClr val="tx1"/>
                  </a:solidFill>
                  <a:latin typeface="Calibri" charset="0"/>
                  <a:ea typeface="Arial" charset="0"/>
                  <a:cs typeface="Arial" charset="0"/>
                </a:defRPr>
              </a:lvl9pPr>
            </a:lstStyle>
            <a:p>
              <a:pPr algn="ctr"/>
              <a:r>
                <a:rPr lang="en-AU" sz="800" b="1" dirty="0">
                  <a:solidFill>
                    <a:srgbClr val="000000"/>
                  </a:solidFill>
                  <a:latin typeface="Arial" charset="0"/>
                  <a:ea typeface="MS PGothic" charset="0"/>
                  <a:cs typeface="MS PGothic" charset="0"/>
                </a:rPr>
                <a:t>What the Customer</a:t>
              </a:r>
            </a:p>
            <a:p>
              <a:pPr algn="ctr"/>
              <a:r>
                <a:rPr lang="en-AU" sz="800" b="1" dirty="0">
                  <a:solidFill>
                    <a:srgbClr val="000000"/>
                  </a:solidFill>
                  <a:latin typeface="Arial" charset="0"/>
                  <a:ea typeface="MS PGothic" charset="0"/>
                  <a:cs typeface="MS PGothic" charset="0"/>
                </a:rPr>
                <a:t>Wants</a:t>
              </a:r>
            </a:p>
          </p:txBody>
        </p:sp>
        <p:sp>
          <p:nvSpPr>
            <p:cNvPr id="63497" name="Freeform 22"/>
            <p:cNvSpPr>
              <a:spLocks/>
            </p:cNvSpPr>
            <p:nvPr/>
          </p:nvSpPr>
          <p:spPr bwMode="auto">
            <a:xfrm>
              <a:off x="4580" y="718"/>
              <a:ext cx="720" cy="464"/>
            </a:xfrm>
            <a:custGeom>
              <a:avLst/>
              <a:gdLst>
                <a:gd name="T0" fmla="*/ 720 w 1738"/>
                <a:gd name="T1" fmla="*/ 464 h 976"/>
                <a:gd name="T2" fmla="*/ 720 w 1738"/>
                <a:gd name="T3" fmla="*/ 0 h 976"/>
                <a:gd name="T4" fmla="*/ 0 w 1738"/>
                <a:gd name="T5" fmla="*/ 0 h 976"/>
                <a:gd name="T6" fmla="*/ 0 w 1738"/>
                <a:gd name="T7" fmla="*/ 464 h 976"/>
                <a:gd name="T8" fmla="*/ 720 w 1738"/>
                <a:gd name="T9" fmla="*/ 464 h 976"/>
                <a:gd name="T10" fmla="*/ 0 60000 65536"/>
                <a:gd name="T11" fmla="*/ 0 60000 65536"/>
                <a:gd name="T12" fmla="*/ 0 60000 65536"/>
                <a:gd name="T13" fmla="*/ 0 60000 65536"/>
                <a:gd name="T14" fmla="*/ 0 60000 65536"/>
                <a:gd name="T15" fmla="*/ 0 w 1738"/>
                <a:gd name="T16" fmla="*/ 0 h 976"/>
                <a:gd name="T17" fmla="*/ 1738 w 1738"/>
                <a:gd name="T18" fmla="*/ 976 h 976"/>
              </a:gdLst>
              <a:ahLst/>
              <a:cxnLst>
                <a:cxn ang="T10">
                  <a:pos x="T0" y="T1"/>
                </a:cxn>
                <a:cxn ang="T11">
                  <a:pos x="T2" y="T3"/>
                </a:cxn>
                <a:cxn ang="T12">
                  <a:pos x="T4" y="T5"/>
                </a:cxn>
                <a:cxn ang="T13">
                  <a:pos x="T6" y="T7"/>
                </a:cxn>
                <a:cxn ang="T14">
                  <a:pos x="T8" y="T9"/>
                </a:cxn>
              </a:cxnLst>
              <a:rect l="T15" t="T16" r="T17" b="T18"/>
              <a:pathLst>
                <a:path w="1738" h="976">
                  <a:moveTo>
                    <a:pt x="1737" y="975"/>
                  </a:moveTo>
                  <a:lnTo>
                    <a:pt x="1737" y="0"/>
                  </a:lnTo>
                  <a:lnTo>
                    <a:pt x="0" y="0"/>
                  </a:lnTo>
                  <a:lnTo>
                    <a:pt x="0" y="975"/>
                  </a:lnTo>
                  <a:lnTo>
                    <a:pt x="1737" y="975"/>
                  </a:lnTo>
                </a:path>
              </a:pathLst>
            </a:custGeom>
            <a:solidFill>
              <a:schemeClr val="accent2"/>
            </a:solidFill>
            <a:ln w="19050" cap="rnd" cmpd="sng">
              <a:solidFill>
                <a:schemeClr val="tx1"/>
              </a:solidFill>
              <a:prstDash val="solid"/>
              <a:round/>
              <a:headEnd type="none" w="med" len="med"/>
              <a:tailEnd type="none" w="med" len="med"/>
            </a:ln>
          </p:spPr>
          <p:txBody>
            <a:bodyPr/>
            <a:lstStyle/>
            <a:p>
              <a:endParaRPr lang="en-US" dirty="0"/>
            </a:p>
          </p:txBody>
        </p:sp>
        <p:sp>
          <p:nvSpPr>
            <p:cNvPr id="63498" name="Text Box 23"/>
            <p:cNvSpPr txBox="1">
              <a:spLocks noChangeArrowheads="1"/>
            </p:cNvSpPr>
            <p:nvPr/>
          </p:nvSpPr>
          <p:spPr bwMode="auto">
            <a:xfrm>
              <a:off x="4695" y="848"/>
              <a:ext cx="500"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defTabSz="762000">
                <a:defRPr>
                  <a:solidFill>
                    <a:schemeClr val="tx1"/>
                  </a:solidFill>
                  <a:latin typeface="Calibri" charset="0"/>
                  <a:ea typeface="ＭＳ Ｐゴシック" charset="0"/>
                  <a:cs typeface="Arial" charset="0"/>
                </a:defRPr>
              </a:lvl1pPr>
              <a:lvl2pPr marL="742950" indent="-285750" defTabSz="762000">
                <a:defRPr>
                  <a:solidFill>
                    <a:schemeClr val="tx1"/>
                  </a:solidFill>
                  <a:latin typeface="Calibri" charset="0"/>
                  <a:ea typeface="Arial" charset="0"/>
                  <a:cs typeface="Arial" charset="0"/>
                </a:defRPr>
              </a:lvl2pPr>
              <a:lvl3pPr marL="1143000" indent="-228600" defTabSz="762000">
                <a:defRPr>
                  <a:solidFill>
                    <a:schemeClr val="tx1"/>
                  </a:solidFill>
                  <a:latin typeface="Calibri" charset="0"/>
                  <a:ea typeface="Arial" charset="0"/>
                  <a:cs typeface="Arial" charset="0"/>
                </a:defRPr>
              </a:lvl3pPr>
              <a:lvl4pPr marL="1600200" indent="-228600" defTabSz="762000">
                <a:defRPr>
                  <a:solidFill>
                    <a:schemeClr val="tx1"/>
                  </a:solidFill>
                  <a:latin typeface="Calibri" charset="0"/>
                  <a:ea typeface="Arial" charset="0"/>
                  <a:cs typeface="Arial" charset="0"/>
                </a:defRPr>
              </a:lvl4pPr>
              <a:lvl5pPr marL="2057400" indent="-228600" defTabSz="762000">
                <a:defRPr>
                  <a:solidFill>
                    <a:schemeClr val="tx1"/>
                  </a:solidFill>
                  <a:latin typeface="Calibri" charset="0"/>
                  <a:ea typeface="Arial" charset="0"/>
                  <a:cs typeface="Arial" charset="0"/>
                </a:defRPr>
              </a:lvl5pPr>
              <a:lvl6pPr marL="2514600" indent="-228600" defTabSz="762000" fontAlgn="base">
                <a:spcBef>
                  <a:spcPct val="0"/>
                </a:spcBef>
                <a:spcAft>
                  <a:spcPct val="0"/>
                </a:spcAft>
                <a:defRPr>
                  <a:solidFill>
                    <a:schemeClr val="tx1"/>
                  </a:solidFill>
                  <a:latin typeface="Calibri" charset="0"/>
                  <a:ea typeface="Arial" charset="0"/>
                  <a:cs typeface="Arial" charset="0"/>
                </a:defRPr>
              </a:lvl6pPr>
              <a:lvl7pPr marL="2971800" indent="-228600" defTabSz="762000" fontAlgn="base">
                <a:spcBef>
                  <a:spcPct val="0"/>
                </a:spcBef>
                <a:spcAft>
                  <a:spcPct val="0"/>
                </a:spcAft>
                <a:defRPr>
                  <a:solidFill>
                    <a:schemeClr val="tx1"/>
                  </a:solidFill>
                  <a:latin typeface="Calibri" charset="0"/>
                  <a:ea typeface="Arial" charset="0"/>
                  <a:cs typeface="Arial" charset="0"/>
                </a:defRPr>
              </a:lvl7pPr>
              <a:lvl8pPr marL="3429000" indent="-228600" defTabSz="762000" fontAlgn="base">
                <a:spcBef>
                  <a:spcPct val="0"/>
                </a:spcBef>
                <a:spcAft>
                  <a:spcPct val="0"/>
                </a:spcAft>
                <a:defRPr>
                  <a:solidFill>
                    <a:schemeClr val="tx1"/>
                  </a:solidFill>
                  <a:latin typeface="Calibri" charset="0"/>
                  <a:ea typeface="Arial" charset="0"/>
                  <a:cs typeface="Arial" charset="0"/>
                </a:defRPr>
              </a:lvl8pPr>
              <a:lvl9pPr marL="3886200" indent="-228600" defTabSz="762000" fontAlgn="base">
                <a:spcBef>
                  <a:spcPct val="0"/>
                </a:spcBef>
                <a:spcAft>
                  <a:spcPct val="0"/>
                </a:spcAft>
                <a:defRPr>
                  <a:solidFill>
                    <a:schemeClr val="tx1"/>
                  </a:solidFill>
                  <a:latin typeface="Calibri" charset="0"/>
                  <a:ea typeface="Arial" charset="0"/>
                  <a:cs typeface="Arial" charset="0"/>
                </a:defRPr>
              </a:lvl9pPr>
            </a:lstStyle>
            <a:p>
              <a:pPr algn="ctr"/>
              <a:r>
                <a:rPr lang="en-AU" sz="800" b="1" dirty="0">
                  <a:solidFill>
                    <a:srgbClr val="000000"/>
                  </a:solidFill>
                  <a:latin typeface="Arial" charset="0"/>
                  <a:ea typeface="MS PGothic" charset="0"/>
                  <a:cs typeface="MS PGothic" charset="0"/>
                </a:rPr>
                <a:t>Relationship</a:t>
              </a:r>
            </a:p>
            <a:p>
              <a:pPr algn="ctr"/>
              <a:r>
                <a:rPr lang="en-AU" sz="800" b="1" dirty="0">
                  <a:solidFill>
                    <a:srgbClr val="000000"/>
                  </a:solidFill>
                  <a:latin typeface="Arial" charset="0"/>
                  <a:ea typeface="MS PGothic" charset="0"/>
                  <a:cs typeface="MS PGothic" charset="0"/>
                </a:rPr>
                <a:t>Matrix</a:t>
              </a:r>
            </a:p>
          </p:txBody>
        </p:sp>
        <p:sp>
          <p:nvSpPr>
            <p:cNvPr id="63499" name="Freeform 24"/>
            <p:cNvSpPr>
              <a:spLocks/>
            </p:cNvSpPr>
            <p:nvPr/>
          </p:nvSpPr>
          <p:spPr bwMode="auto">
            <a:xfrm>
              <a:off x="4580" y="1179"/>
              <a:ext cx="719" cy="375"/>
            </a:xfrm>
            <a:custGeom>
              <a:avLst/>
              <a:gdLst>
                <a:gd name="T0" fmla="*/ 719 w 3173"/>
                <a:gd name="T1" fmla="*/ 375 h 994"/>
                <a:gd name="T2" fmla="*/ 719 w 3173"/>
                <a:gd name="T3" fmla="*/ 0 h 994"/>
                <a:gd name="T4" fmla="*/ 0 w 3173"/>
                <a:gd name="T5" fmla="*/ 0 h 994"/>
                <a:gd name="T6" fmla="*/ 0 w 3173"/>
                <a:gd name="T7" fmla="*/ 375 h 994"/>
                <a:gd name="T8" fmla="*/ 719 w 3173"/>
                <a:gd name="T9" fmla="*/ 375 h 994"/>
                <a:gd name="T10" fmla="*/ 0 60000 65536"/>
                <a:gd name="T11" fmla="*/ 0 60000 65536"/>
                <a:gd name="T12" fmla="*/ 0 60000 65536"/>
                <a:gd name="T13" fmla="*/ 0 60000 65536"/>
                <a:gd name="T14" fmla="*/ 0 60000 65536"/>
                <a:gd name="T15" fmla="*/ 0 w 3173"/>
                <a:gd name="T16" fmla="*/ 0 h 994"/>
                <a:gd name="T17" fmla="*/ 3173 w 3173"/>
                <a:gd name="T18" fmla="*/ 994 h 994"/>
              </a:gdLst>
              <a:ahLst/>
              <a:cxnLst>
                <a:cxn ang="T10">
                  <a:pos x="T0" y="T1"/>
                </a:cxn>
                <a:cxn ang="T11">
                  <a:pos x="T2" y="T3"/>
                </a:cxn>
                <a:cxn ang="T12">
                  <a:pos x="T4" y="T5"/>
                </a:cxn>
                <a:cxn ang="T13">
                  <a:pos x="T6" y="T7"/>
                </a:cxn>
                <a:cxn ang="T14">
                  <a:pos x="T8" y="T9"/>
                </a:cxn>
              </a:cxnLst>
              <a:rect l="T15" t="T16" r="T17" b="T18"/>
              <a:pathLst>
                <a:path w="3173" h="994">
                  <a:moveTo>
                    <a:pt x="3172" y="993"/>
                  </a:moveTo>
                  <a:lnTo>
                    <a:pt x="3172" y="0"/>
                  </a:lnTo>
                  <a:lnTo>
                    <a:pt x="0" y="0"/>
                  </a:lnTo>
                  <a:lnTo>
                    <a:pt x="0" y="993"/>
                  </a:lnTo>
                  <a:lnTo>
                    <a:pt x="3172" y="993"/>
                  </a:lnTo>
                </a:path>
              </a:pathLst>
            </a:custGeom>
            <a:solidFill>
              <a:srgbClr val="BDD6AE"/>
            </a:solidFill>
            <a:ln w="19050" cap="rnd" cmpd="sng">
              <a:solidFill>
                <a:schemeClr val="tx1"/>
              </a:solidFill>
              <a:prstDash val="solid"/>
              <a:round/>
              <a:headEnd type="none" w="med" len="med"/>
              <a:tailEnd type="none" w="med" len="med"/>
            </a:ln>
          </p:spPr>
          <p:txBody>
            <a:bodyPr/>
            <a:lstStyle/>
            <a:p>
              <a:endParaRPr lang="en-US" dirty="0"/>
            </a:p>
          </p:txBody>
        </p:sp>
        <p:sp>
          <p:nvSpPr>
            <p:cNvPr id="63500" name="Text Box 25"/>
            <p:cNvSpPr txBox="1">
              <a:spLocks noChangeArrowheads="1"/>
            </p:cNvSpPr>
            <p:nvPr/>
          </p:nvSpPr>
          <p:spPr bwMode="auto">
            <a:xfrm>
              <a:off x="4605" y="1220"/>
              <a:ext cx="669" cy="2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defTabSz="762000">
                <a:defRPr>
                  <a:solidFill>
                    <a:schemeClr val="tx1"/>
                  </a:solidFill>
                  <a:latin typeface="Calibri" charset="0"/>
                  <a:ea typeface="ＭＳ Ｐゴシック" charset="0"/>
                  <a:cs typeface="Arial" charset="0"/>
                </a:defRPr>
              </a:lvl1pPr>
              <a:lvl2pPr marL="742950" indent="-285750" defTabSz="762000">
                <a:defRPr>
                  <a:solidFill>
                    <a:schemeClr val="tx1"/>
                  </a:solidFill>
                  <a:latin typeface="Calibri" charset="0"/>
                  <a:ea typeface="Arial" charset="0"/>
                  <a:cs typeface="Arial" charset="0"/>
                </a:defRPr>
              </a:lvl2pPr>
              <a:lvl3pPr marL="1143000" indent="-228600" defTabSz="762000">
                <a:defRPr>
                  <a:solidFill>
                    <a:schemeClr val="tx1"/>
                  </a:solidFill>
                  <a:latin typeface="Calibri" charset="0"/>
                  <a:ea typeface="Arial" charset="0"/>
                  <a:cs typeface="Arial" charset="0"/>
                </a:defRPr>
              </a:lvl3pPr>
              <a:lvl4pPr marL="1600200" indent="-228600" defTabSz="762000">
                <a:defRPr>
                  <a:solidFill>
                    <a:schemeClr val="tx1"/>
                  </a:solidFill>
                  <a:latin typeface="Calibri" charset="0"/>
                  <a:ea typeface="Arial" charset="0"/>
                  <a:cs typeface="Arial" charset="0"/>
                </a:defRPr>
              </a:lvl4pPr>
              <a:lvl5pPr marL="2057400" indent="-228600" defTabSz="762000">
                <a:defRPr>
                  <a:solidFill>
                    <a:schemeClr val="tx1"/>
                  </a:solidFill>
                  <a:latin typeface="Calibri" charset="0"/>
                  <a:ea typeface="Arial" charset="0"/>
                  <a:cs typeface="Arial" charset="0"/>
                </a:defRPr>
              </a:lvl5pPr>
              <a:lvl6pPr marL="2514600" indent="-228600" defTabSz="762000" fontAlgn="base">
                <a:spcBef>
                  <a:spcPct val="0"/>
                </a:spcBef>
                <a:spcAft>
                  <a:spcPct val="0"/>
                </a:spcAft>
                <a:defRPr>
                  <a:solidFill>
                    <a:schemeClr val="tx1"/>
                  </a:solidFill>
                  <a:latin typeface="Calibri" charset="0"/>
                  <a:ea typeface="Arial" charset="0"/>
                  <a:cs typeface="Arial" charset="0"/>
                </a:defRPr>
              </a:lvl6pPr>
              <a:lvl7pPr marL="2971800" indent="-228600" defTabSz="762000" fontAlgn="base">
                <a:spcBef>
                  <a:spcPct val="0"/>
                </a:spcBef>
                <a:spcAft>
                  <a:spcPct val="0"/>
                </a:spcAft>
                <a:defRPr>
                  <a:solidFill>
                    <a:schemeClr val="tx1"/>
                  </a:solidFill>
                  <a:latin typeface="Calibri" charset="0"/>
                  <a:ea typeface="Arial" charset="0"/>
                  <a:cs typeface="Arial" charset="0"/>
                </a:defRPr>
              </a:lvl7pPr>
              <a:lvl8pPr marL="3429000" indent="-228600" defTabSz="762000" fontAlgn="base">
                <a:spcBef>
                  <a:spcPct val="0"/>
                </a:spcBef>
                <a:spcAft>
                  <a:spcPct val="0"/>
                </a:spcAft>
                <a:defRPr>
                  <a:solidFill>
                    <a:schemeClr val="tx1"/>
                  </a:solidFill>
                  <a:latin typeface="Calibri" charset="0"/>
                  <a:ea typeface="Arial" charset="0"/>
                  <a:cs typeface="Arial" charset="0"/>
                </a:defRPr>
              </a:lvl8pPr>
              <a:lvl9pPr marL="3886200" indent="-228600" defTabSz="762000" fontAlgn="base">
                <a:spcBef>
                  <a:spcPct val="0"/>
                </a:spcBef>
                <a:spcAft>
                  <a:spcPct val="0"/>
                </a:spcAft>
                <a:defRPr>
                  <a:solidFill>
                    <a:schemeClr val="tx1"/>
                  </a:solidFill>
                  <a:latin typeface="Calibri" charset="0"/>
                  <a:ea typeface="Arial" charset="0"/>
                  <a:cs typeface="Arial" charset="0"/>
                </a:defRPr>
              </a:lvl9pPr>
            </a:lstStyle>
            <a:p>
              <a:pPr algn="ctr"/>
              <a:r>
                <a:rPr lang="en-AU" sz="800" b="1" dirty="0">
                  <a:solidFill>
                    <a:srgbClr val="000000"/>
                  </a:solidFill>
                  <a:latin typeface="Arial" charset="0"/>
                  <a:ea typeface="MS PGothic" charset="0"/>
                  <a:cs typeface="MS PGothic" charset="0"/>
                </a:rPr>
                <a:t>Technical</a:t>
              </a:r>
            </a:p>
            <a:p>
              <a:pPr algn="ctr"/>
              <a:r>
                <a:rPr lang="en-AU" sz="800" b="1" dirty="0">
                  <a:solidFill>
                    <a:srgbClr val="000000"/>
                  </a:solidFill>
                  <a:latin typeface="Arial" charset="0"/>
                  <a:ea typeface="MS PGothic" charset="0"/>
                  <a:cs typeface="MS PGothic" charset="0"/>
                </a:rPr>
                <a:t>Attributes and</a:t>
              </a:r>
            </a:p>
            <a:p>
              <a:pPr algn="ctr"/>
              <a:r>
                <a:rPr lang="en-AU" sz="800" b="1" dirty="0">
                  <a:solidFill>
                    <a:srgbClr val="000000"/>
                  </a:solidFill>
                  <a:latin typeface="Arial" charset="0"/>
                  <a:ea typeface="MS PGothic" charset="0"/>
                  <a:cs typeface="MS PGothic" charset="0"/>
                </a:rPr>
                <a:t>Evaluation</a:t>
              </a:r>
            </a:p>
          </p:txBody>
        </p:sp>
        <p:sp>
          <p:nvSpPr>
            <p:cNvPr id="63501" name="Rectangle 26"/>
            <p:cNvSpPr>
              <a:spLocks noChangeArrowheads="1"/>
            </p:cNvSpPr>
            <p:nvPr/>
          </p:nvSpPr>
          <p:spPr bwMode="auto">
            <a:xfrm>
              <a:off x="4580" y="479"/>
              <a:ext cx="719" cy="240"/>
            </a:xfrm>
            <a:prstGeom prst="rect">
              <a:avLst/>
            </a:prstGeom>
            <a:solidFill>
              <a:srgbClr val="F7D7AC"/>
            </a:solidFill>
            <a:ln w="19050">
              <a:solidFill>
                <a:schemeClr val="tx1"/>
              </a:solidFill>
              <a:miter lim="800000"/>
              <a:headEnd/>
              <a:tailEnd/>
            </a:ln>
          </p:spPr>
          <p:txBody>
            <a:bodyPr wrap="none" anchor="ctr"/>
            <a:lstStyle/>
            <a:p>
              <a:endParaRPr lang="en-US" dirty="0"/>
            </a:p>
          </p:txBody>
        </p:sp>
        <p:sp>
          <p:nvSpPr>
            <p:cNvPr id="63502" name="Text Box 27"/>
            <p:cNvSpPr txBox="1">
              <a:spLocks noChangeArrowheads="1"/>
            </p:cNvSpPr>
            <p:nvPr/>
          </p:nvSpPr>
          <p:spPr bwMode="auto">
            <a:xfrm>
              <a:off x="4626" y="495"/>
              <a:ext cx="628"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defTabSz="762000">
                <a:defRPr>
                  <a:solidFill>
                    <a:schemeClr val="tx1"/>
                  </a:solidFill>
                  <a:latin typeface="Calibri" charset="0"/>
                  <a:ea typeface="ＭＳ Ｐゴシック" charset="0"/>
                  <a:cs typeface="Arial" charset="0"/>
                </a:defRPr>
              </a:lvl1pPr>
              <a:lvl2pPr marL="742950" indent="-285750" defTabSz="762000">
                <a:defRPr>
                  <a:solidFill>
                    <a:schemeClr val="tx1"/>
                  </a:solidFill>
                  <a:latin typeface="Calibri" charset="0"/>
                  <a:ea typeface="Arial" charset="0"/>
                  <a:cs typeface="Arial" charset="0"/>
                </a:defRPr>
              </a:lvl2pPr>
              <a:lvl3pPr marL="1143000" indent="-228600" defTabSz="762000">
                <a:defRPr>
                  <a:solidFill>
                    <a:schemeClr val="tx1"/>
                  </a:solidFill>
                  <a:latin typeface="Calibri" charset="0"/>
                  <a:ea typeface="Arial" charset="0"/>
                  <a:cs typeface="Arial" charset="0"/>
                </a:defRPr>
              </a:lvl3pPr>
              <a:lvl4pPr marL="1600200" indent="-228600" defTabSz="762000">
                <a:defRPr>
                  <a:solidFill>
                    <a:schemeClr val="tx1"/>
                  </a:solidFill>
                  <a:latin typeface="Calibri" charset="0"/>
                  <a:ea typeface="Arial" charset="0"/>
                  <a:cs typeface="Arial" charset="0"/>
                </a:defRPr>
              </a:lvl4pPr>
              <a:lvl5pPr marL="2057400" indent="-228600" defTabSz="762000">
                <a:defRPr>
                  <a:solidFill>
                    <a:schemeClr val="tx1"/>
                  </a:solidFill>
                  <a:latin typeface="Calibri" charset="0"/>
                  <a:ea typeface="Arial" charset="0"/>
                  <a:cs typeface="Arial" charset="0"/>
                </a:defRPr>
              </a:lvl5pPr>
              <a:lvl6pPr marL="2514600" indent="-228600" defTabSz="762000" fontAlgn="base">
                <a:spcBef>
                  <a:spcPct val="0"/>
                </a:spcBef>
                <a:spcAft>
                  <a:spcPct val="0"/>
                </a:spcAft>
                <a:defRPr>
                  <a:solidFill>
                    <a:schemeClr val="tx1"/>
                  </a:solidFill>
                  <a:latin typeface="Calibri" charset="0"/>
                  <a:ea typeface="Arial" charset="0"/>
                  <a:cs typeface="Arial" charset="0"/>
                </a:defRPr>
              </a:lvl6pPr>
              <a:lvl7pPr marL="2971800" indent="-228600" defTabSz="762000" fontAlgn="base">
                <a:spcBef>
                  <a:spcPct val="0"/>
                </a:spcBef>
                <a:spcAft>
                  <a:spcPct val="0"/>
                </a:spcAft>
                <a:defRPr>
                  <a:solidFill>
                    <a:schemeClr val="tx1"/>
                  </a:solidFill>
                  <a:latin typeface="Calibri" charset="0"/>
                  <a:ea typeface="Arial" charset="0"/>
                  <a:cs typeface="Arial" charset="0"/>
                </a:defRPr>
              </a:lvl7pPr>
              <a:lvl8pPr marL="3429000" indent="-228600" defTabSz="762000" fontAlgn="base">
                <a:spcBef>
                  <a:spcPct val="0"/>
                </a:spcBef>
                <a:spcAft>
                  <a:spcPct val="0"/>
                </a:spcAft>
                <a:defRPr>
                  <a:solidFill>
                    <a:schemeClr val="tx1"/>
                  </a:solidFill>
                  <a:latin typeface="Calibri" charset="0"/>
                  <a:ea typeface="Arial" charset="0"/>
                  <a:cs typeface="Arial" charset="0"/>
                </a:defRPr>
              </a:lvl8pPr>
              <a:lvl9pPr marL="3886200" indent="-228600" defTabSz="762000" fontAlgn="base">
                <a:spcBef>
                  <a:spcPct val="0"/>
                </a:spcBef>
                <a:spcAft>
                  <a:spcPct val="0"/>
                </a:spcAft>
                <a:defRPr>
                  <a:solidFill>
                    <a:schemeClr val="tx1"/>
                  </a:solidFill>
                  <a:latin typeface="Calibri" charset="0"/>
                  <a:ea typeface="Arial" charset="0"/>
                  <a:cs typeface="Arial" charset="0"/>
                </a:defRPr>
              </a:lvl9pPr>
            </a:lstStyle>
            <a:p>
              <a:pPr algn="ctr"/>
              <a:r>
                <a:rPr lang="en-AU" sz="800" b="1" dirty="0">
                  <a:solidFill>
                    <a:srgbClr val="000000"/>
                  </a:solidFill>
                  <a:latin typeface="Arial" charset="0"/>
                  <a:ea typeface="MS PGothic" charset="0"/>
                  <a:cs typeface="MS PGothic" charset="0"/>
                </a:rPr>
                <a:t>How to Satisfy</a:t>
              </a:r>
            </a:p>
            <a:p>
              <a:pPr algn="ctr"/>
              <a:r>
                <a:rPr lang="en-AU" sz="800" b="1" dirty="0">
                  <a:solidFill>
                    <a:srgbClr val="000000"/>
                  </a:solidFill>
                  <a:latin typeface="Arial" charset="0"/>
                  <a:ea typeface="MS PGothic" charset="0"/>
                  <a:cs typeface="MS PGothic" charset="0"/>
                </a:rPr>
                <a:t>Customer Wants</a:t>
              </a:r>
            </a:p>
          </p:txBody>
        </p:sp>
        <p:sp>
          <p:nvSpPr>
            <p:cNvPr id="65564" name="Freeform 28"/>
            <p:cNvSpPr>
              <a:spLocks/>
            </p:cNvSpPr>
            <p:nvPr/>
          </p:nvSpPr>
          <p:spPr bwMode="auto">
            <a:xfrm>
              <a:off x="4581" y="302"/>
              <a:ext cx="718" cy="178"/>
            </a:xfrm>
            <a:custGeom>
              <a:avLst/>
              <a:gdLst>
                <a:gd name="T0" fmla="*/ 1744 w 1745"/>
                <a:gd name="T1" fmla="*/ 671 h 672"/>
                <a:gd name="T2" fmla="*/ 871 w 1745"/>
                <a:gd name="T3" fmla="*/ 0 h 672"/>
                <a:gd name="T4" fmla="*/ 0 w 1745"/>
                <a:gd name="T5" fmla="*/ 671 h 672"/>
                <a:gd name="T6" fmla="*/ 1744 w 1745"/>
                <a:gd name="T7" fmla="*/ 671 h 672"/>
              </a:gdLst>
              <a:ahLst/>
              <a:cxnLst>
                <a:cxn ang="0">
                  <a:pos x="T0" y="T1"/>
                </a:cxn>
                <a:cxn ang="0">
                  <a:pos x="T2" y="T3"/>
                </a:cxn>
                <a:cxn ang="0">
                  <a:pos x="T4" y="T5"/>
                </a:cxn>
                <a:cxn ang="0">
                  <a:pos x="T6" y="T7"/>
                </a:cxn>
              </a:cxnLst>
              <a:rect l="0" t="0" r="r" b="b"/>
              <a:pathLst>
                <a:path w="1745" h="672">
                  <a:moveTo>
                    <a:pt x="1744" y="671"/>
                  </a:moveTo>
                  <a:lnTo>
                    <a:pt x="871" y="0"/>
                  </a:lnTo>
                  <a:lnTo>
                    <a:pt x="0" y="671"/>
                  </a:lnTo>
                  <a:lnTo>
                    <a:pt x="1744" y="671"/>
                  </a:lnTo>
                </a:path>
              </a:pathLst>
            </a:custGeom>
            <a:solidFill>
              <a:schemeClr val="accent3"/>
            </a:solidFill>
            <a:ln w="19050" cap="rnd" cmpd="sng">
              <a:solidFill>
                <a:schemeClr val="tx1"/>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Arial"/>
                <a:ea typeface="+mn-ea"/>
                <a:cs typeface="Arial"/>
              </a:endParaRPr>
            </a:p>
          </p:txBody>
        </p:sp>
        <p:sp>
          <p:nvSpPr>
            <p:cNvPr id="63504" name="Text Box 29"/>
            <p:cNvSpPr txBox="1">
              <a:spLocks noChangeArrowheads="1"/>
            </p:cNvSpPr>
            <p:nvPr/>
          </p:nvSpPr>
          <p:spPr bwMode="auto">
            <a:xfrm>
              <a:off x="4685" y="375"/>
              <a:ext cx="519" cy="1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defTabSz="762000">
                <a:defRPr>
                  <a:solidFill>
                    <a:schemeClr val="tx1"/>
                  </a:solidFill>
                  <a:latin typeface="Calibri" charset="0"/>
                  <a:ea typeface="ＭＳ Ｐゴシック" charset="0"/>
                  <a:cs typeface="Arial" charset="0"/>
                </a:defRPr>
              </a:lvl1pPr>
              <a:lvl2pPr marL="742950" indent="-285750" defTabSz="762000">
                <a:defRPr>
                  <a:solidFill>
                    <a:schemeClr val="tx1"/>
                  </a:solidFill>
                  <a:latin typeface="Calibri" charset="0"/>
                  <a:ea typeface="Arial" charset="0"/>
                  <a:cs typeface="Arial" charset="0"/>
                </a:defRPr>
              </a:lvl2pPr>
              <a:lvl3pPr marL="1143000" indent="-228600" defTabSz="762000">
                <a:defRPr>
                  <a:solidFill>
                    <a:schemeClr val="tx1"/>
                  </a:solidFill>
                  <a:latin typeface="Calibri" charset="0"/>
                  <a:ea typeface="Arial" charset="0"/>
                  <a:cs typeface="Arial" charset="0"/>
                </a:defRPr>
              </a:lvl3pPr>
              <a:lvl4pPr marL="1600200" indent="-228600" defTabSz="762000">
                <a:defRPr>
                  <a:solidFill>
                    <a:schemeClr val="tx1"/>
                  </a:solidFill>
                  <a:latin typeface="Calibri" charset="0"/>
                  <a:ea typeface="Arial" charset="0"/>
                  <a:cs typeface="Arial" charset="0"/>
                </a:defRPr>
              </a:lvl4pPr>
              <a:lvl5pPr marL="2057400" indent="-228600" defTabSz="762000">
                <a:defRPr>
                  <a:solidFill>
                    <a:schemeClr val="tx1"/>
                  </a:solidFill>
                  <a:latin typeface="Calibri" charset="0"/>
                  <a:ea typeface="Arial" charset="0"/>
                  <a:cs typeface="Arial" charset="0"/>
                </a:defRPr>
              </a:lvl5pPr>
              <a:lvl6pPr marL="2514600" indent="-228600" defTabSz="762000" fontAlgn="base">
                <a:spcBef>
                  <a:spcPct val="0"/>
                </a:spcBef>
                <a:spcAft>
                  <a:spcPct val="0"/>
                </a:spcAft>
                <a:defRPr>
                  <a:solidFill>
                    <a:schemeClr val="tx1"/>
                  </a:solidFill>
                  <a:latin typeface="Calibri" charset="0"/>
                  <a:ea typeface="Arial" charset="0"/>
                  <a:cs typeface="Arial" charset="0"/>
                </a:defRPr>
              </a:lvl6pPr>
              <a:lvl7pPr marL="2971800" indent="-228600" defTabSz="762000" fontAlgn="base">
                <a:spcBef>
                  <a:spcPct val="0"/>
                </a:spcBef>
                <a:spcAft>
                  <a:spcPct val="0"/>
                </a:spcAft>
                <a:defRPr>
                  <a:solidFill>
                    <a:schemeClr val="tx1"/>
                  </a:solidFill>
                  <a:latin typeface="Calibri" charset="0"/>
                  <a:ea typeface="Arial" charset="0"/>
                  <a:cs typeface="Arial" charset="0"/>
                </a:defRPr>
              </a:lvl7pPr>
              <a:lvl8pPr marL="3429000" indent="-228600" defTabSz="762000" fontAlgn="base">
                <a:spcBef>
                  <a:spcPct val="0"/>
                </a:spcBef>
                <a:spcAft>
                  <a:spcPct val="0"/>
                </a:spcAft>
                <a:defRPr>
                  <a:solidFill>
                    <a:schemeClr val="tx1"/>
                  </a:solidFill>
                  <a:latin typeface="Calibri" charset="0"/>
                  <a:ea typeface="Arial" charset="0"/>
                  <a:cs typeface="Arial" charset="0"/>
                </a:defRPr>
              </a:lvl8pPr>
              <a:lvl9pPr marL="3886200" indent="-228600" defTabSz="762000" fontAlgn="base">
                <a:spcBef>
                  <a:spcPct val="0"/>
                </a:spcBef>
                <a:spcAft>
                  <a:spcPct val="0"/>
                </a:spcAft>
                <a:defRPr>
                  <a:solidFill>
                    <a:schemeClr val="tx1"/>
                  </a:solidFill>
                  <a:latin typeface="Calibri" charset="0"/>
                  <a:ea typeface="Arial" charset="0"/>
                  <a:cs typeface="Arial" charset="0"/>
                </a:defRPr>
              </a:lvl9pPr>
            </a:lstStyle>
            <a:p>
              <a:r>
                <a:rPr lang="en-AU" sz="600" b="1" dirty="0">
                  <a:solidFill>
                    <a:srgbClr val="000000"/>
                  </a:solidFill>
                  <a:latin typeface="Arial" charset="0"/>
                  <a:ea typeface="MS PGothic" charset="0"/>
                  <a:cs typeface="MS PGothic" charset="0"/>
                </a:rPr>
                <a:t>Interrelationships</a:t>
              </a:r>
            </a:p>
          </p:txBody>
        </p:sp>
        <p:sp>
          <p:nvSpPr>
            <p:cNvPr id="65566" name="Freeform 30"/>
            <p:cNvSpPr>
              <a:spLocks/>
            </p:cNvSpPr>
            <p:nvPr/>
          </p:nvSpPr>
          <p:spPr bwMode="auto">
            <a:xfrm>
              <a:off x="5297" y="716"/>
              <a:ext cx="261" cy="462"/>
            </a:xfrm>
            <a:custGeom>
              <a:avLst/>
              <a:gdLst>
                <a:gd name="T0" fmla="*/ 791 w 792"/>
                <a:gd name="T1" fmla="*/ 1192 h 1193"/>
                <a:gd name="T2" fmla="*/ 791 w 792"/>
                <a:gd name="T3" fmla="*/ 0 h 1193"/>
                <a:gd name="T4" fmla="*/ 0 w 792"/>
                <a:gd name="T5" fmla="*/ 0 h 1193"/>
                <a:gd name="T6" fmla="*/ 0 w 792"/>
                <a:gd name="T7" fmla="*/ 1192 h 1193"/>
                <a:gd name="T8" fmla="*/ 791 w 792"/>
                <a:gd name="T9" fmla="*/ 1192 h 1193"/>
              </a:gdLst>
              <a:ahLst/>
              <a:cxnLst>
                <a:cxn ang="0">
                  <a:pos x="T0" y="T1"/>
                </a:cxn>
                <a:cxn ang="0">
                  <a:pos x="T2" y="T3"/>
                </a:cxn>
                <a:cxn ang="0">
                  <a:pos x="T4" y="T5"/>
                </a:cxn>
                <a:cxn ang="0">
                  <a:pos x="T6" y="T7"/>
                </a:cxn>
                <a:cxn ang="0">
                  <a:pos x="T8" y="T9"/>
                </a:cxn>
              </a:cxnLst>
              <a:rect l="0" t="0" r="r" b="b"/>
              <a:pathLst>
                <a:path w="792" h="1193">
                  <a:moveTo>
                    <a:pt x="791" y="1192"/>
                  </a:moveTo>
                  <a:lnTo>
                    <a:pt x="791" y="0"/>
                  </a:lnTo>
                  <a:lnTo>
                    <a:pt x="0" y="0"/>
                  </a:lnTo>
                  <a:lnTo>
                    <a:pt x="0" y="1192"/>
                  </a:lnTo>
                  <a:lnTo>
                    <a:pt x="791" y="1192"/>
                  </a:lnTo>
                </a:path>
              </a:pathLst>
            </a:custGeom>
            <a:solidFill>
              <a:schemeClr val="accent4"/>
            </a:solidFill>
            <a:ln w="19050" cap="rnd" cmpd="sng">
              <a:solidFill>
                <a:schemeClr val="tx1"/>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Arial"/>
                <a:ea typeface="+mn-ea"/>
                <a:cs typeface="Arial"/>
              </a:endParaRPr>
            </a:p>
          </p:txBody>
        </p:sp>
        <p:sp>
          <p:nvSpPr>
            <p:cNvPr id="63506" name="Text Box 31"/>
            <p:cNvSpPr txBox="1">
              <a:spLocks noChangeArrowheads="1"/>
            </p:cNvSpPr>
            <p:nvPr/>
          </p:nvSpPr>
          <p:spPr bwMode="auto">
            <a:xfrm rot="-5400000">
              <a:off x="5178" y="844"/>
              <a:ext cx="497"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pPr algn="ctr"/>
              <a:r>
                <a:rPr lang="en-US" sz="800" b="1" dirty="0">
                  <a:solidFill>
                    <a:srgbClr val="000000"/>
                  </a:solidFill>
                  <a:latin typeface="Arial" charset="0"/>
                </a:rPr>
                <a:t>Analysis of</a:t>
              </a:r>
            </a:p>
            <a:p>
              <a:pPr algn="ctr"/>
              <a:r>
                <a:rPr lang="en-US" sz="800" b="1" dirty="0">
                  <a:solidFill>
                    <a:srgbClr val="000000"/>
                  </a:solidFill>
                  <a:latin typeface="Arial" charset="0"/>
                </a:rPr>
                <a:t>Competitors</a:t>
              </a:r>
            </a:p>
          </p:txBody>
        </p:sp>
        <p:sp>
          <p:nvSpPr>
            <p:cNvPr id="63507" name="Rectangle 32"/>
            <p:cNvSpPr>
              <a:spLocks noChangeArrowheads="1"/>
            </p:cNvSpPr>
            <p:nvPr/>
          </p:nvSpPr>
          <p:spPr bwMode="auto">
            <a:xfrm>
              <a:off x="5298" y="613"/>
              <a:ext cx="260" cy="106"/>
            </a:xfrm>
            <a:prstGeom prst="rect">
              <a:avLst/>
            </a:prstGeom>
            <a:solidFill>
              <a:srgbClr val="F7D7AC"/>
            </a:solidFill>
            <a:ln w="19050">
              <a:solidFill>
                <a:schemeClr val="tx1"/>
              </a:solidFill>
              <a:miter lim="800000"/>
              <a:headEnd/>
              <a:tailEnd/>
            </a:ln>
          </p:spPr>
          <p:txBody>
            <a:bodyPr wrap="none" anchor="ctr"/>
            <a:lstStyle/>
            <a:p>
              <a:endParaRPr lang="en-US" dirty="0"/>
            </a:p>
          </p:txBody>
        </p:sp>
      </p:grpSp>
      <p:sp>
        <p:nvSpPr>
          <p:cNvPr id="65569" name="Line 33"/>
          <p:cNvSpPr>
            <a:spLocks noChangeShapeType="1"/>
          </p:cNvSpPr>
          <p:nvPr/>
        </p:nvSpPr>
        <p:spPr bwMode="auto">
          <a:xfrm flipH="1">
            <a:off x="4787900" y="1714500"/>
            <a:ext cx="1917700" cy="1981200"/>
          </a:xfrm>
          <a:prstGeom prst="line">
            <a:avLst/>
          </a:prstGeom>
          <a:noFill/>
          <a:ln w="57150">
            <a:solidFill>
              <a:schemeClr val="accent1"/>
            </a:solidFill>
            <a:round/>
            <a:headEnd/>
            <a:tailEnd type="triangle" w="sm" len="sm"/>
          </a:ln>
          <a:extLst>
            <a:ext uri="{909E8E84-426E-40dd-AFC4-6F175D3DCCD1}">
              <a14:hiddenFill xmlns="" xmlns:a14="http://schemas.microsoft.com/office/drawing/2010/main">
                <a:noFill/>
              </a14:hiddenFill>
            </a:ext>
          </a:extLst>
        </p:spPr>
        <p:txBody>
          <a:bodyPr wrap="none" anchor="ctr"/>
          <a:lstStyle/>
          <a:p>
            <a:endParaRPr lang="en-US" dirty="0"/>
          </a:p>
        </p:txBody>
      </p:sp>
    </p:spTree>
    <p:extLst>
      <p:ext uri="{BB962C8B-B14F-4D97-AF65-F5344CB8AC3E}">
        <p14:creationId xmlns:p14="http://schemas.microsoft.com/office/powerpoint/2010/main" val="1368266443"/>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1000"/>
                                  </p:stCondLst>
                                  <p:childTnLst>
                                    <p:set>
                                      <p:cBhvr>
                                        <p:cTn id="6" dur="1" fill="hold">
                                          <p:stCondLst>
                                            <p:cond delay="0"/>
                                          </p:stCondLst>
                                        </p:cTn>
                                        <p:tgtEl>
                                          <p:spTgt spid="65555"/>
                                        </p:tgtEl>
                                        <p:attrNameLst>
                                          <p:attrName>style.visibility</p:attrName>
                                        </p:attrNameLst>
                                      </p:cBhvr>
                                      <p:to>
                                        <p:strVal val="visible"/>
                                      </p:to>
                                    </p:set>
                                    <p:animEffect transition="in" filter="dissolve">
                                      <p:cBhvr>
                                        <p:cTn id="7" dur="1000"/>
                                        <p:tgtEl>
                                          <p:spTgt spid="65555"/>
                                        </p:tgtEl>
                                      </p:cBhvr>
                                    </p:animEffect>
                                  </p:childTnLst>
                                </p:cTn>
                              </p:par>
                            </p:childTnLst>
                          </p:cTn>
                        </p:par>
                        <p:par>
                          <p:cTn id="8" fill="hold" nodeType="afterGroup">
                            <p:stCondLst>
                              <p:cond delay="2000"/>
                            </p:stCondLst>
                            <p:childTnLst>
                              <p:par>
                                <p:cTn id="9" presetID="22" presetClass="entr" presetSubtype="1" fill="hold" grpId="0" nodeType="afterEffect">
                                  <p:stCondLst>
                                    <p:cond delay="1000"/>
                                  </p:stCondLst>
                                  <p:childTnLst>
                                    <p:set>
                                      <p:cBhvr>
                                        <p:cTn id="10" dur="1" fill="hold">
                                          <p:stCondLst>
                                            <p:cond delay="0"/>
                                          </p:stCondLst>
                                        </p:cTn>
                                        <p:tgtEl>
                                          <p:spTgt spid="65569"/>
                                        </p:tgtEl>
                                        <p:attrNameLst>
                                          <p:attrName>style.visibility</p:attrName>
                                        </p:attrNameLst>
                                      </p:cBhvr>
                                      <p:to>
                                        <p:strVal val="visible"/>
                                      </p:to>
                                    </p:set>
                                    <p:animEffect transition="in" filter="wipe(up)">
                                      <p:cBhvr>
                                        <p:cTn id="11" dur="1000"/>
                                        <p:tgtEl>
                                          <p:spTgt spid="65569"/>
                                        </p:tgtEl>
                                      </p:cBhvr>
                                    </p:animEffect>
                                  </p:childTnLst>
                                </p:cTn>
                              </p:par>
                            </p:childTnLst>
                          </p:cTn>
                        </p:par>
                        <p:par>
                          <p:cTn id="12" fill="hold" nodeType="afterGroup">
                            <p:stCondLst>
                              <p:cond delay="4000"/>
                            </p:stCondLst>
                            <p:childTnLst>
                              <p:par>
                                <p:cTn id="13" presetID="22" presetClass="entr" presetSubtype="8" fill="hold" nodeType="afterEffect">
                                  <p:stCondLst>
                                    <p:cond delay="0"/>
                                  </p:stCondLst>
                                  <p:childTnLst>
                                    <p:set>
                                      <p:cBhvr>
                                        <p:cTn id="14" dur="1" fill="hold">
                                          <p:stCondLst>
                                            <p:cond delay="0"/>
                                          </p:stCondLst>
                                        </p:cTn>
                                        <p:tgtEl>
                                          <p:spTgt spid="65542"/>
                                        </p:tgtEl>
                                        <p:attrNameLst>
                                          <p:attrName>style.visibility</p:attrName>
                                        </p:attrNameLst>
                                      </p:cBhvr>
                                      <p:to>
                                        <p:strVal val="visible"/>
                                      </p:to>
                                    </p:set>
                                    <p:animEffect transition="in" filter="wipe(left)">
                                      <p:cBhvr>
                                        <p:cTn id="15" dur="1000"/>
                                        <p:tgtEl>
                                          <p:spTgt spid="65542"/>
                                        </p:tgtEl>
                                      </p:cBhvr>
                                    </p:animEffect>
                                  </p:childTnLst>
                                </p:cTn>
                              </p:par>
                            </p:childTnLst>
                          </p:cTn>
                        </p:par>
                        <p:par>
                          <p:cTn id="16" fill="hold" nodeType="afterGroup">
                            <p:stCondLst>
                              <p:cond delay="5000"/>
                            </p:stCondLst>
                            <p:childTnLst>
                              <p:par>
                                <p:cTn id="17" presetID="22" presetClass="entr" presetSubtype="1" fill="hold" nodeType="afterEffect">
                                  <p:stCondLst>
                                    <p:cond delay="1000"/>
                                  </p:stCondLst>
                                  <p:childTnLst>
                                    <p:set>
                                      <p:cBhvr>
                                        <p:cTn id="18" dur="1" fill="hold">
                                          <p:stCondLst>
                                            <p:cond delay="0"/>
                                          </p:stCondLst>
                                        </p:cTn>
                                        <p:tgtEl>
                                          <p:spTgt spid="65552"/>
                                        </p:tgtEl>
                                        <p:attrNameLst>
                                          <p:attrName>style.visibility</p:attrName>
                                        </p:attrNameLst>
                                      </p:cBhvr>
                                      <p:to>
                                        <p:strVal val="visible"/>
                                      </p:to>
                                    </p:set>
                                    <p:animEffect transition="in" filter="wipe(up)">
                                      <p:cBhvr>
                                        <p:cTn id="19" dur="1000"/>
                                        <p:tgtEl>
                                          <p:spTgt spid="65552"/>
                                        </p:tgtEl>
                                      </p:cBhvr>
                                    </p:animEffect>
                                  </p:childTnLst>
                                </p:cTn>
                              </p:par>
                            </p:childTnLst>
                          </p:cTn>
                        </p:par>
                        <p:par>
                          <p:cTn id="20" fill="hold" nodeType="afterGroup">
                            <p:stCondLst>
                              <p:cond delay="7000"/>
                            </p:stCondLst>
                            <p:childTnLst>
                              <p:par>
                                <p:cTn id="21" presetID="22" presetClass="entr" presetSubtype="1" fill="hold" nodeType="afterEffect">
                                  <p:stCondLst>
                                    <p:cond delay="1000"/>
                                  </p:stCondLst>
                                  <p:childTnLst>
                                    <p:set>
                                      <p:cBhvr>
                                        <p:cTn id="22" dur="1" fill="hold">
                                          <p:stCondLst>
                                            <p:cond delay="0"/>
                                          </p:stCondLst>
                                        </p:cTn>
                                        <p:tgtEl>
                                          <p:spTgt spid="65539"/>
                                        </p:tgtEl>
                                        <p:attrNameLst>
                                          <p:attrName>style.visibility</p:attrName>
                                        </p:attrNameLst>
                                      </p:cBhvr>
                                      <p:to>
                                        <p:strVal val="visible"/>
                                      </p:to>
                                    </p:set>
                                    <p:animEffect transition="in" filter="wipe(up)">
                                      <p:cBhvr>
                                        <p:cTn id="23" dur="1000"/>
                                        <p:tgtEl>
                                          <p:spTgt spid="655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6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noChangeArrowheads="1"/>
          </p:cNvSpPr>
          <p:nvPr>
            <p:ph type="title"/>
          </p:nvPr>
        </p:nvSpPr>
        <p:spPr>
          <a:xfrm>
            <a:off x="685800" y="434975"/>
            <a:ext cx="7772400" cy="901700"/>
          </a:xfrm>
        </p:spPr>
        <p:txBody>
          <a:bodyPr/>
          <a:lstStyle/>
          <a:p>
            <a:r>
              <a:rPr lang="en-US" dirty="0">
                <a:latin typeface="Arial" charset="0"/>
                <a:cs typeface="Arial" charset="0"/>
              </a:rPr>
              <a:t>House of Quality Example</a:t>
            </a:r>
          </a:p>
        </p:txBody>
      </p:sp>
      <p:grpSp>
        <p:nvGrpSpPr>
          <p:cNvPr id="65538" name="Group 19"/>
          <p:cNvGrpSpPr>
            <a:grpSpLocks/>
          </p:cNvGrpSpPr>
          <p:nvPr/>
        </p:nvGrpSpPr>
        <p:grpSpPr bwMode="auto">
          <a:xfrm>
            <a:off x="6557963" y="454025"/>
            <a:ext cx="2201862" cy="1987550"/>
            <a:chOff x="4171" y="302"/>
            <a:chExt cx="1387" cy="1252"/>
          </a:xfrm>
        </p:grpSpPr>
        <p:sp>
          <p:nvSpPr>
            <p:cNvPr id="65552" name="Freeform 20"/>
            <p:cNvSpPr>
              <a:spLocks/>
            </p:cNvSpPr>
            <p:nvPr/>
          </p:nvSpPr>
          <p:spPr bwMode="auto">
            <a:xfrm>
              <a:off x="4188" y="718"/>
              <a:ext cx="394" cy="462"/>
            </a:xfrm>
            <a:custGeom>
              <a:avLst/>
              <a:gdLst>
                <a:gd name="T0" fmla="*/ 394 w 1436"/>
                <a:gd name="T1" fmla="*/ 462 h 976"/>
                <a:gd name="T2" fmla="*/ 394 w 1436"/>
                <a:gd name="T3" fmla="*/ 0 h 976"/>
                <a:gd name="T4" fmla="*/ 0 w 1436"/>
                <a:gd name="T5" fmla="*/ 0 h 976"/>
                <a:gd name="T6" fmla="*/ 0 w 1436"/>
                <a:gd name="T7" fmla="*/ 462 h 976"/>
                <a:gd name="T8" fmla="*/ 394 w 1436"/>
                <a:gd name="T9" fmla="*/ 462 h 976"/>
                <a:gd name="T10" fmla="*/ 0 60000 65536"/>
                <a:gd name="T11" fmla="*/ 0 60000 65536"/>
                <a:gd name="T12" fmla="*/ 0 60000 65536"/>
                <a:gd name="T13" fmla="*/ 0 60000 65536"/>
                <a:gd name="T14" fmla="*/ 0 60000 65536"/>
                <a:gd name="T15" fmla="*/ 0 w 1436"/>
                <a:gd name="T16" fmla="*/ 0 h 976"/>
                <a:gd name="T17" fmla="*/ 1436 w 1436"/>
                <a:gd name="T18" fmla="*/ 976 h 976"/>
              </a:gdLst>
              <a:ahLst/>
              <a:cxnLst>
                <a:cxn ang="T10">
                  <a:pos x="T0" y="T1"/>
                </a:cxn>
                <a:cxn ang="T11">
                  <a:pos x="T2" y="T3"/>
                </a:cxn>
                <a:cxn ang="T12">
                  <a:pos x="T4" y="T5"/>
                </a:cxn>
                <a:cxn ang="T13">
                  <a:pos x="T6" y="T7"/>
                </a:cxn>
                <a:cxn ang="T14">
                  <a:pos x="T8" y="T9"/>
                </a:cxn>
              </a:cxnLst>
              <a:rect l="T15" t="T16" r="T17" b="T18"/>
              <a:pathLst>
                <a:path w="1436" h="976">
                  <a:moveTo>
                    <a:pt x="1435" y="975"/>
                  </a:moveTo>
                  <a:lnTo>
                    <a:pt x="1435" y="0"/>
                  </a:lnTo>
                  <a:lnTo>
                    <a:pt x="0" y="0"/>
                  </a:lnTo>
                  <a:lnTo>
                    <a:pt x="0" y="975"/>
                  </a:lnTo>
                  <a:lnTo>
                    <a:pt x="1435" y="975"/>
                  </a:lnTo>
                </a:path>
              </a:pathLst>
            </a:custGeom>
            <a:solidFill>
              <a:srgbClr val="D9F7FF"/>
            </a:solidFill>
            <a:ln w="19050" cap="rnd" cmpd="sng">
              <a:solidFill>
                <a:schemeClr val="tx1"/>
              </a:solidFill>
              <a:prstDash val="solid"/>
              <a:round/>
              <a:headEnd type="none" w="med" len="med"/>
              <a:tailEnd type="none" w="med" len="med"/>
            </a:ln>
          </p:spPr>
          <p:txBody>
            <a:bodyPr/>
            <a:lstStyle/>
            <a:p>
              <a:endParaRPr lang="en-US" dirty="0"/>
            </a:p>
          </p:txBody>
        </p:sp>
        <p:sp>
          <p:nvSpPr>
            <p:cNvPr id="65553" name="Text Box 21"/>
            <p:cNvSpPr txBox="1">
              <a:spLocks noChangeArrowheads="1"/>
            </p:cNvSpPr>
            <p:nvPr/>
          </p:nvSpPr>
          <p:spPr bwMode="auto">
            <a:xfrm>
              <a:off x="4171" y="808"/>
              <a:ext cx="428" cy="2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defTabSz="762000">
                <a:defRPr>
                  <a:solidFill>
                    <a:schemeClr val="tx1"/>
                  </a:solidFill>
                  <a:latin typeface="Calibri" charset="0"/>
                  <a:ea typeface="ＭＳ Ｐゴシック" charset="0"/>
                  <a:cs typeface="Arial" charset="0"/>
                </a:defRPr>
              </a:lvl1pPr>
              <a:lvl2pPr marL="742950" indent="-285750" defTabSz="762000">
                <a:defRPr>
                  <a:solidFill>
                    <a:schemeClr val="tx1"/>
                  </a:solidFill>
                  <a:latin typeface="Calibri" charset="0"/>
                  <a:ea typeface="Arial" charset="0"/>
                  <a:cs typeface="Arial" charset="0"/>
                </a:defRPr>
              </a:lvl2pPr>
              <a:lvl3pPr marL="1143000" indent="-228600" defTabSz="762000">
                <a:defRPr>
                  <a:solidFill>
                    <a:schemeClr val="tx1"/>
                  </a:solidFill>
                  <a:latin typeface="Calibri" charset="0"/>
                  <a:ea typeface="Arial" charset="0"/>
                  <a:cs typeface="Arial" charset="0"/>
                </a:defRPr>
              </a:lvl3pPr>
              <a:lvl4pPr marL="1600200" indent="-228600" defTabSz="762000">
                <a:defRPr>
                  <a:solidFill>
                    <a:schemeClr val="tx1"/>
                  </a:solidFill>
                  <a:latin typeface="Calibri" charset="0"/>
                  <a:ea typeface="Arial" charset="0"/>
                  <a:cs typeface="Arial" charset="0"/>
                </a:defRPr>
              </a:lvl4pPr>
              <a:lvl5pPr marL="2057400" indent="-228600" defTabSz="762000">
                <a:defRPr>
                  <a:solidFill>
                    <a:schemeClr val="tx1"/>
                  </a:solidFill>
                  <a:latin typeface="Calibri" charset="0"/>
                  <a:ea typeface="Arial" charset="0"/>
                  <a:cs typeface="Arial" charset="0"/>
                </a:defRPr>
              </a:lvl5pPr>
              <a:lvl6pPr marL="2514600" indent="-228600" defTabSz="762000" fontAlgn="base">
                <a:spcBef>
                  <a:spcPct val="0"/>
                </a:spcBef>
                <a:spcAft>
                  <a:spcPct val="0"/>
                </a:spcAft>
                <a:defRPr>
                  <a:solidFill>
                    <a:schemeClr val="tx1"/>
                  </a:solidFill>
                  <a:latin typeface="Calibri" charset="0"/>
                  <a:ea typeface="Arial" charset="0"/>
                  <a:cs typeface="Arial" charset="0"/>
                </a:defRPr>
              </a:lvl6pPr>
              <a:lvl7pPr marL="2971800" indent="-228600" defTabSz="762000" fontAlgn="base">
                <a:spcBef>
                  <a:spcPct val="0"/>
                </a:spcBef>
                <a:spcAft>
                  <a:spcPct val="0"/>
                </a:spcAft>
                <a:defRPr>
                  <a:solidFill>
                    <a:schemeClr val="tx1"/>
                  </a:solidFill>
                  <a:latin typeface="Calibri" charset="0"/>
                  <a:ea typeface="Arial" charset="0"/>
                  <a:cs typeface="Arial" charset="0"/>
                </a:defRPr>
              </a:lvl7pPr>
              <a:lvl8pPr marL="3429000" indent="-228600" defTabSz="762000" fontAlgn="base">
                <a:spcBef>
                  <a:spcPct val="0"/>
                </a:spcBef>
                <a:spcAft>
                  <a:spcPct val="0"/>
                </a:spcAft>
                <a:defRPr>
                  <a:solidFill>
                    <a:schemeClr val="tx1"/>
                  </a:solidFill>
                  <a:latin typeface="Calibri" charset="0"/>
                  <a:ea typeface="Arial" charset="0"/>
                  <a:cs typeface="Arial" charset="0"/>
                </a:defRPr>
              </a:lvl8pPr>
              <a:lvl9pPr marL="3886200" indent="-228600" defTabSz="762000" fontAlgn="base">
                <a:spcBef>
                  <a:spcPct val="0"/>
                </a:spcBef>
                <a:spcAft>
                  <a:spcPct val="0"/>
                </a:spcAft>
                <a:defRPr>
                  <a:solidFill>
                    <a:schemeClr val="tx1"/>
                  </a:solidFill>
                  <a:latin typeface="Calibri" charset="0"/>
                  <a:ea typeface="Arial" charset="0"/>
                  <a:cs typeface="Arial" charset="0"/>
                </a:defRPr>
              </a:lvl9pPr>
            </a:lstStyle>
            <a:p>
              <a:pPr algn="ctr"/>
              <a:r>
                <a:rPr lang="en-AU" sz="800" b="1" dirty="0">
                  <a:solidFill>
                    <a:srgbClr val="000000"/>
                  </a:solidFill>
                  <a:latin typeface="Arial" charset="0"/>
                  <a:ea typeface="MS PGothic" charset="0"/>
                  <a:cs typeface="MS PGothic" charset="0"/>
                </a:rPr>
                <a:t>What the Customer</a:t>
              </a:r>
            </a:p>
            <a:p>
              <a:pPr algn="ctr"/>
              <a:r>
                <a:rPr lang="en-AU" sz="800" b="1" dirty="0">
                  <a:solidFill>
                    <a:srgbClr val="000000"/>
                  </a:solidFill>
                  <a:latin typeface="Arial" charset="0"/>
                  <a:ea typeface="MS PGothic" charset="0"/>
                  <a:cs typeface="MS PGothic" charset="0"/>
                </a:rPr>
                <a:t>Wants</a:t>
              </a:r>
            </a:p>
          </p:txBody>
        </p:sp>
        <p:sp>
          <p:nvSpPr>
            <p:cNvPr id="65554" name="Freeform 22"/>
            <p:cNvSpPr>
              <a:spLocks/>
            </p:cNvSpPr>
            <p:nvPr/>
          </p:nvSpPr>
          <p:spPr bwMode="auto">
            <a:xfrm>
              <a:off x="4580" y="718"/>
              <a:ext cx="720" cy="464"/>
            </a:xfrm>
            <a:custGeom>
              <a:avLst/>
              <a:gdLst>
                <a:gd name="T0" fmla="*/ 720 w 1738"/>
                <a:gd name="T1" fmla="*/ 464 h 976"/>
                <a:gd name="T2" fmla="*/ 720 w 1738"/>
                <a:gd name="T3" fmla="*/ 0 h 976"/>
                <a:gd name="T4" fmla="*/ 0 w 1738"/>
                <a:gd name="T5" fmla="*/ 0 h 976"/>
                <a:gd name="T6" fmla="*/ 0 w 1738"/>
                <a:gd name="T7" fmla="*/ 464 h 976"/>
                <a:gd name="T8" fmla="*/ 720 w 1738"/>
                <a:gd name="T9" fmla="*/ 464 h 976"/>
                <a:gd name="T10" fmla="*/ 0 60000 65536"/>
                <a:gd name="T11" fmla="*/ 0 60000 65536"/>
                <a:gd name="T12" fmla="*/ 0 60000 65536"/>
                <a:gd name="T13" fmla="*/ 0 60000 65536"/>
                <a:gd name="T14" fmla="*/ 0 60000 65536"/>
                <a:gd name="T15" fmla="*/ 0 w 1738"/>
                <a:gd name="T16" fmla="*/ 0 h 976"/>
                <a:gd name="T17" fmla="*/ 1738 w 1738"/>
                <a:gd name="T18" fmla="*/ 976 h 976"/>
              </a:gdLst>
              <a:ahLst/>
              <a:cxnLst>
                <a:cxn ang="T10">
                  <a:pos x="T0" y="T1"/>
                </a:cxn>
                <a:cxn ang="T11">
                  <a:pos x="T2" y="T3"/>
                </a:cxn>
                <a:cxn ang="T12">
                  <a:pos x="T4" y="T5"/>
                </a:cxn>
                <a:cxn ang="T13">
                  <a:pos x="T6" y="T7"/>
                </a:cxn>
                <a:cxn ang="T14">
                  <a:pos x="T8" y="T9"/>
                </a:cxn>
              </a:cxnLst>
              <a:rect l="T15" t="T16" r="T17" b="T18"/>
              <a:pathLst>
                <a:path w="1738" h="976">
                  <a:moveTo>
                    <a:pt x="1737" y="975"/>
                  </a:moveTo>
                  <a:lnTo>
                    <a:pt x="1737" y="0"/>
                  </a:lnTo>
                  <a:lnTo>
                    <a:pt x="0" y="0"/>
                  </a:lnTo>
                  <a:lnTo>
                    <a:pt x="0" y="975"/>
                  </a:lnTo>
                  <a:lnTo>
                    <a:pt x="1737" y="975"/>
                  </a:lnTo>
                </a:path>
              </a:pathLst>
            </a:custGeom>
            <a:solidFill>
              <a:schemeClr val="accent2"/>
            </a:solidFill>
            <a:ln w="19050" cap="rnd" cmpd="sng">
              <a:solidFill>
                <a:schemeClr val="tx1"/>
              </a:solidFill>
              <a:prstDash val="solid"/>
              <a:round/>
              <a:headEnd type="none" w="med" len="med"/>
              <a:tailEnd type="none" w="med" len="med"/>
            </a:ln>
          </p:spPr>
          <p:txBody>
            <a:bodyPr/>
            <a:lstStyle/>
            <a:p>
              <a:endParaRPr lang="en-US" dirty="0"/>
            </a:p>
          </p:txBody>
        </p:sp>
        <p:sp>
          <p:nvSpPr>
            <p:cNvPr id="65555" name="Text Box 23"/>
            <p:cNvSpPr txBox="1">
              <a:spLocks noChangeArrowheads="1"/>
            </p:cNvSpPr>
            <p:nvPr/>
          </p:nvSpPr>
          <p:spPr bwMode="auto">
            <a:xfrm>
              <a:off x="4695" y="848"/>
              <a:ext cx="500"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defTabSz="762000">
                <a:defRPr>
                  <a:solidFill>
                    <a:schemeClr val="tx1"/>
                  </a:solidFill>
                  <a:latin typeface="Calibri" charset="0"/>
                  <a:ea typeface="ＭＳ Ｐゴシック" charset="0"/>
                  <a:cs typeface="Arial" charset="0"/>
                </a:defRPr>
              </a:lvl1pPr>
              <a:lvl2pPr marL="742950" indent="-285750" defTabSz="762000">
                <a:defRPr>
                  <a:solidFill>
                    <a:schemeClr val="tx1"/>
                  </a:solidFill>
                  <a:latin typeface="Calibri" charset="0"/>
                  <a:ea typeface="Arial" charset="0"/>
                  <a:cs typeface="Arial" charset="0"/>
                </a:defRPr>
              </a:lvl2pPr>
              <a:lvl3pPr marL="1143000" indent="-228600" defTabSz="762000">
                <a:defRPr>
                  <a:solidFill>
                    <a:schemeClr val="tx1"/>
                  </a:solidFill>
                  <a:latin typeface="Calibri" charset="0"/>
                  <a:ea typeface="Arial" charset="0"/>
                  <a:cs typeface="Arial" charset="0"/>
                </a:defRPr>
              </a:lvl3pPr>
              <a:lvl4pPr marL="1600200" indent="-228600" defTabSz="762000">
                <a:defRPr>
                  <a:solidFill>
                    <a:schemeClr val="tx1"/>
                  </a:solidFill>
                  <a:latin typeface="Calibri" charset="0"/>
                  <a:ea typeface="Arial" charset="0"/>
                  <a:cs typeface="Arial" charset="0"/>
                </a:defRPr>
              </a:lvl4pPr>
              <a:lvl5pPr marL="2057400" indent="-228600" defTabSz="762000">
                <a:defRPr>
                  <a:solidFill>
                    <a:schemeClr val="tx1"/>
                  </a:solidFill>
                  <a:latin typeface="Calibri" charset="0"/>
                  <a:ea typeface="Arial" charset="0"/>
                  <a:cs typeface="Arial" charset="0"/>
                </a:defRPr>
              </a:lvl5pPr>
              <a:lvl6pPr marL="2514600" indent="-228600" defTabSz="762000" fontAlgn="base">
                <a:spcBef>
                  <a:spcPct val="0"/>
                </a:spcBef>
                <a:spcAft>
                  <a:spcPct val="0"/>
                </a:spcAft>
                <a:defRPr>
                  <a:solidFill>
                    <a:schemeClr val="tx1"/>
                  </a:solidFill>
                  <a:latin typeface="Calibri" charset="0"/>
                  <a:ea typeface="Arial" charset="0"/>
                  <a:cs typeface="Arial" charset="0"/>
                </a:defRPr>
              </a:lvl6pPr>
              <a:lvl7pPr marL="2971800" indent="-228600" defTabSz="762000" fontAlgn="base">
                <a:spcBef>
                  <a:spcPct val="0"/>
                </a:spcBef>
                <a:spcAft>
                  <a:spcPct val="0"/>
                </a:spcAft>
                <a:defRPr>
                  <a:solidFill>
                    <a:schemeClr val="tx1"/>
                  </a:solidFill>
                  <a:latin typeface="Calibri" charset="0"/>
                  <a:ea typeface="Arial" charset="0"/>
                  <a:cs typeface="Arial" charset="0"/>
                </a:defRPr>
              </a:lvl7pPr>
              <a:lvl8pPr marL="3429000" indent="-228600" defTabSz="762000" fontAlgn="base">
                <a:spcBef>
                  <a:spcPct val="0"/>
                </a:spcBef>
                <a:spcAft>
                  <a:spcPct val="0"/>
                </a:spcAft>
                <a:defRPr>
                  <a:solidFill>
                    <a:schemeClr val="tx1"/>
                  </a:solidFill>
                  <a:latin typeface="Calibri" charset="0"/>
                  <a:ea typeface="Arial" charset="0"/>
                  <a:cs typeface="Arial" charset="0"/>
                </a:defRPr>
              </a:lvl8pPr>
              <a:lvl9pPr marL="3886200" indent="-228600" defTabSz="762000" fontAlgn="base">
                <a:spcBef>
                  <a:spcPct val="0"/>
                </a:spcBef>
                <a:spcAft>
                  <a:spcPct val="0"/>
                </a:spcAft>
                <a:defRPr>
                  <a:solidFill>
                    <a:schemeClr val="tx1"/>
                  </a:solidFill>
                  <a:latin typeface="Calibri" charset="0"/>
                  <a:ea typeface="Arial" charset="0"/>
                  <a:cs typeface="Arial" charset="0"/>
                </a:defRPr>
              </a:lvl9pPr>
            </a:lstStyle>
            <a:p>
              <a:pPr algn="ctr"/>
              <a:r>
                <a:rPr lang="en-AU" sz="800" b="1" dirty="0">
                  <a:solidFill>
                    <a:srgbClr val="000000"/>
                  </a:solidFill>
                  <a:latin typeface="Arial" charset="0"/>
                  <a:ea typeface="MS PGothic" charset="0"/>
                  <a:cs typeface="MS PGothic" charset="0"/>
                </a:rPr>
                <a:t>Relationship</a:t>
              </a:r>
            </a:p>
            <a:p>
              <a:pPr algn="ctr"/>
              <a:r>
                <a:rPr lang="en-AU" sz="800" b="1" dirty="0">
                  <a:solidFill>
                    <a:srgbClr val="000000"/>
                  </a:solidFill>
                  <a:latin typeface="Arial" charset="0"/>
                  <a:ea typeface="MS PGothic" charset="0"/>
                  <a:cs typeface="MS PGothic" charset="0"/>
                </a:rPr>
                <a:t>Matrix</a:t>
              </a:r>
            </a:p>
          </p:txBody>
        </p:sp>
        <p:sp>
          <p:nvSpPr>
            <p:cNvPr id="65556" name="Freeform 24"/>
            <p:cNvSpPr>
              <a:spLocks/>
            </p:cNvSpPr>
            <p:nvPr/>
          </p:nvSpPr>
          <p:spPr bwMode="auto">
            <a:xfrm>
              <a:off x="4580" y="1179"/>
              <a:ext cx="719" cy="375"/>
            </a:xfrm>
            <a:custGeom>
              <a:avLst/>
              <a:gdLst>
                <a:gd name="T0" fmla="*/ 719 w 3173"/>
                <a:gd name="T1" fmla="*/ 375 h 994"/>
                <a:gd name="T2" fmla="*/ 719 w 3173"/>
                <a:gd name="T3" fmla="*/ 0 h 994"/>
                <a:gd name="T4" fmla="*/ 0 w 3173"/>
                <a:gd name="T5" fmla="*/ 0 h 994"/>
                <a:gd name="T6" fmla="*/ 0 w 3173"/>
                <a:gd name="T7" fmla="*/ 375 h 994"/>
                <a:gd name="T8" fmla="*/ 719 w 3173"/>
                <a:gd name="T9" fmla="*/ 375 h 994"/>
                <a:gd name="T10" fmla="*/ 0 60000 65536"/>
                <a:gd name="T11" fmla="*/ 0 60000 65536"/>
                <a:gd name="T12" fmla="*/ 0 60000 65536"/>
                <a:gd name="T13" fmla="*/ 0 60000 65536"/>
                <a:gd name="T14" fmla="*/ 0 60000 65536"/>
                <a:gd name="T15" fmla="*/ 0 w 3173"/>
                <a:gd name="T16" fmla="*/ 0 h 994"/>
                <a:gd name="T17" fmla="*/ 3173 w 3173"/>
                <a:gd name="T18" fmla="*/ 994 h 994"/>
              </a:gdLst>
              <a:ahLst/>
              <a:cxnLst>
                <a:cxn ang="T10">
                  <a:pos x="T0" y="T1"/>
                </a:cxn>
                <a:cxn ang="T11">
                  <a:pos x="T2" y="T3"/>
                </a:cxn>
                <a:cxn ang="T12">
                  <a:pos x="T4" y="T5"/>
                </a:cxn>
                <a:cxn ang="T13">
                  <a:pos x="T6" y="T7"/>
                </a:cxn>
                <a:cxn ang="T14">
                  <a:pos x="T8" y="T9"/>
                </a:cxn>
              </a:cxnLst>
              <a:rect l="T15" t="T16" r="T17" b="T18"/>
              <a:pathLst>
                <a:path w="3173" h="994">
                  <a:moveTo>
                    <a:pt x="3172" y="993"/>
                  </a:moveTo>
                  <a:lnTo>
                    <a:pt x="3172" y="0"/>
                  </a:lnTo>
                  <a:lnTo>
                    <a:pt x="0" y="0"/>
                  </a:lnTo>
                  <a:lnTo>
                    <a:pt x="0" y="993"/>
                  </a:lnTo>
                  <a:lnTo>
                    <a:pt x="3172" y="993"/>
                  </a:lnTo>
                </a:path>
              </a:pathLst>
            </a:custGeom>
            <a:solidFill>
              <a:srgbClr val="BDD6AE"/>
            </a:solidFill>
            <a:ln w="19050" cap="rnd" cmpd="sng">
              <a:solidFill>
                <a:schemeClr val="tx1"/>
              </a:solidFill>
              <a:prstDash val="solid"/>
              <a:round/>
              <a:headEnd type="none" w="med" len="med"/>
              <a:tailEnd type="none" w="med" len="med"/>
            </a:ln>
          </p:spPr>
          <p:txBody>
            <a:bodyPr/>
            <a:lstStyle/>
            <a:p>
              <a:endParaRPr lang="en-US" dirty="0"/>
            </a:p>
          </p:txBody>
        </p:sp>
        <p:sp>
          <p:nvSpPr>
            <p:cNvPr id="65557" name="Text Box 25"/>
            <p:cNvSpPr txBox="1">
              <a:spLocks noChangeArrowheads="1"/>
            </p:cNvSpPr>
            <p:nvPr/>
          </p:nvSpPr>
          <p:spPr bwMode="auto">
            <a:xfrm>
              <a:off x="4605" y="1220"/>
              <a:ext cx="669" cy="2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defTabSz="762000">
                <a:defRPr>
                  <a:solidFill>
                    <a:schemeClr val="tx1"/>
                  </a:solidFill>
                  <a:latin typeface="Calibri" charset="0"/>
                  <a:ea typeface="ＭＳ Ｐゴシック" charset="0"/>
                  <a:cs typeface="Arial" charset="0"/>
                </a:defRPr>
              </a:lvl1pPr>
              <a:lvl2pPr marL="742950" indent="-285750" defTabSz="762000">
                <a:defRPr>
                  <a:solidFill>
                    <a:schemeClr val="tx1"/>
                  </a:solidFill>
                  <a:latin typeface="Calibri" charset="0"/>
                  <a:ea typeface="Arial" charset="0"/>
                  <a:cs typeface="Arial" charset="0"/>
                </a:defRPr>
              </a:lvl2pPr>
              <a:lvl3pPr marL="1143000" indent="-228600" defTabSz="762000">
                <a:defRPr>
                  <a:solidFill>
                    <a:schemeClr val="tx1"/>
                  </a:solidFill>
                  <a:latin typeface="Calibri" charset="0"/>
                  <a:ea typeface="Arial" charset="0"/>
                  <a:cs typeface="Arial" charset="0"/>
                </a:defRPr>
              </a:lvl3pPr>
              <a:lvl4pPr marL="1600200" indent="-228600" defTabSz="762000">
                <a:defRPr>
                  <a:solidFill>
                    <a:schemeClr val="tx1"/>
                  </a:solidFill>
                  <a:latin typeface="Calibri" charset="0"/>
                  <a:ea typeface="Arial" charset="0"/>
                  <a:cs typeface="Arial" charset="0"/>
                </a:defRPr>
              </a:lvl4pPr>
              <a:lvl5pPr marL="2057400" indent="-228600" defTabSz="762000">
                <a:defRPr>
                  <a:solidFill>
                    <a:schemeClr val="tx1"/>
                  </a:solidFill>
                  <a:latin typeface="Calibri" charset="0"/>
                  <a:ea typeface="Arial" charset="0"/>
                  <a:cs typeface="Arial" charset="0"/>
                </a:defRPr>
              </a:lvl5pPr>
              <a:lvl6pPr marL="2514600" indent="-228600" defTabSz="762000" fontAlgn="base">
                <a:spcBef>
                  <a:spcPct val="0"/>
                </a:spcBef>
                <a:spcAft>
                  <a:spcPct val="0"/>
                </a:spcAft>
                <a:defRPr>
                  <a:solidFill>
                    <a:schemeClr val="tx1"/>
                  </a:solidFill>
                  <a:latin typeface="Calibri" charset="0"/>
                  <a:ea typeface="Arial" charset="0"/>
                  <a:cs typeface="Arial" charset="0"/>
                </a:defRPr>
              </a:lvl6pPr>
              <a:lvl7pPr marL="2971800" indent="-228600" defTabSz="762000" fontAlgn="base">
                <a:spcBef>
                  <a:spcPct val="0"/>
                </a:spcBef>
                <a:spcAft>
                  <a:spcPct val="0"/>
                </a:spcAft>
                <a:defRPr>
                  <a:solidFill>
                    <a:schemeClr val="tx1"/>
                  </a:solidFill>
                  <a:latin typeface="Calibri" charset="0"/>
                  <a:ea typeface="Arial" charset="0"/>
                  <a:cs typeface="Arial" charset="0"/>
                </a:defRPr>
              </a:lvl7pPr>
              <a:lvl8pPr marL="3429000" indent="-228600" defTabSz="762000" fontAlgn="base">
                <a:spcBef>
                  <a:spcPct val="0"/>
                </a:spcBef>
                <a:spcAft>
                  <a:spcPct val="0"/>
                </a:spcAft>
                <a:defRPr>
                  <a:solidFill>
                    <a:schemeClr val="tx1"/>
                  </a:solidFill>
                  <a:latin typeface="Calibri" charset="0"/>
                  <a:ea typeface="Arial" charset="0"/>
                  <a:cs typeface="Arial" charset="0"/>
                </a:defRPr>
              </a:lvl8pPr>
              <a:lvl9pPr marL="3886200" indent="-228600" defTabSz="762000" fontAlgn="base">
                <a:spcBef>
                  <a:spcPct val="0"/>
                </a:spcBef>
                <a:spcAft>
                  <a:spcPct val="0"/>
                </a:spcAft>
                <a:defRPr>
                  <a:solidFill>
                    <a:schemeClr val="tx1"/>
                  </a:solidFill>
                  <a:latin typeface="Calibri" charset="0"/>
                  <a:ea typeface="Arial" charset="0"/>
                  <a:cs typeface="Arial" charset="0"/>
                </a:defRPr>
              </a:lvl9pPr>
            </a:lstStyle>
            <a:p>
              <a:pPr algn="ctr"/>
              <a:r>
                <a:rPr lang="en-AU" sz="800" b="1" dirty="0">
                  <a:solidFill>
                    <a:srgbClr val="000000"/>
                  </a:solidFill>
                  <a:latin typeface="Arial" charset="0"/>
                  <a:ea typeface="MS PGothic" charset="0"/>
                  <a:cs typeface="MS PGothic" charset="0"/>
                </a:rPr>
                <a:t>Technical</a:t>
              </a:r>
            </a:p>
            <a:p>
              <a:pPr algn="ctr"/>
              <a:r>
                <a:rPr lang="en-AU" sz="800" b="1" dirty="0">
                  <a:solidFill>
                    <a:srgbClr val="000000"/>
                  </a:solidFill>
                  <a:latin typeface="Arial" charset="0"/>
                  <a:ea typeface="MS PGothic" charset="0"/>
                  <a:cs typeface="MS PGothic" charset="0"/>
                </a:rPr>
                <a:t>Attributes and</a:t>
              </a:r>
            </a:p>
            <a:p>
              <a:pPr algn="ctr"/>
              <a:r>
                <a:rPr lang="en-AU" sz="800" b="1" dirty="0">
                  <a:solidFill>
                    <a:srgbClr val="000000"/>
                  </a:solidFill>
                  <a:latin typeface="Arial" charset="0"/>
                  <a:ea typeface="MS PGothic" charset="0"/>
                  <a:cs typeface="MS PGothic" charset="0"/>
                </a:rPr>
                <a:t>Evaluation</a:t>
              </a:r>
            </a:p>
          </p:txBody>
        </p:sp>
        <p:sp>
          <p:nvSpPr>
            <p:cNvPr id="65558" name="Rectangle 26"/>
            <p:cNvSpPr>
              <a:spLocks noChangeArrowheads="1"/>
            </p:cNvSpPr>
            <p:nvPr/>
          </p:nvSpPr>
          <p:spPr bwMode="auto">
            <a:xfrm>
              <a:off x="4580" y="479"/>
              <a:ext cx="719" cy="240"/>
            </a:xfrm>
            <a:prstGeom prst="rect">
              <a:avLst/>
            </a:prstGeom>
            <a:solidFill>
              <a:srgbClr val="F7D7AC"/>
            </a:solidFill>
            <a:ln w="19050">
              <a:solidFill>
                <a:schemeClr val="tx1"/>
              </a:solidFill>
              <a:miter lim="800000"/>
              <a:headEnd/>
              <a:tailEnd/>
            </a:ln>
          </p:spPr>
          <p:txBody>
            <a:bodyPr wrap="none" anchor="ctr"/>
            <a:lstStyle/>
            <a:p>
              <a:endParaRPr lang="en-US" dirty="0"/>
            </a:p>
          </p:txBody>
        </p:sp>
        <p:sp>
          <p:nvSpPr>
            <p:cNvPr id="65559" name="Text Box 27"/>
            <p:cNvSpPr txBox="1">
              <a:spLocks noChangeArrowheads="1"/>
            </p:cNvSpPr>
            <p:nvPr/>
          </p:nvSpPr>
          <p:spPr bwMode="auto">
            <a:xfrm>
              <a:off x="4626" y="495"/>
              <a:ext cx="628"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defTabSz="762000">
                <a:defRPr>
                  <a:solidFill>
                    <a:schemeClr val="tx1"/>
                  </a:solidFill>
                  <a:latin typeface="Calibri" charset="0"/>
                  <a:ea typeface="ＭＳ Ｐゴシック" charset="0"/>
                  <a:cs typeface="Arial" charset="0"/>
                </a:defRPr>
              </a:lvl1pPr>
              <a:lvl2pPr marL="742950" indent="-285750" defTabSz="762000">
                <a:defRPr>
                  <a:solidFill>
                    <a:schemeClr val="tx1"/>
                  </a:solidFill>
                  <a:latin typeface="Calibri" charset="0"/>
                  <a:ea typeface="Arial" charset="0"/>
                  <a:cs typeface="Arial" charset="0"/>
                </a:defRPr>
              </a:lvl2pPr>
              <a:lvl3pPr marL="1143000" indent="-228600" defTabSz="762000">
                <a:defRPr>
                  <a:solidFill>
                    <a:schemeClr val="tx1"/>
                  </a:solidFill>
                  <a:latin typeface="Calibri" charset="0"/>
                  <a:ea typeface="Arial" charset="0"/>
                  <a:cs typeface="Arial" charset="0"/>
                </a:defRPr>
              </a:lvl3pPr>
              <a:lvl4pPr marL="1600200" indent="-228600" defTabSz="762000">
                <a:defRPr>
                  <a:solidFill>
                    <a:schemeClr val="tx1"/>
                  </a:solidFill>
                  <a:latin typeface="Calibri" charset="0"/>
                  <a:ea typeface="Arial" charset="0"/>
                  <a:cs typeface="Arial" charset="0"/>
                </a:defRPr>
              </a:lvl4pPr>
              <a:lvl5pPr marL="2057400" indent="-228600" defTabSz="762000">
                <a:defRPr>
                  <a:solidFill>
                    <a:schemeClr val="tx1"/>
                  </a:solidFill>
                  <a:latin typeface="Calibri" charset="0"/>
                  <a:ea typeface="Arial" charset="0"/>
                  <a:cs typeface="Arial" charset="0"/>
                </a:defRPr>
              </a:lvl5pPr>
              <a:lvl6pPr marL="2514600" indent="-228600" defTabSz="762000" fontAlgn="base">
                <a:spcBef>
                  <a:spcPct val="0"/>
                </a:spcBef>
                <a:spcAft>
                  <a:spcPct val="0"/>
                </a:spcAft>
                <a:defRPr>
                  <a:solidFill>
                    <a:schemeClr val="tx1"/>
                  </a:solidFill>
                  <a:latin typeface="Calibri" charset="0"/>
                  <a:ea typeface="Arial" charset="0"/>
                  <a:cs typeface="Arial" charset="0"/>
                </a:defRPr>
              </a:lvl6pPr>
              <a:lvl7pPr marL="2971800" indent="-228600" defTabSz="762000" fontAlgn="base">
                <a:spcBef>
                  <a:spcPct val="0"/>
                </a:spcBef>
                <a:spcAft>
                  <a:spcPct val="0"/>
                </a:spcAft>
                <a:defRPr>
                  <a:solidFill>
                    <a:schemeClr val="tx1"/>
                  </a:solidFill>
                  <a:latin typeface="Calibri" charset="0"/>
                  <a:ea typeface="Arial" charset="0"/>
                  <a:cs typeface="Arial" charset="0"/>
                </a:defRPr>
              </a:lvl7pPr>
              <a:lvl8pPr marL="3429000" indent="-228600" defTabSz="762000" fontAlgn="base">
                <a:spcBef>
                  <a:spcPct val="0"/>
                </a:spcBef>
                <a:spcAft>
                  <a:spcPct val="0"/>
                </a:spcAft>
                <a:defRPr>
                  <a:solidFill>
                    <a:schemeClr val="tx1"/>
                  </a:solidFill>
                  <a:latin typeface="Calibri" charset="0"/>
                  <a:ea typeface="Arial" charset="0"/>
                  <a:cs typeface="Arial" charset="0"/>
                </a:defRPr>
              </a:lvl8pPr>
              <a:lvl9pPr marL="3886200" indent="-228600" defTabSz="762000" fontAlgn="base">
                <a:spcBef>
                  <a:spcPct val="0"/>
                </a:spcBef>
                <a:spcAft>
                  <a:spcPct val="0"/>
                </a:spcAft>
                <a:defRPr>
                  <a:solidFill>
                    <a:schemeClr val="tx1"/>
                  </a:solidFill>
                  <a:latin typeface="Calibri" charset="0"/>
                  <a:ea typeface="Arial" charset="0"/>
                  <a:cs typeface="Arial" charset="0"/>
                </a:defRPr>
              </a:lvl9pPr>
            </a:lstStyle>
            <a:p>
              <a:pPr algn="ctr"/>
              <a:r>
                <a:rPr lang="en-AU" sz="800" b="1" dirty="0">
                  <a:solidFill>
                    <a:srgbClr val="000000"/>
                  </a:solidFill>
                  <a:latin typeface="Arial" charset="0"/>
                  <a:ea typeface="MS PGothic" charset="0"/>
                  <a:cs typeface="MS PGothic" charset="0"/>
                </a:rPr>
                <a:t>How to Satisfy</a:t>
              </a:r>
            </a:p>
            <a:p>
              <a:pPr algn="ctr"/>
              <a:r>
                <a:rPr lang="en-AU" sz="800" b="1" dirty="0">
                  <a:solidFill>
                    <a:srgbClr val="000000"/>
                  </a:solidFill>
                  <a:latin typeface="Arial" charset="0"/>
                  <a:ea typeface="MS PGothic" charset="0"/>
                  <a:cs typeface="MS PGothic" charset="0"/>
                </a:rPr>
                <a:t>Customer Wants</a:t>
              </a:r>
            </a:p>
          </p:txBody>
        </p:sp>
        <p:sp>
          <p:nvSpPr>
            <p:cNvPr id="39" name="Freeform 28"/>
            <p:cNvSpPr>
              <a:spLocks/>
            </p:cNvSpPr>
            <p:nvPr/>
          </p:nvSpPr>
          <p:spPr bwMode="auto">
            <a:xfrm>
              <a:off x="4581" y="302"/>
              <a:ext cx="718" cy="178"/>
            </a:xfrm>
            <a:custGeom>
              <a:avLst/>
              <a:gdLst>
                <a:gd name="T0" fmla="*/ 1744 w 1745"/>
                <a:gd name="T1" fmla="*/ 671 h 672"/>
                <a:gd name="T2" fmla="*/ 871 w 1745"/>
                <a:gd name="T3" fmla="*/ 0 h 672"/>
                <a:gd name="T4" fmla="*/ 0 w 1745"/>
                <a:gd name="T5" fmla="*/ 671 h 672"/>
                <a:gd name="T6" fmla="*/ 1744 w 1745"/>
                <a:gd name="T7" fmla="*/ 671 h 672"/>
              </a:gdLst>
              <a:ahLst/>
              <a:cxnLst>
                <a:cxn ang="0">
                  <a:pos x="T0" y="T1"/>
                </a:cxn>
                <a:cxn ang="0">
                  <a:pos x="T2" y="T3"/>
                </a:cxn>
                <a:cxn ang="0">
                  <a:pos x="T4" y="T5"/>
                </a:cxn>
                <a:cxn ang="0">
                  <a:pos x="T6" y="T7"/>
                </a:cxn>
              </a:cxnLst>
              <a:rect l="0" t="0" r="r" b="b"/>
              <a:pathLst>
                <a:path w="1745" h="672">
                  <a:moveTo>
                    <a:pt x="1744" y="671"/>
                  </a:moveTo>
                  <a:lnTo>
                    <a:pt x="871" y="0"/>
                  </a:lnTo>
                  <a:lnTo>
                    <a:pt x="0" y="671"/>
                  </a:lnTo>
                  <a:lnTo>
                    <a:pt x="1744" y="671"/>
                  </a:lnTo>
                </a:path>
              </a:pathLst>
            </a:custGeom>
            <a:solidFill>
              <a:schemeClr val="accent3"/>
            </a:solidFill>
            <a:ln w="19050" cap="rnd" cmpd="sng">
              <a:solidFill>
                <a:schemeClr val="tx1"/>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Arial"/>
                <a:ea typeface="+mn-ea"/>
                <a:cs typeface="Arial"/>
              </a:endParaRPr>
            </a:p>
          </p:txBody>
        </p:sp>
        <p:sp>
          <p:nvSpPr>
            <p:cNvPr id="65561" name="Text Box 29"/>
            <p:cNvSpPr txBox="1">
              <a:spLocks noChangeArrowheads="1"/>
            </p:cNvSpPr>
            <p:nvPr/>
          </p:nvSpPr>
          <p:spPr bwMode="auto">
            <a:xfrm>
              <a:off x="4685" y="375"/>
              <a:ext cx="519" cy="1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defTabSz="762000">
                <a:defRPr>
                  <a:solidFill>
                    <a:schemeClr val="tx1"/>
                  </a:solidFill>
                  <a:latin typeface="Calibri" charset="0"/>
                  <a:ea typeface="ＭＳ Ｐゴシック" charset="0"/>
                  <a:cs typeface="Arial" charset="0"/>
                </a:defRPr>
              </a:lvl1pPr>
              <a:lvl2pPr marL="742950" indent="-285750" defTabSz="762000">
                <a:defRPr>
                  <a:solidFill>
                    <a:schemeClr val="tx1"/>
                  </a:solidFill>
                  <a:latin typeface="Calibri" charset="0"/>
                  <a:ea typeface="Arial" charset="0"/>
                  <a:cs typeface="Arial" charset="0"/>
                </a:defRPr>
              </a:lvl2pPr>
              <a:lvl3pPr marL="1143000" indent="-228600" defTabSz="762000">
                <a:defRPr>
                  <a:solidFill>
                    <a:schemeClr val="tx1"/>
                  </a:solidFill>
                  <a:latin typeface="Calibri" charset="0"/>
                  <a:ea typeface="Arial" charset="0"/>
                  <a:cs typeface="Arial" charset="0"/>
                </a:defRPr>
              </a:lvl3pPr>
              <a:lvl4pPr marL="1600200" indent="-228600" defTabSz="762000">
                <a:defRPr>
                  <a:solidFill>
                    <a:schemeClr val="tx1"/>
                  </a:solidFill>
                  <a:latin typeface="Calibri" charset="0"/>
                  <a:ea typeface="Arial" charset="0"/>
                  <a:cs typeface="Arial" charset="0"/>
                </a:defRPr>
              </a:lvl4pPr>
              <a:lvl5pPr marL="2057400" indent="-228600" defTabSz="762000">
                <a:defRPr>
                  <a:solidFill>
                    <a:schemeClr val="tx1"/>
                  </a:solidFill>
                  <a:latin typeface="Calibri" charset="0"/>
                  <a:ea typeface="Arial" charset="0"/>
                  <a:cs typeface="Arial" charset="0"/>
                </a:defRPr>
              </a:lvl5pPr>
              <a:lvl6pPr marL="2514600" indent="-228600" defTabSz="762000" fontAlgn="base">
                <a:spcBef>
                  <a:spcPct val="0"/>
                </a:spcBef>
                <a:spcAft>
                  <a:spcPct val="0"/>
                </a:spcAft>
                <a:defRPr>
                  <a:solidFill>
                    <a:schemeClr val="tx1"/>
                  </a:solidFill>
                  <a:latin typeface="Calibri" charset="0"/>
                  <a:ea typeface="Arial" charset="0"/>
                  <a:cs typeface="Arial" charset="0"/>
                </a:defRPr>
              </a:lvl6pPr>
              <a:lvl7pPr marL="2971800" indent="-228600" defTabSz="762000" fontAlgn="base">
                <a:spcBef>
                  <a:spcPct val="0"/>
                </a:spcBef>
                <a:spcAft>
                  <a:spcPct val="0"/>
                </a:spcAft>
                <a:defRPr>
                  <a:solidFill>
                    <a:schemeClr val="tx1"/>
                  </a:solidFill>
                  <a:latin typeface="Calibri" charset="0"/>
                  <a:ea typeface="Arial" charset="0"/>
                  <a:cs typeface="Arial" charset="0"/>
                </a:defRPr>
              </a:lvl7pPr>
              <a:lvl8pPr marL="3429000" indent="-228600" defTabSz="762000" fontAlgn="base">
                <a:spcBef>
                  <a:spcPct val="0"/>
                </a:spcBef>
                <a:spcAft>
                  <a:spcPct val="0"/>
                </a:spcAft>
                <a:defRPr>
                  <a:solidFill>
                    <a:schemeClr val="tx1"/>
                  </a:solidFill>
                  <a:latin typeface="Calibri" charset="0"/>
                  <a:ea typeface="Arial" charset="0"/>
                  <a:cs typeface="Arial" charset="0"/>
                </a:defRPr>
              </a:lvl8pPr>
              <a:lvl9pPr marL="3886200" indent="-228600" defTabSz="762000" fontAlgn="base">
                <a:spcBef>
                  <a:spcPct val="0"/>
                </a:spcBef>
                <a:spcAft>
                  <a:spcPct val="0"/>
                </a:spcAft>
                <a:defRPr>
                  <a:solidFill>
                    <a:schemeClr val="tx1"/>
                  </a:solidFill>
                  <a:latin typeface="Calibri" charset="0"/>
                  <a:ea typeface="Arial" charset="0"/>
                  <a:cs typeface="Arial" charset="0"/>
                </a:defRPr>
              </a:lvl9pPr>
            </a:lstStyle>
            <a:p>
              <a:r>
                <a:rPr lang="en-AU" sz="600" b="1" dirty="0">
                  <a:solidFill>
                    <a:srgbClr val="000000"/>
                  </a:solidFill>
                  <a:latin typeface="Arial" charset="0"/>
                  <a:ea typeface="MS PGothic" charset="0"/>
                  <a:cs typeface="MS PGothic" charset="0"/>
                </a:rPr>
                <a:t>Interrelationships</a:t>
              </a:r>
            </a:p>
          </p:txBody>
        </p:sp>
        <p:sp>
          <p:nvSpPr>
            <p:cNvPr id="41" name="Freeform 30"/>
            <p:cNvSpPr>
              <a:spLocks/>
            </p:cNvSpPr>
            <p:nvPr/>
          </p:nvSpPr>
          <p:spPr bwMode="auto">
            <a:xfrm>
              <a:off x="5297" y="716"/>
              <a:ext cx="261" cy="462"/>
            </a:xfrm>
            <a:custGeom>
              <a:avLst/>
              <a:gdLst>
                <a:gd name="T0" fmla="*/ 791 w 792"/>
                <a:gd name="T1" fmla="*/ 1192 h 1193"/>
                <a:gd name="T2" fmla="*/ 791 w 792"/>
                <a:gd name="T3" fmla="*/ 0 h 1193"/>
                <a:gd name="T4" fmla="*/ 0 w 792"/>
                <a:gd name="T5" fmla="*/ 0 h 1193"/>
                <a:gd name="T6" fmla="*/ 0 w 792"/>
                <a:gd name="T7" fmla="*/ 1192 h 1193"/>
                <a:gd name="T8" fmla="*/ 791 w 792"/>
                <a:gd name="T9" fmla="*/ 1192 h 1193"/>
              </a:gdLst>
              <a:ahLst/>
              <a:cxnLst>
                <a:cxn ang="0">
                  <a:pos x="T0" y="T1"/>
                </a:cxn>
                <a:cxn ang="0">
                  <a:pos x="T2" y="T3"/>
                </a:cxn>
                <a:cxn ang="0">
                  <a:pos x="T4" y="T5"/>
                </a:cxn>
                <a:cxn ang="0">
                  <a:pos x="T6" y="T7"/>
                </a:cxn>
                <a:cxn ang="0">
                  <a:pos x="T8" y="T9"/>
                </a:cxn>
              </a:cxnLst>
              <a:rect l="0" t="0" r="r" b="b"/>
              <a:pathLst>
                <a:path w="792" h="1193">
                  <a:moveTo>
                    <a:pt x="791" y="1192"/>
                  </a:moveTo>
                  <a:lnTo>
                    <a:pt x="791" y="0"/>
                  </a:lnTo>
                  <a:lnTo>
                    <a:pt x="0" y="0"/>
                  </a:lnTo>
                  <a:lnTo>
                    <a:pt x="0" y="1192"/>
                  </a:lnTo>
                  <a:lnTo>
                    <a:pt x="791" y="1192"/>
                  </a:lnTo>
                </a:path>
              </a:pathLst>
            </a:custGeom>
            <a:solidFill>
              <a:schemeClr val="accent4"/>
            </a:solidFill>
            <a:ln w="19050" cap="rnd" cmpd="sng">
              <a:solidFill>
                <a:schemeClr val="tx1"/>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Arial"/>
                <a:ea typeface="+mn-ea"/>
                <a:cs typeface="Arial"/>
              </a:endParaRPr>
            </a:p>
          </p:txBody>
        </p:sp>
        <p:sp>
          <p:nvSpPr>
            <p:cNvPr id="65563" name="Text Box 31"/>
            <p:cNvSpPr txBox="1">
              <a:spLocks noChangeArrowheads="1"/>
            </p:cNvSpPr>
            <p:nvPr/>
          </p:nvSpPr>
          <p:spPr bwMode="auto">
            <a:xfrm rot="-5400000">
              <a:off x="5178" y="844"/>
              <a:ext cx="497"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pPr algn="ctr"/>
              <a:r>
                <a:rPr lang="en-US" sz="800" b="1" dirty="0">
                  <a:solidFill>
                    <a:srgbClr val="000000"/>
                  </a:solidFill>
                  <a:latin typeface="Arial" charset="0"/>
                </a:rPr>
                <a:t>Analysis of</a:t>
              </a:r>
            </a:p>
            <a:p>
              <a:pPr algn="ctr"/>
              <a:r>
                <a:rPr lang="en-US" sz="800" b="1" dirty="0">
                  <a:solidFill>
                    <a:srgbClr val="000000"/>
                  </a:solidFill>
                  <a:latin typeface="Arial" charset="0"/>
                </a:rPr>
                <a:t>Competitors</a:t>
              </a:r>
            </a:p>
          </p:txBody>
        </p:sp>
        <p:sp>
          <p:nvSpPr>
            <p:cNvPr id="65564" name="Rectangle 32"/>
            <p:cNvSpPr>
              <a:spLocks noChangeArrowheads="1"/>
            </p:cNvSpPr>
            <p:nvPr/>
          </p:nvSpPr>
          <p:spPr bwMode="auto">
            <a:xfrm>
              <a:off x="5298" y="613"/>
              <a:ext cx="260" cy="106"/>
            </a:xfrm>
            <a:prstGeom prst="rect">
              <a:avLst/>
            </a:prstGeom>
            <a:solidFill>
              <a:srgbClr val="F7D7AC"/>
            </a:solidFill>
            <a:ln w="19050">
              <a:solidFill>
                <a:schemeClr val="tx1"/>
              </a:solidFill>
              <a:miter lim="800000"/>
              <a:headEnd/>
              <a:tailEnd/>
            </a:ln>
          </p:spPr>
          <p:txBody>
            <a:bodyPr wrap="none" anchor="ctr"/>
            <a:lstStyle/>
            <a:p>
              <a:endParaRPr lang="en-US" dirty="0"/>
            </a:p>
          </p:txBody>
        </p:sp>
      </p:grpSp>
      <p:grpSp>
        <p:nvGrpSpPr>
          <p:cNvPr id="67601" name="Group 17"/>
          <p:cNvGrpSpPr>
            <a:grpSpLocks/>
          </p:cNvGrpSpPr>
          <p:nvPr/>
        </p:nvGrpSpPr>
        <p:grpSpPr bwMode="auto">
          <a:xfrm>
            <a:off x="1311275" y="1651000"/>
            <a:ext cx="4010025" cy="4737100"/>
            <a:chOff x="1074" y="1040"/>
            <a:chExt cx="2526" cy="2984"/>
          </a:xfrm>
        </p:grpSpPr>
        <p:sp>
          <p:nvSpPr>
            <p:cNvPr id="65544" name="Line 18"/>
            <p:cNvSpPr>
              <a:spLocks noChangeShapeType="1"/>
            </p:cNvSpPr>
            <p:nvPr/>
          </p:nvSpPr>
          <p:spPr bwMode="auto">
            <a:xfrm flipH="1">
              <a:off x="1424" y="2096"/>
              <a:ext cx="1232" cy="1080"/>
            </a:xfrm>
            <a:prstGeom prst="line">
              <a:avLst/>
            </a:prstGeom>
            <a:noFill/>
            <a:ln w="57150">
              <a:solidFill>
                <a:schemeClr val="hlink"/>
              </a:solidFill>
              <a:round/>
              <a:headEnd/>
              <a:tailEnd type="triangl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67603" name="Rectangle 19"/>
            <p:cNvSpPr>
              <a:spLocks noChangeArrowheads="1"/>
            </p:cNvSpPr>
            <p:nvPr/>
          </p:nvSpPr>
          <p:spPr bwMode="auto">
            <a:xfrm>
              <a:off x="1184" y="1080"/>
              <a:ext cx="2416" cy="2944"/>
            </a:xfrm>
            <a:prstGeom prst="rect">
              <a:avLst/>
            </a:prstGeom>
            <a:solidFill>
              <a:schemeClr val="accent3"/>
            </a:solidFill>
            <a:ln w="28575">
              <a:solidFill>
                <a:schemeClr val="tx1"/>
              </a:solidFill>
              <a:miter lim="800000"/>
              <a:headEnd/>
              <a:tailEnd/>
            </a:ln>
            <a:effectLst/>
          </p:spPr>
          <p:txBody>
            <a:bodyPr wrap="none" anchor="ctr"/>
            <a:lstStyle/>
            <a:p>
              <a:pPr fontAlgn="auto">
                <a:spcBef>
                  <a:spcPts val="0"/>
                </a:spcBef>
                <a:spcAft>
                  <a:spcPts val="0"/>
                </a:spcAft>
                <a:defRPr/>
              </a:pPr>
              <a:endParaRPr lang="en-US" dirty="0">
                <a:latin typeface="Arial"/>
                <a:ea typeface="+mn-ea"/>
                <a:cs typeface="Arial"/>
              </a:endParaRPr>
            </a:p>
          </p:txBody>
        </p:sp>
        <p:sp>
          <p:nvSpPr>
            <p:cNvPr id="65546" name="Rectangle 20"/>
            <p:cNvSpPr>
              <a:spLocks noChangeArrowheads="1"/>
            </p:cNvSpPr>
            <p:nvPr/>
          </p:nvSpPr>
          <p:spPr bwMode="auto">
            <a:xfrm rot="-5400000">
              <a:off x="806" y="1308"/>
              <a:ext cx="2955" cy="24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62000" tIns="46800" rIns="162000" bIns="46800">
              <a:spAutoFit/>
            </a:bodyPr>
            <a:lstStyle/>
            <a:p>
              <a:pPr>
                <a:lnSpc>
                  <a:spcPct val="229000"/>
                </a:lnSpc>
              </a:pPr>
              <a:r>
                <a:rPr lang="en-US" dirty="0"/>
                <a:t>Low electricity requirements</a:t>
              </a:r>
            </a:p>
            <a:p>
              <a:pPr>
                <a:lnSpc>
                  <a:spcPct val="229000"/>
                </a:lnSpc>
              </a:pPr>
              <a:r>
                <a:rPr lang="en-US" dirty="0"/>
                <a:t>Aluminum components</a:t>
              </a:r>
            </a:p>
            <a:p>
              <a:pPr>
                <a:lnSpc>
                  <a:spcPct val="229000"/>
                </a:lnSpc>
              </a:pPr>
              <a:r>
                <a:rPr lang="en-US" dirty="0"/>
                <a:t>Auto focus</a:t>
              </a:r>
            </a:p>
            <a:p>
              <a:pPr>
                <a:lnSpc>
                  <a:spcPct val="229000"/>
                </a:lnSpc>
              </a:pPr>
              <a:r>
                <a:rPr lang="en-US" dirty="0"/>
                <a:t>Auto exposure</a:t>
              </a:r>
            </a:p>
            <a:p>
              <a:pPr>
                <a:lnSpc>
                  <a:spcPct val="229000"/>
                </a:lnSpc>
              </a:pPr>
              <a:r>
                <a:rPr lang="en-US" dirty="0"/>
                <a:t>High number of pixels</a:t>
              </a:r>
            </a:p>
            <a:p>
              <a:pPr>
                <a:lnSpc>
                  <a:spcPct val="229000"/>
                </a:lnSpc>
              </a:pPr>
              <a:r>
                <a:rPr lang="en-US" dirty="0"/>
                <a:t>Ergonomic design</a:t>
              </a:r>
            </a:p>
          </p:txBody>
        </p:sp>
        <p:sp>
          <p:nvSpPr>
            <p:cNvPr id="65547" name="Line 21"/>
            <p:cNvSpPr>
              <a:spLocks noChangeShapeType="1"/>
            </p:cNvSpPr>
            <p:nvPr/>
          </p:nvSpPr>
          <p:spPr bwMode="auto">
            <a:xfrm>
              <a:off x="1586" y="1072"/>
              <a:ext cx="0" cy="295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65548" name="Line 22"/>
            <p:cNvSpPr>
              <a:spLocks noChangeShapeType="1"/>
            </p:cNvSpPr>
            <p:nvPr/>
          </p:nvSpPr>
          <p:spPr bwMode="auto">
            <a:xfrm>
              <a:off x="1989" y="1072"/>
              <a:ext cx="0" cy="295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65549" name="Line 23"/>
            <p:cNvSpPr>
              <a:spLocks noChangeShapeType="1"/>
            </p:cNvSpPr>
            <p:nvPr/>
          </p:nvSpPr>
          <p:spPr bwMode="auto">
            <a:xfrm>
              <a:off x="2392" y="1072"/>
              <a:ext cx="0" cy="295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65550" name="Line 24"/>
            <p:cNvSpPr>
              <a:spLocks noChangeShapeType="1"/>
            </p:cNvSpPr>
            <p:nvPr/>
          </p:nvSpPr>
          <p:spPr bwMode="auto">
            <a:xfrm>
              <a:off x="2794" y="1072"/>
              <a:ext cx="0" cy="295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65551" name="Line 25"/>
            <p:cNvSpPr>
              <a:spLocks noChangeShapeType="1"/>
            </p:cNvSpPr>
            <p:nvPr/>
          </p:nvSpPr>
          <p:spPr bwMode="auto">
            <a:xfrm>
              <a:off x="3197" y="1072"/>
              <a:ext cx="0" cy="295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grpSp>
      <p:sp>
        <p:nvSpPr>
          <p:cNvPr id="67610" name="Line 26"/>
          <p:cNvSpPr>
            <a:spLocks noChangeShapeType="1"/>
          </p:cNvSpPr>
          <p:nvPr/>
        </p:nvSpPr>
        <p:spPr bwMode="auto">
          <a:xfrm flipH="1">
            <a:off x="5473700" y="1003300"/>
            <a:ext cx="1803400" cy="1358900"/>
          </a:xfrm>
          <a:prstGeom prst="line">
            <a:avLst/>
          </a:prstGeom>
          <a:noFill/>
          <a:ln w="57150">
            <a:solidFill>
              <a:srgbClr val="D33320"/>
            </a:solidFill>
            <a:round/>
            <a:headEnd/>
            <a:tailEnd type="triangle" w="sm" len="sm"/>
          </a:ln>
          <a:extLst>
            <a:ext uri="{909E8E84-426E-40dd-AFC4-6F175D3DCCD1}">
              <a14:hiddenFill xmlns="" xmlns:a14="http://schemas.microsoft.com/office/drawing/2010/main">
                <a:noFill/>
              </a14:hiddenFill>
            </a:ext>
          </a:extLst>
        </p:spPr>
        <p:txBody>
          <a:bodyPr wrap="none" anchor="ctr"/>
          <a:lstStyle/>
          <a:p>
            <a:endParaRPr lang="en-US" dirty="0"/>
          </a:p>
        </p:txBody>
      </p:sp>
      <p:grpSp>
        <p:nvGrpSpPr>
          <p:cNvPr id="67611" name="Group 27"/>
          <p:cNvGrpSpPr>
            <a:grpSpLocks/>
          </p:cNvGrpSpPr>
          <p:nvPr/>
        </p:nvGrpSpPr>
        <p:grpSpPr bwMode="auto">
          <a:xfrm>
            <a:off x="5473700" y="4041775"/>
            <a:ext cx="2717800" cy="646113"/>
            <a:chOff x="3448" y="2546"/>
            <a:chExt cx="1712" cy="407"/>
          </a:xfrm>
        </p:grpSpPr>
        <p:sp>
          <p:nvSpPr>
            <p:cNvPr id="65542" name="Rectangle 28"/>
            <p:cNvSpPr>
              <a:spLocks noChangeArrowheads="1"/>
            </p:cNvSpPr>
            <p:nvPr/>
          </p:nvSpPr>
          <p:spPr bwMode="auto">
            <a:xfrm>
              <a:off x="3966" y="2546"/>
              <a:ext cx="1194"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r>
                <a:rPr lang="en-AU" dirty="0">
                  <a:solidFill>
                    <a:srgbClr val="000000"/>
                  </a:solidFill>
                </a:rPr>
                <a:t>How to Satisfy</a:t>
              </a:r>
            </a:p>
            <a:p>
              <a:pPr algn="ctr"/>
              <a:r>
                <a:rPr lang="en-AU" dirty="0">
                  <a:solidFill>
                    <a:srgbClr val="000000"/>
                  </a:solidFill>
                </a:rPr>
                <a:t>Customer Wants</a:t>
              </a:r>
              <a:endParaRPr lang="en-US" dirty="0">
                <a:solidFill>
                  <a:srgbClr val="000000"/>
                </a:solidFill>
              </a:endParaRPr>
            </a:p>
          </p:txBody>
        </p:sp>
        <p:sp>
          <p:nvSpPr>
            <p:cNvPr id="65543" name="Line 29"/>
            <p:cNvSpPr>
              <a:spLocks noChangeShapeType="1"/>
            </p:cNvSpPr>
            <p:nvPr/>
          </p:nvSpPr>
          <p:spPr bwMode="auto">
            <a:xfrm flipH="1" flipV="1">
              <a:off x="3448" y="2568"/>
              <a:ext cx="520" cy="96"/>
            </a:xfrm>
            <a:prstGeom prst="line">
              <a:avLst/>
            </a:prstGeom>
            <a:noFill/>
            <a:ln w="57150">
              <a:solidFill>
                <a:schemeClr val="tx1"/>
              </a:solidFill>
              <a:round/>
              <a:headEnd/>
              <a:tailEnd type="triangle" w="sm" len="sm"/>
            </a:ln>
            <a:extLst>
              <a:ext uri="{909E8E84-426E-40dd-AFC4-6F175D3DCCD1}">
                <a14:hiddenFill xmlns="" xmlns:a14="http://schemas.microsoft.com/office/drawing/2010/main">
                  <a:noFill/>
                </a14:hiddenFill>
              </a:ext>
            </a:extLst>
          </p:spPr>
          <p:txBody>
            <a:bodyPr wrap="none" anchor="ctr"/>
            <a:lstStyle/>
            <a:p>
              <a:endParaRPr lang="en-US" dirty="0"/>
            </a:p>
          </p:txBody>
        </p:sp>
      </p:grpSp>
    </p:spTree>
    <p:extLst>
      <p:ext uri="{BB962C8B-B14F-4D97-AF65-F5344CB8AC3E}">
        <p14:creationId xmlns:p14="http://schemas.microsoft.com/office/powerpoint/2010/main" val="2655676377"/>
      </p:ext>
    </p:extLst>
  </p:cSld>
  <p:clrMapOvr>
    <a:masterClrMapping/>
  </p:clrMapOvr>
  <p:transition>
    <p:strips dir="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1000"/>
                                  </p:stCondLst>
                                  <p:childTnLst>
                                    <p:set>
                                      <p:cBhvr>
                                        <p:cTn id="6" dur="1" fill="hold">
                                          <p:stCondLst>
                                            <p:cond delay="0"/>
                                          </p:stCondLst>
                                        </p:cTn>
                                        <p:tgtEl>
                                          <p:spTgt spid="67610"/>
                                        </p:tgtEl>
                                        <p:attrNameLst>
                                          <p:attrName>style.visibility</p:attrName>
                                        </p:attrNameLst>
                                      </p:cBhvr>
                                      <p:to>
                                        <p:strVal val="visible"/>
                                      </p:to>
                                    </p:set>
                                    <p:animEffect transition="in" filter="wipe(up)">
                                      <p:cBhvr>
                                        <p:cTn id="7" dur="1000"/>
                                        <p:tgtEl>
                                          <p:spTgt spid="67610"/>
                                        </p:tgtEl>
                                      </p:cBhvr>
                                    </p:animEffect>
                                  </p:childTnLst>
                                </p:cTn>
                              </p:par>
                            </p:childTnLst>
                          </p:cTn>
                        </p:par>
                        <p:par>
                          <p:cTn id="8" fill="hold" nodeType="afterGroup">
                            <p:stCondLst>
                              <p:cond delay="2000"/>
                            </p:stCondLst>
                            <p:childTnLst>
                              <p:par>
                                <p:cTn id="9" presetID="22" presetClass="entr" presetSubtype="4" fill="hold" nodeType="afterEffect">
                                  <p:stCondLst>
                                    <p:cond delay="0"/>
                                  </p:stCondLst>
                                  <p:childTnLst>
                                    <p:set>
                                      <p:cBhvr>
                                        <p:cTn id="10" dur="1" fill="hold">
                                          <p:stCondLst>
                                            <p:cond delay="0"/>
                                          </p:stCondLst>
                                        </p:cTn>
                                        <p:tgtEl>
                                          <p:spTgt spid="67601"/>
                                        </p:tgtEl>
                                        <p:attrNameLst>
                                          <p:attrName>style.visibility</p:attrName>
                                        </p:attrNameLst>
                                      </p:cBhvr>
                                      <p:to>
                                        <p:strVal val="visible"/>
                                      </p:to>
                                    </p:set>
                                    <p:animEffect transition="in" filter="wipe(down)">
                                      <p:cBhvr>
                                        <p:cTn id="11" dur="1000"/>
                                        <p:tgtEl>
                                          <p:spTgt spid="67601"/>
                                        </p:tgtEl>
                                      </p:cBhvr>
                                    </p:animEffect>
                                  </p:childTnLst>
                                </p:cTn>
                              </p:par>
                            </p:childTnLst>
                          </p:cTn>
                        </p:par>
                        <p:par>
                          <p:cTn id="12" fill="hold" nodeType="afterGroup">
                            <p:stCondLst>
                              <p:cond delay="3000"/>
                            </p:stCondLst>
                            <p:childTnLst>
                              <p:par>
                                <p:cTn id="13" presetID="22" presetClass="entr" presetSubtype="2" fill="hold" nodeType="afterEffect">
                                  <p:stCondLst>
                                    <p:cond delay="1000"/>
                                  </p:stCondLst>
                                  <p:childTnLst>
                                    <p:set>
                                      <p:cBhvr>
                                        <p:cTn id="14" dur="1" fill="hold">
                                          <p:stCondLst>
                                            <p:cond delay="0"/>
                                          </p:stCondLst>
                                        </p:cTn>
                                        <p:tgtEl>
                                          <p:spTgt spid="67611"/>
                                        </p:tgtEl>
                                        <p:attrNameLst>
                                          <p:attrName>style.visibility</p:attrName>
                                        </p:attrNameLst>
                                      </p:cBhvr>
                                      <p:to>
                                        <p:strVal val="visible"/>
                                      </p:to>
                                    </p:set>
                                    <p:animEffect transition="in" filter="wipe(right)">
                                      <p:cBhvr>
                                        <p:cTn id="15" dur="1000"/>
                                        <p:tgtEl>
                                          <p:spTgt spid="676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61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634" name="Group 2"/>
          <p:cNvGrpSpPr>
            <a:grpSpLocks/>
          </p:cNvGrpSpPr>
          <p:nvPr/>
        </p:nvGrpSpPr>
        <p:grpSpPr bwMode="auto">
          <a:xfrm>
            <a:off x="430213" y="3365500"/>
            <a:ext cx="7646987" cy="2195513"/>
            <a:chOff x="271" y="2120"/>
            <a:chExt cx="4817" cy="1383"/>
          </a:xfrm>
        </p:grpSpPr>
        <p:sp>
          <p:nvSpPr>
            <p:cNvPr id="67631" name="Rectangle 3"/>
            <p:cNvSpPr>
              <a:spLocks noChangeArrowheads="1"/>
            </p:cNvSpPr>
            <p:nvPr/>
          </p:nvSpPr>
          <p:spPr bwMode="auto">
            <a:xfrm>
              <a:off x="272" y="2175"/>
              <a:ext cx="2472" cy="1328"/>
            </a:xfrm>
            <a:prstGeom prst="rect">
              <a:avLst/>
            </a:prstGeom>
            <a:solidFill>
              <a:srgbClr val="D9F7FF"/>
            </a:solidFill>
            <a:ln w="28575">
              <a:solidFill>
                <a:schemeClr val="tx1"/>
              </a:solidFill>
              <a:miter lim="800000"/>
              <a:headEnd/>
              <a:tailEnd/>
            </a:ln>
          </p:spPr>
          <p:txBody>
            <a:bodyPr wrap="none" anchor="ctr"/>
            <a:lstStyle/>
            <a:p>
              <a:endParaRPr lang="en-US" dirty="0"/>
            </a:p>
          </p:txBody>
        </p:sp>
        <p:sp>
          <p:nvSpPr>
            <p:cNvPr id="67632" name="Rectangle 4"/>
            <p:cNvSpPr>
              <a:spLocks noChangeArrowheads="1"/>
            </p:cNvSpPr>
            <p:nvPr/>
          </p:nvSpPr>
          <p:spPr bwMode="auto">
            <a:xfrm>
              <a:off x="326" y="2120"/>
              <a:ext cx="2478" cy="13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nSpc>
                  <a:spcPct val="150000"/>
                </a:lnSpc>
                <a:tabLst>
                  <a:tab pos="3429000" algn="ctr"/>
                </a:tabLst>
              </a:pPr>
              <a:r>
                <a:rPr lang="en-US" dirty="0"/>
                <a:t>Lightweight 	3	</a:t>
              </a:r>
            </a:p>
            <a:p>
              <a:pPr>
                <a:lnSpc>
                  <a:spcPct val="150000"/>
                </a:lnSpc>
                <a:tabLst>
                  <a:tab pos="3429000" algn="ctr"/>
                </a:tabLst>
              </a:pPr>
              <a:r>
                <a:rPr lang="en-US" dirty="0"/>
                <a:t>Easy to use 	4	</a:t>
              </a:r>
            </a:p>
            <a:p>
              <a:pPr>
                <a:lnSpc>
                  <a:spcPct val="150000"/>
                </a:lnSpc>
                <a:tabLst>
                  <a:tab pos="3429000" algn="ctr"/>
                </a:tabLst>
              </a:pPr>
              <a:r>
                <a:rPr lang="en-US" dirty="0"/>
                <a:t>Reliable	5</a:t>
              </a:r>
            </a:p>
            <a:p>
              <a:pPr>
                <a:lnSpc>
                  <a:spcPct val="150000"/>
                </a:lnSpc>
                <a:tabLst>
                  <a:tab pos="3429000" algn="ctr"/>
                </a:tabLst>
              </a:pPr>
              <a:r>
                <a:rPr lang="en-US" dirty="0"/>
                <a:t>Easy to hold steady 	2	</a:t>
              </a:r>
            </a:p>
            <a:p>
              <a:pPr>
                <a:lnSpc>
                  <a:spcPct val="150000"/>
                </a:lnSpc>
                <a:tabLst>
                  <a:tab pos="3429000" algn="ctr"/>
                </a:tabLst>
              </a:pPr>
              <a:r>
                <a:rPr lang="en-US" dirty="0"/>
                <a:t>High resolution	1	</a:t>
              </a:r>
            </a:p>
          </p:txBody>
        </p:sp>
        <p:sp>
          <p:nvSpPr>
            <p:cNvPr id="67633" name="Line 5"/>
            <p:cNvSpPr>
              <a:spLocks noChangeShapeType="1"/>
            </p:cNvSpPr>
            <p:nvPr/>
          </p:nvSpPr>
          <p:spPr bwMode="auto">
            <a:xfrm>
              <a:off x="2395" y="2175"/>
              <a:ext cx="0" cy="1318"/>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grpSp>
          <p:nvGrpSpPr>
            <p:cNvPr id="67634" name="Group 6"/>
            <p:cNvGrpSpPr>
              <a:grpSpLocks/>
            </p:cNvGrpSpPr>
            <p:nvPr/>
          </p:nvGrpSpPr>
          <p:grpSpPr bwMode="auto">
            <a:xfrm>
              <a:off x="2744" y="2175"/>
              <a:ext cx="2344" cy="1328"/>
              <a:chOff x="2744" y="2175"/>
              <a:chExt cx="2344" cy="1328"/>
            </a:xfrm>
          </p:grpSpPr>
          <p:sp>
            <p:nvSpPr>
              <p:cNvPr id="67640" name="Rectangle 7"/>
              <p:cNvSpPr>
                <a:spLocks noChangeArrowheads="1"/>
              </p:cNvSpPr>
              <p:nvPr/>
            </p:nvSpPr>
            <p:spPr bwMode="auto">
              <a:xfrm>
                <a:off x="2744" y="2175"/>
                <a:ext cx="2344" cy="1328"/>
              </a:xfrm>
              <a:prstGeom prst="rect">
                <a:avLst/>
              </a:prstGeom>
              <a:solidFill>
                <a:schemeClr val="accent2"/>
              </a:solidFill>
              <a:ln w="28575">
                <a:solidFill>
                  <a:schemeClr val="tx1"/>
                </a:solidFill>
                <a:miter lim="800000"/>
                <a:headEnd/>
                <a:tailEnd/>
              </a:ln>
            </p:spPr>
            <p:txBody>
              <a:bodyPr wrap="none" anchor="ctr"/>
              <a:lstStyle/>
              <a:p>
                <a:endParaRPr lang="en-US" dirty="0"/>
              </a:p>
            </p:txBody>
          </p:sp>
          <p:sp>
            <p:nvSpPr>
              <p:cNvPr id="67641" name="Line 8"/>
              <p:cNvSpPr>
                <a:spLocks noChangeShapeType="1"/>
              </p:cNvSpPr>
              <p:nvPr/>
            </p:nvSpPr>
            <p:spPr bwMode="auto">
              <a:xfrm>
                <a:off x="3132" y="2176"/>
                <a:ext cx="0" cy="1318"/>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67642" name="Line 9"/>
              <p:cNvSpPr>
                <a:spLocks noChangeShapeType="1"/>
              </p:cNvSpPr>
              <p:nvPr/>
            </p:nvSpPr>
            <p:spPr bwMode="auto">
              <a:xfrm>
                <a:off x="3523" y="2176"/>
                <a:ext cx="0" cy="1318"/>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67643" name="Line 10"/>
              <p:cNvSpPr>
                <a:spLocks noChangeShapeType="1"/>
              </p:cNvSpPr>
              <p:nvPr/>
            </p:nvSpPr>
            <p:spPr bwMode="auto">
              <a:xfrm>
                <a:off x="3914" y="2176"/>
                <a:ext cx="0" cy="1318"/>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67644" name="Line 11"/>
              <p:cNvSpPr>
                <a:spLocks noChangeShapeType="1"/>
              </p:cNvSpPr>
              <p:nvPr/>
            </p:nvSpPr>
            <p:spPr bwMode="auto">
              <a:xfrm>
                <a:off x="4304" y="2176"/>
                <a:ext cx="0" cy="1318"/>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67645" name="Line 12"/>
              <p:cNvSpPr>
                <a:spLocks noChangeShapeType="1"/>
              </p:cNvSpPr>
              <p:nvPr/>
            </p:nvSpPr>
            <p:spPr bwMode="auto">
              <a:xfrm>
                <a:off x="4695" y="2176"/>
                <a:ext cx="0" cy="1318"/>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grpSp>
        <p:grpSp>
          <p:nvGrpSpPr>
            <p:cNvPr id="67635" name="Group 13"/>
            <p:cNvGrpSpPr>
              <a:grpSpLocks/>
            </p:cNvGrpSpPr>
            <p:nvPr/>
          </p:nvGrpSpPr>
          <p:grpSpPr bwMode="auto">
            <a:xfrm>
              <a:off x="271" y="2444"/>
              <a:ext cx="4816" cy="770"/>
              <a:chOff x="271" y="2444"/>
              <a:chExt cx="4816" cy="770"/>
            </a:xfrm>
          </p:grpSpPr>
          <p:sp>
            <p:nvSpPr>
              <p:cNvPr id="67636" name="Line 14"/>
              <p:cNvSpPr>
                <a:spLocks noChangeShapeType="1"/>
              </p:cNvSpPr>
              <p:nvPr/>
            </p:nvSpPr>
            <p:spPr bwMode="auto">
              <a:xfrm>
                <a:off x="271" y="2444"/>
                <a:ext cx="4816"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67637" name="Line 15"/>
              <p:cNvSpPr>
                <a:spLocks noChangeShapeType="1"/>
              </p:cNvSpPr>
              <p:nvPr/>
            </p:nvSpPr>
            <p:spPr bwMode="auto">
              <a:xfrm>
                <a:off x="271" y="2714"/>
                <a:ext cx="4816"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67638" name="Line 16"/>
              <p:cNvSpPr>
                <a:spLocks noChangeShapeType="1"/>
              </p:cNvSpPr>
              <p:nvPr/>
            </p:nvSpPr>
            <p:spPr bwMode="auto">
              <a:xfrm>
                <a:off x="271" y="2954"/>
                <a:ext cx="4816"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67639" name="Line 17"/>
              <p:cNvSpPr>
                <a:spLocks noChangeShapeType="1"/>
              </p:cNvSpPr>
              <p:nvPr/>
            </p:nvSpPr>
            <p:spPr bwMode="auto">
              <a:xfrm>
                <a:off x="271" y="3214"/>
                <a:ext cx="4816"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grpSp>
      </p:grpSp>
      <p:sp>
        <p:nvSpPr>
          <p:cNvPr id="67586" name="Rectangle 18"/>
          <p:cNvSpPr>
            <a:spLocks noGrp="1" noChangeArrowheads="1"/>
          </p:cNvSpPr>
          <p:nvPr>
            <p:ph type="title"/>
          </p:nvPr>
        </p:nvSpPr>
        <p:spPr>
          <a:xfrm>
            <a:off x="685800" y="434975"/>
            <a:ext cx="7772400" cy="901700"/>
          </a:xfrm>
        </p:spPr>
        <p:txBody>
          <a:bodyPr/>
          <a:lstStyle/>
          <a:p>
            <a:r>
              <a:rPr lang="en-US" dirty="0">
                <a:latin typeface="Arial" charset="0"/>
                <a:cs typeface="Arial" charset="0"/>
              </a:rPr>
              <a:t>House of Quality Example</a:t>
            </a:r>
          </a:p>
        </p:txBody>
      </p:sp>
      <p:grpSp>
        <p:nvGrpSpPr>
          <p:cNvPr id="67587" name="Group 19"/>
          <p:cNvGrpSpPr>
            <a:grpSpLocks/>
          </p:cNvGrpSpPr>
          <p:nvPr/>
        </p:nvGrpSpPr>
        <p:grpSpPr bwMode="auto">
          <a:xfrm>
            <a:off x="6557963" y="454025"/>
            <a:ext cx="2201862" cy="1987550"/>
            <a:chOff x="4171" y="302"/>
            <a:chExt cx="1387" cy="1252"/>
          </a:xfrm>
        </p:grpSpPr>
        <p:sp>
          <p:nvSpPr>
            <p:cNvPr id="67618" name="Freeform 20"/>
            <p:cNvSpPr>
              <a:spLocks/>
            </p:cNvSpPr>
            <p:nvPr/>
          </p:nvSpPr>
          <p:spPr bwMode="auto">
            <a:xfrm>
              <a:off x="4188" y="718"/>
              <a:ext cx="394" cy="462"/>
            </a:xfrm>
            <a:custGeom>
              <a:avLst/>
              <a:gdLst>
                <a:gd name="T0" fmla="*/ 394 w 1436"/>
                <a:gd name="T1" fmla="*/ 462 h 976"/>
                <a:gd name="T2" fmla="*/ 394 w 1436"/>
                <a:gd name="T3" fmla="*/ 0 h 976"/>
                <a:gd name="T4" fmla="*/ 0 w 1436"/>
                <a:gd name="T5" fmla="*/ 0 h 976"/>
                <a:gd name="T6" fmla="*/ 0 w 1436"/>
                <a:gd name="T7" fmla="*/ 462 h 976"/>
                <a:gd name="T8" fmla="*/ 394 w 1436"/>
                <a:gd name="T9" fmla="*/ 462 h 976"/>
                <a:gd name="T10" fmla="*/ 0 60000 65536"/>
                <a:gd name="T11" fmla="*/ 0 60000 65536"/>
                <a:gd name="T12" fmla="*/ 0 60000 65536"/>
                <a:gd name="T13" fmla="*/ 0 60000 65536"/>
                <a:gd name="T14" fmla="*/ 0 60000 65536"/>
                <a:gd name="T15" fmla="*/ 0 w 1436"/>
                <a:gd name="T16" fmla="*/ 0 h 976"/>
                <a:gd name="T17" fmla="*/ 1436 w 1436"/>
                <a:gd name="T18" fmla="*/ 976 h 976"/>
              </a:gdLst>
              <a:ahLst/>
              <a:cxnLst>
                <a:cxn ang="T10">
                  <a:pos x="T0" y="T1"/>
                </a:cxn>
                <a:cxn ang="T11">
                  <a:pos x="T2" y="T3"/>
                </a:cxn>
                <a:cxn ang="T12">
                  <a:pos x="T4" y="T5"/>
                </a:cxn>
                <a:cxn ang="T13">
                  <a:pos x="T6" y="T7"/>
                </a:cxn>
                <a:cxn ang="T14">
                  <a:pos x="T8" y="T9"/>
                </a:cxn>
              </a:cxnLst>
              <a:rect l="T15" t="T16" r="T17" b="T18"/>
              <a:pathLst>
                <a:path w="1436" h="976">
                  <a:moveTo>
                    <a:pt x="1435" y="975"/>
                  </a:moveTo>
                  <a:lnTo>
                    <a:pt x="1435" y="0"/>
                  </a:lnTo>
                  <a:lnTo>
                    <a:pt x="0" y="0"/>
                  </a:lnTo>
                  <a:lnTo>
                    <a:pt x="0" y="975"/>
                  </a:lnTo>
                  <a:lnTo>
                    <a:pt x="1435" y="975"/>
                  </a:lnTo>
                </a:path>
              </a:pathLst>
            </a:custGeom>
            <a:solidFill>
              <a:srgbClr val="D9F7FF"/>
            </a:solidFill>
            <a:ln w="19050" cap="rnd" cmpd="sng">
              <a:solidFill>
                <a:schemeClr val="tx1"/>
              </a:solidFill>
              <a:prstDash val="solid"/>
              <a:round/>
              <a:headEnd type="none" w="med" len="med"/>
              <a:tailEnd type="none" w="med" len="med"/>
            </a:ln>
          </p:spPr>
          <p:txBody>
            <a:bodyPr/>
            <a:lstStyle/>
            <a:p>
              <a:endParaRPr lang="en-US" dirty="0"/>
            </a:p>
          </p:txBody>
        </p:sp>
        <p:sp>
          <p:nvSpPr>
            <p:cNvPr id="67619" name="Text Box 21"/>
            <p:cNvSpPr txBox="1">
              <a:spLocks noChangeArrowheads="1"/>
            </p:cNvSpPr>
            <p:nvPr/>
          </p:nvSpPr>
          <p:spPr bwMode="auto">
            <a:xfrm>
              <a:off x="4171" y="808"/>
              <a:ext cx="428" cy="2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defTabSz="762000">
                <a:defRPr>
                  <a:solidFill>
                    <a:schemeClr val="tx1"/>
                  </a:solidFill>
                  <a:latin typeface="Calibri" charset="0"/>
                  <a:ea typeface="ＭＳ Ｐゴシック" charset="0"/>
                  <a:cs typeface="Arial" charset="0"/>
                </a:defRPr>
              </a:lvl1pPr>
              <a:lvl2pPr marL="742950" indent="-285750" defTabSz="762000">
                <a:defRPr>
                  <a:solidFill>
                    <a:schemeClr val="tx1"/>
                  </a:solidFill>
                  <a:latin typeface="Calibri" charset="0"/>
                  <a:ea typeface="Arial" charset="0"/>
                  <a:cs typeface="Arial" charset="0"/>
                </a:defRPr>
              </a:lvl2pPr>
              <a:lvl3pPr marL="1143000" indent="-228600" defTabSz="762000">
                <a:defRPr>
                  <a:solidFill>
                    <a:schemeClr val="tx1"/>
                  </a:solidFill>
                  <a:latin typeface="Calibri" charset="0"/>
                  <a:ea typeface="Arial" charset="0"/>
                  <a:cs typeface="Arial" charset="0"/>
                </a:defRPr>
              </a:lvl3pPr>
              <a:lvl4pPr marL="1600200" indent="-228600" defTabSz="762000">
                <a:defRPr>
                  <a:solidFill>
                    <a:schemeClr val="tx1"/>
                  </a:solidFill>
                  <a:latin typeface="Calibri" charset="0"/>
                  <a:ea typeface="Arial" charset="0"/>
                  <a:cs typeface="Arial" charset="0"/>
                </a:defRPr>
              </a:lvl4pPr>
              <a:lvl5pPr marL="2057400" indent="-228600" defTabSz="762000">
                <a:defRPr>
                  <a:solidFill>
                    <a:schemeClr val="tx1"/>
                  </a:solidFill>
                  <a:latin typeface="Calibri" charset="0"/>
                  <a:ea typeface="Arial" charset="0"/>
                  <a:cs typeface="Arial" charset="0"/>
                </a:defRPr>
              </a:lvl5pPr>
              <a:lvl6pPr marL="2514600" indent="-228600" defTabSz="762000" fontAlgn="base">
                <a:spcBef>
                  <a:spcPct val="0"/>
                </a:spcBef>
                <a:spcAft>
                  <a:spcPct val="0"/>
                </a:spcAft>
                <a:defRPr>
                  <a:solidFill>
                    <a:schemeClr val="tx1"/>
                  </a:solidFill>
                  <a:latin typeface="Calibri" charset="0"/>
                  <a:ea typeface="Arial" charset="0"/>
                  <a:cs typeface="Arial" charset="0"/>
                </a:defRPr>
              </a:lvl6pPr>
              <a:lvl7pPr marL="2971800" indent="-228600" defTabSz="762000" fontAlgn="base">
                <a:spcBef>
                  <a:spcPct val="0"/>
                </a:spcBef>
                <a:spcAft>
                  <a:spcPct val="0"/>
                </a:spcAft>
                <a:defRPr>
                  <a:solidFill>
                    <a:schemeClr val="tx1"/>
                  </a:solidFill>
                  <a:latin typeface="Calibri" charset="0"/>
                  <a:ea typeface="Arial" charset="0"/>
                  <a:cs typeface="Arial" charset="0"/>
                </a:defRPr>
              </a:lvl7pPr>
              <a:lvl8pPr marL="3429000" indent="-228600" defTabSz="762000" fontAlgn="base">
                <a:spcBef>
                  <a:spcPct val="0"/>
                </a:spcBef>
                <a:spcAft>
                  <a:spcPct val="0"/>
                </a:spcAft>
                <a:defRPr>
                  <a:solidFill>
                    <a:schemeClr val="tx1"/>
                  </a:solidFill>
                  <a:latin typeface="Calibri" charset="0"/>
                  <a:ea typeface="Arial" charset="0"/>
                  <a:cs typeface="Arial" charset="0"/>
                </a:defRPr>
              </a:lvl8pPr>
              <a:lvl9pPr marL="3886200" indent="-228600" defTabSz="762000" fontAlgn="base">
                <a:spcBef>
                  <a:spcPct val="0"/>
                </a:spcBef>
                <a:spcAft>
                  <a:spcPct val="0"/>
                </a:spcAft>
                <a:defRPr>
                  <a:solidFill>
                    <a:schemeClr val="tx1"/>
                  </a:solidFill>
                  <a:latin typeface="Calibri" charset="0"/>
                  <a:ea typeface="Arial" charset="0"/>
                  <a:cs typeface="Arial" charset="0"/>
                </a:defRPr>
              </a:lvl9pPr>
            </a:lstStyle>
            <a:p>
              <a:pPr algn="ctr"/>
              <a:r>
                <a:rPr lang="en-AU" sz="800" b="1" dirty="0">
                  <a:solidFill>
                    <a:srgbClr val="000000"/>
                  </a:solidFill>
                  <a:latin typeface="Arial" charset="0"/>
                  <a:ea typeface="MS PGothic" charset="0"/>
                  <a:cs typeface="MS PGothic" charset="0"/>
                </a:rPr>
                <a:t>What the Customer</a:t>
              </a:r>
            </a:p>
            <a:p>
              <a:pPr algn="ctr"/>
              <a:r>
                <a:rPr lang="en-AU" sz="800" b="1" dirty="0">
                  <a:solidFill>
                    <a:srgbClr val="000000"/>
                  </a:solidFill>
                  <a:latin typeface="Arial" charset="0"/>
                  <a:ea typeface="MS PGothic" charset="0"/>
                  <a:cs typeface="MS PGothic" charset="0"/>
                </a:rPr>
                <a:t>Wants</a:t>
              </a:r>
            </a:p>
          </p:txBody>
        </p:sp>
        <p:sp>
          <p:nvSpPr>
            <p:cNvPr id="67620" name="Freeform 22"/>
            <p:cNvSpPr>
              <a:spLocks/>
            </p:cNvSpPr>
            <p:nvPr/>
          </p:nvSpPr>
          <p:spPr bwMode="auto">
            <a:xfrm>
              <a:off x="4580" y="718"/>
              <a:ext cx="720" cy="464"/>
            </a:xfrm>
            <a:custGeom>
              <a:avLst/>
              <a:gdLst>
                <a:gd name="T0" fmla="*/ 720 w 1738"/>
                <a:gd name="T1" fmla="*/ 464 h 976"/>
                <a:gd name="T2" fmla="*/ 720 w 1738"/>
                <a:gd name="T3" fmla="*/ 0 h 976"/>
                <a:gd name="T4" fmla="*/ 0 w 1738"/>
                <a:gd name="T5" fmla="*/ 0 h 976"/>
                <a:gd name="T6" fmla="*/ 0 w 1738"/>
                <a:gd name="T7" fmla="*/ 464 h 976"/>
                <a:gd name="T8" fmla="*/ 720 w 1738"/>
                <a:gd name="T9" fmla="*/ 464 h 976"/>
                <a:gd name="T10" fmla="*/ 0 60000 65536"/>
                <a:gd name="T11" fmla="*/ 0 60000 65536"/>
                <a:gd name="T12" fmla="*/ 0 60000 65536"/>
                <a:gd name="T13" fmla="*/ 0 60000 65536"/>
                <a:gd name="T14" fmla="*/ 0 60000 65536"/>
                <a:gd name="T15" fmla="*/ 0 w 1738"/>
                <a:gd name="T16" fmla="*/ 0 h 976"/>
                <a:gd name="T17" fmla="*/ 1738 w 1738"/>
                <a:gd name="T18" fmla="*/ 976 h 976"/>
              </a:gdLst>
              <a:ahLst/>
              <a:cxnLst>
                <a:cxn ang="T10">
                  <a:pos x="T0" y="T1"/>
                </a:cxn>
                <a:cxn ang="T11">
                  <a:pos x="T2" y="T3"/>
                </a:cxn>
                <a:cxn ang="T12">
                  <a:pos x="T4" y="T5"/>
                </a:cxn>
                <a:cxn ang="T13">
                  <a:pos x="T6" y="T7"/>
                </a:cxn>
                <a:cxn ang="T14">
                  <a:pos x="T8" y="T9"/>
                </a:cxn>
              </a:cxnLst>
              <a:rect l="T15" t="T16" r="T17" b="T18"/>
              <a:pathLst>
                <a:path w="1738" h="976">
                  <a:moveTo>
                    <a:pt x="1737" y="975"/>
                  </a:moveTo>
                  <a:lnTo>
                    <a:pt x="1737" y="0"/>
                  </a:lnTo>
                  <a:lnTo>
                    <a:pt x="0" y="0"/>
                  </a:lnTo>
                  <a:lnTo>
                    <a:pt x="0" y="975"/>
                  </a:lnTo>
                  <a:lnTo>
                    <a:pt x="1737" y="975"/>
                  </a:lnTo>
                </a:path>
              </a:pathLst>
            </a:custGeom>
            <a:solidFill>
              <a:schemeClr val="accent2"/>
            </a:solidFill>
            <a:ln w="19050" cap="rnd" cmpd="sng">
              <a:solidFill>
                <a:schemeClr val="tx1"/>
              </a:solidFill>
              <a:prstDash val="solid"/>
              <a:round/>
              <a:headEnd type="none" w="med" len="med"/>
              <a:tailEnd type="none" w="med" len="med"/>
            </a:ln>
          </p:spPr>
          <p:txBody>
            <a:bodyPr/>
            <a:lstStyle/>
            <a:p>
              <a:endParaRPr lang="en-US" dirty="0"/>
            </a:p>
          </p:txBody>
        </p:sp>
        <p:sp>
          <p:nvSpPr>
            <p:cNvPr id="67621" name="Text Box 23"/>
            <p:cNvSpPr txBox="1">
              <a:spLocks noChangeArrowheads="1"/>
            </p:cNvSpPr>
            <p:nvPr/>
          </p:nvSpPr>
          <p:spPr bwMode="auto">
            <a:xfrm>
              <a:off x="4695" y="848"/>
              <a:ext cx="500"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defTabSz="762000">
                <a:defRPr>
                  <a:solidFill>
                    <a:schemeClr val="tx1"/>
                  </a:solidFill>
                  <a:latin typeface="Calibri" charset="0"/>
                  <a:ea typeface="ＭＳ Ｐゴシック" charset="0"/>
                  <a:cs typeface="Arial" charset="0"/>
                </a:defRPr>
              </a:lvl1pPr>
              <a:lvl2pPr marL="742950" indent="-285750" defTabSz="762000">
                <a:defRPr>
                  <a:solidFill>
                    <a:schemeClr val="tx1"/>
                  </a:solidFill>
                  <a:latin typeface="Calibri" charset="0"/>
                  <a:ea typeface="Arial" charset="0"/>
                  <a:cs typeface="Arial" charset="0"/>
                </a:defRPr>
              </a:lvl2pPr>
              <a:lvl3pPr marL="1143000" indent="-228600" defTabSz="762000">
                <a:defRPr>
                  <a:solidFill>
                    <a:schemeClr val="tx1"/>
                  </a:solidFill>
                  <a:latin typeface="Calibri" charset="0"/>
                  <a:ea typeface="Arial" charset="0"/>
                  <a:cs typeface="Arial" charset="0"/>
                </a:defRPr>
              </a:lvl3pPr>
              <a:lvl4pPr marL="1600200" indent="-228600" defTabSz="762000">
                <a:defRPr>
                  <a:solidFill>
                    <a:schemeClr val="tx1"/>
                  </a:solidFill>
                  <a:latin typeface="Calibri" charset="0"/>
                  <a:ea typeface="Arial" charset="0"/>
                  <a:cs typeface="Arial" charset="0"/>
                </a:defRPr>
              </a:lvl4pPr>
              <a:lvl5pPr marL="2057400" indent="-228600" defTabSz="762000">
                <a:defRPr>
                  <a:solidFill>
                    <a:schemeClr val="tx1"/>
                  </a:solidFill>
                  <a:latin typeface="Calibri" charset="0"/>
                  <a:ea typeface="Arial" charset="0"/>
                  <a:cs typeface="Arial" charset="0"/>
                </a:defRPr>
              </a:lvl5pPr>
              <a:lvl6pPr marL="2514600" indent="-228600" defTabSz="762000" fontAlgn="base">
                <a:spcBef>
                  <a:spcPct val="0"/>
                </a:spcBef>
                <a:spcAft>
                  <a:spcPct val="0"/>
                </a:spcAft>
                <a:defRPr>
                  <a:solidFill>
                    <a:schemeClr val="tx1"/>
                  </a:solidFill>
                  <a:latin typeface="Calibri" charset="0"/>
                  <a:ea typeface="Arial" charset="0"/>
                  <a:cs typeface="Arial" charset="0"/>
                </a:defRPr>
              </a:lvl6pPr>
              <a:lvl7pPr marL="2971800" indent="-228600" defTabSz="762000" fontAlgn="base">
                <a:spcBef>
                  <a:spcPct val="0"/>
                </a:spcBef>
                <a:spcAft>
                  <a:spcPct val="0"/>
                </a:spcAft>
                <a:defRPr>
                  <a:solidFill>
                    <a:schemeClr val="tx1"/>
                  </a:solidFill>
                  <a:latin typeface="Calibri" charset="0"/>
                  <a:ea typeface="Arial" charset="0"/>
                  <a:cs typeface="Arial" charset="0"/>
                </a:defRPr>
              </a:lvl7pPr>
              <a:lvl8pPr marL="3429000" indent="-228600" defTabSz="762000" fontAlgn="base">
                <a:spcBef>
                  <a:spcPct val="0"/>
                </a:spcBef>
                <a:spcAft>
                  <a:spcPct val="0"/>
                </a:spcAft>
                <a:defRPr>
                  <a:solidFill>
                    <a:schemeClr val="tx1"/>
                  </a:solidFill>
                  <a:latin typeface="Calibri" charset="0"/>
                  <a:ea typeface="Arial" charset="0"/>
                  <a:cs typeface="Arial" charset="0"/>
                </a:defRPr>
              </a:lvl8pPr>
              <a:lvl9pPr marL="3886200" indent="-228600" defTabSz="762000" fontAlgn="base">
                <a:spcBef>
                  <a:spcPct val="0"/>
                </a:spcBef>
                <a:spcAft>
                  <a:spcPct val="0"/>
                </a:spcAft>
                <a:defRPr>
                  <a:solidFill>
                    <a:schemeClr val="tx1"/>
                  </a:solidFill>
                  <a:latin typeface="Calibri" charset="0"/>
                  <a:ea typeface="Arial" charset="0"/>
                  <a:cs typeface="Arial" charset="0"/>
                </a:defRPr>
              </a:lvl9pPr>
            </a:lstStyle>
            <a:p>
              <a:pPr algn="ctr"/>
              <a:r>
                <a:rPr lang="en-AU" sz="800" b="1" dirty="0">
                  <a:solidFill>
                    <a:srgbClr val="000000"/>
                  </a:solidFill>
                  <a:latin typeface="Arial" charset="0"/>
                  <a:ea typeface="MS PGothic" charset="0"/>
                  <a:cs typeface="MS PGothic" charset="0"/>
                </a:rPr>
                <a:t>Relationship</a:t>
              </a:r>
            </a:p>
            <a:p>
              <a:pPr algn="ctr"/>
              <a:r>
                <a:rPr lang="en-AU" sz="800" b="1" dirty="0">
                  <a:solidFill>
                    <a:srgbClr val="000000"/>
                  </a:solidFill>
                  <a:latin typeface="Arial" charset="0"/>
                  <a:ea typeface="MS PGothic" charset="0"/>
                  <a:cs typeface="MS PGothic" charset="0"/>
                </a:rPr>
                <a:t>Matrix</a:t>
              </a:r>
            </a:p>
          </p:txBody>
        </p:sp>
        <p:sp>
          <p:nvSpPr>
            <p:cNvPr id="67622" name="Freeform 24"/>
            <p:cNvSpPr>
              <a:spLocks/>
            </p:cNvSpPr>
            <p:nvPr/>
          </p:nvSpPr>
          <p:spPr bwMode="auto">
            <a:xfrm>
              <a:off x="4580" y="1179"/>
              <a:ext cx="719" cy="375"/>
            </a:xfrm>
            <a:custGeom>
              <a:avLst/>
              <a:gdLst>
                <a:gd name="T0" fmla="*/ 719 w 3173"/>
                <a:gd name="T1" fmla="*/ 375 h 994"/>
                <a:gd name="T2" fmla="*/ 719 w 3173"/>
                <a:gd name="T3" fmla="*/ 0 h 994"/>
                <a:gd name="T4" fmla="*/ 0 w 3173"/>
                <a:gd name="T5" fmla="*/ 0 h 994"/>
                <a:gd name="T6" fmla="*/ 0 w 3173"/>
                <a:gd name="T7" fmla="*/ 375 h 994"/>
                <a:gd name="T8" fmla="*/ 719 w 3173"/>
                <a:gd name="T9" fmla="*/ 375 h 994"/>
                <a:gd name="T10" fmla="*/ 0 60000 65536"/>
                <a:gd name="T11" fmla="*/ 0 60000 65536"/>
                <a:gd name="T12" fmla="*/ 0 60000 65536"/>
                <a:gd name="T13" fmla="*/ 0 60000 65536"/>
                <a:gd name="T14" fmla="*/ 0 60000 65536"/>
                <a:gd name="T15" fmla="*/ 0 w 3173"/>
                <a:gd name="T16" fmla="*/ 0 h 994"/>
                <a:gd name="T17" fmla="*/ 3173 w 3173"/>
                <a:gd name="T18" fmla="*/ 994 h 994"/>
              </a:gdLst>
              <a:ahLst/>
              <a:cxnLst>
                <a:cxn ang="T10">
                  <a:pos x="T0" y="T1"/>
                </a:cxn>
                <a:cxn ang="T11">
                  <a:pos x="T2" y="T3"/>
                </a:cxn>
                <a:cxn ang="T12">
                  <a:pos x="T4" y="T5"/>
                </a:cxn>
                <a:cxn ang="T13">
                  <a:pos x="T6" y="T7"/>
                </a:cxn>
                <a:cxn ang="T14">
                  <a:pos x="T8" y="T9"/>
                </a:cxn>
              </a:cxnLst>
              <a:rect l="T15" t="T16" r="T17" b="T18"/>
              <a:pathLst>
                <a:path w="3173" h="994">
                  <a:moveTo>
                    <a:pt x="3172" y="993"/>
                  </a:moveTo>
                  <a:lnTo>
                    <a:pt x="3172" y="0"/>
                  </a:lnTo>
                  <a:lnTo>
                    <a:pt x="0" y="0"/>
                  </a:lnTo>
                  <a:lnTo>
                    <a:pt x="0" y="993"/>
                  </a:lnTo>
                  <a:lnTo>
                    <a:pt x="3172" y="993"/>
                  </a:lnTo>
                </a:path>
              </a:pathLst>
            </a:custGeom>
            <a:solidFill>
              <a:srgbClr val="BDD6AE"/>
            </a:solidFill>
            <a:ln w="19050" cap="rnd" cmpd="sng">
              <a:solidFill>
                <a:schemeClr val="tx1"/>
              </a:solidFill>
              <a:prstDash val="solid"/>
              <a:round/>
              <a:headEnd type="none" w="med" len="med"/>
              <a:tailEnd type="none" w="med" len="med"/>
            </a:ln>
          </p:spPr>
          <p:txBody>
            <a:bodyPr/>
            <a:lstStyle/>
            <a:p>
              <a:endParaRPr lang="en-US" dirty="0"/>
            </a:p>
          </p:txBody>
        </p:sp>
        <p:sp>
          <p:nvSpPr>
            <p:cNvPr id="67623" name="Text Box 25"/>
            <p:cNvSpPr txBox="1">
              <a:spLocks noChangeArrowheads="1"/>
            </p:cNvSpPr>
            <p:nvPr/>
          </p:nvSpPr>
          <p:spPr bwMode="auto">
            <a:xfrm>
              <a:off x="4605" y="1220"/>
              <a:ext cx="669" cy="2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defTabSz="762000">
                <a:defRPr>
                  <a:solidFill>
                    <a:schemeClr val="tx1"/>
                  </a:solidFill>
                  <a:latin typeface="Calibri" charset="0"/>
                  <a:ea typeface="ＭＳ Ｐゴシック" charset="0"/>
                  <a:cs typeface="Arial" charset="0"/>
                </a:defRPr>
              </a:lvl1pPr>
              <a:lvl2pPr marL="742950" indent="-285750" defTabSz="762000">
                <a:defRPr>
                  <a:solidFill>
                    <a:schemeClr val="tx1"/>
                  </a:solidFill>
                  <a:latin typeface="Calibri" charset="0"/>
                  <a:ea typeface="Arial" charset="0"/>
                  <a:cs typeface="Arial" charset="0"/>
                </a:defRPr>
              </a:lvl2pPr>
              <a:lvl3pPr marL="1143000" indent="-228600" defTabSz="762000">
                <a:defRPr>
                  <a:solidFill>
                    <a:schemeClr val="tx1"/>
                  </a:solidFill>
                  <a:latin typeface="Calibri" charset="0"/>
                  <a:ea typeface="Arial" charset="0"/>
                  <a:cs typeface="Arial" charset="0"/>
                </a:defRPr>
              </a:lvl3pPr>
              <a:lvl4pPr marL="1600200" indent="-228600" defTabSz="762000">
                <a:defRPr>
                  <a:solidFill>
                    <a:schemeClr val="tx1"/>
                  </a:solidFill>
                  <a:latin typeface="Calibri" charset="0"/>
                  <a:ea typeface="Arial" charset="0"/>
                  <a:cs typeface="Arial" charset="0"/>
                </a:defRPr>
              </a:lvl4pPr>
              <a:lvl5pPr marL="2057400" indent="-228600" defTabSz="762000">
                <a:defRPr>
                  <a:solidFill>
                    <a:schemeClr val="tx1"/>
                  </a:solidFill>
                  <a:latin typeface="Calibri" charset="0"/>
                  <a:ea typeface="Arial" charset="0"/>
                  <a:cs typeface="Arial" charset="0"/>
                </a:defRPr>
              </a:lvl5pPr>
              <a:lvl6pPr marL="2514600" indent="-228600" defTabSz="762000" fontAlgn="base">
                <a:spcBef>
                  <a:spcPct val="0"/>
                </a:spcBef>
                <a:spcAft>
                  <a:spcPct val="0"/>
                </a:spcAft>
                <a:defRPr>
                  <a:solidFill>
                    <a:schemeClr val="tx1"/>
                  </a:solidFill>
                  <a:latin typeface="Calibri" charset="0"/>
                  <a:ea typeface="Arial" charset="0"/>
                  <a:cs typeface="Arial" charset="0"/>
                </a:defRPr>
              </a:lvl6pPr>
              <a:lvl7pPr marL="2971800" indent="-228600" defTabSz="762000" fontAlgn="base">
                <a:spcBef>
                  <a:spcPct val="0"/>
                </a:spcBef>
                <a:spcAft>
                  <a:spcPct val="0"/>
                </a:spcAft>
                <a:defRPr>
                  <a:solidFill>
                    <a:schemeClr val="tx1"/>
                  </a:solidFill>
                  <a:latin typeface="Calibri" charset="0"/>
                  <a:ea typeface="Arial" charset="0"/>
                  <a:cs typeface="Arial" charset="0"/>
                </a:defRPr>
              </a:lvl7pPr>
              <a:lvl8pPr marL="3429000" indent="-228600" defTabSz="762000" fontAlgn="base">
                <a:spcBef>
                  <a:spcPct val="0"/>
                </a:spcBef>
                <a:spcAft>
                  <a:spcPct val="0"/>
                </a:spcAft>
                <a:defRPr>
                  <a:solidFill>
                    <a:schemeClr val="tx1"/>
                  </a:solidFill>
                  <a:latin typeface="Calibri" charset="0"/>
                  <a:ea typeface="Arial" charset="0"/>
                  <a:cs typeface="Arial" charset="0"/>
                </a:defRPr>
              </a:lvl8pPr>
              <a:lvl9pPr marL="3886200" indent="-228600" defTabSz="762000" fontAlgn="base">
                <a:spcBef>
                  <a:spcPct val="0"/>
                </a:spcBef>
                <a:spcAft>
                  <a:spcPct val="0"/>
                </a:spcAft>
                <a:defRPr>
                  <a:solidFill>
                    <a:schemeClr val="tx1"/>
                  </a:solidFill>
                  <a:latin typeface="Calibri" charset="0"/>
                  <a:ea typeface="Arial" charset="0"/>
                  <a:cs typeface="Arial" charset="0"/>
                </a:defRPr>
              </a:lvl9pPr>
            </a:lstStyle>
            <a:p>
              <a:pPr algn="ctr"/>
              <a:r>
                <a:rPr lang="en-AU" sz="800" b="1" dirty="0">
                  <a:solidFill>
                    <a:srgbClr val="000000"/>
                  </a:solidFill>
                  <a:latin typeface="Arial" charset="0"/>
                  <a:ea typeface="MS PGothic" charset="0"/>
                  <a:cs typeface="MS PGothic" charset="0"/>
                </a:rPr>
                <a:t>Technical</a:t>
              </a:r>
            </a:p>
            <a:p>
              <a:pPr algn="ctr"/>
              <a:r>
                <a:rPr lang="en-AU" sz="800" b="1" dirty="0">
                  <a:solidFill>
                    <a:srgbClr val="000000"/>
                  </a:solidFill>
                  <a:latin typeface="Arial" charset="0"/>
                  <a:ea typeface="MS PGothic" charset="0"/>
                  <a:cs typeface="MS PGothic" charset="0"/>
                </a:rPr>
                <a:t>Attributes and</a:t>
              </a:r>
            </a:p>
            <a:p>
              <a:pPr algn="ctr"/>
              <a:r>
                <a:rPr lang="en-AU" sz="800" b="1" dirty="0">
                  <a:solidFill>
                    <a:srgbClr val="000000"/>
                  </a:solidFill>
                  <a:latin typeface="Arial" charset="0"/>
                  <a:ea typeface="MS PGothic" charset="0"/>
                  <a:cs typeface="MS PGothic" charset="0"/>
                </a:rPr>
                <a:t>Evaluation</a:t>
              </a:r>
            </a:p>
          </p:txBody>
        </p:sp>
        <p:sp>
          <p:nvSpPr>
            <p:cNvPr id="67624" name="Rectangle 26"/>
            <p:cNvSpPr>
              <a:spLocks noChangeArrowheads="1"/>
            </p:cNvSpPr>
            <p:nvPr/>
          </p:nvSpPr>
          <p:spPr bwMode="auto">
            <a:xfrm>
              <a:off x="4580" y="479"/>
              <a:ext cx="719" cy="240"/>
            </a:xfrm>
            <a:prstGeom prst="rect">
              <a:avLst/>
            </a:prstGeom>
            <a:solidFill>
              <a:srgbClr val="F7D7AC"/>
            </a:solidFill>
            <a:ln w="19050">
              <a:solidFill>
                <a:schemeClr val="tx1"/>
              </a:solidFill>
              <a:miter lim="800000"/>
              <a:headEnd/>
              <a:tailEnd/>
            </a:ln>
          </p:spPr>
          <p:txBody>
            <a:bodyPr wrap="none" anchor="ctr"/>
            <a:lstStyle/>
            <a:p>
              <a:endParaRPr lang="en-US" dirty="0"/>
            </a:p>
          </p:txBody>
        </p:sp>
        <p:sp>
          <p:nvSpPr>
            <p:cNvPr id="67625" name="Text Box 27"/>
            <p:cNvSpPr txBox="1">
              <a:spLocks noChangeArrowheads="1"/>
            </p:cNvSpPr>
            <p:nvPr/>
          </p:nvSpPr>
          <p:spPr bwMode="auto">
            <a:xfrm>
              <a:off x="4626" y="495"/>
              <a:ext cx="628"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defTabSz="762000">
                <a:defRPr>
                  <a:solidFill>
                    <a:schemeClr val="tx1"/>
                  </a:solidFill>
                  <a:latin typeface="Calibri" charset="0"/>
                  <a:ea typeface="ＭＳ Ｐゴシック" charset="0"/>
                  <a:cs typeface="Arial" charset="0"/>
                </a:defRPr>
              </a:lvl1pPr>
              <a:lvl2pPr marL="742950" indent="-285750" defTabSz="762000">
                <a:defRPr>
                  <a:solidFill>
                    <a:schemeClr val="tx1"/>
                  </a:solidFill>
                  <a:latin typeface="Calibri" charset="0"/>
                  <a:ea typeface="Arial" charset="0"/>
                  <a:cs typeface="Arial" charset="0"/>
                </a:defRPr>
              </a:lvl2pPr>
              <a:lvl3pPr marL="1143000" indent="-228600" defTabSz="762000">
                <a:defRPr>
                  <a:solidFill>
                    <a:schemeClr val="tx1"/>
                  </a:solidFill>
                  <a:latin typeface="Calibri" charset="0"/>
                  <a:ea typeface="Arial" charset="0"/>
                  <a:cs typeface="Arial" charset="0"/>
                </a:defRPr>
              </a:lvl3pPr>
              <a:lvl4pPr marL="1600200" indent="-228600" defTabSz="762000">
                <a:defRPr>
                  <a:solidFill>
                    <a:schemeClr val="tx1"/>
                  </a:solidFill>
                  <a:latin typeface="Calibri" charset="0"/>
                  <a:ea typeface="Arial" charset="0"/>
                  <a:cs typeface="Arial" charset="0"/>
                </a:defRPr>
              </a:lvl4pPr>
              <a:lvl5pPr marL="2057400" indent="-228600" defTabSz="762000">
                <a:defRPr>
                  <a:solidFill>
                    <a:schemeClr val="tx1"/>
                  </a:solidFill>
                  <a:latin typeface="Calibri" charset="0"/>
                  <a:ea typeface="Arial" charset="0"/>
                  <a:cs typeface="Arial" charset="0"/>
                </a:defRPr>
              </a:lvl5pPr>
              <a:lvl6pPr marL="2514600" indent="-228600" defTabSz="762000" fontAlgn="base">
                <a:spcBef>
                  <a:spcPct val="0"/>
                </a:spcBef>
                <a:spcAft>
                  <a:spcPct val="0"/>
                </a:spcAft>
                <a:defRPr>
                  <a:solidFill>
                    <a:schemeClr val="tx1"/>
                  </a:solidFill>
                  <a:latin typeface="Calibri" charset="0"/>
                  <a:ea typeface="Arial" charset="0"/>
                  <a:cs typeface="Arial" charset="0"/>
                </a:defRPr>
              </a:lvl6pPr>
              <a:lvl7pPr marL="2971800" indent="-228600" defTabSz="762000" fontAlgn="base">
                <a:spcBef>
                  <a:spcPct val="0"/>
                </a:spcBef>
                <a:spcAft>
                  <a:spcPct val="0"/>
                </a:spcAft>
                <a:defRPr>
                  <a:solidFill>
                    <a:schemeClr val="tx1"/>
                  </a:solidFill>
                  <a:latin typeface="Calibri" charset="0"/>
                  <a:ea typeface="Arial" charset="0"/>
                  <a:cs typeface="Arial" charset="0"/>
                </a:defRPr>
              </a:lvl7pPr>
              <a:lvl8pPr marL="3429000" indent="-228600" defTabSz="762000" fontAlgn="base">
                <a:spcBef>
                  <a:spcPct val="0"/>
                </a:spcBef>
                <a:spcAft>
                  <a:spcPct val="0"/>
                </a:spcAft>
                <a:defRPr>
                  <a:solidFill>
                    <a:schemeClr val="tx1"/>
                  </a:solidFill>
                  <a:latin typeface="Calibri" charset="0"/>
                  <a:ea typeface="Arial" charset="0"/>
                  <a:cs typeface="Arial" charset="0"/>
                </a:defRPr>
              </a:lvl8pPr>
              <a:lvl9pPr marL="3886200" indent="-228600" defTabSz="762000" fontAlgn="base">
                <a:spcBef>
                  <a:spcPct val="0"/>
                </a:spcBef>
                <a:spcAft>
                  <a:spcPct val="0"/>
                </a:spcAft>
                <a:defRPr>
                  <a:solidFill>
                    <a:schemeClr val="tx1"/>
                  </a:solidFill>
                  <a:latin typeface="Calibri" charset="0"/>
                  <a:ea typeface="Arial" charset="0"/>
                  <a:cs typeface="Arial" charset="0"/>
                </a:defRPr>
              </a:lvl9pPr>
            </a:lstStyle>
            <a:p>
              <a:pPr algn="ctr"/>
              <a:r>
                <a:rPr lang="en-AU" sz="800" b="1" dirty="0">
                  <a:solidFill>
                    <a:srgbClr val="000000"/>
                  </a:solidFill>
                  <a:latin typeface="Arial" charset="0"/>
                  <a:ea typeface="MS PGothic" charset="0"/>
                  <a:cs typeface="MS PGothic" charset="0"/>
                </a:rPr>
                <a:t>How to Satisfy</a:t>
              </a:r>
            </a:p>
            <a:p>
              <a:pPr algn="ctr"/>
              <a:r>
                <a:rPr lang="en-AU" sz="800" b="1" dirty="0">
                  <a:solidFill>
                    <a:srgbClr val="000000"/>
                  </a:solidFill>
                  <a:latin typeface="Arial" charset="0"/>
                  <a:ea typeface="MS PGothic" charset="0"/>
                  <a:cs typeface="MS PGothic" charset="0"/>
                </a:rPr>
                <a:t>Customer Wants</a:t>
              </a:r>
            </a:p>
          </p:txBody>
        </p:sp>
        <p:sp>
          <p:nvSpPr>
            <p:cNvPr id="72" name="Freeform 28"/>
            <p:cNvSpPr>
              <a:spLocks/>
            </p:cNvSpPr>
            <p:nvPr/>
          </p:nvSpPr>
          <p:spPr bwMode="auto">
            <a:xfrm>
              <a:off x="4581" y="302"/>
              <a:ext cx="718" cy="178"/>
            </a:xfrm>
            <a:custGeom>
              <a:avLst/>
              <a:gdLst>
                <a:gd name="T0" fmla="*/ 1744 w 1745"/>
                <a:gd name="T1" fmla="*/ 671 h 672"/>
                <a:gd name="T2" fmla="*/ 871 w 1745"/>
                <a:gd name="T3" fmla="*/ 0 h 672"/>
                <a:gd name="T4" fmla="*/ 0 w 1745"/>
                <a:gd name="T5" fmla="*/ 671 h 672"/>
                <a:gd name="T6" fmla="*/ 1744 w 1745"/>
                <a:gd name="T7" fmla="*/ 671 h 672"/>
              </a:gdLst>
              <a:ahLst/>
              <a:cxnLst>
                <a:cxn ang="0">
                  <a:pos x="T0" y="T1"/>
                </a:cxn>
                <a:cxn ang="0">
                  <a:pos x="T2" y="T3"/>
                </a:cxn>
                <a:cxn ang="0">
                  <a:pos x="T4" y="T5"/>
                </a:cxn>
                <a:cxn ang="0">
                  <a:pos x="T6" y="T7"/>
                </a:cxn>
              </a:cxnLst>
              <a:rect l="0" t="0" r="r" b="b"/>
              <a:pathLst>
                <a:path w="1745" h="672">
                  <a:moveTo>
                    <a:pt x="1744" y="671"/>
                  </a:moveTo>
                  <a:lnTo>
                    <a:pt x="871" y="0"/>
                  </a:lnTo>
                  <a:lnTo>
                    <a:pt x="0" y="671"/>
                  </a:lnTo>
                  <a:lnTo>
                    <a:pt x="1744" y="671"/>
                  </a:lnTo>
                </a:path>
              </a:pathLst>
            </a:custGeom>
            <a:solidFill>
              <a:schemeClr val="accent3"/>
            </a:solidFill>
            <a:ln w="19050" cap="rnd" cmpd="sng">
              <a:solidFill>
                <a:schemeClr val="tx1"/>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Arial"/>
                <a:ea typeface="+mn-ea"/>
                <a:cs typeface="Arial"/>
              </a:endParaRPr>
            </a:p>
          </p:txBody>
        </p:sp>
        <p:sp>
          <p:nvSpPr>
            <p:cNvPr id="67627" name="Text Box 29"/>
            <p:cNvSpPr txBox="1">
              <a:spLocks noChangeArrowheads="1"/>
            </p:cNvSpPr>
            <p:nvPr/>
          </p:nvSpPr>
          <p:spPr bwMode="auto">
            <a:xfrm>
              <a:off x="4685" y="375"/>
              <a:ext cx="519" cy="1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defTabSz="762000">
                <a:defRPr>
                  <a:solidFill>
                    <a:schemeClr val="tx1"/>
                  </a:solidFill>
                  <a:latin typeface="Calibri" charset="0"/>
                  <a:ea typeface="ＭＳ Ｐゴシック" charset="0"/>
                  <a:cs typeface="Arial" charset="0"/>
                </a:defRPr>
              </a:lvl1pPr>
              <a:lvl2pPr marL="742950" indent="-285750" defTabSz="762000">
                <a:defRPr>
                  <a:solidFill>
                    <a:schemeClr val="tx1"/>
                  </a:solidFill>
                  <a:latin typeface="Calibri" charset="0"/>
                  <a:ea typeface="Arial" charset="0"/>
                  <a:cs typeface="Arial" charset="0"/>
                </a:defRPr>
              </a:lvl2pPr>
              <a:lvl3pPr marL="1143000" indent="-228600" defTabSz="762000">
                <a:defRPr>
                  <a:solidFill>
                    <a:schemeClr val="tx1"/>
                  </a:solidFill>
                  <a:latin typeface="Calibri" charset="0"/>
                  <a:ea typeface="Arial" charset="0"/>
                  <a:cs typeface="Arial" charset="0"/>
                </a:defRPr>
              </a:lvl3pPr>
              <a:lvl4pPr marL="1600200" indent="-228600" defTabSz="762000">
                <a:defRPr>
                  <a:solidFill>
                    <a:schemeClr val="tx1"/>
                  </a:solidFill>
                  <a:latin typeface="Calibri" charset="0"/>
                  <a:ea typeface="Arial" charset="0"/>
                  <a:cs typeface="Arial" charset="0"/>
                </a:defRPr>
              </a:lvl4pPr>
              <a:lvl5pPr marL="2057400" indent="-228600" defTabSz="762000">
                <a:defRPr>
                  <a:solidFill>
                    <a:schemeClr val="tx1"/>
                  </a:solidFill>
                  <a:latin typeface="Calibri" charset="0"/>
                  <a:ea typeface="Arial" charset="0"/>
                  <a:cs typeface="Arial" charset="0"/>
                </a:defRPr>
              </a:lvl5pPr>
              <a:lvl6pPr marL="2514600" indent="-228600" defTabSz="762000" fontAlgn="base">
                <a:spcBef>
                  <a:spcPct val="0"/>
                </a:spcBef>
                <a:spcAft>
                  <a:spcPct val="0"/>
                </a:spcAft>
                <a:defRPr>
                  <a:solidFill>
                    <a:schemeClr val="tx1"/>
                  </a:solidFill>
                  <a:latin typeface="Calibri" charset="0"/>
                  <a:ea typeface="Arial" charset="0"/>
                  <a:cs typeface="Arial" charset="0"/>
                </a:defRPr>
              </a:lvl6pPr>
              <a:lvl7pPr marL="2971800" indent="-228600" defTabSz="762000" fontAlgn="base">
                <a:spcBef>
                  <a:spcPct val="0"/>
                </a:spcBef>
                <a:spcAft>
                  <a:spcPct val="0"/>
                </a:spcAft>
                <a:defRPr>
                  <a:solidFill>
                    <a:schemeClr val="tx1"/>
                  </a:solidFill>
                  <a:latin typeface="Calibri" charset="0"/>
                  <a:ea typeface="Arial" charset="0"/>
                  <a:cs typeface="Arial" charset="0"/>
                </a:defRPr>
              </a:lvl7pPr>
              <a:lvl8pPr marL="3429000" indent="-228600" defTabSz="762000" fontAlgn="base">
                <a:spcBef>
                  <a:spcPct val="0"/>
                </a:spcBef>
                <a:spcAft>
                  <a:spcPct val="0"/>
                </a:spcAft>
                <a:defRPr>
                  <a:solidFill>
                    <a:schemeClr val="tx1"/>
                  </a:solidFill>
                  <a:latin typeface="Calibri" charset="0"/>
                  <a:ea typeface="Arial" charset="0"/>
                  <a:cs typeface="Arial" charset="0"/>
                </a:defRPr>
              </a:lvl8pPr>
              <a:lvl9pPr marL="3886200" indent="-228600" defTabSz="762000" fontAlgn="base">
                <a:spcBef>
                  <a:spcPct val="0"/>
                </a:spcBef>
                <a:spcAft>
                  <a:spcPct val="0"/>
                </a:spcAft>
                <a:defRPr>
                  <a:solidFill>
                    <a:schemeClr val="tx1"/>
                  </a:solidFill>
                  <a:latin typeface="Calibri" charset="0"/>
                  <a:ea typeface="Arial" charset="0"/>
                  <a:cs typeface="Arial" charset="0"/>
                </a:defRPr>
              </a:lvl9pPr>
            </a:lstStyle>
            <a:p>
              <a:r>
                <a:rPr lang="en-AU" sz="600" b="1" dirty="0">
                  <a:solidFill>
                    <a:srgbClr val="000000"/>
                  </a:solidFill>
                  <a:latin typeface="Arial" charset="0"/>
                  <a:ea typeface="MS PGothic" charset="0"/>
                  <a:cs typeface="MS PGothic" charset="0"/>
                </a:rPr>
                <a:t>Interrelationships</a:t>
              </a:r>
            </a:p>
          </p:txBody>
        </p:sp>
        <p:sp>
          <p:nvSpPr>
            <p:cNvPr id="74" name="Freeform 30"/>
            <p:cNvSpPr>
              <a:spLocks/>
            </p:cNvSpPr>
            <p:nvPr/>
          </p:nvSpPr>
          <p:spPr bwMode="auto">
            <a:xfrm>
              <a:off x="5297" y="716"/>
              <a:ext cx="261" cy="462"/>
            </a:xfrm>
            <a:custGeom>
              <a:avLst/>
              <a:gdLst>
                <a:gd name="T0" fmla="*/ 791 w 792"/>
                <a:gd name="T1" fmla="*/ 1192 h 1193"/>
                <a:gd name="T2" fmla="*/ 791 w 792"/>
                <a:gd name="T3" fmla="*/ 0 h 1193"/>
                <a:gd name="T4" fmla="*/ 0 w 792"/>
                <a:gd name="T5" fmla="*/ 0 h 1193"/>
                <a:gd name="T6" fmla="*/ 0 w 792"/>
                <a:gd name="T7" fmla="*/ 1192 h 1193"/>
                <a:gd name="T8" fmla="*/ 791 w 792"/>
                <a:gd name="T9" fmla="*/ 1192 h 1193"/>
              </a:gdLst>
              <a:ahLst/>
              <a:cxnLst>
                <a:cxn ang="0">
                  <a:pos x="T0" y="T1"/>
                </a:cxn>
                <a:cxn ang="0">
                  <a:pos x="T2" y="T3"/>
                </a:cxn>
                <a:cxn ang="0">
                  <a:pos x="T4" y="T5"/>
                </a:cxn>
                <a:cxn ang="0">
                  <a:pos x="T6" y="T7"/>
                </a:cxn>
                <a:cxn ang="0">
                  <a:pos x="T8" y="T9"/>
                </a:cxn>
              </a:cxnLst>
              <a:rect l="0" t="0" r="r" b="b"/>
              <a:pathLst>
                <a:path w="792" h="1193">
                  <a:moveTo>
                    <a:pt x="791" y="1192"/>
                  </a:moveTo>
                  <a:lnTo>
                    <a:pt x="791" y="0"/>
                  </a:lnTo>
                  <a:lnTo>
                    <a:pt x="0" y="0"/>
                  </a:lnTo>
                  <a:lnTo>
                    <a:pt x="0" y="1192"/>
                  </a:lnTo>
                  <a:lnTo>
                    <a:pt x="791" y="1192"/>
                  </a:lnTo>
                </a:path>
              </a:pathLst>
            </a:custGeom>
            <a:solidFill>
              <a:schemeClr val="accent4"/>
            </a:solidFill>
            <a:ln w="19050" cap="rnd" cmpd="sng">
              <a:solidFill>
                <a:schemeClr val="tx1"/>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Arial"/>
                <a:ea typeface="+mn-ea"/>
                <a:cs typeface="Arial"/>
              </a:endParaRPr>
            </a:p>
          </p:txBody>
        </p:sp>
        <p:sp>
          <p:nvSpPr>
            <p:cNvPr id="67629" name="Text Box 31"/>
            <p:cNvSpPr txBox="1">
              <a:spLocks noChangeArrowheads="1"/>
            </p:cNvSpPr>
            <p:nvPr/>
          </p:nvSpPr>
          <p:spPr bwMode="auto">
            <a:xfrm rot="-5400000">
              <a:off x="5178" y="844"/>
              <a:ext cx="497"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pPr algn="ctr"/>
              <a:r>
                <a:rPr lang="en-US" sz="800" b="1" dirty="0">
                  <a:solidFill>
                    <a:srgbClr val="000000"/>
                  </a:solidFill>
                  <a:latin typeface="Arial" charset="0"/>
                </a:rPr>
                <a:t>Analysis of</a:t>
              </a:r>
            </a:p>
            <a:p>
              <a:pPr algn="ctr"/>
              <a:r>
                <a:rPr lang="en-US" sz="800" b="1" dirty="0">
                  <a:solidFill>
                    <a:srgbClr val="000000"/>
                  </a:solidFill>
                  <a:latin typeface="Arial" charset="0"/>
                </a:rPr>
                <a:t>Competitors</a:t>
              </a:r>
            </a:p>
          </p:txBody>
        </p:sp>
        <p:sp>
          <p:nvSpPr>
            <p:cNvPr id="67630" name="Rectangle 32"/>
            <p:cNvSpPr>
              <a:spLocks noChangeArrowheads="1"/>
            </p:cNvSpPr>
            <p:nvPr/>
          </p:nvSpPr>
          <p:spPr bwMode="auto">
            <a:xfrm>
              <a:off x="5298" y="613"/>
              <a:ext cx="260" cy="106"/>
            </a:xfrm>
            <a:prstGeom prst="rect">
              <a:avLst/>
            </a:prstGeom>
            <a:solidFill>
              <a:srgbClr val="F7D7AC"/>
            </a:solidFill>
            <a:ln w="19050">
              <a:solidFill>
                <a:schemeClr val="tx1"/>
              </a:solidFill>
              <a:miter lim="800000"/>
              <a:headEnd/>
              <a:tailEnd/>
            </a:ln>
          </p:spPr>
          <p:txBody>
            <a:bodyPr wrap="none" anchor="ctr"/>
            <a:lstStyle/>
            <a:p>
              <a:endParaRPr lang="en-US" dirty="0"/>
            </a:p>
          </p:txBody>
        </p:sp>
      </p:grpSp>
      <p:sp>
        <p:nvSpPr>
          <p:cNvPr id="69665" name="Line 33"/>
          <p:cNvSpPr>
            <a:spLocks noChangeShapeType="1"/>
          </p:cNvSpPr>
          <p:nvPr/>
        </p:nvSpPr>
        <p:spPr bwMode="auto">
          <a:xfrm flipH="1">
            <a:off x="6553200" y="1714500"/>
            <a:ext cx="838200" cy="1549400"/>
          </a:xfrm>
          <a:prstGeom prst="line">
            <a:avLst/>
          </a:prstGeom>
          <a:noFill/>
          <a:ln w="57150">
            <a:solidFill>
              <a:srgbClr val="D33320"/>
            </a:solidFill>
            <a:round/>
            <a:headEnd/>
            <a:tailEnd type="triangle" w="sm" len="sm"/>
          </a:ln>
          <a:extLst>
            <a:ext uri="{909E8E84-426E-40dd-AFC4-6F175D3DCCD1}">
              <a14:hiddenFill xmlns="" xmlns:a14="http://schemas.microsoft.com/office/drawing/2010/main">
                <a:noFill/>
              </a14:hiddenFill>
            </a:ext>
          </a:extLst>
        </p:spPr>
        <p:txBody>
          <a:bodyPr wrap="none" anchor="ctr"/>
          <a:lstStyle/>
          <a:p>
            <a:endParaRPr lang="en-US" dirty="0"/>
          </a:p>
        </p:txBody>
      </p:sp>
      <p:grpSp>
        <p:nvGrpSpPr>
          <p:cNvPr id="69666" name="Group 34"/>
          <p:cNvGrpSpPr>
            <a:grpSpLocks/>
          </p:cNvGrpSpPr>
          <p:nvPr/>
        </p:nvGrpSpPr>
        <p:grpSpPr bwMode="auto">
          <a:xfrm>
            <a:off x="4495800" y="3492500"/>
            <a:ext cx="3429000" cy="1993900"/>
            <a:chOff x="2832" y="2200"/>
            <a:chExt cx="2160" cy="1256"/>
          </a:xfrm>
        </p:grpSpPr>
        <p:sp>
          <p:nvSpPr>
            <p:cNvPr id="67600" name="Oval 35"/>
            <p:cNvSpPr>
              <a:spLocks noChangeArrowheads="1"/>
            </p:cNvSpPr>
            <p:nvPr/>
          </p:nvSpPr>
          <p:spPr bwMode="auto">
            <a:xfrm>
              <a:off x="3216" y="2200"/>
              <a:ext cx="208" cy="208"/>
            </a:xfrm>
            <a:prstGeom prst="ellipse">
              <a:avLst/>
            </a:prstGeom>
            <a:solidFill>
              <a:srgbClr val="92D2CA"/>
            </a:solidFill>
            <a:ln w="28575">
              <a:solidFill>
                <a:schemeClr val="tx1"/>
              </a:solidFill>
              <a:round/>
              <a:headEnd/>
              <a:tailEnd/>
            </a:ln>
          </p:spPr>
          <p:txBody>
            <a:bodyPr wrap="none" anchor="ctr"/>
            <a:lstStyle/>
            <a:p>
              <a:endParaRPr lang="en-US" dirty="0"/>
            </a:p>
          </p:txBody>
        </p:sp>
        <p:sp>
          <p:nvSpPr>
            <p:cNvPr id="67601" name="Oval 36"/>
            <p:cNvSpPr>
              <a:spLocks noChangeArrowheads="1"/>
            </p:cNvSpPr>
            <p:nvPr/>
          </p:nvSpPr>
          <p:spPr bwMode="auto">
            <a:xfrm>
              <a:off x="2832" y="2716"/>
              <a:ext cx="208" cy="208"/>
            </a:xfrm>
            <a:prstGeom prst="ellipse">
              <a:avLst/>
            </a:prstGeom>
            <a:solidFill>
              <a:srgbClr val="92D2CA"/>
            </a:solidFill>
            <a:ln w="28575">
              <a:solidFill>
                <a:schemeClr val="tx1"/>
              </a:solidFill>
              <a:round/>
              <a:headEnd/>
              <a:tailEnd/>
            </a:ln>
          </p:spPr>
          <p:txBody>
            <a:bodyPr wrap="none" anchor="ctr"/>
            <a:lstStyle/>
            <a:p>
              <a:endParaRPr lang="en-US" dirty="0"/>
            </a:p>
          </p:txBody>
        </p:sp>
        <p:sp>
          <p:nvSpPr>
            <p:cNvPr id="67602" name="Oval 37"/>
            <p:cNvSpPr>
              <a:spLocks noChangeArrowheads="1"/>
            </p:cNvSpPr>
            <p:nvPr/>
          </p:nvSpPr>
          <p:spPr bwMode="auto">
            <a:xfrm>
              <a:off x="3600" y="2476"/>
              <a:ext cx="208" cy="208"/>
            </a:xfrm>
            <a:prstGeom prst="ellipse">
              <a:avLst/>
            </a:prstGeom>
            <a:solidFill>
              <a:srgbClr val="92D2CA"/>
            </a:solidFill>
            <a:ln w="28575">
              <a:solidFill>
                <a:schemeClr val="tx1"/>
              </a:solidFill>
              <a:round/>
              <a:headEnd/>
              <a:tailEnd/>
            </a:ln>
          </p:spPr>
          <p:txBody>
            <a:bodyPr wrap="none" anchor="ctr"/>
            <a:lstStyle/>
            <a:p>
              <a:endParaRPr lang="en-US" dirty="0"/>
            </a:p>
          </p:txBody>
        </p:sp>
        <p:sp>
          <p:nvSpPr>
            <p:cNvPr id="67603" name="Oval 38"/>
            <p:cNvSpPr>
              <a:spLocks noChangeArrowheads="1"/>
            </p:cNvSpPr>
            <p:nvPr/>
          </p:nvSpPr>
          <p:spPr bwMode="auto">
            <a:xfrm>
              <a:off x="3600" y="2716"/>
              <a:ext cx="208" cy="208"/>
            </a:xfrm>
            <a:prstGeom prst="ellipse">
              <a:avLst/>
            </a:prstGeom>
            <a:solidFill>
              <a:srgbClr val="92D2CA"/>
            </a:solidFill>
            <a:ln w="28575">
              <a:solidFill>
                <a:schemeClr val="tx1"/>
              </a:solidFill>
              <a:round/>
              <a:headEnd/>
              <a:tailEnd/>
            </a:ln>
          </p:spPr>
          <p:txBody>
            <a:bodyPr wrap="none" anchor="ctr"/>
            <a:lstStyle/>
            <a:p>
              <a:endParaRPr lang="en-US" dirty="0"/>
            </a:p>
          </p:txBody>
        </p:sp>
        <p:sp>
          <p:nvSpPr>
            <p:cNvPr id="67604" name="Oval 39"/>
            <p:cNvSpPr>
              <a:spLocks noChangeArrowheads="1"/>
            </p:cNvSpPr>
            <p:nvPr/>
          </p:nvSpPr>
          <p:spPr bwMode="auto">
            <a:xfrm>
              <a:off x="4000" y="2716"/>
              <a:ext cx="208" cy="208"/>
            </a:xfrm>
            <a:prstGeom prst="ellipse">
              <a:avLst/>
            </a:prstGeom>
            <a:solidFill>
              <a:srgbClr val="92D2CA"/>
            </a:solidFill>
            <a:ln w="28575">
              <a:solidFill>
                <a:schemeClr val="tx1"/>
              </a:solidFill>
              <a:round/>
              <a:headEnd/>
              <a:tailEnd/>
            </a:ln>
          </p:spPr>
          <p:txBody>
            <a:bodyPr wrap="none" anchor="ctr"/>
            <a:lstStyle/>
            <a:p>
              <a:endParaRPr lang="en-US" dirty="0"/>
            </a:p>
          </p:txBody>
        </p:sp>
        <p:sp>
          <p:nvSpPr>
            <p:cNvPr id="67605" name="Oval 40"/>
            <p:cNvSpPr>
              <a:spLocks noChangeArrowheads="1"/>
            </p:cNvSpPr>
            <p:nvPr/>
          </p:nvSpPr>
          <p:spPr bwMode="auto">
            <a:xfrm>
              <a:off x="4392" y="2716"/>
              <a:ext cx="208" cy="208"/>
            </a:xfrm>
            <a:prstGeom prst="ellipse">
              <a:avLst/>
            </a:prstGeom>
            <a:solidFill>
              <a:srgbClr val="92D2CA"/>
            </a:solidFill>
            <a:ln w="28575">
              <a:solidFill>
                <a:schemeClr val="tx1"/>
              </a:solidFill>
              <a:round/>
              <a:headEnd/>
              <a:tailEnd/>
            </a:ln>
          </p:spPr>
          <p:txBody>
            <a:bodyPr wrap="none" anchor="ctr"/>
            <a:lstStyle/>
            <a:p>
              <a:endParaRPr lang="en-US" dirty="0"/>
            </a:p>
          </p:txBody>
        </p:sp>
        <p:sp>
          <p:nvSpPr>
            <p:cNvPr id="67606" name="Oval 41"/>
            <p:cNvSpPr>
              <a:spLocks noChangeArrowheads="1"/>
            </p:cNvSpPr>
            <p:nvPr/>
          </p:nvSpPr>
          <p:spPr bwMode="auto">
            <a:xfrm>
              <a:off x="4000" y="2476"/>
              <a:ext cx="208" cy="208"/>
            </a:xfrm>
            <a:prstGeom prst="ellipse">
              <a:avLst/>
            </a:prstGeom>
            <a:solidFill>
              <a:srgbClr val="92D2CA"/>
            </a:solidFill>
            <a:ln w="28575">
              <a:solidFill>
                <a:schemeClr val="tx1"/>
              </a:solidFill>
              <a:round/>
              <a:headEnd/>
              <a:tailEnd/>
            </a:ln>
          </p:spPr>
          <p:txBody>
            <a:bodyPr wrap="none" anchor="ctr"/>
            <a:lstStyle/>
            <a:p>
              <a:endParaRPr lang="en-US" dirty="0"/>
            </a:p>
          </p:txBody>
        </p:sp>
        <p:sp>
          <p:nvSpPr>
            <p:cNvPr id="67607" name="Oval 42"/>
            <p:cNvSpPr>
              <a:spLocks noChangeArrowheads="1"/>
            </p:cNvSpPr>
            <p:nvPr/>
          </p:nvSpPr>
          <p:spPr bwMode="auto">
            <a:xfrm>
              <a:off x="4392" y="2476"/>
              <a:ext cx="208" cy="208"/>
            </a:xfrm>
            <a:prstGeom prst="ellipse">
              <a:avLst/>
            </a:prstGeom>
            <a:solidFill>
              <a:srgbClr val="92D2CA"/>
            </a:solidFill>
            <a:ln w="28575">
              <a:solidFill>
                <a:schemeClr val="tx1"/>
              </a:solidFill>
              <a:round/>
              <a:headEnd/>
              <a:tailEnd/>
            </a:ln>
          </p:spPr>
          <p:txBody>
            <a:bodyPr wrap="none" anchor="ctr"/>
            <a:lstStyle/>
            <a:p>
              <a:endParaRPr lang="en-US" dirty="0"/>
            </a:p>
          </p:txBody>
        </p:sp>
        <p:sp>
          <p:nvSpPr>
            <p:cNvPr id="67608" name="Oval 43"/>
            <p:cNvSpPr>
              <a:spLocks noChangeArrowheads="1"/>
            </p:cNvSpPr>
            <p:nvPr/>
          </p:nvSpPr>
          <p:spPr bwMode="auto">
            <a:xfrm>
              <a:off x="4784" y="2476"/>
              <a:ext cx="208" cy="208"/>
            </a:xfrm>
            <a:prstGeom prst="ellipse">
              <a:avLst/>
            </a:prstGeom>
            <a:solidFill>
              <a:srgbClr val="92D2CA"/>
            </a:solidFill>
            <a:ln w="28575">
              <a:solidFill>
                <a:schemeClr val="tx1"/>
              </a:solidFill>
              <a:round/>
              <a:headEnd/>
              <a:tailEnd/>
            </a:ln>
          </p:spPr>
          <p:txBody>
            <a:bodyPr wrap="none" anchor="ctr"/>
            <a:lstStyle/>
            <a:p>
              <a:endParaRPr lang="en-US" dirty="0"/>
            </a:p>
          </p:txBody>
        </p:sp>
        <p:grpSp>
          <p:nvGrpSpPr>
            <p:cNvPr id="67609" name="Group 44"/>
            <p:cNvGrpSpPr>
              <a:grpSpLocks/>
            </p:cNvGrpSpPr>
            <p:nvPr/>
          </p:nvGrpSpPr>
          <p:grpSpPr bwMode="auto">
            <a:xfrm>
              <a:off x="4392" y="3248"/>
              <a:ext cx="208" cy="208"/>
              <a:chOff x="4392" y="3248"/>
              <a:chExt cx="208" cy="208"/>
            </a:xfrm>
          </p:grpSpPr>
          <p:sp>
            <p:nvSpPr>
              <p:cNvPr id="67616" name="Oval 45"/>
              <p:cNvSpPr>
                <a:spLocks noChangeArrowheads="1"/>
              </p:cNvSpPr>
              <p:nvPr/>
            </p:nvSpPr>
            <p:spPr bwMode="auto">
              <a:xfrm>
                <a:off x="4392" y="3248"/>
                <a:ext cx="208" cy="208"/>
              </a:xfrm>
              <a:prstGeom prst="ellipse">
                <a:avLst/>
              </a:prstGeom>
              <a:solidFill>
                <a:srgbClr val="92D2CA"/>
              </a:solidFill>
              <a:ln w="28575">
                <a:solidFill>
                  <a:schemeClr val="tx1"/>
                </a:solidFill>
                <a:round/>
                <a:headEnd/>
                <a:tailEnd/>
              </a:ln>
            </p:spPr>
            <p:txBody>
              <a:bodyPr wrap="none" anchor="ctr"/>
              <a:lstStyle/>
              <a:p>
                <a:endParaRPr lang="en-US" dirty="0"/>
              </a:p>
            </p:txBody>
          </p:sp>
          <p:sp>
            <p:nvSpPr>
              <p:cNvPr id="67617" name="Oval 46"/>
              <p:cNvSpPr>
                <a:spLocks noChangeArrowheads="1"/>
              </p:cNvSpPr>
              <p:nvPr/>
            </p:nvSpPr>
            <p:spPr bwMode="auto">
              <a:xfrm>
                <a:off x="4460" y="3316"/>
                <a:ext cx="72" cy="72"/>
              </a:xfrm>
              <a:prstGeom prst="ellipse">
                <a:avLst/>
              </a:prstGeom>
              <a:solidFill>
                <a:srgbClr val="D33320"/>
              </a:solidFill>
              <a:ln w="9525">
                <a:solidFill>
                  <a:srgbClr val="BF0922"/>
                </a:solidFill>
                <a:round/>
                <a:headEnd/>
                <a:tailEnd/>
              </a:ln>
            </p:spPr>
            <p:txBody>
              <a:bodyPr wrap="none" anchor="ctr"/>
              <a:lstStyle/>
              <a:p>
                <a:endParaRPr lang="en-US" dirty="0"/>
              </a:p>
            </p:txBody>
          </p:sp>
        </p:grpSp>
        <p:grpSp>
          <p:nvGrpSpPr>
            <p:cNvPr id="67610" name="Group 47"/>
            <p:cNvGrpSpPr>
              <a:grpSpLocks/>
            </p:cNvGrpSpPr>
            <p:nvPr/>
          </p:nvGrpSpPr>
          <p:grpSpPr bwMode="auto">
            <a:xfrm>
              <a:off x="4784" y="2968"/>
              <a:ext cx="208" cy="208"/>
              <a:chOff x="4784" y="2968"/>
              <a:chExt cx="208" cy="208"/>
            </a:xfrm>
          </p:grpSpPr>
          <p:sp>
            <p:nvSpPr>
              <p:cNvPr id="67614" name="Oval 48"/>
              <p:cNvSpPr>
                <a:spLocks noChangeArrowheads="1"/>
              </p:cNvSpPr>
              <p:nvPr/>
            </p:nvSpPr>
            <p:spPr bwMode="auto">
              <a:xfrm>
                <a:off x="4784" y="2968"/>
                <a:ext cx="208" cy="208"/>
              </a:xfrm>
              <a:prstGeom prst="ellipse">
                <a:avLst/>
              </a:prstGeom>
              <a:solidFill>
                <a:srgbClr val="92D2CA"/>
              </a:solidFill>
              <a:ln w="28575">
                <a:solidFill>
                  <a:schemeClr val="tx1"/>
                </a:solidFill>
                <a:round/>
                <a:headEnd/>
                <a:tailEnd/>
              </a:ln>
            </p:spPr>
            <p:txBody>
              <a:bodyPr wrap="none" anchor="ctr"/>
              <a:lstStyle/>
              <a:p>
                <a:endParaRPr lang="en-US" dirty="0"/>
              </a:p>
            </p:txBody>
          </p:sp>
          <p:sp>
            <p:nvSpPr>
              <p:cNvPr id="67615" name="Oval 49"/>
              <p:cNvSpPr>
                <a:spLocks noChangeArrowheads="1"/>
              </p:cNvSpPr>
              <p:nvPr/>
            </p:nvSpPr>
            <p:spPr bwMode="auto">
              <a:xfrm>
                <a:off x="4852" y="3036"/>
                <a:ext cx="72" cy="72"/>
              </a:xfrm>
              <a:prstGeom prst="ellipse">
                <a:avLst/>
              </a:prstGeom>
              <a:solidFill>
                <a:schemeClr val="accent1"/>
              </a:solidFill>
              <a:ln w="9525">
                <a:solidFill>
                  <a:srgbClr val="BF0922"/>
                </a:solidFill>
                <a:round/>
                <a:headEnd/>
                <a:tailEnd/>
              </a:ln>
            </p:spPr>
            <p:txBody>
              <a:bodyPr wrap="none" anchor="ctr"/>
              <a:lstStyle/>
              <a:p>
                <a:endParaRPr lang="en-US" dirty="0"/>
              </a:p>
            </p:txBody>
          </p:sp>
        </p:grpSp>
        <p:sp>
          <p:nvSpPr>
            <p:cNvPr id="67611" name="Oval 50"/>
            <p:cNvSpPr>
              <a:spLocks noChangeArrowheads="1"/>
            </p:cNvSpPr>
            <p:nvPr/>
          </p:nvSpPr>
          <p:spPr bwMode="auto">
            <a:xfrm>
              <a:off x="2886" y="2532"/>
              <a:ext cx="72" cy="7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7612" name="Oval 51"/>
            <p:cNvSpPr>
              <a:spLocks noChangeArrowheads="1"/>
            </p:cNvSpPr>
            <p:nvPr/>
          </p:nvSpPr>
          <p:spPr bwMode="auto">
            <a:xfrm>
              <a:off x="2886" y="2268"/>
              <a:ext cx="72" cy="7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7613" name="Oval 52"/>
            <p:cNvSpPr>
              <a:spLocks noChangeArrowheads="1"/>
            </p:cNvSpPr>
            <p:nvPr/>
          </p:nvSpPr>
          <p:spPr bwMode="auto">
            <a:xfrm>
              <a:off x="4836" y="2264"/>
              <a:ext cx="72" cy="72"/>
            </a:xfrm>
            <a:prstGeom prst="ellipse">
              <a:avLst/>
            </a:prstGeom>
            <a:solidFill>
              <a:schemeClr val="tx1"/>
            </a:solidFill>
            <a:ln w="9525">
              <a:solidFill>
                <a:schemeClr val="tx1"/>
              </a:solidFill>
              <a:round/>
              <a:headEnd/>
              <a:tailEnd/>
            </a:ln>
          </p:spPr>
          <p:txBody>
            <a:bodyPr wrap="none" anchor="ctr"/>
            <a:lstStyle/>
            <a:p>
              <a:endParaRPr lang="en-US" dirty="0"/>
            </a:p>
          </p:txBody>
        </p:sp>
      </p:grpSp>
      <p:grpSp>
        <p:nvGrpSpPr>
          <p:cNvPr id="69685" name="Group 53"/>
          <p:cNvGrpSpPr>
            <a:grpSpLocks/>
          </p:cNvGrpSpPr>
          <p:nvPr/>
        </p:nvGrpSpPr>
        <p:grpSpPr bwMode="auto">
          <a:xfrm>
            <a:off x="1206500" y="1695450"/>
            <a:ext cx="2628900" cy="1316038"/>
            <a:chOff x="984" y="1044"/>
            <a:chExt cx="1656" cy="829"/>
          </a:xfrm>
        </p:grpSpPr>
        <p:sp>
          <p:nvSpPr>
            <p:cNvPr id="67594" name="Rectangle 54"/>
            <p:cNvSpPr>
              <a:spLocks noChangeArrowheads="1"/>
            </p:cNvSpPr>
            <p:nvPr/>
          </p:nvSpPr>
          <p:spPr bwMode="auto">
            <a:xfrm>
              <a:off x="1222" y="1044"/>
              <a:ext cx="1418" cy="8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nSpc>
                  <a:spcPct val="150000"/>
                </a:lnSpc>
              </a:pPr>
              <a:r>
                <a:rPr lang="en-US" dirty="0"/>
                <a:t>High relationship</a:t>
              </a:r>
            </a:p>
            <a:p>
              <a:pPr>
                <a:lnSpc>
                  <a:spcPct val="150000"/>
                </a:lnSpc>
              </a:pPr>
              <a:r>
                <a:rPr lang="en-US" dirty="0"/>
                <a:t>Medium relationship</a:t>
              </a:r>
            </a:p>
            <a:p>
              <a:pPr>
                <a:lnSpc>
                  <a:spcPct val="150000"/>
                </a:lnSpc>
              </a:pPr>
              <a:r>
                <a:rPr lang="en-US" dirty="0"/>
                <a:t>Low relationship</a:t>
              </a:r>
            </a:p>
          </p:txBody>
        </p:sp>
        <p:sp>
          <p:nvSpPr>
            <p:cNvPr id="67595" name="Oval 55"/>
            <p:cNvSpPr>
              <a:spLocks noChangeArrowheads="1"/>
            </p:cNvSpPr>
            <p:nvPr/>
          </p:nvSpPr>
          <p:spPr bwMode="auto">
            <a:xfrm>
              <a:off x="984" y="1416"/>
              <a:ext cx="208" cy="208"/>
            </a:xfrm>
            <a:prstGeom prst="ellipse">
              <a:avLst/>
            </a:prstGeom>
            <a:solidFill>
              <a:srgbClr val="92D2CA"/>
            </a:solidFill>
            <a:ln w="28575">
              <a:solidFill>
                <a:schemeClr val="tx1"/>
              </a:solidFill>
              <a:round/>
              <a:headEnd/>
              <a:tailEnd/>
            </a:ln>
          </p:spPr>
          <p:txBody>
            <a:bodyPr wrap="none" anchor="ctr"/>
            <a:lstStyle/>
            <a:p>
              <a:endParaRPr lang="en-US" dirty="0"/>
            </a:p>
          </p:txBody>
        </p:sp>
        <p:sp>
          <p:nvSpPr>
            <p:cNvPr id="67596" name="Oval 56"/>
            <p:cNvSpPr>
              <a:spLocks noChangeArrowheads="1"/>
            </p:cNvSpPr>
            <p:nvPr/>
          </p:nvSpPr>
          <p:spPr bwMode="auto">
            <a:xfrm>
              <a:off x="1052" y="1740"/>
              <a:ext cx="72" cy="72"/>
            </a:xfrm>
            <a:prstGeom prst="ellipse">
              <a:avLst/>
            </a:prstGeom>
            <a:solidFill>
              <a:schemeClr val="tx1"/>
            </a:solidFill>
            <a:ln w="9525">
              <a:solidFill>
                <a:schemeClr val="tx1"/>
              </a:solidFill>
              <a:round/>
              <a:headEnd/>
              <a:tailEnd/>
            </a:ln>
          </p:spPr>
          <p:txBody>
            <a:bodyPr wrap="none" anchor="ctr"/>
            <a:lstStyle/>
            <a:p>
              <a:endParaRPr lang="en-US" dirty="0"/>
            </a:p>
          </p:txBody>
        </p:sp>
        <p:grpSp>
          <p:nvGrpSpPr>
            <p:cNvPr id="67597" name="Group 57"/>
            <p:cNvGrpSpPr>
              <a:grpSpLocks/>
            </p:cNvGrpSpPr>
            <p:nvPr/>
          </p:nvGrpSpPr>
          <p:grpSpPr bwMode="auto">
            <a:xfrm>
              <a:off x="984" y="1136"/>
              <a:ext cx="208" cy="208"/>
              <a:chOff x="4392" y="3248"/>
              <a:chExt cx="208" cy="208"/>
            </a:xfrm>
          </p:grpSpPr>
          <p:sp>
            <p:nvSpPr>
              <p:cNvPr id="67598" name="Oval 58"/>
              <p:cNvSpPr>
                <a:spLocks noChangeArrowheads="1"/>
              </p:cNvSpPr>
              <p:nvPr/>
            </p:nvSpPr>
            <p:spPr bwMode="auto">
              <a:xfrm>
                <a:off x="4392" y="3248"/>
                <a:ext cx="208" cy="208"/>
              </a:xfrm>
              <a:prstGeom prst="ellipse">
                <a:avLst/>
              </a:prstGeom>
              <a:solidFill>
                <a:srgbClr val="92D2CA"/>
              </a:solidFill>
              <a:ln w="28575">
                <a:solidFill>
                  <a:schemeClr val="tx1"/>
                </a:solidFill>
                <a:round/>
                <a:headEnd/>
                <a:tailEnd/>
              </a:ln>
            </p:spPr>
            <p:txBody>
              <a:bodyPr wrap="none" anchor="ctr"/>
              <a:lstStyle/>
              <a:p>
                <a:endParaRPr lang="en-US" dirty="0"/>
              </a:p>
            </p:txBody>
          </p:sp>
          <p:sp>
            <p:nvSpPr>
              <p:cNvPr id="67599" name="Oval 59"/>
              <p:cNvSpPr>
                <a:spLocks noChangeArrowheads="1"/>
              </p:cNvSpPr>
              <p:nvPr/>
            </p:nvSpPr>
            <p:spPr bwMode="auto">
              <a:xfrm>
                <a:off x="4460" y="3316"/>
                <a:ext cx="72" cy="72"/>
              </a:xfrm>
              <a:prstGeom prst="ellipse">
                <a:avLst/>
              </a:prstGeom>
              <a:solidFill>
                <a:schemeClr val="accent1"/>
              </a:solidFill>
              <a:ln w="9525">
                <a:solidFill>
                  <a:srgbClr val="BF0922"/>
                </a:solidFill>
                <a:round/>
                <a:headEnd/>
                <a:tailEnd/>
              </a:ln>
            </p:spPr>
            <p:txBody>
              <a:bodyPr wrap="none" anchor="ctr"/>
              <a:lstStyle/>
              <a:p>
                <a:endParaRPr lang="en-US" dirty="0"/>
              </a:p>
            </p:txBody>
          </p:sp>
        </p:grpSp>
      </p:grpSp>
      <p:grpSp>
        <p:nvGrpSpPr>
          <p:cNvPr id="69692" name="Group 60"/>
          <p:cNvGrpSpPr>
            <a:grpSpLocks/>
          </p:cNvGrpSpPr>
          <p:nvPr/>
        </p:nvGrpSpPr>
        <p:grpSpPr bwMode="auto">
          <a:xfrm>
            <a:off x="2981325" y="5638800"/>
            <a:ext cx="2568575" cy="638175"/>
            <a:chOff x="1878" y="3552"/>
            <a:chExt cx="1618" cy="402"/>
          </a:xfrm>
        </p:grpSpPr>
        <p:sp>
          <p:nvSpPr>
            <p:cNvPr id="67592" name="Rectangle 61"/>
            <p:cNvSpPr>
              <a:spLocks noChangeArrowheads="1"/>
            </p:cNvSpPr>
            <p:nvPr/>
          </p:nvSpPr>
          <p:spPr bwMode="auto">
            <a:xfrm>
              <a:off x="1878" y="3721"/>
              <a:ext cx="1353"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dirty="0"/>
                <a:t>Relationship matrix</a:t>
              </a:r>
            </a:p>
          </p:txBody>
        </p:sp>
        <p:sp>
          <p:nvSpPr>
            <p:cNvPr id="67593" name="Line 62"/>
            <p:cNvSpPr>
              <a:spLocks noChangeShapeType="1"/>
            </p:cNvSpPr>
            <p:nvPr/>
          </p:nvSpPr>
          <p:spPr bwMode="auto">
            <a:xfrm flipV="1">
              <a:off x="3304" y="3552"/>
              <a:ext cx="192" cy="304"/>
            </a:xfrm>
            <a:prstGeom prst="line">
              <a:avLst/>
            </a:prstGeom>
            <a:noFill/>
            <a:ln w="57150">
              <a:solidFill>
                <a:schemeClr val="tx1"/>
              </a:solidFill>
              <a:round/>
              <a:headEnd/>
              <a:tailEnd type="triangle" w="sm" len="sm"/>
            </a:ln>
            <a:extLst>
              <a:ext uri="{909E8E84-426E-40dd-AFC4-6F175D3DCCD1}">
                <a14:hiddenFill xmlns="" xmlns:a14="http://schemas.microsoft.com/office/drawing/2010/main">
                  <a:noFill/>
                </a14:hiddenFill>
              </a:ext>
            </a:extLst>
          </p:spPr>
          <p:txBody>
            <a:bodyPr wrap="none" anchor="ctr"/>
            <a:lstStyle/>
            <a:p>
              <a:endParaRPr lang="en-US" dirty="0"/>
            </a:p>
          </p:txBody>
        </p:sp>
      </p:grpSp>
    </p:spTree>
    <p:extLst>
      <p:ext uri="{BB962C8B-B14F-4D97-AF65-F5344CB8AC3E}">
        <p14:creationId xmlns:p14="http://schemas.microsoft.com/office/powerpoint/2010/main" val="2990842464"/>
      </p:ext>
    </p:extLst>
  </p:cSld>
  <p:clrMapOvr>
    <a:masterClrMapping/>
  </p:clrMapOvr>
  <p:transition>
    <p:strips dir="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1000"/>
                                  </p:stCondLst>
                                  <p:childTnLst>
                                    <p:set>
                                      <p:cBhvr>
                                        <p:cTn id="6" dur="1" fill="hold">
                                          <p:stCondLst>
                                            <p:cond delay="0"/>
                                          </p:stCondLst>
                                        </p:cTn>
                                        <p:tgtEl>
                                          <p:spTgt spid="69665"/>
                                        </p:tgtEl>
                                        <p:attrNameLst>
                                          <p:attrName>style.visibility</p:attrName>
                                        </p:attrNameLst>
                                      </p:cBhvr>
                                      <p:to>
                                        <p:strVal val="visible"/>
                                      </p:to>
                                    </p:set>
                                    <p:animEffect transition="in" filter="wipe(up)">
                                      <p:cBhvr>
                                        <p:cTn id="7" dur="1000"/>
                                        <p:tgtEl>
                                          <p:spTgt spid="69665"/>
                                        </p:tgtEl>
                                      </p:cBhvr>
                                    </p:animEffect>
                                  </p:childTnLst>
                                </p:cTn>
                              </p:par>
                            </p:childTnLst>
                          </p:cTn>
                        </p:par>
                        <p:par>
                          <p:cTn id="8" fill="hold" nodeType="afterGroup">
                            <p:stCondLst>
                              <p:cond delay="2000"/>
                            </p:stCondLst>
                            <p:childTnLst>
                              <p:par>
                                <p:cTn id="9" presetID="22" presetClass="entr" presetSubtype="8" fill="hold" nodeType="afterEffect">
                                  <p:stCondLst>
                                    <p:cond delay="0"/>
                                  </p:stCondLst>
                                  <p:childTnLst>
                                    <p:set>
                                      <p:cBhvr>
                                        <p:cTn id="10" dur="1" fill="hold">
                                          <p:stCondLst>
                                            <p:cond delay="0"/>
                                          </p:stCondLst>
                                        </p:cTn>
                                        <p:tgtEl>
                                          <p:spTgt spid="69634"/>
                                        </p:tgtEl>
                                        <p:attrNameLst>
                                          <p:attrName>style.visibility</p:attrName>
                                        </p:attrNameLst>
                                      </p:cBhvr>
                                      <p:to>
                                        <p:strVal val="visible"/>
                                      </p:to>
                                    </p:set>
                                    <p:animEffect transition="in" filter="wipe(left)">
                                      <p:cBhvr>
                                        <p:cTn id="11" dur="1000"/>
                                        <p:tgtEl>
                                          <p:spTgt spid="69634"/>
                                        </p:tgtEl>
                                      </p:cBhvr>
                                    </p:animEffect>
                                  </p:childTnLst>
                                </p:cTn>
                              </p:par>
                            </p:childTnLst>
                          </p:cTn>
                        </p:par>
                        <p:par>
                          <p:cTn id="12" fill="hold" nodeType="afterGroup">
                            <p:stCondLst>
                              <p:cond delay="3000"/>
                            </p:stCondLst>
                            <p:childTnLst>
                              <p:par>
                                <p:cTn id="13" presetID="22" presetClass="entr" presetSubtype="8" fill="hold" nodeType="afterEffect">
                                  <p:stCondLst>
                                    <p:cond delay="1000"/>
                                  </p:stCondLst>
                                  <p:childTnLst>
                                    <p:set>
                                      <p:cBhvr>
                                        <p:cTn id="14" dur="1" fill="hold">
                                          <p:stCondLst>
                                            <p:cond delay="0"/>
                                          </p:stCondLst>
                                        </p:cTn>
                                        <p:tgtEl>
                                          <p:spTgt spid="69692"/>
                                        </p:tgtEl>
                                        <p:attrNameLst>
                                          <p:attrName>style.visibility</p:attrName>
                                        </p:attrNameLst>
                                      </p:cBhvr>
                                      <p:to>
                                        <p:strVal val="visible"/>
                                      </p:to>
                                    </p:set>
                                    <p:animEffect transition="in" filter="wipe(left)">
                                      <p:cBhvr>
                                        <p:cTn id="15" dur="1000"/>
                                        <p:tgtEl>
                                          <p:spTgt spid="69692"/>
                                        </p:tgtEl>
                                      </p:cBhvr>
                                    </p:animEffect>
                                  </p:childTnLst>
                                </p:cTn>
                              </p:par>
                            </p:childTnLst>
                          </p:cTn>
                        </p:par>
                        <p:par>
                          <p:cTn id="16" fill="hold" nodeType="afterGroup">
                            <p:stCondLst>
                              <p:cond delay="5000"/>
                            </p:stCondLst>
                            <p:childTnLst>
                              <p:par>
                                <p:cTn id="17" presetID="9" presetClass="entr" presetSubtype="0" fill="hold" nodeType="afterEffect">
                                  <p:stCondLst>
                                    <p:cond delay="1000"/>
                                  </p:stCondLst>
                                  <p:childTnLst>
                                    <p:set>
                                      <p:cBhvr>
                                        <p:cTn id="18" dur="1" fill="hold">
                                          <p:stCondLst>
                                            <p:cond delay="0"/>
                                          </p:stCondLst>
                                        </p:cTn>
                                        <p:tgtEl>
                                          <p:spTgt spid="69666"/>
                                        </p:tgtEl>
                                        <p:attrNameLst>
                                          <p:attrName>style.visibility</p:attrName>
                                        </p:attrNameLst>
                                      </p:cBhvr>
                                      <p:to>
                                        <p:strVal val="visible"/>
                                      </p:to>
                                    </p:set>
                                    <p:animEffect transition="in" filter="dissolve">
                                      <p:cBhvr>
                                        <p:cTn id="19" dur="1000"/>
                                        <p:tgtEl>
                                          <p:spTgt spid="69666"/>
                                        </p:tgtEl>
                                      </p:cBhvr>
                                    </p:animEffect>
                                  </p:childTnLst>
                                </p:cTn>
                              </p:par>
                            </p:childTnLst>
                          </p:cTn>
                        </p:par>
                        <p:par>
                          <p:cTn id="20" fill="hold" nodeType="afterGroup">
                            <p:stCondLst>
                              <p:cond delay="7000"/>
                            </p:stCondLst>
                            <p:childTnLst>
                              <p:par>
                                <p:cTn id="21" presetID="22" presetClass="entr" presetSubtype="8" fill="hold" nodeType="afterEffect">
                                  <p:stCondLst>
                                    <p:cond delay="1000"/>
                                  </p:stCondLst>
                                  <p:childTnLst>
                                    <p:set>
                                      <p:cBhvr>
                                        <p:cTn id="22" dur="1" fill="hold">
                                          <p:stCondLst>
                                            <p:cond delay="0"/>
                                          </p:stCondLst>
                                        </p:cTn>
                                        <p:tgtEl>
                                          <p:spTgt spid="69685"/>
                                        </p:tgtEl>
                                        <p:attrNameLst>
                                          <p:attrName>style.visibility</p:attrName>
                                        </p:attrNameLst>
                                      </p:cBhvr>
                                      <p:to>
                                        <p:strVal val="visible"/>
                                      </p:to>
                                    </p:set>
                                    <p:animEffect transition="in" filter="wipe(left)">
                                      <p:cBhvr>
                                        <p:cTn id="23" dur="1000"/>
                                        <p:tgtEl>
                                          <p:spTgt spid="696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6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p:cNvSpPr>
            <a:spLocks noGrp="1" noChangeArrowheads="1"/>
          </p:cNvSpPr>
          <p:nvPr>
            <p:ph type="title"/>
          </p:nvPr>
        </p:nvSpPr>
        <p:spPr>
          <a:xfrm>
            <a:off x="685800" y="434975"/>
            <a:ext cx="7772400" cy="901700"/>
          </a:xfrm>
        </p:spPr>
        <p:txBody>
          <a:bodyPr/>
          <a:lstStyle/>
          <a:p>
            <a:r>
              <a:rPr lang="en-US" dirty="0">
                <a:latin typeface="Arial" charset="0"/>
                <a:cs typeface="Arial" charset="0"/>
              </a:rPr>
              <a:t>House of Quality Example</a:t>
            </a:r>
          </a:p>
        </p:txBody>
      </p:sp>
      <p:grpSp>
        <p:nvGrpSpPr>
          <p:cNvPr id="71698" name="Group 18"/>
          <p:cNvGrpSpPr>
            <a:grpSpLocks/>
          </p:cNvGrpSpPr>
          <p:nvPr/>
        </p:nvGrpSpPr>
        <p:grpSpPr bwMode="auto">
          <a:xfrm>
            <a:off x="2784475" y="1181100"/>
            <a:ext cx="3997325" cy="5308600"/>
            <a:chOff x="834" y="680"/>
            <a:chExt cx="2518" cy="3344"/>
          </a:xfrm>
        </p:grpSpPr>
        <p:grpSp>
          <p:nvGrpSpPr>
            <p:cNvPr id="69672" name="Group 19"/>
            <p:cNvGrpSpPr>
              <a:grpSpLocks/>
            </p:cNvGrpSpPr>
            <p:nvPr/>
          </p:nvGrpSpPr>
          <p:grpSpPr bwMode="auto">
            <a:xfrm>
              <a:off x="834" y="1033"/>
              <a:ext cx="2518" cy="2991"/>
              <a:chOff x="1082" y="1033"/>
              <a:chExt cx="2518" cy="2991"/>
            </a:xfrm>
          </p:grpSpPr>
          <p:sp>
            <p:nvSpPr>
              <p:cNvPr id="69685" name="Line 20"/>
              <p:cNvSpPr>
                <a:spLocks noChangeShapeType="1"/>
              </p:cNvSpPr>
              <p:nvPr/>
            </p:nvSpPr>
            <p:spPr bwMode="auto">
              <a:xfrm flipH="1">
                <a:off x="1424" y="2096"/>
                <a:ext cx="1232" cy="1080"/>
              </a:xfrm>
              <a:prstGeom prst="line">
                <a:avLst/>
              </a:prstGeom>
              <a:noFill/>
              <a:ln w="57150">
                <a:solidFill>
                  <a:schemeClr val="hlink"/>
                </a:solidFill>
                <a:round/>
                <a:headEnd/>
                <a:tailEnd type="triangl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71701" name="Rectangle 21"/>
              <p:cNvSpPr>
                <a:spLocks noChangeArrowheads="1"/>
              </p:cNvSpPr>
              <p:nvPr/>
            </p:nvSpPr>
            <p:spPr bwMode="auto">
              <a:xfrm>
                <a:off x="1184" y="1656"/>
                <a:ext cx="2416" cy="2368"/>
              </a:xfrm>
              <a:prstGeom prst="rect">
                <a:avLst/>
              </a:prstGeom>
              <a:solidFill>
                <a:schemeClr val="accent3"/>
              </a:solidFill>
              <a:ln w="28575">
                <a:solidFill>
                  <a:schemeClr val="tx1"/>
                </a:solidFill>
                <a:miter lim="800000"/>
                <a:headEnd/>
                <a:tailEnd/>
              </a:ln>
              <a:effectLst/>
            </p:spPr>
            <p:txBody>
              <a:bodyPr wrap="none" anchor="ctr"/>
              <a:lstStyle/>
              <a:p>
                <a:pPr fontAlgn="auto">
                  <a:spcBef>
                    <a:spcPts val="0"/>
                  </a:spcBef>
                  <a:spcAft>
                    <a:spcPts val="0"/>
                  </a:spcAft>
                  <a:defRPr/>
                </a:pPr>
                <a:endParaRPr lang="en-US" dirty="0">
                  <a:latin typeface="Arial"/>
                  <a:ea typeface="+mn-ea"/>
                  <a:cs typeface="Arial"/>
                </a:endParaRPr>
              </a:p>
            </p:txBody>
          </p:sp>
          <p:sp>
            <p:nvSpPr>
              <p:cNvPr id="69687" name="Rectangle 22"/>
              <p:cNvSpPr>
                <a:spLocks noChangeArrowheads="1"/>
              </p:cNvSpPr>
              <p:nvPr/>
            </p:nvSpPr>
            <p:spPr bwMode="auto">
              <a:xfrm rot="-5400000">
                <a:off x="814" y="1301"/>
                <a:ext cx="2956" cy="24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62000" tIns="46800" rIns="162000" bIns="46800">
                <a:spAutoFit/>
              </a:bodyPr>
              <a:lstStyle/>
              <a:p>
                <a:pPr>
                  <a:lnSpc>
                    <a:spcPct val="229000"/>
                  </a:lnSpc>
                </a:pPr>
                <a:r>
                  <a:rPr lang="en-US" dirty="0"/>
                  <a:t>Low electricity requirements</a:t>
                </a:r>
              </a:p>
              <a:p>
                <a:pPr>
                  <a:lnSpc>
                    <a:spcPct val="229000"/>
                  </a:lnSpc>
                </a:pPr>
                <a:r>
                  <a:rPr lang="en-US" dirty="0"/>
                  <a:t>Aluminum components</a:t>
                </a:r>
              </a:p>
              <a:p>
                <a:pPr>
                  <a:lnSpc>
                    <a:spcPct val="229000"/>
                  </a:lnSpc>
                </a:pPr>
                <a:r>
                  <a:rPr lang="en-US" dirty="0"/>
                  <a:t>Auto focus</a:t>
                </a:r>
              </a:p>
              <a:p>
                <a:pPr>
                  <a:lnSpc>
                    <a:spcPct val="229000"/>
                  </a:lnSpc>
                </a:pPr>
                <a:r>
                  <a:rPr lang="en-US" dirty="0"/>
                  <a:t>Auto exposure</a:t>
                </a:r>
              </a:p>
              <a:p>
                <a:pPr>
                  <a:lnSpc>
                    <a:spcPct val="229000"/>
                  </a:lnSpc>
                </a:pPr>
                <a:r>
                  <a:rPr lang="en-US" dirty="0"/>
                  <a:t>High number of pixels</a:t>
                </a:r>
              </a:p>
              <a:p>
                <a:pPr>
                  <a:lnSpc>
                    <a:spcPct val="229000"/>
                  </a:lnSpc>
                </a:pPr>
                <a:r>
                  <a:rPr lang="en-US" dirty="0"/>
                  <a:t>Ergonomic design</a:t>
                </a:r>
              </a:p>
            </p:txBody>
          </p:sp>
          <p:sp>
            <p:nvSpPr>
              <p:cNvPr id="69688" name="Line 23"/>
              <p:cNvSpPr>
                <a:spLocks noChangeShapeType="1"/>
              </p:cNvSpPr>
              <p:nvPr/>
            </p:nvSpPr>
            <p:spPr bwMode="auto">
              <a:xfrm>
                <a:off x="1582" y="1656"/>
                <a:ext cx="4" cy="2368"/>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69689" name="Line 24"/>
              <p:cNvSpPr>
                <a:spLocks noChangeShapeType="1"/>
              </p:cNvSpPr>
              <p:nvPr/>
            </p:nvSpPr>
            <p:spPr bwMode="auto">
              <a:xfrm>
                <a:off x="1985" y="1656"/>
                <a:ext cx="4" cy="2368"/>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69690" name="Line 25"/>
              <p:cNvSpPr>
                <a:spLocks noChangeShapeType="1"/>
              </p:cNvSpPr>
              <p:nvPr/>
            </p:nvSpPr>
            <p:spPr bwMode="auto">
              <a:xfrm>
                <a:off x="2385" y="1656"/>
                <a:ext cx="7" cy="2368"/>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69691" name="Line 26"/>
              <p:cNvSpPr>
                <a:spLocks noChangeShapeType="1"/>
              </p:cNvSpPr>
              <p:nvPr/>
            </p:nvSpPr>
            <p:spPr bwMode="auto">
              <a:xfrm>
                <a:off x="2792" y="1656"/>
                <a:ext cx="2" cy="2368"/>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69692" name="Line 27"/>
              <p:cNvSpPr>
                <a:spLocks noChangeShapeType="1"/>
              </p:cNvSpPr>
              <p:nvPr/>
            </p:nvSpPr>
            <p:spPr bwMode="auto">
              <a:xfrm>
                <a:off x="3190" y="1656"/>
                <a:ext cx="7" cy="2368"/>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grpSp>
        <p:grpSp>
          <p:nvGrpSpPr>
            <p:cNvPr id="69673" name="Group 28"/>
            <p:cNvGrpSpPr>
              <a:grpSpLocks/>
            </p:cNvGrpSpPr>
            <p:nvPr/>
          </p:nvGrpSpPr>
          <p:grpSpPr bwMode="auto">
            <a:xfrm>
              <a:off x="936" y="680"/>
              <a:ext cx="2408" cy="979"/>
              <a:chOff x="2758" y="518"/>
              <a:chExt cx="1816" cy="755"/>
            </a:xfrm>
          </p:grpSpPr>
          <p:sp>
            <p:nvSpPr>
              <p:cNvPr id="69674" name="AutoShape 29"/>
              <p:cNvSpPr>
                <a:spLocks noChangeArrowheads="1"/>
              </p:cNvSpPr>
              <p:nvPr/>
            </p:nvSpPr>
            <p:spPr bwMode="auto">
              <a:xfrm>
                <a:off x="2758" y="518"/>
                <a:ext cx="1816" cy="752"/>
              </a:xfrm>
              <a:prstGeom prst="triangle">
                <a:avLst>
                  <a:gd name="adj" fmla="val 50000"/>
                </a:avLst>
              </a:prstGeom>
              <a:solidFill>
                <a:srgbClr val="F7D7AC"/>
              </a:solidFill>
              <a:ln w="28575">
                <a:solidFill>
                  <a:schemeClr val="tx1"/>
                </a:solidFill>
                <a:miter lim="800000"/>
                <a:headEnd/>
                <a:tailEnd/>
              </a:ln>
            </p:spPr>
            <p:txBody>
              <a:bodyPr wrap="none" anchor="ctr"/>
              <a:lstStyle/>
              <a:p>
                <a:endParaRPr lang="en-US" dirty="0"/>
              </a:p>
            </p:txBody>
          </p:sp>
          <p:sp>
            <p:nvSpPr>
              <p:cNvPr id="69675" name="Line 30"/>
              <p:cNvSpPr>
                <a:spLocks noChangeShapeType="1"/>
              </p:cNvSpPr>
              <p:nvPr/>
            </p:nvSpPr>
            <p:spPr bwMode="auto">
              <a:xfrm flipV="1">
                <a:off x="3064" y="646"/>
                <a:ext cx="752" cy="621"/>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69676" name="Line 31"/>
              <p:cNvSpPr>
                <a:spLocks noChangeShapeType="1"/>
              </p:cNvSpPr>
              <p:nvPr/>
            </p:nvSpPr>
            <p:spPr bwMode="auto">
              <a:xfrm flipV="1">
                <a:off x="3368" y="768"/>
                <a:ext cx="603" cy="498"/>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69677" name="Line 32"/>
              <p:cNvSpPr>
                <a:spLocks noChangeShapeType="1"/>
              </p:cNvSpPr>
              <p:nvPr/>
            </p:nvSpPr>
            <p:spPr bwMode="auto">
              <a:xfrm flipV="1">
                <a:off x="3664" y="894"/>
                <a:ext cx="456" cy="376"/>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69678" name="Line 33"/>
              <p:cNvSpPr>
                <a:spLocks noChangeShapeType="1"/>
              </p:cNvSpPr>
              <p:nvPr/>
            </p:nvSpPr>
            <p:spPr bwMode="auto">
              <a:xfrm flipV="1">
                <a:off x="3973" y="1019"/>
                <a:ext cx="299" cy="25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69679" name="Line 34"/>
              <p:cNvSpPr>
                <a:spLocks noChangeShapeType="1"/>
              </p:cNvSpPr>
              <p:nvPr/>
            </p:nvSpPr>
            <p:spPr bwMode="auto">
              <a:xfrm flipV="1">
                <a:off x="4272" y="1141"/>
                <a:ext cx="157" cy="128"/>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69680" name="Line 35"/>
              <p:cNvSpPr>
                <a:spLocks noChangeShapeType="1"/>
              </p:cNvSpPr>
              <p:nvPr/>
            </p:nvSpPr>
            <p:spPr bwMode="auto">
              <a:xfrm>
                <a:off x="3517" y="643"/>
                <a:ext cx="754" cy="624"/>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69681" name="Line 36"/>
              <p:cNvSpPr>
                <a:spLocks noChangeShapeType="1"/>
              </p:cNvSpPr>
              <p:nvPr/>
            </p:nvSpPr>
            <p:spPr bwMode="auto">
              <a:xfrm>
                <a:off x="3362" y="768"/>
                <a:ext cx="599" cy="496"/>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69682" name="Line 37"/>
              <p:cNvSpPr>
                <a:spLocks noChangeShapeType="1"/>
              </p:cNvSpPr>
              <p:nvPr/>
            </p:nvSpPr>
            <p:spPr bwMode="auto">
              <a:xfrm>
                <a:off x="3212" y="895"/>
                <a:ext cx="458" cy="374"/>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69683" name="Line 38"/>
              <p:cNvSpPr>
                <a:spLocks noChangeShapeType="1"/>
              </p:cNvSpPr>
              <p:nvPr/>
            </p:nvSpPr>
            <p:spPr bwMode="auto">
              <a:xfrm>
                <a:off x="3062" y="1017"/>
                <a:ext cx="309" cy="256"/>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69684" name="Line 39"/>
              <p:cNvSpPr>
                <a:spLocks noChangeShapeType="1"/>
              </p:cNvSpPr>
              <p:nvPr/>
            </p:nvSpPr>
            <p:spPr bwMode="auto">
              <a:xfrm>
                <a:off x="2909" y="1148"/>
                <a:ext cx="149" cy="12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grpSp>
      </p:grpSp>
      <p:grpSp>
        <p:nvGrpSpPr>
          <p:cNvPr id="71720" name="Group 40"/>
          <p:cNvGrpSpPr>
            <a:grpSpLocks/>
          </p:cNvGrpSpPr>
          <p:nvPr/>
        </p:nvGrpSpPr>
        <p:grpSpPr bwMode="auto">
          <a:xfrm>
            <a:off x="203200" y="1765300"/>
            <a:ext cx="3665538" cy="1181100"/>
            <a:chOff x="128" y="1112"/>
            <a:chExt cx="2309" cy="744"/>
          </a:xfrm>
        </p:grpSpPr>
        <p:sp>
          <p:nvSpPr>
            <p:cNvPr id="69670" name="Rectangle 41"/>
            <p:cNvSpPr>
              <a:spLocks noChangeArrowheads="1"/>
            </p:cNvSpPr>
            <p:nvPr/>
          </p:nvSpPr>
          <p:spPr bwMode="auto">
            <a:xfrm>
              <a:off x="128" y="1481"/>
              <a:ext cx="1680" cy="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nSpc>
                  <a:spcPct val="90000"/>
                </a:lnSpc>
              </a:pPr>
              <a:r>
                <a:rPr lang="en-US" dirty="0"/>
                <a:t>Relationships between the things we can do</a:t>
              </a:r>
            </a:p>
          </p:txBody>
        </p:sp>
        <p:sp>
          <p:nvSpPr>
            <p:cNvPr id="69671" name="Freeform 42"/>
            <p:cNvSpPr>
              <a:spLocks/>
            </p:cNvSpPr>
            <p:nvPr/>
          </p:nvSpPr>
          <p:spPr bwMode="auto">
            <a:xfrm>
              <a:off x="1096" y="1112"/>
              <a:ext cx="1341" cy="352"/>
            </a:xfrm>
            <a:custGeom>
              <a:avLst/>
              <a:gdLst>
                <a:gd name="T0" fmla="*/ 0 w 824"/>
                <a:gd name="T1" fmla="*/ 352 h 352"/>
                <a:gd name="T2" fmla="*/ 408 w 824"/>
                <a:gd name="T3" fmla="*/ 72 h 352"/>
                <a:gd name="T4" fmla="*/ 824 w 824"/>
                <a:gd name="T5" fmla="*/ 0 h 352"/>
                <a:gd name="T6" fmla="*/ 0 60000 65536"/>
                <a:gd name="T7" fmla="*/ 0 60000 65536"/>
                <a:gd name="T8" fmla="*/ 0 60000 65536"/>
                <a:gd name="T9" fmla="*/ 0 w 824"/>
                <a:gd name="T10" fmla="*/ 0 h 352"/>
                <a:gd name="T11" fmla="*/ 824 w 824"/>
                <a:gd name="T12" fmla="*/ 352 h 352"/>
              </a:gdLst>
              <a:ahLst/>
              <a:cxnLst>
                <a:cxn ang="T6">
                  <a:pos x="T0" y="T1"/>
                </a:cxn>
                <a:cxn ang="T7">
                  <a:pos x="T2" y="T3"/>
                </a:cxn>
                <a:cxn ang="T8">
                  <a:pos x="T4" y="T5"/>
                </a:cxn>
              </a:cxnLst>
              <a:rect l="T9" t="T10" r="T11" b="T12"/>
              <a:pathLst>
                <a:path w="824" h="352">
                  <a:moveTo>
                    <a:pt x="0" y="352"/>
                  </a:moveTo>
                  <a:cubicBezTo>
                    <a:pt x="68" y="305"/>
                    <a:pt x="271" y="131"/>
                    <a:pt x="408" y="72"/>
                  </a:cubicBezTo>
                  <a:cubicBezTo>
                    <a:pt x="545" y="13"/>
                    <a:pt x="737" y="15"/>
                    <a:pt x="824" y="0"/>
                  </a:cubicBezTo>
                </a:path>
              </a:pathLst>
            </a:custGeom>
            <a:noFill/>
            <a:ln w="57150">
              <a:solidFill>
                <a:schemeClr val="tx1"/>
              </a:solidFill>
              <a:round/>
              <a:headEnd type="none" w="med" len="med"/>
              <a:tailEnd type="triangle" w="sm" len="sm"/>
            </a:ln>
            <a:extLst>
              <a:ext uri="{909E8E84-426E-40dd-AFC4-6F175D3DCCD1}">
                <a14:hiddenFill xmlns="" xmlns:a14="http://schemas.microsoft.com/office/drawing/2010/main">
                  <a:solidFill>
                    <a:srgbClr val="FFFFFF"/>
                  </a:solidFill>
                </a14:hiddenFill>
              </a:ext>
            </a:extLst>
          </p:spPr>
          <p:txBody>
            <a:bodyPr wrap="none" anchor="ctr"/>
            <a:lstStyle/>
            <a:p>
              <a:endParaRPr lang="en-US" dirty="0"/>
            </a:p>
          </p:txBody>
        </p:sp>
      </p:grpSp>
      <p:grpSp>
        <p:nvGrpSpPr>
          <p:cNvPr id="71723" name="Group 43"/>
          <p:cNvGrpSpPr>
            <a:grpSpLocks/>
          </p:cNvGrpSpPr>
          <p:nvPr/>
        </p:nvGrpSpPr>
        <p:grpSpPr bwMode="auto">
          <a:xfrm>
            <a:off x="3754438" y="1549400"/>
            <a:ext cx="1892300" cy="1077913"/>
            <a:chOff x="2365" y="528"/>
            <a:chExt cx="1192" cy="679"/>
          </a:xfrm>
        </p:grpSpPr>
        <p:grpSp>
          <p:nvGrpSpPr>
            <p:cNvPr id="69652" name="Group 44"/>
            <p:cNvGrpSpPr>
              <a:grpSpLocks/>
            </p:cNvGrpSpPr>
            <p:nvPr/>
          </p:nvGrpSpPr>
          <p:grpSpPr bwMode="auto">
            <a:xfrm>
              <a:off x="2565" y="691"/>
              <a:ext cx="190" cy="190"/>
              <a:chOff x="2565" y="697"/>
              <a:chExt cx="190" cy="190"/>
            </a:xfrm>
          </p:grpSpPr>
          <p:sp>
            <p:nvSpPr>
              <p:cNvPr id="69668" name="Oval 45"/>
              <p:cNvSpPr>
                <a:spLocks noChangeArrowheads="1"/>
              </p:cNvSpPr>
              <p:nvPr/>
            </p:nvSpPr>
            <p:spPr bwMode="auto">
              <a:xfrm>
                <a:off x="2565" y="697"/>
                <a:ext cx="190" cy="190"/>
              </a:xfrm>
              <a:prstGeom prst="ellipse">
                <a:avLst/>
              </a:prstGeom>
              <a:solidFill>
                <a:srgbClr val="92D2CA"/>
              </a:solidFill>
              <a:ln w="28575">
                <a:solidFill>
                  <a:schemeClr val="tx1"/>
                </a:solidFill>
                <a:round/>
                <a:headEnd/>
                <a:tailEnd/>
              </a:ln>
            </p:spPr>
            <p:txBody>
              <a:bodyPr wrap="none" anchor="ctr"/>
              <a:lstStyle/>
              <a:p>
                <a:endParaRPr lang="en-US" dirty="0"/>
              </a:p>
            </p:txBody>
          </p:sp>
          <p:sp>
            <p:nvSpPr>
              <p:cNvPr id="69669" name="Oval 46"/>
              <p:cNvSpPr>
                <a:spLocks noChangeArrowheads="1"/>
              </p:cNvSpPr>
              <p:nvPr/>
            </p:nvSpPr>
            <p:spPr bwMode="auto">
              <a:xfrm>
                <a:off x="2637" y="769"/>
                <a:ext cx="46" cy="46"/>
              </a:xfrm>
              <a:prstGeom prst="ellipse">
                <a:avLst/>
              </a:prstGeom>
              <a:solidFill>
                <a:srgbClr val="BF0922"/>
              </a:solidFill>
              <a:ln w="9525">
                <a:solidFill>
                  <a:srgbClr val="BF0922"/>
                </a:solidFill>
                <a:round/>
                <a:headEnd/>
                <a:tailEnd/>
              </a:ln>
            </p:spPr>
            <p:txBody>
              <a:bodyPr wrap="none" anchor="ctr"/>
              <a:lstStyle/>
              <a:p>
                <a:endParaRPr lang="en-US" dirty="0"/>
              </a:p>
            </p:txBody>
          </p:sp>
        </p:grpSp>
        <p:grpSp>
          <p:nvGrpSpPr>
            <p:cNvPr id="69653" name="Group 47"/>
            <p:cNvGrpSpPr>
              <a:grpSpLocks/>
            </p:cNvGrpSpPr>
            <p:nvPr/>
          </p:nvGrpSpPr>
          <p:grpSpPr bwMode="auto">
            <a:xfrm>
              <a:off x="2764" y="528"/>
              <a:ext cx="190" cy="190"/>
              <a:chOff x="2565" y="697"/>
              <a:chExt cx="190" cy="190"/>
            </a:xfrm>
          </p:grpSpPr>
          <p:sp>
            <p:nvSpPr>
              <p:cNvPr id="69666" name="Oval 48"/>
              <p:cNvSpPr>
                <a:spLocks noChangeArrowheads="1"/>
              </p:cNvSpPr>
              <p:nvPr/>
            </p:nvSpPr>
            <p:spPr bwMode="auto">
              <a:xfrm>
                <a:off x="2565" y="697"/>
                <a:ext cx="190" cy="190"/>
              </a:xfrm>
              <a:prstGeom prst="ellipse">
                <a:avLst/>
              </a:prstGeom>
              <a:solidFill>
                <a:srgbClr val="92D2CA"/>
              </a:solidFill>
              <a:ln w="28575">
                <a:solidFill>
                  <a:schemeClr val="tx1"/>
                </a:solidFill>
                <a:round/>
                <a:headEnd/>
                <a:tailEnd/>
              </a:ln>
            </p:spPr>
            <p:txBody>
              <a:bodyPr wrap="none" anchor="ctr"/>
              <a:lstStyle/>
              <a:p>
                <a:endParaRPr lang="en-US" dirty="0"/>
              </a:p>
            </p:txBody>
          </p:sp>
          <p:sp>
            <p:nvSpPr>
              <p:cNvPr id="69667" name="Oval 49"/>
              <p:cNvSpPr>
                <a:spLocks noChangeArrowheads="1"/>
              </p:cNvSpPr>
              <p:nvPr/>
            </p:nvSpPr>
            <p:spPr bwMode="auto">
              <a:xfrm>
                <a:off x="2637" y="769"/>
                <a:ext cx="46" cy="46"/>
              </a:xfrm>
              <a:prstGeom prst="ellipse">
                <a:avLst/>
              </a:prstGeom>
              <a:solidFill>
                <a:srgbClr val="BF0922"/>
              </a:solidFill>
              <a:ln w="9525">
                <a:solidFill>
                  <a:srgbClr val="BF0922"/>
                </a:solidFill>
                <a:round/>
                <a:headEnd/>
                <a:tailEnd/>
              </a:ln>
            </p:spPr>
            <p:txBody>
              <a:bodyPr wrap="none" anchor="ctr"/>
              <a:lstStyle/>
              <a:p>
                <a:endParaRPr lang="en-US" dirty="0"/>
              </a:p>
            </p:txBody>
          </p:sp>
        </p:grpSp>
        <p:grpSp>
          <p:nvGrpSpPr>
            <p:cNvPr id="69654" name="Group 50"/>
            <p:cNvGrpSpPr>
              <a:grpSpLocks/>
            </p:cNvGrpSpPr>
            <p:nvPr/>
          </p:nvGrpSpPr>
          <p:grpSpPr bwMode="auto">
            <a:xfrm>
              <a:off x="2365" y="851"/>
              <a:ext cx="190" cy="190"/>
              <a:chOff x="2565" y="697"/>
              <a:chExt cx="190" cy="190"/>
            </a:xfrm>
          </p:grpSpPr>
          <p:sp>
            <p:nvSpPr>
              <p:cNvPr id="69664" name="Oval 51"/>
              <p:cNvSpPr>
                <a:spLocks noChangeArrowheads="1"/>
              </p:cNvSpPr>
              <p:nvPr/>
            </p:nvSpPr>
            <p:spPr bwMode="auto">
              <a:xfrm>
                <a:off x="2565" y="697"/>
                <a:ext cx="190" cy="190"/>
              </a:xfrm>
              <a:prstGeom prst="ellipse">
                <a:avLst/>
              </a:prstGeom>
              <a:solidFill>
                <a:srgbClr val="92D2CA"/>
              </a:solidFill>
              <a:ln w="28575">
                <a:solidFill>
                  <a:schemeClr val="tx1"/>
                </a:solidFill>
                <a:round/>
                <a:headEnd/>
                <a:tailEnd/>
              </a:ln>
            </p:spPr>
            <p:txBody>
              <a:bodyPr wrap="none" anchor="ctr"/>
              <a:lstStyle/>
              <a:p>
                <a:endParaRPr lang="en-US" dirty="0"/>
              </a:p>
            </p:txBody>
          </p:sp>
          <p:sp>
            <p:nvSpPr>
              <p:cNvPr id="69665" name="Oval 52"/>
              <p:cNvSpPr>
                <a:spLocks noChangeArrowheads="1"/>
              </p:cNvSpPr>
              <p:nvPr/>
            </p:nvSpPr>
            <p:spPr bwMode="auto">
              <a:xfrm>
                <a:off x="2637" y="769"/>
                <a:ext cx="46" cy="46"/>
              </a:xfrm>
              <a:prstGeom prst="ellipse">
                <a:avLst/>
              </a:prstGeom>
              <a:solidFill>
                <a:srgbClr val="BF0922"/>
              </a:solidFill>
              <a:ln w="9525">
                <a:solidFill>
                  <a:srgbClr val="BF0922"/>
                </a:solidFill>
                <a:round/>
                <a:headEnd/>
                <a:tailEnd/>
              </a:ln>
            </p:spPr>
            <p:txBody>
              <a:bodyPr wrap="none" anchor="ctr"/>
              <a:lstStyle/>
              <a:p>
                <a:endParaRPr lang="en-US" dirty="0"/>
              </a:p>
            </p:txBody>
          </p:sp>
        </p:grpSp>
        <p:grpSp>
          <p:nvGrpSpPr>
            <p:cNvPr id="69655" name="Group 53"/>
            <p:cNvGrpSpPr>
              <a:grpSpLocks/>
            </p:cNvGrpSpPr>
            <p:nvPr/>
          </p:nvGrpSpPr>
          <p:grpSpPr bwMode="auto">
            <a:xfrm>
              <a:off x="3166" y="852"/>
              <a:ext cx="190" cy="190"/>
              <a:chOff x="2565" y="697"/>
              <a:chExt cx="190" cy="190"/>
            </a:xfrm>
          </p:grpSpPr>
          <p:sp>
            <p:nvSpPr>
              <p:cNvPr id="69662" name="Oval 54"/>
              <p:cNvSpPr>
                <a:spLocks noChangeArrowheads="1"/>
              </p:cNvSpPr>
              <p:nvPr/>
            </p:nvSpPr>
            <p:spPr bwMode="auto">
              <a:xfrm>
                <a:off x="2565" y="697"/>
                <a:ext cx="190" cy="190"/>
              </a:xfrm>
              <a:prstGeom prst="ellipse">
                <a:avLst/>
              </a:prstGeom>
              <a:solidFill>
                <a:srgbClr val="92D2CA"/>
              </a:solidFill>
              <a:ln w="28575">
                <a:solidFill>
                  <a:schemeClr val="tx1"/>
                </a:solidFill>
                <a:round/>
                <a:headEnd/>
                <a:tailEnd/>
              </a:ln>
            </p:spPr>
            <p:txBody>
              <a:bodyPr wrap="none" anchor="ctr"/>
              <a:lstStyle/>
              <a:p>
                <a:endParaRPr lang="en-US" dirty="0"/>
              </a:p>
            </p:txBody>
          </p:sp>
          <p:sp>
            <p:nvSpPr>
              <p:cNvPr id="69663" name="Oval 55"/>
              <p:cNvSpPr>
                <a:spLocks noChangeArrowheads="1"/>
              </p:cNvSpPr>
              <p:nvPr/>
            </p:nvSpPr>
            <p:spPr bwMode="auto">
              <a:xfrm>
                <a:off x="2637" y="769"/>
                <a:ext cx="46" cy="46"/>
              </a:xfrm>
              <a:prstGeom prst="ellipse">
                <a:avLst/>
              </a:prstGeom>
              <a:solidFill>
                <a:srgbClr val="BF0922"/>
              </a:solidFill>
              <a:ln w="9525">
                <a:solidFill>
                  <a:srgbClr val="BF0922"/>
                </a:solidFill>
                <a:round/>
                <a:headEnd/>
                <a:tailEnd/>
              </a:ln>
            </p:spPr>
            <p:txBody>
              <a:bodyPr wrap="none" anchor="ctr"/>
              <a:lstStyle/>
              <a:p>
                <a:endParaRPr lang="en-US" dirty="0"/>
              </a:p>
            </p:txBody>
          </p:sp>
        </p:grpSp>
        <p:grpSp>
          <p:nvGrpSpPr>
            <p:cNvPr id="69656" name="Group 56"/>
            <p:cNvGrpSpPr>
              <a:grpSpLocks/>
            </p:cNvGrpSpPr>
            <p:nvPr/>
          </p:nvGrpSpPr>
          <p:grpSpPr bwMode="auto">
            <a:xfrm>
              <a:off x="2962" y="1017"/>
              <a:ext cx="190" cy="190"/>
              <a:chOff x="2565" y="697"/>
              <a:chExt cx="190" cy="190"/>
            </a:xfrm>
          </p:grpSpPr>
          <p:sp>
            <p:nvSpPr>
              <p:cNvPr id="69660" name="Oval 57"/>
              <p:cNvSpPr>
                <a:spLocks noChangeArrowheads="1"/>
              </p:cNvSpPr>
              <p:nvPr/>
            </p:nvSpPr>
            <p:spPr bwMode="auto">
              <a:xfrm>
                <a:off x="2565" y="697"/>
                <a:ext cx="190" cy="190"/>
              </a:xfrm>
              <a:prstGeom prst="ellipse">
                <a:avLst/>
              </a:prstGeom>
              <a:solidFill>
                <a:srgbClr val="92D2CA"/>
              </a:solidFill>
              <a:ln w="28575">
                <a:solidFill>
                  <a:schemeClr val="tx1"/>
                </a:solidFill>
                <a:round/>
                <a:headEnd/>
                <a:tailEnd/>
              </a:ln>
            </p:spPr>
            <p:txBody>
              <a:bodyPr wrap="none" anchor="ctr"/>
              <a:lstStyle/>
              <a:p>
                <a:endParaRPr lang="en-US" dirty="0"/>
              </a:p>
            </p:txBody>
          </p:sp>
          <p:sp>
            <p:nvSpPr>
              <p:cNvPr id="69661" name="Oval 58"/>
              <p:cNvSpPr>
                <a:spLocks noChangeArrowheads="1"/>
              </p:cNvSpPr>
              <p:nvPr/>
            </p:nvSpPr>
            <p:spPr bwMode="auto">
              <a:xfrm>
                <a:off x="2637" y="769"/>
                <a:ext cx="46" cy="46"/>
              </a:xfrm>
              <a:prstGeom prst="ellipse">
                <a:avLst/>
              </a:prstGeom>
              <a:solidFill>
                <a:srgbClr val="BF0922"/>
              </a:solidFill>
              <a:ln w="9525">
                <a:solidFill>
                  <a:srgbClr val="BF0922"/>
                </a:solidFill>
                <a:round/>
                <a:headEnd/>
                <a:tailEnd/>
              </a:ln>
            </p:spPr>
            <p:txBody>
              <a:bodyPr wrap="none" anchor="ctr"/>
              <a:lstStyle/>
              <a:p>
                <a:endParaRPr lang="en-US" dirty="0"/>
              </a:p>
            </p:txBody>
          </p:sp>
        </p:grpSp>
        <p:grpSp>
          <p:nvGrpSpPr>
            <p:cNvPr id="69657" name="Group 59"/>
            <p:cNvGrpSpPr>
              <a:grpSpLocks/>
            </p:cNvGrpSpPr>
            <p:nvPr/>
          </p:nvGrpSpPr>
          <p:grpSpPr bwMode="auto">
            <a:xfrm>
              <a:off x="3367" y="1017"/>
              <a:ext cx="190" cy="190"/>
              <a:chOff x="2565" y="697"/>
              <a:chExt cx="190" cy="190"/>
            </a:xfrm>
          </p:grpSpPr>
          <p:sp>
            <p:nvSpPr>
              <p:cNvPr id="69658" name="Oval 60"/>
              <p:cNvSpPr>
                <a:spLocks noChangeArrowheads="1"/>
              </p:cNvSpPr>
              <p:nvPr/>
            </p:nvSpPr>
            <p:spPr bwMode="auto">
              <a:xfrm>
                <a:off x="2565" y="697"/>
                <a:ext cx="190" cy="190"/>
              </a:xfrm>
              <a:prstGeom prst="ellipse">
                <a:avLst/>
              </a:prstGeom>
              <a:solidFill>
                <a:srgbClr val="92D2CA"/>
              </a:solidFill>
              <a:ln w="28575">
                <a:solidFill>
                  <a:schemeClr val="tx1"/>
                </a:solidFill>
                <a:round/>
                <a:headEnd/>
                <a:tailEnd/>
              </a:ln>
            </p:spPr>
            <p:txBody>
              <a:bodyPr wrap="none" anchor="ctr"/>
              <a:lstStyle/>
              <a:p>
                <a:endParaRPr lang="en-US" dirty="0"/>
              </a:p>
            </p:txBody>
          </p:sp>
          <p:sp>
            <p:nvSpPr>
              <p:cNvPr id="69659" name="Oval 61"/>
              <p:cNvSpPr>
                <a:spLocks noChangeArrowheads="1"/>
              </p:cNvSpPr>
              <p:nvPr/>
            </p:nvSpPr>
            <p:spPr bwMode="auto">
              <a:xfrm>
                <a:off x="2637" y="769"/>
                <a:ext cx="46" cy="46"/>
              </a:xfrm>
              <a:prstGeom prst="ellipse">
                <a:avLst/>
              </a:prstGeom>
              <a:solidFill>
                <a:srgbClr val="BF0922"/>
              </a:solidFill>
              <a:ln w="9525">
                <a:solidFill>
                  <a:srgbClr val="BF0922"/>
                </a:solidFill>
                <a:round/>
                <a:headEnd/>
                <a:tailEnd/>
              </a:ln>
            </p:spPr>
            <p:txBody>
              <a:bodyPr wrap="none" anchor="ctr"/>
              <a:lstStyle/>
              <a:p>
                <a:endParaRPr lang="en-US" dirty="0"/>
              </a:p>
            </p:txBody>
          </p:sp>
        </p:grpSp>
      </p:grpSp>
      <p:grpSp>
        <p:nvGrpSpPr>
          <p:cNvPr id="69637" name="Group 19"/>
          <p:cNvGrpSpPr>
            <a:grpSpLocks/>
          </p:cNvGrpSpPr>
          <p:nvPr/>
        </p:nvGrpSpPr>
        <p:grpSpPr bwMode="auto">
          <a:xfrm>
            <a:off x="6557963" y="454025"/>
            <a:ext cx="2201862" cy="1987550"/>
            <a:chOff x="4171" y="302"/>
            <a:chExt cx="1387" cy="1252"/>
          </a:xfrm>
        </p:grpSpPr>
        <p:sp>
          <p:nvSpPr>
            <p:cNvPr id="69639" name="Freeform 20"/>
            <p:cNvSpPr>
              <a:spLocks/>
            </p:cNvSpPr>
            <p:nvPr/>
          </p:nvSpPr>
          <p:spPr bwMode="auto">
            <a:xfrm>
              <a:off x="4188" y="718"/>
              <a:ext cx="394" cy="462"/>
            </a:xfrm>
            <a:custGeom>
              <a:avLst/>
              <a:gdLst>
                <a:gd name="T0" fmla="*/ 394 w 1436"/>
                <a:gd name="T1" fmla="*/ 462 h 976"/>
                <a:gd name="T2" fmla="*/ 394 w 1436"/>
                <a:gd name="T3" fmla="*/ 0 h 976"/>
                <a:gd name="T4" fmla="*/ 0 w 1436"/>
                <a:gd name="T5" fmla="*/ 0 h 976"/>
                <a:gd name="T6" fmla="*/ 0 w 1436"/>
                <a:gd name="T7" fmla="*/ 462 h 976"/>
                <a:gd name="T8" fmla="*/ 394 w 1436"/>
                <a:gd name="T9" fmla="*/ 462 h 976"/>
                <a:gd name="T10" fmla="*/ 0 60000 65536"/>
                <a:gd name="T11" fmla="*/ 0 60000 65536"/>
                <a:gd name="T12" fmla="*/ 0 60000 65536"/>
                <a:gd name="T13" fmla="*/ 0 60000 65536"/>
                <a:gd name="T14" fmla="*/ 0 60000 65536"/>
                <a:gd name="T15" fmla="*/ 0 w 1436"/>
                <a:gd name="T16" fmla="*/ 0 h 976"/>
                <a:gd name="T17" fmla="*/ 1436 w 1436"/>
                <a:gd name="T18" fmla="*/ 976 h 976"/>
              </a:gdLst>
              <a:ahLst/>
              <a:cxnLst>
                <a:cxn ang="T10">
                  <a:pos x="T0" y="T1"/>
                </a:cxn>
                <a:cxn ang="T11">
                  <a:pos x="T2" y="T3"/>
                </a:cxn>
                <a:cxn ang="T12">
                  <a:pos x="T4" y="T5"/>
                </a:cxn>
                <a:cxn ang="T13">
                  <a:pos x="T6" y="T7"/>
                </a:cxn>
                <a:cxn ang="T14">
                  <a:pos x="T8" y="T9"/>
                </a:cxn>
              </a:cxnLst>
              <a:rect l="T15" t="T16" r="T17" b="T18"/>
              <a:pathLst>
                <a:path w="1436" h="976">
                  <a:moveTo>
                    <a:pt x="1435" y="975"/>
                  </a:moveTo>
                  <a:lnTo>
                    <a:pt x="1435" y="0"/>
                  </a:lnTo>
                  <a:lnTo>
                    <a:pt x="0" y="0"/>
                  </a:lnTo>
                  <a:lnTo>
                    <a:pt x="0" y="975"/>
                  </a:lnTo>
                  <a:lnTo>
                    <a:pt x="1435" y="975"/>
                  </a:lnTo>
                </a:path>
              </a:pathLst>
            </a:custGeom>
            <a:solidFill>
              <a:srgbClr val="D9F7FF"/>
            </a:solidFill>
            <a:ln w="19050" cap="rnd" cmpd="sng">
              <a:solidFill>
                <a:schemeClr val="tx1"/>
              </a:solidFill>
              <a:prstDash val="solid"/>
              <a:round/>
              <a:headEnd type="none" w="med" len="med"/>
              <a:tailEnd type="none" w="med" len="med"/>
            </a:ln>
          </p:spPr>
          <p:txBody>
            <a:bodyPr/>
            <a:lstStyle/>
            <a:p>
              <a:endParaRPr lang="en-US" dirty="0"/>
            </a:p>
          </p:txBody>
        </p:sp>
        <p:sp>
          <p:nvSpPr>
            <p:cNvPr id="69640" name="Text Box 21"/>
            <p:cNvSpPr txBox="1">
              <a:spLocks noChangeArrowheads="1"/>
            </p:cNvSpPr>
            <p:nvPr/>
          </p:nvSpPr>
          <p:spPr bwMode="auto">
            <a:xfrm>
              <a:off x="4171" y="808"/>
              <a:ext cx="428" cy="2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defTabSz="762000">
                <a:defRPr>
                  <a:solidFill>
                    <a:schemeClr val="tx1"/>
                  </a:solidFill>
                  <a:latin typeface="Calibri" charset="0"/>
                  <a:ea typeface="ＭＳ Ｐゴシック" charset="0"/>
                  <a:cs typeface="Arial" charset="0"/>
                </a:defRPr>
              </a:lvl1pPr>
              <a:lvl2pPr marL="742950" indent="-285750" defTabSz="762000">
                <a:defRPr>
                  <a:solidFill>
                    <a:schemeClr val="tx1"/>
                  </a:solidFill>
                  <a:latin typeface="Calibri" charset="0"/>
                  <a:ea typeface="Arial" charset="0"/>
                  <a:cs typeface="Arial" charset="0"/>
                </a:defRPr>
              </a:lvl2pPr>
              <a:lvl3pPr marL="1143000" indent="-228600" defTabSz="762000">
                <a:defRPr>
                  <a:solidFill>
                    <a:schemeClr val="tx1"/>
                  </a:solidFill>
                  <a:latin typeface="Calibri" charset="0"/>
                  <a:ea typeface="Arial" charset="0"/>
                  <a:cs typeface="Arial" charset="0"/>
                </a:defRPr>
              </a:lvl3pPr>
              <a:lvl4pPr marL="1600200" indent="-228600" defTabSz="762000">
                <a:defRPr>
                  <a:solidFill>
                    <a:schemeClr val="tx1"/>
                  </a:solidFill>
                  <a:latin typeface="Calibri" charset="0"/>
                  <a:ea typeface="Arial" charset="0"/>
                  <a:cs typeface="Arial" charset="0"/>
                </a:defRPr>
              </a:lvl4pPr>
              <a:lvl5pPr marL="2057400" indent="-228600" defTabSz="762000">
                <a:defRPr>
                  <a:solidFill>
                    <a:schemeClr val="tx1"/>
                  </a:solidFill>
                  <a:latin typeface="Calibri" charset="0"/>
                  <a:ea typeface="Arial" charset="0"/>
                  <a:cs typeface="Arial" charset="0"/>
                </a:defRPr>
              </a:lvl5pPr>
              <a:lvl6pPr marL="2514600" indent="-228600" defTabSz="762000" fontAlgn="base">
                <a:spcBef>
                  <a:spcPct val="0"/>
                </a:spcBef>
                <a:spcAft>
                  <a:spcPct val="0"/>
                </a:spcAft>
                <a:defRPr>
                  <a:solidFill>
                    <a:schemeClr val="tx1"/>
                  </a:solidFill>
                  <a:latin typeface="Calibri" charset="0"/>
                  <a:ea typeface="Arial" charset="0"/>
                  <a:cs typeface="Arial" charset="0"/>
                </a:defRPr>
              </a:lvl6pPr>
              <a:lvl7pPr marL="2971800" indent="-228600" defTabSz="762000" fontAlgn="base">
                <a:spcBef>
                  <a:spcPct val="0"/>
                </a:spcBef>
                <a:spcAft>
                  <a:spcPct val="0"/>
                </a:spcAft>
                <a:defRPr>
                  <a:solidFill>
                    <a:schemeClr val="tx1"/>
                  </a:solidFill>
                  <a:latin typeface="Calibri" charset="0"/>
                  <a:ea typeface="Arial" charset="0"/>
                  <a:cs typeface="Arial" charset="0"/>
                </a:defRPr>
              </a:lvl7pPr>
              <a:lvl8pPr marL="3429000" indent="-228600" defTabSz="762000" fontAlgn="base">
                <a:spcBef>
                  <a:spcPct val="0"/>
                </a:spcBef>
                <a:spcAft>
                  <a:spcPct val="0"/>
                </a:spcAft>
                <a:defRPr>
                  <a:solidFill>
                    <a:schemeClr val="tx1"/>
                  </a:solidFill>
                  <a:latin typeface="Calibri" charset="0"/>
                  <a:ea typeface="Arial" charset="0"/>
                  <a:cs typeface="Arial" charset="0"/>
                </a:defRPr>
              </a:lvl8pPr>
              <a:lvl9pPr marL="3886200" indent="-228600" defTabSz="762000" fontAlgn="base">
                <a:spcBef>
                  <a:spcPct val="0"/>
                </a:spcBef>
                <a:spcAft>
                  <a:spcPct val="0"/>
                </a:spcAft>
                <a:defRPr>
                  <a:solidFill>
                    <a:schemeClr val="tx1"/>
                  </a:solidFill>
                  <a:latin typeface="Calibri" charset="0"/>
                  <a:ea typeface="Arial" charset="0"/>
                  <a:cs typeface="Arial" charset="0"/>
                </a:defRPr>
              </a:lvl9pPr>
            </a:lstStyle>
            <a:p>
              <a:pPr algn="ctr"/>
              <a:r>
                <a:rPr lang="en-AU" sz="800" b="1" dirty="0">
                  <a:solidFill>
                    <a:srgbClr val="000000"/>
                  </a:solidFill>
                  <a:latin typeface="Arial" charset="0"/>
                  <a:ea typeface="MS PGothic" charset="0"/>
                  <a:cs typeface="MS PGothic" charset="0"/>
                </a:rPr>
                <a:t>What the Customer</a:t>
              </a:r>
            </a:p>
            <a:p>
              <a:pPr algn="ctr"/>
              <a:r>
                <a:rPr lang="en-AU" sz="800" b="1" dirty="0">
                  <a:solidFill>
                    <a:srgbClr val="000000"/>
                  </a:solidFill>
                  <a:latin typeface="Arial" charset="0"/>
                  <a:ea typeface="MS PGothic" charset="0"/>
                  <a:cs typeface="MS PGothic" charset="0"/>
                </a:rPr>
                <a:t>Wants</a:t>
              </a:r>
            </a:p>
          </p:txBody>
        </p:sp>
        <p:sp>
          <p:nvSpPr>
            <p:cNvPr id="69641" name="Freeform 22"/>
            <p:cNvSpPr>
              <a:spLocks/>
            </p:cNvSpPr>
            <p:nvPr/>
          </p:nvSpPr>
          <p:spPr bwMode="auto">
            <a:xfrm>
              <a:off x="4580" y="718"/>
              <a:ext cx="720" cy="464"/>
            </a:xfrm>
            <a:custGeom>
              <a:avLst/>
              <a:gdLst>
                <a:gd name="T0" fmla="*/ 720 w 1738"/>
                <a:gd name="T1" fmla="*/ 464 h 976"/>
                <a:gd name="T2" fmla="*/ 720 w 1738"/>
                <a:gd name="T3" fmla="*/ 0 h 976"/>
                <a:gd name="T4" fmla="*/ 0 w 1738"/>
                <a:gd name="T5" fmla="*/ 0 h 976"/>
                <a:gd name="T6" fmla="*/ 0 w 1738"/>
                <a:gd name="T7" fmla="*/ 464 h 976"/>
                <a:gd name="T8" fmla="*/ 720 w 1738"/>
                <a:gd name="T9" fmla="*/ 464 h 976"/>
                <a:gd name="T10" fmla="*/ 0 60000 65536"/>
                <a:gd name="T11" fmla="*/ 0 60000 65536"/>
                <a:gd name="T12" fmla="*/ 0 60000 65536"/>
                <a:gd name="T13" fmla="*/ 0 60000 65536"/>
                <a:gd name="T14" fmla="*/ 0 60000 65536"/>
                <a:gd name="T15" fmla="*/ 0 w 1738"/>
                <a:gd name="T16" fmla="*/ 0 h 976"/>
                <a:gd name="T17" fmla="*/ 1738 w 1738"/>
                <a:gd name="T18" fmla="*/ 976 h 976"/>
              </a:gdLst>
              <a:ahLst/>
              <a:cxnLst>
                <a:cxn ang="T10">
                  <a:pos x="T0" y="T1"/>
                </a:cxn>
                <a:cxn ang="T11">
                  <a:pos x="T2" y="T3"/>
                </a:cxn>
                <a:cxn ang="T12">
                  <a:pos x="T4" y="T5"/>
                </a:cxn>
                <a:cxn ang="T13">
                  <a:pos x="T6" y="T7"/>
                </a:cxn>
                <a:cxn ang="T14">
                  <a:pos x="T8" y="T9"/>
                </a:cxn>
              </a:cxnLst>
              <a:rect l="T15" t="T16" r="T17" b="T18"/>
              <a:pathLst>
                <a:path w="1738" h="976">
                  <a:moveTo>
                    <a:pt x="1737" y="975"/>
                  </a:moveTo>
                  <a:lnTo>
                    <a:pt x="1737" y="0"/>
                  </a:lnTo>
                  <a:lnTo>
                    <a:pt x="0" y="0"/>
                  </a:lnTo>
                  <a:lnTo>
                    <a:pt x="0" y="975"/>
                  </a:lnTo>
                  <a:lnTo>
                    <a:pt x="1737" y="975"/>
                  </a:lnTo>
                </a:path>
              </a:pathLst>
            </a:custGeom>
            <a:solidFill>
              <a:schemeClr val="accent2"/>
            </a:solidFill>
            <a:ln w="19050" cap="rnd" cmpd="sng">
              <a:solidFill>
                <a:schemeClr val="tx1"/>
              </a:solidFill>
              <a:prstDash val="solid"/>
              <a:round/>
              <a:headEnd type="none" w="med" len="med"/>
              <a:tailEnd type="none" w="med" len="med"/>
            </a:ln>
          </p:spPr>
          <p:txBody>
            <a:bodyPr/>
            <a:lstStyle/>
            <a:p>
              <a:endParaRPr lang="en-US" dirty="0"/>
            </a:p>
          </p:txBody>
        </p:sp>
        <p:sp>
          <p:nvSpPr>
            <p:cNvPr id="69642" name="Text Box 23"/>
            <p:cNvSpPr txBox="1">
              <a:spLocks noChangeArrowheads="1"/>
            </p:cNvSpPr>
            <p:nvPr/>
          </p:nvSpPr>
          <p:spPr bwMode="auto">
            <a:xfrm>
              <a:off x="4695" y="848"/>
              <a:ext cx="500"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defTabSz="762000">
                <a:defRPr>
                  <a:solidFill>
                    <a:schemeClr val="tx1"/>
                  </a:solidFill>
                  <a:latin typeface="Calibri" charset="0"/>
                  <a:ea typeface="ＭＳ Ｐゴシック" charset="0"/>
                  <a:cs typeface="Arial" charset="0"/>
                </a:defRPr>
              </a:lvl1pPr>
              <a:lvl2pPr marL="742950" indent="-285750" defTabSz="762000">
                <a:defRPr>
                  <a:solidFill>
                    <a:schemeClr val="tx1"/>
                  </a:solidFill>
                  <a:latin typeface="Calibri" charset="0"/>
                  <a:ea typeface="Arial" charset="0"/>
                  <a:cs typeface="Arial" charset="0"/>
                </a:defRPr>
              </a:lvl2pPr>
              <a:lvl3pPr marL="1143000" indent="-228600" defTabSz="762000">
                <a:defRPr>
                  <a:solidFill>
                    <a:schemeClr val="tx1"/>
                  </a:solidFill>
                  <a:latin typeface="Calibri" charset="0"/>
                  <a:ea typeface="Arial" charset="0"/>
                  <a:cs typeface="Arial" charset="0"/>
                </a:defRPr>
              </a:lvl3pPr>
              <a:lvl4pPr marL="1600200" indent="-228600" defTabSz="762000">
                <a:defRPr>
                  <a:solidFill>
                    <a:schemeClr val="tx1"/>
                  </a:solidFill>
                  <a:latin typeface="Calibri" charset="0"/>
                  <a:ea typeface="Arial" charset="0"/>
                  <a:cs typeface="Arial" charset="0"/>
                </a:defRPr>
              </a:lvl4pPr>
              <a:lvl5pPr marL="2057400" indent="-228600" defTabSz="762000">
                <a:defRPr>
                  <a:solidFill>
                    <a:schemeClr val="tx1"/>
                  </a:solidFill>
                  <a:latin typeface="Calibri" charset="0"/>
                  <a:ea typeface="Arial" charset="0"/>
                  <a:cs typeface="Arial" charset="0"/>
                </a:defRPr>
              </a:lvl5pPr>
              <a:lvl6pPr marL="2514600" indent="-228600" defTabSz="762000" fontAlgn="base">
                <a:spcBef>
                  <a:spcPct val="0"/>
                </a:spcBef>
                <a:spcAft>
                  <a:spcPct val="0"/>
                </a:spcAft>
                <a:defRPr>
                  <a:solidFill>
                    <a:schemeClr val="tx1"/>
                  </a:solidFill>
                  <a:latin typeface="Calibri" charset="0"/>
                  <a:ea typeface="Arial" charset="0"/>
                  <a:cs typeface="Arial" charset="0"/>
                </a:defRPr>
              </a:lvl6pPr>
              <a:lvl7pPr marL="2971800" indent="-228600" defTabSz="762000" fontAlgn="base">
                <a:spcBef>
                  <a:spcPct val="0"/>
                </a:spcBef>
                <a:spcAft>
                  <a:spcPct val="0"/>
                </a:spcAft>
                <a:defRPr>
                  <a:solidFill>
                    <a:schemeClr val="tx1"/>
                  </a:solidFill>
                  <a:latin typeface="Calibri" charset="0"/>
                  <a:ea typeface="Arial" charset="0"/>
                  <a:cs typeface="Arial" charset="0"/>
                </a:defRPr>
              </a:lvl7pPr>
              <a:lvl8pPr marL="3429000" indent="-228600" defTabSz="762000" fontAlgn="base">
                <a:spcBef>
                  <a:spcPct val="0"/>
                </a:spcBef>
                <a:spcAft>
                  <a:spcPct val="0"/>
                </a:spcAft>
                <a:defRPr>
                  <a:solidFill>
                    <a:schemeClr val="tx1"/>
                  </a:solidFill>
                  <a:latin typeface="Calibri" charset="0"/>
                  <a:ea typeface="Arial" charset="0"/>
                  <a:cs typeface="Arial" charset="0"/>
                </a:defRPr>
              </a:lvl8pPr>
              <a:lvl9pPr marL="3886200" indent="-228600" defTabSz="762000" fontAlgn="base">
                <a:spcBef>
                  <a:spcPct val="0"/>
                </a:spcBef>
                <a:spcAft>
                  <a:spcPct val="0"/>
                </a:spcAft>
                <a:defRPr>
                  <a:solidFill>
                    <a:schemeClr val="tx1"/>
                  </a:solidFill>
                  <a:latin typeface="Calibri" charset="0"/>
                  <a:ea typeface="Arial" charset="0"/>
                  <a:cs typeface="Arial" charset="0"/>
                </a:defRPr>
              </a:lvl9pPr>
            </a:lstStyle>
            <a:p>
              <a:pPr algn="ctr"/>
              <a:r>
                <a:rPr lang="en-AU" sz="800" b="1" dirty="0">
                  <a:solidFill>
                    <a:srgbClr val="000000"/>
                  </a:solidFill>
                  <a:latin typeface="Arial" charset="0"/>
                  <a:ea typeface="MS PGothic" charset="0"/>
                  <a:cs typeface="MS PGothic" charset="0"/>
                </a:rPr>
                <a:t>Relationship</a:t>
              </a:r>
            </a:p>
            <a:p>
              <a:pPr algn="ctr"/>
              <a:r>
                <a:rPr lang="en-AU" sz="800" b="1" dirty="0">
                  <a:solidFill>
                    <a:srgbClr val="000000"/>
                  </a:solidFill>
                  <a:latin typeface="Arial" charset="0"/>
                  <a:ea typeface="MS PGothic" charset="0"/>
                  <a:cs typeface="MS PGothic" charset="0"/>
                </a:rPr>
                <a:t>Matrix</a:t>
              </a:r>
            </a:p>
          </p:txBody>
        </p:sp>
        <p:sp>
          <p:nvSpPr>
            <p:cNvPr id="69643" name="Freeform 24"/>
            <p:cNvSpPr>
              <a:spLocks/>
            </p:cNvSpPr>
            <p:nvPr/>
          </p:nvSpPr>
          <p:spPr bwMode="auto">
            <a:xfrm>
              <a:off x="4580" y="1179"/>
              <a:ext cx="719" cy="375"/>
            </a:xfrm>
            <a:custGeom>
              <a:avLst/>
              <a:gdLst>
                <a:gd name="T0" fmla="*/ 719 w 3173"/>
                <a:gd name="T1" fmla="*/ 375 h 994"/>
                <a:gd name="T2" fmla="*/ 719 w 3173"/>
                <a:gd name="T3" fmla="*/ 0 h 994"/>
                <a:gd name="T4" fmla="*/ 0 w 3173"/>
                <a:gd name="T5" fmla="*/ 0 h 994"/>
                <a:gd name="T6" fmla="*/ 0 w 3173"/>
                <a:gd name="T7" fmla="*/ 375 h 994"/>
                <a:gd name="T8" fmla="*/ 719 w 3173"/>
                <a:gd name="T9" fmla="*/ 375 h 994"/>
                <a:gd name="T10" fmla="*/ 0 60000 65536"/>
                <a:gd name="T11" fmla="*/ 0 60000 65536"/>
                <a:gd name="T12" fmla="*/ 0 60000 65536"/>
                <a:gd name="T13" fmla="*/ 0 60000 65536"/>
                <a:gd name="T14" fmla="*/ 0 60000 65536"/>
                <a:gd name="T15" fmla="*/ 0 w 3173"/>
                <a:gd name="T16" fmla="*/ 0 h 994"/>
                <a:gd name="T17" fmla="*/ 3173 w 3173"/>
                <a:gd name="T18" fmla="*/ 994 h 994"/>
              </a:gdLst>
              <a:ahLst/>
              <a:cxnLst>
                <a:cxn ang="T10">
                  <a:pos x="T0" y="T1"/>
                </a:cxn>
                <a:cxn ang="T11">
                  <a:pos x="T2" y="T3"/>
                </a:cxn>
                <a:cxn ang="T12">
                  <a:pos x="T4" y="T5"/>
                </a:cxn>
                <a:cxn ang="T13">
                  <a:pos x="T6" y="T7"/>
                </a:cxn>
                <a:cxn ang="T14">
                  <a:pos x="T8" y="T9"/>
                </a:cxn>
              </a:cxnLst>
              <a:rect l="T15" t="T16" r="T17" b="T18"/>
              <a:pathLst>
                <a:path w="3173" h="994">
                  <a:moveTo>
                    <a:pt x="3172" y="993"/>
                  </a:moveTo>
                  <a:lnTo>
                    <a:pt x="3172" y="0"/>
                  </a:lnTo>
                  <a:lnTo>
                    <a:pt x="0" y="0"/>
                  </a:lnTo>
                  <a:lnTo>
                    <a:pt x="0" y="993"/>
                  </a:lnTo>
                  <a:lnTo>
                    <a:pt x="3172" y="993"/>
                  </a:lnTo>
                </a:path>
              </a:pathLst>
            </a:custGeom>
            <a:solidFill>
              <a:srgbClr val="BDD6AE"/>
            </a:solidFill>
            <a:ln w="19050" cap="rnd" cmpd="sng">
              <a:solidFill>
                <a:schemeClr val="tx1"/>
              </a:solidFill>
              <a:prstDash val="solid"/>
              <a:round/>
              <a:headEnd type="none" w="med" len="med"/>
              <a:tailEnd type="none" w="med" len="med"/>
            </a:ln>
          </p:spPr>
          <p:txBody>
            <a:bodyPr/>
            <a:lstStyle/>
            <a:p>
              <a:endParaRPr lang="en-US" dirty="0"/>
            </a:p>
          </p:txBody>
        </p:sp>
        <p:sp>
          <p:nvSpPr>
            <p:cNvPr id="69644" name="Text Box 25"/>
            <p:cNvSpPr txBox="1">
              <a:spLocks noChangeArrowheads="1"/>
            </p:cNvSpPr>
            <p:nvPr/>
          </p:nvSpPr>
          <p:spPr bwMode="auto">
            <a:xfrm>
              <a:off x="4605" y="1220"/>
              <a:ext cx="669" cy="2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defTabSz="762000">
                <a:defRPr>
                  <a:solidFill>
                    <a:schemeClr val="tx1"/>
                  </a:solidFill>
                  <a:latin typeface="Calibri" charset="0"/>
                  <a:ea typeface="ＭＳ Ｐゴシック" charset="0"/>
                  <a:cs typeface="Arial" charset="0"/>
                </a:defRPr>
              </a:lvl1pPr>
              <a:lvl2pPr marL="742950" indent="-285750" defTabSz="762000">
                <a:defRPr>
                  <a:solidFill>
                    <a:schemeClr val="tx1"/>
                  </a:solidFill>
                  <a:latin typeface="Calibri" charset="0"/>
                  <a:ea typeface="Arial" charset="0"/>
                  <a:cs typeface="Arial" charset="0"/>
                </a:defRPr>
              </a:lvl2pPr>
              <a:lvl3pPr marL="1143000" indent="-228600" defTabSz="762000">
                <a:defRPr>
                  <a:solidFill>
                    <a:schemeClr val="tx1"/>
                  </a:solidFill>
                  <a:latin typeface="Calibri" charset="0"/>
                  <a:ea typeface="Arial" charset="0"/>
                  <a:cs typeface="Arial" charset="0"/>
                </a:defRPr>
              </a:lvl3pPr>
              <a:lvl4pPr marL="1600200" indent="-228600" defTabSz="762000">
                <a:defRPr>
                  <a:solidFill>
                    <a:schemeClr val="tx1"/>
                  </a:solidFill>
                  <a:latin typeface="Calibri" charset="0"/>
                  <a:ea typeface="Arial" charset="0"/>
                  <a:cs typeface="Arial" charset="0"/>
                </a:defRPr>
              </a:lvl4pPr>
              <a:lvl5pPr marL="2057400" indent="-228600" defTabSz="762000">
                <a:defRPr>
                  <a:solidFill>
                    <a:schemeClr val="tx1"/>
                  </a:solidFill>
                  <a:latin typeface="Calibri" charset="0"/>
                  <a:ea typeface="Arial" charset="0"/>
                  <a:cs typeface="Arial" charset="0"/>
                </a:defRPr>
              </a:lvl5pPr>
              <a:lvl6pPr marL="2514600" indent="-228600" defTabSz="762000" fontAlgn="base">
                <a:spcBef>
                  <a:spcPct val="0"/>
                </a:spcBef>
                <a:spcAft>
                  <a:spcPct val="0"/>
                </a:spcAft>
                <a:defRPr>
                  <a:solidFill>
                    <a:schemeClr val="tx1"/>
                  </a:solidFill>
                  <a:latin typeface="Calibri" charset="0"/>
                  <a:ea typeface="Arial" charset="0"/>
                  <a:cs typeface="Arial" charset="0"/>
                </a:defRPr>
              </a:lvl6pPr>
              <a:lvl7pPr marL="2971800" indent="-228600" defTabSz="762000" fontAlgn="base">
                <a:spcBef>
                  <a:spcPct val="0"/>
                </a:spcBef>
                <a:spcAft>
                  <a:spcPct val="0"/>
                </a:spcAft>
                <a:defRPr>
                  <a:solidFill>
                    <a:schemeClr val="tx1"/>
                  </a:solidFill>
                  <a:latin typeface="Calibri" charset="0"/>
                  <a:ea typeface="Arial" charset="0"/>
                  <a:cs typeface="Arial" charset="0"/>
                </a:defRPr>
              </a:lvl7pPr>
              <a:lvl8pPr marL="3429000" indent="-228600" defTabSz="762000" fontAlgn="base">
                <a:spcBef>
                  <a:spcPct val="0"/>
                </a:spcBef>
                <a:spcAft>
                  <a:spcPct val="0"/>
                </a:spcAft>
                <a:defRPr>
                  <a:solidFill>
                    <a:schemeClr val="tx1"/>
                  </a:solidFill>
                  <a:latin typeface="Calibri" charset="0"/>
                  <a:ea typeface="Arial" charset="0"/>
                  <a:cs typeface="Arial" charset="0"/>
                </a:defRPr>
              </a:lvl8pPr>
              <a:lvl9pPr marL="3886200" indent="-228600" defTabSz="762000" fontAlgn="base">
                <a:spcBef>
                  <a:spcPct val="0"/>
                </a:spcBef>
                <a:spcAft>
                  <a:spcPct val="0"/>
                </a:spcAft>
                <a:defRPr>
                  <a:solidFill>
                    <a:schemeClr val="tx1"/>
                  </a:solidFill>
                  <a:latin typeface="Calibri" charset="0"/>
                  <a:ea typeface="Arial" charset="0"/>
                  <a:cs typeface="Arial" charset="0"/>
                </a:defRPr>
              </a:lvl9pPr>
            </a:lstStyle>
            <a:p>
              <a:pPr algn="ctr"/>
              <a:r>
                <a:rPr lang="en-AU" sz="800" b="1" dirty="0">
                  <a:solidFill>
                    <a:srgbClr val="000000"/>
                  </a:solidFill>
                  <a:latin typeface="Arial" charset="0"/>
                  <a:ea typeface="MS PGothic" charset="0"/>
                  <a:cs typeface="MS PGothic" charset="0"/>
                </a:rPr>
                <a:t>Technical</a:t>
              </a:r>
            </a:p>
            <a:p>
              <a:pPr algn="ctr"/>
              <a:r>
                <a:rPr lang="en-AU" sz="800" b="1" dirty="0">
                  <a:solidFill>
                    <a:srgbClr val="000000"/>
                  </a:solidFill>
                  <a:latin typeface="Arial" charset="0"/>
                  <a:ea typeface="MS PGothic" charset="0"/>
                  <a:cs typeface="MS PGothic" charset="0"/>
                </a:rPr>
                <a:t>Attributes and</a:t>
              </a:r>
            </a:p>
            <a:p>
              <a:pPr algn="ctr"/>
              <a:r>
                <a:rPr lang="en-AU" sz="800" b="1" dirty="0">
                  <a:solidFill>
                    <a:srgbClr val="000000"/>
                  </a:solidFill>
                  <a:latin typeface="Arial" charset="0"/>
                  <a:ea typeface="MS PGothic" charset="0"/>
                  <a:cs typeface="MS PGothic" charset="0"/>
                </a:rPr>
                <a:t>Evaluation</a:t>
              </a:r>
            </a:p>
          </p:txBody>
        </p:sp>
        <p:sp>
          <p:nvSpPr>
            <p:cNvPr id="69645" name="Rectangle 26"/>
            <p:cNvSpPr>
              <a:spLocks noChangeArrowheads="1"/>
            </p:cNvSpPr>
            <p:nvPr/>
          </p:nvSpPr>
          <p:spPr bwMode="auto">
            <a:xfrm>
              <a:off x="4580" y="479"/>
              <a:ext cx="719" cy="240"/>
            </a:xfrm>
            <a:prstGeom prst="rect">
              <a:avLst/>
            </a:prstGeom>
            <a:solidFill>
              <a:srgbClr val="F7D7AC"/>
            </a:solidFill>
            <a:ln w="19050">
              <a:solidFill>
                <a:schemeClr val="tx1"/>
              </a:solidFill>
              <a:miter lim="800000"/>
              <a:headEnd/>
              <a:tailEnd/>
            </a:ln>
          </p:spPr>
          <p:txBody>
            <a:bodyPr wrap="none" anchor="ctr"/>
            <a:lstStyle/>
            <a:p>
              <a:endParaRPr lang="en-US" dirty="0"/>
            </a:p>
          </p:txBody>
        </p:sp>
        <p:sp>
          <p:nvSpPr>
            <p:cNvPr id="69646" name="Text Box 27"/>
            <p:cNvSpPr txBox="1">
              <a:spLocks noChangeArrowheads="1"/>
            </p:cNvSpPr>
            <p:nvPr/>
          </p:nvSpPr>
          <p:spPr bwMode="auto">
            <a:xfrm>
              <a:off x="4626" y="495"/>
              <a:ext cx="628"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defTabSz="762000">
                <a:defRPr>
                  <a:solidFill>
                    <a:schemeClr val="tx1"/>
                  </a:solidFill>
                  <a:latin typeface="Calibri" charset="0"/>
                  <a:ea typeface="ＭＳ Ｐゴシック" charset="0"/>
                  <a:cs typeface="Arial" charset="0"/>
                </a:defRPr>
              </a:lvl1pPr>
              <a:lvl2pPr marL="742950" indent="-285750" defTabSz="762000">
                <a:defRPr>
                  <a:solidFill>
                    <a:schemeClr val="tx1"/>
                  </a:solidFill>
                  <a:latin typeface="Calibri" charset="0"/>
                  <a:ea typeface="Arial" charset="0"/>
                  <a:cs typeface="Arial" charset="0"/>
                </a:defRPr>
              </a:lvl2pPr>
              <a:lvl3pPr marL="1143000" indent="-228600" defTabSz="762000">
                <a:defRPr>
                  <a:solidFill>
                    <a:schemeClr val="tx1"/>
                  </a:solidFill>
                  <a:latin typeface="Calibri" charset="0"/>
                  <a:ea typeface="Arial" charset="0"/>
                  <a:cs typeface="Arial" charset="0"/>
                </a:defRPr>
              </a:lvl3pPr>
              <a:lvl4pPr marL="1600200" indent="-228600" defTabSz="762000">
                <a:defRPr>
                  <a:solidFill>
                    <a:schemeClr val="tx1"/>
                  </a:solidFill>
                  <a:latin typeface="Calibri" charset="0"/>
                  <a:ea typeface="Arial" charset="0"/>
                  <a:cs typeface="Arial" charset="0"/>
                </a:defRPr>
              </a:lvl4pPr>
              <a:lvl5pPr marL="2057400" indent="-228600" defTabSz="762000">
                <a:defRPr>
                  <a:solidFill>
                    <a:schemeClr val="tx1"/>
                  </a:solidFill>
                  <a:latin typeface="Calibri" charset="0"/>
                  <a:ea typeface="Arial" charset="0"/>
                  <a:cs typeface="Arial" charset="0"/>
                </a:defRPr>
              </a:lvl5pPr>
              <a:lvl6pPr marL="2514600" indent="-228600" defTabSz="762000" fontAlgn="base">
                <a:spcBef>
                  <a:spcPct val="0"/>
                </a:spcBef>
                <a:spcAft>
                  <a:spcPct val="0"/>
                </a:spcAft>
                <a:defRPr>
                  <a:solidFill>
                    <a:schemeClr val="tx1"/>
                  </a:solidFill>
                  <a:latin typeface="Calibri" charset="0"/>
                  <a:ea typeface="Arial" charset="0"/>
                  <a:cs typeface="Arial" charset="0"/>
                </a:defRPr>
              </a:lvl6pPr>
              <a:lvl7pPr marL="2971800" indent="-228600" defTabSz="762000" fontAlgn="base">
                <a:spcBef>
                  <a:spcPct val="0"/>
                </a:spcBef>
                <a:spcAft>
                  <a:spcPct val="0"/>
                </a:spcAft>
                <a:defRPr>
                  <a:solidFill>
                    <a:schemeClr val="tx1"/>
                  </a:solidFill>
                  <a:latin typeface="Calibri" charset="0"/>
                  <a:ea typeface="Arial" charset="0"/>
                  <a:cs typeface="Arial" charset="0"/>
                </a:defRPr>
              </a:lvl7pPr>
              <a:lvl8pPr marL="3429000" indent="-228600" defTabSz="762000" fontAlgn="base">
                <a:spcBef>
                  <a:spcPct val="0"/>
                </a:spcBef>
                <a:spcAft>
                  <a:spcPct val="0"/>
                </a:spcAft>
                <a:defRPr>
                  <a:solidFill>
                    <a:schemeClr val="tx1"/>
                  </a:solidFill>
                  <a:latin typeface="Calibri" charset="0"/>
                  <a:ea typeface="Arial" charset="0"/>
                  <a:cs typeface="Arial" charset="0"/>
                </a:defRPr>
              </a:lvl8pPr>
              <a:lvl9pPr marL="3886200" indent="-228600" defTabSz="762000" fontAlgn="base">
                <a:spcBef>
                  <a:spcPct val="0"/>
                </a:spcBef>
                <a:spcAft>
                  <a:spcPct val="0"/>
                </a:spcAft>
                <a:defRPr>
                  <a:solidFill>
                    <a:schemeClr val="tx1"/>
                  </a:solidFill>
                  <a:latin typeface="Calibri" charset="0"/>
                  <a:ea typeface="Arial" charset="0"/>
                  <a:cs typeface="Arial" charset="0"/>
                </a:defRPr>
              </a:lvl9pPr>
            </a:lstStyle>
            <a:p>
              <a:pPr algn="ctr"/>
              <a:r>
                <a:rPr lang="en-AU" sz="800" b="1" dirty="0">
                  <a:solidFill>
                    <a:srgbClr val="000000"/>
                  </a:solidFill>
                  <a:latin typeface="Arial" charset="0"/>
                  <a:ea typeface="MS PGothic" charset="0"/>
                  <a:cs typeface="MS PGothic" charset="0"/>
                </a:rPr>
                <a:t>How to Satisfy</a:t>
              </a:r>
            </a:p>
            <a:p>
              <a:pPr algn="ctr"/>
              <a:r>
                <a:rPr lang="en-AU" sz="800" b="1" dirty="0">
                  <a:solidFill>
                    <a:srgbClr val="000000"/>
                  </a:solidFill>
                  <a:latin typeface="Arial" charset="0"/>
                  <a:ea typeface="MS PGothic" charset="0"/>
                  <a:cs typeface="MS PGothic" charset="0"/>
                </a:rPr>
                <a:t>Customer Wants</a:t>
              </a:r>
            </a:p>
          </p:txBody>
        </p:sp>
        <p:sp>
          <p:nvSpPr>
            <p:cNvPr id="71" name="Freeform 28"/>
            <p:cNvSpPr>
              <a:spLocks/>
            </p:cNvSpPr>
            <p:nvPr/>
          </p:nvSpPr>
          <p:spPr bwMode="auto">
            <a:xfrm>
              <a:off x="4581" y="302"/>
              <a:ext cx="718" cy="178"/>
            </a:xfrm>
            <a:custGeom>
              <a:avLst/>
              <a:gdLst>
                <a:gd name="T0" fmla="*/ 1744 w 1745"/>
                <a:gd name="T1" fmla="*/ 671 h 672"/>
                <a:gd name="T2" fmla="*/ 871 w 1745"/>
                <a:gd name="T3" fmla="*/ 0 h 672"/>
                <a:gd name="T4" fmla="*/ 0 w 1745"/>
                <a:gd name="T5" fmla="*/ 671 h 672"/>
                <a:gd name="T6" fmla="*/ 1744 w 1745"/>
                <a:gd name="T7" fmla="*/ 671 h 672"/>
              </a:gdLst>
              <a:ahLst/>
              <a:cxnLst>
                <a:cxn ang="0">
                  <a:pos x="T0" y="T1"/>
                </a:cxn>
                <a:cxn ang="0">
                  <a:pos x="T2" y="T3"/>
                </a:cxn>
                <a:cxn ang="0">
                  <a:pos x="T4" y="T5"/>
                </a:cxn>
                <a:cxn ang="0">
                  <a:pos x="T6" y="T7"/>
                </a:cxn>
              </a:cxnLst>
              <a:rect l="0" t="0" r="r" b="b"/>
              <a:pathLst>
                <a:path w="1745" h="672">
                  <a:moveTo>
                    <a:pt x="1744" y="671"/>
                  </a:moveTo>
                  <a:lnTo>
                    <a:pt x="871" y="0"/>
                  </a:lnTo>
                  <a:lnTo>
                    <a:pt x="0" y="671"/>
                  </a:lnTo>
                  <a:lnTo>
                    <a:pt x="1744" y="671"/>
                  </a:lnTo>
                </a:path>
              </a:pathLst>
            </a:custGeom>
            <a:solidFill>
              <a:schemeClr val="accent3"/>
            </a:solidFill>
            <a:ln w="19050" cap="rnd" cmpd="sng">
              <a:solidFill>
                <a:schemeClr val="tx1"/>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Arial"/>
                <a:ea typeface="+mn-ea"/>
                <a:cs typeface="Arial"/>
              </a:endParaRPr>
            </a:p>
          </p:txBody>
        </p:sp>
        <p:sp>
          <p:nvSpPr>
            <p:cNvPr id="69648" name="Text Box 29"/>
            <p:cNvSpPr txBox="1">
              <a:spLocks noChangeArrowheads="1"/>
            </p:cNvSpPr>
            <p:nvPr/>
          </p:nvSpPr>
          <p:spPr bwMode="auto">
            <a:xfrm>
              <a:off x="4685" y="375"/>
              <a:ext cx="519" cy="1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defTabSz="762000">
                <a:defRPr>
                  <a:solidFill>
                    <a:schemeClr val="tx1"/>
                  </a:solidFill>
                  <a:latin typeface="Calibri" charset="0"/>
                  <a:ea typeface="ＭＳ Ｐゴシック" charset="0"/>
                  <a:cs typeface="Arial" charset="0"/>
                </a:defRPr>
              </a:lvl1pPr>
              <a:lvl2pPr marL="742950" indent="-285750" defTabSz="762000">
                <a:defRPr>
                  <a:solidFill>
                    <a:schemeClr val="tx1"/>
                  </a:solidFill>
                  <a:latin typeface="Calibri" charset="0"/>
                  <a:ea typeface="Arial" charset="0"/>
                  <a:cs typeface="Arial" charset="0"/>
                </a:defRPr>
              </a:lvl2pPr>
              <a:lvl3pPr marL="1143000" indent="-228600" defTabSz="762000">
                <a:defRPr>
                  <a:solidFill>
                    <a:schemeClr val="tx1"/>
                  </a:solidFill>
                  <a:latin typeface="Calibri" charset="0"/>
                  <a:ea typeface="Arial" charset="0"/>
                  <a:cs typeface="Arial" charset="0"/>
                </a:defRPr>
              </a:lvl3pPr>
              <a:lvl4pPr marL="1600200" indent="-228600" defTabSz="762000">
                <a:defRPr>
                  <a:solidFill>
                    <a:schemeClr val="tx1"/>
                  </a:solidFill>
                  <a:latin typeface="Calibri" charset="0"/>
                  <a:ea typeface="Arial" charset="0"/>
                  <a:cs typeface="Arial" charset="0"/>
                </a:defRPr>
              </a:lvl4pPr>
              <a:lvl5pPr marL="2057400" indent="-228600" defTabSz="762000">
                <a:defRPr>
                  <a:solidFill>
                    <a:schemeClr val="tx1"/>
                  </a:solidFill>
                  <a:latin typeface="Calibri" charset="0"/>
                  <a:ea typeface="Arial" charset="0"/>
                  <a:cs typeface="Arial" charset="0"/>
                </a:defRPr>
              </a:lvl5pPr>
              <a:lvl6pPr marL="2514600" indent="-228600" defTabSz="762000" fontAlgn="base">
                <a:spcBef>
                  <a:spcPct val="0"/>
                </a:spcBef>
                <a:spcAft>
                  <a:spcPct val="0"/>
                </a:spcAft>
                <a:defRPr>
                  <a:solidFill>
                    <a:schemeClr val="tx1"/>
                  </a:solidFill>
                  <a:latin typeface="Calibri" charset="0"/>
                  <a:ea typeface="Arial" charset="0"/>
                  <a:cs typeface="Arial" charset="0"/>
                </a:defRPr>
              </a:lvl6pPr>
              <a:lvl7pPr marL="2971800" indent="-228600" defTabSz="762000" fontAlgn="base">
                <a:spcBef>
                  <a:spcPct val="0"/>
                </a:spcBef>
                <a:spcAft>
                  <a:spcPct val="0"/>
                </a:spcAft>
                <a:defRPr>
                  <a:solidFill>
                    <a:schemeClr val="tx1"/>
                  </a:solidFill>
                  <a:latin typeface="Calibri" charset="0"/>
                  <a:ea typeface="Arial" charset="0"/>
                  <a:cs typeface="Arial" charset="0"/>
                </a:defRPr>
              </a:lvl7pPr>
              <a:lvl8pPr marL="3429000" indent="-228600" defTabSz="762000" fontAlgn="base">
                <a:spcBef>
                  <a:spcPct val="0"/>
                </a:spcBef>
                <a:spcAft>
                  <a:spcPct val="0"/>
                </a:spcAft>
                <a:defRPr>
                  <a:solidFill>
                    <a:schemeClr val="tx1"/>
                  </a:solidFill>
                  <a:latin typeface="Calibri" charset="0"/>
                  <a:ea typeface="Arial" charset="0"/>
                  <a:cs typeface="Arial" charset="0"/>
                </a:defRPr>
              </a:lvl8pPr>
              <a:lvl9pPr marL="3886200" indent="-228600" defTabSz="762000" fontAlgn="base">
                <a:spcBef>
                  <a:spcPct val="0"/>
                </a:spcBef>
                <a:spcAft>
                  <a:spcPct val="0"/>
                </a:spcAft>
                <a:defRPr>
                  <a:solidFill>
                    <a:schemeClr val="tx1"/>
                  </a:solidFill>
                  <a:latin typeface="Calibri" charset="0"/>
                  <a:ea typeface="Arial" charset="0"/>
                  <a:cs typeface="Arial" charset="0"/>
                </a:defRPr>
              </a:lvl9pPr>
            </a:lstStyle>
            <a:p>
              <a:r>
                <a:rPr lang="en-AU" sz="600" b="1" dirty="0">
                  <a:solidFill>
                    <a:srgbClr val="000000"/>
                  </a:solidFill>
                  <a:latin typeface="Arial" charset="0"/>
                  <a:ea typeface="MS PGothic" charset="0"/>
                  <a:cs typeface="MS PGothic" charset="0"/>
                </a:rPr>
                <a:t>Interrelationships</a:t>
              </a:r>
            </a:p>
          </p:txBody>
        </p:sp>
        <p:sp>
          <p:nvSpPr>
            <p:cNvPr id="73" name="Freeform 30"/>
            <p:cNvSpPr>
              <a:spLocks/>
            </p:cNvSpPr>
            <p:nvPr/>
          </p:nvSpPr>
          <p:spPr bwMode="auto">
            <a:xfrm>
              <a:off x="5297" y="716"/>
              <a:ext cx="261" cy="462"/>
            </a:xfrm>
            <a:custGeom>
              <a:avLst/>
              <a:gdLst>
                <a:gd name="T0" fmla="*/ 791 w 792"/>
                <a:gd name="T1" fmla="*/ 1192 h 1193"/>
                <a:gd name="T2" fmla="*/ 791 w 792"/>
                <a:gd name="T3" fmla="*/ 0 h 1193"/>
                <a:gd name="T4" fmla="*/ 0 w 792"/>
                <a:gd name="T5" fmla="*/ 0 h 1193"/>
                <a:gd name="T6" fmla="*/ 0 w 792"/>
                <a:gd name="T7" fmla="*/ 1192 h 1193"/>
                <a:gd name="T8" fmla="*/ 791 w 792"/>
                <a:gd name="T9" fmla="*/ 1192 h 1193"/>
              </a:gdLst>
              <a:ahLst/>
              <a:cxnLst>
                <a:cxn ang="0">
                  <a:pos x="T0" y="T1"/>
                </a:cxn>
                <a:cxn ang="0">
                  <a:pos x="T2" y="T3"/>
                </a:cxn>
                <a:cxn ang="0">
                  <a:pos x="T4" y="T5"/>
                </a:cxn>
                <a:cxn ang="0">
                  <a:pos x="T6" y="T7"/>
                </a:cxn>
                <a:cxn ang="0">
                  <a:pos x="T8" y="T9"/>
                </a:cxn>
              </a:cxnLst>
              <a:rect l="0" t="0" r="r" b="b"/>
              <a:pathLst>
                <a:path w="792" h="1193">
                  <a:moveTo>
                    <a:pt x="791" y="1192"/>
                  </a:moveTo>
                  <a:lnTo>
                    <a:pt x="791" y="0"/>
                  </a:lnTo>
                  <a:lnTo>
                    <a:pt x="0" y="0"/>
                  </a:lnTo>
                  <a:lnTo>
                    <a:pt x="0" y="1192"/>
                  </a:lnTo>
                  <a:lnTo>
                    <a:pt x="791" y="1192"/>
                  </a:lnTo>
                </a:path>
              </a:pathLst>
            </a:custGeom>
            <a:solidFill>
              <a:schemeClr val="accent4"/>
            </a:solidFill>
            <a:ln w="19050" cap="rnd" cmpd="sng">
              <a:solidFill>
                <a:schemeClr val="tx1"/>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Arial"/>
                <a:ea typeface="+mn-ea"/>
                <a:cs typeface="Arial"/>
              </a:endParaRPr>
            </a:p>
          </p:txBody>
        </p:sp>
        <p:sp>
          <p:nvSpPr>
            <p:cNvPr id="69650" name="Text Box 31"/>
            <p:cNvSpPr txBox="1">
              <a:spLocks noChangeArrowheads="1"/>
            </p:cNvSpPr>
            <p:nvPr/>
          </p:nvSpPr>
          <p:spPr bwMode="auto">
            <a:xfrm rot="-5400000">
              <a:off x="5178" y="844"/>
              <a:ext cx="497"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pPr algn="ctr"/>
              <a:r>
                <a:rPr lang="en-US" sz="800" b="1" dirty="0">
                  <a:solidFill>
                    <a:srgbClr val="000000"/>
                  </a:solidFill>
                  <a:latin typeface="Arial" charset="0"/>
                </a:rPr>
                <a:t>Analysis of</a:t>
              </a:r>
            </a:p>
            <a:p>
              <a:pPr algn="ctr"/>
              <a:r>
                <a:rPr lang="en-US" sz="800" b="1" dirty="0">
                  <a:solidFill>
                    <a:srgbClr val="000000"/>
                  </a:solidFill>
                  <a:latin typeface="Arial" charset="0"/>
                </a:rPr>
                <a:t>Competitors</a:t>
              </a:r>
            </a:p>
          </p:txBody>
        </p:sp>
        <p:sp>
          <p:nvSpPr>
            <p:cNvPr id="69651" name="Rectangle 32"/>
            <p:cNvSpPr>
              <a:spLocks noChangeArrowheads="1"/>
            </p:cNvSpPr>
            <p:nvPr/>
          </p:nvSpPr>
          <p:spPr bwMode="auto">
            <a:xfrm>
              <a:off x="5298" y="613"/>
              <a:ext cx="260" cy="106"/>
            </a:xfrm>
            <a:prstGeom prst="rect">
              <a:avLst/>
            </a:prstGeom>
            <a:solidFill>
              <a:srgbClr val="F7D7AC"/>
            </a:solidFill>
            <a:ln w="19050">
              <a:solidFill>
                <a:schemeClr val="tx1"/>
              </a:solidFill>
              <a:miter lim="800000"/>
              <a:headEnd/>
              <a:tailEnd/>
            </a:ln>
          </p:spPr>
          <p:txBody>
            <a:bodyPr wrap="none" anchor="ctr"/>
            <a:lstStyle/>
            <a:p>
              <a:endParaRPr lang="en-US" dirty="0"/>
            </a:p>
          </p:txBody>
        </p:sp>
      </p:grpSp>
      <p:sp>
        <p:nvSpPr>
          <p:cNvPr id="71697" name="Freeform 17"/>
          <p:cNvSpPr>
            <a:spLocks/>
          </p:cNvSpPr>
          <p:nvPr/>
        </p:nvSpPr>
        <p:spPr bwMode="auto">
          <a:xfrm>
            <a:off x="5448300" y="603581"/>
            <a:ext cx="2298700" cy="945819"/>
          </a:xfrm>
          <a:custGeom>
            <a:avLst/>
            <a:gdLst>
              <a:gd name="T0" fmla="*/ 2298700 w 1400"/>
              <a:gd name="T1" fmla="*/ 160337 h 304"/>
              <a:gd name="T2" fmla="*/ 1536845 w 1400"/>
              <a:gd name="T3" fmla="*/ 12700 h 304"/>
              <a:gd name="T4" fmla="*/ 735584 w 1400"/>
              <a:gd name="T5" fmla="*/ 114300 h 304"/>
              <a:gd name="T6" fmla="*/ 0 w 1400"/>
              <a:gd name="T7" fmla="*/ 482600 h 304"/>
              <a:gd name="T8" fmla="*/ 0 60000 65536"/>
              <a:gd name="T9" fmla="*/ 0 60000 65536"/>
              <a:gd name="T10" fmla="*/ 0 60000 65536"/>
              <a:gd name="T11" fmla="*/ 0 60000 65536"/>
              <a:gd name="T12" fmla="*/ 0 w 1400"/>
              <a:gd name="T13" fmla="*/ 0 h 304"/>
              <a:gd name="T14" fmla="*/ 1400 w 1400"/>
              <a:gd name="T15" fmla="*/ 304 h 304"/>
              <a:gd name="connsiteX0" fmla="*/ 10000 w 10000"/>
              <a:gd name="connsiteY0" fmla="*/ 2018 h 8696"/>
              <a:gd name="connsiteX1" fmla="*/ 6299 w 10000"/>
              <a:gd name="connsiteY1" fmla="*/ 938 h 8696"/>
              <a:gd name="connsiteX2" fmla="*/ 3200 w 10000"/>
              <a:gd name="connsiteY2" fmla="*/ 1064 h 8696"/>
              <a:gd name="connsiteX3" fmla="*/ 0 w 10000"/>
              <a:gd name="connsiteY3" fmla="*/ 8696 h 8696"/>
              <a:gd name="connsiteX0" fmla="*/ 10000 w 10000"/>
              <a:gd name="connsiteY0" fmla="*/ 1242 h 8921"/>
              <a:gd name="connsiteX1" fmla="*/ 6299 w 10000"/>
              <a:gd name="connsiteY1" fmla="*/ 0 h 8921"/>
              <a:gd name="connsiteX2" fmla="*/ 2758 w 10000"/>
              <a:gd name="connsiteY2" fmla="*/ 3978 h 8921"/>
              <a:gd name="connsiteX3" fmla="*/ 0 w 10000"/>
              <a:gd name="connsiteY3" fmla="*/ 8921 h 8921"/>
              <a:gd name="connsiteX0" fmla="*/ 10000 w 10000"/>
              <a:gd name="connsiteY0" fmla="*/ 1392 h 10000"/>
              <a:gd name="connsiteX1" fmla="*/ 6299 w 10000"/>
              <a:gd name="connsiteY1" fmla="*/ 0 h 10000"/>
              <a:gd name="connsiteX2" fmla="*/ 2758 w 10000"/>
              <a:gd name="connsiteY2" fmla="*/ 4459 h 10000"/>
              <a:gd name="connsiteX3" fmla="*/ 0 w 10000"/>
              <a:gd name="connsiteY3" fmla="*/ 10000 h 10000"/>
              <a:gd name="connsiteX0" fmla="*/ 10000 w 10000"/>
              <a:gd name="connsiteY0" fmla="*/ 1392 h 10000"/>
              <a:gd name="connsiteX1" fmla="*/ 6299 w 10000"/>
              <a:gd name="connsiteY1" fmla="*/ 0 h 10000"/>
              <a:gd name="connsiteX2" fmla="*/ 2758 w 10000"/>
              <a:gd name="connsiteY2" fmla="*/ 4459 h 10000"/>
              <a:gd name="connsiteX3" fmla="*/ 0 w 10000"/>
              <a:gd name="connsiteY3" fmla="*/ 10000 h 10000"/>
              <a:gd name="connsiteX0" fmla="*/ 10000 w 10000"/>
              <a:gd name="connsiteY0" fmla="*/ 1392 h 10000"/>
              <a:gd name="connsiteX1" fmla="*/ 6299 w 10000"/>
              <a:gd name="connsiteY1" fmla="*/ 0 h 10000"/>
              <a:gd name="connsiteX2" fmla="*/ 2758 w 10000"/>
              <a:gd name="connsiteY2" fmla="*/ 4459 h 10000"/>
              <a:gd name="connsiteX3" fmla="*/ 0 w 10000"/>
              <a:gd name="connsiteY3" fmla="*/ 10000 h 10000"/>
              <a:gd name="connsiteX0" fmla="*/ 10000 w 10000"/>
              <a:gd name="connsiteY0" fmla="*/ 1392 h 10000"/>
              <a:gd name="connsiteX1" fmla="*/ 6299 w 10000"/>
              <a:gd name="connsiteY1" fmla="*/ 0 h 10000"/>
              <a:gd name="connsiteX2" fmla="*/ 2758 w 10000"/>
              <a:gd name="connsiteY2" fmla="*/ 4459 h 10000"/>
              <a:gd name="connsiteX3" fmla="*/ 0 w 10000"/>
              <a:gd name="connsiteY3" fmla="*/ 10000 h 10000"/>
            </a:gdLst>
            <a:ahLst/>
            <a:cxnLst>
              <a:cxn ang="0">
                <a:pos x="connsiteX0" y="connsiteY0"/>
              </a:cxn>
              <a:cxn ang="0">
                <a:pos x="connsiteX1" y="connsiteY1"/>
              </a:cxn>
              <a:cxn ang="0">
                <a:pos x="connsiteX2" y="connsiteY2"/>
              </a:cxn>
              <a:cxn ang="0">
                <a:pos x="connsiteX3" y="connsiteY3"/>
              </a:cxn>
            </a:cxnLst>
            <a:rect l="l" t="t" r="r" b="b"/>
            <a:pathLst>
              <a:path w="10000" h="10000">
                <a:moveTo>
                  <a:pt x="10000" y="1392"/>
                </a:moveTo>
                <a:cubicBezTo>
                  <a:pt x="9450" y="757"/>
                  <a:pt x="7434" y="212"/>
                  <a:pt x="6299" y="0"/>
                </a:cubicBezTo>
                <a:cubicBezTo>
                  <a:pt x="5063" y="665"/>
                  <a:pt x="4181" y="1809"/>
                  <a:pt x="2758" y="4459"/>
                </a:cubicBezTo>
                <a:cubicBezTo>
                  <a:pt x="1446" y="7110"/>
                  <a:pt x="1080" y="7852"/>
                  <a:pt x="0" y="10000"/>
                </a:cubicBezTo>
              </a:path>
            </a:pathLst>
          </a:custGeom>
          <a:noFill/>
          <a:ln w="57150">
            <a:solidFill>
              <a:schemeClr val="accent1"/>
            </a:solidFill>
            <a:round/>
            <a:headEnd type="none" w="med" len="med"/>
            <a:tailEnd type="triangle" w="sm" len="sm"/>
          </a:ln>
          <a:extLst>
            <a:ext uri="{909E8E84-426E-40dd-AFC4-6F175D3DCCD1}">
              <a14:hiddenFill xmlns="" xmlns:a14="http://schemas.microsoft.com/office/drawing/2010/main">
                <a:solidFill>
                  <a:srgbClr val="FFFFFF"/>
                </a:solidFill>
              </a14:hiddenFill>
            </a:ext>
          </a:extLst>
        </p:spPr>
        <p:txBody>
          <a:bodyPr wrap="none" anchor="ctr"/>
          <a:lstStyle/>
          <a:p>
            <a:endParaRPr lang="en-US" dirty="0"/>
          </a:p>
        </p:txBody>
      </p:sp>
    </p:spTree>
    <p:extLst>
      <p:ext uri="{BB962C8B-B14F-4D97-AF65-F5344CB8AC3E}">
        <p14:creationId xmlns:p14="http://schemas.microsoft.com/office/powerpoint/2010/main" val="2201322507"/>
      </p:ext>
    </p:extLst>
  </p:cSld>
  <p:clrMapOvr>
    <a:masterClrMapping/>
  </p:clrMapOvr>
  <p:transition>
    <p:strips dir="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grpId="0" nodeType="afterEffect">
                                  <p:stCondLst>
                                    <p:cond delay="1000"/>
                                  </p:stCondLst>
                                  <p:childTnLst>
                                    <p:set>
                                      <p:cBhvr>
                                        <p:cTn id="6" dur="1" fill="hold">
                                          <p:stCondLst>
                                            <p:cond delay="0"/>
                                          </p:stCondLst>
                                        </p:cTn>
                                        <p:tgtEl>
                                          <p:spTgt spid="71697"/>
                                        </p:tgtEl>
                                        <p:attrNameLst>
                                          <p:attrName>style.visibility</p:attrName>
                                        </p:attrNameLst>
                                      </p:cBhvr>
                                      <p:to>
                                        <p:strVal val="visible"/>
                                      </p:to>
                                    </p:set>
                                    <p:animEffect transition="in" filter="wipe(right)">
                                      <p:cBhvr>
                                        <p:cTn id="7" dur="1000"/>
                                        <p:tgtEl>
                                          <p:spTgt spid="71697"/>
                                        </p:tgtEl>
                                      </p:cBhvr>
                                    </p:animEffect>
                                  </p:childTnLst>
                                </p:cTn>
                              </p:par>
                            </p:childTnLst>
                          </p:cTn>
                        </p:par>
                        <p:par>
                          <p:cTn id="8" fill="hold" nodeType="afterGroup">
                            <p:stCondLst>
                              <p:cond delay="2000"/>
                            </p:stCondLst>
                            <p:childTnLst>
                              <p:par>
                                <p:cTn id="9" presetID="22" presetClass="entr" presetSubtype="4" fill="hold" nodeType="afterEffect">
                                  <p:stCondLst>
                                    <p:cond delay="0"/>
                                  </p:stCondLst>
                                  <p:childTnLst>
                                    <p:set>
                                      <p:cBhvr>
                                        <p:cTn id="10" dur="1" fill="hold">
                                          <p:stCondLst>
                                            <p:cond delay="0"/>
                                          </p:stCondLst>
                                        </p:cTn>
                                        <p:tgtEl>
                                          <p:spTgt spid="71698"/>
                                        </p:tgtEl>
                                        <p:attrNameLst>
                                          <p:attrName>style.visibility</p:attrName>
                                        </p:attrNameLst>
                                      </p:cBhvr>
                                      <p:to>
                                        <p:strVal val="visible"/>
                                      </p:to>
                                    </p:set>
                                    <p:animEffect transition="in" filter="wipe(down)">
                                      <p:cBhvr>
                                        <p:cTn id="11" dur="1000"/>
                                        <p:tgtEl>
                                          <p:spTgt spid="71698"/>
                                        </p:tgtEl>
                                      </p:cBhvr>
                                    </p:animEffect>
                                  </p:childTnLst>
                                </p:cTn>
                              </p:par>
                            </p:childTnLst>
                          </p:cTn>
                        </p:par>
                        <p:par>
                          <p:cTn id="12" fill="hold" nodeType="afterGroup">
                            <p:stCondLst>
                              <p:cond delay="3000"/>
                            </p:stCondLst>
                            <p:childTnLst>
                              <p:par>
                                <p:cTn id="13" presetID="9" presetClass="entr" presetSubtype="0" fill="hold" nodeType="afterEffect">
                                  <p:stCondLst>
                                    <p:cond delay="1000"/>
                                  </p:stCondLst>
                                  <p:childTnLst>
                                    <p:set>
                                      <p:cBhvr>
                                        <p:cTn id="14" dur="1" fill="hold">
                                          <p:stCondLst>
                                            <p:cond delay="0"/>
                                          </p:stCondLst>
                                        </p:cTn>
                                        <p:tgtEl>
                                          <p:spTgt spid="71723"/>
                                        </p:tgtEl>
                                        <p:attrNameLst>
                                          <p:attrName>style.visibility</p:attrName>
                                        </p:attrNameLst>
                                      </p:cBhvr>
                                      <p:to>
                                        <p:strVal val="visible"/>
                                      </p:to>
                                    </p:set>
                                    <p:animEffect transition="in" filter="dissolve">
                                      <p:cBhvr>
                                        <p:cTn id="15" dur="1000"/>
                                        <p:tgtEl>
                                          <p:spTgt spid="71723"/>
                                        </p:tgtEl>
                                      </p:cBhvr>
                                    </p:animEffect>
                                  </p:childTnLst>
                                </p:cTn>
                              </p:par>
                            </p:childTnLst>
                          </p:cTn>
                        </p:par>
                        <p:par>
                          <p:cTn id="16" fill="hold" nodeType="afterGroup">
                            <p:stCondLst>
                              <p:cond delay="5000"/>
                            </p:stCondLst>
                            <p:childTnLst>
                              <p:par>
                                <p:cTn id="17" presetID="22" presetClass="entr" presetSubtype="8" fill="hold" nodeType="afterEffect">
                                  <p:stCondLst>
                                    <p:cond delay="1000"/>
                                  </p:stCondLst>
                                  <p:childTnLst>
                                    <p:set>
                                      <p:cBhvr>
                                        <p:cTn id="18" dur="1" fill="hold">
                                          <p:stCondLst>
                                            <p:cond delay="0"/>
                                          </p:stCondLst>
                                        </p:cTn>
                                        <p:tgtEl>
                                          <p:spTgt spid="71720"/>
                                        </p:tgtEl>
                                        <p:attrNameLst>
                                          <p:attrName>style.visibility</p:attrName>
                                        </p:attrNameLst>
                                      </p:cBhvr>
                                      <p:to>
                                        <p:strVal val="visible"/>
                                      </p:to>
                                    </p:set>
                                    <p:animEffect transition="in" filter="wipe(left)">
                                      <p:cBhvr>
                                        <p:cTn id="19" dur="1000"/>
                                        <p:tgtEl>
                                          <p:spTgt spid="717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97"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a:xfrm>
            <a:off x="685800" y="434975"/>
            <a:ext cx="7772400" cy="762000"/>
          </a:xfrm>
        </p:spPr>
        <p:txBody>
          <a:bodyPr anchorCtr="1"/>
          <a:lstStyle/>
          <a:p>
            <a:r>
              <a:rPr lang="en-US" dirty="0">
                <a:latin typeface="Arial" charset="0"/>
                <a:cs typeface="Arial" charset="0"/>
              </a:rPr>
              <a:t>Outline - Continued</a:t>
            </a:r>
          </a:p>
        </p:txBody>
      </p:sp>
      <p:sp>
        <p:nvSpPr>
          <p:cNvPr id="22531" name="Rectangle 3"/>
          <p:cNvSpPr>
            <a:spLocks noGrp="1" noChangeArrowheads="1"/>
          </p:cNvSpPr>
          <p:nvPr>
            <p:ph type="body" idx="1"/>
          </p:nvPr>
        </p:nvSpPr>
        <p:spPr>
          <a:xfrm>
            <a:off x="865188" y="1600200"/>
            <a:ext cx="7769225" cy="3987800"/>
          </a:xfrm>
        </p:spPr>
        <p:txBody>
          <a:bodyPr/>
          <a:lstStyle/>
          <a:p>
            <a:pPr marL="444500" indent="-444500" defTabSz="836613">
              <a:buClr>
                <a:srgbClr val="BF0922"/>
              </a:buClr>
              <a:buSzPct val="60000"/>
              <a:buFont typeface="Lucida Grande" charset="0"/>
              <a:buChar char="►"/>
            </a:pPr>
            <a:r>
              <a:rPr lang="en-US" dirty="0">
                <a:latin typeface="Arial" charset="0"/>
                <a:cs typeface="Arial" charset="0"/>
              </a:rPr>
              <a:t>Defining a Product</a:t>
            </a:r>
          </a:p>
          <a:p>
            <a:pPr marL="444500" indent="-444500" defTabSz="836613">
              <a:buClr>
                <a:srgbClr val="BF0922"/>
              </a:buClr>
              <a:buSzPct val="60000"/>
              <a:buFont typeface="Lucida Grande" charset="0"/>
              <a:buChar char="►"/>
            </a:pPr>
            <a:r>
              <a:rPr lang="en-US" dirty="0">
                <a:latin typeface="Arial" charset="0"/>
                <a:cs typeface="Arial" charset="0"/>
              </a:rPr>
              <a:t>Documents for Production</a:t>
            </a:r>
          </a:p>
          <a:p>
            <a:pPr marL="444500" indent="-444500" defTabSz="836613">
              <a:buClr>
                <a:srgbClr val="BF0922"/>
              </a:buClr>
              <a:buSzPct val="60000"/>
              <a:buFont typeface="Lucida Grande" charset="0"/>
              <a:buChar char="►"/>
            </a:pPr>
            <a:r>
              <a:rPr lang="en-US" dirty="0">
                <a:latin typeface="Arial" charset="0"/>
                <a:cs typeface="Arial" charset="0"/>
              </a:rPr>
              <a:t>Service Design</a:t>
            </a:r>
          </a:p>
          <a:p>
            <a:pPr marL="444500" indent="-444500" defTabSz="836613">
              <a:buClr>
                <a:srgbClr val="BF0922"/>
              </a:buClr>
              <a:buSzPct val="60000"/>
              <a:buFont typeface="Lucida Grande" charset="0"/>
              <a:buChar char="►"/>
            </a:pPr>
            <a:r>
              <a:rPr lang="en-US" dirty="0">
                <a:latin typeface="Arial" charset="0"/>
                <a:cs typeface="Arial" charset="0"/>
              </a:rPr>
              <a:t>Application of Decision Trees to Product Design</a:t>
            </a:r>
          </a:p>
          <a:p>
            <a:pPr marL="444500" indent="-444500" defTabSz="836613">
              <a:buClr>
                <a:srgbClr val="BF0922"/>
              </a:buClr>
              <a:buSzPct val="60000"/>
              <a:buFont typeface="Lucida Grande" charset="0"/>
              <a:buChar char="►"/>
            </a:pPr>
            <a:r>
              <a:rPr lang="en-US" dirty="0">
                <a:latin typeface="Arial" charset="0"/>
                <a:cs typeface="Arial" charset="0"/>
              </a:rPr>
              <a:t>Transition to Production</a:t>
            </a:r>
          </a:p>
        </p:txBody>
      </p:sp>
    </p:spTree>
    <p:extLst>
      <p:ext uri="{BB962C8B-B14F-4D97-AF65-F5344CB8AC3E}">
        <p14:creationId xmlns:p14="http://schemas.microsoft.com/office/powerpoint/2010/main" val="38657648"/>
      </p:ext>
    </p:extLst>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22531"/>
                                        </p:tgtEl>
                                        <p:attrNameLst>
                                          <p:attrName>style.visibility</p:attrName>
                                        </p:attrNameLst>
                                      </p:cBhvr>
                                      <p:to>
                                        <p:strVal val="visible"/>
                                      </p:to>
                                    </p:set>
                                    <p:animEffect transition="in" filter="strips(downRight)">
                                      <p:cBhvr>
                                        <p:cTn id="7" dur="1000"/>
                                        <p:tgtEl>
                                          <p:spTgt spid="225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p:cNvSpPr>
            <a:spLocks noGrp="1" noChangeArrowheads="1"/>
          </p:cNvSpPr>
          <p:nvPr>
            <p:ph type="title"/>
          </p:nvPr>
        </p:nvSpPr>
        <p:spPr>
          <a:xfrm>
            <a:off x="685800" y="434975"/>
            <a:ext cx="7772400" cy="901700"/>
          </a:xfrm>
        </p:spPr>
        <p:txBody>
          <a:bodyPr/>
          <a:lstStyle/>
          <a:p>
            <a:r>
              <a:rPr lang="en-US" dirty="0">
                <a:latin typeface="Arial" charset="0"/>
                <a:cs typeface="Arial" charset="0"/>
              </a:rPr>
              <a:t>House of Quality Example</a:t>
            </a:r>
          </a:p>
        </p:txBody>
      </p:sp>
      <p:grpSp>
        <p:nvGrpSpPr>
          <p:cNvPr id="73731" name="Group 3"/>
          <p:cNvGrpSpPr>
            <a:grpSpLocks/>
          </p:cNvGrpSpPr>
          <p:nvPr/>
        </p:nvGrpSpPr>
        <p:grpSpPr bwMode="auto">
          <a:xfrm>
            <a:off x="2003425" y="5283200"/>
            <a:ext cx="2771775" cy="703263"/>
            <a:chOff x="1262" y="3328"/>
            <a:chExt cx="1746" cy="443"/>
          </a:xfrm>
        </p:grpSpPr>
        <p:sp>
          <p:nvSpPr>
            <p:cNvPr id="71734" name="Rectangle 4"/>
            <p:cNvSpPr>
              <a:spLocks noChangeArrowheads="1"/>
            </p:cNvSpPr>
            <p:nvPr/>
          </p:nvSpPr>
          <p:spPr bwMode="auto">
            <a:xfrm>
              <a:off x="1262" y="3553"/>
              <a:ext cx="1161" cy="2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gn="ctr">
                <a:lnSpc>
                  <a:spcPct val="90000"/>
                </a:lnSpc>
              </a:pPr>
              <a:r>
                <a:rPr lang="en-US" dirty="0"/>
                <a:t>Weighted rating</a:t>
              </a:r>
            </a:p>
          </p:txBody>
        </p:sp>
        <p:sp>
          <p:nvSpPr>
            <p:cNvPr id="71735" name="Line 5"/>
            <p:cNvSpPr>
              <a:spLocks noChangeShapeType="1"/>
            </p:cNvSpPr>
            <p:nvPr/>
          </p:nvSpPr>
          <p:spPr bwMode="auto">
            <a:xfrm flipV="1">
              <a:off x="2423" y="3328"/>
              <a:ext cx="585" cy="296"/>
            </a:xfrm>
            <a:prstGeom prst="line">
              <a:avLst/>
            </a:prstGeom>
            <a:noFill/>
            <a:ln w="57150">
              <a:solidFill>
                <a:schemeClr val="tx1"/>
              </a:solidFill>
              <a:round/>
              <a:headEnd/>
              <a:tailEnd type="triangle" w="sm" len="sm"/>
            </a:ln>
            <a:extLst>
              <a:ext uri="{909E8E84-426E-40dd-AFC4-6F175D3DCCD1}">
                <a14:hiddenFill xmlns="" xmlns:a14="http://schemas.microsoft.com/office/drawing/2010/main">
                  <a:noFill/>
                </a14:hiddenFill>
              </a:ext>
            </a:extLst>
          </p:spPr>
          <p:txBody>
            <a:bodyPr wrap="none" anchor="ctr"/>
            <a:lstStyle/>
            <a:p>
              <a:endParaRPr lang="en-US" dirty="0"/>
            </a:p>
          </p:txBody>
        </p:sp>
      </p:grpSp>
      <p:grpSp>
        <p:nvGrpSpPr>
          <p:cNvPr id="73748" name="Group 20"/>
          <p:cNvGrpSpPr>
            <a:grpSpLocks/>
          </p:cNvGrpSpPr>
          <p:nvPr/>
        </p:nvGrpSpPr>
        <p:grpSpPr bwMode="auto">
          <a:xfrm>
            <a:off x="557213" y="2489200"/>
            <a:ext cx="7672387" cy="2705100"/>
            <a:chOff x="327" y="1792"/>
            <a:chExt cx="4833" cy="1704"/>
          </a:xfrm>
        </p:grpSpPr>
        <p:sp>
          <p:nvSpPr>
            <p:cNvPr id="71699" name="Rectangle 21"/>
            <p:cNvSpPr>
              <a:spLocks noChangeArrowheads="1"/>
            </p:cNvSpPr>
            <p:nvPr/>
          </p:nvSpPr>
          <p:spPr bwMode="auto">
            <a:xfrm>
              <a:off x="328" y="1847"/>
              <a:ext cx="2472" cy="1328"/>
            </a:xfrm>
            <a:prstGeom prst="rect">
              <a:avLst/>
            </a:prstGeom>
            <a:solidFill>
              <a:srgbClr val="D9F7FF"/>
            </a:solidFill>
            <a:ln w="28575">
              <a:solidFill>
                <a:schemeClr val="tx1"/>
              </a:solidFill>
              <a:miter lim="800000"/>
              <a:headEnd/>
              <a:tailEnd/>
            </a:ln>
          </p:spPr>
          <p:txBody>
            <a:bodyPr wrap="none" anchor="ctr"/>
            <a:lstStyle/>
            <a:p>
              <a:endParaRPr lang="en-US" dirty="0"/>
            </a:p>
          </p:txBody>
        </p:sp>
        <p:sp>
          <p:nvSpPr>
            <p:cNvPr id="71700" name="Rectangle 22"/>
            <p:cNvSpPr>
              <a:spLocks noChangeArrowheads="1"/>
            </p:cNvSpPr>
            <p:nvPr/>
          </p:nvSpPr>
          <p:spPr bwMode="auto">
            <a:xfrm>
              <a:off x="382" y="1792"/>
              <a:ext cx="2478" cy="13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nSpc>
                  <a:spcPct val="150000"/>
                </a:lnSpc>
                <a:tabLst>
                  <a:tab pos="3429000" algn="ctr"/>
                </a:tabLst>
              </a:pPr>
              <a:r>
                <a:rPr lang="en-US" dirty="0"/>
                <a:t>Lightweight 	3	</a:t>
              </a:r>
            </a:p>
            <a:p>
              <a:pPr>
                <a:lnSpc>
                  <a:spcPct val="150000"/>
                </a:lnSpc>
                <a:tabLst>
                  <a:tab pos="3429000" algn="ctr"/>
                </a:tabLst>
              </a:pPr>
              <a:r>
                <a:rPr lang="en-US" dirty="0"/>
                <a:t>Easy to use 	4	</a:t>
              </a:r>
            </a:p>
            <a:p>
              <a:pPr>
                <a:lnSpc>
                  <a:spcPct val="150000"/>
                </a:lnSpc>
                <a:tabLst>
                  <a:tab pos="3429000" algn="ctr"/>
                </a:tabLst>
              </a:pPr>
              <a:r>
                <a:rPr lang="en-US" dirty="0"/>
                <a:t>Reliable	5	</a:t>
              </a:r>
            </a:p>
            <a:p>
              <a:pPr>
                <a:lnSpc>
                  <a:spcPct val="150000"/>
                </a:lnSpc>
                <a:tabLst>
                  <a:tab pos="3429000" algn="ctr"/>
                </a:tabLst>
              </a:pPr>
              <a:r>
                <a:rPr lang="en-US" dirty="0"/>
                <a:t>Easy to hold steady 	2	</a:t>
              </a:r>
            </a:p>
            <a:p>
              <a:pPr>
                <a:lnSpc>
                  <a:spcPct val="150000"/>
                </a:lnSpc>
                <a:tabLst>
                  <a:tab pos="3429000" algn="ctr"/>
                </a:tabLst>
              </a:pPr>
              <a:r>
                <a:rPr lang="en-US" dirty="0"/>
                <a:t>High resolution	1	</a:t>
              </a:r>
            </a:p>
          </p:txBody>
        </p:sp>
        <p:sp>
          <p:nvSpPr>
            <p:cNvPr id="71701" name="Line 23"/>
            <p:cNvSpPr>
              <a:spLocks noChangeShapeType="1"/>
            </p:cNvSpPr>
            <p:nvPr/>
          </p:nvSpPr>
          <p:spPr bwMode="auto">
            <a:xfrm>
              <a:off x="2451" y="1847"/>
              <a:ext cx="0" cy="1318"/>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71702" name="Rectangle 24"/>
            <p:cNvSpPr>
              <a:spLocks noChangeArrowheads="1"/>
            </p:cNvSpPr>
            <p:nvPr/>
          </p:nvSpPr>
          <p:spPr bwMode="auto">
            <a:xfrm>
              <a:off x="2800" y="1847"/>
              <a:ext cx="2344" cy="1328"/>
            </a:xfrm>
            <a:prstGeom prst="rect">
              <a:avLst/>
            </a:prstGeom>
            <a:solidFill>
              <a:schemeClr val="accent2"/>
            </a:solidFill>
            <a:ln w="28575">
              <a:solidFill>
                <a:schemeClr val="tx1"/>
              </a:solidFill>
              <a:miter lim="800000"/>
              <a:headEnd/>
              <a:tailEnd/>
            </a:ln>
          </p:spPr>
          <p:txBody>
            <a:bodyPr wrap="none" anchor="ctr"/>
            <a:lstStyle/>
            <a:p>
              <a:endParaRPr lang="en-US" dirty="0"/>
            </a:p>
          </p:txBody>
        </p:sp>
        <p:sp>
          <p:nvSpPr>
            <p:cNvPr id="71703" name="Oval 25"/>
            <p:cNvSpPr>
              <a:spLocks noChangeArrowheads="1"/>
            </p:cNvSpPr>
            <p:nvPr/>
          </p:nvSpPr>
          <p:spPr bwMode="auto">
            <a:xfrm>
              <a:off x="3272" y="1872"/>
              <a:ext cx="208" cy="208"/>
            </a:xfrm>
            <a:prstGeom prst="ellipse">
              <a:avLst/>
            </a:prstGeom>
            <a:solidFill>
              <a:srgbClr val="92D2CA"/>
            </a:solidFill>
            <a:ln w="28575">
              <a:solidFill>
                <a:schemeClr val="tx1"/>
              </a:solidFill>
              <a:round/>
              <a:headEnd/>
              <a:tailEnd/>
            </a:ln>
          </p:spPr>
          <p:txBody>
            <a:bodyPr wrap="none" anchor="ctr"/>
            <a:lstStyle/>
            <a:p>
              <a:endParaRPr lang="en-US" dirty="0"/>
            </a:p>
          </p:txBody>
        </p:sp>
        <p:sp>
          <p:nvSpPr>
            <p:cNvPr id="71704" name="Oval 26"/>
            <p:cNvSpPr>
              <a:spLocks noChangeArrowheads="1"/>
            </p:cNvSpPr>
            <p:nvPr/>
          </p:nvSpPr>
          <p:spPr bwMode="auto">
            <a:xfrm>
              <a:off x="2888" y="2388"/>
              <a:ext cx="208" cy="208"/>
            </a:xfrm>
            <a:prstGeom prst="ellipse">
              <a:avLst/>
            </a:prstGeom>
            <a:solidFill>
              <a:srgbClr val="92D2CA"/>
            </a:solidFill>
            <a:ln w="28575">
              <a:solidFill>
                <a:schemeClr val="tx1"/>
              </a:solidFill>
              <a:round/>
              <a:headEnd/>
              <a:tailEnd/>
            </a:ln>
          </p:spPr>
          <p:txBody>
            <a:bodyPr wrap="none" anchor="ctr"/>
            <a:lstStyle/>
            <a:p>
              <a:endParaRPr lang="en-US" dirty="0"/>
            </a:p>
          </p:txBody>
        </p:sp>
        <p:sp>
          <p:nvSpPr>
            <p:cNvPr id="71705" name="Oval 27"/>
            <p:cNvSpPr>
              <a:spLocks noChangeArrowheads="1"/>
            </p:cNvSpPr>
            <p:nvPr/>
          </p:nvSpPr>
          <p:spPr bwMode="auto">
            <a:xfrm>
              <a:off x="3656" y="2148"/>
              <a:ext cx="208" cy="208"/>
            </a:xfrm>
            <a:prstGeom prst="ellipse">
              <a:avLst/>
            </a:prstGeom>
            <a:solidFill>
              <a:srgbClr val="92D2CA"/>
            </a:solidFill>
            <a:ln w="28575">
              <a:solidFill>
                <a:schemeClr val="tx1"/>
              </a:solidFill>
              <a:round/>
              <a:headEnd/>
              <a:tailEnd/>
            </a:ln>
          </p:spPr>
          <p:txBody>
            <a:bodyPr wrap="none" anchor="ctr"/>
            <a:lstStyle/>
            <a:p>
              <a:endParaRPr lang="en-US" dirty="0"/>
            </a:p>
          </p:txBody>
        </p:sp>
        <p:sp>
          <p:nvSpPr>
            <p:cNvPr id="71706" name="Oval 28"/>
            <p:cNvSpPr>
              <a:spLocks noChangeArrowheads="1"/>
            </p:cNvSpPr>
            <p:nvPr/>
          </p:nvSpPr>
          <p:spPr bwMode="auto">
            <a:xfrm>
              <a:off x="3656" y="2388"/>
              <a:ext cx="208" cy="208"/>
            </a:xfrm>
            <a:prstGeom prst="ellipse">
              <a:avLst/>
            </a:prstGeom>
            <a:solidFill>
              <a:srgbClr val="92D2CA"/>
            </a:solidFill>
            <a:ln w="28575">
              <a:solidFill>
                <a:schemeClr val="tx1"/>
              </a:solidFill>
              <a:round/>
              <a:headEnd/>
              <a:tailEnd/>
            </a:ln>
          </p:spPr>
          <p:txBody>
            <a:bodyPr wrap="none" anchor="ctr"/>
            <a:lstStyle/>
            <a:p>
              <a:endParaRPr lang="en-US" dirty="0"/>
            </a:p>
          </p:txBody>
        </p:sp>
        <p:sp>
          <p:nvSpPr>
            <p:cNvPr id="71707" name="Oval 29"/>
            <p:cNvSpPr>
              <a:spLocks noChangeArrowheads="1"/>
            </p:cNvSpPr>
            <p:nvPr/>
          </p:nvSpPr>
          <p:spPr bwMode="auto">
            <a:xfrm>
              <a:off x="4056" y="2388"/>
              <a:ext cx="208" cy="208"/>
            </a:xfrm>
            <a:prstGeom prst="ellipse">
              <a:avLst/>
            </a:prstGeom>
            <a:solidFill>
              <a:srgbClr val="92D2CA"/>
            </a:solidFill>
            <a:ln w="28575">
              <a:solidFill>
                <a:schemeClr val="tx1"/>
              </a:solidFill>
              <a:round/>
              <a:headEnd/>
              <a:tailEnd/>
            </a:ln>
          </p:spPr>
          <p:txBody>
            <a:bodyPr wrap="none" anchor="ctr"/>
            <a:lstStyle/>
            <a:p>
              <a:endParaRPr lang="en-US" dirty="0"/>
            </a:p>
          </p:txBody>
        </p:sp>
        <p:sp>
          <p:nvSpPr>
            <p:cNvPr id="71708" name="Oval 30"/>
            <p:cNvSpPr>
              <a:spLocks noChangeArrowheads="1"/>
            </p:cNvSpPr>
            <p:nvPr/>
          </p:nvSpPr>
          <p:spPr bwMode="auto">
            <a:xfrm>
              <a:off x="4448" y="2388"/>
              <a:ext cx="208" cy="208"/>
            </a:xfrm>
            <a:prstGeom prst="ellipse">
              <a:avLst/>
            </a:prstGeom>
            <a:solidFill>
              <a:srgbClr val="92D2CA"/>
            </a:solidFill>
            <a:ln w="28575">
              <a:solidFill>
                <a:schemeClr val="tx1"/>
              </a:solidFill>
              <a:round/>
              <a:headEnd/>
              <a:tailEnd/>
            </a:ln>
          </p:spPr>
          <p:txBody>
            <a:bodyPr wrap="none" anchor="ctr"/>
            <a:lstStyle/>
            <a:p>
              <a:endParaRPr lang="en-US" dirty="0"/>
            </a:p>
          </p:txBody>
        </p:sp>
        <p:sp>
          <p:nvSpPr>
            <p:cNvPr id="71709" name="Oval 31"/>
            <p:cNvSpPr>
              <a:spLocks noChangeArrowheads="1"/>
            </p:cNvSpPr>
            <p:nvPr/>
          </p:nvSpPr>
          <p:spPr bwMode="auto">
            <a:xfrm>
              <a:off x="4056" y="2148"/>
              <a:ext cx="208" cy="208"/>
            </a:xfrm>
            <a:prstGeom prst="ellipse">
              <a:avLst/>
            </a:prstGeom>
            <a:solidFill>
              <a:srgbClr val="92D2CA"/>
            </a:solidFill>
            <a:ln w="28575">
              <a:solidFill>
                <a:schemeClr val="tx1"/>
              </a:solidFill>
              <a:round/>
              <a:headEnd/>
              <a:tailEnd/>
            </a:ln>
          </p:spPr>
          <p:txBody>
            <a:bodyPr wrap="none" anchor="ctr"/>
            <a:lstStyle/>
            <a:p>
              <a:endParaRPr lang="en-US" dirty="0"/>
            </a:p>
          </p:txBody>
        </p:sp>
        <p:sp>
          <p:nvSpPr>
            <p:cNvPr id="71710" name="Oval 32"/>
            <p:cNvSpPr>
              <a:spLocks noChangeArrowheads="1"/>
            </p:cNvSpPr>
            <p:nvPr/>
          </p:nvSpPr>
          <p:spPr bwMode="auto">
            <a:xfrm>
              <a:off x="4448" y="2148"/>
              <a:ext cx="208" cy="208"/>
            </a:xfrm>
            <a:prstGeom prst="ellipse">
              <a:avLst/>
            </a:prstGeom>
            <a:solidFill>
              <a:srgbClr val="92D2CA"/>
            </a:solidFill>
            <a:ln w="28575">
              <a:solidFill>
                <a:schemeClr val="tx1"/>
              </a:solidFill>
              <a:round/>
              <a:headEnd/>
              <a:tailEnd/>
            </a:ln>
          </p:spPr>
          <p:txBody>
            <a:bodyPr wrap="none" anchor="ctr"/>
            <a:lstStyle/>
            <a:p>
              <a:endParaRPr lang="en-US" dirty="0"/>
            </a:p>
          </p:txBody>
        </p:sp>
        <p:sp>
          <p:nvSpPr>
            <p:cNvPr id="71711" name="Oval 33"/>
            <p:cNvSpPr>
              <a:spLocks noChangeArrowheads="1"/>
            </p:cNvSpPr>
            <p:nvPr/>
          </p:nvSpPr>
          <p:spPr bwMode="auto">
            <a:xfrm>
              <a:off x="4840" y="2148"/>
              <a:ext cx="208" cy="208"/>
            </a:xfrm>
            <a:prstGeom prst="ellipse">
              <a:avLst/>
            </a:prstGeom>
            <a:solidFill>
              <a:srgbClr val="92D2CA"/>
            </a:solidFill>
            <a:ln w="28575">
              <a:solidFill>
                <a:schemeClr val="tx1"/>
              </a:solidFill>
              <a:round/>
              <a:headEnd/>
              <a:tailEnd/>
            </a:ln>
          </p:spPr>
          <p:txBody>
            <a:bodyPr wrap="none" anchor="ctr"/>
            <a:lstStyle/>
            <a:p>
              <a:endParaRPr lang="en-US" dirty="0"/>
            </a:p>
          </p:txBody>
        </p:sp>
        <p:grpSp>
          <p:nvGrpSpPr>
            <p:cNvPr id="71712" name="Group 34"/>
            <p:cNvGrpSpPr>
              <a:grpSpLocks/>
            </p:cNvGrpSpPr>
            <p:nvPr/>
          </p:nvGrpSpPr>
          <p:grpSpPr bwMode="auto">
            <a:xfrm>
              <a:off x="4448" y="2920"/>
              <a:ext cx="208" cy="208"/>
              <a:chOff x="4392" y="3248"/>
              <a:chExt cx="208" cy="208"/>
            </a:xfrm>
          </p:grpSpPr>
          <p:sp>
            <p:nvSpPr>
              <p:cNvPr id="71732" name="Oval 35"/>
              <p:cNvSpPr>
                <a:spLocks noChangeArrowheads="1"/>
              </p:cNvSpPr>
              <p:nvPr/>
            </p:nvSpPr>
            <p:spPr bwMode="auto">
              <a:xfrm>
                <a:off x="4392" y="3248"/>
                <a:ext cx="208" cy="208"/>
              </a:xfrm>
              <a:prstGeom prst="ellipse">
                <a:avLst/>
              </a:prstGeom>
              <a:solidFill>
                <a:srgbClr val="92D2CA"/>
              </a:solidFill>
              <a:ln w="28575">
                <a:solidFill>
                  <a:schemeClr val="tx1"/>
                </a:solidFill>
                <a:round/>
                <a:headEnd/>
                <a:tailEnd/>
              </a:ln>
            </p:spPr>
            <p:txBody>
              <a:bodyPr wrap="none" anchor="ctr"/>
              <a:lstStyle/>
              <a:p>
                <a:endParaRPr lang="en-US" dirty="0"/>
              </a:p>
            </p:txBody>
          </p:sp>
          <p:sp>
            <p:nvSpPr>
              <p:cNvPr id="71733" name="Oval 36"/>
              <p:cNvSpPr>
                <a:spLocks noChangeArrowheads="1"/>
              </p:cNvSpPr>
              <p:nvPr/>
            </p:nvSpPr>
            <p:spPr bwMode="auto">
              <a:xfrm>
                <a:off x="4460" y="3316"/>
                <a:ext cx="72" cy="72"/>
              </a:xfrm>
              <a:prstGeom prst="ellipse">
                <a:avLst/>
              </a:prstGeom>
              <a:solidFill>
                <a:srgbClr val="D33320"/>
              </a:solidFill>
              <a:ln w="9525">
                <a:solidFill>
                  <a:srgbClr val="BF0922"/>
                </a:solidFill>
                <a:round/>
                <a:headEnd/>
                <a:tailEnd/>
              </a:ln>
            </p:spPr>
            <p:txBody>
              <a:bodyPr wrap="none" anchor="ctr"/>
              <a:lstStyle/>
              <a:p>
                <a:endParaRPr lang="en-US" dirty="0"/>
              </a:p>
            </p:txBody>
          </p:sp>
        </p:grpSp>
        <p:grpSp>
          <p:nvGrpSpPr>
            <p:cNvPr id="71713" name="Group 37"/>
            <p:cNvGrpSpPr>
              <a:grpSpLocks/>
            </p:cNvGrpSpPr>
            <p:nvPr/>
          </p:nvGrpSpPr>
          <p:grpSpPr bwMode="auto">
            <a:xfrm>
              <a:off x="4840" y="2640"/>
              <a:ext cx="208" cy="208"/>
              <a:chOff x="4784" y="2968"/>
              <a:chExt cx="208" cy="208"/>
            </a:xfrm>
          </p:grpSpPr>
          <p:sp>
            <p:nvSpPr>
              <p:cNvPr id="71730" name="Oval 38"/>
              <p:cNvSpPr>
                <a:spLocks noChangeArrowheads="1"/>
              </p:cNvSpPr>
              <p:nvPr/>
            </p:nvSpPr>
            <p:spPr bwMode="auto">
              <a:xfrm>
                <a:off x="4784" y="2968"/>
                <a:ext cx="208" cy="208"/>
              </a:xfrm>
              <a:prstGeom prst="ellipse">
                <a:avLst/>
              </a:prstGeom>
              <a:solidFill>
                <a:srgbClr val="92D2CA"/>
              </a:solidFill>
              <a:ln w="28575">
                <a:solidFill>
                  <a:schemeClr val="tx1"/>
                </a:solidFill>
                <a:round/>
                <a:headEnd/>
                <a:tailEnd/>
              </a:ln>
            </p:spPr>
            <p:txBody>
              <a:bodyPr wrap="none" anchor="ctr"/>
              <a:lstStyle/>
              <a:p>
                <a:endParaRPr lang="en-US" dirty="0"/>
              </a:p>
            </p:txBody>
          </p:sp>
          <p:sp>
            <p:nvSpPr>
              <p:cNvPr id="71731" name="Oval 39"/>
              <p:cNvSpPr>
                <a:spLocks noChangeArrowheads="1"/>
              </p:cNvSpPr>
              <p:nvPr/>
            </p:nvSpPr>
            <p:spPr bwMode="auto">
              <a:xfrm>
                <a:off x="4852" y="3036"/>
                <a:ext cx="72" cy="72"/>
              </a:xfrm>
              <a:prstGeom prst="ellipse">
                <a:avLst/>
              </a:prstGeom>
              <a:solidFill>
                <a:schemeClr val="accent1"/>
              </a:solidFill>
              <a:ln w="9525">
                <a:solidFill>
                  <a:srgbClr val="BF0922"/>
                </a:solidFill>
                <a:round/>
                <a:headEnd/>
                <a:tailEnd/>
              </a:ln>
            </p:spPr>
            <p:txBody>
              <a:bodyPr wrap="none" anchor="ctr"/>
              <a:lstStyle/>
              <a:p>
                <a:endParaRPr lang="en-US" dirty="0"/>
              </a:p>
            </p:txBody>
          </p:sp>
        </p:grpSp>
        <p:sp>
          <p:nvSpPr>
            <p:cNvPr id="71714" name="Oval 40"/>
            <p:cNvSpPr>
              <a:spLocks noChangeArrowheads="1"/>
            </p:cNvSpPr>
            <p:nvPr/>
          </p:nvSpPr>
          <p:spPr bwMode="auto">
            <a:xfrm>
              <a:off x="2942" y="2204"/>
              <a:ext cx="72" cy="7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71715" name="Oval 41"/>
            <p:cNvSpPr>
              <a:spLocks noChangeArrowheads="1"/>
            </p:cNvSpPr>
            <p:nvPr/>
          </p:nvSpPr>
          <p:spPr bwMode="auto">
            <a:xfrm>
              <a:off x="2942" y="1940"/>
              <a:ext cx="72" cy="7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71716" name="Oval 42"/>
            <p:cNvSpPr>
              <a:spLocks noChangeArrowheads="1"/>
            </p:cNvSpPr>
            <p:nvPr/>
          </p:nvSpPr>
          <p:spPr bwMode="auto">
            <a:xfrm>
              <a:off x="4892" y="1936"/>
              <a:ext cx="72" cy="7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71717" name="Line 43"/>
            <p:cNvSpPr>
              <a:spLocks noChangeShapeType="1"/>
            </p:cNvSpPr>
            <p:nvPr/>
          </p:nvSpPr>
          <p:spPr bwMode="auto">
            <a:xfrm>
              <a:off x="327" y="2116"/>
              <a:ext cx="4816"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71718" name="Line 44"/>
            <p:cNvSpPr>
              <a:spLocks noChangeShapeType="1"/>
            </p:cNvSpPr>
            <p:nvPr/>
          </p:nvSpPr>
          <p:spPr bwMode="auto">
            <a:xfrm>
              <a:off x="327" y="2386"/>
              <a:ext cx="4816"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71719" name="Line 45"/>
            <p:cNvSpPr>
              <a:spLocks noChangeShapeType="1"/>
            </p:cNvSpPr>
            <p:nvPr/>
          </p:nvSpPr>
          <p:spPr bwMode="auto">
            <a:xfrm>
              <a:off x="327" y="2626"/>
              <a:ext cx="4816"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71720" name="Line 46"/>
            <p:cNvSpPr>
              <a:spLocks noChangeShapeType="1"/>
            </p:cNvSpPr>
            <p:nvPr/>
          </p:nvSpPr>
          <p:spPr bwMode="auto">
            <a:xfrm>
              <a:off x="327" y="2886"/>
              <a:ext cx="4816"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73775" name="Rectangle 47"/>
            <p:cNvSpPr>
              <a:spLocks noChangeArrowheads="1"/>
            </p:cNvSpPr>
            <p:nvPr/>
          </p:nvSpPr>
          <p:spPr bwMode="auto">
            <a:xfrm>
              <a:off x="328" y="3168"/>
              <a:ext cx="4816" cy="328"/>
            </a:xfrm>
            <a:prstGeom prst="rect">
              <a:avLst/>
            </a:prstGeom>
            <a:solidFill>
              <a:schemeClr val="accent4"/>
            </a:solidFill>
            <a:ln w="28575">
              <a:solidFill>
                <a:schemeClr val="tx1"/>
              </a:solidFill>
              <a:miter lim="800000"/>
              <a:headEnd/>
              <a:tailEnd/>
            </a:ln>
            <a:effectLst/>
          </p:spPr>
          <p:txBody>
            <a:bodyPr wrap="none" anchor="ctr"/>
            <a:lstStyle/>
            <a:p>
              <a:pPr fontAlgn="auto">
                <a:spcBef>
                  <a:spcPts val="0"/>
                </a:spcBef>
                <a:spcAft>
                  <a:spcPts val="0"/>
                </a:spcAft>
                <a:defRPr/>
              </a:pPr>
              <a:endParaRPr lang="en-US" dirty="0">
                <a:latin typeface="Arial"/>
                <a:ea typeface="+mn-ea"/>
                <a:cs typeface="Arial"/>
              </a:endParaRPr>
            </a:p>
          </p:txBody>
        </p:sp>
        <p:sp>
          <p:nvSpPr>
            <p:cNvPr id="71722" name="Rectangle 48"/>
            <p:cNvSpPr>
              <a:spLocks noChangeArrowheads="1"/>
            </p:cNvSpPr>
            <p:nvPr/>
          </p:nvSpPr>
          <p:spPr bwMode="auto">
            <a:xfrm>
              <a:off x="358" y="3201"/>
              <a:ext cx="4802"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tabLst>
                  <a:tab pos="4102100" algn="ctr"/>
                  <a:tab pos="4673600" algn="ctr"/>
                  <a:tab pos="5334000" algn="ctr"/>
                  <a:tab pos="5905500" algn="ctr"/>
                  <a:tab pos="6578600" algn="ctr"/>
                  <a:tab pos="7239000" algn="ctr"/>
                </a:tabLst>
              </a:pPr>
              <a:r>
                <a:rPr lang="en-US" dirty="0"/>
                <a:t>Our importance ratings	22	9	27	27	32	25</a:t>
              </a:r>
            </a:p>
          </p:txBody>
        </p:sp>
        <p:grpSp>
          <p:nvGrpSpPr>
            <p:cNvPr id="71723" name="Group 49"/>
            <p:cNvGrpSpPr>
              <a:grpSpLocks/>
            </p:cNvGrpSpPr>
            <p:nvPr/>
          </p:nvGrpSpPr>
          <p:grpSpPr bwMode="auto">
            <a:xfrm>
              <a:off x="3188" y="1848"/>
              <a:ext cx="1563" cy="1638"/>
              <a:chOff x="3188" y="1848"/>
              <a:chExt cx="1563" cy="1318"/>
            </a:xfrm>
          </p:grpSpPr>
          <p:sp>
            <p:nvSpPr>
              <p:cNvPr id="71725" name="Line 50"/>
              <p:cNvSpPr>
                <a:spLocks noChangeShapeType="1"/>
              </p:cNvSpPr>
              <p:nvPr/>
            </p:nvSpPr>
            <p:spPr bwMode="auto">
              <a:xfrm>
                <a:off x="3188" y="1848"/>
                <a:ext cx="0" cy="1318"/>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71726" name="Line 51"/>
              <p:cNvSpPr>
                <a:spLocks noChangeShapeType="1"/>
              </p:cNvSpPr>
              <p:nvPr/>
            </p:nvSpPr>
            <p:spPr bwMode="auto">
              <a:xfrm>
                <a:off x="3579" y="1848"/>
                <a:ext cx="0" cy="1318"/>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71727" name="Line 52"/>
              <p:cNvSpPr>
                <a:spLocks noChangeShapeType="1"/>
              </p:cNvSpPr>
              <p:nvPr/>
            </p:nvSpPr>
            <p:spPr bwMode="auto">
              <a:xfrm>
                <a:off x="3970" y="1848"/>
                <a:ext cx="0" cy="1318"/>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71728" name="Line 53"/>
              <p:cNvSpPr>
                <a:spLocks noChangeShapeType="1"/>
              </p:cNvSpPr>
              <p:nvPr/>
            </p:nvSpPr>
            <p:spPr bwMode="auto">
              <a:xfrm>
                <a:off x="4360" y="1848"/>
                <a:ext cx="0" cy="1318"/>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71729" name="Line 54"/>
              <p:cNvSpPr>
                <a:spLocks noChangeShapeType="1"/>
              </p:cNvSpPr>
              <p:nvPr/>
            </p:nvSpPr>
            <p:spPr bwMode="auto">
              <a:xfrm>
                <a:off x="4751" y="1848"/>
                <a:ext cx="0" cy="1318"/>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grpSp>
        <p:sp>
          <p:nvSpPr>
            <p:cNvPr id="71724" name="Line 55"/>
            <p:cNvSpPr>
              <a:spLocks noChangeShapeType="1"/>
            </p:cNvSpPr>
            <p:nvPr/>
          </p:nvSpPr>
          <p:spPr bwMode="auto">
            <a:xfrm>
              <a:off x="2799" y="3169"/>
              <a:ext cx="0" cy="325"/>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grpSp>
      <p:grpSp>
        <p:nvGrpSpPr>
          <p:cNvPr id="71684" name="Group 19"/>
          <p:cNvGrpSpPr>
            <a:grpSpLocks/>
          </p:cNvGrpSpPr>
          <p:nvPr/>
        </p:nvGrpSpPr>
        <p:grpSpPr bwMode="auto">
          <a:xfrm>
            <a:off x="6557963" y="454025"/>
            <a:ext cx="2201862" cy="1987550"/>
            <a:chOff x="4171" y="302"/>
            <a:chExt cx="1387" cy="1252"/>
          </a:xfrm>
        </p:grpSpPr>
        <p:sp>
          <p:nvSpPr>
            <p:cNvPr id="71686" name="Freeform 20"/>
            <p:cNvSpPr>
              <a:spLocks/>
            </p:cNvSpPr>
            <p:nvPr/>
          </p:nvSpPr>
          <p:spPr bwMode="auto">
            <a:xfrm>
              <a:off x="4188" y="718"/>
              <a:ext cx="394" cy="462"/>
            </a:xfrm>
            <a:custGeom>
              <a:avLst/>
              <a:gdLst>
                <a:gd name="T0" fmla="*/ 394 w 1436"/>
                <a:gd name="T1" fmla="*/ 462 h 976"/>
                <a:gd name="T2" fmla="*/ 394 w 1436"/>
                <a:gd name="T3" fmla="*/ 0 h 976"/>
                <a:gd name="T4" fmla="*/ 0 w 1436"/>
                <a:gd name="T5" fmla="*/ 0 h 976"/>
                <a:gd name="T6" fmla="*/ 0 w 1436"/>
                <a:gd name="T7" fmla="*/ 462 h 976"/>
                <a:gd name="T8" fmla="*/ 394 w 1436"/>
                <a:gd name="T9" fmla="*/ 462 h 976"/>
                <a:gd name="T10" fmla="*/ 0 60000 65536"/>
                <a:gd name="T11" fmla="*/ 0 60000 65536"/>
                <a:gd name="T12" fmla="*/ 0 60000 65536"/>
                <a:gd name="T13" fmla="*/ 0 60000 65536"/>
                <a:gd name="T14" fmla="*/ 0 60000 65536"/>
                <a:gd name="T15" fmla="*/ 0 w 1436"/>
                <a:gd name="T16" fmla="*/ 0 h 976"/>
                <a:gd name="T17" fmla="*/ 1436 w 1436"/>
                <a:gd name="T18" fmla="*/ 976 h 976"/>
              </a:gdLst>
              <a:ahLst/>
              <a:cxnLst>
                <a:cxn ang="T10">
                  <a:pos x="T0" y="T1"/>
                </a:cxn>
                <a:cxn ang="T11">
                  <a:pos x="T2" y="T3"/>
                </a:cxn>
                <a:cxn ang="T12">
                  <a:pos x="T4" y="T5"/>
                </a:cxn>
                <a:cxn ang="T13">
                  <a:pos x="T6" y="T7"/>
                </a:cxn>
                <a:cxn ang="T14">
                  <a:pos x="T8" y="T9"/>
                </a:cxn>
              </a:cxnLst>
              <a:rect l="T15" t="T16" r="T17" b="T18"/>
              <a:pathLst>
                <a:path w="1436" h="976">
                  <a:moveTo>
                    <a:pt x="1435" y="975"/>
                  </a:moveTo>
                  <a:lnTo>
                    <a:pt x="1435" y="0"/>
                  </a:lnTo>
                  <a:lnTo>
                    <a:pt x="0" y="0"/>
                  </a:lnTo>
                  <a:lnTo>
                    <a:pt x="0" y="975"/>
                  </a:lnTo>
                  <a:lnTo>
                    <a:pt x="1435" y="975"/>
                  </a:lnTo>
                </a:path>
              </a:pathLst>
            </a:custGeom>
            <a:solidFill>
              <a:srgbClr val="D9F7FF"/>
            </a:solidFill>
            <a:ln w="19050" cap="rnd" cmpd="sng">
              <a:solidFill>
                <a:schemeClr val="tx1"/>
              </a:solidFill>
              <a:prstDash val="solid"/>
              <a:round/>
              <a:headEnd type="none" w="med" len="med"/>
              <a:tailEnd type="none" w="med" len="med"/>
            </a:ln>
          </p:spPr>
          <p:txBody>
            <a:bodyPr/>
            <a:lstStyle/>
            <a:p>
              <a:endParaRPr lang="en-US" dirty="0"/>
            </a:p>
          </p:txBody>
        </p:sp>
        <p:sp>
          <p:nvSpPr>
            <p:cNvPr id="71687" name="Text Box 21"/>
            <p:cNvSpPr txBox="1">
              <a:spLocks noChangeArrowheads="1"/>
            </p:cNvSpPr>
            <p:nvPr/>
          </p:nvSpPr>
          <p:spPr bwMode="auto">
            <a:xfrm>
              <a:off x="4171" y="808"/>
              <a:ext cx="428" cy="2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defTabSz="762000">
                <a:defRPr>
                  <a:solidFill>
                    <a:schemeClr val="tx1"/>
                  </a:solidFill>
                  <a:latin typeface="Calibri" charset="0"/>
                  <a:ea typeface="ＭＳ Ｐゴシック" charset="0"/>
                  <a:cs typeface="Arial" charset="0"/>
                </a:defRPr>
              </a:lvl1pPr>
              <a:lvl2pPr marL="742950" indent="-285750" defTabSz="762000">
                <a:defRPr>
                  <a:solidFill>
                    <a:schemeClr val="tx1"/>
                  </a:solidFill>
                  <a:latin typeface="Calibri" charset="0"/>
                  <a:ea typeface="Arial" charset="0"/>
                  <a:cs typeface="Arial" charset="0"/>
                </a:defRPr>
              </a:lvl2pPr>
              <a:lvl3pPr marL="1143000" indent="-228600" defTabSz="762000">
                <a:defRPr>
                  <a:solidFill>
                    <a:schemeClr val="tx1"/>
                  </a:solidFill>
                  <a:latin typeface="Calibri" charset="0"/>
                  <a:ea typeface="Arial" charset="0"/>
                  <a:cs typeface="Arial" charset="0"/>
                </a:defRPr>
              </a:lvl3pPr>
              <a:lvl4pPr marL="1600200" indent="-228600" defTabSz="762000">
                <a:defRPr>
                  <a:solidFill>
                    <a:schemeClr val="tx1"/>
                  </a:solidFill>
                  <a:latin typeface="Calibri" charset="0"/>
                  <a:ea typeface="Arial" charset="0"/>
                  <a:cs typeface="Arial" charset="0"/>
                </a:defRPr>
              </a:lvl4pPr>
              <a:lvl5pPr marL="2057400" indent="-228600" defTabSz="762000">
                <a:defRPr>
                  <a:solidFill>
                    <a:schemeClr val="tx1"/>
                  </a:solidFill>
                  <a:latin typeface="Calibri" charset="0"/>
                  <a:ea typeface="Arial" charset="0"/>
                  <a:cs typeface="Arial" charset="0"/>
                </a:defRPr>
              </a:lvl5pPr>
              <a:lvl6pPr marL="2514600" indent="-228600" defTabSz="762000" fontAlgn="base">
                <a:spcBef>
                  <a:spcPct val="0"/>
                </a:spcBef>
                <a:spcAft>
                  <a:spcPct val="0"/>
                </a:spcAft>
                <a:defRPr>
                  <a:solidFill>
                    <a:schemeClr val="tx1"/>
                  </a:solidFill>
                  <a:latin typeface="Calibri" charset="0"/>
                  <a:ea typeface="Arial" charset="0"/>
                  <a:cs typeface="Arial" charset="0"/>
                </a:defRPr>
              </a:lvl6pPr>
              <a:lvl7pPr marL="2971800" indent="-228600" defTabSz="762000" fontAlgn="base">
                <a:spcBef>
                  <a:spcPct val="0"/>
                </a:spcBef>
                <a:spcAft>
                  <a:spcPct val="0"/>
                </a:spcAft>
                <a:defRPr>
                  <a:solidFill>
                    <a:schemeClr val="tx1"/>
                  </a:solidFill>
                  <a:latin typeface="Calibri" charset="0"/>
                  <a:ea typeface="Arial" charset="0"/>
                  <a:cs typeface="Arial" charset="0"/>
                </a:defRPr>
              </a:lvl7pPr>
              <a:lvl8pPr marL="3429000" indent="-228600" defTabSz="762000" fontAlgn="base">
                <a:spcBef>
                  <a:spcPct val="0"/>
                </a:spcBef>
                <a:spcAft>
                  <a:spcPct val="0"/>
                </a:spcAft>
                <a:defRPr>
                  <a:solidFill>
                    <a:schemeClr val="tx1"/>
                  </a:solidFill>
                  <a:latin typeface="Calibri" charset="0"/>
                  <a:ea typeface="Arial" charset="0"/>
                  <a:cs typeface="Arial" charset="0"/>
                </a:defRPr>
              </a:lvl8pPr>
              <a:lvl9pPr marL="3886200" indent="-228600" defTabSz="762000" fontAlgn="base">
                <a:spcBef>
                  <a:spcPct val="0"/>
                </a:spcBef>
                <a:spcAft>
                  <a:spcPct val="0"/>
                </a:spcAft>
                <a:defRPr>
                  <a:solidFill>
                    <a:schemeClr val="tx1"/>
                  </a:solidFill>
                  <a:latin typeface="Calibri" charset="0"/>
                  <a:ea typeface="Arial" charset="0"/>
                  <a:cs typeface="Arial" charset="0"/>
                </a:defRPr>
              </a:lvl9pPr>
            </a:lstStyle>
            <a:p>
              <a:pPr algn="ctr"/>
              <a:r>
                <a:rPr lang="en-AU" sz="800" b="1" dirty="0">
                  <a:solidFill>
                    <a:srgbClr val="000000"/>
                  </a:solidFill>
                  <a:latin typeface="Arial" charset="0"/>
                  <a:ea typeface="MS PGothic" charset="0"/>
                  <a:cs typeface="MS PGothic" charset="0"/>
                </a:rPr>
                <a:t>What the Customer</a:t>
              </a:r>
            </a:p>
            <a:p>
              <a:pPr algn="ctr"/>
              <a:r>
                <a:rPr lang="en-AU" sz="800" b="1" dirty="0">
                  <a:solidFill>
                    <a:srgbClr val="000000"/>
                  </a:solidFill>
                  <a:latin typeface="Arial" charset="0"/>
                  <a:ea typeface="MS PGothic" charset="0"/>
                  <a:cs typeface="MS PGothic" charset="0"/>
                </a:rPr>
                <a:t>Wants</a:t>
              </a:r>
            </a:p>
          </p:txBody>
        </p:sp>
        <p:sp>
          <p:nvSpPr>
            <p:cNvPr id="71688" name="Freeform 22"/>
            <p:cNvSpPr>
              <a:spLocks/>
            </p:cNvSpPr>
            <p:nvPr/>
          </p:nvSpPr>
          <p:spPr bwMode="auto">
            <a:xfrm>
              <a:off x="4580" y="718"/>
              <a:ext cx="720" cy="464"/>
            </a:xfrm>
            <a:custGeom>
              <a:avLst/>
              <a:gdLst>
                <a:gd name="T0" fmla="*/ 720 w 1738"/>
                <a:gd name="T1" fmla="*/ 464 h 976"/>
                <a:gd name="T2" fmla="*/ 720 w 1738"/>
                <a:gd name="T3" fmla="*/ 0 h 976"/>
                <a:gd name="T4" fmla="*/ 0 w 1738"/>
                <a:gd name="T5" fmla="*/ 0 h 976"/>
                <a:gd name="T6" fmla="*/ 0 w 1738"/>
                <a:gd name="T7" fmla="*/ 464 h 976"/>
                <a:gd name="T8" fmla="*/ 720 w 1738"/>
                <a:gd name="T9" fmla="*/ 464 h 976"/>
                <a:gd name="T10" fmla="*/ 0 60000 65536"/>
                <a:gd name="T11" fmla="*/ 0 60000 65536"/>
                <a:gd name="T12" fmla="*/ 0 60000 65536"/>
                <a:gd name="T13" fmla="*/ 0 60000 65536"/>
                <a:gd name="T14" fmla="*/ 0 60000 65536"/>
                <a:gd name="T15" fmla="*/ 0 w 1738"/>
                <a:gd name="T16" fmla="*/ 0 h 976"/>
                <a:gd name="T17" fmla="*/ 1738 w 1738"/>
                <a:gd name="T18" fmla="*/ 976 h 976"/>
              </a:gdLst>
              <a:ahLst/>
              <a:cxnLst>
                <a:cxn ang="T10">
                  <a:pos x="T0" y="T1"/>
                </a:cxn>
                <a:cxn ang="T11">
                  <a:pos x="T2" y="T3"/>
                </a:cxn>
                <a:cxn ang="T12">
                  <a:pos x="T4" y="T5"/>
                </a:cxn>
                <a:cxn ang="T13">
                  <a:pos x="T6" y="T7"/>
                </a:cxn>
                <a:cxn ang="T14">
                  <a:pos x="T8" y="T9"/>
                </a:cxn>
              </a:cxnLst>
              <a:rect l="T15" t="T16" r="T17" b="T18"/>
              <a:pathLst>
                <a:path w="1738" h="976">
                  <a:moveTo>
                    <a:pt x="1737" y="975"/>
                  </a:moveTo>
                  <a:lnTo>
                    <a:pt x="1737" y="0"/>
                  </a:lnTo>
                  <a:lnTo>
                    <a:pt x="0" y="0"/>
                  </a:lnTo>
                  <a:lnTo>
                    <a:pt x="0" y="975"/>
                  </a:lnTo>
                  <a:lnTo>
                    <a:pt x="1737" y="975"/>
                  </a:lnTo>
                </a:path>
              </a:pathLst>
            </a:custGeom>
            <a:solidFill>
              <a:schemeClr val="accent2"/>
            </a:solidFill>
            <a:ln w="19050" cap="rnd" cmpd="sng">
              <a:solidFill>
                <a:schemeClr val="tx1"/>
              </a:solidFill>
              <a:prstDash val="solid"/>
              <a:round/>
              <a:headEnd type="none" w="med" len="med"/>
              <a:tailEnd type="none" w="med" len="med"/>
            </a:ln>
          </p:spPr>
          <p:txBody>
            <a:bodyPr/>
            <a:lstStyle/>
            <a:p>
              <a:endParaRPr lang="en-US" dirty="0"/>
            </a:p>
          </p:txBody>
        </p:sp>
        <p:sp>
          <p:nvSpPr>
            <p:cNvPr id="71689" name="Text Box 23"/>
            <p:cNvSpPr txBox="1">
              <a:spLocks noChangeArrowheads="1"/>
            </p:cNvSpPr>
            <p:nvPr/>
          </p:nvSpPr>
          <p:spPr bwMode="auto">
            <a:xfrm>
              <a:off x="4695" y="848"/>
              <a:ext cx="500"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defTabSz="762000">
                <a:defRPr>
                  <a:solidFill>
                    <a:schemeClr val="tx1"/>
                  </a:solidFill>
                  <a:latin typeface="Calibri" charset="0"/>
                  <a:ea typeface="ＭＳ Ｐゴシック" charset="0"/>
                  <a:cs typeface="Arial" charset="0"/>
                </a:defRPr>
              </a:lvl1pPr>
              <a:lvl2pPr marL="742950" indent="-285750" defTabSz="762000">
                <a:defRPr>
                  <a:solidFill>
                    <a:schemeClr val="tx1"/>
                  </a:solidFill>
                  <a:latin typeface="Calibri" charset="0"/>
                  <a:ea typeface="Arial" charset="0"/>
                  <a:cs typeface="Arial" charset="0"/>
                </a:defRPr>
              </a:lvl2pPr>
              <a:lvl3pPr marL="1143000" indent="-228600" defTabSz="762000">
                <a:defRPr>
                  <a:solidFill>
                    <a:schemeClr val="tx1"/>
                  </a:solidFill>
                  <a:latin typeface="Calibri" charset="0"/>
                  <a:ea typeface="Arial" charset="0"/>
                  <a:cs typeface="Arial" charset="0"/>
                </a:defRPr>
              </a:lvl3pPr>
              <a:lvl4pPr marL="1600200" indent="-228600" defTabSz="762000">
                <a:defRPr>
                  <a:solidFill>
                    <a:schemeClr val="tx1"/>
                  </a:solidFill>
                  <a:latin typeface="Calibri" charset="0"/>
                  <a:ea typeface="Arial" charset="0"/>
                  <a:cs typeface="Arial" charset="0"/>
                </a:defRPr>
              </a:lvl4pPr>
              <a:lvl5pPr marL="2057400" indent="-228600" defTabSz="762000">
                <a:defRPr>
                  <a:solidFill>
                    <a:schemeClr val="tx1"/>
                  </a:solidFill>
                  <a:latin typeface="Calibri" charset="0"/>
                  <a:ea typeface="Arial" charset="0"/>
                  <a:cs typeface="Arial" charset="0"/>
                </a:defRPr>
              </a:lvl5pPr>
              <a:lvl6pPr marL="2514600" indent="-228600" defTabSz="762000" fontAlgn="base">
                <a:spcBef>
                  <a:spcPct val="0"/>
                </a:spcBef>
                <a:spcAft>
                  <a:spcPct val="0"/>
                </a:spcAft>
                <a:defRPr>
                  <a:solidFill>
                    <a:schemeClr val="tx1"/>
                  </a:solidFill>
                  <a:latin typeface="Calibri" charset="0"/>
                  <a:ea typeface="Arial" charset="0"/>
                  <a:cs typeface="Arial" charset="0"/>
                </a:defRPr>
              </a:lvl6pPr>
              <a:lvl7pPr marL="2971800" indent="-228600" defTabSz="762000" fontAlgn="base">
                <a:spcBef>
                  <a:spcPct val="0"/>
                </a:spcBef>
                <a:spcAft>
                  <a:spcPct val="0"/>
                </a:spcAft>
                <a:defRPr>
                  <a:solidFill>
                    <a:schemeClr val="tx1"/>
                  </a:solidFill>
                  <a:latin typeface="Calibri" charset="0"/>
                  <a:ea typeface="Arial" charset="0"/>
                  <a:cs typeface="Arial" charset="0"/>
                </a:defRPr>
              </a:lvl7pPr>
              <a:lvl8pPr marL="3429000" indent="-228600" defTabSz="762000" fontAlgn="base">
                <a:spcBef>
                  <a:spcPct val="0"/>
                </a:spcBef>
                <a:spcAft>
                  <a:spcPct val="0"/>
                </a:spcAft>
                <a:defRPr>
                  <a:solidFill>
                    <a:schemeClr val="tx1"/>
                  </a:solidFill>
                  <a:latin typeface="Calibri" charset="0"/>
                  <a:ea typeface="Arial" charset="0"/>
                  <a:cs typeface="Arial" charset="0"/>
                </a:defRPr>
              </a:lvl8pPr>
              <a:lvl9pPr marL="3886200" indent="-228600" defTabSz="762000" fontAlgn="base">
                <a:spcBef>
                  <a:spcPct val="0"/>
                </a:spcBef>
                <a:spcAft>
                  <a:spcPct val="0"/>
                </a:spcAft>
                <a:defRPr>
                  <a:solidFill>
                    <a:schemeClr val="tx1"/>
                  </a:solidFill>
                  <a:latin typeface="Calibri" charset="0"/>
                  <a:ea typeface="Arial" charset="0"/>
                  <a:cs typeface="Arial" charset="0"/>
                </a:defRPr>
              </a:lvl9pPr>
            </a:lstStyle>
            <a:p>
              <a:pPr algn="ctr"/>
              <a:r>
                <a:rPr lang="en-AU" sz="800" b="1" dirty="0">
                  <a:solidFill>
                    <a:srgbClr val="000000"/>
                  </a:solidFill>
                  <a:latin typeface="Arial" charset="0"/>
                  <a:ea typeface="MS PGothic" charset="0"/>
                  <a:cs typeface="MS PGothic" charset="0"/>
                </a:rPr>
                <a:t>Relationship</a:t>
              </a:r>
            </a:p>
            <a:p>
              <a:pPr algn="ctr"/>
              <a:r>
                <a:rPr lang="en-AU" sz="800" b="1" dirty="0">
                  <a:solidFill>
                    <a:srgbClr val="000000"/>
                  </a:solidFill>
                  <a:latin typeface="Arial" charset="0"/>
                  <a:ea typeface="MS PGothic" charset="0"/>
                  <a:cs typeface="MS PGothic" charset="0"/>
                </a:rPr>
                <a:t>Matrix</a:t>
              </a:r>
            </a:p>
          </p:txBody>
        </p:sp>
        <p:sp>
          <p:nvSpPr>
            <p:cNvPr id="71690" name="Freeform 24"/>
            <p:cNvSpPr>
              <a:spLocks/>
            </p:cNvSpPr>
            <p:nvPr/>
          </p:nvSpPr>
          <p:spPr bwMode="auto">
            <a:xfrm>
              <a:off x="4580" y="1179"/>
              <a:ext cx="719" cy="375"/>
            </a:xfrm>
            <a:custGeom>
              <a:avLst/>
              <a:gdLst>
                <a:gd name="T0" fmla="*/ 719 w 3173"/>
                <a:gd name="T1" fmla="*/ 375 h 994"/>
                <a:gd name="T2" fmla="*/ 719 w 3173"/>
                <a:gd name="T3" fmla="*/ 0 h 994"/>
                <a:gd name="T4" fmla="*/ 0 w 3173"/>
                <a:gd name="T5" fmla="*/ 0 h 994"/>
                <a:gd name="T6" fmla="*/ 0 w 3173"/>
                <a:gd name="T7" fmla="*/ 375 h 994"/>
                <a:gd name="T8" fmla="*/ 719 w 3173"/>
                <a:gd name="T9" fmla="*/ 375 h 994"/>
                <a:gd name="T10" fmla="*/ 0 60000 65536"/>
                <a:gd name="T11" fmla="*/ 0 60000 65536"/>
                <a:gd name="T12" fmla="*/ 0 60000 65536"/>
                <a:gd name="T13" fmla="*/ 0 60000 65536"/>
                <a:gd name="T14" fmla="*/ 0 60000 65536"/>
                <a:gd name="T15" fmla="*/ 0 w 3173"/>
                <a:gd name="T16" fmla="*/ 0 h 994"/>
                <a:gd name="T17" fmla="*/ 3173 w 3173"/>
                <a:gd name="T18" fmla="*/ 994 h 994"/>
              </a:gdLst>
              <a:ahLst/>
              <a:cxnLst>
                <a:cxn ang="T10">
                  <a:pos x="T0" y="T1"/>
                </a:cxn>
                <a:cxn ang="T11">
                  <a:pos x="T2" y="T3"/>
                </a:cxn>
                <a:cxn ang="T12">
                  <a:pos x="T4" y="T5"/>
                </a:cxn>
                <a:cxn ang="T13">
                  <a:pos x="T6" y="T7"/>
                </a:cxn>
                <a:cxn ang="T14">
                  <a:pos x="T8" y="T9"/>
                </a:cxn>
              </a:cxnLst>
              <a:rect l="T15" t="T16" r="T17" b="T18"/>
              <a:pathLst>
                <a:path w="3173" h="994">
                  <a:moveTo>
                    <a:pt x="3172" y="993"/>
                  </a:moveTo>
                  <a:lnTo>
                    <a:pt x="3172" y="0"/>
                  </a:lnTo>
                  <a:lnTo>
                    <a:pt x="0" y="0"/>
                  </a:lnTo>
                  <a:lnTo>
                    <a:pt x="0" y="993"/>
                  </a:lnTo>
                  <a:lnTo>
                    <a:pt x="3172" y="993"/>
                  </a:lnTo>
                </a:path>
              </a:pathLst>
            </a:custGeom>
            <a:solidFill>
              <a:srgbClr val="BDD6AE"/>
            </a:solidFill>
            <a:ln w="19050" cap="rnd" cmpd="sng">
              <a:solidFill>
                <a:schemeClr val="tx1"/>
              </a:solidFill>
              <a:prstDash val="solid"/>
              <a:round/>
              <a:headEnd type="none" w="med" len="med"/>
              <a:tailEnd type="none" w="med" len="med"/>
            </a:ln>
          </p:spPr>
          <p:txBody>
            <a:bodyPr/>
            <a:lstStyle/>
            <a:p>
              <a:endParaRPr lang="en-US" dirty="0"/>
            </a:p>
          </p:txBody>
        </p:sp>
        <p:sp>
          <p:nvSpPr>
            <p:cNvPr id="71691" name="Text Box 25"/>
            <p:cNvSpPr txBox="1">
              <a:spLocks noChangeArrowheads="1"/>
            </p:cNvSpPr>
            <p:nvPr/>
          </p:nvSpPr>
          <p:spPr bwMode="auto">
            <a:xfrm>
              <a:off x="4605" y="1220"/>
              <a:ext cx="669" cy="2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defTabSz="762000">
                <a:defRPr>
                  <a:solidFill>
                    <a:schemeClr val="tx1"/>
                  </a:solidFill>
                  <a:latin typeface="Calibri" charset="0"/>
                  <a:ea typeface="ＭＳ Ｐゴシック" charset="0"/>
                  <a:cs typeface="Arial" charset="0"/>
                </a:defRPr>
              </a:lvl1pPr>
              <a:lvl2pPr marL="742950" indent="-285750" defTabSz="762000">
                <a:defRPr>
                  <a:solidFill>
                    <a:schemeClr val="tx1"/>
                  </a:solidFill>
                  <a:latin typeface="Calibri" charset="0"/>
                  <a:ea typeface="Arial" charset="0"/>
                  <a:cs typeface="Arial" charset="0"/>
                </a:defRPr>
              </a:lvl2pPr>
              <a:lvl3pPr marL="1143000" indent="-228600" defTabSz="762000">
                <a:defRPr>
                  <a:solidFill>
                    <a:schemeClr val="tx1"/>
                  </a:solidFill>
                  <a:latin typeface="Calibri" charset="0"/>
                  <a:ea typeface="Arial" charset="0"/>
                  <a:cs typeface="Arial" charset="0"/>
                </a:defRPr>
              </a:lvl3pPr>
              <a:lvl4pPr marL="1600200" indent="-228600" defTabSz="762000">
                <a:defRPr>
                  <a:solidFill>
                    <a:schemeClr val="tx1"/>
                  </a:solidFill>
                  <a:latin typeface="Calibri" charset="0"/>
                  <a:ea typeface="Arial" charset="0"/>
                  <a:cs typeface="Arial" charset="0"/>
                </a:defRPr>
              </a:lvl4pPr>
              <a:lvl5pPr marL="2057400" indent="-228600" defTabSz="762000">
                <a:defRPr>
                  <a:solidFill>
                    <a:schemeClr val="tx1"/>
                  </a:solidFill>
                  <a:latin typeface="Calibri" charset="0"/>
                  <a:ea typeface="Arial" charset="0"/>
                  <a:cs typeface="Arial" charset="0"/>
                </a:defRPr>
              </a:lvl5pPr>
              <a:lvl6pPr marL="2514600" indent="-228600" defTabSz="762000" fontAlgn="base">
                <a:spcBef>
                  <a:spcPct val="0"/>
                </a:spcBef>
                <a:spcAft>
                  <a:spcPct val="0"/>
                </a:spcAft>
                <a:defRPr>
                  <a:solidFill>
                    <a:schemeClr val="tx1"/>
                  </a:solidFill>
                  <a:latin typeface="Calibri" charset="0"/>
                  <a:ea typeface="Arial" charset="0"/>
                  <a:cs typeface="Arial" charset="0"/>
                </a:defRPr>
              </a:lvl6pPr>
              <a:lvl7pPr marL="2971800" indent="-228600" defTabSz="762000" fontAlgn="base">
                <a:spcBef>
                  <a:spcPct val="0"/>
                </a:spcBef>
                <a:spcAft>
                  <a:spcPct val="0"/>
                </a:spcAft>
                <a:defRPr>
                  <a:solidFill>
                    <a:schemeClr val="tx1"/>
                  </a:solidFill>
                  <a:latin typeface="Calibri" charset="0"/>
                  <a:ea typeface="Arial" charset="0"/>
                  <a:cs typeface="Arial" charset="0"/>
                </a:defRPr>
              </a:lvl7pPr>
              <a:lvl8pPr marL="3429000" indent="-228600" defTabSz="762000" fontAlgn="base">
                <a:spcBef>
                  <a:spcPct val="0"/>
                </a:spcBef>
                <a:spcAft>
                  <a:spcPct val="0"/>
                </a:spcAft>
                <a:defRPr>
                  <a:solidFill>
                    <a:schemeClr val="tx1"/>
                  </a:solidFill>
                  <a:latin typeface="Calibri" charset="0"/>
                  <a:ea typeface="Arial" charset="0"/>
                  <a:cs typeface="Arial" charset="0"/>
                </a:defRPr>
              </a:lvl8pPr>
              <a:lvl9pPr marL="3886200" indent="-228600" defTabSz="762000" fontAlgn="base">
                <a:spcBef>
                  <a:spcPct val="0"/>
                </a:spcBef>
                <a:spcAft>
                  <a:spcPct val="0"/>
                </a:spcAft>
                <a:defRPr>
                  <a:solidFill>
                    <a:schemeClr val="tx1"/>
                  </a:solidFill>
                  <a:latin typeface="Calibri" charset="0"/>
                  <a:ea typeface="Arial" charset="0"/>
                  <a:cs typeface="Arial" charset="0"/>
                </a:defRPr>
              </a:lvl9pPr>
            </a:lstStyle>
            <a:p>
              <a:pPr algn="ctr"/>
              <a:r>
                <a:rPr lang="en-AU" sz="800" b="1" dirty="0">
                  <a:solidFill>
                    <a:srgbClr val="000000"/>
                  </a:solidFill>
                  <a:latin typeface="Arial" charset="0"/>
                  <a:ea typeface="MS PGothic" charset="0"/>
                  <a:cs typeface="MS PGothic" charset="0"/>
                </a:rPr>
                <a:t>Technical</a:t>
              </a:r>
            </a:p>
            <a:p>
              <a:pPr algn="ctr"/>
              <a:r>
                <a:rPr lang="en-AU" sz="800" b="1" dirty="0">
                  <a:solidFill>
                    <a:srgbClr val="000000"/>
                  </a:solidFill>
                  <a:latin typeface="Arial" charset="0"/>
                  <a:ea typeface="MS PGothic" charset="0"/>
                  <a:cs typeface="MS PGothic" charset="0"/>
                </a:rPr>
                <a:t>Attributes and</a:t>
              </a:r>
            </a:p>
            <a:p>
              <a:pPr algn="ctr"/>
              <a:r>
                <a:rPr lang="en-AU" sz="800" b="1" dirty="0">
                  <a:solidFill>
                    <a:srgbClr val="000000"/>
                  </a:solidFill>
                  <a:latin typeface="Arial" charset="0"/>
                  <a:ea typeface="MS PGothic" charset="0"/>
                  <a:cs typeface="MS PGothic" charset="0"/>
                </a:rPr>
                <a:t>Evaluation</a:t>
              </a:r>
            </a:p>
          </p:txBody>
        </p:sp>
        <p:sp>
          <p:nvSpPr>
            <p:cNvPr id="71692" name="Rectangle 26"/>
            <p:cNvSpPr>
              <a:spLocks noChangeArrowheads="1"/>
            </p:cNvSpPr>
            <p:nvPr/>
          </p:nvSpPr>
          <p:spPr bwMode="auto">
            <a:xfrm>
              <a:off x="4580" y="479"/>
              <a:ext cx="719" cy="240"/>
            </a:xfrm>
            <a:prstGeom prst="rect">
              <a:avLst/>
            </a:prstGeom>
            <a:solidFill>
              <a:srgbClr val="F7D7AC"/>
            </a:solidFill>
            <a:ln w="19050">
              <a:solidFill>
                <a:schemeClr val="tx1"/>
              </a:solidFill>
              <a:miter lim="800000"/>
              <a:headEnd/>
              <a:tailEnd/>
            </a:ln>
          </p:spPr>
          <p:txBody>
            <a:bodyPr wrap="none" anchor="ctr"/>
            <a:lstStyle/>
            <a:p>
              <a:endParaRPr lang="en-US" dirty="0"/>
            </a:p>
          </p:txBody>
        </p:sp>
        <p:sp>
          <p:nvSpPr>
            <p:cNvPr id="71693" name="Text Box 27"/>
            <p:cNvSpPr txBox="1">
              <a:spLocks noChangeArrowheads="1"/>
            </p:cNvSpPr>
            <p:nvPr/>
          </p:nvSpPr>
          <p:spPr bwMode="auto">
            <a:xfrm>
              <a:off x="4626" y="495"/>
              <a:ext cx="628"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defTabSz="762000">
                <a:defRPr>
                  <a:solidFill>
                    <a:schemeClr val="tx1"/>
                  </a:solidFill>
                  <a:latin typeface="Calibri" charset="0"/>
                  <a:ea typeface="ＭＳ Ｐゴシック" charset="0"/>
                  <a:cs typeface="Arial" charset="0"/>
                </a:defRPr>
              </a:lvl1pPr>
              <a:lvl2pPr marL="742950" indent="-285750" defTabSz="762000">
                <a:defRPr>
                  <a:solidFill>
                    <a:schemeClr val="tx1"/>
                  </a:solidFill>
                  <a:latin typeface="Calibri" charset="0"/>
                  <a:ea typeface="Arial" charset="0"/>
                  <a:cs typeface="Arial" charset="0"/>
                </a:defRPr>
              </a:lvl2pPr>
              <a:lvl3pPr marL="1143000" indent="-228600" defTabSz="762000">
                <a:defRPr>
                  <a:solidFill>
                    <a:schemeClr val="tx1"/>
                  </a:solidFill>
                  <a:latin typeface="Calibri" charset="0"/>
                  <a:ea typeface="Arial" charset="0"/>
                  <a:cs typeface="Arial" charset="0"/>
                </a:defRPr>
              </a:lvl3pPr>
              <a:lvl4pPr marL="1600200" indent="-228600" defTabSz="762000">
                <a:defRPr>
                  <a:solidFill>
                    <a:schemeClr val="tx1"/>
                  </a:solidFill>
                  <a:latin typeface="Calibri" charset="0"/>
                  <a:ea typeface="Arial" charset="0"/>
                  <a:cs typeface="Arial" charset="0"/>
                </a:defRPr>
              </a:lvl4pPr>
              <a:lvl5pPr marL="2057400" indent="-228600" defTabSz="762000">
                <a:defRPr>
                  <a:solidFill>
                    <a:schemeClr val="tx1"/>
                  </a:solidFill>
                  <a:latin typeface="Calibri" charset="0"/>
                  <a:ea typeface="Arial" charset="0"/>
                  <a:cs typeface="Arial" charset="0"/>
                </a:defRPr>
              </a:lvl5pPr>
              <a:lvl6pPr marL="2514600" indent="-228600" defTabSz="762000" fontAlgn="base">
                <a:spcBef>
                  <a:spcPct val="0"/>
                </a:spcBef>
                <a:spcAft>
                  <a:spcPct val="0"/>
                </a:spcAft>
                <a:defRPr>
                  <a:solidFill>
                    <a:schemeClr val="tx1"/>
                  </a:solidFill>
                  <a:latin typeface="Calibri" charset="0"/>
                  <a:ea typeface="Arial" charset="0"/>
                  <a:cs typeface="Arial" charset="0"/>
                </a:defRPr>
              </a:lvl6pPr>
              <a:lvl7pPr marL="2971800" indent="-228600" defTabSz="762000" fontAlgn="base">
                <a:spcBef>
                  <a:spcPct val="0"/>
                </a:spcBef>
                <a:spcAft>
                  <a:spcPct val="0"/>
                </a:spcAft>
                <a:defRPr>
                  <a:solidFill>
                    <a:schemeClr val="tx1"/>
                  </a:solidFill>
                  <a:latin typeface="Calibri" charset="0"/>
                  <a:ea typeface="Arial" charset="0"/>
                  <a:cs typeface="Arial" charset="0"/>
                </a:defRPr>
              </a:lvl7pPr>
              <a:lvl8pPr marL="3429000" indent="-228600" defTabSz="762000" fontAlgn="base">
                <a:spcBef>
                  <a:spcPct val="0"/>
                </a:spcBef>
                <a:spcAft>
                  <a:spcPct val="0"/>
                </a:spcAft>
                <a:defRPr>
                  <a:solidFill>
                    <a:schemeClr val="tx1"/>
                  </a:solidFill>
                  <a:latin typeface="Calibri" charset="0"/>
                  <a:ea typeface="Arial" charset="0"/>
                  <a:cs typeface="Arial" charset="0"/>
                </a:defRPr>
              </a:lvl8pPr>
              <a:lvl9pPr marL="3886200" indent="-228600" defTabSz="762000" fontAlgn="base">
                <a:spcBef>
                  <a:spcPct val="0"/>
                </a:spcBef>
                <a:spcAft>
                  <a:spcPct val="0"/>
                </a:spcAft>
                <a:defRPr>
                  <a:solidFill>
                    <a:schemeClr val="tx1"/>
                  </a:solidFill>
                  <a:latin typeface="Calibri" charset="0"/>
                  <a:ea typeface="Arial" charset="0"/>
                  <a:cs typeface="Arial" charset="0"/>
                </a:defRPr>
              </a:lvl9pPr>
            </a:lstStyle>
            <a:p>
              <a:pPr algn="ctr"/>
              <a:r>
                <a:rPr lang="en-AU" sz="800" b="1" dirty="0">
                  <a:solidFill>
                    <a:srgbClr val="000000"/>
                  </a:solidFill>
                  <a:latin typeface="Arial" charset="0"/>
                  <a:ea typeface="MS PGothic" charset="0"/>
                  <a:cs typeface="MS PGothic" charset="0"/>
                </a:rPr>
                <a:t>How to Satisfy</a:t>
              </a:r>
            </a:p>
            <a:p>
              <a:pPr algn="ctr"/>
              <a:r>
                <a:rPr lang="en-AU" sz="800" b="1" dirty="0">
                  <a:solidFill>
                    <a:srgbClr val="000000"/>
                  </a:solidFill>
                  <a:latin typeface="Arial" charset="0"/>
                  <a:ea typeface="MS PGothic" charset="0"/>
                  <a:cs typeface="MS PGothic" charset="0"/>
                </a:rPr>
                <a:t>Customer Wants</a:t>
              </a:r>
            </a:p>
          </p:txBody>
        </p:sp>
        <p:sp>
          <p:nvSpPr>
            <p:cNvPr id="66" name="Freeform 28"/>
            <p:cNvSpPr>
              <a:spLocks/>
            </p:cNvSpPr>
            <p:nvPr/>
          </p:nvSpPr>
          <p:spPr bwMode="auto">
            <a:xfrm>
              <a:off x="4581" y="302"/>
              <a:ext cx="718" cy="178"/>
            </a:xfrm>
            <a:custGeom>
              <a:avLst/>
              <a:gdLst>
                <a:gd name="T0" fmla="*/ 1744 w 1745"/>
                <a:gd name="T1" fmla="*/ 671 h 672"/>
                <a:gd name="T2" fmla="*/ 871 w 1745"/>
                <a:gd name="T3" fmla="*/ 0 h 672"/>
                <a:gd name="T4" fmla="*/ 0 w 1745"/>
                <a:gd name="T5" fmla="*/ 671 h 672"/>
                <a:gd name="T6" fmla="*/ 1744 w 1745"/>
                <a:gd name="T7" fmla="*/ 671 h 672"/>
              </a:gdLst>
              <a:ahLst/>
              <a:cxnLst>
                <a:cxn ang="0">
                  <a:pos x="T0" y="T1"/>
                </a:cxn>
                <a:cxn ang="0">
                  <a:pos x="T2" y="T3"/>
                </a:cxn>
                <a:cxn ang="0">
                  <a:pos x="T4" y="T5"/>
                </a:cxn>
                <a:cxn ang="0">
                  <a:pos x="T6" y="T7"/>
                </a:cxn>
              </a:cxnLst>
              <a:rect l="0" t="0" r="r" b="b"/>
              <a:pathLst>
                <a:path w="1745" h="672">
                  <a:moveTo>
                    <a:pt x="1744" y="671"/>
                  </a:moveTo>
                  <a:lnTo>
                    <a:pt x="871" y="0"/>
                  </a:lnTo>
                  <a:lnTo>
                    <a:pt x="0" y="671"/>
                  </a:lnTo>
                  <a:lnTo>
                    <a:pt x="1744" y="671"/>
                  </a:lnTo>
                </a:path>
              </a:pathLst>
            </a:custGeom>
            <a:solidFill>
              <a:schemeClr val="accent3"/>
            </a:solidFill>
            <a:ln w="19050" cap="rnd" cmpd="sng">
              <a:solidFill>
                <a:schemeClr val="tx1"/>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Arial"/>
                <a:ea typeface="+mn-ea"/>
                <a:cs typeface="Arial"/>
              </a:endParaRPr>
            </a:p>
          </p:txBody>
        </p:sp>
        <p:sp>
          <p:nvSpPr>
            <p:cNvPr id="71695" name="Text Box 29"/>
            <p:cNvSpPr txBox="1">
              <a:spLocks noChangeArrowheads="1"/>
            </p:cNvSpPr>
            <p:nvPr/>
          </p:nvSpPr>
          <p:spPr bwMode="auto">
            <a:xfrm>
              <a:off x="4685" y="375"/>
              <a:ext cx="519" cy="1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defTabSz="762000">
                <a:defRPr>
                  <a:solidFill>
                    <a:schemeClr val="tx1"/>
                  </a:solidFill>
                  <a:latin typeface="Calibri" charset="0"/>
                  <a:ea typeface="ＭＳ Ｐゴシック" charset="0"/>
                  <a:cs typeface="Arial" charset="0"/>
                </a:defRPr>
              </a:lvl1pPr>
              <a:lvl2pPr marL="742950" indent="-285750" defTabSz="762000">
                <a:defRPr>
                  <a:solidFill>
                    <a:schemeClr val="tx1"/>
                  </a:solidFill>
                  <a:latin typeface="Calibri" charset="0"/>
                  <a:ea typeface="Arial" charset="0"/>
                  <a:cs typeface="Arial" charset="0"/>
                </a:defRPr>
              </a:lvl2pPr>
              <a:lvl3pPr marL="1143000" indent="-228600" defTabSz="762000">
                <a:defRPr>
                  <a:solidFill>
                    <a:schemeClr val="tx1"/>
                  </a:solidFill>
                  <a:latin typeface="Calibri" charset="0"/>
                  <a:ea typeface="Arial" charset="0"/>
                  <a:cs typeface="Arial" charset="0"/>
                </a:defRPr>
              </a:lvl3pPr>
              <a:lvl4pPr marL="1600200" indent="-228600" defTabSz="762000">
                <a:defRPr>
                  <a:solidFill>
                    <a:schemeClr val="tx1"/>
                  </a:solidFill>
                  <a:latin typeface="Calibri" charset="0"/>
                  <a:ea typeface="Arial" charset="0"/>
                  <a:cs typeface="Arial" charset="0"/>
                </a:defRPr>
              </a:lvl4pPr>
              <a:lvl5pPr marL="2057400" indent="-228600" defTabSz="762000">
                <a:defRPr>
                  <a:solidFill>
                    <a:schemeClr val="tx1"/>
                  </a:solidFill>
                  <a:latin typeface="Calibri" charset="0"/>
                  <a:ea typeface="Arial" charset="0"/>
                  <a:cs typeface="Arial" charset="0"/>
                </a:defRPr>
              </a:lvl5pPr>
              <a:lvl6pPr marL="2514600" indent="-228600" defTabSz="762000" fontAlgn="base">
                <a:spcBef>
                  <a:spcPct val="0"/>
                </a:spcBef>
                <a:spcAft>
                  <a:spcPct val="0"/>
                </a:spcAft>
                <a:defRPr>
                  <a:solidFill>
                    <a:schemeClr val="tx1"/>
                  </a:solidFill>
                  <a:latin typeface="Calibri" charset="0"/>
                  <a:ea typeface="Arial" charset="0"/>
                  <a:cs typeface="Arial" charset="0"/>
                </a:defRPr>
              </a:lvl6pPr>
              <a:lvl7pPr marL="2971800" indent="-228600" defTabSz="762000" fontAlgn="base">
                <a:spcBef>
                  <a:spcPct val="0"/>
                </a:spcBef>
                <a:spcAft>
                  <a:spcPct val="0"/>
                </a:spcAft>
                <a:defRPr>
                  <a:solidFill>
                    <a:schemeClr val="tx1"/>
                  </a:solidFill>
                  <a:latin typeface="Calibri" charset="0"/>
                  <a:ea typeface="Arial" charset="0"/>
                  <a:cs typeface="Arial" charset="0"/>
                </a:defRPr>
              </a:lvl7pPr>
              <a:lvl8pPr marL="3429000" indent="-228600" defTabSz="762000" fontAlgn="base">
                <a:spcBef>
                  <a:spcPct val="0"/>
                </a:spcBef>
                <a:spcAft>
                  <a:spcPct val="0"/>
                </a:spcAft>
                <a:defRPr>
                  <a:solidFill>
                    <a:schemeClr val="tx1"/>
                  </a:solidFill>
                  <a:latin typeface="Calibri" charset="0"/>
                  <a:ea typeface="Arial" charset="0"/>
                  <a:cs typeface="Arial" charset="0"/>
                </a:defRPr>
              </a:lvl8pPr>
              <a:lvl9pPr marL="3886200" indent="-228600" defTabSz="762000" fontAlgn="base">
                <a:spcBef>
                  <a:spcPct val="0"/>
                </a:spcBef>
                <a:spcAft>
                  <a:spcPct val="0"/>
                </a:spcAft>
                <a:defRPr>
                  <a:solidFill>
                    <a:schemeClr val="tx1"/>
                  </a:solidFill>
                  <a:latin typeface="Calibri" charset="0"/>
                  <a:ea typeface="Arial" charset="0"/>
                  <a:cs typeface="Arial" charset="0"/>
                </a:defRPr>
              </a:lvl9pPr>
            </a:lstStyle>
            <a:p>
              <a:r>
                <a:rPr lang="en-AU" sz="600" b="1" dirty="0">
                  <a:solidFill>
                    <a:srgbClr val="000000"/>
                  </a:solidFill>
                  <a:latin typeface="Arial" charset="0"/>
                  <a:ea typeface="MS PGothic" charset="0"/>
                  <a:cs typeface="MS PGothic" charset="0"/>
                </a:rPr>
                <a:t>Interrelationships</a:t>
              </a:r>
            </a:p>
          </p:txBody>
        </p:sp>
        <p:sp>
          <p:nvSpPr>
            <p:cNvPr id="68" name="Freeform 30"/>
            <p:cNvSpPr>
              <a:spLocks/>
            </p:cNvSpPr>
            <p:nvPr/>
          </p:nvSpPr>
          <p:spPr bwMode="auto">
            <a:xfrm>
              <a:off x="5297" y="716"/>
              <a:ext cx="261" cy="462"/>
            </a:xfrm>
            <a:custGeom>
              <a:avLst/>
              <a:gdLst>
                <a:gd name="T0" fmla="*/ 791 w 792"/>
                <a:gd name="T1" fmla="*/ 1192 h 1193"/>
                <a:gd name="T2" fmla="*/ 791 w 792"/>
                <a:gd name="T3" fmla="*/ 0 h 1193"/>
                <a:gd name="T4" fmla="*/ 0 w 792"/>
                <a:gd name="T5" fmla="*/ 0 h 1193"/>
                <a:gd name="T6" fmla="*/ 0 w 792"/>
                <a:gd name="T7" fmla="*/ 1192 h 1193"/>
                <a:gd name="T8" fmla="*/ 791 w 792"/>
                <a:gd name="T9" fmla="*/ 1192 h 1193"/>
              </a:gdLst>
              <a:ahLst/>
              <a:cxnLst>
                <a:cxn ang="0">
                  <a:pos x="T0" y="T1"/>
                </a:cxn>
                <a:cxn ang="0">
                  <a:pos x="T2" y="T3"/>
                </a:cxn>
                <a:cxn ang="0">
                  <a:pos x="T4" y="T5"/>
                </a:cxn>
                <a:cxn ang="0">
                  <a:pos x="T6" y="T7"/>
                </a:cxn>
                <a:cxn ang="0">
                  <a:pos x="T8" y="T9"/>
                </a:cxn>
              </a:cxnLst>
              <a:rect l="0" t="0" r="r" b="b"/>
              <a:pathLst>
                <a:path w="792" h="1193">
                  <a:moveTo>
                    <a:pt x="791" y="1192"/>
                  </a:moveTo>
                  <a:lnTo>
                    <a:pt x="791" y="0"/>
                  </a:lnTo>
                  <a:lnTo>
                    <a:pt x="0" y="0"/>
                  </a:lnTo>
                  <a:lnTo>
                    <a:pt x="0" y="1192"/>
                  </a:lnTo>
                  <a:lnTo>
                    <a:pt x="791" y="1192"/>
                  </a:lnTo>
                </a:path>
              </a:pathLst>
            </a:custGeom>
            <a:solidFill>
              <a:schemeClr val="accent4"/>
            </a:solidFill>
            <a:ln w="19050" cap="rnd" cmpd="sng">
              <a:solidFill>
                <a:schemeClr val="tx1"/>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Arial"/>
                <a:ea typeface="+mn-ea"/>
                <a:cs typeface="Arial"/>
              </a:endParaRPr>
            </a:p>
          </p:txBody>
        </p:sp>
        <p:sp>
          <p:nvSpPr>
            <p:cNvPr id="71697" name="Text Box 31"/>
            <p:cNvSpPr txBox="1">
              <a:spLocks noChangeArrowheads="1"/>
            </p:cNvSpPr>
            <p:nvPr/>
          </p:nvSpPr>
          <p:spPr bwMode="auto">
            <a:xfrm rot="-5400000">
              <a:off x="5178" y="844"/>
              <a:ext cx="497"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pPr algn="ctr"/>
              <a:r>
                <a:rPr lang="en-US" sz="800" b="1" dirty="0">
                  <a:solidFill>
                    <a:srgbClr val="000000"/>
                  </a:solidFill>
                  <a:latin typeface="Arial" charset="0"/>
                </a:rPr>
                <a:t>Analysis of</a:t>
              </a:r>
            </a:p>
            <a:p>
              <a:pPr algn="ctr"/>
              <a:r>
                <a:rPr lang="en-US" sz="800" b="1" dirty="0">
                  <a:solidFill>
                    <a:srgbClr val="000000"/>
                  </a:solidFill>
                  <a:latin typeface="Arial" charset="0"/>
                </a:rPr>
                <a:t>Competitors</a:t>
              </a:r>
            </a:p>
          </p:txBody>
        </p:sp>
        <p:sp>
          <p:nvSpPr>
            <p:cNvPr id="71698" name="Rectangle 32"/>
            <p:cNvSpPr>
              <a:spLocks noChangeArrowheads="1"/>
            </p:cNvSpPr>
            <p:nvPr/>
          </p:nvSpPr>
          <p:spPr bwMode="auto">
            <a:xfrm>
              <a:off x="5298" y="613"/>
              <a:ext cx="260" cy="106"/>
            </a:xfrm>
            <a:prstGeom prst="rect">
              <a:avLst/>
            </a:prstGeom>
            <a:solidFill>
              <a:srgbClr val="F7D7AC"/>
            </a:solidFill>
            <a:ln w="19050">
              <a:solidFill>
                <a:schemeClr val="tx1"/>
              </a:solidFill>
              <a:miter lim="800000"/>
              <a:headEnd/>
              <a:tailEnd/>
            </a:ln>
          </p:spPr>
          <p:txBody>
            <a:bodyPr wrap="none" anchor="ctr"/>
            <a:lstStyle/>
            <a:p>
              <a:endParaRPr lang="en-US" dirty="0"/>
            </a:p>
          </p:txBody>
        </p:sp>
      </p:grpSp>
      <p:sp>
        <p:nvSpPr>
          <p:cNvPr id="73784" name="Freeform 56"/>
          <p:cNvSpPr>
            <a:spLocks/>
          </p:cNvSpPr>
          <p:nvPr/>
        </p:nvSpPr>
        <p:spPr bwMode="auto">
          <a:xfrm>
            <a:off x="8026400" y="1739900"/>
            <a:ext cx="633413" cy="3124200"/>
          </a:xfrm>
          <a:custGeom>
            <a:avLst/>
            <a:gdLst>
              <a:gd name="T0" fmla="*/ 0 w 399"/>
              <a:gd name="T1" fmla="*/ 0 h 1968"/>
              <a:gd name="T2" fmla="*/ 457200 w 399"/>
              <a:gd name="T3" fmla="*/ 1092200 h 1968"/>
              <a:gd name="T4" fmla="*/ 584200 w 399"/>
              <a:gd name="T5" fmla="*/ 2552700 h 1968"/>
              <a:gd name="T6" fmla="*/ 254000 w 399"/>
              <a:gd name="T7" fmla="*/ 3124200 h 1968"/>
              <a:gd name="T8" fmla="*/ 0 60000 65536"/>
              <a:gd name="T9" fmla="*/ 0 60000 65536"/>
              <a:gd name="T10" fmla="*/ 0 60000 65536"/>
              <a:gd name="T11" fmla="*/ 0 60000 65536"/>
              <a:gd name="T12" fmla="*/ 0 w 399"/>
              <a:gd name="T13" fmla="*/ 0 h 1968"/>
              <a:gd name="T14" fmla="*/ 399 w 399"/>
              <a:gd name="T15" fmla="*/ 1968 h 1968"/>
            </a:gdLst>
            <a:ahLst/>
            <a:cxnLst>
              <a:cxn ang="T8">
                <a:pos x="T0" y="T1"/>
              </a:cxn>
              <a:cxn ang="T9">
                <a:pos x="T2" y="T3"/>
              </a:cxn>
              <a:cxn ang="T10">
                <a:pos x="T4" y="T5"/>
              </a:cxn>
              <a:cxn ang="T11">
                <a:pos x="T6" y="T7"/>
              </a:cxn>
            </a:cxnLst>
            <a:rect l="T12" t="T13" r="T14" b="T15"/>
            <a:pathLst>
              <a:path w="399" h="1968">
                <a:moveTo>
                  <a:pt x="0" y="0"/>
                </a:moveTo>
                <a:cubicBezTo>
                  <a:pt x="0" y="0"/>
                  <a:pt x="227" y="420"/>
                  <a:pt x="288" y="688"/>
                </a:cubicBezTo>
                <a:cubicBezTo>
                  <a:pt x="349" y="956"/>
                  <a:pt x="399" y="1351"/>
                  <a:pt x="368" y="1608"/>
                </a:cubicBezTo>
                <a:cubicBezTo>
                  <a:pt x="337" y="1865"/>
                  <a:pt x="203" y="1893"/>
                  <a:pt x="160" y="1968"/>
                </a:cubicBezTo>
              </a:path>
            </a:pathLst>
          </a:custGeom>
          <a:noFill/>
          <a:ln w="57150">
            <a:solidFill>
              <a:schemeClr val="accent1"/>
            </a:solidFill>
            <a:round/>
            <a:headEnd type="none" w="med" len="med"/>
            <a:tailEnd type="triangle" w="sm" len="sm"/>
          </a:ln>
          <a:extLst>
            <a:ext uri="{909E8E84-426E-40dd-AFC4-6F175D3DCCD1}">
              <a14:hiddenFill xmlns="" xmlns:a14="http://schemas.microsoft.com/office/drawing/2010/main">
                <a:solidFill>
                  <a:srgbClr val="FFFFFF"/>
                </a:solidFill>
              </a14:hiddenFill>
            </a:ext>
          </a:extLst>
        </p:spPr>
        <p:txBody>
          <a:bodyPr wrap="none" anchor="ctr"/>
          <a:lstStyle/>
          <a:p>
            <a:endParaRPr lang="en-US" dirty="0"/>
          </a:p>
        </p:txBody>
      </p:sp>
    </p:spTree>
    <p:extLst>
      <p:ext uri="{BB962C8B-B14F-4D97-AF65-F5344CB8AC3E}">
        <p14:creationId xmlns:p14="http://schemas.microsoft.com/office/powerpoint/2010/main" val="956487053"/>
      </p:ext>
    </p:extLst>
  </p:cSld>
  <p:clrMapOvr>
    <a:masterClrMapping/>
  </p:clrMapOvr>
  <p:transition>
    <p:strips dir="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1000"/>
                                  </p:stCondLst>
                                  <p:childTnLst>
                                    <p:set>
                                      <p:cBhvr>
                                        <p:cTn id="6" dur="1" fill="hold">
                                          <p:stCondLst>
                                            <p:cond delay="0"/>
                                          </p:stCondLst>
                                        </p:cTn>
                                        <p:tgtEl>
                                          <p:spTgt spid="73784"/>
                                        </p:tgtEl>
                                        <p:attrNameLst>
                                          <p:attrName>style.visibility</p:attrName>
                                        </p:attrNameLst>
                                      </p:cBhvr>
                                      <p:to>
                                        <p:strVal val="visible"/>
                                      </p:to>
                                    </p:set>
                                    <p:animEffect transition="in" filter="wipe(up)">
                                      <p:cBhvr>
                                        <p:cTn id="7" dur="1000"/>
                                        <p:tgtEl>
                                          <p:spTgt spid="73784"/>
                                        </p:tgtEl>
                                      </p:cBhvr>
                                    </p:animEffect>
                                  </p:childTnLst>
                                </p:cTn>
                              </p:par>
                            </p:childTnLst>
                          </p:cTn>
                        </p:par>
                        <p:par>
                          <p:cTn id="8" fill="hold" nodeType="afterGroup">
                            <p:stCondLst>
                              <p:cond delay="2000"/>
                            </p:stCondLst>
                            <p:childTnLst>
                              <p:par>
                                <p:cTn id="9" presetID="22" presetClass="entr" presetSubtype="8" fill="hold" nodeType="afterEffect">
                                  <p:stCondLst>
                                    <p:cond delay="0"/>
                                  </p:stCondLst>
                                  <p:childTnLst>
                                    <p:set>
                                      <p:cBhvr>
                                        <p:cTn id="10" dur="1" fill="hold">
                                          <p:stCondLst>
                                            <p:cond delay="0"/>
                                          </p:stCondLst>
                                        </p:cTn>
                                        <p:tgtEl>
                                          <p:spTgt spid="73748"/>
                                        </p:tgtEl>
                                        <p:attrNameLst>
                                          <p:attrName>style.visibility</p:attrName>
                                        </p:attrNameLst>
                                      </p:cBhvr>
                                      <p:to>
                                        <p:strVal val="visible"/>
                                      </p:to>
                                    </p:set>
                                    <p:animEffect transition="in" filter="wipe(left)">
                                      <p:cBhvr>
                                        <p:cTn id="11" dur="1000"/>
                                        <p:tgtEl>
                                          <p:spTgt spid="73748"/>
                                        </p:tgtEl>
                                      </p:cBhvr>
                                    </p:animEffect>
                                  </p:childTnLst>
                                </p:cTn>
                              </p:par>
                            </p:childTnLst>
                          </p:cTn>
                        </p:par>
                        <p:par>
                          <p:cTn id="12" fill="hold" nodeType="afterGroup">
                            <p:stCondLst>
                              <p:cond delay="3000"/>
                            </p:stCondLst>
                            <p:childTnLst>
                              <p:par>
                                <p:cTn id="13" presetID="22" presetClass="entr" presetSubtype="8" fill="hold" nodeType="afterEffect">
                                  <p:stCondLst>
                                    <p:cond delay="1000"/>
                                  </p:stCondLst>
                                  <p:childTnLst>
                                    <p:set>
                                      <p:cBhvr>
                                        <p:cTn id="14" dur="1" fill="hold">
                                          <p:stCondLst>
                                            <p:cond delay="0"/>
                                          </p:stCondLst>
                                        </p:cTn>
                                        <p:tgtEl>
                                          <p:spTgt spid="73731"/>
                                        </p:tgtEl>
                                        <p:attrNameLst>
                                          <p:attrName>style.visibility</p:attrName>
                                        </p:attrNameLst>
                                      </p:cBhvr>
                                      <p:to>
                                        <p:strVal val="visible"/>
                                      </p:to>
                                    </p:set>
                                    <p:animEffect transition="in" filter="wipe(left)">
                                      <p:cBhvr>
                                        <p:cTn id="15" dur="1000"/>
                                        <p:tgtEl>
                                          <p:spTgt spid="737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8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p:cNvSpPr>
            <a:spLocks noGrp="1" noChangeArrowheads="1"/>
          </p:cNvSpPr>
          <p:nvPr>
            <p:ph type="title"/>
          </p:nvPr>
        </p:nvSpPr>
        <p:spPr>
          <a:xfrm>
            <a:off x="685800" y="434975"/>
            <a:ext cx="7772400" cy="901700"/>
          </a:xfrm>
        </p:spPr>
        <p:txBody>
          <a:bodyPr/>
          <a:lstStyle/>
          <a:p>
            <a:r>
              <a:rPr lang="en-US" dirty="0">
                <a:latin typeface="Arial" charset="0"/>
                <a:cs typeface="Arial" charset="0"/>
              </a:rPr>
              <a:t>House of Quality Example</a:t>
            </a:r>
          </a:p>
        </p:txBody>
      </p:sp>
      <p:grpSp>
        <p:nvGrpSpPr>
          <p:cNvPr id="75779" name="Group 3"/>
          <p:cNvGrpSpPr>
            <a:grpSpLocks/>
          </p:cNvGrpSpPr>
          <p:nvPr/>
        </p:nvGrpSpPr>
        <p:grpSpPr bwMode="auto">
          <a:xfrm>
            <a:off x="1446213" y="1663700"/>
            <a:ext cx="6810375" cy="4876800"/>
            <a:chOff x="911" y="1056"/>
            <a:chExt cx="4290" cy="3072"/>
          </a:xfrm>
        </p:grpSpPr>
        <p:sp>
          <p:nvSpPr>
            <p:cNvPr id="73749" name="Freeform 4"/>
            <p:cNvSpPr>
              <a:spLocks/>
            </p:cNvSpPr>
            <p:nvPr/>
          </p:nvSpPr>
          <p:spPr bwMode="auto">
            <a:xfrm>
              <a:off x="3912" y="3656"/>
              <a:ext cx="352" cy="320"/>
            </a:xfrm>
            <a:custGeom>
              <a:avLst/>
              <a:gdLst>
                <a:gd name="T0" fmla="*/ 224 w 352"/>
                <a:gd name="T1" fmla="*/ 0 h 320"/>
                <a:gd name="T2" fmla="*/ 352 w 352"/>
                <a:gd name="T3" fmla="*/ 0 h 320"/>
                <a:gd name="T4" fmla="*/ 352 w 352"/>
                <a:gd name="T5" fmla="*/ 320 h 320"/>
                <a:gd name="T6" fmla="*/ 0 w 352"/>
                <a:gd name="T7" fmla="*/ 317 h 320"/>
                <a:gd name="T8" fmla="*/ 109 w 352"/>
                <a:gd name="T9" fmla="*/ 173 h 320"/>
                <a:gd name="T10" fmla="*/ 203 w 352"/>
                <a:gd name="T11" fmla="*/ 45 h 320"/>
                <a:gd name="T12" fmla="*/ 224 w 352"/>
                <a:gd name="T13" fmla="*/ 0 h 320"/>
                <a:gd name="T14" fmla="*/ 0 60000 65536"/>
                <a:gd name="T15" fmla="*/ 0 60000 65536"/>
                <a:gd name="T16" fmla="*/ 0 60000 65536"/>
                <a:gd name="T17" fmla="*/ 0 60000 65536"/>
                <a:gd name="T18" fmla="*/ 0 60000 65536"/>
                <a:gd name="T19" fmla="*/ 0 60000 65536"/>
                <a:gd name="T20" fmla="*/ 0 60000 65536"/>
                <a:gd name="T21" fmla="*/ 0 w 352"/>
                <a:gd name="T22" fmla="*/ 0 h 320"/>
                <a:gd name="T23" fmla="*/ 352 w 352"/>
                <a:gd name="T24" fmla="*/ 320 h 3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52" h="320">
                  <a:moveTo>
                    <a:pt x="224" y="0"/>
                  </a:moveTo>
                  <a:lnTo>
                    <a:pt x="352" y="0"/>
                  </a:lnTo>
                  <a:lnTo>
                    <a:pt x="352" y="320"/>
                  </a:lnTo>
                  <a:lnTo>
                    <a:pt x="0" y="317"/>
                  </a:lnTo>
                  <a:lnTo>
                    <a:pt x="109" y="173"/>
                  </a:lnTo>
                  <a:lnTo>
                    <a:pt x="203" y="45"/>
                  </a:lnTo>
                  <a:lnTo>
                    <a:pt x="224" y="0"/>
                  </a:lnTo>
                  <a:close/>
                </a:path>
              </a:pathLst>
            </a:custGeom>
            <a:solidFill>
              <a:srgbClr val="BDD6AE"/>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dirty="0"/>
            </a:p>
          </p:txBody>
        </p:sp>
        <p:sp>
          <p:nvSpPr>
            <p:cNvPr id="73750" name="Freeform 5"/>
            <p:cNvSpPr>
              <a:spLocks/>
            </p:cNvSpPr>
            <p:nvPr/>
          </p:nvSpPr>
          <p:spPr bwMode="auto">
            <a:xfrm>
              <a:off x="3907" y="2325"/>
              <a:ext cx="357" cy="1323"/>
            </a:xfrm>
            <a:custGeom>
              <a:avLst/>
              <a:gdLst>
                <a:gd name="T0" fmla="*/ 109 w 357"/>
                <a:gd name="T1" fmla="*/ 0 h 1323"/>
                <a:gd name="T2" fmla="*/ 357 w 357"/>
                <a:gd name="T3" fmla="*/ 0 h 1323"/>
                <a:gd name="T4" fmla="*/ 357 w 357"/>
                <a:gd name="T5" fmla="*/ 1323 h 1323"/>
                <a:gd name="T6" fmla="*/ 232 w 357"/>
                <a:gd name="T7" fmla="*/ 1323 h 1323"/>
                <a:gd name="T8" fmla="*/ 272 w 357"/>
                <a:gd name="T9" fmla="*/ 1224 h 1323"/>
                <a:gd name="T10" fmla="*/ 293 w 357"/>
                <a:gd name="T11" fmla="*/ 1134 h 1323"/>
                <a:gd name="T12" fmla="*/ 298 w 357"/>
                <a:gd name="T13" fmla="*/ 1043 h 1323"/>
                <a:gd name="T14" fmla="*/ 282 w 357"/>
                <a:gd name="T15" fmla="*/ 947 h 1323"/>
                <a:gd name="T16" fmla="*/ 258 w 357"/>
                <a:gd name="T17" fmla="*/ 872 h 1323"/>
                <a:gd name="T18" fmla="*/ 208 w 357"/>
                <a:gd name="T19" fmla="*/ 790 h 1323"/>
                <a:gd name="T20" fmla="*/ 149 w 357"/>
                <a:gd name="T21" fmla="*/ 712 h 1323"/>
                <a:gd name="T22" fmla="*/ 93 w 357"/>
                <a:gd name="T23" fmla="*/ 640 h 1323"/>
                <a:gd name="T24" fmla="*/ 37 w 357"/>
                <a:gd name="T25" fmla="*/ 512 h 1323"/>
                <a:gd name="T26" fmla="*/ 0 w 357"/>
                <a:gd name="T27" fmla="*/ 371 h 1323"/>
                <a:gd name="T28" fmla="*/ 2 w 357"/>
                <a:gd name="T29" fmla="*/ 243 h 1323"/>
                <a:gd name="T30" fmla="*/ 40 w 357"/>
                <a:gd name="T31" fmla="*/ 118 h 1323"/>
                <a:gd name="T32" fmla="*/ 109 w 357"/>
                <a:gd name="T33" fmla="*/ 0 h 132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57"/>
                <a:gd name="T52" fmla="*/ 0 h 1323"/>
                <a:gd name="T53" fmla="*/ 357 w 357"/>
                <a:gd name="T54" fmla="*/ 1323 h 132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57" h="1323">
                  <a:moveTo>
                    <a:pt x="109" y="0"/>
                  </a:moveTo>
                  <a:lnTo>
                    <a:pt x="357" y="0"/>
                  </a:lnTo>
                  <a:lnTo>
                    <a:pt x="357" y="1323"/>
                  </a:lnTo>
                  <a:lnTo>
                    <a:pt x="232" y="1323"/>
                  </a:lnTo>
                  <a:lnTo>
                    <a:pt x="272" y="1224"/>
                  </a:lnTo>
                  <a:lnTo>
                    <a:pt x="293" y="1134"/>
                  </a:lnTo>
                  <a:lnTo>
                    <a:pt x="298" y="1043"/>
                  </a:lnTo>
                  <a:lnTo>
                    <a:pt x="282" y="947"/>
                  </a:lnTo>
                  <a:cubicBezTo>
                    <a:pt x="257" y="874"/>
                    <a:pt x="258" y="900"/>
                    <a:pt x="258" y="872"/>
                  </a:cubicBezTo>
                  <a:cubicBezTo>
                    <a:pt x="207" y="791"/>
                    <a:pt x="208" y="823"/>
                    <a:pt x="208" y="790"/>
                  </a:cubicBezTo>
                  <a:lnTo>
                    <a:pt x="149" y="712"/>
                  </a:lnTo>
                  <a:lnTo>
                    <a:pt x="93" y="640"/>
                  </a:lnTo>
                  <a:lnTo>
                    <a:pt x="37" y="512"/>
                  </a:lnTo>
                  <a:lnTo>
                    <a:pt x="0" y="371"/>
                  </a:lnTo>
                  <a:lnTo>
                    <a:pt x="2" y="243"/>
                  </a:lnTo>
                  <a:lnTo>
                    <a:pt x="40" y="118"/>
                  </a:lnTo>
                  <a:lnTo>
                    <a:pt x="109" y="0"/>
                  </a:lnTo>
                  <a:close/>
                </a:path>
              </a:pathLst>
            </a:custGeom>
            <a:solidFill>
              <a:srgbClr val="9FACC7"/>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dirty="0"/>
            </a:p>
          </p:txBody>
        </p:sp>
        <p:sp>
          <p:nvSpPr>
            <p:cNvPr id="75782" name="Rectangle 6"/>
            <p:cNvSpPr>
              <a:spLocks noChangeArrowheads="1"/>
            </p:cNvSpPr>
            <p:nvPr/>
          </p:nvSpPr>
          <p:spPr bwMode="auto">
            <a:xfrm>
              <a:off x="4264" y="1056"/>
              <a:ext cx="936" cy="1273"/>
            </a:xfrm>
            <a:prstGeom prst="rect">
              <a:avLst/>
            </a:prstGeom>
            <a:solidFill>
              <a:schemeClr val="accent3"/>
            </a:solidFill>
            <a:ln w="28575">
              <a:solidFill>
                <a:schemeClr val="tx1"/>
              </a:solidFill>
              <a:miter lim="800000"/>
              <a:headEnd/>
              <a:tailEnd/>
            </a:ln>
            <a:effectLst/>
          </p:spPr>
          <p:txBody>
            <a:bodyPr wrap="none" anchor="ctr"/>
            <a:lstStyle/>
            <a:p>
              <a:pPr fontAlgn="auto">
                <a:spcBef>
                  <a:spcPts val="0"/>
                </a:spcBef>
                <a:spcAft>
                  <a:spcPts val="0"/>
                </a:spcAft>
                <a:defRPr/>
              </a:pPr>
              <a:endParaRPr lang="en-US" dirty="0">
                <a:latin typeface="Arial"/>
                <a:ea typeface="+mn-ea"/>
                <a:cs typeface="Arial"/>
              </a:endParaRPr>
            </a:p>
          </p:txBody>
        </p:sp>
        <p:sp>
          <p:nvSpPr>
            <p:cNvPr id="75783" name="Rectangle 7"/>
            <p:cNvSpPr>
              <a:spLocks noChangeArrowheads="1"/>
            </p:cNvSpPr>
            <p:nvPr/>
          </p:nvSpPr>
          <p:spPr bwMode="auto">
            <a:xfrm>
              <a:off x="4264" y="2328"/>
              <a:ext cx="936" cy="1649"/>
            </a:xfrm>
            <a:prstGeom prst="rect">
              <a:avLst/>
            </a:prstGeom>
            <a:solidFill>
              <a:schemeClr val="accent4"/>
            </a:solidFill>
            <a:ln w="28575">
              <a:solidFill>
                <a:schemeClr val="tx1"/>
              </a:solidFill>
              <a:miter lim="800000"/>
              <a:headEnd/>
              <a:tailEnd/>
            </a:ln>
            <a:effectLst/>
          </p:spPr>
          <p:txBody>
            <a:bodyPr wrap="none" anchor="ctr"/>
            <a:lstStyle/>
            <a:p>
              <a:pPr fontAlgn="auto">
                <a:spcBef>
                  <a:spcPts val="0"/>
                </a:spcBef>
                <a:spcAft>
                  <a:spcPts val="0"/>
                </a:spcAft>
                <a:defRPr/>
              </a:pPr>
              <a:endParaRPr lang="en-US" dirty="0">
                <a:latin typeface="Arial"/>
                <a:ea typeface="+mn-ea"/>
                <a:cs typeface="Arial"/>
              </a:endParaRPr>
            </a:p>
          </p:txBody>
        </p:sp>
        <p:sp>
          <p:nvSpPr>
            <p:cNvPr id="73753" name="Line 8"/>
            <p:cNvSpPr>
              <a:spLocks noChangeShapeType="1"/>
            </p:cNvSpPr>
            <p:nvPr/>
          </p:nvSpPr>
          <p:spPr bwMode="auto">
            <a:xfrm>
              <a:off x="4263" y="2328"/>
              <a:ext cx="0" cy="1648"/>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73754" name="Line 9"/>
            <p:cNvSpPr>
              <a:spLocks noChangeShapeType="1"/>
            </p:cNvSpPr>
            <p:nvPr/>
          </p:nvSpPr>
          <p:spPr bwMode="auto">
            <a:xfrm>
              <a:off x="4110" y="3105"/>
              <a:ext cx="1091"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73755" name="Line 10"/>
            <p:cNvSpPr>
              <a:spLocks noChangeShapeType="1"/>
            </p:cNvSpPr>
            <p:nvPr/>
          </p:nvSpPr>
          <p:spPr bwMode="auto">
            <a:xfrm>
              <a:off x="4735" y="1059"/>
              <a:ext cx="0" cy="2915"/>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73756" name="Line 11"/>
            <p:cNvSpPr>
              <a:spLocks noChangeShapeType="1"/>
            </p:cNvSpPr>
            <p:nvPr/>
          </p:nvSpPr>
          <p:spPr bwMode="auto">
            <a:xfrm>
              <a:off x="4138" y="3657"/>
              <a:ext cx="1061"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grpSp>
          <p:nvGrpSpPr>
            <p:cNvPr id="73757" name="Group 12"/>
            <p:cNvGrpSpPr>
              <a:grpSpLocks/>
            </p:cNvGrpSpPr>
            <p:nvPr/>
          </p:nvGrpSpPr>
          <p:grpSpPr bwMode="auto">
            <a:xfrm>
              <a:off x="4132" y="1301"/>
              <a:ext cx="1066" cy="2320"/>
              <a:chOff x="4132" y="1301"/>
              <a:chExt cx="1066" cy="2320"/>
            </a:xfrm>
          </p:grpSpPr>
          <p:sp>
            <p:nvSpPr>
              <p:cNvPr id="73785" name="Line 13"/>
              <p:cNvSpPr>
                <a:spLocks noChangeShapeType="1"/>
              </p:cNvSpPr>
              <p:nvPr/>
            </p:nvSpPr>
            <p:spPr bwMode="auto">
              <a:xfrm>
                <a:off x="4198" y="3366"/>
                <a:ext cx="1000"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73786" name="Rectangle 14"/>
              <p:cNvSpPr>
                <a:spLocks noChangeArrowheads="1"/>
              </p:cNvSpPr>
              <p:nvPr/>
            </p:nvSpPr>
            <p:spPr bwMode="auto">
              <a:xfrm rot="-5400000">
                <a:off x="4170" y="1263"/>
                <a:ext cx="876" cy="9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nSpc>
                    <a:spcPct val="270000"/>
                  </a:lnSpc>
                </a:pPr>
                <a:r>
                  <a:rPr lang="en-US" dirty="0"/>
                  <a:t>Company A</a:t>
                </a:r>
              </a:p>
              <a:p>
                <a:pPr>
                  <a:lnSpc>
                    <a:spcPct val="270000"/>
                  </a:lnSpc>
                </a:pPr>
                <a:r>
                  <a:rPr lang="en-US" dirty="0"/>
                  <a:t>Company B</a:t>
                </a:r>
              </a:p>
            </p:txBody>
          </p:sp>
          <p:sp>
            <p:nvSpPr>
              <p:cNvPr id="73787" name="Rectangle 15"/>
              <p:cNvSpPr>
                <a:spLocks noChangeArrowheads="1"/>
              </p:cNvSpPr>
              <p:nvPr/>
            </p:nvSpPr>
            <p:spPr bwMode="auto">
              <a:xfrm>
                <a:off x="4366" y="2269"/>
                <a:ext cx="722" cy="13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nSpc>
                    <a:spcPct val="150000"/>
                  </a:lnSpc>
                  <a:tabLst>
                    <a:tab pos="863600" algn="ctr"/>
                  </a:tabLst>
                </a:pPr>
                <a:r>
                  <a:rPr lang="en-US" dirty="0"/>
                  <a:t>G	P</a:t>
                </a:r>
              </a:p>
              <a:p>
                <a:pPr>
                  <a:lnSpc>
                    <a:spcPct val="150000"/>
                  </a:lnSpc>
                  <a:tabLst>
                    <a:tab pos="863600" algn="ctr"/>
                  </a:tabLst>
                </a:pPr>
                <a:r>
                  <a:rPr lang="en-US" dirty="0"/>
                  <a:t>G	P</a:t>
                </a:r>
              </a:p>
              <a:p>
                <a:pPr>
                  <a:lnSpc>
                    <a:spcPct val="150000"/>
                  </a:lnSpc>
                  <a:tabLst>
                    <a:tab pos="863600" algn="ctr"/>
                  </a:tabLst>
                </a:pPr>
                <a:r>
                  <a:rPr lang="en-US" dirty="0"/>
                  <a:t>F	G</a:t>
                </a:r>
              </a:p>
              <a:p>
                <a:pPr>
                  <a:lnSpc>
                    <a:spcPct val="150000"/>
                  </a:lnSpc>
                  <a:tabLst>
                    <a:tab pos="863600" algn="ctr"/>
                  </a:tabLst>
                </a:pPr>
                <a:r>
                  <a:rPr lang="en-US" dirty="0"/>
                  <a:t>G	P</a:t>
                </a:r>
              </a:p>
              <a:p>
                <a:pPr>
                  <a:lnSpc>
                    <a:spcPct val="150000"/>
                  </a:lnSpc>
                  <a:tabLst>
                    <a:tab pos="863600" algn="ctr"/>
                  </a:tabLst>
                </a:pPr>
                <a:r>
                  <a:rPr lang="en-US" dirty="0"/>
                  <a:t>P	P</a:t>
                </a:r>
              </a:p>
            </p:txBody>
          </p:sp>
        </p:grpSp>
        <p:sp>
          <p:nvSpPr>
            <p:cNvPr id="73758" name="Freeform 16"/>
            <p:cNvSpPr>
              <a:spLocks/>
            </p:cNvSpPr>
            <p:nvPr/>
          </p:nvSpPr>
          <p:spPr bwMode="auto">
            <a:xfrm>
              <a:off x="3773" y="3653"/>
              <a:ext cx="214" cy="307"/>
            </a:xfrm>
            <a:custGeom>
              <a:avLst/>
              <a:gdLst>
                <a:gd name="T0" fmla="*/ 214 w 214"/>
                <a:gd name="T1" fmla="*/ 0 h 307"/>
                <a:gd name="T2" fmla="*/ 0 w 214"/>
                <a:gd name="T3" fmla="*/ 3 h 307"/>
                <a:gd name="T4" fmla="*/ 0 w 214"/>
                <a:gd name="T5" fmla="*/ 307 h 307"/>
                <a:gd name="T6" fmla="*/ 214 w 214"/>
                <a:gd name="T7" fmla="*/ 0 h 307"/>
                <a:gd name="T8" fmla="*/ 0 60000 65536"/>
                <a:gd name="T9" fmla="*/ 0 60000 65536"/>
                <a:gd name="T10" fmla="*/ 0 60000 65536"/>
                <a:gd name="T11" fmla="*/ 0 60000 65536"/>
                <a:gd name="T12" fmla="*/ 0 w 214"/>
                <a:gd name="T13" fmla="*/ 0 h 307"/>
                <a:gd name="T14" fmla="*/ 214 w 214"/>
                <a:gd name="T15" fmla="*/ 307 h 307"/>
              </a:gdLst>
              <a:ahLst/>
              <a:cxnLst>
                <a:cxn ang="T8">
                  <a:pos x="T0" y="T1"/>
                </a:cxn>
                <a:cxn ang="T9">
                  <a:pos x="T2" y="T3"/>
                </a:cxn>
                <a:cxn ang="T10">
                  <a:pos x="T4" y="T5"/>
                </a:cxn>
                <a:cxn ang="T11">
                  <a:pos x="T6" y="T7"/>
                </a:cxn>
              </a:cxnLst>
              <a:rect l="T12" t="T13" r="T14" b="T15"/>
              <a:pathLst>
                <a:path w="214" h="307">
                  <a:moveTo>
                    <a:pt x="214" y="0"/>
                  </a:moveTo>
                  <a:cubicBezTo>
                    <a:pt x="142" y="1"/>
                    <a:pt x="71" y="2"/>
                    <a:pt x="0" y="3"/>
                  </a:cubicBezTo>
                  <a:lnTo>
                    <a:pt x="0" y="307"/>
                  </a:lnTo>
                  <a:lnTo>
                    <a:pt x="214" y="0"/>
                  </a:lnTo>
                  <a:close/>
                </a:path>
              </a:pathLst>
            </a:custGeom>
            <a:solidFill>
              <a:srgbClr val="BDD6AE"/>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dirty="0"/>
            </a:p>
          </p:txBody>
        </p:sp>
        <p:sp>
          <p:nvSpPr>
            <p:cNvPr id="73759" name="Freeform 18"/>
            <p:cNvSpPr>
              <a:spLocks/>
            </p:cNvSpPr>
            <p:nvPr/>
          </p:nvSpPr>
          <p:spPr bwMode="auto">
            <a:xfrm>
              <a:off x="3384" y="2325"/>
              <a:ext cx="675" cy="1326"/>
            </a:xfrm>
            <a:custGeom>
              <a:avLst/>
              <a:gdLst>
                <a:gd name="T0" fmla="*/ 488 w 675"/>
                <a:gd name="T1" fmla="*/ 0 h 1326"/>
                <a:gd name="T2" fmla="*/ 0 w 675"/>
                <a:gd name="T3" fmla="*/ 0 h 1326"/>
                <a:gd name="T4" fmla="*/ 0 w 675"/>
                <a:gd name="T5" fmla="*/ 1326 h 1326"/>
                <a:gd name="T6" fmla="*/ 611 w 675"/>
                <a:gd name="T7" fmla="*/ 1326 h 1326"/>
                <a:gd name="T8" fmla="*/ 651 w 675"/>
                <a:gd name="T9" fmla="*/ 1238 h 1326"/>
                <a:gd name="T10" fmla="*/ 672 w 675"/>
                <a:gd name="T11" fmla="*/ 1120 h 1326"/>
                <a:gd name="T12" fmla="*/ 675 w 675"/>
                <a:gd name="T13" fmla="*/ 1011 h 1326"/>
                <a:gd name="T14" fmla="*/ 659 w 675"/>
                <a:gd name="T15" fmla="*/ 907 h 1326"/>
                <a:gd name="T16" fmla="*/ 613 w 675"/>
                <a:gd name="T17" fmla="*/ 830 h 1326"/>
                <a:gd name="T18" fmla="*/ 523 w 675"/>
                <a:gd name="T19" fmla="*/ 710 h 1326"/>
                <a:gd name="T20" fmla="*/ 459 w 675"/>
                <a:gd name="T21" fmla="*/ 630 h 1326"/>
                <a:gd name="T22" fmla="*/ 413 w 675"/>
                <a:gd name="T23" fmla="*/ 502 h 1326"/>
                <a:gd name="T24" fmla="*/ 379 w 675"/>
                <a:gd name="T25" fmla="*/ 371 h 1326"/>
                <a:gd name="T26" fmla="*/ 376 w 675"/>
                <a:gd name="T27" fmla="*/ 256 h 1326"/>
                <a:gd name="T28" fmla="*/ 405 w 675"/>
                <a:gd name="T29" fmla="*/ 155 h 1326"/>
                <a:gd name="T30" fmla="*/ 451 w 675"/>
                <a:gd name="T31" fmla="*/ 64 h 1326"/>
                <a:gd name="T32" fmla="*/ 488 w 675"/>
                <a:gd name="T33" fmla="*/ 0 h 132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75"/>
                <a:gd name="T52" fmla="*/ 0 h 1326"/>
                <a:gd name="T53" fmla="*/ 675 w 675"/>
                <a:gd name="T54" fmla="*/ 1326 h 132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75" h="1326">
                  <a:moveTo>
                    <a:pt x="488" y="0"/>
                  </a:moveTo>
                  <a:lnTo>
                    <a:pt x="0" y="0"/>
                  </a:lnTo>
                  <a:lnTo>
                    <a:pt x="0" y="1326"/>
                  </a:lnTo>
                  <a:lnTo>
                    <a:pt x="611" y="1326"/>
                  </a:lnTo>
                  <a:lnTo>
                    <a:pt x="651" y="1238"/>
                  </a:lnTo>
                  <a:lnTo>
                    <a:pt x="672" y="1120"/>
                  </a:lnTo>
                  <a:lnTo>
                    <a:pt x="675" y="1011"/>
                  </a:lnTo>
                  <a:cubicBezTo>
                    <a:pt x="658" y="909"/>
                    <a:pt x="659" y="944"/>
                    <a:pt x="659" y="907"/>
                  </a:cubicBezTo>
                  <a:lnTo>
                    <a:pt x="613" y="830"/>
                  </a:lnTo>
                  <a:lnTo>
                    <a:pt x="523" y="710"/>
                  </a:lnTo>
                  <a:lnTo>
                    <a:pt x="459" y="630"/>
                  </a:lnTo>
                  <a:lnTo>
                    <a:pt x="413" y="502"/>
                  </a:lnTo>
                  <a:lnTo>
                    <a:pt x="379" y="371"/>
                  </a:lnTo>
                  <a:lnTo>
                    <a:pt x="376" y="256"/>
                  </a:lnTo>
                  <a:lnTo>
                    <a:pt x="405" y="155"/>
                  </a:lnTo>
                  <a:lnTo>
                    <a:pt x="451" y="64"/>
                  </a:lnTo>
                  <a:lnTo>
                    <a:pt x="488" y="0"/>
                  </a:lnTo>
                  <a:close/>
                </a:path>
              </a:pathLst>
            </a:custGeom>
            <a:solidFill>
              <a:schemeClr val="accent2"/>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dirty="0"/>
            </a:p>
          </p:txBody>
        </p:sp>
        <p:sp>
          <p:nvSpPr>
            <p:cNvPr id="73760" name="Rectangle 19"/>
            <p:cNvSpPr>
              <a:spLocks noChangeArrowheads="1"/>
            </p:cNvSpPr>
            <p:nvPr/>
          </p:nvSpPr>
          <p:spPr bwMode="auto">
            <a:xfrm>
              <a:off x="3384" y="2327"/>
              <a:ext cx="883" cy="13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dirty="0"/>
            </a:p>
          </p:txBody>
        </p:sp>
        <p:sp>
          <p:nvSpPr>
            <p:cNvPr id="73761" name="Oval 20"/>
            <p:cNvSpPr>
              <a:spLocks noChangeArrowheads="1"/>
            </p:cNvSpPr>
            <p:nvPr/>
          </p:nvSpPr>
          <p:spPr bwMode="auto">
            <a:xfrm>
              <a:off x="3472" y="2868"/>
              <a:ext cx="208" cy="208"/>
            </a:xfrm>
            <a:prstGeom prst="ellipse">
              <a:avLst/>
            </a:prstGeom>
            <a:solidFill>
              <a:srgbClr val="92D2CA"/>
            </a:solidFill>
            <a:ln w="28575">
              <a:solidFill>
                <a:schemeClr val="tx1"/>
              </a:solidFill>
              <a:round/>
              <a:headEnd/>
              <a:tailEnd/>
            </a:ln>
          </p:spPr>
          <p:txBody>
            <a:bodyPr wrap="none" anchor="ctr"/>
            <a:lstStyle/>
            <a:p>
              <a:endParaRPr lang="en-US" dirty="0"/>
            </a:p>
          </p:txBody>
        </p:sp>
        <p:sp>
          <p:nvSpPr>
            <p:cNvPr id="73762" name="Oval 21"/>
            <p:cNvSpPr>
              <a:spLocks noChangeArrowheads="1"/>
            </p:cNvSpPr>
            <p:nvPr/>
          </p:nvSpPr>
          <p:spPr bwMode="auto">
            <a:xfrm>
              <a:off x="3526" y="2684"/>
              <a:ext cx="72" cy="7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73763" name="Oval 22"/>
            <p:cNvSpPr>
              <a:spLocks noChangeArrowheads="1"/>
            </p:cNvSpPr>
            <p:nvPr/>
          </p:nvSpPr>
          <p:spPr bwMode="auto">
            <a:xfrm>
              <a:off x="3526" y="2420"/>
              <a:ext cx="72" cy="7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73764" name="Oval 23"/>
            <p:cNvSpPr>
              <a:spLocks noChangeArrowheads="1"/>
            </p:cNvSpPr>
            <p:nvPr/>
          </p:nvSpPr>
          <p:spPr bwMode="auto">
            <a:xfrm>
              <a:off x="3944" y="2628"/>
              <a:ext cx="208" cy="208"/>
            </a:xfrm>
            <a:prstGeom prst="ellipse">
              <a:avLst/>
            </a:prstGeom>
            <a:solidFill>
              <a:srgbClr val="92D2CA"/>
            </a:solidFill>
            <a:ln w="28575">
              <a:solidFill>
                <a:schemeClr val="tx1"/>
              </a:solidFill>
              <a:round/>
              <a:headEnd/>
              <a:tailEnd/>
            </a:ln>
          </p:spPr>
          <p:txBody>
            <a:bodyPr wrap="none" anchor="ctr"/>
            <a:lstStyle/>
            <a:p>
              <a:endParaRPr lang="en-US" dirty="0"/>
            </a:p>
          </p:txBody>
        </p:sp>
        <p:sp>
          <p:nvSpPr>
            <p:cNvPr id="73765" name="Oval 24"/>
            <p:cNvSpPr>
              <a:spLocks noChangeArrowheads="1"/>
            </p:cNvSpPr>
            <p:nvPr/>
          </p:nvSpPr>
          <p:spPr bwMode="auto">
            <a:xfrm>
              <a:off x="3996" y="2416"/>
              <a:ext cx="72" cy="7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73766" name="Line 25"/>
            <p:cNvSpPr>
              <a:spLocks noChangeShapeType="1"/>
            </p:cNvSpPr>
            <p:nvPr/>
          </p:nvSpPr>
          <p:spPr bwMode="auto">
            <a:xfrm>
              <a:off x="3772" y="2328"/>
              <a:ext cx="0" cy="1326"/>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73767" name="Line 26"/>
            <p:cNvSpPr>
              <a:spLocks noChangeShapeType="1"/>
            </p:cNvSpPr>
            <p:nvPr/>
          </p:nvSpPr>
          <p:spPr bwMode="auto">
            <a:xfrm>
              <a:off x="3383" y="3649"/>
              <a:ext cx="0" cy="325"/>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73768" name="Freeform 27"/>
            <p:cNvSpPr>
              <a:spLocks/>
            </p:cNvSpPr>
            <p:nvPr/>
          </p:nvSpPr>
          <p:spPr bwMode="auto">
            <a:xfrm>
              <a:off x="3648" y="2160"/>
              <a:ext cx="425" cy="1968"/>
            </a:xfrm>
            <a:custGeom>
              <a:avLst/>
              <a:gdLst>
                <a:gd name="T0" fmla="*/ 320 w 425"/>
                <a:gd name="T1" fmla="*/ 0 h 1968"/>
                <a:gd name="T2" fmla="*/ 120 w 425"/>
                <a:gd name="T3" fmla="*/ 400 h 1968"/>
                <a:gd name="T4" fmla="*/ 184 w 425"/>
                <a:gd name="T5" fmla="*/ 760 h 1968"/>
                <a:gd name="T6" fmla="*/ 392 w 425"/>
                <a:gd name="T7" fmla="*/ 1080 h 1968"/>
                <a:gd name="T8" fmla="*/ 384 w 425"/>
                <a:gd name="T9" fmla="*/ 1408 h 1968"/>
                <a:gd name="T10" fmla="*/ 192 w 425"/>
                <a:gd name="T11" fmla="*/ 1720 h 1968"/>
                <a:gd name="T12" fmla="*/ 0 w 425"/>
                <a:gd name="T13" fmla="*/ 1968 h 1968"/>
                <a:gd name="T14" fmla="*/ 0 60000 65536"/>
                <a:gd name="T15" fmla="*/ 0 60000 65536"/>
                <a:gd name="T16" fmla="*/ 0 60000 65536"/>
                <a:gd name="T17" fmla="*/ 0 60000 65536"/>
                <a:gd name="T18" fmla="*/ 0 60000 65536"/>
                <a:gd name="T19" fmla="*/ 0 60000 65536"/>
                <a:gd name="T20" fmla="*/ 0 60000 65536"/>
                <a:gd name="T21" fmla="*/ 0 w 425"/>
                <a:gd name="T22" fmla="*/ 0 h 1968"/>
                <a:gd name="T23" fmla="*/ 425 w 425"/>
                <a:gd name="T24" fmla="*/ 1968 h 19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25" h="1968">
                  <a:moveTo>
                    <a:pt x="320" y="0"/>
                  </a:moveTo>
                  <a:cubicBezTo>
                    <a:pt x="288" y="67"/>
                    <a:pt x="143" y="273"/>
                    <a:pt x="120" y="400"/>
                  </a:cubicBezTo>
                  <a:cubicBezTo>
                    <a:pt x="97" y="527"/>
                    <a:pt x="139" y="647"/>
                    <a:pt x="184" y="760"/>
                  </a:cubicBezTo>
                  <a:cubicBezTo>
                    <a:pt x="229" y="873"/>
                    <a:pt x="359" y="972"/>
                    <a:pt x="392" y="1080"/>
                  </a:cubicBezTo>
                  <a:cubicBezTo>
                    <a:pt x="425" y="1188"/>
                    <a:pt x="417" y="1301"/>
                    <a:pt x="384" y="1408"/>
                  </a:cubicBezTo>
                  <a:cubicBezTo>
                    <a:pt x="351" y="1515"/>
                    <a:pt x="256" y="1627"/>
                    <a:pt x="192" y="1720"/>
                  </a:cubicBezTo>
                  <a:cubicBezTo>
                    <a:pt x="128" y="1813"/>
                    <a:pt x="40" y="1916"/>
                    <a:pt x="0" y="1968"/>
                  </a:cubicBezTo>
                </a:path>
              </a:pathLst>
            </a:custGeom>
            <a:noFill/>
            <a:ln w="57150" cmpd="sng">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dirty="0"/>
            </a:p>
          </p:txBody>
        </p:sp>
        <p:sp>
          <p:nvSpPr>
            <p:cNvPr id="73769" name="Freeform 28"/>
            <p:cNvSpPr>
              <a:spLocks/>
            </p:cNvSpPr>
            <p:nvPr/>
          </p:nvSpPr>
          <p:spPr bwMode="auto">
            <a:xfrm>
              <a:off x="3792" y="2160"/>
              <a:ext cx="425" cy="1968"/>
            </a:xfrm>
            <a:custGeom>
              <a:avLst/>
              <a:gdLst>
                <a:gd name="T0" fmla="*/ 320 w 425"/>
                <a:gd name="T1" fmla="*/ 0 h 1968"/>
                <a:gd name="T2" fmla="*/ 120 w 425"/>
                <a:gd name="T3" fmla="*/ 400 h 1968"/>
                <a:gd name="T4" fmla="*/ 184 w 425"/>
                <a:gd name="T5" fmla="*/ 760 h 1968"/>
                <a:gd name="T6" fmla="*/ 392 w 425"/>
                <a:gd name="T7" fmla="*/ 1080 h 1968"/>
                <a:gd name="T8" fmla="*/ 384 w 425"/>
                <a:gd name="T9" fmla="*/ 1408 h 1968"/>
                <a:gd name="T10" fmla="*/ 192 w 425"/>
                <a:gd name="T11" fmla="*/ 1720 h 1968"/>
                <a:gd name="T12" fmla="*/ 0 w 425"/>
                <a:gd name="T13" fmla="*/ 1968 h 1968"/>
                <a:gd name="T14" fmla="*/ 0 60000 65536"/>
                <a:gd name="T15" fmla="*/ 0 60000 65536"/>
                <a:gd name="T16" fmla="*/ 0 60000 65536"/>
                <a:gd name="T17" fmla="*/ 0 60000 65536"/>
                <a:gd name="T18" fmla="*/ 0 60000 65536"/>
                <a:gd name="T19" fmla="*/ 0 60000 65536"/>
                <a:gd name="T20" fmla="*/ 0 60000 65536"/>
                <a:gd name="T21" fmla="*/ 0 w 425"/>
                <a:gd name="T22" fmla="*/ 0 h 1968"/>
                <a:gd name="T23" fmla="*/ 425 w 425"/>
                <a:gd name="T24" fmla="*/ 1968 h 19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25" h="1968">
                  <a:moveTo>
                    <a:pt x="320" y="0"/>
                  </a:moveTo>
                  <a:cubicBezTo>
                    <a:pt x="288" y="67"/>
                    <a:pt x="143" y="273"/>
                    <a:pt x="120" y="400"/>
                  </a:cubicBezTo>
                  <a:cubicBezTo>
                    <a:pt x="97" y="527"/>
                    <a:pt x="139" y="647"/>
                    <a:pt x="184" y="760"/>
                  </a:cubicBezTo>
                  <a:cubicBezTo>
                    <a:pt x="229" y="873"/>
                    <a:pt x="359" y="972"/>
                    <a:pt x="392" y="1080"/>
                  </a:cubicBezTo>
                  <a:cubicBezTo>
                    <a:pt x="425" y="1188"/>
                    <a:pt x="417" y="1301"/>
                    <a:pt x="384" y="1408"/>
                  </a:cubicBezTo>
                  <a:cubicBezTo>
                    <a:pt x="351" y="1515"/>
                    <a:pt x="256" y="1627"/>
                    <a:pt x="192" y="1720"/>
                  </a:cubicBezTo>
                  <a:cubicBezTo>
                    <a:pt x="128" y="1813"/>
                    <a:pt x="40" y="1916"/>
                    <a:pt x="0" y="1968"/>
                  </a:cubicBezTo>
                </a:path>
              </a:pathLst>
            </a:custGeom>
            <a:noFill/>
            <a:ln w="57150" cmpd="sng">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dirty="0"/>
            </a:p>
          </p:txBody>
        </p:sp>
        <p:sp>
          <p:nvSpPr>
            <p:cNvPr id="73770" name="Line 29"/>
            <p:cNvSpPr>
              <a:spLocks noChangeShapeType="1"/>
            </p:cNvSpPr>
            <p:nvPr/>
          </p:nvSpPr>
          <p:spPr bwMode="auto">
            <a:xfrm>
              <a:off x="3907" y="2597"/>
              <a:ext cx="1288"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73771" name="Line 30"/>
            <p:cNvSpPr>
              <a:spLocks noChangeShapeType="1"/>
            </p:cNvSpPr>
            <p:nvPr/>
          </p:nvSpPr>
          <p:spPr bwMode="auto">
            <a:xfrm>
              <a:off x="3957" y="2868"/>
              <a:ext cx="1243"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73772" name="Rectangle 31"/>
            <p:cNvSpPr>
              <a:spLocks noChangeArrowheads="1"/>
            </p:cNvSpPr>
            <p:nvPr/>
          </p:nvSpPr>
          <p:spPr bwMode="auto">
            <a:xfrm>
              <a:off x="912" y="2327"/>
              <a:ext cx="2472" cy="1328"/>
            </a:xfrm>
            <a:prstGeom prst="rect">
              <a:avLst/>
            </a:prstGeom>
            <a:solidFill>
              <a:srgbClr val="D9F7FF"/>
            </a:solidFill>
            <a:ln w="28575">
              <a:solidFill>
                <a:schemeClr val="tx1"/>
              </a:solidFill>
              <a:miter lim="800000"/>
              <a:headEnd/>
              <a:tailEnd/>
            </a:ln>
          </p:spPr>
          <p:txBody>
            <a:bodyPr wrap="none" anchor="ctr"/>
            <a:lstStyle/>
            <a:p>
              <a:endParaRPr lang="en-US" dirty="0"/>
            </a:p>
          </p:txBody>
        </p:sp>
        <p:sp>
          <p:nvSpPr>
            <p:cNvPr id="73773" name="Rectangle 32"/>
            <p:cNvSpPr>
              <a:spLocks noChangeArrowheads="1"/>
            </p:cNvSpPr>
            <p:nvPr/>
          </p:nvSpPr>
          <p:spPr bwMode="auto">
            <a:xfrm>
              <a:off x="966" y="2272"/>
              <a:ext cx="2478" cy="13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nSpc>
                  <a:spcPct val="150000"/>
                </a:lnSpc>
                <a:tabLst>
                  <a:tab pos="3429000" algn="ctr"/>
                </a:tabLst>
              </a:pPr>
              <a:r>
                <a:rPr lang="en-US" dirty="0"/>
                <a:t>Lightweight 	3	</a:t>
              </a:r>
            </a:p>
            <a:p>
              <a:pPr>
                <a:lnSpc>
                  <a:spcPct val="150000"/>
                </a:lnSpc>
                <a:tabLst>
                  <a:tab pos="3429000" algn="ctr"/>
                </a:tabLst>
              </a:pPr>
              <a:r>
                <a:rPr lang="en-US" dirty="0"/>
                <a:t>Easy to use 	4	</a:t>
              </a:r>
            </a:p>
            <a:p>
              <a:pPr>
                <a:lnSpc>
                  <a:spcPct val="150000"/>
                </a:lnSpc>
                <a:tabLst>
                  <a:tab pos="3429000" algn="ctr"/>
                </a:tabLst>
              </a:pPr>
              <a:r>
                <a:rPr lang="en-US" dirty="0"/>
                <a:t>Reliable	5</a:t>
              </a:r>
            </a:p>
            <a:p>
              <a:pPr>
                <a:lnSpc>
                  <a:spcPct val="150000"/>
                </a:lnSpc>
                <a:tabLst>
                  <a:tab pos="3429000" algn="ctr"/>
                </a:tabLst>
              </a:pPr>
              <a:r>
                <a:rPr lang="en-US" dirty="0"/>
                <a:t>Easy to hold steady 	2	</a:t>
              </a:r>
            </a:p>
            <a:p>
              <a:pPr>
                <a:lnSpc>
                  <a:spcPct val="150000"/>
                </a:lnSpc>
                <a:tabLst>
                  <a:tab pos="3429000" algn="ctr"/>
                </a:tabLst>
              </a:pPr>
              <a:r>
                <a:rPr lang="en-US" dirty="0"/>
                <a:t>High resolution	1	</a:t>
              </a:r>
            </a:p>
          </p:txBody>
        </p:sp>
        <p:sp>
          <p:nvSpPr>
            <p:cNvPr id="73774" name="Line 33"/>
            <p:cNvSpPr>
              <a:spLocks noChangeShapeType="1"/>
            </p:cNvSpPr>
            <p:nvPr/>
          </p:nvSpPr>
          <p:spPr bwMode="auto">
            <a:xfrm>
              <a:off x="3035" y="2327"/>
              <a:ext cx="0" cy="1318"/>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73775" name="Line 34"/>
            <p:cNvSpPr>
              <a:spLocks noChangeShapeType="1"/>
            </p:cNvSpPr>
            <p:nvPr/>
          </p:nvSpPr>
          <p:spPr bwMode="auto">
            <a:xfrm>
              <a:off x="911" y="2596"/>
              <a:ext cx="2848"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73776" name="Line 35"/>
            <p:cNvSpPr>
              <a:spLocks noChangeShapeType="1"/>
            </p:cNvSpPr>
            <p:nvPr/>
          </p:nvSpPr>
          <p:spPr bwMode="auto">
            <a:xfrm>
              <a:off x="911" y="2866"/>
              <a:ext cx="2888"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73777" name="Line 36"/>
            <p:cNvSpPr>
              <a:spLocks noChangeShapeType="1"/>
            </p:cNvSpPr>
            <p:nvPr/>
          </p:nvSpPr>
          <p:spPr bwMode="auto">
            <a:xfrm>
              <a:off x="911" y="3106"/>
              <a:ext cx="3048"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73778" name="Line 37"/>
            <p:cNvSpPr>
              <a:spLocks noChangeShapeType="1"/>
            </p:cNvSpPr>
            <p:nvPr/>
          </p:nvSpPr>
          <p:spPr bwMode="auto">
            <a:xfrm>
              <a:off x="911" y="3366"/>
              <a:ext cx="3144"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73779" name="Line 39"/>
            <p:cNvSpPr>
              <a:spLocks noChangeShapeType="1"/>
            </p:cNvSpPr>
            <p:nvPr/>
          </p:nvSpPr>
          <p:spPr bwMode="auto">
            <a:xfrm>
              <a:off x="3906" y="3976"/>
              <a:ext cx="357"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73780" name="Line 40"/>
            <p:cNvSpPr>
              <a:spLocks noChangeShapeType="1"/>
            </p:cNvSpPr>
            <p:nvPr/>
          </p:nvSpPr>
          <p:spPr bwMode="auto">
            <a:xfrm>
              <a:off x="4011" y="2328"/>
              <a:ext cx="264"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73781" name="Line 41"/>
            <p:cNvSpPr>
              <a:spLocks noChangeShapeType="1"/>
            </p:cNvSpPr>
            <p:nvPr/>
          </p:nvSpPr>
          <p:spPr bwMode="auto">
            <a:xfrm>
              <a:off x="3384" y="2328"/>
              <a:ext cx="480"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73782" name="Line 42"/>
            <p:cNvSpPr>
              <a:spLocks noChangeShapeType="1"/>
            </p:cNvSpPr>
            <p:nvPr/>
          </p:nvSpPr>
          <p:spPr bwMode="auto">
            <a:xfrm>
              <a:off x="3383" y="3657"/>
              <a:ext cx="595"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73783" name="Rectangle 17"/>
            <p:cNvSpPr>
              <a:spLocks noChangeArrowheads="1"/>
            </p:cNvSpPr>
            <p:nvPr/>
          </p:nvSpPr>
          <p:spPr bwMode="auto">
            <a:xfrm>
              <a:off x="912" y="3657"/>
              <a:ext cx="2861" cy="319"/>
            </a:xfrm>
            <a:prstGeom prst="rect">
              <a:avLst/>
            </a:prstGeom>
            <a:solidFill>
              <a:srgbClr val="BDD6AE"/>
            </a:solidFill>
            <a:ln w="28575">
              <a:solidFill>
                <a:schemeClr val="tx1"/>
              </a:solidFill>
              <a:miter lim="800000"/>
              <a:headEnd/>
              <a:tailEnd/>
            </a:ln>
          </p:spPr>
          <p:txBody>
            <a:bodyPr wrap="none" anchor="ctr"/>
            <a:lstStyle/>
            <a:p>
              <a:endParaRPr lang="en-US" dirty="0"/>
            </a:p>
          </p:txBody>
        </p:sp>
        <p:sp>
          <p:nvSpPr>
            <p:cNvPr id="73784" name="Rectangle 38"/>
            <p:cNvSpPr>
              <a:spLocks noChangeArrowheads="1"/>
            </p:cNvSpPr>
            <p:nvPr/>
          </p:nvSpPr>
          <p:spPr bwMode="auto">
            <a:xfrm>
              <a:off x="942" y="3681"/>
              <a:ext cx="3299"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tabLst>
                  <a:tab pos="4102100" algn="ctr"/>
                  <a:tab pos="4940300" algn="ctr"/>
                  <a:tab pos="5334000" algn="ctr"/>
                  <a:tab pos="5905500" algn="ctr"/>
                  <a:tab pos="6578600" algn="ctr"/>
                  <a:tab pos="7239000" algn="ctr"/>
                </a:tabLst>
              </a:pPr>
              <a:r>
                <a:rPr lang="en-US" dirty="0"/>
                <a:t>Our importance ratings	22	5</a:t>
              </a:r>
            </a:p>
          </p:txBody>
        </p:sp>
      </p:grpSp>
      <p:grpSp>
        <p:nvGrpSpPr>
          <p:cNvPr id="75819" name="Group 43"/>
          <p:cNvGrpSpPr>
            <a:grpSpLocks/>
          </p:cNvGrpSpPr>
          <p:nvPr/>
        </p:nvGrpSpPr>
        <p:grpSpPr bwMode="auto">
          <a:xfrm>
            <a:off x="1025525" y="2516188"/>
            <a:ext cx="5629275" cy="844550"/>
            <a:chOff x="646" y="1585"/>
            <a:chExt cx="3546" cy="532"/>
          </a:xfrm>
        </p:grpSpPr>
        <p:sp>
          <p:nvSpPr>
            <p:cNvPr id="73747" name="Rectangle 44"/>
            <p:cNvSpPr>
              <a:spLocks noChangeArrowheads="1"/>
            </p:cNvSpPr>
            <p:nvPr/>
          </p:nvSpPr>
          <p:spPr bwMode="auto">
            <a:xfrm>
              <a:off x="646" y="1585"/>
              <a:ext cx="1863" cy="5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nSpc>
                  <a:spcPct val="90000"/>
                </a:lnSpc>
              </a:pPr>
              <a:r>
                <a:rPr lang="en-US" dirty="0"/>
                <a:t>How well do competing products meet customer wants</a:t>
              </a:r>
            </a:p>
          </p:txBody>
        </p:sp>
        <p:sp>
          <p:nvSpPr>
            <p:cNvPr id="73748" name="Line 45"/>
            <p:cNvSpPr>
              <a:spLocks noChangeShapeType="1"/>
            </p:cNvSpPr>
            <p:nvPr/>
          </p:nvSpPr>
          <p:spPr bwMode="auto">
            <a:xfrm>
              <a:off x="2376" y="1832"/>
              <a:ext cx="1816" cy="64"/>
            </a:xfrm>
            <a:prstGeom prst="line">
              <a:avLst/>
            </a:prstGeom>
            <a:noFill/>
            <a:ln w="57150">
              <a:solidFill>
                <a:schemeClr val="tx1"/>
              </a:solidFill>
              <a:round/>
              <a:headEnd/>
              <a:tailEnd type="triangle" w="sm" len="sm"/>
            </a:ln>
            <a:extLst>
              <a:ext uri="{909E8E84-426E-40dd-AFC4-6F175D3DCCD1}">
                <a14:hiddenFill xmlns="" xmlns:a14="http://schemas.microsoft.com/office/drawing/2010/main">
                  <a:noFill/>
                </a14:hiddenFill>
              </a:ext>
            </a:extLst>
          </p:spPr>
          <p:txBody>
            <a:bodyPr wrap="none" anchor="ctr"/>
            <a:lstStyle/>
            <a:p>
              <a:endParaRPr lang="en-US" dirty="0"/>
            </a:p>
          </p:txBody>
        </p:sp>
      </p:grpSp>
      <p:grpSp>
        <p:nvGrpSpPr>
          <p:cNvPr id="73732" name="Group 19"/>
          <p:cNvGrpSpPr>
            <a:grpSpLocks/>
          </p:cNvGrpSpPr>
          <p:nvPr/>
        </p:nvGrpSpPr>
        <p:grpSpPr bwMode="auto">
          <a:xfrm>
            <a:off x="1389063" y="238125"/>
            <a:ext cx="2201862" cy="1987550"/>
            <a:chOff x="4171" y="302"/>
            <a:chExt cx="1387" cy="1252"/>
          </a:xfrm>
        </p:grpSpPr>
        <p:sp>
          <p:nvSpPr>
            <p:cNvPr id="73734" name="Freeform 20"/>
            <p:cNvSpPr>
              <a:spLocks/>
            </p:cNvSpPr>
            <p:nvPr/>
          </p:nvSpPr>
          <p:spPr bwMode="auto">
            <a:xfrm>
              <a:off x="4188" y="718"/>
              <a:ext cx="394" cy="462"/>
            </a:xfrm>
            <a:custGeom>
              <a:avLst/>
              <a:gdLst>
                <a:gd name="T0" fmla="*/ 394 w 1436"/>
                <a:gd name="T1" fmla="*/ 462 h 976"/>
                <a:gd name="T2" fmla="*/ 394 w 1436"/>
                <a:gd name="T3" fmla="*/ 0 h 976"/>
                <a:gd name="T4" fmla="*/ 0 w 1436"/>
                <a:gd name="T5" fmla="*/ 0 h 976"/>
                <a:gd name="T6" fmla="*/ 0 w 1436"/>
                <a:gd name="T7" fmla="*/ 462 h 976"/>
                <a:gd name="T8" fmla="*/ 394 w 1436"/>
                <a:gd name="T9" fmla="*/ 462 h 976"/>
                <a:gd name="T10" fmla="*/ 0 60000 65536"/>
                <a:gd name="T11" fmla="*/ 0 60000 65536"/>
                <a:gd name="T12" fmla="*/ 0 60000 65536"/>
                <a:gd name="T13" fmla="*/ 0 60000 65536"/>
                <a:gd name="T14" fmla="*/ 0 60000 65536"/>
                <a:gd name="T15" fmla="*/ 0 w 1436"/>
                <a:gd name="T16" fmla="*/ 0 h 976"/>
                <a:gd name="T17" fmla="*/ 1436 w 1436"/>
                <a:gd name="T18" fmla="*/ 976 h 976"/>
              </a:gdLst>
              <a:ahLst/>
              <a:cxnLst>
                <a:cxn ang="T10">
                  <a:pos x="T0" y="T1"/>
                </a:cxn>
                <a:cxn ang="T11">
                  <a:pos x="T2" y="T3"/>
                </a:cxn>
                <a:cxn ang="T12">
                  <a:pos x="T4" y="T5"/>
                </a:cxn>
                <a:cxn ang="T13">
                  <a:pos x="T6" y="T7"/>
                </a:cxn>
                <a:cxn ang="T14">
                  <a:pos x="T8" y="T9"/>
                </a:cxn>
              </a:cxnLst>
              <a:rect l="T15" t="T16" r="T17" b="T18"/>
              <a:pathLst>
                <a:path w="1436" h="976">
                  <a:moveTo>
                    <a:pt x="1435" y="975"/>
                  </a:moveTo>
                  <a:lnTo>
                    <a:pt x="1435" y="0"/>
                  </a:lnTo>
                  <a:lnTo>
                    <a:pt x="0" y="0"/>
                  </a:lnTo>
                  <a:lnTo>
                    <a:pt x="0" y="975"/>
                  </a:lnTo>
                  <a:lnTo>
                    <a:pt x="1435" y="975"/>
                  </a:lnTo>
                </a:path>
              </a:pathLst>
            </a:custGeom>
            <a:solidFill>
              <a:srgbClr val="D9F7FF"/>
            </a:solidFill>
            <a:ln w="19050" cap="rnd" cmpd="sng">
              <a:solidFill>
                <a:schemeClr val="tx1"/>
              </a:solidFill>
              <a:prstDash val="solid"/>
              <a:round/>
              <a:headEnd type="none" w="med" len="med"/>
              <a:tailEnd type="none" w="med" len="med"/>
            </a:ln>
          </p:spPr>
          <p:txBody>
            <a:bodyPr/>
            <a:lstStyle/>
            <a:p>
              <a:endParaRPr lang="en-US" dirty="0"/>
            </a:p>
          </p:txBody>
        </p:sp>
        <p:sp>
          <p:nvSpPr>
            <p:cNvPr id="73735" name="Text Box 21"/>
            <p:cNvSpPr txBox="1">
              <a:spLocks noChangeArrowheads="1"/>
            </p:cNvSpPr>
            <p:nvPr/>
          </p:nvSpPr>
          <p:spPr bwMode="auto">
            <a:xfrm>
              <a:off x="4171" y="808"/>
              <a:ext cx="428" cy="2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defTabSz="762000">
                <a:defRPr>
                  <a:solidFill>
                    <a:schemeClr val="tx1"/>
                  </a:solidFill>
                  <a:latin typeface="Calibri" charset="0"/>
                  <a:ea typeface="ＭＳ Ｐゴシック" charset="0"/>
                  <a:cs typeface="Arial" charset="0"/>
                </a:defRPr>
              </a:lvl1pPr>
              <a:lvl2pPr marL="742950" indent="-285750" defTabSz="762000">
                <a:defRPr>
                  <a:solidFill>
                    <a:schemeClr val="tx1"/>
                  </a:solidFill>
                  <a:latin typeface="Calibri" charset="0"/>
                  <a:ea typeface="Arial" charset="0"/>
                  <a:cs typeface="Arial" charset="0"/>
                </a:defRPr>
              </a:lvl2pPr>
              <a:lvl3pPr marL="1143000" indent="-228600" defTabSz="762000">
                <a:defRPr>
                  <a:solidFill>
                    <a:schemeClr val="tx1"/>
                  </a:solidFill>
                  <a:latin typeface="Calibri" charset="0"/>
                  <a:ea typeface="Arial" charset="0"/>
                  <a:cs typeface="Arial" charset="0"/>
                </a:defRPr>
              </a:lvl3pPr>
              <a:lvl4pPr marL="1600200" indent="-228600" defTabSz="762000">
                <a:defRPr>
                  <a:solidFill>
                    <a:schemeClr val="tx1"/>
                  </a:solidFill>
                  <a:latin typeface="Calibri" charset="0"/>
                  <a:ea typeface="Arial" charset="0"/>
                  <a:cs typeface="Arial" charset="0"/>
                </a:defRPr>
              </a:lvl4pPr>
              <a:lvl5pPr marL="2057400" indent="-228600" defTabSz="762000">
                <a:defRPr>
                  <a:solidFill>
                    <a:schemeClr val="tx1"/>
                  </a:solidFill>
                  <a:latin typeface="Calibri" charset="0"/>
                  <a:ea typeface="Arial" charset="0"/>
                  <a:cs typeface="Arial" charset="0"/>
                </a:defRPr>
              </a:lvl5pPr>
              <a:lvl6pPr marL="2514600" indent="-228600" defTabSz="762000" fontAlgn="base">
                <a:spcBef>
                  <a:spcPct val="0"/>
                </a:spcBef>
                <a:spcAft>
                  <a:spcPct val="0"/>
                </a:spcAft>
                <a:defRPr>
                  <a:solidFill>
                    <a:schemeClr val="tx1"/>
                  </a:solidFill>
                  <a:latin typeface="Calibri" charset="0"/>
                  <a:ea typeface="Arial" charset="0"/>
                  <a:cs typeface="Arial" charset="0"/>
                </a:defRPr>
              </a:lvl6pPr>
              <a:lvl7pPr marL="2971800" indent="-228600" defTabSz="762000" fontAlgn="base">
                <a:spcBef>
                  <a:spcPct val="0"/>
                </a:spcBef>
                <a:spcAft>
                  <a:spcPct val="0"/>
                </a:spcAft>
                <a:defRPr>
                  <a:solidFill>
                    <a:schemeClr val="tx1"/>
                  </a:solidFill>
                  <a:latin typeface="Calibri" charset="0"/>
                  <a:ea typeface="Arial" charset="0"/>
                  <a:cs typeface="Arial" charset="0"/>
                </a:defRPr>
              </a:lvl7pPr>
              <a:lvl8pPr marL="3429000" indent="-228600" defTabSz="762000" fontAlgn="base">
                <a:spcBef>
                  <a:spcPct val="0"/>
                </a:spcBef>
                <a:spcAft>
                  <a:spcPct val="0"/>
                </a:spcAft>
                <a:defRPr>
                  <a:solidFill>
                    <a:schemeClr val="tx1"/>
                  </a:solidFill>
                  <a:latin typeface="Calibri" charset="0"/>
                  <a:ea typeface="Arial" charset="0"/>
                  <a:cs typeface="Arial" charset="0"/>
                </a:defRPr>
              </a:lvl8pPr>
              <a:lvl9pPr marL="3886200" indent="-228600" defTabSz="762000" fontAlgn="base">
                <a:spcBef>
                  <a:spcPct val="0"/>
                </a:spcBef>
                <a:spcAft>
                  <a:spcPct val="0"/>
                </a:spcAft>
                <a:defRPr>
                  <a:solidFill>
                    <a:schemeClr val="tx1"/>
                  </a:solidFill>
                  <a:latin typeface="Calibri" charset="0"/>
                  <a:ea typeface="Arial" charset="0"/>
                  <a:cs typeface="Arial" charset="0"/>
                </a:defRPr>
              </a:lvl9pPr>
            </a:lstStyle>
            <a:p>
              <a:pPr algn="ctr"/>
              <a:r>
                <a:rPr lang="en-AU" sz="800" b="1" dirty="0">
                  <a:solidFill>
                    <a:srgbClr val="000000"/>
                  </a:solidFill>
                  <a:latin typeface="Arial" charset="0"/>
                  <a:ea typeface="MS PGothic" charset="0"/>
                  <a:cs typeface="MS PGothic" charset="0"/>
                </a:rPr>
                <a:t>What the Customer</a:t>
              </a:r>
            </a:p>
            <a:p>
              <a:pPr algn="ctr"/>
              <a:r>
                <a:rPr lang="en-AU" sz="800" b="1" dirty="0">
                  <a:solidFill>
                    <a:srgbClr val="000000"/>
                  </a:solidFill>
                  <a:latin typeface="Arial" charset="0"/>
                  <a:ea typeface="MS PGothic" charset="0"/>
                  <a:cs typeface="MS PGothic" charset="0"/>
                </a:rPr>
                <a:t>Wants</a:t>
              </a:r>
            </a:p>
          </p:txBody>
        </p:sp>
        <p:sp>
          <p:nvSpPr>
            <p:cNvPr id="73736" name="Freeform 22"/>
            <p:cNvSpPr>
              <a:spLocks/>
            </p:cNvSpPr>
            <p:nvPr/>
          </p:nvSpPr>
          <p:spPr bwMode="auto">
            <a:xfrm>
              <a:off x="4580" y="718"/>
              <a:ext cx="720" cy="464"/>
            </a:xfrm>
            <a:custGeom>
              <a:avLst/>
              <a:gdLst>
                <a:gd name="T0" fmla="*/ 720 w 1738"/>
                <a:gd name="T1" fmla="*/ 464 h 976"/>
                <a:gd name="T2" fmla="*/ 720 w 1738"/>
                <a:gd name="T3" fmla="*/ 0 h 976"/>
                <a:gd name="T4" fmla="*/ 0 w 1738"/>
                <a:gd name="T5" fmla="*/ 0 h 976"/>
                <a:gd name="T6" fmla="*/ 0 w 1738"/>
                <a:gd name="T7" fmla="*/ 464 h 976"/>
                <a:gd name="T8" fmla="*/ 720 w 1738"/>
                <a:gd name="T9" fmla="*/ 464 h 976"/>
                <a:gd name="T10" fmla="*/ 0 60000 65536"/>
                <a:gd name="T11" fmla="*/ 0 60000 65536"/>
                <a:gd name="T12" fmla="*/ 0 60000 65536"/>
                <a:gd name="T13" fmla="*/ 0 60000 65536"/>
                <a:gd name="T14" fmla="*/ 0 60000 65536"/>
                <a:gd name="T15" fmla="*/ 0 w 1738"/>
                <a:gd name="T16" fmla="*/ 0 h 976"/>
                <a:gd name="T17" fmla="*/ 1738 w 1738"/>
                <a:gd name="T18" fmla="*/ 976 h 976"/>
              </a:gdLst>
              <a:ahLst/>
              <a:cxnLst>
                <a:cxn ang="T10">
                  <a:pos x="T0" y="T1"/>
                </a:cxn>
                <a:cxn ang="T11">
                  <a:pos x="T2" y="T3"/>
                </a:cxn>
                <a:cxn ang="T12">
                  <a:pos x="T4" y="T5"/>
                </a:cxn>
                <a:cxn ang="T13">
                  <a:pos x="T6" y="T7"/>
                </a:cxn>
                <a:cxn ang="T14">
                  <a:pos x="T8" y="T9"/>
                </a:cxn>
              </a:cxnLst>
              <a:rect l="T15" t="T16" r="T17" b="T18"/>
              <a:pathLst>
                <a:path w="1738" h="976">
                  <a:moveTo>
                    <a:pt x="1737" y="975"/>
                  </a:moveTo>
                  <a:lnTo>
                    <a:pt x="1737" y="0"/>
                  </a:lnTo>
                  <a:lnTo>
                    <a:pt x="0" y="0"/>
                  </a:lnTo>
                  <a:lnTo>
                    <a:pt x="0" y="975"/>
                  </a:lnTo>
                  <a:lnTo>
                    <a:pt x="1737" y="975"/>
                  </a:lnTo>
                </a:path>
              </a:pathLst>
            </a:custGeom>
            <a:solidFill>
              <a:schemeClr val="accent2"/>
            </a:solidFill>
            <a:ln w="19050" cap="rnd" cmpd="sng">
              <a:solidFill>
                <a:schemeClr val="tx1"/>
              </a:solidFill>
              <a:prstDash val="solid"/>
              <a:round/>
              <a:headEnd type="none" w="med" len="med"/>
              <a:tailEnd type="none" w="med" len="med"/>
            </a:ln>
          </p:spPr>
          <p:txBody>
            <a:bodyPr/>
            <a:lstStyle/>
            <a:p>
              <a:endParaRPr lang="en-US" dirty="0"/>
            </a:p>
          </p:txBody>
        </p:sp>
        <p:sp>
          <p:nvSpPr>
            <p:cNvPr id="73737" name="Text Box 23"/>
            <p:cNvSpPr txBox="1">
              <a:spLocks noChangeArrowheads="1"/>
            </p:cNvSpPr>
            <p:nvPr/>
          </p:nvSpPr>
          <p:spPr bwMode="auto">
            <a:xfrm>
              <a:off x="4695" y="848"/>
              <a:ext cx="500"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defTabSz="762000">
                <a:defRPr>
                  <a:solidFill>
                    <a:schemeClr val="tx1"/>
                  </a:solidFill>
                  <a:latin typeface="Calibri" charset="0"/>
                  <a:ea typeface="ＭＳ Ｐゴシック" charset="0"/>
                  <a:cs typeface="Arial" charset="0"/>
                </a:defRPr>
              </a:lvl1pPr>
              <a:lvl2pPr marL="742950" indent="-285750" defTabSz="762000">
                <a:defRPr>
                  <a:solidFill>
                    <a:schemeClr val="tx1"/>
                  </a:solidFill>
                  <a:latin typeface="Calibri" charset="0"/>
                  <a:ea typeface="Arial" charset="0"/>
                  <a:cs typeface="Arial" charset="0"/>
                </a:defRPr>
              </a:lvl2pPr>
              <a:lvl3pPr marL="1143000" indent="-228600" defTabSz="762000">
                <a:defRPr>
                  <a:solidFill>
                    <a:schemeClr val="tx1"/>
                  </a:solidFill>
                  <a:latin typeface="Calibri" charset="0"/>
                  <a:ea typeface="Arial" charset="0"/>
                  <a:cs typeface="Arial" charset="0"/>
                </a:defRPr>
              </a:lvl3pPr>
              <a:lvl4pPr marL="1600200" indent="-228600" defTabSz="762000">
                <a:defRPr>
                  <a:solidFill>
                    <a:schemeClr val="tx1"/>
                  </a:solidFill>
                  <a:latin typeface="Calibri" charset="0"/>
                  <a:ea typeface="Arial" charset="0"/>
                  <a:cs typeface="Arial" charset="0"/>
                </a:defRPr>
              </a:lvl4pPr>
              <a:lvl5pPr marL="2057400" indent="-228600" defTabSz="762000">
                <a:defRPr>
                  <a:solidFill>
                    <a:schemeClr val="tx1"/>
                  </a:solidFill>
                  <a:latin typeface="Calibri" charset="0"/>
                  <a:ea typeface="Arial" charset="0"/>
                  <a:cs typeface="Arial" charset="0"/>
                </a:defRPr>
              </a:lvl5pPr>
              <a:lvl6pPr marL="2514600" indent="-228600" defTabSz="762000" fontAlgn="base">
                <a:spcBef>
                  <a:spcPct val="0"/>
                </a:spcBef>
                <a:spcAft>
                  <a:spcPct val="0"/>
                </a:spcAft>
                <a:defRPr>
                  <a:solidFill>
                    <a:schemeClr val="tx1"/>
                  </a:solidFill>
                  <a:latin typeface="Calibri" charset="0"/>
                  <a:ea typeface="Arial" charset="0"/>
                  <a:cs typeface="Arial" charset="0"/>
                </a:defRPr>
              </a:lvl6pPr>
              <a:lvl7pPr marL="2971800" indent="-228600" defTabSz="762000" fontAlgn="base">
                <a:spcBef>
                  <a:spcPct val="0"/>
                </a:spcBef>
                <a:spcAft>
                  <a:spcPct val="0"/>
                </a:spcAft>
                <a:defRPr>
                  <a:solidFill>
                    <a:schemeClr val="tx1"/>
                  </a:solidFill>
                  <a:latin typeface="Calibri" charset="0"/>
                  <a:ea typeface="Arial" charset="0"/>
                  <a:cs typeface="Arial" charset="0"/>
                </a:defRPr>
              </a:lvl7pPr>
              <a:lvl8pPr marL="3429000" indent="-228600" defTabSz="762000" fontAlgn="base">
                <a:spcBef>
                  <a:spcPct val="0"/>
                </a:spcBef>
                <a:spcAft>
                  <a:spcPct val="0"/>
                </a:spcAft>
                <a:defRPr>
                  <a:solidFill>
                    <a:schemeClr val="tx1"/>
                  </a:solidFill>
                  <a:latin typeface="Calibri" charset="0"/>
                  <a:ea typeface="Arial" charset="0"/>
                  <a:cs typeface="Arial" charset="0"/>
                </a:defRPr>
              </a:lvl8pPr>
              <a:lvl9pPr marL="3886200" indent="-228600" defTabSz="762000" fontAlgn="base">
                <a:spcBef>
                  <a:spcPct val="0"/>
                </a:spcBef>
                <a:spcAft>
                  <a:spcPct val="0"/>
                </a:spcAft>
                <a:defRPr>
                  <a:solidFill>
                    <a:schemeClr val="tx1"/>
                  </a:solidFill>
                  <a:latin typeface="Calibri" charset="0"/>
                  <a:ea typeface="Arial" charset="0"/>
                  <a:cs typeface="Arial" charset="0"/>
                </a:defRPr>
              </a:lvl9pPr>
            </a:lstStyle>
            <a:p>
              <a:pPr algn="ctr"/>
              <a:r>
                <a:rPr lang="en-AU" sz="800" b="1" dirty="0">
                  <a:solidFill>
                    <a:srgbClr val="000000"/>
                  </a:solidFill>
                  <a:latin typeface="Arial" charset="0"/>
                  <a:ea typeface="MS PGothic" charset="0"/>
                  <a:cs typeface="MS PGothic" charset="0"/>
                </a:rPr>
                <a:t>Relationship</a:t>
              </a:r>
            </a:p>
            <a:p>
              <a:pPr algn="ctr"/>
              <a:r>
                <a:rPr lang="en-AU" sz="800" b="1" dirty="0">
                  <a:solidFill>
                    <a:srgbClr val="000000"/>
                  </a:solidFill>
                  <a:latin typeface="Arial" charset="0"/>
                  <a:ea typeface="MS PGothic" charset="0"/>
                  <a:cs typeface="MS PGothic" charset="0"/>
                </a:rPr>
                <a:t>Matrix</a:t>
              </a:r>
            </a:p>
          </p:txBody>
        </p:sp>
        <p:sp>
          <p:nvSpPr>
            <p:cNvPr id="73738" name="Freeform 24"/>
            <p:cNvSpPr>
              <a:spLocks/>
            </p:cNvSpPr>
            <p:nvPr/>
          </p:nvSpPr>
          <p:spPr bwMode="auto">
            <a:xfrm>
              <a:off x="4580" y="1179"/>
              <a:ext cx="719" cy="375"/>
            </a:xfrm>
            <a:custGeom>
              <a:avLst/>
              <a:gdLst>
                <a:gd name="T0" fmla="*/ 719 w 3173"/>
                <a:gd name="T1" fmla="*/ 375 h 994"/>
                <a:gd name="T2" fmla="*/ 719 w 3173"/>
                <a:gd name="T3" fmla="*/ 0 h 994"/>
                <a:gd name="T4" fmla="*/ 0 w 3173"/>
                <a:gd name="T5" fmla="*/ 0 h 994"/>
                <a:gd name="T6" fmla="*/ 0 w 3173"/>
                <a:gd name="T7" fmla="*/ 375 h 994"/>
                <a:gd name="T8" fmla="*/ 719 w 3173"/>
                <a:gd name="T9" fmla="*/ 375 h 994"/>
                <a:gd name="T10" fmla="*/ 0 60000 65536"/>
                <a:gd name="T11" fmla="*/ 0 60000 65536"/>
                <a:gd name="T12" fmla="*/ 0 60000 65536"/>
                <a:gd name="T13" fmla="*/ 0 60000 65536"/>
                <a:gd name="T14" fmla="*/ 0 60000 65536"/>
                <a:gd name="T15" fmla="*/ 0 w 3173"/>
                <a:gd name="T16" fmla="*/ 0 h 994"/>
                <a:gd name="T17" fmla="*/ 3173 w 3173"/>
                <a:gd name="T18" fmla="*/ 994 h 994"/>
              </a:gdLst>
              <a:ahLst/>
              <a:cxnLst>
                <a:cxn ang="T10">
                  <a:pos x="T0" y="T1"/>
                </a:cxn>
                <a:cxn ang="T11">
                  <a:pos x="T2" y="T3"/>
                </a:cxn>
                <a:cxn ang="T12">
                  <a:pos x="T4" y="T5"/>
                </a:cxn>
                <a:cxn ang="T13">
                  <a:pos x="T6" y="T7"/>
                </a:cxn>
                <a:cxn ang="T14">
                  <a:pos x="T8" y="T9"/>
                </a:cxn>
              </a:cxnLst>
              <a:rect l="T15" t="T16" r="T17" b="T18"/>
              <a:pathLst>
                <a:path w="3173" h="994">
                  <a:moveTo>
                    <a:pt x="3172" y="993"/>
                  </a:moveTo>
                  <a:lnTo>
                    <a:pt x="3172" y="0"/>
                  </a:lnTo>
                  <a:lnTo>
                    <a:pt x="0" y="0"/>
                  </a:lnTo>
                  <a:lnTo>
                    <a:pt x="0" y="993"/>
                  </a:lnTo>
                  <a:lnTo>
                    <a:pt x="3172" y="993"/>
                  </a:lnTo>
                </a:path>
              </a:pathLst>
            </a:custGeom>
            <a:solidFill>
              <a:srgbClr val="BDD6AE"/>
            </a:solidFill>
            <a:ln w="19050" cap="rnd" cmpd="sng">
              <a:solidFill>
                <a:schemeClr val="tx1"/>
              </a:solidFill>
              <a:prstDash val="solid"/>
              <a:round/>
              <a:headEnd type="none" w="med" len="med"/>
              <a:tailEnd type="none" w="med" len="med"/>
            </a:ln>
          </p:spPr>
          <p:txBody>
            <a:bodyPr/>
            <a:lstStyle/>
            <a:p>
              <a:endParaRPr lang="en-US" dirty="0"/>
            </a:p>
          </p:txBody>
        </p:sp>
        <p:sp>
          <p:nvSpPr>
            <p:cNvPr id="73739" name="Text Box 25"/>
            <p:cNvSpPr txBox="1">
              <a:spLocks noChangeArrowheads="1"/>
            </p:cNvSpPr>
            <p:nvPr/>
          </p:nvSpPr>
          <p:spPr bwMode="auto">
            <a:xfrm>
              <a:off x="4605" y="1220"/>
              <a:ext cx="669" cy="2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defTabSz="762000">
                <a:defRPr>
                  <a:solidFill>
                    <a:schemeClr val="tx1"/>
                  </a:solidFill>
                  <a:latin typeface="Calibri" charset="0"/>
                  <a:ea typeface="ＭＳ Ｐゴシック" charset="0"/>
                  <a:cs typeface="Arial" charset="0"/>
                </a:defRPr>
              </a:lvl1pPr>
              <a:lvl2pPr marL="742950" indent="-285750" defTabSz="762000">
                <a:defRPr>
                  <a:solidFill>
                    <a:schemeClr val="tx1"/>
                  </a:solidFill>
                  <a:latin typeface="Calibri" charset="0"/>
                  <a:ea typeface="Arial" charset="0"/>
                  <a:cs typeface="Arial" charset="0"/>
                </a:defRPr>
              </a:lvl2pPr>
              <a:lvl3pPr marL="1143000" indent="-228600" defTabSz="762000">
                <a:defRPr>
                  <a:solidFill>
                    <a:schemeClr val="tx1"/>
                  </a:solidFill>
                  <a:latin typeface="Calibri" charset="0"/>
                  <a:ea typeface="Arial" charset="0"/>
                  <a:cs typeface="Arial" charset="0"/>
                </a:defRPr>
              </a:lvl3pPr>
              <a:lvl4pPr marL="1600200" indent="-228600" defTabSz="762000">
                <a:defRPr>
                  <a:solidFill>
                    <a:schemeClr val="tx1"/>
                  </a:solidFill>
                  <a:latin typeface="Calibri" charset="0"/>
                  <a:ea typeface="Arial" charset="0"/>
                  <a:cs typeface="Arial" charset="0"/>
                </a:defRPr>
              </a:lvl4pPr>
              <a:lvl5pPr marL="2057400" indent="-228600" defTabSz="762000">
                <a:defRPr>
                  <a:solidFill>
                    <a:schemeClr val="tx1"/>
                  </a:solidFill>
                  <a:latin typeface="Calibri" charset="0"/>
                  <a:ea typeface="Arial" charset="0"/>
                  <a:cs typeface="Arial" charset="0"/>
                </a:defRPr>
              </a:lvl5pPr>
              <a:lvl6pPr marL="2514600" indent="-228600" defTabSz="762000" fontAlgn="base">
                <a:spcBef>
                  <a:spcPct val="0"/>
                </a:spcBef>
                <a:spcAft>
                  <a:spcPct val="0"/>
                </a:spcAft>
                <a:defRPr>
                  <a:solidFill>
                    <a:schemeClr val="tx1"/>
                  </a:solidFill>
                  <a:latin typeface="Calibri" charset="0"/>
                  <a:ea typeface="Arial" charset="0"/>
                  <a:cs typeface="Arial" charset="0"/>
                </a:defRPr>
              </a:lvl6pPr>
              <a:lvl7pPr marL="2971800" indent="-228600" defTabSz="762000" fontAlgn="base">
                <a:spcBef>
                  <a:spcPct val="0"/>
                </a:spcBef>
                <a:spcAft>
                  <a:spcPct val="0"/>
                </a:spcAft>
                <a:defRPr>
                  <a:solidFill>
                    <a:schemeClr val="tx1"/>
                  </a:solidFill>
                  <a:latin typeface="Calibri" charset="0"/>
                  <a:ea typeface="Arial" charset="0"/>
                  <a:cs typeface="Arial" charset="0"/>
                </a:defRPr>
              </a:lvl7pPr>
              <a:lvl8pPr marL="3429000" indent="-228600" defTabSz="762000" fontAlgn="base">
                <a:spcBef>
                  <a:spcPct val="0"/>
                </a:spcBef>
                <a:spcAft>
                  <a:spcPct val="0"/>
                </a:spcAft>
                <a:defRPr>
                  <a:solidFill>
                    <a:schemeClr val="tx1"/>
                  </a:solidFill>
                  <a:latin typeface="Calibri" charset="0"/>
                  <a:ea typeface="Arial" charset="0"/>
                  <a:cs typeface="Arial" charset="0"/>
                </a:defRPr>
              </a:lvl8pPr>
              <a:lvl9pPr marL="3886200" indent="-228600" defTabSz="762000" fontAlgn="base">
                <a:spcBef>
                  <a:spcPct val="0"/>
                </a:spcBef>
                <a:spcAft>
                  <a:spcPct val="0"/>
                </a:spcAft>
                <a:defRPr>
                  <a:solidFill>
                    <a:schemeClr val="tx1"/>
                  </a:solidFill>
                  <a:latin typeface="Calibri" charset="0"/>
                  <a:ea typeface="Arial" charset="0"/>
                  <a:cs typeface="Arial" charset="0"/>
                </a:defRPr>
              </a:lvl9pPr>
            </a:lstStyle>
            <a:p>
              <a:pPr algn="ctr"/>
              <a:r>
                <a:rPr lang="en-AU" sz="800" b="1" dirty="0">
                  <a:solidFill>
                    <a:srgbClr val="000000"/>
                  </a:solidFill>
                  <a:latin typeface="Arial" charset="0"/>
                  <a:ea typeface="MS PGothic" charset="0"/>
                  <a:cs typeface="MS PGothic" charset="0"/>
                </a:rPr>
                <a:t>Technical</a:t>
              </a:r>
            </a:p>
            <a:p>
              <a:pPr algn="ctr"/>
              <a:r>
                <a:rPr lang="en-AU" sz="800" b="1" dirty="0">
                  <a:solidFill>
                    <a:srgbClr val="000000"/>
                  </a:solidFill>
                  <a:latin typeface="Arial" charset="0"/>
                  <a:ea typeface="MS PGothic" charset="0"/>
                  <a:cs typeface="MS PGothic" charset="0"/>
                </a:rPr>
                <a:t>Attributes and</a:t>
              </a:r>
            </a:p>
            <a:p>
              <a:pPr algn="ctr"/>
              <a:r>
                <a:rPr lang="en-AU" sz="800" b="1" dirty="0">
                  <a:solidFill>
                    <a:srgbClr val="000000"/>
                  </a:solidFill>
                  <a:latin typeface="Arial" charset="0"/>
                  <a:ea typeface="MS PGothic" charset="0"/>
                  <a:cs typeface="MS PGothic" charset="0"/>
                </a:rPr>
                <a:t>Evaluation</a:t>
              </a:r>
            </a:p>
          </p:txBody>
        </p:sp>
        <p:sp>
          <p:nvSpPr>
            <p:cNvPr id="73740" name="Rectangle 26"/>
            <p:cNvSpPr>
              <a:spLocks noChangeArrowheads="1"/>
            </p:cNvSpPr>
            <p:nvPr/>
          </p:nvSpPr>
          <p:spPr bwMode="auto">
            <a:xfrm>
              <a:off x="4580" y="479"/>
              <a:ext cx="719" cy="240"/>
            </a:xfrm>
            <a:prstGeom prst="rect">
              <a:avLst/>
            </a:prstGeom>
            <a:solidFill>
              <a:srgbClr val="F7D7AC"/>
            </a:solidFill>
            <a:ln w="19050">
              <a:solidFill>
                <a:schemeClr val="tx1"/>
              </a:solidFill>
              <a:miter lim="800000"/>
              <a:headEnd/>
              <a:tailEnd/>
            </a:ln>
          </p:spPr>
          <p:txBody>
            <a:bodyPr wrap="none" anchor="ctr"/>
            <a:lstStyle/>
            <a:p>
              <a:endParaRPr lang="en-US" dirty="0"/>
            </a:p>
          </p:txBody>
        </p:sp>
        <p:sp>
          <p:nvSpPr>
            <p:cNvPr id="73741" name="Text Box 27"/>
            <p:cNvSpPr txBox="1">
              <a:spLocks noChangeArrowheads="1"/>
            </p:cNvSpPr>
            <p:nvPr/>
          </p:nvSpPr>
          <p:spPr bwMode="auto">
            <a:xfrm>
              <a:off x="4626" y="495"/>
              <a:ext cx="628"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defTabSz="762000">
                <a:defRPr>
                  <a:solidFill>
                    <a:schemeClr val="tx1"/>
                  </a:solidFill>
                  <a:latin typeface="Calibri" charset="0"/>
                  <a:ea typeface="ＭＳ Ｐゴシック" charset="0"/>
                  <a:cs typeface="Arial" charset="0"/>
                </a:defRPr>
              </a:lvl1pPr>
              <a:lvl2pPr marL="742950" indent="-285750" defTabSz="762000">
                <a:defRPr>
                  <a:solidFill>
                    <a:schemeClr val="tx1"/>
                  </a:solidFill>
                  <a:latin typeface="Calibri" charset="0"/>
                  <a:ea typeface="Arial" charset="0"/>
                  <a:cs typeface="Arial" charset="0"/>
                </a:defRPr>
              </a:lvl2pPr>
              <a:lvl3pPr marL="1143000" indent="-228600" defTabSz="762000">
                <a:defRPr>
                  <a:solidFill>
                    <a:schemeClr val="tx1"/>
                  </a:solidFill>
                  <a:latin typeface="Calibri" charset="0"/>
                  <a:ea typeface="Arial" charset="0"/>
                  <a:cs typeface="Arial" charset="0"/>
                </a:defRPr>
              </a:lvl3pPr>
              <a:lvl4pPr marL="1600200" indent="-228600" defTabSz="762000">
                <a:defRPr>
                  <a:solidFill>
                    <a:schemeClr val="tx1"/>
                  </a:solidFill>
                  <a:latin typeface="Calibri" charset="0"/>
                  <a:ea typeface="Arial" charset="0"/>
                  <a:cs typeface="Arial" charset="0"/>
                </a:defRPr>
              </a:lvl4pPr>
              <a:lvl5pPr marL="2057400" indent="-228600" defTabSz="762000">
                <a:defRPr>
                  <a:solidFill>
                    <a:schemeClr val="tx1"/>
                  </a:solidFill>
                  <a:latin typeface="Calibri" charset="0"/>
                  <a:ea typeface="Arial" charset="0"/>
                  <a:cs typeface="Arial" charset="0"/>
                </a:defRPr>
              </a:lvl5pPr>
              <a:lvl6pPr marL="2514600" indent="-228600" defTabSz="762000" fontAlgn="base">
                <a:spcBef>
                  <a:spcPct val="0"/>
                </a:spcBef>
                <a:spcAft>
                  <a:spcPct val="0"/>
                </a:spcAft>
                <a:defRPr>
                  <a:solidFill>
                    <a:schemeClr val="tx1"/>
                  </a:solidFill>
                  <a:latin typeface="Calibri" charset="0"/>
                  <a:ea typeface="Arial" charset="0"/>
                  <a:cs typeface="Arial" charset="0"/>
                </a:defRPr>
              </a:lvl6pPr>
              <a:lvl7pPr marL="2971800" indent="-228600" defTabSz="762000" fontAlgn="base">
                <a:spcBef>
                  <a:spcPct val="0"/>
                </a:spcBef>
                <a:spcAft>
                  <a:spcPct val="0"/>
                </a:spcAft>
                <a:defRPr>
                  <a:solidFill>
                    <a:schemeClr val="tx1"/>
                  </a:solidFill>
                  <a:latin typeface="Calibri" charset="0"/>
                  <a:ea typeface="Arial" charset="0"/>
                  <a:cs typeface="Arial" charset="0"/>
                </a:defRPr>
              </a:lvl7pPr>
              <a:lvl8pPr marL="3429000" indent="-228600" defTabSz="762000" fontAlgn="base">
                <a:spcBef>
                  <a:spcPct val="0"/>
                </a:spcBef>
                <a:spcAft>
                  <a:spcPct val="0"/>
                </a:spcAft>
                <a:defRPr>
                  <a:solidFill>
                    <a:schemeClr val="tx1"/>
                  </a:solidFill>
                  <a:latin typeface="Calibri" charset="0"/>
                  <a:ea typeface="Arial" charset="0"/>
                  <a:cs typeface="Arial" charset="0"/>
                </a:defRPr>
              </a:lvl8pPr>
              <a:lvl9pPr marL="3886200" indent="-228600" defTabSz="762000" fontAlgn="base">
                <a:spcBef>
                  <a:spcPct val="0"/>
                </a:spcBef>
                <a:spcAft>
                  <a:spcPct val="0"/>
                </a:spcAft>
                <a:defRPr>
                  <a:solidFill>
                    <a:schemeClr val="tx1"/>
                  </a:solidFill>
                  <a:latin typeface="Calibri" charset="0"/>
                  <a:ea typeface="Arial" charset="0"/>
                  <a:cs typeface="Arial" charset="0"/>
                </a:defRPr>
              </a:lvl9pPr>
            </a:lstStyle>
            <a:p>
              <a:pPr algn="ctr"/>
              <a:r>
                <a:rPr lang="en-AU" sz="800" b="1" dirty="0">
                  <a:solidFill>
                    <a:srgbClr val="000000"/>
                  </a:solidFill>
                  <a:latin typeface="Arial" charset="0"/>
                  <a:ea typeface="MS PGothic" charset="0"/>
                  <a:cs typeface="MS PGothic" charset="0"/>
                </a:rPr>
                <a:t>How to Satisfy</a:t>
              </a:r>
            </a:p>
            <a:p>
              <a:pPr algn="ctr"/>
              <a:r>
                <a:rPr lang="en-AU" sz="800" b="1" dirty="0">
                  <a:solidFill>
                    <a:srgbClr val="000000"/>
                  </a:solidFill>
                  <a:latin typeface="Arial" charset="0"/>
                  <a:ea typeface="MS PGothic" charset="0"/>
                  <a:cs typeface="MS PGothic" charset="0"/>
                </a:rPr>
                <a:t>Customer Wants</a:t>
              </a:r>
            </a:p>
          </p:txBody>
        </p:sp>
        <p:sp>
          <p:nvSpPr>
            <p:cNvPr id="70" name="Freeform 28"/>
            <p:cNvSpPr>
              <a:spLocks/>
            </p:cNvSpPr>
            <p:nvPr/>
          </p:nvSpPr>
          <p:spPr bwMode="auto">
            <a:xfrm>
              <a:off x="4581" y="302"/>
              <a:ext cx="718" cy="178"/>
            </a:xfrm>
            <a:custGeom>
              <a:avLst/>
              <a:gdLst>
                <a:gd name="T0" fmla="*/ 1744 w 1745"/>
                <a:gd name="T1" fmla="*/ 671 h 672"/>
                <a:gd name="T2" fmla="*/ 871 w 1745"/>
                <a:gd name="T3" fmla="*/ 0 h 672"/>
                <a:gd name="T4" fmla="*/ 0 w 1745"/>
                <a:gd name="T5" fmla="*/ 671 h 672"/>
                <a:gd name="T6" fmla="*/ 1744 w 1745"/>
                <a:gd name="T7" fmla="*/ 671 h 672"/>
              </a:gdLst>
              <a:ahLst/>
              <a:cxnLst>
                <a:cxn ang="0">
                  <a:pos x="T0" y="T1"/>
                </a:cxn>
                <a:cxn ang="0">
                  <a:pos x="T2" y="T3"/>
                </a:cxn>
                <a:cxn ang="0">
                  <a:pos x="T4" y="T5"/>
                </a:cxn>
                <a:cxn ang="0">
                  <a:pos x="T6" y="T7"/>
                </a:cxn>
              </a:cxnLst>
              <a:rect l="0" t="0" r="r" b="b"/>
              <a:pathLst>
                <a:path w="1745" h="672">
                  <a:moveTo>
                    <a:pt x="1744" y="671"/>
                  </a:moveTo>
                  <a:lnTo>
                    <a:pt x="871" y="0"/>
                  </a:lnTo>
                  <a:lnTo>
                    <a:pt x="0" y="671"/>
                  </a:lnTo>
                  <a:lnTo>
                    <a:pt x="1744" y="671"/>
                  </a:lnTo>
                </a:path>
              </a:pathLst>
            </a:custGeom>
            <a:solidFill>
              <a:schemeClr val="accent3"/>
            </a:solidFill>
            <a:ln w="19050" cap="rnd" cmpd="sng">
              <a:solidFill>
                <a:schemeClr val="tx1"/>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Arial"/>
                <a:ea typeface="+mn-ea"/>
                <a:cs typeface="Arial"/>
              </a:endParaRPr>
            </a:p>
          </p:txBody>
        </p:sp>
        <p:sp>
          <p:nvSpPr>
            <p:cNvPr id="73743" name="Text Box 29"/>
            <p:cNvSpPr txBox="1">
              <a:spLocks noChangeArrowheads="1"/>
            </p:cNvSpPr>
            <p:nvPr/>
          </p:nvSpPr>
          <p:spPr bwMode="auto">
            <a:xfrm>
              <a:off x="4685" y="375"/>
              <a:ext cx="519" cy="1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defTabSz="762000">
                <a:defRPr>
                  <a:solidFill>
                    <a:schemeClr val="tx1"/>
                  </a:solidFill>
                  <a:latin typeface="Calibri" charset="0"/>
                  <a:ea typeface="ＭＳ Ｐゴシック" charset="0"/>
                  <a:cs typeface="Arial" charset="0"/>
                </a:defRPr>
              </a:lvl1pPr>
              <a:lvl2pPr marL="742950" indent="-285750" defTabSz="762000">
                <a:defRPr>
                  <a:solidFill>
                    <a:schemeClr val="tx1"/>
                  </a:solidFill>
                  <a:latin typeface="Calibri" charset="0"/>
                  <a:ea typeface="Arial" charset="0"/>
                  <a:cs typeface="Arial" charset="0"/>
                </a:defRPr>
              </a:lvl2pPr>
              <a:lvl3pPr marL="1143000" indent="-228600" defTabSz="762000">
                <a:defRPr>
                  <a:solidFill>
                    <a:schemeClr val="tx1"/>
                  </a:solidFill>
                  <a:latin typeface="Calibri" charset="0"/>
                  <a:ea typeface="Arial" charset="0"/>
                  <a:cs typeface="Arial" charset="0"/>
                </a:defRPr>
              </a:lvl3pPr>
              <a:lvl4pPr marL="1600200" indent="-228600" defTabSz="762000">
                <a:defRPr>
                  <a:solidFill>
                    <a:schemeClr val="tx1"/>
                  </a:solidFill>
                  <a:latin typeface="Calibri" charset="0"/>
                  <a:ea typeface="Arial" charset="0"/>
                  <a:cs typeface="Arial" charset="0"/>
                </a:defRPr>
              </a:lvl4pPr>
              <a:lvl5pPr marL="2057400" indent="-228600" defTabSz="762000">
                <a:defRPr>
                  <a:solidFill>
                    <a:schemeClr val="tx1"/>
                  </a:solidFill>
                  <a:latin typeface="Calibri" charset="0"/>
                  <a:ea typeface="Arial" charset="0"/>
                  <a:cs typeface="Arial" charset="0"/>
                </a:defRPr>
              </a:lvl5pPr>
              <a:lvl6pPr marL="2514600" indent="-228600" defTabSz="762000" fontAlgn="base">
                <a:spcBef>
                  <a:spcPct val="0"/>
                </a:spcBef>
                <a:spcAft>
                  <a:spcPct val="0"/>
                </a:spcAft>
                <a:defRPr>
                  <a:solidFill>
                    <a:schemeClr val="tx1"/>
                  </a:solidFill>
                  <a:latin typeface="Calibri" charset="0"/>
                  <a:ea typeface="Arial" charset="0"/>
                  <a:cs typeface="Arial" charset="0"/>
                </a:defRPr>
              </a:lvl6pPr>
              <a:lvl7pPr marL="2971800" indent="-228600" defTabSz="762000" fontAlgn="base">
                <a:spcBef>
                  <a:spcPct val="0"/>
                </a:spcBef>
                <a:spcAft>
                  <a:spcPct val="0"/>
                </a:spcAft>
                <a:defRPr>
                  <a:solidFill>
                    <a:schemeClr val="tx1"/>
                  </a:solidFill>
                  <a:latin typeface="Calibri" charset="0"/>
                  <a:ea typeface="Arial" charset="0"/>
                  <a:cs typeface="Arial" charset="0"/>
                </a:defRPr>
              </a:lvl7pPr>
              <a:lvl8pPr marL="3429000" indent="-228600" defTabSz="762000" fontAlgn="base">
                <a:spcBef>
                  <a:spcPct val="0"/>
                </a:spcBef>
                <a:spcAft>
                  <a:spcPct val="0"/>
                </a:spcAft>
                <a:defRPr>
                  <a:solidFill>
                    <a:schemeClr val="tx1"/>
                  </a:solidFill>
                  <a:latin typeface="Calibri" charset="0"/>
                  <a:ea typeface="Arial" charset="0"/>
                  <a:cs typeface="Arial" charset="0"/>
                </a:defRPr>
              </a:lvl8pPr>
              <a:lvl9pPr marL="3886200" indent="-228600" defTabSz="762000" fontAlgn="base">
                <a:spcBef>
                  <a:spcPct val="0"/>
                </a:spcBef>
                <a:spcAft>
                  <a:spcPct val="0"/>
                </a:spcAft>
                <a:defRPr>
                  <a:solidFill>
                    <a:schemeClr val="tx1"/>
                  </a:solidFill>
                  <a:latin typeface="Calibri" charset="0"/>
                  <a:ea typeface="Arial" charset="0"/>
                  <a:cs typeface="Arial" charset="0"/>
                </a:defRPr>
              </a:lvl9pPr>
            </a:lstStyle>
            <a:p>
              <a:r>
                <a:rPr lang="en-AU" sz="600" b="1" dirty="0">
                  <a:solidFill>
                    <a:srgbClr val="000000"/>
                  </a:solidFill>
                  <a:latin typeface="Arial" charset="0"/>
                  <a:ea typeface="MS PGothic" charset="0"/>
                  <a:cs typeface="MS PGothic" charset="0"/>
                </a:rPr>
                <a:t>Interrelationships</a:t>
              </a:r>
            </a:p>
          </p:txBody>
        </p:sp>
        <p:sp>
          <p:nvSpPr>
            <p:cNvPr id="72" name="Freeform 30"/>
            <p:cNvSpPr>
              <a:spLocks/>
            </p:cNvSpPr>
            <p:nvPr/>
          </p:nvSpPr>
          <p:spPr bwMode="auto">
            <a:xfrm>
              <a:off x="5297" y="716"/>
              <a:ext cx="261" cy="462"/>
            </a:xfrm>
            <a:custGeom>
              <a:avLst/>
              <a:gdLst>
                <a:gd name="T0" fmla="*/ 791 w 792"/>
                <a:gd name="T1" fmla="*/ 1192 h 1193"/>
                <a:gd name="T2" fmla="*/ 791 w 792"/>
                <a:gd name="T3" fmla="*/ 0 h 1193"/>
                <a:gd name="T4" fmla="*/ 0 w 792"/>
                <a:gd name="T5" fmla="*/ 0 h 1193"/>
                <a:gd name="T6" fmla="*/ 0 w 792"/>
                <a:gd name="T7" fmla="*/ 1192 h 1193"/>
                <a:gd name="T8" fmla="*/ 791 w 792"/>
                <a:gd name="T9" fmla="*/ 1192 h 1193"/>
              </a:gdLst>
              <a:ahLst/>
              <a:cxnLst>
                <a:cxn ang="0">
                  <a:pos x="T0" y="T1"/>
                </a:cxn>
                <a:cxn ang="0">
                  <a:pos x="T2" y="T3"/>
                </a:cxn>
                <a:cxn ang="0">
                  <a:pos x="T4" y="T5"/>
                </a:cxn>
                <a:cxn ang="0">
                  <a:pos x="T6" y="T7"/>
                </a:cxn>
                <a:cxn ang="0">
                  <a:pos x="T8" y="T9"/>
                </a:cxn>
              </a:cxnLst>
              <a:rect l="0" t="0" r="r" b="b"/>
              <a:pathLst>
                <a:path w="792" h="1193">
                  <a:moveTo>
                    <a:pt x="791" y="1192"/>
                  </a:moveTo>
                  <a:lnTo>
                    <a:pt x="791" y="0"/>
                  </a:lnTo>
                  <a:lnTo>
                    <a:pt x="0" y="0"/>
                  </a:lnTo>
                  <a:lnTo>
                    <a:pt x="0" y="1192"/>
                  </a:lnTo>
                  <a:lnTo>
                    <a:pt x="791" y="1192"/>
                  </a:lnTo>
                </a:path>
              </a:pathLst>
            </a:custGeom>
            <a:solidFill>
              <a:schemeClr val="accent4"/>
            </a:solidFill>
            <a:ln w="19050" cap="rnd" cmpd="sng">
              <a:solidFill>
                <a:schemeClr val="tx1"/>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Arial"/>
                <a:ea typeface="+mn-ea"/>
                <a:cs typeface="Arial"/>
              </a:endParaRPr>
            </a:p>
          </p:txBody>
        </p:sp>
        <p:sp>
          <p:nvSpPr>
            <p:cNvPr id="73745" name="Text Box 31"/>
            <p:cNvSpPr txBox="1">
              <a:spLocks noChangeArrowheads="1"/>
            </p:cNvSpPr>
            <p:nvPr/>
          </p:nvSpPr>
          <p:spPr bwMode="auto">
            <a:xfrm rot="-5400000">
              <a:off x="5178" y="844"/>
              <a:ext cx="497"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pPr algn="ctr"/>
              <a:r>
                <a:rPr lang="en-US" sz="800" b="1" dirty="0">
                  <a:solidFill>
                    <a:srgbClr val="000000"/>
                  </a:solidFill>
                  <a:latin typeface="Arial" charset="0"/>
                </a:rPr>
                <a:t>Analysis of</a:t>
              </a:r>
            </a:p>
            <a:p>
              <a:pPr algn="ctr"/>
              <a:r>
                <a:rPr lang="en-US" sz="800" b="1" dirty="0">
                  <a:solidFill>
                    <a:srgbClr val="000000"/>
                  </a:solidFill>
                  <a:latin typeface="Arial" charset="0"/>
                </a:rPr>
                <a:t>Competitors</a:t>
              </a:r>
            </a:p>
          </p:txBody>
        </p:sp>
        <p:sp>
          <p:nvSpPr>
            <p:cNvPr id="73746" name="Rectangle 32"/>
            <p:cNvSpPr>
              <a:spLocks noChangeArrowheads="1"/>
            </p:cNvSpPr>
            <p:nvPr/>
          </p:nvSpPr>
          <p:spPr bwMode="auto">
            <a:xfrm>
              <a:off x="5298" y="613"/>
              <a:ext cx="260" cy="106"/>
            </a:xfrm>
            <a:prstGeom prst="rect">
              <a:avLst/>
            </a:prstGeom>
            <a:solidFill>
              <a:srgbClr val="F7D7AC"/>
            </a:solidFill>
            <a:ln w="19050">
              <a:solidFill>
                <a:schemeClr val="tx1"/>
              </a:solidFill>
              <a:miter lim="800000"/>
              <a:headEnd/>
              <a:tailEnd/>
            </a:ln>
          </p:spPr>
          <p:txBody>
            <a:bodyPr wrap="none" anchor="ctr"/>
            <a:lstStyle/>
            <a:p>
              <a:endParaRPr lang="en-US" dirty="0"/>
            </a:p>
          </p:txBody>
        </p:sp>
      </p:grpSp>
      <p:sp>
        <p:nvSpPr>
          <p:cNvPr id="75836" name="Line 60"/>
          <p:cNvSpPr>
            <a:spLocks noChangeShapeType="1"/>
          </p:cNvSpPr>
          <p:nvPr/>
        </p:nvSpPr>
        <p:spPr bwMode="auto">
          <a:xfrm>
            <a:off x="3416300" y="1333500"/>
            <a:ext cx="3251200" cy="1054100"/>
          </a:xfrm>
          <a:prstGeom prst="line">
            <a:avLst/>
          </a:prstGeom>
          <a:noFill/>
          <a:ln w="57150">
            <a:solidFill>
              <a:schemeClr val="accent1"/>
            </a:solidFill>
            <a:round/>
            <a:headEnd/>
            <a:tailEnd type="triangle" w="sm" len="sm"/>
          </a:ln>
          <a:extLst>
            <a:ext uri="{909E8E84-426E-40dd-AFC4-6F175D3DCCD1}">
              <a14:hiddenFill xmlns="" xmlns:a14="http://schemas.microsoft.com/office/drawing/2010/main">
                <a:noFill/>
              </a14:hiddenFill>
            </a:ext>
          </a:extLst>
        </p:spPr>
        <p:txBody>
          <a:bodyPr wrap="none" anchor="ctr"/>
          <a:lstStyle/>
          <a:p>
            <a:endParaRPr lang="en-US" dirty="0"/>
          </a:p>
        </p:txBody>
      </p:sp>
    </p:spTree>
    <p:extLst>
      <p:ext uri="{BB962C8B-B14F-4D97-AF65-F5344CB8AC3E}">
        <p14:creationId xmlns:p14="http://schemas.microsoft.com/office/powerpoint/2010/main" val="2318823740"/>
      </p:ext>
    </p:extLst>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1000"/>
                                  </p:stCondLst>
                                  <p:childTnLst>
                                    <p:set>
                                      <p:cBhvr>
                                        <p:cTn id="6" dur="1" fill="hold">
                                          <p:stCondLst>
                                            <p:cond delay="0"/>
                                          </p:stCondLst>
                                        </p:cTn>
                                        <p:tgtEl>
                                          <p:spTgt spid="75836"/>
                                        </p:tgtEl>
                                        <p:attrNameLst>
                                          <p:attrName>style.visibility</p:attrName>
                                        </p:attrNameLst>
                                      </p:cBhvr>
                                      <p:to>
                                        <p:strVal val="visible"/>
                                      </p:to>
                                    </p:set>
                                    <p:animEffect transition="in" filter="wipe(left)">
                                      <p:cBhvr>
                                        <p:cTn id="7" dur="1000"/>
                                        <p:tgtEl>
                                          <p:spTgt spid="75836"/>
                                        </p:tgtEl>
                                      </p:cBhvr>
                                    </p:animEffect>
                                  </p:childTnLst>
                                </p:cTn>
                              </p:par>
                            </p:childTnLst>
                          </p:cTn>
                        </p:par>
                        <p:par>
                          <p:cTn id="8" fill="hold" nodeType="afterGroup">
                            <p:stCondLst>
                              <p:cond delay="2000"/>
                            </p:stCondLst>
                            <p:childTnLst>
                              <p:par>
                                <p:cTn id="9" presetID="22" presetClass="entr" presetSubtype="8" fill="hold" nodeType="afterEffect">
                                  <p:stCondLst>
                                    <p:cond delay="0"/>
                                  </p:stCondLst>
                                  <p:childTnLst>
                                    <p:set>
                                      <p:cBhvr>
                                        <p:cTn id="10" dur="1" fill="hold">
                                          <p:stCondLst>
                                            <p:cond delay="0"/>
                                          </p:stCondLst>
                                        </p:cTn>
                                        <p:tgtEl>
                                          <p:spTgt spid="75779"/>
                                        </p:tgtEl>
                                        <p:attrNameLst>
                                          <p:attrName>style.visibility</p:attrName>
                                        </p:attrNameLst>
                                      </p:cBhvr>
                                      <p:to>
                                        <p:strVal val="visible"/>
                                      </p:to>
                                    </p:set>
                                    <p:animEffect transition="in" filter="wipe(left)">
                                      <p:cBhvr>
                                        <p:cTn id="11" dur="1000"/>
                                        <p:tgtEl>
                                          <p:spTgt spid="75779"/>
                                        </p:tgtEl>
                                      </p:cBhvr>
                                    </p:animEffect>
                                  </p:childTnLst>
                                </p:cTn>
                              </p:par>
                            </p:childTnLst>
                          </p:cTn>
                        </p:par>
                        <p:par>
                          <p:cTn id="12" fill="hold" nodeType="afterGroup">
                            <p:stCondLst>
                              <p:cond delay="3000"/>
                            </p:stCondLst>
                            <p:childTnLst>
                              <p:par>
                                <p:cTn id="13" presetID="22" presetClass="entr" presetSubtype="8" fill="hold" nodeType="afterEffect">
                                  <p:stCondLst>
                                    <p:cond delay="1000"/>
                                  </p:stCondLst>
                                  <p:childTnLst>
                                    <p:set>
                                      <p:cBhvr>
                                        <p:cTn id="14" dur="1" fill="hold">
                                          <p:stCondLst>
                                            <p:cond delay="0"/>
                                          </p:stCondLst>
                                        </p:cTn>
                                        <p:tgtEl>
                                          <p:spTgt spid="75819"/>
                                        </p:tgtEl>
                                        <p:attrNameLst>
                                          <p:attrName>style.visibility</p:attrName>
                                        </p:attrNameLst>
                                      </p:cBhvr>
                                      <p:to>
                                        <p:strVal val="visible"/>
                                      </p:to>
                                    </p:set>
                                    <p:animEffect transition="in" filter="wipe(left)">
                                      <p:cBhvr>
                                        <p:cTn id="15" dur="1000"/>
                                        <p:tgtEl>
                                          <p:spTgt spid="758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836" grpId="0" animBg="1"/>
    </p:bld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5777" name="Rectangle 2"/>
          <p:cNvSpPr>
            <a:spLocks noGrp="1" noChangeArrowheads="1"/>
          </p:cNvSpPr>
          <p:nvPr>
            <p:ph type="title"/>
          </p:nvPr>
        </p:nvSpPr>
        <p:spPr>
          <a:xfrm>
            <a:off x="685800" y="434975"/>
            <a:ext cx="7772400" cy="901700"/>
          </a:xfrm>
        </p:spPr>
        <p:txBody>
          <a:bodyPr/>
          <a:lstStyle/>
          <a:p>
            <a:r>
              <a:rPr lang="en-US" dirty="0">
                <a:latin typeface="Arial" charset="0"/>
                <a:cs typeface="Arial" charset="0"/>
              </a:rPr>
              <a:t>House of Quality Example</a:t>
            </a:r>
          </a:p>
        </p:txBody>
      </p:sp>
      <p:grpSp>
        <p:nvGrpSpPr>
          <p:cNvPr id="75778" name="Group 19"/>
          <p:cNvGrpSpPr>
            <a:grpSpLocks/>
          </p:cNvGrpSpPr>
          <p:nvPr/>
        </p:nvGrpSpPr>
        <p:grpSpPr bwMode="auto">
          <a:xfrm>
            <a:off x="1389063" y="238125"/>
            <a:ext cx="2201862" cy="1987550"/>
            <a:chOff x="4171" y="302"/>
            <a:chExt cx="1387" cy="1252"/>
          </a:xfrm>
        </p:grpSpPr>
        <p:sp>
          <p:nvSpPr>
            <p:cNvPr id="75797" name="Freeform 20"/>
            <p:cNvSpPr>
              <a:spLocks/>
            </p:cNvSpPr>
            <p:nvPr/>
          </p:nvSpPr>
          <p:spPr bwMode="auto">
            <a:xfrm>
              <a:off x="4188" y="718"/>
              <a:ext cx="394" cy="462"/>
            </a:xfrm>
            <a:custGeom>
              <a:avLst/>
              <a:gdLst>
                <a:gd name="T0" fmla="*/ 394 w 1436"/>
                <a:gd name="T1" fmla="*/ 462 h 976"/>
                <a:gd name="T2" fmla="*/ 394 w 1436"/>
                <a:gd name="T3" fmla="*/ 0 h 976"/>
                <a:gd name="T4" fmla="*/ 0 w 1436"/>
                <a:gd name="T5" fmla="*/ 0 h 976"/>
                <a:gd name="T6" fmla="*/ 0 w 1436"/>
                <a:gd name="T7" fmla="*/ 462 h 976"/>
                <a:gd name="T8" fmla="*/ 394 w 1436"/>
                <a:gd name="T9" fmla="*/ 462 h 976"/>
                <a:gd name="T10" fmla="*/ 0 60000 65536"/>
                <a:gd name="T11" fmla="*/ 0 60000 65536"/>
                <a:gd name="T12" fmla="*/ 0 60000 65536"/>
                <a:gd name="T13" fmla="*/ 0 60000 65536"/>
                <a:gd name="T14" fmla="*/ 0 60000 65536"/>
                <a:gd name="T15" fmla="*/ 0 w 1436"/>
                <a:gd name="T16" fmla="*/ 0 h 976"/>
                <a:gd name="T17" fmla="*/ 1436 w 1436"/>
                <a:gd name="T18" fmla="*/ 976 h 976"/>
              </a:gdLst>
              <a:ahLst/>
              <a:cxnLst>
                <a:cxn ang="T10">
                  <a:pos x="T0" y="T1"/>
                </a:cxn>
                <a:cxn ang="T11">
                  <a:pos x="T2" y="T3"/>
                </a:cxn>
                <a:cxn ang="T12">
                  <a:pos x="T4" y="T5"/>
                </a:cxn>
                <a:cxn ang="T13">
                  <a:pos x="T6" y="T7"/>
                </a:cxn>
                <a:cxn ang="T14">
                  <a:pos x="T8" y="T9"/>
                </a:cxn>
              </a:cxnLst>
              <a:rect l="T15" t="T16" r="T17" b="T18"/>
              <a:pathLst>
                <a:path w="1436" h="976">
                  <a:moveTo>
                    <a:pt x="1435" y="975"/>
                  </a:moveTo>
                  <a:lnTo>
                    <a:pt x="1435" y="0"/>
                  </a:lnTo>
                  <a:lnTo>
                    <a:pt x="0" y="0"/>
                  </a:lnTo>
                  <a:lnTo>
                    <a:pt x="0" y="975"/>
                  </a:lnTo>
                  <a:lnTo>
                    <a:pt x="1435" y="975"/>
                  </a:lnTo>
                </a:path>
              </a:pathLst>
            </a:custGeom>
            <a:solidFill>
              <a:srgbClr val="D9F7FF"/>
            </a:solidFill>
            <a:ln w="19050" cap="rnd" cmpd="sng">
              <a:solidFill>
                <a:schemeClr val="tx1"/>
              </a:solidFill>
              <a:prstDash val="solid"/>
              <a:round/>
              <a:headEnd type="none" w="med" len="med"/>
              <a:tailEnd type="none" w="med" len="med"/>
            </a:ln>
          </p:spPr>
          <p:txBody>
            <a:bodyPr/>
            <a:lstStyle/>
            <a:p>
              <a:endParaRPr lang="en-US" dirty="0"/>
            </a:p>
          </p:txBody>
        </p:sp>
        <p:sp>
          <p:nvSpPr>
            <p:cNvPr id="75798" name="Text Box 21"/>
            <p:cNvSpPr txBox="1">
              <a:spLocks noChangeArrowheads="1"/>
            </p:cNvSpPr>
            <p:nvPr/>
          </p:nvSpPr>
          <p:spPr bwMode="auto">
            <a:xfrm>
              <a:off x="4171" y="808"/>
              <a:ext cx="428" cy="2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defTabSz="762000">
                <a:defRPr>
                  <a:solidFill>
                    <a:schemeClr val="tx1"/>
                  </a:solidFill>
                  <a:latin typeface="Calibri" charset="0"/>
                  <a:ea typeface="ＭＳ Ｐゴシック" charset="0"/>
                  <a:cs typeface="Arial" charset="0"/>
                </a:defRPr>
              </a:lvl1pPr>
              <a:lvl2pPr marL="742950" indent="-285750" defTabSz="762000">
                <a:defRPr>
                  <a:solidFill>
                    <a:schemeClr val="tx1"/>
                  </a:solidFill>
                  <a:latin typeface="Calibri" charset="0"/>
                  <a:ea typeface="Arial" charset="0"/>
                  <a:cs typeface="Arial" charset="0"/>
                </a:defRPr>
              </a:lvl2pPr>
              <a:lvl3pPr marL="1143000" indent="-228600" defTabSz="762000">
                <a:defRPr>
                  <a:solidFill>
                    <a:schemeClr val="tx1"/>
                  </a:solidFill>
                  <a:latin typeface="Calibri" charset="0"/>
                  <a:ea typeface="Arial" charset="0"/>
                  <a:cs typeface="Arial" charset="0"/>
                </a:defRPr>
              </a:lvl3pPr>
              <a:lvl4pPr marL="1600200" indent="-228600" defTabSz="762000">
                <a:defRPr>
                  <a:solidFill>
                    <a:schemeClr val="tx1"/>
                  </a:solidFill>
                  <a:latin typeface="Calibri" charset="0"/>
                  <a:ea typeface="Arial" charset="0"/>
                  <a:cs typeface="Arial" charset="0"/>
                </a:defRPr>
              </a:lvl4pPr>
              <a:lvl5pPr marL="2057400" indent="-228600" defTabSz="762000">
                <a:defRPr>
                  <a:solidFill>
                    <a:schemeClr val="tx1"/>
                  </a:solidFill>
                  <a:latin typeface="Calibri" charset="0"/>
                  <a:ea typeface="Arial" charset="0"/>
                  <a:cs typeface="Arial" charset="0"/>
                </a:defRPr>
              </a:lvl5pPr>
              <a:lvl6pPr marL="2514600" indent="-228600" defTabSz="762000" fontAlgn="base">
                <a:spcBef>
                  <a:spcPct val="0"/>
                </a:spcBef>
                <a:spcAft>
                  <a:spcPct val="0"/>
                </a:spcAft>
                <a:defRPr>
                  <a:solidFill>
                    <a:schemeClr val="tx1"/>
                  </a:solidFill>
                  <a:latin typeface="Calibri" charset="0"/>
                  <a:ea typeface="Arial" charset="0"/>
                  <a:cs typeface="Arial" charset="0"/>
                </a:defRPr>
              </a:lvl6pPr>
              <a:lvl7pPr marL="2971800" indent="-228600" defTabSz="762000" fontAlgn="base">
                <a:spcBef>
                  <a:spcPct val="0"/>
                </a:spcBef>
                <a:spcAft>
                  <a:spcPct val="0"/>
                </a:spcAft>
                <a:defRPr>
                  <a:solidFill>
                    <a:schemeClr val="tx1"/>
                  </a:solidFill>
                  <a:latin typeface="Calibri" charset="0"/>
                  <a:ea typeface="Arial" charset="0"/>
                  <a:cs typeface="Arial" charset="0"/>
                </a:defRPr>
              </a:lvl7pPr>
              <a:lvl8pPr marL="3429000" indent="-228600" defTabSz="762000" fontAlgn="base">
                <a:spcBef>
                  <a:spcPct val="0"/>
                </a:spcBef>
                <a:spcAft>
                  <a:spcPct val="0"/>
                </a:spcAft>
                <a:defRPr>
                  <a:solidFill>
                    <a:schemeClr val="tx1"/>
                  </a:solidFill>
                  <a:latin typeface="Calibri" charset="0"/>
                  <a:ea typeface="Arial" charset="0"/>
                  <a:cs typeface="Arial" charset="0"/>
                </a:defRPr>
              </a:lvl8pPr>
              <a:lvl9pPr marL="3886200" indent="-228600" defTabSz="762000" fontAlgn="base">
                <a:spcBef>
                  <a:spcPct val="0"/>
                </a:spcBef>
                <a:spcAft>
                  <a:spcPct val="0"/>
                </a:spcAft>
                <a:defRPr>
                  <a:solidFill>
                    <a:schemeClr val="tx1"/>
                  </a:solidFill>
                  <a:latin typeface="Calibri" charset="0"/>
                  <a:ea typeface="Arial" charset="0"/>
                  <a:cs typeface="Arial" charset="0"/>
                </a:defRPr>
              </a:lvl9pPr>
            </a:lstStyle>
            <a:p>
              <a:pPr algn="ctr"/>
              <a:r>
                <a:rPr lang="en-AU" sz="800" b="1" dirty="0">
                  <a:solidFill>
                    <a:srgbClr val="000000"/>
                  </a:solidFill>
                  <a:latin typeface="Arial" charset="0"/>
                  <a:ea typeface="MS PGothic" charset="0"/>
                  <a:cs typeface="MS PGothic" charset="0"/>
                </a:rPr>
                <a:t>What the Customer</a:t>
              </a:r>
            </a:p>
            <a:p>
              <a:pPr algn="ctr"/>
              <a:r>
                <a:rPr lang="en-AU" sz="800" b="1" dirty="0">
                  <a:solidFill>
                    <a:srgbClr val="000000"/>
                  </a:solidFill>
                  <a:latin typeface="Arial" charset="0"/>
                  <a:ea typeface="MS PGothic" charset="0"/>
                  <a:cs typeface="MS PGothic" charset="0"/>
                </a:rPr>
                <a:t>Wants</a:t>
              </a:r>
            </a:p>
          </p:txBody>
        </p:sp>
        <p:sp>
          <p:nvSpPr>
            <p:cNvPr id="75799" name="Freeform 22"/>
            <p:cNvSpPr>
              <a:spLocks/>
            </p:cNvSpPr>
            <p:nvPr/>
          </p:nvSpPr>
          <p:spPr bwMode="auto">
            <a:xfrm>
              <a:off x="4580" y="718"/>
              <a:ext cx="720" cy="464"/>
            </a:xfrm>
            <a:custGeom>
              <a:avLst/>
              <a:gdLst>
                <a:gd name="T0" fmla="*/ 720 w 1738"/>
                <a:gd name="T1" fmla="*/ 464 h 976"/>
                <a:gd name="T2" fmla="*/ 720 w 1738"/>
                <a:gd name="T3" fmla="*/ 0 h 976"/>
                <a:gd name="T4" fmla="*/ 0 w 1738"/>
                <a:gd name="T5" fmla="*/ 0 h 976"/>
                <a:gd name="T6" fmla="*/ 0 w 1738"/>
                <a:gd name="T7" fmla="*/ 464 h 976"/>
                <a:gd name="T8" fmla="*/ 720 w 1738"/>
                <a:gd name="T9" fmla="*/ 464 h 976"/>
                <a:gd name="T10" fmla="*/ 0 60000 65536"/>
                <a:gd name="T11" fmla="*/ 0 60000 65536"/>
                <a:gd name="T12" fmla="*/ 0 60000 65536"/>
                <a:gd name="T13" fmla="*/ 0 60000 65536"/>
                <a:gd name="T14" fmla="*/ 0 60000 65536"/>
                <a:gd name="T15" fmla="*/ 0 w 1738"/>
                <a:gd name="T16" fmla="*/ 0 h 976"/>
                <a:gd name="T17" fmla="*/ 1738 w 1738"/>
                <a:gd name="T18" fmla="*/ 976 h 976"/>
              </a:gdLst>
              <a:ahLst/>
              <a:cxnLst>
                <a:cxn ang="T10">
                  <a:pos x="T0" y="T1"/>
                </a:cxn>
                <a:cxn ang="T11">
                  <a:pos x="T2" y="T3"/>
                </a:cxn>
                <a:cxn ang="T12">
                  <a:pos x="T4" y="T5"/>
                </a:cxn>
                <a:cxn ang="T13">
                  <a:pos x="T6" y="T7"/>
                </a:cxn>
                <a:cxn ang="T14">
                  <a:pos x="T8" y="T9"/>
                </a:cxn>
              </a:cxnLst>
              <a:rect l="T15" t="T16" r="T17" b="T18"/>
              <a:pathLst>
                <a:path w="1738" h="976">
                  <a:moveTo>
                    <a:pt x="1737" y="975"/>
                  </a:moveTo>
                  <a:lnTo>
                    <a:pt x="1737" y="0"/>
                  </a:lnTo>
                  <a:lnTo>
                    <a:pt x="0" y="0"/>
                  </a:lnTo>
                  <a:lnTo>
                    <a:pt x="0" y="975"/>
                  </a:lnTo>
                  <a:lnTo>
                    <a:pt x="1737" y="975"/>
                  </a:lnTo>
                </a:path>
              </a:pathLst>
            </a:custGeom>
            <a:solidFill>
              <a:schemeClr val="accent2"/>
            </a:solidFill>
            <a:ln w="19050" cap="rnd" cmpd="sng">
              <a:solidFill>
                <a:schemeClr val="tx1"/>
              </a:solidFill>
              <a:prstDash val="solid"/>
              <a:round/>
              <a:headEnd type="none" w="med" len="med"/>
              <a:tailEnd type="none" w="med" len="med"/>
            </a:ln>
          </p:spPr>
          <p:txBody>
            <a:bodyPr/>
            <a:lstStyle/>
            <a:p>
              <a:endParaRPr lang="en-US" dirty="0"/>
            </a:p>
          </p:txBody>
        </p:sp>
        <p:sp>
          <p:nvSpPr>
            <p:cNvPr id="75800" name="Text Box 23"/>
            <p:cNvSpPr txBox="1">
              <a:spLocks noChangeArrowheads="1"/>
            </p:cNvSpPr>
            <p:nvPr/>
          </p:nvSpPr>
          <p:spPr bwMode="auto">
            <a:xfrm>
              <a:off x="4695" y="848"/>
              <a:ext cx="500"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defTabSz="762000">
                <a:defRPr>
                  <a:solidFill>
                    <a:schemeClr val="tx1"/>
                  </a:solidFill>
                  <a:latin typeface="Calibri" charset="0"/>
                  <a:ea typeface="ＭＳ Ｐゴシック" charset="0"/>
                  <a:cs typeface="Arial" charset="0"/>
                </a:defRPr>
              </a:lvl1pPr>
              <a:lvl2pPr marL="742950" indent="-285750" defTabSz="762000">
                <a:defRPr>
                  <a:solidFill>
                    <a:schemeClr val="tx1"/>
                  </a:solidFill>
                  <a:latin typeface="Calibri" charset="0"/>
                  <a:ea typeface="Arial" charset="0"/>
                  <a:cs typeface="Arial" charset="0"/>
                </a:defRPr>
              </a:lvl2pPr>
              <a:lvl3pPr marL="1143000" indent="-228600" defTabSz="762000">
                <a:defRPr>
                  <a:solidFill>
                    <a:schemeClr val="tx1"/>
                  </a:solidFill>
                  <a:latin typeface="Calibri" charset="0"/>
                  <a:ea typeface="Arial" charset="0"/>
                  <a:cs typeface="Arial" charset="0"/>
                </a:defRPr>
              </a:lvl3pPr>
              <a:lvl4pPr marL="1600200" indent="-228600" defTabSz="762000">
                <a:defRPr>
                  <a:solidFill>
                    <a:schemeClr val="tx1"/>
                  </a:solidFill>
                  <a:latin typeface="Calibri" charset="0"/>
                  <a:ea typeface="Arial" charset="0"/>
                  <a:cs typeface="Arial" charset="0"/>
                </a:defRPr>
              </a:lvl4pPr>
              <a:lvl5pPr marL="2057400" indent="-228600" defTabSz="762000">
                <a:defRPr>
                  <a:solidFill>
                    <a:schemeClr val="tx1"/>
                  </a:solidFill>
                  <a:latin typeface="Calibri" charset="0"/>
                  <a:ea typeface="Arial" charset="0"/>
                  <a:cs typeface="Arial" charset="0"/>
                </a:defRPr>
              </a:lvl5pPr>
              <a:lvl6pPr marL="2514600" indent="-228600" defTabSz="762000" fontAlgn="base">
                <a:spcBef>
                  <a:spcPct val="0"/>
                </a:spcBef>
                <a:spcAft>
                  <a:spcPct val="0"/>
                </a:spcAft>
                <a:defRPr>
                  <a:solidFill>
                    <a:schemeClr val="tx1"/>
                  </a:solidFill>
                  <a:latin typeface="Calibri" charset="0"/>
                  <a:ea typeface="Arial" charset="0"/>
                  <a:cs typeface="Arial" charset="0"/>
                </a:defRPr>
              </a:lvl6pPr>
              <a:lvl7pPr marL="2971800" indent="-228600" defTabSz="762000" fontAlgn="base">
                <a:spcBef>
                  <a:spcPct val="0"/>
                </a:spcBef>
                <a:spcAft>
                  <a:spcPct val="0"/>
                </a:spcAft>
                <a:defRPr>
                  <a:solidFill>
                    <a:schemeClr val="tx1"/>
                  </a:solidFill>
                  <a:latin typeface="Calibri" charset="0"/>
                  <a:ea typeface="Arial" charset="0"/>
                  <a:cs typeface="Arial" charset="0"/>
                </a:defRPr>
              </a:lvl7pPr>
              <a:lvl8pPr marL="3429000" indent="-228600" defTabSz="762000" fontAlgn="base">
                <a:spcBef>
                  <a:spcPct val="0"/>
                </a:spcBef>
                <a:spcAft>
                  <a:spcPct val="0"/>
                </a:spcAft>
                <a:defRPr>
                  <a:solidFill>
                    <a:schemeClr val="tx1"/>
                  </a:solidFill>
                  <a:latin typeface="Calibri" charset="0"/>
                  <a:ea typeface="Arial" charset="0"/>
                  <a:cs typeface="Arial" charset="0"/>
                </a:defRPr>
              </a:lvl8pPr>
              <a:lvl9pPr marL="3886200" indent="-228600" defTabSz="762000" fontAlgn="base">
                <a:spcBef>
                  <a:spcPct val="0"/>
                </a:spcBef>
                <a:spcAft>
                  <a:spcPct val="0"/>
                </a:spcAft>
                <a:defRPr>
                  <a:solidFill>
                    <a:schemeClr val="tx1"/>
                  </a:solidFill>
                  <a:latin typeface="Calibri" charset="0"/>
                  <a:ea typeface="Arial" charset="0"/>
                  <a:cs typeface="Arial" charset="0"/>
                </a:defRPr>
              </a:lvl9pPr>
            </a:lstStyle>
            <a:p>
              <a:pPr algn="ctr"/>
              <a:r>
                <a:rPr lang="en-AU" sz="800" b="1" dirty="0">
                  <a:solidFill>
                    <a:srgbClr val="000000"/>
                  </a:solidFill>
                  <a:latin typeface="Arial" charset="0"/>
                  <a:ea typeface="MS PGothic" charset="0"/>
                  <a:cs typeface="MS PGothic" charset="0"/>
                </a:rPr>
                <a:t>Relationship</a:t>
              </a:r>
            </a:p>
            <a:p>
              <a:pPr algn="ctr"/>
              <a:r>
                <a:rPr lang="en-AU" sz="800" b="1" dirty="0">
                  <a:solidFill>
                    <a:srgbClr val="000000"/>
                  </a:solidFill>
                  <a:latin typeface="Arial" charset="0"/>
                  <a:ea typeface="MS PGothic" charset="0"/>
                  <a:cs typeface="MS PGothic" charset="0"/>
                </a:rPr>
                <a:t>Matrix</a:t>
              </a:r>
            </a:p>
          </p:txBody>
        </p:sp>
        <p:sp>
          <p:nvSpPr>
            <p:cNvPr id="75801" name="Freeform 24"/>
            <p:cNvSpPr>
              <a:spLocks/>
            </p:cNvSpPr>
            <p:nvPr/>
          </p:nvSpPr>
          <p:spPr bwMode="auto">
            <a:xfrm>
              <a:off x="4580" y="1179"/>
              <a:ext cx="719" cy="375"/>
            </a:xfrm>
            <a:custGeom>
              <a:avLst/>
              <a:gdLst>
                <a:gd name="T0" fmla="*/ 719 w 3173"/>
                <a:gd name="T1" fmla="*/ 375 h 994"/>
                <a:gd name="T2" fmla="*/ 719 w 3173"/>
                <a:gd name="T3" fmla="*/ 0 h 994"/>
                <a:gd name="T4" fmla="*/ 0 w 3173"/>
                <a:gd name="T5" fmla="*/ 0 h 994"/>
                <a:gd name="T6" fmla="*/ 0 w 3173"/>
                <a:gd name="T7" fmla="*/ 375 h 994"/>
                <a:gd name="T8" fmla="*/ 719 w 3173"/>
                <a:gd name="T9" fmla="*/ 375 h 994"/>
                <a:gd name="T10" fmla="*/ 0 60000 65536"/>
                <a:gd name="T11" fmla="*/ 0 60000 65536"/>
                <a:gd name="T12" fmla="*/ 0 60000 65536"/>
                <a:gd name="T13" fmla="*/ 0 60000 65536"/>
                <a:gd name="T14" fmla="*/ 0 60000 65536"/>
                <a:gd name="T15" fmla="*/ 0 w 3173"/>
                <a:gd name="T16" fmla="*/ 0 h 994"/>
                <a:gd name="T17" fmla="*/ 3173 w 3173"/>
                <a:gd name="T18" fmla="*/ 994 h 994"/>
              </a:gdLst>
              <a:ahLst/>
              <a:cxnLst>
                <a:cxn ang="T10">
                  <a:pos x="T0" y="T1"/>
                </a:cxn>
                <a:cxn ang="T11">
                  <a:pos x="T2" y="T3"/>
                </a:cxn>
                <a:cxn ang="T12">
                  <a:pos x="T4" y="T5"/>
                </a:cxn>
                <a:cxn ang="T13">
                  <a:pos x="T6" y="T7"/>
                </a:cxn>
                <a:cxn ang="T14">
                  <a:pos x="T8" y="T9"/>
                </a:cxn>
              </a:cxnLst>
              <a:rect l="T15" t="T16" r="T17" b="T18"/>
              <a:pathLst>
                <a:path w="3173" h="994">
                  <a:moveTo>
                    <a:pt x="3172" y="993"/>
                  </a:moveTo>
                  <a:lnTo>
                    <a:pt x="3172" y="0"/>
                  </a:lnTo>
                  <a:lnTo>
                    <a:pt x="0" y="0"/>
                  </a:lnTo>
                  <a:lnTo>
                    <a:pt x="0" y="993"/>
                  </a:lnTo>
                  <a:lnTo>
                    <a:pt x="3172" y="993"/>
                  </a:lnTo>
                </a:path>
              </a:pathLst>
            </a:custGeom>
            <a:solidFill>
              <a:srgbClr val="BDD6AE"/>
            </a:solidFill>
            <a:ln w="19050" cap="rnd" cmpd="sng">
              <a:solidFill>
                <a:schemeClr val="tx1"/>
              </a:solidFill>
              <a:prstDash val="solid"/>
              <a:round/>
              <a:headEnd type="none" w="med" len="med"/>
              <a:tailEnd type="none" w="med" len="med"/>
            </a:ln>
          </p:spPr>
          <p:txBody>
            <a:bodyPr/>
            <a:lstStyle/>
            <a:p>
              <a:endParaRPr lang="en-US" dirty="0"/>
            </a:p>
          </p:txBody>
        </p:sp>
        <p:sp>
          <p:nvSpPr>
            <p:cNvPr id="75802" name="Text Box 25"/>
            <p:cNvSpPr txBox="1">
              <a:spLocks noChangeArrowheads="1"/>
            </p:cNvSpPr>
            <p:nvPr/>
          </p:nvSpPr>
          <p:spPr bwMode="auto">
            <a:xfrm>
              <a:off x="4605" y="1220"/>
              <a:ext cx="669" cy="2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defTabSz="762000">
                <a:defRPr>
                  <a:solidFill>
                    <a:schemeClr val="tx1"/>
                  </a:solidFill>
                  <a:latin typeface="Calibri" charset="0"/>
                  <a:ea typeface="ＭＳ Ｐゴシック" charset="0"/>
                  <a:cs typeface="Arial" charset="0"/>
                </a:defRPr>
              </a:lvl1pPr>
              <a:lvl2pPr marL="742950" indent="-285750" defTabSz="762000">
                <a:defRPr>
                  <a:solidFill>
                    <a:schemeClr val="tx1"/>
                  </a:solidFill>
                  <a:latin typeface="Calibri" charset="0"/>
                  <a:ea typeface="Arial" charset="0"/>
                  <a:cs typeface="Arial" charset="0"/>
                </a:defRPr>
              </a:lvl2pPr>
              <a:lvl3pPr marL="1143000" indent="-228600" defTabSz="762000">
                <a:defRPr>
                  <a:solidFill>
                    <a:schemeClr val="tx1"/>
                  </a:solidFill>
                  <a:latin typeface="Calibri" charset="0"/>
                  <a:ea typeface="Arial" charset="0"/>
                  <a:cs typeface="Arial" charset="0"/>
                </a:defRPr>
              </a:lvl3pPr>
              <a:lvl4pPr marL="1600200" indent="-228600" defTabSz="762000">
                <a:defRPr>
                  <a:solidFill>
                    <a:schemeClr val="tx1"/>
                  </a:solidFill>
                  <a:latin typeface="Calibri" charset="0"/>
                  <a:ea typeface="Arial" charset="0"/>
                  <a:cs typeface="Arial" charset="0"/>
                </a:defRPr>
              </a:lvl4pPr>
              <a:lvl5pPr marL="2057400" indent="-228600" defTabSz="762000">
                <a:defRPr>
                  <a:solidFill>
                    <a:schemeClr val="tx1"/>
                  </a:solidFill>
                  <a:latin typeface="Calibri" charset="0"/>
                  <a:ea typeface="Arial" charset="0"/>
                  <a:cs typeface="Arial" charset="0"/>
                </a:defRPr>
              </a:lvl5pPr>
              <a:lvl6pPr marL="2514600" indent="-228600" defTabSz="762000" fontAlgn="base">
                <a:spcBef>
                  <a:spcPct val="0"/>
                </a:spcBef>
                <a:spcAft>
                  <a:spcPct val="0"/>
                </a:spcAft>
                <a:defRPr>
                  <a:solidFill>
                    <a:schemeClr val="tx1"/>
                  </a:solidFill>
                  <a:latin typeface="Calibri" charset="0"/>
                  <a:ea typeface="Arial" charset="0"/>
                  <a:cs typeface="Arial" charset="0"/>
                </a:defRPr>
              </a:lvl6pPr>
              <a:lvl7pPr marL="2971800" indent="-228600" defTabSz="762000" fontAlgn="base">
                <a:spcBef>
                  <a:spcPct val="0"/>
                </a:spcBef>
                <a:spcAft>
                  <a:spcPct val="0"/>
                </a:spcAft>
                <a:defRPr>
                  <a:solidFill>
                    <a:schemeClr val="tx1"/>
                  </a:solidFill>
                  <a:latin typeface="Calibri" charset="0"/>
                  <a:ea typeface="Arial" charset="0"/>
                  <a:cs typeface="Arial" charset="0"/>
                </a:defRPr>
              </a:lvl7pPr>
              <a:lvl8pPr marL="3429000" indent="-228600" defTabSz="762000" fontAlgn="base">
                <a:spcBef>
                  <a:spcPct val="0"/>
                </a:spcBef>
                <a:spcAft>
                  <a:spcPct val="0"/>
                </a:spcAft>
                <a:defRPr>
                  <a:solidFill>
                    <a:schemeClr val="tx1"/>
                  </a:solidFill>
                  <a:latin typeface="Calibri" charset="0"/>
                  <a:ea typeface="Arial" charset="0"/>
                  <a:cs typeface="Arial" charset="0"/>
                </a:defRPr>
              </a:lvl8pPr>
              <a:lvl9pPr marL="3886200" indent="-228600" defTabSz="762000" fontAlgn="base">
                <a:spcBef>
                  <a:spcPct val="0"/>
                </a:spcBef>
                <a:spcAft>
                  <a:spcPct val="0"/>
                </a:spcAft>
                <a:defRPr>
                  <a:solidFill>
                    <a:schemeClr val="tx1"/>
                  </a:solidFill>
                  <a:latin typeface="Calibri" charset="0"/>
                  <a:ea typeface="Arial" charset="0"/>
                  <a:cs typeface="Arial" charset="0"/>
                </a:defRPr>
              </a:lvl9pPr>
            </a:lstStyle>
            <a:p>
              <a:pPr algn="ctr"/>
              <a:r>
                <a:rPr lang="en-AU" sz="800" b="1" dirty="0">
                  <a:solidFill>
                    <a:srgbClr val="000000"/>
                  </a:solidFill>
                  <a:latin typeface="Arial" charset="0"/>
                  <a:ea typeface="MS PGothic" charset="0"/>
                  <a:cs typeface="MS PGothic" charset="0"/>
                </a:rPr>
                <a:t>Technical</a:t>
              </a:r>
            </a:p>
            <a:p>
              <a:pPr algn="ctr"/>
              <a:r>
                <a:rPr lang="en-AU" sz="800" b="1" dirty="0">
                  <a:solidFill>
                    <a:srgbClr val="000000"/>
                  </a:solidFill>
                  <a:latin typeface="Arial" charset="0"/>
                  <a:ea typeface="MS PGothic" charset="0"/>
                  <a:cs typeface="MS PGothic" charset="0"/>
                </a:rPr>
                <a:t>Attributes and</a:t>
              </a:r>
            </a:p>
            <a:p>
              <a:pPr algn="ctr"/>
              <a:r>
                <a:rPr lang="en-AU" sz="800" b="1" dirty="0">
                  <a:solidFill>
                    <a:srgbClr val="000000"/>
                  </a:solidFill>
                  <a:latin typeface="Arial" charset="0"/>
                  <a:ea typeface="MS PGothic" charset="0"/>
                  <a:cs typeface="MS PGothic" charset="0"/>
                </a:rPr>
                <a:t>Evaluation</a:t>
              </a:r>
            </a:p>
          </p:txBody>
        </p:sp>
        <p:sp>
          <p:nvSpPr>
            <p:cNvPr id="75803" name="Rectangle 26"/>
            <p:cNvSpPr>
              <a:spLocks noChangeArrowheads="1"/>
            </p:cNvSpPr>
            <p:nvPr/>
          </p:nvSpPr>
          <p:spPr bwMode="auto">
            <a:xfrm>
              <a:off x="4580" y="479"/>
              <a:ext cx="719" cy="240"/>
            </a:xfrm>
            <a:prstGeom prst="rect">
              <a:avLst/>
            </a:prstGeom>
            <a:solidFill>
              <a:srgbClr val="F7D7AC"/>
            </a:solidFill>
            <a:ln w="19050">
              <a:solidFill>
                <a:schemeClr val="tx1"/>
              </a:solidFill>
              <a:miter lim="800000"/>
              <a:headEnd/>
              <a:tailEnd/>
            </a:ln>
          </p:spPr>
          <p:txBody>
            <a:bodyPr wrap="none" anchor="ctr"/>
            <a:lstStyle/>
            <a:p>
              <a:endParaRPr lang="en-US" dirty="0"/>
            </a:p>
          </p:txBody>
        </p:sp>
        <p:sp>
          <p:nvSpPr>
            <p:cNvPr id="75804" name="Text Box 27"/>
            <p:cNvSpPr txBox="1">
              <a:spLocks noChangeArrowheads="1"/>
            </p:cNvSpPr>
            <p:nvPr/>
          </p:nvSpPr>
          <p:spPr bwMode="auto">
            <a:xfrm>
              <a:off x="4626" y="495"/>
              <a:ext cx="628"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defTabSz="762000">
                <a:defRPr>
                  <a:solidFill>
                    <a:schemeClr val="tx1"/>
                  </a:solidFill>
                  <a:latin typeface="Calibri" charset="0"/>
                  <a:ea typeface="ＭＳ Ｐゴシック" charset="0"/>
                  <a:cs typeface="Arial" charset="0"/>
                </a:defRPr>
              </a:lvl1pPr>
              <a:lvl2pPr marL="742950" indent="-285750" defTabSz="762000">
                <a:defRPr>
                  <a:solidFill>
                    <a:schemeClr val="tx1"/>
                  </a:solidFill>
                  <a:latin typeface="Calibri" charset="0"/>
                  <a:ea typeface="Arial" charset="0"/>
                  <a:cs typeface="Arial" charset="0"/>
                </a:defRPr>
              </a:lvl2pPr>
              <a:lvl3pPr marL="1143000" indent="-228600" defTabSz="762000">
                <a:defRPr>
                  <a:solidFill>
                    <a:schemeClr val="tx1"/>
                  </a:solidFill>
                  <a:latin typeface="Calibri" charset="0"/>
                  <a:ea typeface="Arial" charset="0"/>
                  <a:cs typeface="Arial" charset="0"/>
                </a:defRPr>
              </a:lvl3pPr>
              <a:lvl4pPr marL="1600200" indent="-228600" defTabSz="762000">
                <a:defRPr>
                  <a:solidFill>
                    <a:schemeClr val="tx1"/>
                  </a:solidFill>
                  <a:latin typeface="Calibri" charset="0"/>
                  <a:ea typeface="Arial" charset="0"/>
                  <a:cs typeface="Arial" charset="0"/>
                </a:defRPr>
              </a:lvl4pPr>
              <a:lvl5pPr marL="2057400" indent="-228600" defTabSz="762000">
                <a:defRPr>
                  <a:solidFill>
                    <a:schemeClr val="tx1"/>
                  </a:solidFill>
                  <a:latin typeface="Calibri" charset="0"/>
                  <a:ea typeface="Arial" charset="0"/>
                  <a:cs typeface="Arial" charset="0"/>
                </a:defRPr>
              </a:lvl5pPr>
              <a:lvl6pPr marL="2514600" indent="-228600" defTabSz="762000" fontAlgn="base">
                <a:spcBef>
                  <a:spcPct val="0"/>
                </a:spcBef>
                <a:spcAft>
                  <a:spcPct val="0"/>
                </a:spcAft>
                <a:defRPr>
                  <a:solidFill>
                    <a:schemeClr val="tx1"/>
                  </a:solidFill>
                  <a:latin typeface="Calibri" charset="0"/>
                  <a:ea typeface="Arial" charset="0"/>
                  <a:cs typeface="Arial" charset="0"/>
                </a:defRPr>
              </a:lvl6pPr>
              <a:lvl7pPr marL="2971800" indent="-228600" defTabSz="762000" fontAlgn="base">
                <a:spcBef>
                  <a:spcPct val="0"/>
                </a:spcBef>
                <a:spcAft>
                  <a:spcPct val="0"/>
                </a:spcAft>
                <a:defRPr>
                  <a:solidFill>
                    <a:schemeClr val="tx1"/>
                  </a:solidFill>
                  <a:latin typeface="Calibri" charset="0"/>
                  <a:ea typeface="Arial" charset="0"/>
                  <a:cs typeface="Arial" charset="0"/>
                </a:defRPr>
              </a:lvl7pPr>
              <a:lvl8pPr marL="3429000" indent="-228600" defTabSz="762000" fontAlgn="base">
                <a:spcBef>
                  <a:spcPct val="0"/>
                </a:spcBef>
                <a:spcAft>
                  <a:spcPct val="0"/>
                </a:spcAft>
                <a:defRPr>
                  <a:solidFill>
                    <a:schemeClr val="tx1"/>
                  </a:solidFill>
                  <a:latin typeface="Calibri" charset="0"/>
                  <a:ea typeface="Arial" charset="0"/>
                  <a:cs typeface="Arial" charset="0"/>
                </a:defRPr>
              </a:lvl8pPr>
              <a:lvl9pPr marL="3886200" indent="-228600" defTabSz="762000" fontAlgn="base">
                <a:spcBef>
                  <a:spcPct val="0"/>
                </a:spcBef>
                <a:spcAft>
                  <a:spcPct val="0"/>
                </a:spcAft>
                <a:defRPr>
                  <a:solidFill>
                    <a:schemeClr val="tx1"/>
                  </a:solidFill>
                  <a:latin typeface="Calibri" charset="0"/>
                  <a:ea typeface="Arial" charset="0"/>
                  <a:cs typeface="Arial" charset="0"/>
                </a:defRPr>
              </a:lvl9pPr>
            </a:lstStyle>
            <a:p>
              <a:pPr algn="ctr"/>
              <a:r>
                <a:rPr lang="en-AU" sz="800" b="1" dirty="0">
                  <a:solidFill>
                    <a:srgbClr val="000000"/>
                  </a:solidFill>
                  <a:latin typeface="Arial" charset="0"/>
                  <a:ea typeface="MS PGothic" charset="0"/>
                  <a:cs typeface="MS PGothic" charset="0"/>
                </a:rPr>
                <a:t>How to Satisfy</a:t>
              </a:r>
            </a:p>
            <a:p>
              <a:pPr algn="ctr"/>
              <a:r>
                <a:rPr lang="en-AU" sz="800" b="1" dirty="0">
                  <a:solidFill>
                    <a:srgbClr val="000000"/>
                  </a:solidFill>
                  <a:latin typeface="Arial" charset="0"/>
                  <a:ea typeface="MS PGothic" charset="0"/>
                  <a:cs typeface="MS PGothic" charset="0"/>
                </a:rPr>
                <a:t>Customer Wants</a:t>
              </a:r>
            </a:p>
          </p:txBody>
        </p:sp>
        <p:sp>
          <p:nvSpPr>
            <p:cNvPr id="56" name="Freeform 28"/>
            <p:cNvSpPr>
              <a:spLocks/>
            </p:cNvSpPr>
            <p:nvPr/>
          </p:nvSpPr>
          <p:spPr bwMode="auto">
            <a:xfrm>
              <a:off x="4581" y="302"/>
              <a:ext cx="718" cy="178"/>
            </a:xfrm>
            <a:custGeom>
              <a:avLst/>
              <a:gdLst>
                <a:gd name="T0" fmla="*/ 1744 w 1745"/>
                <a:gd name="T1" fmla="*/ 671 h 672"/>
                <a:gd name="T2" fmla="*/ 871 w 1745"/>
                <a:gd name="T3" fmla="*/ 0 h 672"/>
                <a:gd name="T4" fmla="*/ 0 w 1745"/>
                <a:gd name="T5" fmla="*/ 671 h 672"/>
                <a:gd name="T6" fmla="*/ 1744 w 1745"/>
                <a:gd name="T7" fmla="*/ 671 h 672"/>
              </a:gdLst>
              <a:ahLst/>
              <a:cxnLst>
                <a:cxn ang="0">
                  <a:pos x="T0" y="T1"/>
                </a:cxn>
                <a:cxn ang="0">
                  <a:pos x="T2" y="T3"/>
                </a:cxn>
                <a:cxn ang="0">
                  <a:pos x="T4" y="T5"/>
                </a:cxn>
                <a:cxn ang="0">
                  <a:pos x="T6" y="T7"/>
                </a:cxn>
              </a:cxnLst>
              <a:rect l="0" t="0" r="r" b="b"/>
              <a:pathLst>
                <a:path w="1745" h="672">
                  <a:moveTo>
                    <a:pt x="1744" y="671"/>
                  </a:moveTo>
                  <a:lnTo>
                    <a:pt x="871" y="0"/>
                  </a:lnTo>
                  <a:lnTo>
                    <a:pt x="0" y="671"/>
                  </a:lnTo>
                  <a:lnTo>
                    <a:pt x="1744" y="671"/>
                  </a:lnTo>
                </a:path>
              </a:pathLst>
            </a:custGeom>
            <a:solidFill>
              <a:schemeClr val="accent3"/>
            </a:solidFill>
            <a:ln w="19050" cap="rnd" cmpd="sng">
              <a:solidFill>
                <a:schemeClr val="tx1"/>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Arial"/>
                <a:ea typeface="+mn-ea"/>
                <a:cs typeface="Arial"/>
              </a:endParaRPr>
            </a:p>
          </p:txBody>
        </p:sp>
        <p:sp>
          <p:nvSpPr>
            <p:cNvPr id="75806" name="Text Box 29"/>
            <p:cNvSpPr txBox="1">
              <a:spLocks noChangeArrowheads="1"/>
            </p:cNvSpPr>
            <p:nvPr/>
          </p:nvSpPr>
          <p:spPr bwMode="auto">
            <a:xfrm>
              <a:off x="4685" y="375"/>
              <a:ext cx="519" cy="1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defTabSz="762000">
                <a:defRPr>
                  <a:solidFill>
                    <a:schemeClr val="tx1"/>
                  </a:solidFill>
                  <a:latin typeface="Calibri" charset="0"/>
                  <a:ea typeface="ＭＳ Ｐゴシック" charset="0"/>
                  <a:cs typeface="Arial" charset="0"/>
                </a:defRPr>
              </a:lvl1pPr>
              <a:lvl2pPr marL="742950" indent="-285750" defTabSz="762000">
                <a:defRPr>
                  <a:solidFill>
                    <a:schemeClr val="tx1"/>
                  </a:solidFill>
                  <a:latin typeface="Calibri" charset="0"/>
                  <a:ea typeface="Arial" charset="0"/>
                  <a:cs typeface="Arial" charset="0"/>
                </a:defRPr>
              </a:lvl2pPr>
              <a:lvl3pPr marL="1143000" indent="-228600" defTabSz="762000">
                <a:defRPr>
                  <a:solidFill>
                    <a:schemeClr val="tx1"/>
                  </a:solidFill>
                  <a:latin typeface="Calibri" charset="0"/>
                  <a:ea typeface="Arial" charset="0"/>
                  <a:cs typeface="Arial" charset="0"/>
                </a:defRPr>
              </a:lvl3pPr>
              <a:lvl4pPr marL="1600200" indent="-228600" defTabSz="762000">
                <a:defRPr>
                  <a:solidFill>
                    <a:schemeClr val="tx1"/>
                  </a:solidFill>
                  <a:latin typeface="Calibri" charset="0"/>
                  <a:ea typeface="Arial" charset="0"/>
                  <a:cs typeface="Arial" charset="0"/>
                </a:defRPr>
              </a:lvl4pPr>
              <a:lvl5pPr marL="2057400" indent="-228600" defTabSz="762000">
                <a:defRPr>
                  <a:solidFill>
                    <a:schemeClr val="tx1"/>
                  </a:solidFill>
                  <a:latin typeface="Calibri" charset="0"/>
                  <a:ea typeface="Arial" charset="0"/>
                  <a:cs typeface="Arial" charset="0"/>
                </a:defRPr>
              </a:lvl5pPr>
              <a:lvl6pPr marL="2514600" indent="-228600" defTabSz="762000" fontAlgn="base">
                <a:spcBef>
                  <a:spcPct val="0"/>
                </a:spcBef>
                <a:spcAft>
                  <a:spcPct val="0"/>
                </a:spcAft>
                <a:defRPr>
                  <a:solidFill>
                    <a:schemeClr val="tx1"/>
                  </a:solidFill>
                  <a:latin typeface="Calibri" charset="0"/>
                  <a:ea typeface="Arial" charset="0"/>
                  <a:cs typeface="Arial" charset="0"/>
                </a:defRPr>
              </a:lvl6pPr>
              <a:lvl7pPr marL="2971800" indent="-228600" defTabSz="762000" fontAlgn="base">
                <a:spcBef>
                  <a:spcPct val="0"/>
                </a:spcBef>
                <a:spcAft>
                  <a:spcPct val="0"/>
                </a:spcAft>
                <a:defRPr>
                  <a:solidFill>
                    <a:schemeClr val="tx1"/>
                  </a:solidFill>
                  <a:latin typeface="Calibri" charset="0"/>
                  <a:ea typeface="Arial" charset="0"/>
                  <a:cs typeface="Arial" charset="0"/>
                </a:defRPr>
              </a:lvl7pPr>
              <a:lvl8pPr marL="3429000" indent="-228600" defTabSz="762000" fontAlgn="base">
                <a:spcBef>
                  <a:spcPct val="0"/>
                </a:spcBef>
                <a:spcAft>
                  <a:spcPct val="0"/>
                </a:spcAft>
                <a:defRPr>
                  <a:solidFill>
                    <a:schemeClr val="tx1"/>
                  </a:solidFill>
                  <a:latin typeface="Calibri" charset="0"/>
                  <a:ea typeface="Arial" charset="0"/>
                  <a:cs typeface="Arial" charset="0"/>
                </a:defRPr>
              </a:lvl8pPr>
              <a:lvl9pPr marL="3886200" indent="-228600" defTabSz="762000" fontAlgn="base">
                <a:spcBef>
                  <a:spcPct val="0"/>
                </a:spcBef>
                <a:spcAft>
                  <a:spcPct val="0"/>
                </a:spcAft>
                <a:defRPr>
                  <a:solidFill>
                    <a:schemeClr val="tx1"/>
                  </a:solidFill>
                  <a:latin typeface="Calibri" charset="0"/>
                  <a:ea typeface="Arial" charset="0"/>
                  <a:cs typeface="Arial" charset="0"/>
                </a:defRPr>
              </a:lvl9pPr>
            </a:lstStyle>
            <a:p>
              <a:r>
                <a:rPr lang="en-AU" sz="600" b="1" dirty="0">
                  <a:solidFill>
                    <a:srgbClr val="000000"/>
                  </a:solidFill>
                  <a:latin typeface="Arial" charset="0"/>
                  <a:ea typeface="MS PGothic" charset="0"/>
                  <a:cs typeface="MS PGothic" charset="0"/>
                </a:rPr>
                <a:t>Interrelationships</a:t>
              </a:r>
            </a:p>
          </p:txBody>
        </p:sp>
        <p:sp>
          <p:nvSpPr>
            <p:cNvPr id="58" name="Freeform 30"/>
            <p:cNvSpPr>
              <a:spLocks/>
            </p:cNvSpPr>
            <p:nvPr/>
          </p:nvSpPr>
          <p:spPr bwMode="auto">
            <a:xfrm>
              <a:off x="5297" y="716"/>
              <a:ext cx="261" cy="462"/>
            </a:xfrm>
            <a:custGeom>
              <a:avLst/>
              <a:gdLst>
                <a:gd name="T0" fmla="*/ 791 w 792"/>
                <a:gd name="T1" fmla="*/ 1192 h 1193"/>
                <a:gd name="T2" fmla="*/ 791 w 792"/>
                <a:gd name="T3" fmla="*/ 0 h 1193"/>
                <a:gd name="T4" fmla="*/ 0 w 792"/>
                <a:gd name="T5" fmla="*/ 0 h 1193"/>
                <a:gd name="T6" fmla="*/ 0 w 792"/>
                <a:gd name="T7" fmla="*/ 1192 h 1193"/>
                <a:gd name="T8" fmla="*/ 791 w 792"/>
                <a:gd name="T9" fmla="*/ 1192 h 1193"/>
              </a:gdLst>
              <a:ahLst/>
              <a:cxnLst>
                <a:cxn ang="0">
                  <a:pos x="T0" y="T1"/>
                </a:cxn>
                <a:cxn ang="0">
                  <a:pos x="T2" y="T3"/>
                </a:cxn>
                <a:cxn ang="0">
                  <a:pos x="T4" y="T5"/>
                </a:cxn>
                <a:cxn ang="0">
                  <a:pos x="T6" y="T7"/>
                </a:cxn>
                <a:cxn ang="0">
                  <a:pos x="T8" y="T9"/>
                </a:cxn>
              </a:cxnLst>
              <a:rect l="0" t="0" r="r" b="b"/>
              <a:pathLst>
                <a:path w="792" h="1193">
                  <a:moveTo>
                    <a:pt x="791" y="1192"/>
                  </a:moveTo>
                  <a:lnTo>
                    <a:pt x="791" y="0"/>
                  </a:lnTo>
                  <a:lnTo>
                    <a:pt x="0" y="0"/>
                  </a:lnTo>
                  <a:lnTo>
                    <a:pt x="0" y="1192"/>
                  </a:lnTo>
                  <a:lnTo>
                    <a:pt x="791" y="1192"/>
                  </a:lnTo>
                </a:path>
              </a:pathLst>
            </a:custGeom>
            <a:solidFill>
              <a:schemeClr val="accent4"/>
            </a:solidFill>
            <a:ln w="19050" cap="rnd" cmpd="sng">
              <a:solidFill>
                <a:schemeClr val="tx1"/>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Arial"/>
                <a:ea typeface="+mn-ea"/>
                <a:cs typeface="Arial"/>
              </a:endParaRPr>
            </a:p>
          </p:txBody>
        </p:sp>
        <p:sp>
          <p:nvSpPr>
            <p:cNvPr id="75808" name="Text Box 31"/>
            <p:cNvSpPr txBox="1">
              <a:spLocks noChangeArrowheads="1"/>
            </p:cNvSpPr>
            <p:nvPr/>
          </p:nvSpPr>
          <p:spPr bwMode="auto">
            <a:xfrm rot="-5400000">
              <a:off x="5178" y="844"/>
              <a:ext cx="497"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pPr algn="ctr"/>
              <a:r>
                <a:rPr lang="en-US" sz="800" b="1" dirty="0">
                  <a:solidFill>
                    <a:srgbClr val="000000"/>
                  </a:solidFill>
                  <a:latin typeface="Arial" charset="0"/>
                </a:rPr>
                <a:t>Analysis of</a:t>
              </a:r>
            </a:p>
            <a:p>
              <a:pPr algn="ctr"/>
              <a:r>
                <a:rPr lang="en-US" sz="800" b="1" dirty="0">
                  <a:solidFill>
                    <a:srgbClr val="000000"/>
                  </a:solidFill>
                  <a:latin typeface="Arial" charset="0"/>
                </a:rPr>
                <a:t>Competitors</a:t>
              </a:r>
            </a:p>
          </p:txBody>
        </p:sp>
        <p:sp>
          <p:nvSpPr>
            <p:cNvPr id="75809" name="Rectangle 32"/>
            <p:cNvSpPr>
              <a:spLocks noChangeArrowheads="1"/>
            </p:cNvSpPr>
            <p:nvPr/>
          </p:nvSpPr>
          <p:spPr bwMode="auto">
            <a:xfrm>
              <a:off x="5298" y="613"/>
              <a:ext cx="260" cy="106"/>
            </a:xfrm>
            <a:prstGeom prst="rect">
              <a:avLst/>
            </a:prstGeom>
            <a:solidFill>
              <a:srgbClr val="F7D7AC"/>
            </a:solidFill>
            <a:ln w="19050">
              <a:solidFill>
                <a:schemeClr val="tx1"/>
              </a:solidFill>
              <a:miter lim="800000"/>
              <a:headEnd/>
              <a:tailEnd/>
            </a:ln>
          </p:spPr>
          <p:txBody>
            <a:bodyPr wrap="none" anchor="ctr"/>
            <a:lstStyle/>
            <a:p>
              <a:endParaRPr lang="en-US" dirty="0"/>
            </a:p>
          </p:txBody>
        </p:sp>
      </p:grpSp>
      <p:grpSp>
        <p:nvGrpSpPr>
          <p:cNvPr id="2" name="Group 1"/>
          <p:cNvGrpSpPr>
            <a:grpSpLocks/>
          </p:cNvGrpSpPr>
          <p:nvPr/>
        </p:nvGrpSpPr>
        <p:grpSpPr bwMode="auto">
          <a:xfrm>
            <a:off x="825500" y="1892300"/>
            <a:ext cx="7531100" cy="4546600"/>
            <a:chOff x="825500" y="1892301"/>
            <a:chExt cx="7531100" cy="4546600"/>
          </a:xfrm>
        </p:grpSpPr>
        <p:sp>
          <p:nvSpPr>
            <p:cNvPr id="77842" name="Rectangle 18"/>
            <p:cNvSpPr>
              <a:spLocks noChangeArrowheads="1"/>
            </p:cNvSpPr>
            <p:nvPr/>
          </p:nvSpPr>
          <p:spPr bwMode="auto">
            <a:xfrm>
              <a:off x="838200" y="1905001"/>
              <a:ext cx="7518400" cy="4533900"/>
            </a:xfrm>
            <a:prstGeom prst="rect">
              <a:avLst/>
            </a:prstGeom>
            <a:solidFill>
              <a:schemeClr val="accent4"/>
            </a:solidFill>
            <a:ln w="28575">
              <a:solidFill>
                <a:schemeClr val="tx1"/>
              </a:solidFill>
              <a:miter lim="800000"/>
              <a:headEnd/>
              <a:tailEnd/>
            </a:ln>
            <a:effectLst/>
          </p:spPr>
          <p:txBody>
            <a:bodyPr wrap="none" anchor="ctr"/>
            <a:lstStyle/>
            <a:p>
              <a:pPr fontAlgn="auto">
                <a:spcBef>
                  <a:spcPts val="0"/>
                </a:spcBef>
                <a:spcAft>
                  <a:spcPts val="0"/>
                </a:spcAft>
                <a:defRPr/>
              </a:pPr>
              <a:endParaRPr lang="en-US" dirty="0">
                <a:latin typeface="Arial"/>
                <a:ea typeface="+mn-ea"/>
                <a:cs typeface="Arial"/>
              </a:endParaRPr>
            </a:p>
          </p:txBody>
        </p:sp>
        <p:sp>
          <p:nvSpPr>
            <p:cNvPr id="75782" name="Rectangle 19"/>
            <p:cNvSpPr>
              <a:spLocks noChangeArrowheads="1"/>
            </p:cNvSpPr>
            <p:nvPr/>
          </p:nvSpPr>
          <p:spPr bwMode="auto">
            <a:xfrm>
              <a:off x="974725" y="3138489"/>
              <a:ext cx="1995488" cy="8048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nSpc>
                  <a:spcPct val="85000"/>
                </a:lnSpc>
              </a:pPr>
              <a:r>
                <a:rPr lang="en-US" dirty="0"/>
                <a:t>Target values</a:t>
              </a:r>
            </a:p>
            <a:p>
              <a:pPr>
                <a:lnSpc>
                  <a:spcPct val="85000"/>
                </a:lnSpc>
              </a:pPr>
              <a:r>
                <a:rPr lang="en-US" dirty="0"/>
                <a:t>(Technical attributes)</a:t>
              </a:r>
            </a:p>
          </p:txBody>
        </p:sp>
        <p:sp>
          <p:nvSpPr>
            <p:cNvPr id="75783" name="Rectangle 20"/>
            <p:cNvSpPr>
              <a:spLocks noChangeArrowheads="1"/>
            </p:cNvSpPr>
            <p:nvPr/>
          </p:nvSpPr>
          <p:spPr bwMode="auto">
            <a:xfrm>
              <a:off x="974725" y="5310189"/>
              <a:ext cx="1998663" cy="5699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nSpc>
                  <a:spcPct val="85000"/>
                </a:lnSpc>
              </a:pPr>
              <a:r>
                <a:rPr lang="en-US" dirty="0"/>
                <a:t>Technical evaluation</a:t>
              </a:r>
            </a:p>
          </p:txBody>
        </p:sp>
        <p:sp>
          <p:nvSpPr>
            <p:cNvPr id="75784" name="Rectangle 21"/>
            <p:cNvSpPr>
              <a:spLocks noChangeArrowheads="1"/>
            </p:cNvSpPr>
            <p:nvPr/>
          </p:nvSpPr>
          <p:spPr bwMode="auto">
            <a:xfrm>
              <a:off x="2728913" y="4852989"/>
              <a:ext cx="5468938" cy="1473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nSpc>
                  <a:spcPct val="170000"/>
                </a:lnSpc>
                <a:tabLst>
                  <a:tab pos="2095500" algn="ctr"/>
                  <a:tab pos="2768600" algn="ctr"/>
                  <a:tab pos="3530600" algn="ctr"/>
                  <a:tab pos="4102100" algn="ctr"/>
                  <a:tab pos="4673600" algn="ctr"/>
                  <a:tab pos="5143500" algn="ctr"/>
                </a:tabLst>
              </a:pPr>
              <a:r>
                <a:rPr lang="en-US" dirty="0"/>
                <a:t>Company A	0.7	60%	yes	1	ok	G</a:t>
              </a:r>
            </a:p>
            <a:p>
              <a:pPr>
                <a:lnSpc>
                  <a:spcPct val="170000"/>
                </a:lnSpc>
                <a:tabLst>
                  <a:tab pos="2095500" algn="ctr"/>
                  <a:tab pos="2768600" algn="ctr"/>
                  <a:tab pos="3530600" algn="ctr"/>
                  <a:tab pos="4102100" algn="ctr"/>
                  <a:tab pos="4673600" algn="ctr"/>
                  <a:tab pos="5143500" algn="ctr"/>
                </a:tabLst>
              </a:pPr>
              <a:r>
                <a:rPr lang="en-US" dirty="0"/>
                <a:t>Company B	0.6	50%	yes	2	ok	F</a:t>
              </a:r>
            </a:p>
            <a:p>
              <a:pPr>
                <a:lnSpc>
                  <a:spcPct val="170000"/>
                </a:lnSpc>
                <a:tabLst>
                  <a:tab pos="2095500" algn="ctr"/>
                  <a:tab pos="2768600" algn="ctr"/>
                  <a:tab pos="3530600" algn="ctr"/>
                  <a:tab pos="4102100" algn="ctr"/>
                  <a:tab pos="4673600" algn="ctr"/>
                  <a:tab pos="5143500" algn="ctr"/>
                </a:tabLst>
              </a:pPr>
              <a:r>
                <a:rPr lang="en-US" dirty="0"/>
                <a:t>Us	0.5	75%	yes	2	ok	G</a:t>
              </a:r>
            </a:p>
          </p:txBody>
        </p:sp>
        <p:sp>
          <p:nvSpPr>
            <p:cNvPr id="75785" name="Rectangle 22"/>
            <p:cNvSpPr>
              <a:spLocks noChangeArrowheads="1"/>
            </p:cNvSpPr>
            <p:nvPr/>
          </p:nvSpPr>
          <p:spPr bwMode="auto">
            <a:xfrm rot="-5400000">
              <a:off x="6259720" y="2545552"/>
              <a:ext cx="2250661" cy="17081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nSpc>
                  <a:spcPct val="200000"/>
                </a:lnSpc>
              </a:pPr>
              <a:r>
                <a:rPr lang="en-US" dirty="0"/>
                <a:t>2 circuits</a:t>
              </a:r>
            </a:p>
            <a:p>
              <a:pPr>
                <a:lnSpc>
                  <a:spcPct val="200000"/>
                </a:lnSpc>
              </a:pPr>
              <a:r>
                <a:rPr lang="en-US" dirty="0"/>
                <a:t>Failure 1 per 10,000</a:t>
              </a:r>
            </a:p>
            <a:p>
              <a:pPr>
                <a:lnSpc>
                  <a:spcPct val="200000"/>
                </a:lnSpc>
              </a:pPr>
              <a:r>
                <a:rPr lang="en-US" dirty="0"/>
                <a:t>Panel ranking</a:t>
              </a:r>
            </a:p>
          </p:txBody>
        </p:sp>
        <p:sp>
          <p:nvSpPr>
            <p:cNvPr id="75786" name="Line 23"/>
            <p:cNvSpPr>
              <a:spLocks noChangeShapeType="1"/>
            </p:cNvSpPr>
            <p:nvPr/>
          </p:nvSpPr>
          <p:spPr bwMode="auto">
            <a:xfrm>
              <a:off x="825500" y="4978401"/>
              <a:ext cx="7518400"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75787" name="Line 24"/>
            <p:cNvSpPr>
              <a:spLocks noChangeShapeType="1"/>
            </p:cNvSpPr>
            <p:nvPr/>
          </p:nvSpPr>
          <p:spPr bwMode="auto">
            <a:xfrm>
              <a:off x="4622800" y="5435601"/>
              <a:ext cx="3721100"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75788" name="Line 25"/>
            <p:cNvSpPr>
              <a:spLocks noChangeShapeType="1"/>
            </p:cNvSpPr>
            <p:nvPr/>
          </p:nvSpPr>
          <p:spPr bwMode="auto">
            <a:xfrm flipV="1">
              <a:off x="4622800" y="1892301"/>
              <a:ext cx="0" cy="453390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75789" name="Line 26"/>
            <p:cNvSpPr>
              <a:spLocks noChangeShapeType="1"/>
            </p:cNvSpPr>
            <p:nvPr/>
          </p:nvSpPr>
          <p:spPr bwMode="auto">
            <a:xfrm flipV="1">
              <a:off x="5219700" y="1892301"/>
              <a:ext cx="0" cy="453390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75790" name="Line 27"/>
            <p:cNvSpPr>
              <a:spLocks noChangeShapeType="1"/>
            </p:cNvSpPr>
            <p:nvPr/>
          </p:nvSpPr>
          <p:spPr bwMode="auto">
            <a:xfrm flipV="1">
              <a:off x="5981700" y="1892301"/>
              <a:ext cx="0" cy="453390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75791" name="Line 28"/>
            <p:cNvSpPr>
              <a:spLocks noChangeShapeType="1"/>
            </p:cNvSpPr>
            <p:nvPr/>
          </p:nvSpPr>
          <p:spPr bwMode="auto">
            <a:xfrm flipV="1">
              <a:off x="6705600" y="1905001"/>
              <a:ext cx="0" cy="453390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75792" name="Line 29"/>
            <p:cNvSpPr>
              <a:spLocks noChangeShapeType="1"/>
            </p:cNvSpPr>
            <p:nvPr/>
          </p:nvSpPr>
          <p:spPr bwMode="auto">
            <a:xfrm flipV="1">
              <a:off x="7175500" y="1905001"/>
              <a:ext cx="0" cy="453390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75793" name="Line 30"/>
            <p:cNvSpPr>
              <a:spLocks noChangeShapeType="1"/>
            </p:cNvSpPr>
            <p:nvPr/>
          </p:nvSpPr>
          <p:spPr bwMode="auto">
            <a:xfrm flipV="1">
              <a:off x="7772400" y="1892301"/>
              <a:ext cx="0" cy="453390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75794" name="Line 31"/>
            <p:cNvSpPr>
              <a:spLocks noChangeShapeType="1"/>
            </p:cNvSpPr>
            <p:nvPr/>
          </p:nvSpPr>
          <p:spPr bwMode="auto">
            <a:xfrm>
              <a:off x="4622800" y="5918201"/>
              <a:ext cx="3721100"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75795" name="Rectangle 22"/>
            <p:cNvSpPr>
              <a:spLocks noChangeArrowheads="1"/>
            </p:cNvSpPr>
            <p:nvPr/>
          </p:nvSpPr>
          <p:spPr bwMode="auto">
            <a:xfrm rot="-5400000">
              <a:off x="4425437" y="3788739"/>
              <a:ext cx="710451"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nSpc>
                  <a:spcPct val="220000"/>
                </a:lnSpc>
              </a:pPr>
              <a:r>
                <a:rPr lang="en-US" dirty="0"/>
                <a:t>0.5 A</a:t>
              </a:r>
            </a:p>
          </p:txBody>
        </p:sp>
        <p:sp>
          <p:nvSpPr>
            <p:cNvPr id="75796" name="Rectangle 22"/>
            <p:cNvSpPr>
              <a:spLocks noChangeArrowheads="1"/>
            </p:cNvSpPr>
            <p:nvPr/>
          </p:nvSpPr>
          <p:spPr bwMode="auto">
            <a:xfrm rot="16200000">
              <a:off x="5350715" y="3357083"/>
              <a:ext cx="841096" cy="15096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nSpc>
                  <a:spcPct val="270000"/>
                </a:lnSpc>
              </a:pPr>
              <a:r>
                <a:rPr lang="en-US" dirty="0"/>
                <a:t>75%</a:t>
              </a:r>
            </a:p>
            <a:p>
              <a:pPr>
                <a:lnSpc>
                  <a:spcPct val="270000"/>
                </a:lnSpc>
              </a:pPr>
              <a:r>
                <a:rPr lang="en-US" dirty="0"/>
                <a:t>2’ to ∞</a:t>
              </a:r>
            </a:p>
          </p:txBody>
        </p:sp>
      </p:grpSp>
      <p:sp>
        <p:nvSpPr>
          <p:cNvPr id="77856" name="Line 32"/>
          <p:cNvSpPr>
            <a:spLocks noChangeShapeType="1"/>
          </p:cNvSpPr>
          <p:nvPr/>
        </p:nvSpPr>
        <p:spPr bwMode="auto">
          <a:xfrm>
            <a:off x="2908300" y="1765300"/>
            <a:ext cx="533400" cy="685800"/>
          </a:xfrm>
          <a:prstGeom prst="line">
            <a:avLst/>
          </a:prstGeom>
          <a:noFill/>
          <a:ln w="57150">
            <a:solidFill>
              <a:srgbClr val="BF0922"/>
            </a:solidFill>
            <a:round/>
            <a:headEnd/>
            <a:tailEnd type="triangle" w="sm" len="sm"/>
          </a:ln>
          <a:extLst>
            <a:ext uri="{909E8E84-426E-40dd-AFC4-6F175D3DCCD1}">
              <a14:hiddenFill xmlns="" xmlns:a14="http://schemas.microsoft.com/office/drawing/2010/main">
                <a:noFill/>
              </a14:hiddenFill>
            </a:ext>
          </a:extLst>
        </p:spPr>
        <p:txBody>
          <a:bodyPr wrap="none" anchor="ctr"/>
          <a:lstStyle/>
          <a:p>
            <a:endParaRPr lang="en-US" dirty="0"/>
          </a:p>
        </p:txBody>
      </p:sp>
    </p:spTree>
    <p:extLst>
      <p:ext uri="{BB962C8B-B14F-4D97-AF65-F5344CB8AC3E}">
        <p14:creationId xmlns:p14="http://schemas.microsoft.com/office/powerpoint/2010/main" val="3587340599"/>
      </p:ext>
    </p:extLst>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1000"/>
                                  </p:stCondLst>
                                  <p:childTnLst>
                                    <p:set>
                                      <p:cBhvr>
                                        <p:cTn id="6" dur="1" fill="hold">
                                          <p:stCondLst>
                                            <p:cond delay="0"/>
                                          </p:stCondLst>
                                        </p:cTn>
                                        <p:tgtEl>
                                          <p:spTgt spid="77856"/>
                                        </p:tgtEl>
                                        <p:attrNameLst>
                                          <p:attrName>style.visibility</p:attrName>
                                        </p:attrNameLst>
                                      </p:cBhvr>
                                      <p:to>
                                        <p:strVal val="visible"/>
                                      </p:to>
                                    </p:set>
                                    <p:animEffect transition="in" filter="wipe(up)">
                                      <p:cBhvr>
                                        <p:cTn id="7" dur="1000"/>
                                        <p:tgtEl>
                                          <p:spTgt spid="77856"/>
                                        </p:tgtEl>
                                      </p:cBhvr>
                                    </p:animEffect>
                                  </p:childTnLst>
                                </p:cTn>
                              </p:par>
                              <p:par>
                                <p:cTn id="8" presetID="18" presetClass="entr" presetSubtype="6" fill="hold" nodeType="withEffect">
                                  <p:stCondLst>
                                    <p:cond delay="1000"/>
                                  </p:stCondLst>
                                  <p:childTnLst>
                                    <p:set>
                                      <p:cBhvr>
                                        <p:cTn id="9" dur="1" fill="hold">
                                          <p:stCondLst>
                                            <p:cond delay="0"/>
                                          </p:stCondLst>
                                        </p:cTn>
                                        <p:tgtEl>
                                          <p:spTgt spid="2"/>
                                        </p:tgtEl>
                                        <p:attrNameLst>
                                          <p:attrName>style.visibility</p:attrName>
                                        </p:attrNameLst>
                                      </p:cBhvr>
                                      <p:to>
                                        <p:strVal val="visible"/>
                                      </p:to>
                                    </p:set>
                                    <p:animEffect transition="in" filter="strips(downRight)">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56" grpId="0" animBg="1"/>
    </p:bld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7825" name="Rectangle 2"/>
          <p:cNvSpPr>
            <a:spLocks noGrp="1" noChangeArrowheads="1"/>
          </p:cNvSpPr>
          <p:nvPr>
            <p:ph type="title"/>
          </p:nvPr>
        </p:nvSpPr>
        <p:spPr>
          <a:xfrm>
            <a:off x="685800" y="434974"/>
            <a:ext cx="5251450" cy="1685925"/>
          </a:xfrm>
        </p:spPr>
        <p:txBody>
          <a:bodyPr/>
          <a:lstStyle/>
          <a:p>
            <a:pPr algn="l"/>
            <a:r>
              <a:rPr lang="en-US" dirty="0">
                <a:latin typeface="Arial" charset="0"/>
                <a:cs typeface="Arial" charset="0"/>
              </a:rPr>
              <a:t>House of Quality Example</a:t>
            </a:r>
          </a:p>
        </p:txBody>
      </p:sp>
      <p:sp>
        <p:nvSpPr>
          <p:cNvPr id="79875" name="Rectangle 3"/>
          <p:cNvSpPr>
            <a:spLocks noChangeArrowheads="1"/>
          </p:cNvSpPr>
          <p:nvPr/>
        </p:nvSpPr>
        <p:spPr bwMode="auto">
          <a:xfrm>
            <a:off x="936625" y="2363788"/>
            <a:ext cx="2293938" cy="14303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nSpc>
                <a:spcPct val="90000"/>
              </a:lnSpc>
            </a:pPr>
            <a:r>
              <a:rPr lang="en-US" sz="3200" dirty="0"/>
              <a:t>Completed House of Quality</a:t>
            </a:r>
          </a:p>
        </p:txBody>
      </p:sp>
      <p:grpSp>
        <p:nvGrpSpPr>
          <p:cNvPr id="79876" name="Group 4"/>
          <p:cNvGrpSpPr>
            <a:grpSpLocks/>
          </p:cNvGrpSpPr>
          <p:nvPr/>
        </p:nvGrpSpPr>
        <p:grpSpPr bwMode="auto">
          <a:xfrm>
            <a:off x="4365625" y="120650"/>
            <a:ext cx="3921125" cy="6556375"/>
            <a:chOff x="2750" y="-32"/>
            <a:chExt cx="2470" cy="4130"/>
          </a:xfrm>
        </p:grpSpPr>
        <p:sp>
          <p:nvSpPr>
            <p:cNvPr id="77828" name="Rectangle 5"/>
            <p:cNvSpPr>
              <a:spLocks noChangeArrowheads="1"/>
            </p:cNvSpPr>
            <p:nvPr/>
          </p:nvSpPr>
          <p:spPr bwMode="auto">
            <a:xfrm>
              <a:off x="3900" y="1672"/>
              <a:ext cx="984" cy="824"/>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dirty="0"/>
            </a:p>
          </p:txBody>
        </p:sp>
        <p:sp>
          <p:nvSpPr>
            <p:cNvPr id="77829" name="Rectangle 6"/>
            <p:cNvSpPr>
              <a:spLocks noChangeArrowheads="1"/>
            </p:cNvSpPr>
            <p:nvPr/>
          </p:nvSpPr>
          <p:spPr bwMode="auto">
            <a:xfrm>
              <a:off x="3900" y="512"/>
              <a:ext cx="980" cy="1160"/>
            </a:xfrm>
            <a:prstGeom prst="rect">
              <a:avLst/>
            </a:prstGeom>
            <a:solidFill>
              <a:srgbClr val="F7D7AC"/>
            </a:solidFill>
            <a:ln w="12700">
              <a:solidFill>
                <a:schemeClr val="tx1"/>
              </a:solidFill>
              <a:miter lim="800000"/>
              <a:headEnd/>
              <a:tailEnd/>
            </a:ln>
          </p:spPr>
          <p:txBody>
            <a:bodyPr wrap="none" anchor="ctr"/>
            <a:lstStyle/>
            <a:p>
              <a:endParaRPr lang="en-US" dirty="0"/>
            </a:p>
          </p:txBody>
        </p:sp>
        <p:sp>
          <p:nvSpPr>
            <p:cNvPr id="79879" name="AutoShape 7"/>
            <p:cNvSpPr>
              <a:spLocks noChangeArrowheads="1"/>
            </p:cNvSpPr>
            <p:nvPr/>
          </p:nvSpPr>
          <p:spPr bwMode="auto">
            <a:xfrm>
              <a:off x="3900" y="-32"/>
              <a:ext cx="980" cy="544"/>
            </a:xfrm>
            <a:prstGeom prst="triangle">
              <a:avLst>
                <a:gd name="adj" fmla="val 50000"/>
              </a:avLst>
            </a:prstGeom>
            <a:solidFill>
              <a:schemeClr val="accent3"/>
            </a:solidFill>
            <a:ln w="12700">
              <a:solidFill>
                <a:schemeClr val="tx1"/>
              </a:solidFill>
              <a:miter lim="800000"/>
              <a:headEnd/>
              <a:tailEnd/>
            </a:ln>
            <a:effectLst/>
          </p:spPr>
          <p:txBody>
            <a:bodyPr wrap="none" anchor="ctr"/>
            <a:lstStyle/>
            <a:p>
              <a:pPr fontAlgn="auto">
                <a:spcBef>
                  <a:spcPts val="0"/>
                </a:spcBef>
                <a:spcAft>
                  <a:spcPts val="0"/>
                </a:spcAft>
                <a:defRPr/>
              </a:pPr>
              <a:endParaRPr lang="en-US" dirty="0">
                <a:latin typeface="Arial"/>
                <a:ea typeface="+mn-ea"/>
                <a:cs typeface="Arial"/>
              </a:endParaRPr>
            </a:p>
          </p:txBody>
        </p:sp>
        <p:sp>
          <p:nvSpPr>
            <p:cNvPr id="77831" name="Rectangle 8"/>
            <p:cNvSpPr>
              <a:spLocks noChangeArrowheads="1"/>
            </p:cNvSpPr>
            <p:nvPr/>
          </p:nvSpPr>
          <p:spPr bwMode="auto">
            <a:xfrm>
              <a:off x="4880" y="1112"/>
              <a:ext cx="340" cy="560"/>
            </a:xfrm>
            <a:prstGeom prst="rect">
              <a:avLst/>
            </a:prstGeom>
            <a:solidFill>
              <a:srgbClr val="F7D7AC"/>
            </a:solidFill>
            <a:ln w="12700">
              <a:solidFill>
                <a:schemeClr val="tx1"/>
              </a:solidFill>
              <a:miter lim="800000"/>
              <a:headEnd/>
              <a:tailEnd/>
            </a:ln>
          </p:spPr>
          <p:txBody>
            <a:bodyPr wrap="none" anchor="ctr"/>
            <a:lstStyle/>
            <a:p>
              <a:endParaRPr lang="en-US" dirty="0"/>
            </a:p>
          </p:txBody>
        </p:sp>
        <p:sp>
          <p:nvSpPr>
            <p:cNvPr id="77832" name="Text Box 20"/>
            <p:cNvSpPr txBox="1">
              <a:spLocks noChangeArrowheads="1"/>
            </p:cNvSpPr>
            <p:nvPr/>
          </p:nvSpPr>
          <p:spPr bwMode="auto">
            <a:xfrm rot="-5400000">
              <a:off x="3969" y="419"/>
              <a:ext cx="1117" cy="135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pPr>
                <a:lnSpc>
                  <a:spcPct val="169000"/>
                </a:lnSpc>
              </a:pPr>
              <a:r>
                <a:rPr lang="en-US" sz="1000" dirty="0">
                  <a:latin typeface="Arial" charset="0"/>
                </a:rPr>
                <a:t>Low electricity requirements</a:t>
              </a:r>
            </a:p>
            <a:p>
              <a:pPr>
                <a:lnSpc>
                  <a:spcPct val="169000"/>
                </a:lnSpc>
              </a:pPr>
              <a:r>
                <a:rPr lang="en-US" sz="1000" dirty="0">
                  <a:latin typeface="Arial" charset="0"/>
                </a:rPr>
                <a:t>Aluminum components</a:t>
              </a:r>
            </a:p>
            <a:p>
              <a:pPr>
                <a:lnSpc>
                  <a:spcPct val="169000"/>
                </a:lnSpc>
              </a:pPr>
              <a:r>
                <a:rPr lang="en-US" sz="1000" dirty="0">
                  <a:latin typeface="Arial" charset="0"/>
                </a:rPr>
                <a:t>Auto focus</a:t>
              </a:r>
            </a:p>
            <a:p>
              <a:pPr>
                <a:lnSpc>
                  <a:spcPct val="169000"/>
                </a:lnSpc>
              </a:pPr>
              <a:r>
                <a:rPr lang="en-US" sz="1000" dirty="0">
                  <a:latin typeface="Arial" charset="0"/>
                </a:rPr>
                <a:t>Auto exposure</a:t>
              </a:r>
            </a:p>
            <a:p>
              <a:pPr>
                <a:lnSpc>
                  <a:spcPct val="169000"/>
                </a:lnSpc>
              </a:pPr>
              <a:r>
                <a:rPr lang="en-US" sz="1000" dirty="0">
                  <a:latin typeface="Arial" charset="0"/>
                </a:rPr>
                <a:t>High number of pixels</a:t>
              </a:r>
            </a:p>
            <a:p>
              <a:pPr>
                <a:lnSpc>
                  <a:spcPct val="169000"/>
                </a:lnSpc>
              </a:pPr>
              <a:r>
                <a:rPr lang="en-US" sz="1000" dirty="0">
                  <a:latin typeface="Arial" charset="0"/>
                </a:rPr>
                <a:t>Ergonomic design</a:t>
              </a:r>
            </a:p>
            <a:p>
              <a:pPr>
                <a:lnSpc>
                  <a:spcPct val="169000"/>
                </a:lnSpc>
              </a:pPr>
              <a:r>
                <a:rPr lang="en-US" sz="1000" dirty="0">
                  <a:latin typeface="Arial" charset="0"/>
                </a:rPr>
                <a:t>Company A</a:t>
              </a:r>
            </a:p>
            <a:p>
              <a:pPr>
                <a:lnSpc>
                  <a:spcPct val="169000"/>
                </a:lnSpc>
              </a:pPr>
              <a:r>
                <a:rPr lang="en-US" sz="1000" dirty="0">
                  <a:latin typeface="Arial" charset="0"/>
                </a:rPr>
                <a:t>Company B</a:t>
              </a:r>
            </a:p>
          </p:txBody>
        </p:sp>
        <p:sp>
          <p:nvSpPr>
            <p:cNvPr id="79881" name="Rectangle 9"/>
            <p:cNvSpPr>
              <a:spLocks noChangeArrowheads="1"/>
            </p:cNvSpPr>
            <p:nvPr/>
          </p:nvSpPr>
          <p:spPr bwMode="auto">
            <a:xfrm>
              <a:off x="4880" y="1672"/>
              <a:ext cx="340" cy="988"/>
            </a:xfrm>
            <a:prstGeom prst="rect">
              <a:avLst/>
            </a:prstGeom>
            <a:solidFill>
              <a:schemeClr val="accent4"/>
            </a:solidFill>
            <a:ln w="12700">
              <a:solidFill>
                <a:schemeClr val="tx1"/>
              </a:solidFill>
              <a:miter lim="800000"/>
              <a:headEnd/>
              <a:tailEnd/>
            </a:ln>
            <a:effectLst/>
          </p:spPr>
          <p:txBody>
            <a:bodyPr wrap="none" anchor="ctr"/>
            <a:lstStyle/>
            <a:p>
              <a:pPr fontAlgn="auto">
                <a:spcBef>
                  <a:spcPts val="0"/>
                </a:spcBef>
                <a:spcAft>
                  <a:spcPts val="0"/>
                </a:spcAft>
                <a:defRPr/>
              </a:pPr>
              <a:endParaRPr lang="en-US" dirty="0">
                <a:latin typeface="Arial"/>
                <a:ea typeface="+mn-ea"/>
                <a:cs typeface="Arial"/>
              </a:endParaRPr>
            </a:p>
          </p:txBody>
        </p:sp>
        <p:sp>
          <p:nvSpPr>
            <p:cNvPr id="77834" name="Rectangle 10"/>
            <p:cNvSpPr>
              <a:spLocks noChangeArrowheads="1"/>
            </p:cNvSpPr>
            <p:nvPr/>
          </p:nvSpPr>
          <p:spPr bwMode="auto">
            <a:xfrm>
              <a:off x="2759" y="2494"/>
              <a:ext cx="2118" cy="1596"/>
            </a:xfrm>
            <a:prstGeom prst="rect">
              <a:avLst/>
            </a:prstGeom>
            <a:solidFill>
              <a:srgbClr val="BDD6AE"/>
            </a:solidFill>
            <a:ln w="12700">
              <a:solidFill>
                <a:schemeClr val="tx1"/>
              </a:solidFill>
              <a:miter lim="800000"/>
              <a:headEnd/>
              <a:tailEnd/>
            </a:ln>
          </p:spPr>
          <p:txBody>
            <a:bodyPr wrap="none" anchor="ctr"/>
            <a:lstStyle/>
            <a:p>
              <a:endParaRPr lang="en-US" dirty="0"/>
            </a:p>
          </p:txBody>
        </p:sp>
        <p:sp>
          <p:nvSpPr>
            <p:cNvPr id="77835" name="Rectangle 11"/>
            <p:cNvSpPr>
              <a:spLocks noChangeArrowheads="1"/>
            </p:cNvSpPr>
            <p:nvPr/>
          </p:nvSpPr>
          <p:spPr bwMode="auto">
            <a:xfrm>
              <a:off x="2760" y="1672"/>
              <a:ext cx="1140" cy="823"/>
            </a:xfrm>
            <a:prstGeom prst="rect">
              <a:avLst/>
            </a:prstGeom>
            <a:solidFill>
              <a:srgbClr val="D9F7FF"/>
            </a:solidFill>
            <a:ln w="12700">
              <a:solidFill>
                <a:schemeClr val="tx1"/>
              </a:solidFill>
              <a:miter lim="800000"/>
              <a:headEnd/>
              <a:tailEnd/>
            </a:ln>
          </p:spPr>
          <p:txBody>
            <a:bodyPr wrap="none" anchor="ctr"/>
            <a:lstStyle/>
            <a:p>
              <a:endParaRPr lang="en-US" dirty="0"/>
            </a:p>
          </p:txBody>
        </p:sp>
        <p:sp>
          <p:nvSpPr>
            <p:cNvPr id="77836" name="Text Box 12"/>
            <p:cNvSpPr txBox="1">
              <a:spLocks noChangeArrowheads="1"/>
            </p:cNvSpPr>
            <p:nvPr/>
          </p:nvSpPr>
          <p:spPr bwMode="auto">
            <a:xfrm>
              <a:off x="2750" y="1626"/>
              <a:ext cx="1178" cy="10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tabLst>
                  <a:tab pos="1612900" algn="r"/>
                  <a:tab pos="1797050" algn="l"/>
                  <a:tab pos="2063750" algn="l"/>
                  <a:tab pos="2330450" algn="l"/>
                  <a:tab pos="2603500" algn="l"/>
                  <a:tab pos="2870200" algn="l"/>
                  <a:tab pos="3136900" algn="l"/>
                  <a:tab pos="3409950" algn="l"/>
                  <a:tab pos="3676650" algn="l"/>
                </a:tabLst>
                <a:defRPr>
                  <a:solidFill>
                    <a:schemeClr val="tx1"/>
                  </a:solidFill>
                  <a:latin typeface="Calibri" charset="0"/>
                  <a:ea typeface="ＭＳ Ｐゴシック" charset="0"/>
                  <a:cs typeface="Arial" charset="0"/>
                </a:defRPr>
              </a:lvl1pPr>
              <a:lvl2pPr marL="742950" indent="-285750">
                <a:tabLst>
                  <a:tab pos="1612900" algn="r"/>
                  <a:tab pos="1797050" algn="l"/>
                  <a:tab pos="2063750" algn="l"/>
                  <a:tab pos="2330450" algn="l"/>
                  <a:tab pos="2603500" algn="l"/>
                  <a:tab pos="2870200" algn="l"/>
                  <a:tab pos="3136900" algn="l"/>
                  <a:tab pos="3409950" algn="l"/>
                  <a:tab pos="3676650" algn="l"/>
                </a:tabLst>
                <a:defRPr>
                  <a:solidFill>
                    <a:schemeClr val="tx1"/>
                  </a:solidFill>
                  <a:latin typeface="Calibri" charset="0"/>
                  <a:ea typeface="Arial" charset="0"/>
                  <a:cs typeface="Arial" charset="0"/>
                </a:defRPr>
              </a:lvl2pPr>
              <a:lvl3pPr marL="1143000" indent="-228600">
                <a:tabLst>
                  <a:tab pos="1612900" algn="r"/>
                  <a:tab pos="1797050" algn="l"/>
                  <a:tab pos="2063750" algn="l"/>
                  <a:tab pos="2330450" algn="l"/>
                  <a:tab pos="2603500" algn="l"/>
                  <a:tab pos="2870200" algn="l"/>
                  <a:tab pos="3136900" algn="l"/>
                  <a:tab pos="3409950" algn="l"/>
                  <a:tab pos="3676650" algn="l"/>
                </a:tabLst>
                <a:defRPr>
                  <a:solidFill>
                    <a:schemeClr val="tx1"/>
                  </a:solidFill>
                  <a:latin typeface="Calibri" charset="0"/>
                  <a:ea typeface="Arial" charset="0"/>
                  <a:cs typeface="Arial" charset="0"/>
                </a:defRPr>
              </a:lvl3pPr>
              <a:lvl4pPr marL="1600200" indent="-228600">
                <a:tabLst>
                  <a:tab pos="1612900" algn="r"/>
                  <a:tab pos="1797050" algn="l"/>
                  <a:tab pos="2063750" algn="l"/>
                  <a:tab pos="2330450" algn="l"/>
                  <a:tab pos="2603500" algn="l"/>
                  <a:tab pos="2870200" algn="l"/>
                  <a:tab pos="3136900" algn="l"/>
                  <a:tab pos="3409950" algn="l"/>
                  <a:tab pos="3676650" algn="l"/>
                </a:tabLst>
                <a:defRPr>
                  <a:solidFill>
                    <a:schemeClr val="tx1"/>
                  </a:solidFill>
                  <a:latin typeface="Calibri" charset="0"/>
                  <a:ea typeface="Arial" charset="0"/>
                  <a:cs typeface="Arial" charset="0"/>
                </a:defRPr>
              </a:lvl4pPr>
              <a:lvl5pPr marL="2057400" indent="-228600">
                <a:tabLst>
                  <a:tab pos="1612900" algn="r"/>
                  <a:tab pos="1797050" algn="l"/>
                  <a:tab pos="2063750" algn="l"/>
                  <a:tab pos="2330450" algn="l"/>
                  <a:tab pos="2603500" algn="l"/>
                  <a:tab pos="2870200" algn="l"/>
                  <a:tab pos="3136900" algn="l"/>
                  <a:tab pos="3409950" algn="l"/>
                  <a:tab pos="3676650" algn="l"/>
                </a:tabLst>
                <a:defRPr>
                  <a:solidFill>
                    <a:schemeClr val="tx1"/>
                  </a:solidFill>
                  <a:latin typeface="Calibri" charset="0"/>
                  <a:ea typeface="Arial" charset="0"/>
                  <a:cs typeface="Arial" charset="0"/>
                </a:defRPr>
              </a:lvl5pPr>
              <a:lvl6pPr marL="2514600" indent="-228600" fontAlgn="base">
                <a:spcBef>
                  <a:spcPct val="0"/>
                </a:spcBef>
                <a:spcAft>
                  <a:spcPct val="0"/>
                </a:spcAft>
                <a:tabLst>
                  <a:tab pos="1612900" algn="r"/>
                  <a:tab pos="1797050" algn="l"/>
                  <a:tab pos="2063750" algn="l"/>
                  <a:tab pos="2330450" algn="l"/>
                  <a:tab pos="2603500" algn="l"/>
                  <a:tab pos="2870200" algn="l"/>
                  <a:tab pos="3136900" algn="l"/>
                  <a:tab pos="3409950" algn="l"/>
                  <a:tab pos="3676650" algn="l"/>
                </a:tabLst>
                <a:defRPr>
                  <a:solidFill>
                    <a:schemeClr val="tx1"/>
                  </a:solidFill>
                  <a:latin typeface="Calibri" charset="0"/>
                  <a:ea typeface="Arial" charset="0"/>
                  <a:cs typeface="Arial" charset="0"/>
                </a:defRPr>
              </a:lvl6pPr>
              <a:lvl7pPr marL="2971800" indent="-228600" fontAlgn="base">
                <a:spcBef>
                  <a:spcPct val="0"/>
                </a:spcBef>
                <a:spcAft>
                  <a:spcPct val="0"/>
                </a:spcAft>
                <a:tabLst>
                  <a:tab pos="1612900" algn="r"/>
                  <a:tab pos="1797050" algn="l"/>
                  <a:tab pos="2063750" algn="l"/>
                  <a:tab pos="2330450" algn="l"/>
                  <a:tab pos="2603500" algn="l"/>
                  <a:tab pos="2870200" algn="l"/>
                  <a:tab pos="3136900" algn="l"/>
                  <a:tab pos="3409950" algn="l"/>
                  <a:tab pos="3676650" algn="l"/>
                </a:tabLst>
                <a:defRPr>
                  <a:solidFill>
                    <a:schemeClr val="tx1"/>
                  </a:solidFill>
                  <a:latin typeface="Calibri" charset="0"/>
                  <a:ea typeface="Arial" charset="0"/>
                  <a:cs typeface="Arial" charset="0"/>
                </a:defRPr>
              </a:lvl7pPr>
              <a:lvl8pPr marL="3429000" indent="-228600" fontAlgn="base">
                <a:spcBef>
                  <a:spcPct val="0"/>
                </a:spcBef>
                <a:spcAft>
                  <a:spcPct val="0"/>
                </a:spcAft>
                <a:tabLst>
                  <a:tab pos="1612900" algn="r"/>
                  <a:tab pos="1797050" algn="l"/>
                  <a:tab pos="2063750" algn="l"/>
                  <a:tab pos="2330450" algn="l"/>
                  <a:tab pos="2603500" algn="l"/>
                  <a:tab pos="2870200" algn="l"/>
                  <a:tab pos="3136900" algn="l"/>
                  <a:tab pos="3409950" algn="l"/>
                  <a:tab pos="3676650" algn="l"/>
                </a:tabLst>
                <a:defRPr>
                  <a:solidFill>
                    <a:schemeClr val="tx1"/>
                  </a:solidFill>
                  <a:latin typeface="Calibri" charset="0"/>
                  <a:ea typeface="Arial" charset="0"/>
                  <a:cs typeface="Arial" charset="0"/>
                </a:defRPr>
              </a:lvl8pPr>
              <a:lvl9pPr marL="3886200" indent="-228600" fontAlgn="base">
                <a:spcBef>
                  <a:spcPct val="0"/>
                </a:spcBef>
                <a:spcAft>
                  <a:spcPct val="0"/>
                </a:spcAft>
                <a:tabLst>
                  <a:tab pos="1612900" algn="r"/>
                  <a:tab pos="1797050" algn="l"/>
                  <a:tab pos="2063750" algn="l"/>
                  <a:tab pos="2330450" algn="l"/>
                  <a:tab pos="2603500" algn="l"/>
                  <a:tab pos="2870200" algn="l"/>
                  <a:tab pos="3136900" algn="l"/>
                  <a:tab pos="3409950" algn="l"/>
                  <a:tab pos="3676650" algn="l"/>
                </a:tabLst>
                <a:defRPr>
                  <a:solidFill>
                    <a:schemeClr val="tx1"/>
                  </a:solidFill>
                  <a:latin typeface="Calibri" charset="0"/>
                  <a:ea typeface="Arial" charset="0"/>
                  <a:cs typeface="Arial" charset="0"/>
                </a:defRPr>
              </a:lvl9pPr>
            </a:lstStyle>
            <a:p>
              <a:pPr>
                <a:lnSpc>
                  <a:spcPct val="142000"/>
                </a:lnSpc>
              </a:pPr>
              <a:r>
                <a:rPr lang="en-US" sz="1200" dirty="0">
                  <a:latin typeface="Arial" charset="0"/>
                  <a:ea typeface="MS PGothic" charset="0"/>
                  <a:cs typeface="MS PGothic" charset="0"/>
                </a:rPr>
                <a:t>Lightweight	3</a:t>
              </a:r>
              <a:endParaRPr lang="en-US" sz="1200" dirty="0">
                <a:latin typeface="Arial" charset="0"/>
                <a:ea typeface="MS PGothic" charset="0"/>
                <a:cs typeface="MS PGothic" charset="0"/>
                <a:sym typeface="Wingdings" charset="0"/>
              </a:endParaRPr>
            </a:p>
            <a:p>
              <a:pPr>
                <a:lnSpc>
                  <a:spcPct val="142000"/>
                </a:lnSpc>
              </a:pPr>
              <a:r>
                <a:rPr lang="en-US" sz="1200" dirty="0">
                  <a:latin typeface="Arial" charset="0"/>
                  <a:ea typeface="MS PGothic" charset="0"/>
                  <a:cs typeface="MS PGothic" charset="0"/>
                </a:rPr>
                <a:t>Easy to use	4</a:t>
              </a:r>
            </a:p>
            <a:p>
              <a:pPr>
                <a:lnSpc>
                  <a:spcPct val="142000"/>
                </a:lnSpc>
              </a:pPr>
              <a:r>
                <a:rPr lang="en-US" sz="1200" dirty="0">
                  <a:latin typeface="Arial" charset="0"/>
                  <a:ea typeface="MS PGothic" charset="0"/>
                  <a:cs typeface="MS PGothic" charset="0"/>
                </a:rPr>
                <a:t>Reliable	5</a:t>
              </a:r>
            </a:p>
            <a:p>
              <a:pPr>
                <a:lnSpc>
                  <a:spcPct val="142000"/>
                </a:lnSpc>
              </a:pPr>
              <a:r>
                <a:rPr lang="en-US" sz="1200" dirty="0">
                  <a:latin typeface="Arial" charset="0"/>
                  <a:ea typeface="MS PGothic" charset="0"/>
                  <a:cs typeface="MS PGothic" charset="0"/>
                </a:rPr>
                <a:t>Easy to hold steady	2</a:t>
              </a:r>
            </a:p>
            <a:p>
              <a:pPr>
                <a:lnSpc>
                  <a:spcPct val="142000"/>
                </a:lnSpc>
              </a:pPr>
              <a:r>
                <a:rPr lang="en-US" sz="1200" dirty="0">
                  <a:latin typeface="Arial" charset="0"/>
                  <a:ea typeface="MS PGothic" charset="0"/>
                  <a:cs typeface="MS PGothic" charset="0"/>
                </a:rPr>
                <a:t>High resolution	1</a:t>
              </a:r>
            </a:p>
            <a:p>
              <a:pPr>
                <a:lnSpc>
                  <a:spcPct val="142000"/>
                </a:lnSpc>
              </a:pPr>
              <a:r>
                <a:rPr lang="en-US" sz="1200" dirty="0">
                  <a:latin typeface="Arial" charset="0"/>
                  <a:ea typeface="MS PGothic" charset="0"/>
                  <a:cs typeface="MS PGothic" charset="0"/>
                </a:rPr>
                <a:t>Our importance ratings</a:t>
              </a:r>
            </a:p>
          </p:txBody>
        </p:sp>
        <p:grpSp>
          <p:nvGrpSpPr>
            <p:cNvPr id="77837" name="Group 13"/>
            <p:cNvGrpSpPr>
              <a:grpSpLocks/>
            </p:cNvGrpSpPr>
            <p:nvPr/>
          </p:nvGrpSpPr>
          <p:grpSpPr bwMode="auto">
            <a:xfrm>
              <a:off x="2760" y="1836"/>
              <a:ext cx="2460" cy="824"/>
              <a:chOff x="2760" y="1836"/>
              <a:chExt cx="1136" cy="824"/>
            </a:xfrm>
          </p:grpSpPr>
          <p:sp>
            <p:nvSpPr>
              <p:cNvPr id="77902" name="Line 14"/>
              <p:cNvSpPr>
                <a:spLocks noChangeShapeType="1"/>
              </p:cNvSpPr>
              <p:nvPr/>
            </p:nvSpPr>
            <p:spPr bwMode="auto">
              <a:xfrm>
                <a:off x="2760" y="1836"/>
                <a:ext cx="1136" cy="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7903" name="Line 15"/>
              <p:cNvSpPr>
                <a:spLocks noChangeShapeType="1"/>
              </p:cNvSpPr>
              <p:nvPr/>
            </p:nvSpPr>
            <p:spPr bwMode="auto">
              <a:xfrm>
                <a:off x="2760" y="2001"/>
                <a:ext cx="1136" cy="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7904" name="Line 16"/>
              <p:cNvSpPr>
                <a:spLocks noChangeShapeType="1"/>
              </p:cNvSpPr>
              <p:nvPr/>
            </p:nvSpPr>
            <p:spPr bwMode="auto">
              <a:xfrm>
                <a:off x="2760" y="2166"/>
                <a:ext cx="1136" cy="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7905" name="Line 17"/>
              <p:cNvSpPr>
                <a:spLocks noChangeShapeType="1"/>
              </p:cNvSpPr>
              <p:nvPr/>
            </p:nvSpPr>
            <p:spPr bwMode="auto">
              <a:xfrm>
                <a:off x="2760" y="2330"/>
                <a:ext cx="1136" cy="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7906" name="Line 18"/>
              <p:cNvSpPr>
                <a:spLocks noChangeShapeType="1"/>
              </p:cNvSpPr>
              <p:nvPr/>
            </p:nvSpPr>
            <p:spPr bwMode="auto">
              <a:xfrm>
                <a:off x="2760" y="2495"/>
                <a:ext cx="1136" cy="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7907" name="Line 19"/>
              <p:cNvSpPr>
                <a:spLocks noChangeShapeType="1"/>
              </p:cNvSpPr>
              <p:nvPr/>
            </p:nvSpPr>
            <p:spPr bwMode="auto">
              <a:xfrm>
                <a:off x="2760" y="2660"/>
                <a:ext cx="1136" cy="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dirty="0"/>
              </a:p>
            </p:txBody>
          </p:sp>
        </p:grpSp>
        <p:sp>
          <p:nvSpPr>
            <p:cNvPr id="77838" name="Line 21"/>
            <p:cNvSpPr>
              <a:spLocks noChangeShapeType="1"/>
            </p:cNvSpPr>
            <p:nvPr/>
          </p:nvSpPr>
          <p:spPr bwMode="auto">
            <a:xfrm>
              <a:off x="3740" y="1676"/>
              <a:ext cx="0" cy="812"/>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7839" name="Text Box 22"/>
            <p:cNvSpPr txBox="1">
              <a:spLocks noChangeArrowheads="1"/>
            </p:cNvSpPr>
            <p:nvPr/>
          </p:nvSpPr>
          <p:spPr bwMode="auto">
            <a:xfrm>
              <a:off x="4862" y="1626"/>
              <a:ext cx="356" cy="8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tabLst>
                  <a:tab pos="361950" algn="r"/>
                  <a:tab pos="1612900" algn="r"/>
                  <a:tab pos="1797050" algn="l"/>
                  <a:tab pos="2063750" algn="l"/>
                  <a:tab pos="2330450" algn="l"/>
                  <a:tab pos="2603500" algn="l"/>
                  <a:tab pos="2870200" algn="l"/>
                  <a:tab pos="3136900" algn="l"/>
                  <a:tab pos="3409950" algn="l"/>
                  <a:tab pos="3676650" algn="l"/>
                </a:tabLst>
                <a:defRPr>
                  <a:solidFill>
                    <a:schemeClr val="tx1"/>
                  </a:solidFill>
                  <a:latin typeface="Calibri" charset="0"/>
                  <a:ea typeface="ＭＳ Ｐゴシック" charset="0"/>
                  <a:cs typeface="Arial" charset="0"/>
                </a:defRPr>
              </a:lvl1pPr>
              <a:lvl2pPr marL="742950" indent="-285750">
                <a:tabLst>
                  <a:tab pos="361950" algn="r"/>
                  <a:tab pos="1612900" algn="r"/>
                  <a:tab pos="1797050" algn="l"/>
                  <a:tab pos="2063750" algn="l"/>
                  <a:tab pos="2330450" algn="l"/>
                  <a:tab pos="2603500" algn="l"/>
                  <a:tab pos="2870200" algn="l"/>
                  <a:tab pos="3136900" algn="l"/>
                  <a:tab pos="3409950" algn="l"/>
                  <a:tab pos="3676650" algn="l"/>
                </a:tabLst>
                <a:defRPr>
                  <a:solidFill>
                    <a:schemeClr val="tx1"/>
                  </a:solidFill>
                  <a:latin typeface="Calibri" charset="0"/>
                  <a:ea typeface="Arial" charset="0"/>
                  <a:cs typeface="Arial" charset="0"/>
                </a:defRPr>
              </a:lvl2pPr>
              <a:lvl3pPr marL="1143000" indent="-228600">
                <a:tabLst>
                  <a:tab pos="361950" algn="r"/>
                  <a:tab pos="1612900" algn="r"/>
                  <a:tab pos="1797050" algn="l"/>
                  <a:tab pos="2063750" algn="l"/>
                  <a:tab pos="2330450" algn="l"/>
                  <a:tab pos="2603500" algn="l"/>
                  <a:tab pos="2870200" algn="l"/>
                  <a:tab pos="3136900" algn="l"/>
                  <a:tab pos="3409950" algn="l"/>
                  <a:tab pos="3676650" algn="l"/>
                </a:tabLst>
                <a:defRPr>
                  <a:solidFill>
                    <a:schemeClr val="tx1"/>
                  </a:solidFill>
                  <a:latin typeface="Calibri" charset="0"/>
                  <a:ea typeface="Arial" charset="0"/>
                  <a:cs typeface="Arial" charset="0"/>
                </a:defRPr>
              </a:lvl3pPr>
              <a:lvl4pPr marL="1600200" indent="-228600">
                <a:tabLst>
                  <a:tab pos="361950" algn="r"/>
                  <a:tab pos="1612900" algn="r"/>
                  <a:tab pos="1797050" algn="l"/>
                  <a:tab pos="2063750" algn="l"/>
                  <a:tab pos="2330450" algn="l"/>
                  <a:tab pos="2603500" algn="l"/>
                  <a:tab pos="2870200" algn="l"/>
                  <a:tab pos="3136900" algn="l"/>
                  <a:tab pos="3409950" algn="l"/>
                  <a:tab pos="3676650" algn="l"/>
                </a:tabLst>
                <a:defRPr>
                  <a:solidFill>
                    <a:schemeClr val="tx1"/>
                  </a:solidFill>
                  <a:latin typeface="Calibri" charset="0"/>
                  <a:ea typeface="Arial" charset="0"/>
                  <a:cs typeface="Arial" charset="0"/>
                </a:defRPr>
              </a:lvl4pPr>
              <a:lvl5pPr marL="2057400" indent="-228600">
                <a:tabLst>
                  <a:tab pos="361950" algn="r"/>
                  <a:tab pos="1612900" algn="r"/>
                  <a:tab pos="1797050" algn="l"/>
                  <a:tab pos="2063750" algn="l"/>
                  <a:tab pos="2330450" algn="l"/>
                  <a:tab pos="2603500" algn="l"/>
                  <a:tab pos="2870200" algn="l"/>
                  <a:tab pos="3136900" algn="l"/>
                  <a:tab pos="3409950" algn="l"/>
                  <a:tab pos="3676650" algn="l"/>
                </a:tabLst>
                <a:defRPr>
                  <a:solidFill>
                    <a:schemeClr val="tx1"/>
                  </a:solidFill>
                  <a:latin typeface="Calibri" charset="0"/>
                  <a:ea typeface="Arial" charset="0"/>
                  <a:cs typeface="Arial" charset="0"/>
                </a:defRPr>
              </a:lvl5pPr>
              <a:lvl6pPr marL="2514600" indent="-228600" fontAlgn="base">
                <a:spcBef>
                  <a:spcPct val="0"/>
                </a:spcBef>
                <a:spcAft>
                  <a:spcPct val="0"/>
                </a:spcAft>
                <a:tabLst>
                  <a:tab pos="361950" algn="r"/>
                  <a:tab pos="1612900" algn="r"/>
                  <a:tab pos="1797050" algn="l"/>
                  <a:tab pos="2063750" algn="l"/>
                  <a:tab pos="2330450" algn="l"/>
                  <a:tab pos="2603500" algn="l"/>
                  <a:tab pos="2870200" algn="l"/>
                  <a:tab pos="3136900" algn="l"/>
                  <a:tab pos="3409950" algn="l"/>
                  <a:tab pos="3676650" algn="l"/>
                </a:tabLst>
                <a:defRPr>
                  <a:solidFill>
                    <a:schemeClr val="tx1"/>
                  </a:solidFill>
                  <a:latin typeface="Calibri" charset="0"/>
                  <a:ea typeface="Arial" charset="0"/>
                  <a:cs typeface="Arial" charset="0"/>
                </a:defRPr>
              </a:lvl6pPr>
              <a:lvl7pPr marL="2971800" indent="-228600" fontAlgn="base">
                <a:spcBef>
                  <a:spcPct val="0"/>
                </a:spcBef>
                <a:spcAft>
                  <a:spcPct val="0"/>
                </a:spcAft>
                <a:tabLst>
                  <a:tab pos="361950" algn="r"/>
                  <a:tab pos="1612900" algn="r"/>
                  <a:tab pos="1797050" algn="l"/>
                  <a:tab pos="2063750" algn="l"/>
                  <a:tab pos="2330450" algn="l"/>
                  <a:tab pos="2603500" algn="l"/>
                  <a:tab pos="2870200" algn="l"/>
                  <a:tab pos="3136900" algn="l"/>
                  <a:tab pos="3409950" algn="l"/>
                  <a:tab pos="3676650" algn="l"/>
                </a:tabLst>
                <a:defRPr>
                  <a:solidFill>
                    <a:schemeClr val="tx1"/>
                  </a:solidFill>
                  <a:latin typeface="Calibri" charset="0"/>
                  <a:ea typeface="Arial" charset="0"/>
                  <a:cs typeface="Arial" charset="0"/>
                </a:defRPr>
              </a:lvl7pPr>
              <a:lvl8pPr marL="3429000" indent="-228600" fontAlgn="base">
                <a:spcBef>
                  <a:spcPct val="0"/>
                </a:spcBef>
                <a:spcAft>
                  <a:spcPct val="0"/>
                </a:spcAft>
                <a:tabLst>
                  <a:tab pos="361950" algn="r"/>
                  <a:tab pos="1612900" algn="r"/>
                  <a:tab pos="1797050" algn="l"/>
                  <a:tab pos="2063750" algn="l"/>
                  <a:tab pos="2330450" algn="l"/>
                  <a:tab pos="2603500" algn="l"/>
                  <a:tab pos="2870200" algn="l"/>
                  <a:tab pos="3136900" algn="l"/>
                  <a:tab pos="3409950" algn="l"/>
                  <a:tab pos="3676650" algn="l"/>
                </a:tabLst>
                <a:defRPr>
                  <a:solidFill>
                    <a:schemeClr val="tx1"/>
                  </a:solidFill>
                  <a:latin typeface="Calibri" charset="0"/>
                  <a:ea typeface="Arial" charset="0"/>
                  <a:cs typeface="Arial" charset="0"/>
                </a:defRPr>
              </a:lvl8pPr>
              <a:lvl9pPr marL="3886200" indent="-228600" fontAlgn="base">
                <a:spcBef>
                  <a:spcPct val="0"/>
                </a:spcBef>
                <a:spcAft>
                  <a:spcPct val="0"/>
                </a:spcAft>
                <a:tabLst>
                  <a:tab pos="361950" algn="r"/>
                  <a:tab pos="1612900" algn="r"/>
                  <a:tab pos="1797050" algn="l"/>
                  <a:tab pos="2063750" algn="l"/>
                  <a:tab pos="2330450" algn="l"/>
                  <a:tab pos="2603500" algn="l"/>
                  <a:tab pos="2870200" algn="l"/>
                  <a:tab pos="3136900" algn="l"/>
                  <a:tab pos="3409950" algn="l"/>
                  <a:tab pos="3676650" algn="l"/>
                </a:tabLst>
                <a:defRPr>
                  <a:solidFill>
                    <a:schemeClr val="tx1"/>
                  </a:solidFill>
                  <a:latin typeface="Calibri" charset="0"/>
                  <a:ea typeface="Arial" charset="0"/>
                  <a:cs typeface="Arial" charset="0"/>
                </a:defRPr>
              </a:lvl9pPr>
            </a:lstStyle>
            <a:p>
              <a:pPr>
                <a:lnSpc>
                  <a:spcPct val="142000"/>
                </a:lnSpc>
              </a:pPr>
              <a:r>
                <a:rPr lang="en-US" sz="1200" dirty="0">
                  <a:latin typeface="Arial" charset="0"/>
                  <a:ea typeface="MS PGothic" charset="0"/>
                  <a:cs typeface="MS PGothic" charset="0"/>
                </a:rPr>
                <a:t>G	P</a:t>
              </a:r>
            </a:p>
            <a:p>
              <a:pPr>
                <a:lnSpc>
                  <a:spcPct val="142000"/>
                </a:lnSpc>
              </a:pPr>
              <a:r>
                <a:rPr lang="en-US" sz="1200" dirty="0">
                  <a:latin typeface="Arial" charset="0"/>
                  <a:ea typeface="MS PGothic" charset="0"/>
                  <a:cs typeface="MS PGothic" charset="0"/>
                </a:rPr>
                <a:t>G	P</a:t>
              </a:r>
            </a:p>
            <a:p>
              <a:pPr>
                <a:lnSpc>
                  <a:spcPct val="142000"/>
                </a:lnSpc>
              </a:pPr>
              <a:r>
                <a:rPr lang="en-US" sz="1200" dirty="0">
                  <a:latin typeface="Arial" charset="0"/>
                  <a:ea typeface="MS PGothic" charset="0"/>
                  <a:cs typeface="MS PGothic" charset="0"/>
                </a:rPr>
                <a:t>F	G</a:t>
              </a:r>
            </a:p>
            <a:p>
              <a:pPr>
                <a:lnSpc>
                  <a:spcPct val="142000"/>
                </a:lnSpc>
              </a:pPr>
              <a:r>
                <a:rPr lang="en-US" sz="1200" dirty="0">
                  <a:latin typeface="Arial" charset="0"/>
                  <a:ea typeface="MS PGothic" charset="0"/>
                  <a:cs typeface="MS PGothic" charset="0"/>
                </a:rPr>
                <a:t>G	P</a:t>
              </a:r>
            </a:p>
            <a:p>
              <a:pPr>
                <a:lnSpc>
                  <a:spcPct val="142000"/>
                </a:lnSpc>
              </a:pPr>
              <a:r>
                <a:rPr lang="en-US" sz="1200" dirty="0">
                  <a:latin typeface="Arial" charset="0"/>
                  <a:ea typeface="MS PGothic" charset="0"/>
                  <a:cs typeface="MS PGothic" charset="0"/>
                </a:rPr>
                <a:t>P	P</a:t>
              </a:r>
            </a:p>
          </p:txBody>
        </p:sp>
        <p:sp>
          <p:nvSpPr>
            <p:cNvPr id="77840" name="Line 23"/>
            <p:cNvSpPr>
              <a:spLocks noChangeShapeType="1"/>
            </p:cNvSpPr>
            <p:nvPr/>
          </p:nvSpPr>
          <p:spPr bwMode="auto">
            <a:xfrm>
              <a:off x="5048" y="1112"/>
              <a:ext cx="0" cy="1544"/>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7841" name="Oval 24"/>
            <p:cNvSpPr>
              <a:spLocks noChangeAspect="1" noChangeArrowheads="1"/>
            </p:cNvSpPr>
            <p:nvPr/>
          </p:nvSpPr>
          <p:spPr bwMode="auto">
            <a:xfrm>
              <a:off x="4088" y="1693"/>
              <a:ext cx="104" cy="104"/>
            </a:xfrm>
            <a:prstGeom prst="ellipse">
              <a:avLst/>
            </a:prstGeom>
            <a:solidFill>
              <a:srgbClr val="92D2CA"/>
            </a:solidFill>
            <a:ln w="12700">
              <a:solidFill>
                <a:schemeClr val="tx1"/>
              </a:solidFill>
              <a:round/>
              <a:headEnd/>
              <a:tailEnd/>
            </a:ln>
          </p:spPr>
          <p:txBody>
            <a:bodyPr wrap="none" anchor="ctr"/>
            <a:lstStyle/>
            <a:p>
              <a:endParaRPr lang="en-US" dirty="0"/>
            </a:p>
          </p:txBody>
        </p:sp>
        <p:sp>
          <p:nvSpPr>
            <p:cNvPr id="77842" name="Oval 25"/>
            <p:cNvSpPr>
              <a:spLocks noChangeAspect="1" noChangeArrowheads="1"/>
            </p:cNvSpPr>
            <p:nvPr/>
          </p:nvSpPr>
          <p:spPr bwMode="auto">
            <a:xfrm>
              <a:off x="3920" y="2029"/>
              <a:ext cx="104" cy="104"/>
            </a:xfrm>
            <a:prstGeom prst="ellipse">
              <a:avLst/>
            </a:prstGeom>
            <a:solidFill>
              <a:srgbClr val="92D2CA"/>
            </a:solidFill>
            <a:ln w="12700">
              <a:solidFill>
                <a:schemeClr val="tx1"/>
              </a:solidFill>
              <a:round/>
              <a:headEnd/>
              <a:tailEnd/>
            </a:ln>
          </p:spPr>
          <p:txBody>
            <a:bodyPr wrap="none" anchor="ctr"/>
            <a:lstStyle/>
            <a:p>
              <a:endParaRPr lang="en-US" dirty="0"/>
            </a:p>
          </p:txBody>
        </p:sp>
        <p:sp>
          <p:nvSpPr>
            <p:cNvPr id="77843" name="Oval 26"/>
            <p:cNvSpPr>
              <a:spLocks noChangeAspect="1" noChangeArrowheads="1"/>
            </p:cNvSpPr>
            <p:nvPr/>
          </p:nvSpPr>
          <p:spPr bwMode="auto">
            <a:xfrm>
              <a:off x="4265" y="1861"/>
              <a:ext cx="104" cy="104"/>
            </a:xfrm>
            <a:prstGeom prst="ellipse">
              <a:avLst/>
            </a:prstGeom>
            <a:solidFill>
              <a:srgbClr val="92D2CA"/>
            </a:solidFill>
            <a:ln w="12700">
              <a:solidFill>
                <a:schemeClr val="tx1"/>
              </a:solidFill>
              <a:round/>
              <a:headEnd/>
              <a:tailEnd/>
            </a:ln>
          </p:spPr>
          <p:txBody>
            <a:bodyPr wrap="none" anchor="ctr"/>
            <a:lstStyle/>
            <a:p>
              <a:endParaRPr lang="en-US" dirty="0"/>
            </a:p>
          </p:txBody>
        </p:sp>
        <p:sp>
          <p:nvSpPr>
            <p:cNvPr id="77844" name="Oval 27"/>
            <p:cNvSpPr>
              <a:spLocks noChangeAspect="1" noChangeArrowheads="1"/>
            </p:cNvSpPr>
            <p:nvPr/>
          </p:nvSpPr>
          <p:spPr bwMode="auto">
            <a:xfrm>
              <a:off x="4256" y="2029"/>
              <a:ext cx="104" cy="104"/>
            </a:xfrm>
            <a:prstGeom prst="ellipse">
              <a:avLst/>
            </a:prstGeom>
            <a:solidFill>
              <a:srgbClr val="92D2CA"/>
            </a:solidFill>
            <a:ln w="12700">
              <a:solidFill>
                <a:schemeClr val="tx1"/>
              </a:solidFill>
              <a:round/>
              <a:headEnd/>
              <a:tailEnd/>
            </a:ln>
          </p:spPr>
          <p:txBody>
            <a:bodyPr wrap="none" anchor="ctr"/>
            <a:lstStyle/>
            <a:p>
              <a:endParaRPr lang="en-US" dirty="0"/>
            </a:p>
          </p:txBody>
        </p:sp>
        <p:sp>
          <p:nvSpPr>
            <p:cNvPr id="77845" name="Oval 28"/>
            <p:cNvSpPr>
              <a:spLocks noChangeAspect="1" noChangeArrowheads="1"/>
            </p:cNvSpPr>
            <p:nvPr/>
          </p:nvSpPr>
          <p:spPr bwMode="auto">
            <a:xfrm>
              <a:off x="4422" y="2029"/>
              <a:ext cx="104" cy="104"/>
            </a:xfrm>
            <a:prstGeom prst="ellipse">
              <a:avLst/>
            </a:prstGeom>
            <a:solidFill>
              <a:srgbClr val="92D2CA"/>
            </a:solidFill>
            <a:ln w="12700">
              <a:solidFill>
                <a:schemeClr val="tx1"/>
              </a:solidFill>
              <a:round/>
              <a:headEnd/>
              <a:tailEnd/>
            </a:ln>
          </p:spPr>
          <p:txBody>
            <a:bodyPr wrap="none" anchor="ctr"/>
            <a:lstStyle/>
            <a:p>
              <a:endParaRPr lang="en-US" dirty="0"/>
            </a:p>
          </p:txBody>
        </p:sp>
        <p:sp>
          <p:nvSpPr>
            <p:cNvPr id="77846" name="Oval 29"/>
            <p:cNvSpPr>
              <a:spLocks noChangeAspect="1" noChangeArrowheads="1"/>
            </p:cNvSpPr>
            <p:nvPr/>
          </p:nvSpPr>
          <p:spPr bwMode="auto">
            <a:xfrm>
              <a:off x="4580" y="2029"/>
              <a:ext cx="104" cy="104"/>
            </a:xfrm>
            <a:prstGeom prst="ellipse">
              <a:avLst/>
            </a:prstGeom>
            <a:solidFill>
              <a:srgbClr val="92D2CA"/>
            </a:solidFill>
            <a:ln w="12700">
              <a:solidFill>
                <a:schemeClr val="tx1"/>
              </a:solidFill>
              <a:round/>
              <a:headEnd/>
              <a:tailEnd/>
            </a:ln>
          </p:spPr>
          <p:txBody>
            <a:bodyPr wrap="none" anchor="ctr"/>
            <a:lstStyle/>
            <a:p>
              <a:endParaRPr lang="en-US" dirty="0"/>
            </a:p>
          </p:txBody>
        </p:sp>
        <p:sp>
          <p:nvSpPr>
            <p:cNvPr id="77847" name="Oval 30"/>
            <p:cNvSpPr>
              <a:spLocks noChangeAspect="1" noChangeArrowheads="1"/>
            </p:cNvSpPr>
            <p:nvPr/>
          </p:nvSpPr>
          <p:spPr bwMode="auto">
            <a:xfrm>
              <a:off x="4422" y="1861"/>
              <a:ext cx="104" cy="104"/>
            </a:xfrm>
            <a:prstGeom prst="ellipse">
              <a:avLst/>
            </a:prstGeom>
            <a:solidFill>
              <a:srgbClr val="92D2CA"/>
            </a:solidFill>
            <a:ln w="12700">
              <a:solidFill>
                <a:schemeClr val="tx1"/>
              </a:solidFill>
              <a:round/>
              <a:headEnd/>
              <a:tailEnd/>
            </a:ln>
          </p:spPr>
          <p:txBody>
            <a:bodyPr wrap="none" anchor="ctr"/>
            <a:lstStyle/>
            <a:p>
              <a:endParaRPr lang="en-US" dirty="0"/>
            </a:p>
          </p:txBody>
        </p:sp>
        <p:sp>
          <p:nvSpPr>
            <p:cNvPr id="77848" name="Oval 31"/>
            <p:cNvSpPr>
              <a:spLocks noChangeAspect="1" noChangeArrowheads="1"/>
            </p:cNvSpPr>
            <p:nvPr/>
          </p:nvSpPr>
          <p:spPr bwMode="auto">
            <a:xfrm>
              <a:off x="4580" y="1861"/>
              <a:ext cx="104" cy="104"/>
            </a:xfrm>
            <a:prstGeom prst="ellipse">
              <a:avLst/>
            </a:prstGeom>
            <a:solidFill>
              <a:srgbClr val="92D2CA"/>
            </a:solidFill>
            <a:ln w="12700">
              <a:solidFill>
                <a:schemeClr val="tx1"/>
              </a:solidFill>
              <a:round/>
              <a:headEnd/>
              <a:tailEnd/>
            </a:ln>
          </p:spPr>
          <p:txBody>
            <a:bodyPr wrap="none" anchor="ctr"/>
            <a:lstStyle/>
            <a:p>
              <a:endParaRPr lang="en-US" dirty="0"/>
            </a:p>
          </p:txBody>
        </p:sp>
        <p:sp>
          <p:nvSpPr>
            <p:cNvPr id="77849" name="Oval 32"/>
            <p:cNvSpPr>
              <a:spLocks noChangeAspect="1" noChangeArrowheads="1"/>
            </p:cNvSpPr>
            <p:nvPr/>
          </p:nvSpPr>
          <p:spPr bwMode="auto">
            <a:xfrm>
              <a:off x="4747" y="1861"/>
              <a:ext cx="104" cy="104"/>
            </a:xfrm>
            <a:prstGeom prst="ellipse">
              <a:avLst/>
            </a:prstGeom>
            <a:solidFill>
              <a:srgbClr val="92D2CA"/>
            </a:solidFill>
            <a:ln w="12700">
              <a:solidFill>
                <a:schemeClr val="tx1"/>
              </a:solidFill>
              <a:round/>
              <a:headEnd/>
              <a:tailEnd/>
            </a:ln>
          </p:spPr>
          <p:txBody>
            <a:bodyPr wrap="none" anchor="ctr"/>
            <a:lstStyle/>
            <a:p>
              <a:endParaRPr lang="en-US" dirty="0"/>
            </a:p>
          </p:txBody>
        </p:sp>
        <p:grpSp>
          <p:nvGrpSpPr>
            <p:cNvPr id="77850" name="Group 33"/>
            <p:cNvGrpSpPr>
              <a:grpSpLocks noChangeAspect="1"/>
            </p:cNvGrpSpPr>
            <p:nvPr/>
          </p:nvGrpSpPr>
          <p:grpSpPr bwMode="auto">
            <a:xfrm>
              <a:off x="4578" y="2350"/>
              <a:ext cx="104" cy="104"/>
              <a:chOff x="4392" y="3248"/>
              <a:chExt cx="208" cy="208"/>
            </a:xfrm>
          </p:grpSpPr>
          <p:sp>
            <p:nvSpPr>
              <p:cNvPr id="77900" name="Oval 34"/>
              <p:cNvSpPr>
                <a:spLocks noChangeAspect="1" noChangeArrowheads="1"/>
              </p:cNvSpPr>
              <p:nvPr/>
            </p:nvSpPr>
            <p:spPr bwMode="auto">
              <a:xfrm>
                <a:off x="4392" y="3248"/>
                <a:ext cx="208" cy="208"/>
              </a:xfrm>
              <a:prstGeom prst="ellipse">
                <a:avLst/>
              </a:prstGeom>
              <a:solidFill>
                <a:srgbClr val="92D2CA"/>
              </a:solidFill>
              <a:ln w="12700">
                <a:solidFill>
                  <a:schemeClr val="tx1"/>
                </a:solidFill>
                <a:round/>
                <a:headEnd/>
                <a:tailEnd/>
              </a:ln>
            </p:spPr>
            <p:txBody>
              <a:bodyPr wrap="none" anchor="ctr"/>
              <a:lstStyle/>
              <a:p>
                <a:endParaRPr lang="en-US" dirty="0"/>
              </a:p>
            </p:txBody>
          </p:sp>
          <p:sp>
            <p:nvSpPr>
              <p:cNvPr id="77901" name="Oval 35"/>
              <p:cNvSpPr>
                <a:spLocks noChangeAspect="1" noChangeArrowheads="1"/>
              </p:cNvSpPr>
              <p:nvPr/>
            </p:nvSpPr>
            <p:spPr bwMode="auto">
              <a:xfrm>
                <a:off x="4460" y="3316"/>
                <a:ext cx="72" cy="72"/>
              </a:xfrm>
              <a:prstGeom prst="ellipse">
                <a:avLst/>
              </a:prstGeom>
              <a:solidFill>
                <a:srgbClr val="BF0922"/>
              </a:solidFill>
              <a:ln w="12700">
                <a:solidFill>
                  <a:srgbClr val="BF0922"/>
                </a:solidFill>
                <a:round/>
                <a:headEnd/>
                <a:tailEnd/>
              </a:ln>
            </p:spPr>
            <p:txBody>
              <a:bodyPr wrap="none" anchor="ctr"/>
              <a:lstStyle/>
              <a:p>
                <a:endParaRPr lang="en-US" dirty="0"/>
              </a:p>
            </p:txBody>
          </p:sp>
        </p:grpSp>
        <p:grpSp>
          <p:nvGrpSpPr>
            <p:cNvPr id="77851" name="Group 36"/>
            <p:cNvGrpSpPr>
              <a:grpSpLocks noChangeAspect="1"/>
            </p:cNvGrpSpPr>
            <p:nvPr/>
          </p:nvGrpSpPr>
          <p:grpSpPr bwMode="auto">
            <a:xfrm>
              <a:off x="4742" y="2190"/>
              <a:ext cx="104" cy="104"/>
              <a:chOff x="4784" y="2968"/>
              <a:chExt cx="208" cy="208"/>
            </a:xfrm>
          </p:grpSpPr>
          <p:sp>
            <p:nvSpPr>
              <p:cNvPr id="77898" name="Oval 37"/>
              <p:cNvSpPr>
                <a:spLocks noChangeAspect="1" noChangeArrowheads="1"/>
              </p:cNvSpPr>
              <p:nvPr/>
            </p:nvSpPr>
            <p:spPr bwMode="auto">
              <a:xfrm>
                <a:off x="4784" y="2968"/>
                <a:ext cx="208" cy="208"/>
              </a:xfrm>
              <a:prstGeom prst="ellipse">
                <a:avLst/>
              </a:prstGeom>
              <a:solidFill>
                <a:srgbClr val="92D2CA"/>
              </a:solidFill>
              <a:ln w="12700">
                <a:solidFill>
                  <a:schemeClr val="tx1"/>
                </a:solidFill>
                <a:round/>
                <a:headEnd/>
                <a:tailEnd/>
              </a:ln>
            </p:spPr>
            <p:txBody>
              <a:bodyPr wrap="none" anchor="ctr"/>
              <a:lstStyle/>
              <a:p>
                <a:endParaRPr lang="en-US" dirty="0"/>
              </a:p>
            </p:txBody>
          </p:sp>
          <p:sp>
            <p:nvSpPr>
              <p:cNvPr id="77899" name="Oval 38"/>
              <p:cNvSpPr>
                <a:spLocks noChangeAspect="1" noChangeArrowheads="1"/>
              </p:cNvSpPr>
              <p:nvPr/>
            </p:nvSpPr>
            <p:spPr bwMode="auto">
              <a:xfrm>
                <a:off x="4852" y="3036"/>
                <a:ext cx="72" cy="72"/>
              </a:xfrm>
              <a:prstGeom prst="ellipse">
                <a:avLst/>
              </a:prstGeom>
              <a:solidFill>
                <a:srgbClr val="BF0922"/>
              </a:solidFill>
              <a:ln w="12700">
                <a:solidFill>
                  <a:srgbClr val="BF0922"/>
                </a:solidFill>
                <a:round/>
                <a:headEnd/>
                <a:tailEnd/>
              </a:ln>
            </p:spPr>
            <p:txBody>
              <a:bodyPr wrap="none" anchor="ctr"/>
              <a:lstStyle/>
              <a:p>
                <a:endParaRPr lang="en-US" dirty="0"/>
              </a:p>
            </p:txBody>
          </p:sp>
        </p:grpSp>
        <p:sp>
          <p:nvSpPr>
            <p:cNvPr id="77852" name="Oval 39"/>
            <p:cNvSpPr>
              <a:spLocks noChangeAspect="1" noChangeArrowheads="1"/>
            </p:cNvSpPr>
            <p:nvPr/>
          </p:nvSpPr>
          <p:spPr bwMode="auto">
            <a:xfrm>
              <a:off x="3960" y="1889"/>
              <a:ext cx="36" cy="36"/>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77853" name="Oval 40"/>
            <p:cNvSpPr>
              <a:spLocks noChangeAspect="1" noChangeArrowheads="1"/>
            </p:cNvSpPr>
            <p:nvPr/>
          </p:nvSpPr>
          <p:spPr bwMode="auto">
            <a:xfrm>
              <a:off x="3959" y="1735"/>
              <a:ext cx="36" cy="36"/>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77854" name="Oval 41"/>
            <p:cNvSpPr>
              <a:spLocks noChangeAspect="1" noChangeArrowheads="1"/>
            </p:cNvSpPr>
            <p:nvPr/>
          </p:nvSpPr>
          <p:spPr bwMode="auto">
            <a:xfrm>
              <a:off x="4775" y="1731"/>
              <a:ext cx="36" cy="36"/>
            </a:xfrm>
            <a:prstGeom prst="ellipse">
              <a:avLst/>
            </a:prstGeom>
            <a:solidFill>
              <a:schemeClr val="tx1"/>
            </a:solidFill>
            <a:ln w="9525">
              <a:solidFill>
                <a:schemeClr val="tx1"/>
              </a:solidFill>
              <a:round/>
              <a:headEnd/>
              <a:tailEnd/>
            </a:ln>
          </p:spPr>
          <p:txBody>
            <a:bodyPr wrap="none" anchor="ctr"/>
            <a:lstStyle/>
            <a:p>
              <a:endParaRPr lang="en-US" dirty="0"/>
            </a:p>
          </p:txBody>
        </p:sp>
        <p:grpSp>
          <p:nvGrpSpPr>
            <p:cNvPr id="77855" name="Group 42"/>
            <p:cNvGrpSpPr>
              <a:grpSpLocks/>
            </p:cNvGrpSpPr>
            <p:nvPr/>
          </p:nvGrpSpPr>
          <p:grpSpPr bwMode="auto">
            <a:xfrm>
              <a:off x="3902" y="508"/>
              <a:ext cx="814" cy="3581"/>
              <a:chOff x="3902" y="508"/>
              <a:chExt cx="814" cy="3653"/>
            </a:xfrm>
          </p:grpSpPr>
          <p:sp>
            <p:nvSpPr>
              <p:cNvPr id="77892" name="Line 43"/>
              <p:cNvSpPr>
                <a:spLocks noChangeShapeType="1"/>
              </p:cNvSpPr>
              <p:nvPr/>
            </p:nvSpPr>
            <p:spPr bwMode="auto">
              <a:xfrm>
                <a:off x="4226" y="508"/>
                <a:ext cx="0" cy="3652"/>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7893" name="Line 44"/>
              <p:cNvSpPr>
                <a:spLocks noChangeShapeType="1"/>
              </p:cNvSpPr>
              <p:nvPr/>
            </p:nvSpPr>
            <p:spPr bwMode="auto">
              <a:xfrm>
                <a:off x="4390" y="508"/>
                <a:ext cx="0" cy="3652"/>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7894" name="Line 45"/>
              <p:cNvSpPr>
                <a:spLocks noChangeShapeType="1"/>
              </p:cNvSpPr>
              <p:nvPr/>
            </p:nvSpPr>
            <p:spPr bwMode="auto">
              <a:xfrm>
                <a:off x="4553" y="508"/>
                <a:ext cx="0" cy="3652"/>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7895" name="Line 46"/>
              <p:cNvSpPr>
                <a:spLocks noChangeShapeType="1"/>
              </p:cNvSpPr>
              <p:nvPr/>
            </p:nvSpPr>
            <p:spPr bwMode="auto">
              <a:xfrm>
                <a:off x="4716" y="508"/>
                <a:ext cx="0" cy="3652"/>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7896" name="Line 47"/>
              <p:cNvSpPr>
                <a:spLocks noChangeShapeType="1"/>
              </p:cNvSpPr>
              <p:nvPr/>
            </p:nvSpPr>
            <p:spPr bwMode="auto">
              <a:xfrm>
                <a:off x="4063" y="508"/>
                <a:ext cx="0" cy="3652"/>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7897" name="Line 48"/>
              <p:cNvSpPr>
                <a:spLocks noChangeShapeType="1"/>
              </p:cNvSpPr>
              <p:nvPr/>
            </p:nvSpPr>
            <p:spPr bwMode="auto">
              <a:xfrm>
                <a:off x="3902" y="509"/>
                <a:ext cx="0" cy="3652"/>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dirty="0"/>
              </a:p>
            </p:txBody>
          </p:sp>
        </p:grpSp>
        <p:sp>
          <p:nvSpPr>
            <p:cNvPr id="77856" name="Line 49"/>
            <p:cNvSpPr>
              <a:spLocks noChangeShapeType="1"/>
            </p:cNvSpPr>
            <p:nvPr/>
          </p:nvSpPr>
          <p:spPr bwMode="auto">
            <a:xfrm flipV="1">
              <a:off x="4065" y="60"/>
              <a:ext cx="408" cy="45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7857" name="Line 50"/>
            <p:cNvSpPr>
              <a:spLocks noChangeShapeType="1"/>
            </p:cNvSpPr>
            <p:nvPr/>
          </p:nvSpPr>
          <p:spPr bwMode="auto">
            <a:xfrm flipV="1">
              <a:off x="4225" y="150"/>
              <a:ext cx="328" cy="36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7858" name="Line 51"/>
            <p:cNvSpPr>
              <a:spLocks noChangeShapeType="1"/>
            </p:cNvSpPr>
            <p:nvPr/>
          </p:nvSpPr>
          <p:spPr bwMode="auto">
            <a:xfrm flipV="1">
              <a:off x="4391" y="242"/>
              <a:ext cx="244" cy="268"/>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7859" name="Line 52"/>
            <p:cNvSpPr>
              <a:spLocks noChangeShapeType="1"/>
            </p:cNvSpPr>
            <p:nvPr/>
          </p:nvSpPr>
          <p:spPr bwMode="auto">
            <a:xfrm flipV="1">
              <a:off x="4551" y="328"/>
              <a:ext cx="164" cy="182"/>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7860" name="Line 53"/>
            <p:cNvSpPr>
              <a:spLocks noChangeShapeType="1"/>
            </p:cNvSpPr>
            <p:nvPr/>
          </p:nvSpPr>
          <p:spPr bwMode="auto">
            <a:xfrm flipV="1">
              <a:off x="4717" y="420"/>
              <a:ext cx="80" cy="9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7861" name="Line 54"/>
            <p:cNvSpPr>
              <a:spLocks noChangeShapeType="1"/>
            </p:cNvSpPr>
            <p:nvPr/>
          </p:nvSpPr>
          <p:spPr bwMode="auto">
            <a:xfrm>
              <a:off x="3984" y="418"/>
              <a:ext cx="80" cy="92"/>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7862" name="Line 55"/>
            <p:cNvSpPr>
              <a:spLocks noChangeShapeType="1"/>
            </p:cNvSpPr>
            <p:nvPr/>
          </p:nvSpPr>
          <p:spPr bwMode="auto">
            <a:xfrm>
              <a:off x="4230" y="150"/>
              <a:ext cx="322" cy="358"/>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7863" name="Line 56"/>
            <p:cNvSpPr>
              <a:spLocks noChangeShapeType="1"/>
            </p:cNvSpPr>
            <p:nvPr/>
          </p:nvSpPr>
          <p:spPr bwMode="auto">
            <a:xfrm>
              <a:off x="4060" y="330"/>
              <a:ext cx="164" cy="18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7864" name="Line 57"/>
            <p:cNvSpPr>
              <a:spLocks noChangeShapeType="1"/>
            </p:cNvSpPr>
            <p:nvPr/>
          </p:nvSpPr>
          <p:spPr bwMode="auto">
            <a:xfrm>
              <a:off x="4144" y="238"/>
              <a:ext cx="246" cy="272"/>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7865" name="Line 58"/>
            <p:cNvSpPr>
              <a:spLocks noChangeShapeType="1"/>
            </p:cNvSpPr>
            <p:nvPr/>
          </p:nvSpPr>
          <p:spPr bwMode="auto">
            <a:xfrm>
              <a:off x="4310" y="60"/>
              <a:ext cx="404" cy="45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dirty="0"/>
            </a:p>
          </p:txBody>
        </p:sp>
        <p:grpSp>
          <p:nvGrpSpPr>
            <p:cNvPr id="77866" name="Group 59"/>
            <p:cNvGrpSpPr>
              <a:grpSpLocks noChangeAspect="1"/>
            </p:cNvGrpSpPr>
            <p:nvPr/>
          </p:nvGrpSpPr>
          <p:grpSpPr bwMode="auto">
            <a:xfrm>
              <a:off x="4086" y="282"/>
              <a:ext cx="104" cy="104"/>
              <a:chOff x="4784" y="2968"/>
              <a:chExt cx="208" cy="208"/>
            </a:xfrm>
          </p:grpSpPr>
          <p:sp>
            <p:nvSpPr>
              <p:cNvPr id="77890" name="Oval 60"/>
              <p:cNvSpPr>
                <a:spLocks noChangeAspect="1" noChangeArrowheads="1"/>
              </p:cNvSpPr>
              <p:nvPr/>
            </p:nvSpPr>
            <p:spPr bwMode="auto">
              <a:xfrm>
                <a:off x="4784" y="2968"/>
                <a:ext cx="208" cy="208"/>
              </a:xfrm>
              <a:prstGeom prst="ellipse">
                <a:avLst/>
              </a:prstGeom>
              <a:solidFill>
                <a:srgbClr val="92D2CA"/>
              </a:solidFill>
              <a:ln w="12700">
                <a:solidFill>
                  <a:schemeClr val="tx1"/>
                </a:solidFill>
                <a:round/>
                <a:headEnd/>
                <a:tailEnd/>
              </a:ln>
            </p:spPr>
            <p:txBody>
              <a:bodyPr wrap="none" anchor="ctr"/>
              <a:lstStyle/>
              <a:p>
                <a:endParaRPr lang="en-US" dirty="0"/>
              </a:p>
            </p:txBody>
          </p:sp>
          <p:sp>
            <p:nvSpPr>
              <p:cNvPr id="77891" name="Oval 61"/>
              <p:cNvSpPr>
                <a:spLocks noChangeAspect="1" noChangeArrowheads="1"/>
              </p:cNvSpPr>
              <p:nvPr/>
            </p:nvSpPr>
            <p:spPr bwMode="auto">
              <a:xfrm>
                <a:off x="4852" y="3036"/>
                <a:ext cx="72" cy="72"/>
              </a:xfrm>
              <a:prstGeom prst="ellipse">
                <a:avLst/>
              </a:prstGeom>
              <a:solidFill>
                <a:srgbClr val="BF0922"/>
              </a:solidFill>
              <a:ln w="12700">
                <a:solidFill>
                  <a:srgbClr val="BF0922"/>
                </a:solidFill>
                <a:round/>
                <a:headEnd/>
                <a:tailEnd/>
              </a:ln>
            </p:spPr>
            <p:txBody>
              <a:bodyPr wrap="none" anchor="ctr"/>
              <a:lstStyle/>
              <a:p>
                <a:endParaRPr lang="en-US" dirty="0"/>
              </a:p>
            </p:txBody>
          </p:sp>
        </p:grpSp>
        <p:grpSp>
          <p:nvGrpSpPr>
            <p:cNvPr id="77867" name="Group 62"/>
            <p:cNvGrpSpPr>
              <a:grpSpLocks noChangeAspect="1"/>
            </p:cNvGrpSpPr>
            <p:nvPr/>
          </p:nvGrpSpPr>
          <p:grpSpPr bwMode="auto">
            <a:xfrm>
              <a:off x="4254" y="98"/>
              <a:ext cx="104" cy="104"/>
              <a:chOff x="4784" y="2968"/>
              <a:chExt cx="208" cy="208"/>
            </a:xfrm>
          </p:grpSpPr>
          <p:sp>
            <p:nvSpPr>
              <p:cNvPr id="77888" name="Oval 63"/>
              <p:cNvSpPr>
                <a:spLocks noChangeAspect="1" noChangeArrowheads="1"/>
              </p:cNvSpPr>
              <p:nvPr/>
            </p:nvSpPr>
            <p:spPr bwMode="auto">
              <a:xfrm>
                <a:off x="4784" y="2968"/>
                <a:ext cx="208" cy="208"/>
              </a:xfrm>
              <a:prstGeom prst="ellipse">
                <a:avLst/>
              </a:prstGeom>
              <a:solidFill>
                <a:srgbClr val="92D2CA"/>
              </a:solidFill>
              <a:ln w="12700">
                <a:solidFill>
                  <a:schemeClr val="tx1"/>
                </a:solidFill>
                <a:round/>
                <a:headEnd/>
                <a:tailEnd/>
              </a:ln>
            </p:spPr>
            <p:txBody>
              <a:bodyPr wrap="none" anchor="ctr"/>
              <a:lstStyle/>
              <a:p>
                <a:endParaRPr lang="en-US" dirty="0"/>
              </a:p>
            </p:txBody>
          </p:sp>
          <p:sp>
            <p:nvSpPr>
              <p:cNvPr id="77889" name="Oval 64"/>
              <p:cNvSpPr>
                <a:spLocks noChangeAspect="1" noChangeArrowheads="1"/>
              </p:cNvSpPr>
              <p:nvPr/>
            </p:nvSpPr>
            <p:spPr bwMode="auto">
              <a:xfrm>
                <a:off x="4852" y="3036"/>
                <a:ext cx="72" cy="72"/>
              </a:xfrm>
              <a:prstGeom prst="ellipse">
                <a:avLst/>
              </a:prstGeom>
              <a:solidFill>
                <a:srgbClr val="BF0922"/>
              </a:solidFill>
              <a:ln w="12700">
                <a:solidFill>
                  <a:srgbClr val="BF0922"/>
                </a:solidFill>
                <a:round/>
                <a:headEnd/>
                <a:tailEnd/>
              </a:ln>
            </p:spPr>
            <p:txBody>
              <a:bodyPr wrap="none" anchor="ctr"/>
              <a:lstStyle/>
              <a:p>
                <a:endParaRPr lang="en-US" dirty="0"/>
              </a:p>
            </p:txBody>
          </p:sp>
        </p:grpSp>
        <p:grpSp>
          <p:nvGrpSpPr>
            <p:cNvPr id="77868" name="Group 65"/>
            <p:cNvGrpSpPr>
              <a:grpSpLocks noChangeAspect="1"/>
            </p:cNvGrpSpPr>
            <p:nvPr/>
          </p:nvGrpSpPr>
          <p:grpSpPr bwMode="auto">
            <a:xfrm>
              <a:off x="4174" y="186"/>
              <a:ext cx="104" cy="104"/>
              <a:chOff x="4784" y="2968"/>
              <a:chExt cx="208" cy="208"/>
            </a:xfrm>
          </p:grpSpPr>
          <p:sp>
            <p:nvSpPr>
              <p:cNvPr id="77886" name="Oval 66"/>
              <p:cNvSpPr>
                <a:spLocks noChangeAspect="1" noChangeArrowheads="1"/>
              </p:cNvSpPr>
              <p:nvPr/>
            </p:nvSpPr>
            <p:spPr bwMode="auto">
              <a:xfrm>
                <a:off x="4784" y="2968"/>
                <a:ext cx="208" cy="208"/>
              </a:xfrm>
              <a:prstGeom prst="ellipse">
                <a:avLst/>
              </a:prstGeom>
              <a:solidFill>
                <a:srgbClr val="92D2CA"/>
              </a:solidFill>
              <a:ln w="12700">
                <a:solidFill>
                  <a:schemeClr val="tx1"/>
                </a:solidFill>
                <a:round/>
                <a:headEnd/>
                <a:tailEnd/>
              </a:ln>
            </p:spPr>
            <p:txBody>
              <a:bodyPr wrap="none" anchor="ctr"/>
              <a:lstStyle/>
              <a:p>
                <a:endParaRPr lang="en-US" dirty="0"/>
              </a:p>
            </p:txBody>
          </p:sp>
          <p:sp>
            <p:nvSpPr>
              <p:cNvPr id="77887" name="Oval 67"/>
              <p:cNvSpPr>
                <a:spLocks noChangeAspect="1" noChangeArrowheads="1"/>
              </p:cNvSpPr>
              <p:nvPr/>
            </p:nvSpPr>
            <p:spPr bwMode="auto">
              <a:xfrm>
                <a:off x="4852" y="3036"/>
                <a:ext cx="72" cy="72"/>
              </a:xfrm>
              <a:prstGeom prst="ellipse">
                <a:avLst/>
              </a:prstGeom>
              <a:solidFill>
                <a:srgbClr val="BF0922"/>
              </a:solidFill>
              <a:ln w="12700">
                <a:solidFill>
                  <a:srgbClr val="BF0922"/>
                </a:solidFill>
                <a:round/>
                <a:headEnd/>
                <a:tailEnd/>
              </a:ln>
            </p:spPr>
            <p:txBody>
              <a:bodyPr wrap="none" anchor="ctr"/>
              <a:lstStyle/>
              <a:p>
                <a:endParaRPr lang="en-US" dirty="0"/>
              </a:p>
            </p:txBody>
          </p:sp>
        </p:grpSp>
        <p:grpSp>
          <p:nvGrpSpPr>
            <p:cNvPr id="77869" name="Group 68"/>
            <p:cNvGrpSpPr>
              <a:grpSpLocks noChangeAspect="1"/>
            </p:cNvGrpSpPr>
            <p:nvPr/>
          </p:nvGrpSpPr>
          <p:grpSpPr bwMode="auto">
            <a:xfrm>
              <a:off x="4338" y="370"/>
              <a:ext cx="104" cy="104"/>
              <a:chOff x="4784" y="2968"/>
              <a:chExt cx="208" cy="208"/>
            </a:xfrm>
          </p:grpSpPr>
          <p:sp>
            <p:nvSpPr>
              <p:cNvPr id="77884" name="Oval 69"/>
              <p:cNvSpPr>
                <a:spLocks noChangeAspect="1" noChangeArrowheads="1"/>
              </p:cNvSpPr>
              <p:nvPr/>
            </p:nvSpPr>
            <p:spPr bwMode="auto">
              <a:xfrm>
                <a:off x="4784" y="2968"/>
                <a:ext cx="208" cy="208"/>
              </a:xfrm>
              <a:prstGeom prst="ellipse">
                <a:avLst/>
              </a:prstGeom>
              <a:solidFill>
                <a:srgbClr val="92D2CA"/>
              </a:solidFill>
              <a:ln w="12700">
                <a:solidFill>
                  <a:schemeClr val="tx1"/>
                </a:solidFill>
                <a:round/>
                <a:headEnd/>
                <a:tailEnd/>
              </a:ln>
            </p:spPr>
            <p:txBody>
              <a:bodyPr wrap="none" anchor="ctr"/>
              <a:lstStyle/>
              <a:p>
                <a:endParaRPr lang="en-US" dirty="0"/>
              </a:p>
            </p:txBody>
          </p:sp>
          <p:sp>
            <p:nvSpPr>
              <p:cNvPr id="77885" name="Oval 70"/>
              <p:cNvSpPr>
                <a:spLocks noChangeAspect="1" noChangeArrowheads="1"/>
              </p:cNvSpPr>
              <p:nvPr/>
            </p:nvSpPr>
            <p:spPr bwMode="auto">
              <a:xfrm>
                <a:off x="4852" y="3036"/>
                <a:ext cx="72" cy="72"/>
              </a:xfrm>
              <a:prstGeom prst="ellipse">
                <a:avLst/>
              </a:prstGeom>
              <a:solidFill>
                <a:srgbClr val="BF0922"/>
              </a:solidFill>
              <a:ln w="12700">
                <a:solidFill>
                  <a:srgbClr val="BF0922"/>
                </a:solidFill>
                <a:round/>
                <a:headEnd/>
                <a:tailEnd/>
              </a:ln>
            </p:spPr>
            <p:txBody>
              <a:bodyPr wrap="none" anchor="ctr"/>
              <a:lstStyle/>
              <a:p>
                <a:endParaRPr lang="en-US" dirty="0"/>
              </a:p>
            </p:txBody>
          </p:sp>
        </p:grpSp>
        <p:grpSp>
          <p:nvGrpSpPr>
            <p:cNvPr id="77870" name="Group 71"/>
            <p:cNvGrpSpPr>
              <a:grpSpLocks noChangeAspect="1"/>
            </p:cNvGrpSpPr>
            <p:nvPr/>
          </p:nvGrpSpPr>
          <p:grpSpPr bwMode="auto">
            <a:xfrm>
              <a:off x="4418" y="278"/>
              <a:ext cx="104" cy="104"/>
              <a:chOff x="4784" y="2968"/>
              <a:chExt cx="208" cy="208"/>
            </a:xfrm>
          </p:grpSpPr>
          <p:sp>
            <p:nvSpPr>
              <p:cNvPr id="77882" name="Oval 72"/>
              <p:cNvSpPr>
                <a:spLocks noChangeAspect="1" noChangeArrowheads="1"/>
              </p:cNvSpPr>
              <p:nvPr/>
            </p:nvSpPr>
            <p:spPr bwMode="auto">
              <a:xfrm>
                <a:off x="4784" y="2968"/>
                <a:ext cx="208" cy="208"/>
              </a:xfrm>
              <a:prstGeom prst="ellipse">
                <a:avLst/>
              </a:prstGeom>
              <a:solidFill>
                <a:srgbClr val="92D2CA"/>
              </a:solidFill>
              <a:ln w="12700">
                <a:solidFill>
                  <a:schemeClr val="tx1"/>
                </a:solidFill>
                <a:round/>
                <a:headEnd/>
                <a:tailEnd/>
              </a:ln>
            </p:spPr>
            <p:txBody>
              <a:bodyPr wrap="none" anchor="ctr"/>
              <a:lstStyle/>
              <a:p>
                <a:endParaRPr lang="en-US" dirty="0"/>
              </a:p>
            </p:txBody>
          </p:sp>
          <p:sp>
            <p:nvSpPr>
              <p:cNvPr id="77883" name="Oval 73"/>
              <p:cNvSpPr>
                <a:spLocks noChangeAspect="1" noChangeArrowheads="1"/>
              </p:cNvSpPr>
              <p:nvPr/>
            </p:nvSpPr>
            <p:spPr bwMode="auto">
              <a:xfrm>
                <a:off x="4852" y="3036"/>
                <a:ext cx="72" cy="72"/>
              </a:xfrm>
              <a:prstGeom prst="ellipse">
                <a:avLst/>
              </a:prstGeom>
              <a:solidFill>
                <a:srgbClr val="BF0922"/>
              </a:solidFill>
              <a:ln w="12700">
                <a:solidFill>
                  <a:srgbClr val="BF0922"/>
                </a:solidFill>
                <a:round/>
                <a:headEnd/>
                <a:tailEnd/>
              </a:ln>
            </p:spPr>
            <p:txBody>
              <a:bodyPr wrap="none" anchor="ctr"/>
              <a:lstStyle/>
              <a:p>
                <a:endParaRPr lang="en-US" dirty="0"/>
              </a:p>
            </p:txBody>
          </p:sp>
        </p:grpSp>
        <p:grpSp>
          <p:nvGrpSpPr>
            <p:cNvPr id="77871" name="Group 74"/>
            <p:cNvGrpSpPr>
              <a:grpSpLocks noChangeAspect="1"/>
            </p:cNvGrpSpPr>
            <p:nvPr/>
          </p:nvGrpSpPr>
          <p:grpSpPr bwMode="auto">
            <a:xfrm>
              <a:off x="4502" y="370"/>
              <a:ext cx="104" cy="104"/>
              <a:chOff x="4784" y="2968"/>
              <a:chExt cx="208" cy="208"/>
            </a:xfrm>
          </p:grpSpPr>
          <p:sp>
            <p:nvSpPr>
              <p:cNvPr id="77880" name="Oval 75"/>
              <p:cNvSpPr>
                <a:spLocks noChangeAspect="1" noChangeArrowheads="1"/>
              </p:cNvSpPr>
              <p:nvPr/>
            </p:nvSpPr>
            <p:spPr bwMode="auto">
              <a:xfrm>
                <a:off x="4784" y="2968"/>
                <a:ext cx="208" cy="208"/>
              </a:xfrm>
              <a:prstGeom prst="ellipse">
                <a:avLst/>
              </a:prstGeom>
              <a:solidFill>
                <a:srgbClr val="92D2CA"/>
              </a:solidFill>
              <a:ln w="12700">
                <a:solidFill>
                  <a:schemeClr val="tx1"/>
                </a:solidFill>
                <a:round/>
                <a:headEnd/>
                <a:tailEnd/>
              </a:ln>
            </p:spPr>
            <p:txBody>
              <a:bodyPr wrap="none" anchor="ctr"/>
              <a:lstStyle/>
              <a:p>
                <a:endParaRPr lang="en-US" dirty="0"/>
              </a:p>
            </p:txBody>
          </p:sp>
          <p:sp>
            <p:nvSpPr>
              <p:cNvPr id="77881" name="Oval 76"/>
              <p:cNvSpPr>
                <a:spLocks noChangeAspect="1" noChangeArrowheads="1"/>
              </p:cNvSpPr>
              <p:nvPr/>
            </p:nvSpPr>
            <p:spPr bwMode="auto">
              <a:xfrm>
                <a:off x="4852" y="3036"/>
                <a:ext cx="72" cy="72"/>
              </a:xfrm>
              <a:prstGeom prst="ellipse">
                <a:avLst/>
              </a:prstGeom>
              <a:solidFill>
                <a:srgbClr val="BF0922"/>
              </a:solidFill>
              <a:ln w="12700">
                <a:solidFill>
                  <a:srgbClr val="BF0922"/>
                </a:solidFill>
                <a:round/>
                <a:headEnd/>
                <a:tailEnd/>
              </a:ln>
            </p:spPr>
            <p:txBody>
              <a:bodyPr wrap="none" anchor="ctr"/>
              <a:lstStyle/>
              <a:p>
                <a:endParaRPr lang="en-US" dirty="0"/>
              </a:p>
            </p:txBody>
          </p:sp>
        </p:grpSp>
        <p:sp>
          <p:nvSpPr>
            <p:cNvPr id="77872" name="Rectangle 77"/>
            <p:cNvSpPr>
              <a:spLocks noChangeArrowheads="1"/>
            </p:cNvSpPr>
            <p:nvPr/>
          </p:nvSpPr>
          <p:spPr bwMode="auto">
            <a:xfrm>
              <a:off x="2759" y="2943"/>
              <a:ext cx="782" cy="35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nSpc>
                  <a:spcPct val="85000"/>
                </a:lnSpc>
              </a:pPr>
              <a:r>
                <a:rPr lang="en-US" sz="1200" dirty="0"/>
                <a:t>Target values</a:t>
              </a:r>
            </a:p>
            <a:p>
              <a:pPr>
                <a:lnSpc>
                  <a:spcPct val="85000"/>
                </a:lnSpc>
              </a:pPr>
              <a:r>
                <a:rPr lang="en-US" sz="1200" dirty="0"/>
                <a:t>(Technical attributes)</a:t>
              </a:r>
            </a:p>
          </p:txBody>
        </p:sp>
        <p:sp>
          <p:nvSpPr>
            <p:cNvPr id="77873" name="Rectangle 78"/>
            <p:cNvSpPr>
              <a:spLocks noChangeArrowheads="1"/>
            </p:cNvSpPr>
            <p:nvPr/>
          </p:nvSpPr>
          <p:spPr bwMode="auto">
            <a:xfrm>
              <a:off x="2759" y="3729"/>
              <a:ext cx="611" cy="25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nSpc>
                  <a:spcPct val="85000"/>
                </a:lnSpc>
              </a:pPr>
              <a:r>
                <a:rPr lang="en-US" sz="1200" dirty="0"/>
                <a:t>Technical evaluation</a:t>
              </a:r>
            </a:p>
          </p:txBody>
        </p:sp>
        <p:sp>
          <p:nvSpPr>
            <p:cNvPr id="77874" name="Rectangle 79"/>
            <p:cNvSpPr>
              <a:spLocks noChangeArrowheads="1"/>
            </p:cNvSpPr>
            <p:nvPr/>
          </p:nvSpPr>
          <p:spPr bwMode="auto">
            <a:xfrm>
              <a:off x="3306" y="3593"/>
              <a:ext cx="1617" cy="5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nSpc>
                  <a:spcPct val="155000"/>
                </a:lnSpc>
                <a:tabLst>
                  <a:tab pos="985838" algn="ctr"/>
                  <a:tab pos="1257300" algn="ctr"/>
                  <a:tab pos="1524000" algn="ctr"/>
                  <a:tab pos="1795463" algn="ctr"/>
                  <a:tab pos="2062163" algn="ctr"/>
                  <a:tab pos="2333625" algn="ctr"/>
                </a:tabLst>
              </a:pPr>
              <a:r>
                <a:rPr lang="en-US" sz="1000" dirty="0"/>
                <a:t>Company A	0.7	60%	yes	1	ok	G</a:t>
              </a:r>
            </a:p>
            <a:p>
              <a:pPr>
                <a:lnSpc>
                  <a:spcPct val="155000"/>
                </a:lnSpc>
                <a:tabLst>
                  <a:tab pos="985838" algn="ctr"/>
                  <a:tab pos="1257300" algn="ctr"/>
                  <a:tab pos="1524000" algn="ctr"/>
                  <a:tab pos="1795463" algn="ctr"/>
                  <a:tab pos="2062163" algn="ctr"/>
                  <a:tab pos="2333625" algn="ctr"/>
                </a:tabLst>
              </a:pPr>
              <a:r>
                <a:rPr lang="en-US" sz="1000" dirty="0"/>
                <a:t>Company B	0.6	50%	yes	2	ok	F</a:t>
              </a:r>
            </a:p>
            <a:p>
              <a:pPr>
                <a:lnSpc>
                  <a:spcPct val="155000"/>
                </a:lnSpc>
                <a:tabLst>
                  <a:tab pos="985838" algn="ctr"/>
                  <a:tab pos="1257300" algn="ctr"/>
                  <a:tab pos="1524000" algn="ctr"/>
                  <a:tab pos="1795463" algn="ctr"/>
                  <a:tab pos="2062163" algn="ctr"/>
                  <a:tab pos="2333625" algn="ctr"/>
                </a:tabLst>
              </a:pPr>
              <a:r>
                <a:rPr lang="en-US" sz="1000" dirty="0"/>
                <a:t>Us	0.5	75%	yes	2	ok	G</a:t>
              </a:r>
            </a:p>
          </p:txBody>
        </p:sp>
        <p:sp>
          <p:nvSpPr>
            <p:cNvPr id="77875" name="Rectangle 80"/>
            <p:cNvSpPr>
              <a:spLocks noChangeArrowheads="1"/>
            </p:cNvSpPr>
            <p:nvPr/>
          </p:nvSpPr>
          <p:spPr bwMode="auto">
            <a:xfrm rot="-5400000">
              <a:off x="3866" y="2633"/>
              <a:ext cx="1007" cy="10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nSpc>
                  <a:spcPct val="140000"/>
                </a:lnSpc>
              </a:pPr>
              <a:r>
                <a:rPr lang="en-US" sz="1200" dirty="0"/>
                <a:t>0.5 A</a:t>
              </a:r>
            </a:p>
            <a:p>
              <a:pPr>
                <a:lnSpc>
                  <a:spcPct val="140000"/>
                </a:lnSpc>
              </a:pPr>
              <a:r>
                <a:rPr lang="en-US" sz="1200" dirty="0"/>
                <a:t>75%</a:t>
              </a:r>
            </a:p>
            <a:p>
              <a:pPr>
                <a:lnSpc>
                  <a:spcPct val="140000"/>
                </a:lnSpc>
              </a:pPr>
              <a:r>
                <a:rPr lang="en-US" sz="1200" dirty="0"/>
                <a:t>2’ to ∞</a:t>
              </a:r>
            </a:p>
            <a:p>
              <a:pPr>
                <a:lnSpc>
                  <a:spcPct val="140000"/>
                </a:lnSpc>
              </a:pPr>
              <a:r>
                <a:rPr lang="en-US" sz="1200" dirty="0"/>
                <a:t>2 circuits</a:t>
              </a:r>
            </a:p>
            <a:p>
              <a:pPr>
                <a:lnSpc>
                  <a:spcPct val="140000"/>
                </a:lnSpc>
              </a:pPr>
              <a:r>
                <a:rPr lang="en-US" sz="1200" dirty="0"/>
                <a:t>Failure 1 per 10,000</a:t>
              </a:r>
            </a:p>
            <a:p>
              <a:pPr>
                <a:lnSpc>
                  <a:spcPct val="140000"/>
                </a:lnSpc>
              </a:pPr>
              <a:r>
                <a:rPr lang="en-US" sz="1200" dirty="0"/>
                <a:t>Panel ranking</a:t>
              </a:r>
            </a:p>
          </p:txBody>
        </p:sp>
        <p:sp>
          <p:nvSpPr>
            <p:cNvPr id="77876" name="Line 81"/>
            <p:cNvSpPr>
              <a:spLocks noChangeShapeType="1"/>
            </p:cNvSpPr>
            <p:nvPr/>
          </p:nvSpPr>
          <p:spPr bwMode="auto">
            <a:xfrm>
              <a:off x="2761" y="3631"/>
              <a:ext cx="2112" cy="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77877" name="Line 82"/>
            <p:cNvSpPr>
              <a:spLocks noChangeShapeType="1"/>
            </p:cNvSpPr>
            <p:nvPr/>
          </p:nvSpPr>
          <p:spPr bwMode="auto">
            <a:xfrm>
              <a:off x="3907" y="3782"/>
              <a:ext cx="966" cy="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77878" name="Line 83"/>
            <p:cNvSpPr>
              <a:spLocks noChangeShapeType="1"/>
            </p:cNvSpPr>
            <p:nvPr/>
          </p:nvSpPr>
          <p:spPr bwMode="auto">
            <a:xfrm>
              <a:off x="3907" y="3934"/>
              <a:ext cx="966" cy="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77879" name="Text Box 84"/>
            <p:cNvSpPr txBox="1">
              <a:spLocks noChangeArrowheads="1"/>
            </p:cNvSpPr>
            <p:nvPr/>
          </p:nvSpPr>
          <p:spPr bwMode="auto">
            <a:xfrm>
              <a:off x="3869" y="2483"/>
              <a:ext cx="1050"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r>
                <a:rPr lang="en-US" sz="1200" dirty="0">
                  <a:latin typeface="Arial" charset="0"/>
                </a:rPr>
                <a:t>22   9   27  27   32  25</a:t>
              </a:r>
            </a:p>
          </p:txBody>
        </p:sp>
      </p:grpSp>
    </p:spTree>
    <p:extLst>
      <p:ext uri="{BB962C8B-B14F-4D97-AF65-F5344CB8AC3E}">
        <p14:creationId xmlns:p14="http://schemas.microsoft.com/office/powerpoint/2010/main" val="1810590016"/>
      </p:ext>
    </p:extLst>
  </p:cSld>
  <p:clrMapOvr>
    <a:masterClrMapping/>
  </p:clrMapOvr>
  <p:transition spd="slow">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1000"/>
                                  </p:stCondLst>
                                  <p:childTnLst>
                                    <p:set>
                                      <p:cBhvr>
                                        <p:cTn id="6" dur="1" fill="hold">
                                          <p:stCondLst>
                                            <p:cond delay="0"/>
                                          </p:stCondLst>
                                        </p:cTn>
                                        <p:tgtEl>
                                          <p:spTgt spid="79875"/>
                                        </p:tgtEl>
                                        <p:attrNameLst>
                                          <p:attrName>style.visibility</p:attrName>
                                        </p:attrNameLst>
                                      </p:cBhvr>
                                      <p:to>
                                        <p:strVal val="visible"/>
                                      </p:to>
                                    </p:set>
                                    <p:animEffect transition="in" filter="wipe(left)">
                                      <p:cBhvr>
                                        <p:cTn id="7" dur="1000"/>
                                        <p:tgtEl>
                                          <p:spTgt spid="79875"/>
                                        </p:tgtEl>
                                      </p:cBhvr>
                                    </p:animEffect>
                                  </p:childTnLst>
                                </p:cTn>
                              </p:par>
                            </p:childTnLst>
                          </p:cTn>
                        </p:par>
                        <p:par>
                          <p:cTn id="8" fill="hold" nodeType="afterGroup">
                            <p:stCondLst>
                              <p:cond delay="2000"/>
                            </p:stCondLst>
                            <p:childTnLst>
                              <p:par>
                                <p:cTn id="9" presetID="23" presetClass="entr" presetSubtype="272" fill="hold" nodeType="afterEffect">
                                  <p:stCondLst>
                                    <p:cond delay="1000"/>
                                  </p:stCondLst>
                                  <p:childTnLst>
                                    <p:set>
                                      <p:cBhvr>
                                        <p:cTn id="10" dur="1" fill="hold">
                                          <p:stCondLst>
                                            <p:cond delay="0"/>
                                          </p:stCondLst>
                                        </p:cTn>
                                        <p:tgtEl>
                                          <p:spTgt spid="79876"/>
                                        </p:tgtEl>
                                        <p:attrNameLst>
                                          <p:attrName>style.visibility</p:attrName>
                                        </p:attrNameLst>
                                      </p:cBhvr>
                                      <p:to>
                                        <p:strVal val="visible"/>
                                      </p:to>
                                    </p:set>
                                    <p:anim calcmode="lin" valueType="num">
                                      <p:cBhvr>
                                        <p:cTn id="11" dur="1000" fill="hold"/>
                                        <p:tgtEl>
                                          <p:spTgt spid="79876"/>
                                        </p:tgtEl>
                                        <p:attrNameLst>
                                          <p:attrName>ppt_w</p:attrName>
                                        </p:attrNameLst>
                                      </p:cBhvr>
                                      <p:tavLst>
                                        <p:tav tm="0">
                                          <p:val>
                                            <p:strVal val="2/3*#ppt_w"/>
                                          </p:val>
                                        </p:tav>
                                        <p:tav tm="100000">
                                          <p:val>
                                            <p:strVal val="#ppt_w"/>
                                          </p:val>
                                        </p:tav>
                                      </p:tavLst>
                                    </p:anim>
                                    <p:anim calcmode="lin" valueType="num">
                                      <p:cBhvr>
                                        <p:cTn id="12" dur="1000" fill="hold"/>
                                        <p:tgtEl>
                                          <p:spTgt spid="79876"/>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9873" name="Rectangle 2"/>
          <p:cNvSpPr>
            <a:spLocks noGrp="1" noChangeArrowheads="1"/>
          </p:cNvSpPr>
          <p:nvPr>
            <p:ph type="title"/>
          </p:nvPr>
        </p:nvSpPr>
        <p:spPr>
          <a:xfrm>
            <a:off x="347663" y="519113"/>
            <a:ext cx="8448675" cy="914400"/>
          </a:xfrm>
        </p:spPr>
        <p:txBody>
          <a:bodyPr/>
          <a:lstStyle/>
          <a:p>
            <a:r>
              <a:rPr lang="en-US" dirty="0">
                <a:latin typeface="Arial" charset="0"/>
                <a:cs typeface="Arial" charset="0"/>
              </a:rPr>
              <a:t>House of Quality Sequence</a:t>
            </a:r>
          </a:p>
        </p:txBody>
      </p:sp>
      <p:sp>
        <p:nvSpPr>
          <p:cNvPr id="81963" name="Rectangle 43"/>
          <p:cNvSpPr>
            <a:spLocks noChangeArrowheads="1"/>
          </p:cNvSpPr>
          <p:nvPr/>
        </p:nvSpPr>
        <p:spPr bwMode="auto">
          <a:xfrm>
            <a:off x="7312025" y="5991225"/>
            <a:ext cx="1144588"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sz="1600" dirty="0"/>
              <a:t>Figure </a:t>
            </a:r>
            <a:r>
              <a:rPr lang="en-US" sz="1600" dirty="0">
                <a:solidFill>
                  <a:schemeClr val="tx2"/>
                </a:solidFill>
              </a:rPr>
              <a:t>5.4</a:t>
            </a:r>
          </a:p>
        </p:txBody>
      </p:sp>
      <p:sp>
        <p:nvSpPr>
          <p:cNvPr id="81964" name="Rectangle 44"/>
          <p:cNvSpPr>
            <a:spLocks noChangeArrowheads="1"/>
          </p:cNvSpPr>
          <p:nvPr/>
        </p:nvSpPr>
        <p:spPr bwMode="auto">
          <a:xfrm>
            <a:off x="685800" y="1881188"/>
            <a:ext cx="6500813" cy="7635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nSpc>
                <a:spcPct val="90000"/>
              </a:lnSpc>
            </a:pPr>
            <a:r>
              <a:rPr lang="en-US" sz="2400" dirty="0"/>
              <a:t>Deploying resources through the organization in response to customer requirements</a:t>
            </a:r>
          </a:p>
        </p:txBody>
      </p:sp>
      <p:grpSp>
        <p:nvGrpSpPr>
          <p:cNvPr id="81968" name="Group 48"/>
          <p:cNvGrpSpPr>
            <a:grpSpLocks/>
          </p:cNvGrpSpPr>
          <p:nvPr/>
        </p:nvGrpSpPr>
        <p:grpSpPr bwMode="auto">
          <a:xfrm>
            <a:off x="6424613" y="2703513"/>
            <a:ext cx="2079625" cy="2017712"/>
            <a:chOff x="4047" y="1703"/>
            <a:chExt cx="1310" cy="1271"/>
          </a:xfrm>
        </p:grpSpPr>
        <p:sp>
          <p:nvSpPr>
            <p:cNvPr id="79908" name="Rectangle 36"/>
            <p:cNvSpPr>
              <a:spLocks noChangeArrowheads="1"/>
            </p:cNvSpPr>
            <p:nvPr/>
          </p:nvSpPr>
          <p:spPr bwMode="auto">
            <a:xfrm>
              <a:off x="4635" y="2283"/>
              <a:ext cx="722" cy="690"/>
            </a:xfrm>
            <a:prstGeom prst="rect">
              <a:avLst/>
            </a:prstGeom>
            <a:solidFill>
              <a:srgbClr val="9FACC7"/>
            </a:solidFill>
            <a:ln w="19050">
              <a:solidFill>
                <a:schemeClr val="tx1"/>
              </a:solidFill>
              <a:miter lim="800000"/>
              <a:headEnd/>
              <a:tailEnd/>
            </a:ln>
          </p:spPr>
          <p:txBody>
            <a:bodyPr wrap="none" anchor="ctr"/>
            <a:lstStyle/>
            <a:p>
              <a:endParaRPr lang="en-US" dirty="0"/>
            </a:p>
          </p:txBody>
        </p:sp>
        <p:sp>
          <p:nvSpPr>
            <p:cNvPr id="79909" name="Rectangle 37"/>
            <p:cNvSpPr>
              <a:spLocks noChangeArrowheads="1"/>
            </p:cNvSpPr>
            <p:nvPr/>
          </p:nvSpPr>
          <p:spPr bwMode="auto">
            <a:xfrm>
              <a:off x="4359" y="2283"/>
              <a:ext cx="276" cy="690"/>
            </a:xfrm>
            <a:prstGeom prst="rect">
              <a:avLst/>
            </a:prstGeom>
            <a:solidFill>
              <a:srgbClr val="3F5B2E"/>
            </a:solidFill>
            <a:ln w="19050">
              <a:solidFill>
                <a:schemeClr val="tx1"/>
              </a:solidFill>
              <a:miter lim="800000"/>
              <a:headEnd/>
              <a:tailEnd/>
            </a:ln>
          </p:spPr>
          <p:txBody>
            <a:bodyPr wrap="none" anchor="ctr"/>
            <a:lstStyle/>
            <a:p>
              <a:endParaRPr lang="en-US" dirty="0"/>
            </a:p>
          </p:txBody>
        </p:sp>
        <p:sp>
          <p:nvSpPr>
            <p:cNvPr id="79910" name="Rectangle 38"/>
            <p:cNvSpPr>
              <a:spLocks noChangeArrowheads="1"/>
            </p:cNvSpPr>
            <p:nvPr/>
          </p:nvSpPr>
          <p:spPr bwMode="auto">
            <a:xfrm>
              <a:off x="4635" y="2022"/>
              <a:ext cx="722" cy="260"/>
            </a:xfrm>
            <a:prstGeom prst="rect">
              <a:avLst/>
            </a:prstGeom>
            <a:solidFill>
              <a:schemeClr val="tx2"/>
            </a:solidFill>
            <a:ln w="19050">
              <a:solidFill>
                <a:schemeClr val="tx1"/>
              </a:solidFill>
              <a:miter lim="800000"/>
              <a:headEnd/>
              <a:tailEnd/>
            </a:ln>
          </p:spPr>
          <p:txBody>
            <a:bodyPr wrap="none" anchor="ctr"/>
            <a:lstStyle/>
            <a:p>
              <a:endParaRPr lang="en-US" dirty="0"/>
            </a:p>
          </p:txBody>
        </p:sp>
        <p:sp>
          <p:nvSpPr>
            <p:cNvPr id="79911" name="AutoShape 39"/>
            <p:cNvSpPr>
              <a:spLocks noChangeArrowheads="1"/>
            </p:cNvSpPr>
            <p:nvPr/>
          </p:nvSpPr>
          <p:spPr bwMode="auto">
            <a:xfrm>
              <a:off x="4637" y="1703"/>
              <a:ext cx="720" cy="318"/>
            </a:xfrm>
            <a:prstGeom prst="triangle">
              <a:avLst>
                <a:gd name="adj" fmla="val 50000"/>
              </a:avLst>
            </a:prstGeom>
            <a:solidFill>
              <a:srgbClr val="92D2CA"/>
            </a:solidFill>
            <a:ln w="19050">
              <a:solidFill>
                <a:schemeClr val="tx1"/>
              </a:solidFill>
              <a:miter lim="800000"/>
              <a:headEnd/>
              <a:tailEnd/>
            </a:ln>
          </p:spPr>
          <p:txBody>
            <a:bodyPr wrap="none" anchor="ctr"/>
            <a:lstStyle/>
            <a:p>
              <a:endParaRPr lang="en-US" dirty="0"/>
            </a:p>
          </p:txBody>
        </p:sp>
        <p:sp>
          <p:nvSpPr>
            <p:cNvPr id="79912" name="Rectangle 40"/>
            <p:cNvSpPr>
              <a:spLocks noChangeArrowheads="1"/>
            </p:cNvSpPr>
            <p:nvPr/>
          </p:nvSpPr>
          <p:spPr bwMode="auto">
            <a:xfrm rot="-5400000">
              <a:off x="4150" y="2515"/>
              <a:ext cx="692" cy="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gn="ctr">
                <a:lnSpc>
                  <a:spcPct val="85000"/>
                </a:lnSpc>
              </a:pPr>
              <a:r>
                <a:rPr lang="en-US" sz="1000" dirty="0">
                  <a:solidFill>
                    <a:schemeClr val="bg1"/>
                  </a:solidFill>
                </a:rPr>
                <a:t>Production process</a:t>
              </a:r>
            </a:p>
          </p:txBody>
        </p:sp>
        <p:sp>
          <p:nvSpPr>
            <p:cNvPr id="79913" name="Rectangle 41"/>
            <p:cNvSpPr>
              <a:spLocks noChangeArrowheads="1"/>
            </p:cNvSpPr>
            <p:nvPr/>
          </p:nvSpPr>
          <p:spPr bwMode="auto">
            <a:xfrm>
              <a:off x="4769" y="2038"/>
              <a:ext cx="457" cy="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gn="ctr">
                <a:lnSpc>
                  <a:spcPct val="85000"/>
                </a:lnSpc>
              </a:pPr>
              <a:r>
                <a:rPr lang="en-US" sz="1000" b="1" dirty="0">
                  <a:solidFill>
                    <a:schemeClr val="bg1"/>
                  </a:solidFill>
                </a:rPr>
                <a:t>Quality plan</a:t>
              </a:r>
            </a:p>
          </p:txBody>
        </p:sp>
        <p:sp>
          <p:nvSpPr>
            <p:cNvPr id="79914" name="Rectangle 42"/>
            <p:cNvSpPr>
              <a:spLocks noChangeArrowheads="1"/>
            </p:cNvSpPr>
            <p:nvPr/>
          </p:nvSpPr>
          <p:spPr bwMode="auto">
            <a:xfrm>
              <a:off x="4710" y="2444"/>
              <a:ext cx="568" cy="3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gn="ctr">
                <a:lnSpc>
                  <a:spcPct val="85000"/>
                </a:lnSpc>
              </a:pPr>
              <a:r>
                <a:rPr lang="en-US" sz="1600" dirty="0"/>
                <a:t>House 4</a:t>
              </a:r>
            </a:p>
          </p:txBody>
        </p:sp>
        <p:sp>
          <p:nvSpPr>
            <p:cNvPr id="79915" name="Freeform 46"/>
            <p:cNvSpPr>
              <a:spLocks/>
            </p:cNvSpPr>
            <p:nvPr/>
          </p:nvSpPr>
          <p:spPr bwMode="auto">
            <a:xfrm>
              <a:off x="4047" y="2318"/>
              <a:ext cx="308" cy="208"/>
            </a:xfrm>
            <a:custGeom>
              <a:avLst/>
              <a:gdLst>
                <a:gd name="T0" fmla="*/ 0 w 308"/>
                <a:gd name="T1" fmla="*/ 4 h 208"/>
                <a:gd name="T2" fmla="*/ 96 w 308"/>
                <a:gd name="T3" fmla="*/ 16 h 208"/>
                <a:gd name="T4" fmla="*/ 130 w 308"/>
                <a:gd name="T5" fmla="*/ 98 h 208"/>
                <a:gd name="T6" fmla="*/ 164 w 308"/>
                <a:gd name="T7" fmla="*/ 176 h 208"/>
                <a:gd name="T8" fmla="*/ 248 w 308"/>
                <a:gd name="T9" fmla="*/ 204 h 208"/>
                <a:gd name="T10" fmla="*/ 308 w 308"/>
                <a:gd name="T11" fmla="*/ 200 h 208"/>
                <a:gd name="T12" fmla="*/ 0 60000 65536"/>
                <a:gd name="T13" fmla="*/ 0 60000 65536"/>
                <a:gd name="T14" fmla="*/ 0 60000 65536"/>
                <a:gd name="T15" fmla="*/ 0 60000 65536"/>
                <a:gd name="T16" fmla="*/ 0 60000 65536"/>
                <a:gd name="T17" fmla="*/ 0 60000 65536"/>
                <a:gd name="T18" fmla="*/ 0 w 308"/>
                <a:gd name="T19" fmla="*/ 0 h 208"/>
                <a:gd name="T20" fmla="*/ 308 w 308"/>
                <a:gd name="T21" fmla="*/ 208 h 208"/>
              </a:gdLst>
              <a:ahLst/>
              <a:cxnLst>
                <a:cxn ang="T12">
                  <a:pos x="T0" y="T1"/>
                </a:cxn>
                <a:cxn ang="T13">
                  <a:pos x="T2" y="T3"/>
                </a:cxn>
                <a:cxn ang="T14">
                  <a:pos x="T4" y="T5"/>
                </a:cxn>
                <a:cxn ang="T15">
                  <a:pos x="T6" y="T7"/>
                </a:cxn>
                <a:cxn ang="T16">
                  <a:pos x="T8" y="T9"/>
                </a:cxn>
                <a:cxn ang="T17">
                  <a:pos x="T10" y="T11"/>
                </a:cxn>
              </a:cxnLst>
              <a:rect l="T18" t="T19" r="T20" b="T21"/>
              <a:pathLst>
                <a:path w="308" h="208">
                  <a:moveTo>
                    <a:pt x="0" y="4"/>
                  </a:moveTo>
                  <a:cubicBezTo>
                    <a:pt x="16" y="6"/>
                    <a:pt x="74" y="0"/>
                    <a:pt x="96" y="16"/>
                  </a:cubicBezTo>
                  <a:cubicBezTo>
                    <a:pt x="118" y="32"/>
                    <a:pt x="119" y="71"/>
                    <a:pt x="130" y="98"/>
                  </a:cubicBezTo>
                  <a:cubicBezTo>
                    <a:pt x="141" y="125"/>
                    <a:pt x="144" y="158"/>
                    <a:pt x="164" y="176"/>
                  </a:cubicBezTo>
                  <a:cubicBezTo>
                    <a:pt x="184" y="194"/>
                    <a:pt x="224" y="200"/>
                    <a:pt x="248" y="204"/>
                  </a:cubicBezTo>
                  <a:cubicBezTo>
                    <a:pt x="272" y="208"/>
                    <a:pt x="296" y="201"/>
                    <a:pt x="308" y="200"/>
                  </a:cubicBezTo>
                </a:path>
              </a:pathLst>
            </a:custGeom>
            <a:noFill/>
            <a:ln w="57150" cmpd="sng">
              <a:solidFill>
                <a:srgbClr val="24BDB2"/>
              </a:solidFill>
              <a:round/>
              <a:headEnd type="none" w="med" len="med"/>
              <a:tailEnd type="triangle" w="sm" len="sm"/>
            </a:ln>
            <a:extLst>
              <a:ext uri="{909E8E84-426E-40dd-AFC4-6F175D3DCCD1}">
                <a14:hiddenFill xmlns="" xmlns:a14="http://schemas.microsoft.com/office/drawing/2010/main">
                  <a:solidFill>
                    <a:srgbClr val="FFFFFF"/>
                  </a:solidFill>
                </a14:hiddenFill>
              </a:ext>
            </a:extLst>
          </p:spPr>
          <p:txBody>
            <a:bodyPr/>
            <a:lstStyle/>
            <a:p>
              <a:endParaRPr lang="en-US" dirty="0"/>
            </a:p>
          </p:txBody>
        </p:sp>
      </p:grpSp>
      <p:grpSp>
        <p:nvGrpSpPr>
          <p:cNvPr id="81969" name="Group 49"/>
          <p:cNvGrpSpPr>
            <a:grpSpLocks/>
          </p:cNvGrpSpPr>
          <p:nvPr/>
        </p:nvGrpSpPr>
        <p:grpSpPr bwMode="auto">
          <a:xfrm>
            <a:off x="4322763" y="2982913"/>
            <a:ext cx="2098675" cy="2017712"/>
            <a:chOff x="2723" y="1879"/>
            <a:chExt cx="1322" cy="1271"/>
          </a:xfrm>
        </p:grpSpPr>
        <p:grpSp>
          <p:nvGrpSpPr>
            <p:cNvPr id="79898" name="Group 25"/>
            <p:cNvGrpSpPr>
              <a:grpSpLocks/>
            </p:cNvGrpSpPr>
            <p:nvPr/>
          </p:nvGrpSpPr>
          <p:grpSpPr bwMode="auto">
            <a:xfrm>
              <a:off x="3047" y="1879"/>
              <a:ext cx="998" cy="1271"/>
              <a:chOff x="1719" y="2047"/>
              <a:chExt cx="998" cy="1271"/>
            </a:xfrm>
          </p:grpSpPr>
          <p:grpSp>
            <p:nvGrpSpPr>
              <p:cNvPr id="79900" name="Group 26"/>
              <p:cNvGrpSpPr>
                <a:grpSpLocks/>
              </p:cNvGrpSpPr>
              <p:nvPr/>
            </p:nvGrpSpPr>
            <p:grpSpPr bwMode="auto">
              <a:xfrm>
                <a:off x="1719" y="2047"/>
                <a:ext cx="998" cy="1270"/>
                <a:chOff x="1719" y="2047"/>
                <a:chExt cx="998" cy="1270"/>
              </a:xfrm>
            </p:grpSpPr>
            <p:sp>
              <p:nvSpPr>
                <p:cNvPr id="79904" name="Rectangle 27"/>
                <p:cNvSpPr>
                  <a:spLocks noChangeArrowheads="1"/>
                </p:cNvSpPr>
                <p:nvPr/>
              </p:nvSpPr>
              <p:spPr bwMode="auto">
                <a:xfrm>
                  <a:off x="1995" y="2627"/>
                  <a:ext cx="722" cy="690"/>
                </a:xfrm>
                <a:prstGeom prst="rect">
                  <a:avLst/>
                </a:prstGeom>
                <a:solidFill>
                  <a:srgbClr val="9FACC7"/>
                </a:solidFill>
                <a:ln w="19050">
                  <a:solidFill>
                    <a:schemeClr val="tx1"/>
                  </a:solidFill>
                  <a:miter lim="800000"/>
                  <a:headEnd/>
                  <a:tailEnd/>
                </a:ln>
              </p:spPr>
              <p:txBody>
                <a:bodyPr wrap="none" anchor="ctr"/>
                <a:lstStyle/>
                <a:p>
                  <a:endParaRPr lang="en-US" dirty="0"/>
                </a:p>
              </p:txBody>
            </p:sp>
            <p:sp>
              <p:nvSpPr>
                <p:cNvPr id="81948" name="Rectangle 28"/>
                <p:cNvSpPr>
                  <a:spLocks noChangeArrowheads="1"/>
                </p:cNvSpPr>
                <p:nvPr/>
              </p:nvSpPr>
              <p:spPr bwMode="auto">
                <a:xfrm>
                  <a:off x="1719" y="2627"/>
                  <a:ext cx="276" cy="690"/>
                </a:xfrm>
                <a:prstGeom prst="rect">
                  <a:avLst/>
                </a:prstGeom>
                <a:solidFill>
                  <a:schemeClr val="accent4">
                    <a:lumMod val="50000"/>
                  </a:schemeClr>
                </a:solidFill>
                <a:ln w="19050">
                  <a:solidFill>
                    <a:schemeClr val="tx1"/>
                  </a:solidFill>
                  <a:miter lim="800000"/>
                  <a:headEnd/>
                  <a:tailEnd/>
                </a:ln>
                <a:effectLst/>
              </p:spPr>
              <p:txBody>
                <a:bodyPr wrap="none" anchor="ctr"/>
                <a:lstStyle/>
                <a:p>
                  <a:pPr fontAlgn="auto">
                    <a:spcBef>
                      <a:spcPts val="0"/>
                    </a:spcBef>
                    <a:spcAft>
                      <a:spcPts val="0"/>
                    </a:spcAft>
                    <a:defRPr/>
                  </a:pPr>
                  <a:endParaRPr lang="en-US" dirty="0">
                    <a:latin typeface="Arial"/>
                    <a:ea typeface="+mn-ea"/>
                    <a:cs typeface="Arial"/>
                  </a:endParaRPr>
                </a:p>
              </p:txBody>
            </p:sp>
            <p:sp>
              <p:nvSpPr>
                <p:cNvPr id="81949" name="Rectangle 29"/>
                <p:cNvSpPr>
                  <a:spLocks noChangeArrowheads="1"/>
                </p:cNvSpPr>
                <p:nvPr/>
              </p:nvSpPr>
              <p:spPr bwMode="auto">
                <a:xfrm>
                  <a:off x="1995" y="2366"/>
                  <a:ext cx="722" cy="260"/>
                </a:xfrm>
                <a:prstGeom prst="rect">
                  <a:avLst/>
                </a:prstGeom>
                <a:solidFill>
                  <a:schemeClr val="tx2">
                    <a:lumMod val="60000"/>
                    <a:lumOff val="40000"/>
                  </a:schemeClr>
                </a:solidFill>
                <a:ln w="19050">
                  <a:solidFill>
                    <a:schemeClr val="tx1"/>
                  </a:solidFill>
                  <a:miter lim="800000"/>
                  <a:headEnd/>
                  <a:tailEnd/>
                </a:ln>
                <a:effectLst/>
              </p:spPr>
              <p:txBody>
                <a:bodyPr wrap="none" anchor="ctr"/>
                <a:lstStyle/>
                <a:p>
                  <a:pPr fontAlgn="auto">
                    <a:spcBef>
                      <a:spcPts val="0"/>
                    </a:spcBef>
                    <a:spcAft>
                      <a:spcPts val="0"/>
                    </a:spcAft>
                    <a:defRPr/>
                  </a:pPr>
                  <a:endParaRPr lang="en-US" dirty="0">
                    <a:latin typeface="Arial"/>
                    <a:ea typeface="+mn-ea"/>
                    <a:cs typeface="Arial"/>
                  </a:endParaRPr>
                </a:p>
              </p:txBody>
            </p:sp>
            <p:sp>
              <p:nvSpPr>
                <p:cNvPr id="79907" name="AutoShape 30"/>
                <p:cNvSpPr>
                  <a:spLocks noChangeArrowheads="1"/>
                </p:cNvSpPr>
                <p:nvPr/>
              </p:nvSpPr>
              <p:spPr bwMode="auto">
                <a:xfrm>
                  <a:off x="1997" y="2047"/>
                  <a:ext cx="720" cy="318"/>
                </a:xfrm>
                <a:prstGeom prst="triangle">
                  <a:avLst>
                    <a:gd name="adj" fmla="val 50000"/>
                  </a:avLst>
                </a:prstGeom>
                <a:solidFill>
                  <a:srgbClr val="92D2CA"/>
                </a:solidFill>
                <a:ln w="19050">
                  <a:solidFill>
                    <a:schemeClr val="tx1"/>
                  </a:solidFill>
                  <a:miter lim="800000"/>
                  <a:headEnd/>
                  <a:tailEnd/>
                </a:ln>
              </p:spPr>
              <p:txBody>
                <a:bodyPr wrap="none" anchor="ctr"/>
                <a:lstStyle/>
                <a:p>
                  <a:endParaRPr lang="en-US" dirty="0"/>
                </a:p>
              </p:txBody>
            </p:sp>
          </p:grpSp>
          <p:sp>
            <p:nvSpPr>
              <p:cNvPr id="79901" name="Rectangle 31"/>
              <p:cNvSpPr>
                <a:spLocks noChangeArrowheads="1"/>
              </p:cNvSpPr>
              <p:nvPr/>
            </p:nvSpPr>
            <p:spPr bwMode="auto">
              <a:xfrm rot="-5400000">
                <a:off x="1510" y="2859"/>
                <a:ext cx="692" cy="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gn="ctr">
                  <a:lnSpc>
                    <a:spcPct val="85000"/>
                  </a:lnSpc>
                </a:pPr>
                <a:r>
                  <a:rPr lang="en-US" sz="1000" dirty="0"/>
                  <a:t>Specific components</a:t>
                </a:r>
              </a:p>
            </p:txBody>
          </p:sp>
          <p:sp>
            <p:nvSpPr>
              <p:cNvPr id="79902" name="Rectangle 32"/>
              <p:cNvSpPr>
                <a:spLocks noChangeArrowheads="1"/>
              </p:cNvSpPr>
              <p:nvPr/>
            </p:nvSpPr>
            <p:spPr bwMode="auto">
              <a:xfrm>
                <a:off x="2055" y="2385"/>
                <a:ext cx="593" cy="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gn="ctr">
                  <a:lnSpc>
                    <a:spcPct val="85000"/>
                  </a:lnSpc>
                </a:pPr>
                <a:r>
                  <a:rPr lang="en-US" sz="1000" b="1" dirty="0">
                    <a:solidFill>
                      <a:schemeClr val="bg1"/>
                    </a:solidFill>
                  </a:rPr>
                  <a:t>Production process</a:t>
                </a:r>
              </a:p>
            </p:txBody>
          </p:sp>
          <p:sp>
            <p:nvSpPr>
              <p:cNvPr id="79903" name="Rectangle 33"/>
              <p:cNvSpPr>
                <a:spLocks noChangeArrowheads="1"/>
              </p:cNvSpPr>
              <p:nvPr/>
            </p:nvSpPr>
            <p:spPr bwMode="auto">
              <a:xfrm>
                <a:off x="2070" y="2788"/>
                <a:ext cx="568" cy="3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gn="ctr">
                  <a:lnSpc>
                    <a:spcPct val="85000"/>
                  </a:lnSpc>
                </a:pPr>
                <a:r>
                  <a:rPr lang="en-US" sz="1600" dirty="0"/>
                  <a:t>House 3</a:t>
                </a:r>
              </a:p>
            </p:txBody>
          </p:sp>
        </p:grpSp>
        <p:sp>
          <p:nvSpPr>
            <p:cNvPr id="79899" name="Freeform 47"/>
            <p:cNvSpPr>
              <a:spLocks/>
            </p:cNvSpPr>
            <p:nvPr/>
          </p:nvSpPr>
          <p:spPr bwMode="auto">
            <a:xfrm>
              <a:off x="2723" y="2553"/>
              <a:ext cx="314" cy="208"/>
            </a:xfrm>
            <a:custGeom>
              <a:avLst/>
              <a:gdLst>
                <a:gd name="T0" fmla="*/ 0 w 308"/>
                <a:gd name="T1" fmla="*/ 4 h 208"/>
                <a:gd name="T2" fmla="*/ 98 w 308"/>
                <a:gd name="T3" fmla="*/ 16 h 208"/>
                <a:gd name="T4" fmla="*/ 133 w 308"/>
                <a:gd name="T5" fmla="*/ 98 h 208"/>
                <a:gd name="T6" fmla="*/ 167 w 308"/>
                <a:gd name="T7" fmla="*/ 176 h 208"/>
                <a:gd name="T8" fmla="*/ 253 w 308"/>
                <a:gd name="T9" fmla="*/ 204 h 208"/>
                <a:gd name="T10" fmla="*/ 314 w 308"/>
                <a:gd name="T11" fmla="*/ 200 h 208"/>
                <a:gd name="T12" fmla="*/ 0 60000 65536"/>
                <a:gd name="T13" fmla="*/ 0 60000 65536"/>
                <a:gd name="T14" fmla="*/ 0 60000 65536"/>
                <a:gd name="T15" fmla="*/ 0 60000 65536"/>
                <a:gd name="T16" fmla="*/ 0 60000 65536"/>
                <a:gd name="T17" fmla="*/ 0 60000 65536"/>
                <a:gd name="T18" fmla="*/ 0 w 308"/>
                <a:gd name="T19" fmla="*/ 0 h 208"/>
                <a:gd name="T20" fmla="*/ 308 w 308"/>
                <a:gd name="T21" fmla="*/ 208 h 208"/>
              </a:gdLst>
              <a:ahLst/>
              <a:cxnLst>
                <a:cxn ang="T12">
                  <a:pos x="T0" y="T1"/>
                </a:cxn>
                <a:cxn ang="T13">
                  <a:pos x="T2" y="T3"/>
                </a:cxn>
                <a:cxn ang="T14">
                  <a:pos x="T4" y="T5"/>
                </a:cxn>
                <a:cxn ang="T15">
                  <a:pos x="T6" y="T7"/>
                </a:cxn>
                <a:cxn ang="T16">
                  <a:pos x="T8" y="T9"/>
                </a:cxn>
                <a:cxn ang="T17">
                  <a:pos x="T10" y="T11"/>
                </a:cxn>
              </a:cxnLst>
              <a:rect l="T18" t="T19" r="T20" b="T21"/>
              <a:pathLst>
                <a:path w="308" h="208">
                  <a:moveTo>
                    <a:pt x="0" y="4"/>
                  </a:moveTo>
                  <a:cubicBezTo>
                    <a:pt x="16" y="6"/>
                    <a:pt x="74" y="0"/>
                    <a:pt x="96" y="16"/>
                  </a:cubicBezTo>
                  <a:cubicBezTo>
                    <a:pt x="118" y="32"/>
                    <a:pt x="119" y="71"/>
                    <a:pt x="130" y="98"/>
                  </a:cubicBezTo>
                  <a:cubicBezTo>
                    <a:pt x="141" y="125"/>
                    <a:pt x="144" y="158"/>
                    <a:pt x="164" y="176"/>
                  </a:cubicBezTo>
                  <a:cubicBezTo>
                    <a:pt x="184" y="194"/>
                    <a:pt x="224" y="200"/>
                    <a:pt x="248" y="204"/>
                  </a:cubicBezTo>
                  <a:cubicBezTo>
                    <a:pt x="272" y="208"/>
                    <a:pt x="296" y="201"/>
                    <a:pt x="308" y="200"/>
                  </a:cubicBezTo>
                </a:path>
              </a:pathLst>
            </a:custGeom>
            <a:noFill/>
            <a:ln w="57150" cmpd="sng">
              <a:solidFill>
                <a:srgbClr val="24BDB2"/>
              </a:solidFill>
              <a:round/>
              <a:headEnd type="none" w="med" len="med"/>
              <a:tailEnd type="triangle" w="sm" len="sm"/>
            </a:ln>
            <a:extLst>
              <a:ext uri="{909E8E84-426E-40dd-AFC4-6F175D3DCCD1}">
                <a14:hiddenFill xmlns="" xmlns:a14="http://schemas.microsoft.com/office/drawing/2010/main">
                  <a:solidFill>
                    <a:srgbClr val="FFFFFF"/>
                  </a:solidFill>
                </a14:hiddenFill>
              </a:ext>
            </a:extLst>
          </p:spPr>
          <p:txBody>
            <a:bodyPr/>
            <a:lstStyle/>
            <a:p>
              <a:endParaRPr lang="en-US" dirty="0"/>
            </a:p>
          </p:txBody>
        </p:sp>
      </p:grpSp>
      <p:grpSp>
        <p:nvGrpSpPr>
          <p:cNvPr id="81970" name="Group 50"/>
          <p:cNvGrpSpPr>
            <a:grpSpLocks/>
          </p:cNvGrpSpPr>
          <p:nvPr/>
        </p:nvGrpSpPr>
        <p:grpSpPr bwMode="auto">
          <a:xfrm>
            <a:off x="2227263" y="3325813"/>
            <a:ext cx="2085975" cy="2019300"/>
            <a:chOff x="1403" y="2095"/>
            <a:chExt cx="1314" cy="1272"/>
          </a:xfrm>
        </p:grpSpPr>
        <p:grpSp>
          <p:nvGrpSpPr>
            <p:cNvPr id="79888" name="Group 5"/>
            <p:cNvGrpSpPr>
              <a:grpSpLocks/>
            </p:cNvGrpSpPr>
            <p:nvPr/>
          </p:nvGrpSpPr>
          <p:grpSpPr bwMode="auto">
            <a:xfrm>
              <a:off x="1719" y="2095"/>
              <a:ext cx="998" cy="1272"/>
              <a:chOff x="1719" y="2047"/>
              <a:chExt cx="998" cy="1272"/>
            </a:xfrm>
          </p:grpSpPr>
          <p:grpSp>
            <p:nvGrpSpPr>
              <p:cNvPr id="79890" name="Group 6"/>
              <p:cNvGrpSpPr>
                <a:grpSpLocks/>
              </p:cNvGrpSpPr>
              <p:nvPr/>
            </p:nvGrpSpPr>
            <p:grpSpPr bwMode="auto">
              <a:xfrm>
                <a:off x="1719" y="2047"/>
                <a:ext cx="998" cy="1270"/>
                <a:chOff x="1719" y="2047"/>
                <a:chExt cx="998" cy="1270"/>
              </a:xfrm>
            </p:grpSpPr>
            <p:sp>
              <p:nvSpPr>
                <p:cNvPr id="79894" name="Rectangle 7"/>
                <p:cNvSpPr>
                  <a:spLocks noChangeArrowheads="1"/>
                </p:cNvSpPr>
                <p:nvPr/>
              </p:nvSpPr>
              <p:spPr bwMode="auto">
                <a:xfrm>
                  <a:off x="1995" y="2627"/>
                  <a:ext cx="722" cy="690"/>
                </a:xfrm>
                <a:prstGeom prst="rect">
                  <a:avLst/>
                </a:prstGeom>
                <a:solidFill>
                  <a:srgbClr val="9FACC7"/>
                </a:solidFill>
                <a:ln w="19050">
                  <a:solidFill>
                    <a:schemeClr val="tx1"/>
                  </a:solidFill>
                  <a:miter lim="800000"/>
                  <a:headEnd/>
                  <a:tailEnd/>
                </a:ln>
              </p:spPr>
              <p:txBody>
                <a:bodyPr wrap="none" anchor="ctr"/>
                <a:lstStyle/>
                <a:p>
                  <a:endParaRPr lang="en-US" dirty="0"/>
                </a:p>
              </p:txBody>
            </p:sp>
            <p:sp>
              <p:nvSpPr>
                <p:cNvPr id="79895" name="Rectangle 8"/>
                <p:cNvSpPr>
                  <a:spLocks noChangeArrowheads="1"/>
                </p:cNvSpPr>
                <p:nvPr/>
              </p:nvSpPr>
              <p:spPr bwMode="auto">
                <a:xfrm>
                  <a:off x="1719" y="2627"/>
                  <a:ext cx="276" cy="690"/>
                </a:xfrm>
                <a:prstGeom prst="rect">
                  <a:avLst/>
                </a:prstGeom>
                <a:solidFill>
                  <a:srgbClr val="89B56E"/>
                </a:solidFill>
                <a:ln w="19050">
                  <a:solidFill>
                    <a:schemeClr val="tx1"/>
                  </a:solidFill>
                  <a:miter lim="800000"/>
                  <a:headEnd/>
                  <a:tailEnd/>
                </a:ln>
              </p:spPr>
              <p:txBody>
                <a:bodyPr wrap="none" anchor="ctr"/>
                <a:lstStyle/>
                <a:p>
                  <a:endParaRPr lang="en-US" dirty="0"/>
                </a:p>
              </p:txBody>
            </p:sp>
            <p:sp>
              <p:nvSpPr>
                <p:cNvPr id="81929" name="Rectangle 9"/>
                <p:cNvSpPr>
                  <a:spLocks noChangeArrowheads="1"/>
                </p:cNvSpPr>
                <p:nvPr/>
              </p:nvSpPr>
              <p:spPr bwMode="auto">
                <a:xfrm>
                  <a:off x="1995" y="2366"/>
                  <a:ext cx="722" cy="260"/>
                </a:xfrm>
                <a:prstGeom prst="rect">
                  <a:avLst/>
                </a:prstGeom>
                <a:solidFill>
                  <a:schemeClr val="tx2">
                    <a:lumMod val="40000"/>
                    <a:lumOff val="60000"/>
                  </a:schemeClr>
                </a:solidFill>
                <a:ln w="19050">
                  <a:solidFill>
                    <a:schemeClr val="tx1"/>
                  </a:solidFill>
                  <a:miter lim="800000"/>
                  <a:headEnd/>
                  <a:tailEnd/>
                </a:ln>
                <a:effectLst/>
              </p:spPr>
              <p:txBody>
                <a:bodyPr wrap="none" anchor="ctr"/>
                <a:lstStyle/>
                <a:p>
                  <a:pPr fontAlgn="auto">
                    <a:spcBef>
                      <a:spcPts val="0"/>
                    </a:spcBef>
                    <a:spcAft>
                      <a:spcPts val="0"/>
                    </a:spcAft>
                    <a:defRPr/>
                  </a:pPr>
                  <a:endParaRPr lang="en-US" dirty="0">
                    <a:latin typeface="Arial"/>
                    <a:ea typeface="+mn-ea"/>
                    <a:cs typeface="Arial"/>
                  </a:endParaRPr>
                </a:p>
              </p:txBody>
            </p:sp>
            <p:sp>
              <p:nvSpPr>
                <p:cNvPr id="79897" name="AutoShape 10"/>
                <p:cNvSpPr>
                  <a:spLocks noChangeArrowheads="1"/>
                </p:cNvSpPr>
                <p:nvPr/>
              </p:nvSpPr>
              <p:spPr bwMode="auto">
                <a:xfrm>
                  <a:off x="1997" y="2047"/>
                  <a:ext cx="720" cy="318"/>
                </a:xfrm>
                <a:prstGeom prst="triangle">
                  <a:avLst>
                    <a:gd name="adj" fmla="val 50000"/>
                  </a:avLst>
                </a:prstGeom>
                <a:solidFill>
                  <a:srgbClr val="92D2CA"/>
                </a:solidFill>
                <a:ln w="19050">
                  <a:solidFill>
                    <a:schemeClr val="tx1"/>
                  </a:solidFill>
                  <a:miter lim="800000"/>
                  <a:headEnd/>
                  <a:tailEnd/>
                </a:ln>
              </p:spPr>
              <p:txBody>
                <a:bodyPr wrap="none" anchor="ctr"/>
                <a:lstStyle/>
                <a:p>
                  <a:endParaRPr lang="en-US" dirty="0"/>
                </a:p>
              </p:txBody>
            </p:sp>
          </p:grpSp>
          <p:sp>
            <p:nvSpPr>
              <p:cNvPr id="79891" name="Rectangle 11"/>
              <p:cNvSpPr>
                <a:spLocks noChangeArrowheads="1"/>
              </p:cNvSpPr>
              <p:nvPr/>
            </p:nvSpPr>
            <p:spPr bwMode="auto">
              <a:xfrm rot="-5400000">
                <a:off x="1511" y="2860"/>
                <a:ext cx="692" cy="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gn="ctr">
                  <a:lnSpc>
                    <a:spcPct val="85000"/>
                  </a:lnSpc>
                </a:pPr>
                <a:r>
                  <a:rPr lang="en-US" sz="1000" dirty="0"/>
                  <a:t>Design characteristics</a:t>
                </a:r>
              </a:p>
            </p:txBody>
          </p:sp>
          <p:sp>
            <p:nvSpPr>
              <p:cNvPr id="79892" name="Rectangle 12"/>
              <p:cNvSpPr>
                <a:spLocks noChangeArrowheads="1"/>
              </p:cNvSpPr>
              <p:nvPr/>
            </p:nvSpPr>
            <p:spPr bwMode="auto">
              <a:xfrm>
                <a:off x="2055" y="2385"/>
                <a:ext cx="593" cy="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gn="ctr">
                  <a:lnSpc>
                    <a:spcPct val="85000"/>
                  </a:lnSpc>
                </a:pPr>
                <a:r>
                  <a:rPr lang="en-US" sz="1000" dirty="0">
                    <a:solidFill>
                      <a:srgbClr val="000000"/>
                    </a:solidFill>
                  </a:rPr>
                  <a:t>Specific components</a:t>
                </a:r>
              </a:p>
            </p:txBody>
          </p:sp>
          <p:sp>
            <p:nvSpPr>
              <p:cNvPr id="79893" name="Rectangle 13"/>
              <p:cNvSpPr>
                <a:spLocks noChangeArrowheads="1"/>
              </p:cNvSpPr>
              <p:nvPr/>
            </p:nvSpPr>
            <p:spPr bwMode="auto">
              <a:xfrm>
                <a:off x="2070" y="2788"/>
                <a:ext cx="568" cy="3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gn="ctr">
                  <a:lnSpc>
                    <a:spcPct val="85000"/>
                  </a:lnSpc>
                </a:pPr>
                <a:r>
                  <a:rPr lang="en-US" sz="1600" dirty="0"/>
                  <a:t>House 2</a:t>
                </a:r>
              </a:p>
            </p:txBody>
          </p:sp>
        </p:grpSp>
        <p:sp>
          <p:nvSpPr>
            <p:cNvPr id="79889" name="Freeform 45"/>
            <p:cNvSpPr>
              <a:spLocks/>
            </p:cNvSpPr>
            <p:nvPr/>
          </p:nvSpPr>
          <p:spPr bwMode="auto">
            <a:xfrm>
              <a:off x="1403" y="2762"/>
              <a:ext cx="308" cy="208"/>
            </a:xfrm>
            <a:custGeom>
              <a:avLst/>
              <a:gdLst>
                <a:gd name="T0" fmla="*/ 0 w 308"/>
                <a:gd name="T1" fmla="*/ 4 h 208"/>
                <a:gd name="T2" fmla="*/ 96 w 308"/>
                <a:gd name="T3" fmla="*/ 16 h 208"/>
                <a:gd name="T4" fmla="*/ 130 w 308"/>
                <a:gd name="T5" fmla="*/ 98 h 208"/>
                <a:gd name="T6" fmla="*/ 164 w 308"/>
                <a:gd name="T7" fmla="*/ 176 h 208"/>
                <a:gd name="T8" fmla="*/ 248 w 308"/>
                <a:gd name="T9" fmla="*/ 204 h 208"/>
                <a:gd name="T10" fmla="*/ 308 w 308"/>
                <a:gd name="T11" fmla="*/ 200 h 208"/>
                <a:gd name="T12" fmla="*/ 0 60000 65536"/>
                <a:gd name="T13" fmla="*/ 0 60000 65536"/>
                <a:gd name="T14" fmla="*/ 0 60000 65536"/>
                <a:gd name="T15" fmla="*/ 0 60000 65536"/>
                <a:gd name="T16" fmla="*/ 0 60000 65536"/>
                <a:gd name="T17" fmla="*/ 0 60000 65536"/>
                <a:gd name="T18" fmla="*/ 0 w 308"/>
                <a:gd name="T19" fmla="*/ 0 h 208"/>
                <a:gd name="T20" fmla="*/ 308 w 308"/>
                <a:gd name="T21" fmla="*/ 208 h 208"/>
              </a:gdLst>
              <a:ahLst/>
              <a:cxnLst>
                <a:cxn ang="T12">
                  <a:pos x="T0" y="T1"/>
                </a:cxn>
                <a:cxn ang="T13">
                  <a:pos x="T2" y="T3"/>
                </a:cxn>
                <a:cxn ang="T14">
                  <a:pos x="T4" y="T5"/>
                </a:cxn>
                <a:cxn ang="T15">
                  <a:pos x="T6" y="T7"/>
                </a:cxn>
                <a:cxn ang="T16">
                  <a:pos x="T8" y="T9"/>
                </a:cxn>
                <a:cxn ang="T17">
                  <a:pos x="T10" y="T11"/>
                </a:cxn>
              </a:cxnLst>
              <a:rect l="T18" t="T19" r="T20" b="T21"/>
              <a:pathLst>
                <a:path w="308" h="208">
                  <a:moveTo>
                    <a:pt x="0" y="4"/>
                  </a:moveTo>
                  <a:cubicBezTo>
                    <a:pt x="16" y="6"/>
                    <a:pt x="74" y="0"/>
                    <a:pt x="96" y="16"/>
                  </a:cubicBezTo>
                  <a:cubicBezTo>
                    <a:pt x="118" y="32"/>
                    <a:pt x="119" y="71"/>
                    <a:pt x="130" y="98"/>
                  </a:cubicBezTo>
                  <a:cubicBezTo>
                    <a:pt x="141" y="125"/>
                    <a:pt x="144" y="158"/>
                    <a:pt x="164" y="176"/>
                  </a:cubicBezTo>
                  <a:cubicBezTo>
                    <a:pt x="184" y="194"/>
                    <a:pt x="224" y="200"/>
                    <a:pt x="248" y="204"/>
                  </a:cubicBezTo>
                  <a:cubicBezTo>
                    <a:pt x="272" y="208"/>
                    <a:pt x="296" y="201"/>
                    <a:pt x="308" y="200"/>
                  </a:cubicBezTo>
                </a:path>
              </a:pathLst>
            </a:custGeom>
            <a:noFill/>
            <a:ln w="57150" cmpd="sng">
              <a:solidFill>
                <a:srgbClr val="24BDB2"/>
              </a:solidFill>
              <a:round/>
              <a:headEnd type="none" w="med" len="med"/>
              <a:tailEnd type="triangle" w="sm" len="sm"/>
            </a:ln>
            <a:extLst>
              <a:ext uri="{909E8E84-426E-40dd-AFC4-6F175D3DCCD1}">
                <a14:hiddenFill xmlns="" xmlns:a14="http://schemas.microsoft.com/office/drawing/2010/main">
                  <a:solidFill>
                    <a:srgbClr val="FFFFFF"/>
                  </a:solidFill>
                </a14:hiddenFill>
              </a:ext>
            </a:extLst>
          </p:spPr>
          <p:txBody>
            <a:bodyPr/>
            <a:lstStyle/>
            <a:p>
              <a:endParaRPr lang="en-US" dirty="0"/>
            </a:p>
          </p:txBody>
        </p:sp>
      </p:grpSp>
      <p:grpSp>
        <p:nvGrpSpPr>
          <p:cNvPr id="81934" name="Group 14"/>
          <p:cNvGrpSpPr>
            <a:grpSpLocks/>
          </p:cNvGrpSpPr>
          <p:nvPr/>
        </p:nvGrpSpPr>
        <p:grpSpPr bwMode="auto">
          <a:xfrm>
            <a:off x="646113" y="3681413"/>
            <a:ext cx="1584325" cy="2017712"/>
            <a:chOff x="407" y="2271"/>
            <a:chExt cx="998" cy="1271"/>
          </a:xfrm>
        </p:grpSpPr>
        <p:grpSp>
          <p:nvGrpSpPr>
            <p:cNvPr id="79880" name="Group 15"/>
            <p:cNvGrpSpPr>
              <a:grpSpLocks/>
            </p:cNvGrpSpPr>
            <p:nvPr/>
          </p:nvGrpSpPr>
          <p:grpSpPr bwMode="auto">
            <a:xfrm>
              <a:off x="407" y="2271"/>
              <a:ext cx="998" cy="1270"/>
              <a:chOff x="1719" y="2047"/>
              <a:chExt cx="998" cy="1270"/>
            </a:xfrm>
          </p:grpSpPr>
          <p:sp>
            <p:nvSpPr>
              <p:cNvPr id="79884" name="Rectangle 16"/>
              <p:cNvSpPr>
                <a:spLocks noChangeArrowheads="1"/>
              </p:cNvSpPr>
              <p:nvPr/>
            </p:nvSpPr>
            <p:spPr bwMode="auto">
              <a:xfrm>
                <a:off x="1995" y="2627"/>
                <a:ext cx="722" cy="690"/>
              </a:xfrm>
              <a:prstGeom prst="rect">
                <a:avLst/>
              </a:prstGeom>
              <a:solidFill>
                <a:schemeClr val="accent2"/>
              </a:solidFill>
              <a:ln w="19050">
                <a:solidFill>
                  <a:schemeClr val="tx1"/>
                </a:solidFill>
                <a:miter lim="800000"/>
                <a:headEnd/>
                <a:tailEnd/>
              </a:ln>
            </p:spPr>
            <p:txBody>
              <a:bodyPr wrap="none" anchor="ctr"/>
              <a:lstStyle/>
              <a:p>
                <a:endParaRPr lang="en-US" dirty="0"/>
              </a:p>
            </p:txBody>
          </p:sp>
          <p:sp>
            <p:nvSpPr>
              <p:cNvPr id="81937" name="Rectangle 17"/>
              <p:cNvSpPr>
                <a:spLocks noChangeArrowheads="1"/>
              </p:cNvSpPr>
              <p:nvPr/>
            </p:nvSpPr>
            <p:spPr bwMode="auto">
              <a:xfrm>
                <a:off x="1719" y="2627"/>
                <a:ext cx="276" cy="690"/>
              </a:xfrm>
              <a:prstGeom prst="rect">
                <a:avLst/>
              </a:prstGeom>
              <a:solidFill>
                <a:schemeClr val="accent4"/>
              </a:solidFill>
              <a:ln w="19050">
                <a:solidFill>
                  <a:schemeClr val="tx1"/>
                </a:solidFill>
                <a:miter lim="800000"/>
                <a:headEnd/>
                <a:tailEnd/>
              </a:ln>
              <a:effectLst/>
            </p:spPr>
            <p:txBody>
              <a:bodyPr wrap="none" anchor="ctr"/>
              <a:lstStyle/>
              <a:p>
                <a:pPr fontAlgn="auto">
                  <a:spcBef>
                    <a:spcPts val="0"/>
                  </a:spcBef>
                  <a:spcAft>
                    <a:spcPts val="0"/>
                  </a:spcAft>
                  <a:defRPr/>
                </a:pPr>
                <a:endParaRPr lang="en-US" dirty="0">
                  <a:latin typeface="Arial"/>
                  <a:ea typeface="+mn-ea"/>
                  <a:cs typeface="Arial"/>
                </a:endParaRPr>
              </a:p>
            </p:txBody>
          </p:sp>
          <p:sp>
            <p:nvSpPr>
              <p:cNvPr id="81938" name="Rectangle 18"/>
              <p:cNvSpPr>
                <a:spLocks noChangeArrowheads="1"/>
              </p:cNvSpPr>
              <p:nvPr/>
            </p:nvSpPr>
            <p:spPr bwMode="auto">
              <a:xfrm>
                <a:off x="1995" y="2366"/>
                <a:ext cx="722" cy="260"/>
              </a:xfrm>
              <a:prstGeom prst="rect">
                <a:avLst/>
              </a:prstGeom>
              <a:solidFill>
                <a:schemeClr val="tx2">
                  <a:lumMod val="20000"/>
                  <a:lumOff val="80000"/>
                </a:schemeClr>
              </a:solidFill>
              <a:ln w="19050">
                <a:solidFill>
                  <a:schemeClr val="tx1"/>
                </a:solidFill>
                <a:miter lim="800000"/>
                <a:headEnd/>
                <a:tailEnd/>
              </a:ln>
              <a:effectLst/>
            </p:spPr>
            <p:txBody>
              <a:bodyPr wrap="none" anchor="ctr"/>
              <a:lstStyle/>
              <a:p>
                <a:pPr fontAlgn="auto">
                  <a:spcBef>
                    <a:spcPts val="0"/>
                  </a:spcBef>
                  <a:spcAft>
                    <a:spcPts val="0"/>
                  </a:spcAft>
                  <a:defRPr/>
                </a:pPr>
                <a:endParaRPr lang="en-US" dirty="0">
                  <a:latin typeface="Arial"/>
                  <a:ea typeface="+mn-ea"/>
                  <a:cs typeface="Arial"/>
                </a:endParaRPr>
              </a:p>
            </p:txBody>
          </p:sp>
          <p:sp>
            <p:nvSpPr>
              <p:cNvPr id="79887" name="AutoShape 19"/>
              <p:cNvSpPr>
                <a:spLocks noChangeArrowheads="1"/>
              </p:cNvSpPr>
              <p:nvPr/>
            </p:nvSpPr>
            <p:spPr bwMode="auto">
              <a:xfrm>
                <a:off x="1997" y="2047"/>
                <a:ext cx="720" cy="318"/>
              </a:xfrm>
              <a:prstGeom prst="triangle">
                <a:avLst>
                  <a:gd name="adj" fmla="val 50000"/>
                </a:avLst>
              </a:prstGeom>
              <a:solidFill>
                <a:srgbClr val="92D2CA"/>
              </a:solidFill>
              <a:ln w="19050">
                <a:solidFill>
                  <a:schemeClr val="tx1"/>
                </a:solidFill>
                <a:miter lim="800000"/>
                <a:headEnd/>
                <a:tailEnd/>
              </a:ln>
            </p:spPr>
            <p:txBody>
              <a:bodyPr wrap="none" anchor="ctr"/>
              <a:lstStyle/>
              <a:p>
                <a:endParaRPr lang="en-US" dirty="0"/>
              </a:p>
            </p:txBody>
          </p:sp>
        </p:grpSp>
        <p:sp>
          <p:nvSpPr>
            <p:cNvPr id="79881" name="Rectangle 20"/>
            <p:cNvSpPr>
              <a:spLocks noChangeArrowheads="1"/>
            </p:cNvSpPr>
            <p:nvPr/>
          </p:nvSpPr>
          <p:spPr bwMode="auto">
            <a:xfrm rot="-5400000">
              <a:off x="198" y="3083"/>
              <a:ext cx="692" cy="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gn="ctr">
                <a:lnSpc>
                  <a:spcPct val="85000"/>
                </a:lnSpc>
              </a:pPr>
              <a:r>
                <a:rPr lang="en-US" sz="1000" dirty="0"/>
                <a:t>Customer requirements</a:t>
              </a:r>
            </a:p>
          </p:txBody>
        </p:sp>
        <p:sp>
          <p:nvSpPr>
            <p:cNvPr id="79882" name="Rectangle 21"/>
            <p:cNvSpPr>
              <a:spLocks noChangeArrowheads="1"/>
            </p:cNvSpPr>
            <p:nvPr/>
          </p:nvSpPr>
          <p:spPr bwMode="auto">
            <a:xfrm>
              <a:off x="690" y="2609"/>
              <a:ext cx="707" cy="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gn="ctr">
                <a:lnSpc>
                  <a:spcPct val="85000"/>
                </a:lnSpc>
              </a:pPr>
              <a:r>
                <a:rPr lang="en-US" sz="1000" dirty="0"/>
                <a:t>Design characteristics</a:t>
              </a:r>
            </a:p>
          </p:txBody>
        </p:sp>
        <p:sp>
          <p:nvSpPr>
            <p:cNvPr id="79883" name="Rectangle 22"/>
            <p:cNvSpPr>
              <a:spLocks noChangeArrowheads="1"/>
            </p:cNvSpPr>
            <p:nvPr/>
          </p:nvSpPr>
          <p:spPr bwMode="auto">
            <a:xfrm>
              <a:off x="758" y="3012"/>
              <a:ext cx="568" cy="3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gn="ctr">
                <a:lnSpc>
                  <a:spcPct val="85000"/>
                </a:lnSpc>
              </a:pPr>
              <a:r>
                <a:rPr lang="en-US" sz="1600" dirty="0"/>
                <a:t>House 1</a:t>
              </a:r>
            </a:p>
          </p:txBody>
        </p:sp>
      </p:grpSp>
    </p:spTree>
    <p:extLst>
      <p:ext uri="{BB962C8B-B14F-4D97-AF65-F5344CB8AC3E}">
        <p14:creationId xmlns:p14="http://schemas.microsoft.com/office/powerpoint/2010/main" val="4190431419"/>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1000"/>
                                  </p:stCondLst>
                                  <p:childTnLst>
                                    <p:set>
                                      <p:cBhvr>
                                        <p:cTn id="6" dur="1" fill="hold">
                                          <p:stCondLst>
                                            <p:cond delay="0"/>
                                          </p:stCondLst>
                                        </p:cTn>
                                        <p:tgtEl>
                                          <p:spTgt spid="81964"/>
                                        </p:tgtEl>
                                        <p:attrNameLst>
                                          <p:attrName>style.visibility</p:attrName>
                                        </p:attrNameLst>
                                      </p:cBhvr>
                                      <p:to>
                                        <p:strVal val="visible"/>
                                      </p:to>
                                    </p:set>
                                    <p:animEffect transition="in" filter="wipe(left)">
                                      <p:cBhvr>
                                        <p:cTn id="7" dur="1000"/>
                                        <p:tgtEl>
                                          <p:spTgt spid="81964"/>
                                        </p:tgtEl>
                                      </p:cBhvr>
                                    </p:animEffect>
                                  </p:childTnLst>
                                </p:cTn>
                              </p:par>
                            </p:childTnLst>
                          </p:cTn>
                        </p:par>
                        <p:par>
                          <p:cTn id="8" fill="hold" nodeType="afterGroup">
                            <p:stCondLst>
                              <p:cond delay="2000"/>
                            </p:stCondLst>
                            <p:childTnLst>
                              <p:par>
                                <p:cTn id="9" presetID="22" presetClass="entr" presetSubtype="8" fill="hold" nodeType="afterEffect">
                                  <p:stCondLst>
                                    <p:cond delay="1000"/>
                                  </p:stCondLst>
                                  <p:childTnLst>
                                    <p:set>
                                      <p:cBhvr>
                                        <p:cTn id="10" dur="1" fill="hold">
                                          <p:stCondLst>
                                            <p:cond delay="0"/>
                                          </p:stCondLst>
                                        </p:cTn>
                                        <p:tgtEl>
                                          <p:spTgt spid="81934"/>
                                        </p:tgtEl>
                                        <p:attrNameLst>
                                          <p:attrName>style.visibility</p:attrName>
                                        </p:attrNameLst>
                                      </p:cBhvr>
                                      <p:to>
                                        <p:strVal val="visible"/>
                                      </p:to>
                                    </p:set>
                                    <p:animEffect transition="in" filter="wipe(left)">
                                      <p:cBhvr>
                                        <p:cTn id="11" dur="1000"/>
                                        <p:tgtEl>
                                          <p:spTgt spid="8193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81970"/>
                                        </p:tgtEl>
                                        <p:attrNameLst>
                                          <p:attrName>style.visibility</p:attrName>
                                        </p:attrNameLst>
                                      </p:cBhvr>
                                      <p:to>
                                        <p:strVal val="visible"/>
                                      </p:to>
                                    </p:set>
                                    <p:animEffect transition="in" filter="wipe(left)">
                                      <p:cBhvr>
                                        <p:cTn id="16" dur="1000"/>
                                        <p:tgtEl>
                                          <p:spTgt spid="8197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81969"/>
                                        </p:tgtEl>
                                        <p:attrNameLst>
                                          <p:attrName>style.visibility</p:attrName>
                                        </p:attrNameLst>
                                      </p:cBhvr>
                                      <p:to>
                                        <p:strVal val="visible"/>
                                      </p:to>
                                    </p:set>
                                    <p:animEffect transition="in" filter="wipe(left)">
                                      <p:cBhvr>
                                        <p:cTn id="21" dur="1000"/>
                                        <p:tgtEl>
                                          <p:spTgt spid="81969"/>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81968"/>
                                        </p:tgtEl>
                                        <p:attrNameLst>
                                          <p:attrName>style.visibility</p:attrName>
                                        </p:attrNameLst>
                                      </p:cBhvr>
                                      <p:to>
                                        <p:strVal val="visible"/>
                                      </p:to>
                                    </p:set>
                                    <p:animEffect transition="in" filter="wipe(left)">
                                      <p:cBhvr>
                                        <p:cTn id="26" dur="1000"/>
                                        <p:tgtEl>
                                          <p:spTgt spid="81968"/>
                                        </p:tgtEl>
                                      </p:cBhvr>
                                    </p:animEffect>
                                  </p:childTnLst>
                                </p:cTn>
                              </p:par>
                            </p:childTnLst>
                          </p:cTn>
                        </p:par>
                        <p:par>
                          <p:cTn id="27" fill="hold" nodeType="afterGroup">
                            <p:stCondLst>
                              <p:cond delay="1000"/>
                            </p:stCondLst>
                            <p:childTnLst>
                              <p:par>
                                <p:cTn id="28" presetID="22" presetClass="entr" presetSubtype="8" fill="hold" grpId="0" nodeType="afterEffect">
                                  <p:stCondLst>
                                    <p:cond delay="0"/>
                                  </p:stCondLst>
                                  <p:childTnLst>
                                    <p:set>
                                      <p:cBhvr>
                                        <p:cTn id="29" dur="1" fill="hold">
                                          <p:stCondLst>
                                            <p:cond delay="0"/>
                                          </p:stCondLst>
                                        </p:cTn>
                                        <p:tgtEl>
                                          <p:spTgt spid="81963"/>
                                        </p:tgtEl>
                                        <p:attrNameLst>
                                          <p:attrName>style.visibility</p:attrName>
                                        </p:attrNameLst>
                                      </p:cBhvr>
                                      <p:to>
                                        <p:strVal val="visible"/>
                                      </p:to>
                                    </p:set>
                                    <p:animEffect transition="in" filter="wipe(left)">
                                      <p:cBhvr>
                                        <p:cTn id="30" dur="1000"/>
                                        <p:tgtEl>
                                          <p:spTgt spid="819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3" grpId="0" autoUpdateAnimBg="0"/>
      <p:bldP spid="81964"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685800" y="482600"/>
            <a:ext cx="7772400" cy="1358900"/>
          </a:xfrm>
        </p:spPr>
        <p:txBody>
          <a:bodyPr rtlCol="0">
            <a:normAutofit fontScale="90000"/>
          </a:bodyPr>
          <a:lstStyle/>
          <a:p>
            <a:pPr fontAlgn="auto">
              <a:spcAft>
                <a:spcPts val="0"/>
              </a:spcAft>
              <a:defRPr/>
            </a:pPr>
            <a:r>
              <a:rPr lang="en-US" dirty="0">
                <a:ea typeface="+mj-ea"/>
              </a:rPr>
              <a:t>Organizing for Product Development</a:t>
            </a:r>
          </a:p>
        </p:txBody>
      </p:sp>
      <p:sp>
        <p:nvSpPr>
          <p:cNvPr id="81922" name="Rectangle 3"/>
          <p:cNvSpPr>
            <a:spLocks noGrp="1" noChangeArrowheads="1"/>
          </p:cNvSpPr>
          <p:nvPr>
            <p:ph type="body" idx="1"/>
          </p:nvPr>
        </p:nvSpPr>
        <p:spPr>
          <a:xfrm>
            <a:off x="700088" y="2170113"/>
            <a:ext cx="7772400" cy="4154487"/>
          </a:xfrm>
        </p:spPr>
        <p:txBody>
          <a:bodyPr/>
          <a:lstStyle/>
          <a:p>
            <a:pPr>
              <a:buClr>
                <a:srgbClr val="BF0922"/>
              </a:buClr>
              <a:buSzPct val="60000"/>
              <a:buFont typeface="Lucida Grande" charset="0"/>
              <a:buChar char="►"/>
            </a:pPr>
            <a:r>
              <a:rPr lang="en-US" dirty="0">
                <a:latin typeface="Arial" charset="0"/>
                <a:cs typeface="Arial" charset="0"/>
              </a:rPr>
              <a:t>Traditionally – distinct departments</a:t>
            </a:r>
          </a:p>
          <a:p>
            <a:pPr marL="1168400" lvl="1" indent="-457200">
              <a:buClr>
                <a:srgbClr val="BF0922"/>
              </a:buClr>
              <a:buSzPct val="60000"/>
              <a:buFont typeface="Lucida Grande" charset="0"/>
              <a:buChar char="►"/>
            </a:pPr>
            <a:r>
              <a:rPr lang="en-US" dirty="0">
                <a:latin typeface="Arial" charset="0"/>
                <a:cs typeface="Arial" charset="0"/>
              </a:rPr>
              <a:t>Duties and responsibilities are defined</a:t>
            </a:r>
          </a:p>
          <a:p>
            <a:pPr marL="1168400" lvl="1" indent="-457200">
              <a:buClr>
                <a:srgbClr val="BF0922"/>
              </a:buClr>
              <a:buSzPct val="60000"/>
              <a:buFont typeface="Lucida Grande" charset="0"/>
              <a:buChar char="►"/>
            </a:pPr>
            <a:r>
              <a:rPr lang="en-US" dirty="0">
                <a:latin typeface="Arial" charset="0"/>
                <a:cs typeface="Arial" charset="0"/>
              </a:rPr>
              <a:t>Difficult to foster forward thinking</a:t>
            </a:r>
          </a:p>
          <a:p>
            <a:pPr>
              <a:buClr>
                <a:srgbClr val="BF0922"/>
              </a:buClr>
              <a:buSzPct val="60000"/>
              <a:buFont typeface="Lucida Grande" charset="0"/>
              <a:buChar char="►"/>
            </a:pPr>
            <a:r>
              <a:rPr lang="en-US" dirty="0">
                <a:latin typeface="Arial" charset="0"/>
                <a:cs typeface="Arial" charset="0"/>
              </a:rPr>
              <a:t>A Champion</a:t>
            </a:r>
          </a:p>
          <a:p>
            <a:pPr marL="1168400" lvl="1" indent="-457200">
              <a:buClr>
                <a:srgbClr val="BF0922"/>
              </a:buClr>
              <a:buSzPct val="60000"/>
              <a:buFont typeface="Lucida Grande" charset="0"/>
              <a:buChar char="►"/>
            </a:pPr>
            <a:r>
              <a:rPr lang="en-US" dirty="0">
                <a:latin typeface="Arial" charset="0"/>
                <a:cs typeface="Arial" charset="0"/>
              </a:rPr>
              <a:t>Product manager drives the product through the product development system and related organizations </a:t>
            </a:r>
          </a:p>
        </p:txBody>
      </p:sp>
    </p:spTree>
    <p:extLst>
      <p:ext uri="{BB962C8B-B14F-4D97-AF65-F5344CB8AC3E}">
        <p14:creationId xmlns:p14="http://schemas.microsoft.com/office/powerpoint/2010/main" val="2551191503"/>
      </p:ext>
    </p:extLst>
  </p:cSld>
  <p:clrMapOvr>
    <a:masterClrMapping/>
  </p:clrMapOvr>
  <p:transition>
    <p:pull dir="lu"/>
  </p:transition>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685800" y="482600"/>
            <a:ext cx="7772400" cy="1358900"/>
          </a:xfrm>
        </p:spPr>
        <p:txBody>
          <a:bodyPr rtlCol="0">
            <a:normAutofit fontScale="90000"/>
          </a:bodyPr>
          <a:lstStyle/>
          <a:p>
            <a:pPr fontAlgn="auto">
              <a:spcAft>
                <a:spcPts val="0"/>
              </a:spcAft>
              <a:defRPr/>
            </a:pPr>
            <a:r>
              <a:rPr lang="en-US" dirty="0">
                <a:ea typeface="+mj-ea"/>
              </a:rPr>
              <a:t>Organizing for Product Development</a:t>
            </a:r>
          </a:p>
        </p:txBody>
      </p:sp>
      <p:sp>
        <p:nvSpPr>
          <p:cNvPr id="83970" name="Rectangle 3"/>
          <p:cNvSpPr>
            <a:spLocks noGrp="1" noChangeArrowheads="1"/>
          </p:cNvSpPr>
          <p:nvPr>
            <p:ph type="body" idx="1"/>
          </p:nvPr>
        </p:nvSpPr>
        <p:spPr>
          <a:xfrm>
            <a:off x="685800" y="1841500"/>
            <a:ext cx="7772400" cy="4546600"/>
          </a:xfrm>
        </p:spPr>
        <p:txBody>
          <a:bodyPr/>
          <a:lstStyle/>
          <a:p>
            <a:pPr>
              <a:buClr>
                <a:srgbClr val="BF0922"/>
              </a:buClr>
              <a:buSzPct val="60000"/>
              <a:buFont typeface="Lucida Grande" charset="0"/>
              <a:buChar char="►"/>
            </a:pPr>
            <a:r>
              <a:rPr lang="en-US" dirty="0">
                <a:latin typeface="Arial" charset="0"/>
                <a:cs typeface="Arial" charset="0"/>
              </a:rPr>
              <a:t>Team approach</a:t>
            </a:r>
          </a:p>
          <a:p>
            <a:pPr marL="1168400" lvl="1" indent="-457200">
              <a:buClr>
                <a:srgbClr val="BF0922"/>
              </a:buClr>
              <a:buSzPct val="60000"/>
              <a:buFont typeface="Lucida Grande" charset="0"/>
              <a:buChar char="►"/>
            </a:pPr>
            <a:r>
              <a:rPr lang="en-US" dirty="0">
                <a:latin typeface="Arial" charset="0"/>
                <a:cs typeface="Arial" charset="0"/>
              </a:rPr>
              <a:t>Cross functional – representatives from all disciplines or functions</a:t>
            </a:r>
          </a:p>
          <a:p>
            <a:pPr marL="1168400" lvl="1" indent="-457200">
              <a:buClr>
                <a:srgbClr val="BF0922"/>
              </a:buClr>
              <a:buSzPct val="60000"/>
              <a:buFont typeface="Lucida Grande" charset="0"/>
              <a:buChar char="►"/>
            </a:pPr>
            <a:r>
              <a:rPr lang="en-US" dirty="0">
                <a:solidFill>
                  <a:srgbClr val="000000"/>
                </a:solidFill>
                <a:latin typeface="Arial" charset="0"/>
                <a:cs typeface="Arial" charset="0"/>
              </a:rPr>
              <a:t>Product development teams, </a:t>
            </a:r>
            <a:r>
              <a:rPr lang="en-US" dirty="0">
                <a:latin typeface="Arial" charset="0"/>
                <a:cs typeface="Arial" charset="0"/>
              </a:rPr>
              <a:t>design for manufacturability teams, value engineering teams</a:t>
            </a:r>
          </a:p>
          <a:p>
            <a:pPr>
              <a:buClr>
                <a:srgbClr val="BF0922"/>
              </a:buClr>
              <a:buSzPct val="60000"/>
              <a:buFont typeface="Lucida Grande" charset="0"/>
              <a:buChar char="►"/>
            </a:pPr>
            <a:r>
              <a:rPr lang="en-US" dirty="0">
                <a:latin typeface="Arial" charset="0"/>
                <a:cs typeface="Arial" charset="0"/>
              </a:rPr>
              <a:t>Japanese “whole organization” approach</a:t>
            </a:r>
          </a:p>
          <a:p>
            <a:pPr marL="1168400" lvl="1" indent="-457200">
              <a:buClr>
                <a:srgbClr val="BF0922"/>
              </a:buClr>
              <a:buSzPct val="60000"/>
              <a:buFont typeface="Lucida Grande" charset="0"/>
              <a:buChar char="►"/>
            </a:pPr>
            <a:r>
              <a:rPr lang="en-US" dirty="0">
                <a:latin typeface="Arial" charset="0"/>
                <a:cs typeface="Arial" charset="0"/>
              </a:rPr>
              <a:t>No organizational divisions</a:t>
            </a:r>
          </a:p>
        </p:txBody>
      </p:sp>
    </p:spTree>
    <p:extLst>
      <p:ext uri="{BB962C8B-B14F-4D97-AF65-F5344CB8AC3E}">
        <p14:creationId xmlns:p14="http://schemas.microsoft.com/office/powerpoint/2010/main" val="1407457104"/>
      </p:ext>
    </p:extLst>
  </p:cSld>
  <p:clrMapOvr>
    <a:masterClrMapping/>
  </p:clrMapOvr>
  <p:transition>
    <p:strips/>
  </p:transition>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685800" y="482600"/>
            <a:ext cx="7772400" cy="1358900"/>
          </a:xfrm>
        </p:spPr>
        <p:txBody>
          <a:bodyPr rtlCol="0">
            <a:normAutofit fontScale="90000"/>
          </a:bodyPr>
          <a:lstStyle/>
          <a:p>
            <a:pPr fontAlgn="auto">
              <a:spcAft>
                <a:spcPts val="0"/>
              </a:spcAft>
              <a:defRPr/>
            </a:pPr>
            <a:r>
              <a:rPr lang="en-US" dirty="0">
                <a:ea typeface="+mj-ea"/>
              </a:rPr>
              <a:t>Organizing for Product Development</a:t>
            </a:r>
          </a:p>
        </p:txBody>
      </p:sp>
      <p:sp>
        <p:nvSpPr>
          <p:cNvPr id="83970" name="Rectangle 3"/>
          <p:cNvSpPr>
            <a:spLocks noGrp="1" noChangeArrowheads="1"/>
          </p:cNvSpPr>
          <p:nvPr>
            <p:ph type="body" idx="1"/>
          </p:nvPr>
        </p:nvSpPr>
        <p:spPr>
          <a:xfrm>
            <a:off x="685800" y="2260600"/>
            <a:ext cx="7772400" cy="3556000"/>
          </a:xfrm>
        </p:spPr>
        <p:txBody>
          <a:bodyPr/>
          <a:lstStyle/>
          <a:p>
            <a:pPr>
              <a:buClr>
                <a:srgbClr val="BF0922"/>
              </a:buClr>
              <a:buSzPct val="60000"/>
              <a:buFont typeface="Lucida Grande" charset="0"/>
              <a:buChar char="►"/>
            </a:pPr>
            <a:r>
              <a:rPr lang="en-US" dirty="0">
                <a:latin typeface="Arial" charset="0"/>
                <a:cs typeface="Arial" charset="0"/>
              </a:rPr>
              <a:t>Product development teams</a:t>
            </a:r>
          </a:p>
          <a:p>
            <a:pPr lvl="1">
              <a:buClr>
                <a:srgbClr val="BF0922"/>
              </a:buClr>
              <a:buSzPct val="60000"/>
              <a:buFont typeface="Lucida Grande" charset="0"/>
              <a:buChar char="►"/>
            </a:pPr>
            <a:r>
              <a:rPr lang="en-US" dirty="0">
                <a:latin typeface="Arial" charset="0"/>
                <a:cs typeface="Arial" charset="0"/>
              </a:rPr>
              <a:t>Market requirements to product success</a:t>
            </a:r>
          </a:p>
          <a:p>
            <a:pPr lvl="1">
              <a:buClr>
                <a:srgbClr val="BF0922"/>
              </a:buClr>
              <a:buSzPct val="60000"/>
              <a:buFont typeface="Lucida Grande" charset="0"/>
              <a:buChar char="►"/>
            </a:pPr>
            <a:r>
              <a:rPr lang="en-US" dirty="0">
                <a:latin typeface="Arial" charset="0"/>
                <a:cs typeface="Arial" charset="0"/>
              </a:rPr>
              <a:t>Cross-functional teams often involving vendors</a:t>
            </a:r>
          </a:p>
          <a:p>
            <a:pPr lvl="1">
              <a:buClr>
                <a:srgbClr val="BF0922"/>
              </a:buClr>
              <a:buSzPct val="60000"/>
              <a:buFont typeface="Lucida Grande" charset="0"/>
              <a:buChar char="►"/>
            </a:pPr>
            <a:r>
              <a:rPr lang="en-US" dirty="0">
                <a:latin typeface="Arial" charset="0"/>
                <a:cs typeface="Arial" charset="0"/>
              </a:rPr>
              <a:t>Open, highly participative environment</a:t>
            </a:r>
          </a:p>
        </p:txBody>
      </p:sp>
    </p:spTree>
    <p:extLst>
      <p:ext uri="{BB962C8B-B14F-4D97-AF65-F5344CB8AC3E}">
        <p14:creationId xmlns:p14="http://schemas.microsoft.com/office/powerpoint/2010/main" val="2331521889"/>
      </p:ext>
    </p:extLst>
  </p:cSld>
  <p:clrMapOvr>
    <a:masterClrMapping/>
  </p:clrMapOvr>
  <p:transition>
    <p:strips/>
  </p:transition>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685800" y="482600"/>
            <a:ext cx="7772400" cy="1358900"/>
          </a:xfrm>
        </p:spPr>
        <p:txBody>
          <a:bodyPr rtlCol="0">
            <a:normAutofit fontScale="90000"/>
          </a:bodyPr>
          <a:lstStyle/>
          <a:p>
            <a:pPr fontAlgn="auto">
              <a:spcAft>
                <a:spcPts val="0"/>
              </a:spcAft>
              <a:defRPr/>
            </a:pPr>
            <a:r>
              <a:rPr lang="en-US" dirty="0">
                <a:ea typeface="+mj-ea"/>
              </a:rPr>
              <a:t>Organizing for Product Development</a:t>
            </a:r>
          </a:p>
        </p:txBody>
      </p:sp>
      <p:sp>
        <p:nvSpPr>
          <p:cNvPr id="83970" name="Rectangle 3"/>
          <p:cNvSpPr>
            <a:spLocks noGrp="1" noChangeArrowheads="1"/>
          </p:cNvSpPr>
          <p:nvPr>
            <p:ph type="body" idx="1"/>
          </p:nvPr>
        </p:nvSpPr>
        <p:spPr>
          <a:xfrm>
            <a:off x="685800" y="2336800"/>
            <a:ext cx="7772400" cy="3251200"/>
          </a:xfrm>
        </p:spPr>
        <p:txBody>
          <a:bodyPr/>
          <a:lstStyle/>
          <a:p>
            <a:pPr>
              <a:buClr>
                <a:srgbClr val="BF0922"/>
              </a:buClr>
              <a:buSzPct val="60000"/>
              <a:buFont typeface="Lucida Grande" charset="0"/>
              <a:buChar char="►"/>
            </a:pPr>
            <a:r>
              <a:rPr lang="en-US" dirty="0">
                <a:latin typeface="Arial" charset="0"/>
                <a:cs typeface="Arial" charset="0"/>
              </a:rPr>
              <a:t>Concurrent engineering</a:t>
            </a:r>
          </a:p>
          <a:p>
            <a:pPr lvl="1">
              <a:buClr>
                <a:srgbClr val="BF0922"/>
              </a:buClr>
              <a:buSzPct val="60000"/>
              <a:buFont typeface="Lucida Grande" charset="0"/>
              <a:buChar char="►"/>
            </a:pPr>
            <a:r>
              <a:rPr lang="en-US" dirty="0">
                <a:latin typeface="Arial" charset="0"/>
                <a:cs typeface="Arial" charset="0"/>
              </a:rPr>
              <a:t>Simultaneous performance of product development stages</a:t>
            </a:r>
          </a:p>
          <a:p>
            <a:pPr lvl="1">
              <a:buClr>
                <a:srgbClr val="BF0922"/>
              </a:buClr>
              <a:buSzPct val="60000"/>
              <a:buFont typeface="Lucida Grande" charset="0"/>
              <a:buChar char="►"/>
            </a:pPr>
            <a:r>
              <a:rPr lang="en-US" dirty="0">
                <a:latin typeface="Arial" charset="0"/>
                <a:cs typeface="Arial" charset="0"/>
              </a:rPr>
              <a:t>Speedier product development</a:t>
            </a:r>
          </a:p>
          <a:p>
            <a:pPr lvl="1">
              <a:buClr>
                <a:srgbClr val="BF0922"/>
              </a:buClr>
              <a:buSzPct val="60000"/>
              <a:buFont typeface="Lucida Grande" charset="0"/>
              <a:buChar char="►"/>
            </a:pPr>
            <a:r>
              <a:rPr lang="en-US" dirty="0">
                <a:latin typeface="Arial" charset="0"/>
                <a:cs typeface="Arial" charset="0"/>
              </a:rPr>
              <a:t>Facilitated by cross-functional teams</a:t>
            </a:r>
          </a:p>
        </p:txBody>
      </p:sp>
    </p:spTree>
    <p:extLst>
      <p:ext uri="{BB962C8B-B14F-4D97-AF65-F5344CB8AC3E}">
        <p14:creationId xmlns:p14="http://schemas.microsoft.com/office/powerpoint/2010/main" val="196424931"/>
      </p:ext>
    </p:extLst>
  </p:cSld>
  <p:clrMapOvr>
    <a:masterClrMapping/>
  </p:clrMapOvr>
  <p:transition>
    <p:strips/>
  </p:transition>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6017" name="Rectangle 2"/>
          <p:cNvSpPr>
            <a:spLocks noGrp="1" noChangeArrowheads="1"/>
          </p:cNvSpPr>
          <p:nvPr>
            <p:ph type="title"/>
          </p:nvPr>
        </p:nvSpPr>
        <p:spPr>
          <a:xfrm>
            <a:off x="685800" y="266700"/>
            <a:ext cx="7772400" cy="1320800"/>
          </a:xfrm>
        </p:spPr>
        <p:txBody>
          <a:bodyPr/>
          <a:lstStyle/>
          <a:p>
            <a:pPr>
              <a:lnSpc>
                <a:spcPct val="80000"/>
              </a:lnSpc>
            </a:pPr>
            <a:r>
              <a:rPr lang="en-US" dirty="0">
                <a:latin typeface="Arial" charset="0"/>
                <a:cs typeface="Arial" charset="0"/>
              </a:rPr>
              <a:t>Manufacturability and</a:t>
            </a:r>
            <a:br>
              <a:rPr lang="en-US" dirty="0">
                <a:latin typeface="Arial" charset="0"/>
                <a:cs typeface="Arial" charset="0"/>
              </a:rPr>
            </a:br>
            <a:r>
              <a:rPr lang="en-US" dirty="0">
                <a:latin typeface="Arial" charset="0"/>
                <a:cs typeface="Arial" charset="0"/>
              </a:rPr>
              <a:t> Value Engineering</a:t>
            </a:r>
          </a:p>
        </p:txBody>
      </p:sp>
      <p:sp>
        <p:nvSpPr>
          <p:cNvPr id="86018" name="Rectangle 3"/>
          <p:cNvSpPr>
            <a:spLocks noGrp="1" noChangeArrowheads="1"/>
          </p:cNvSpPr>
          <p:nvPr>
            <p:ph type="body" idx="1"/>
          </p:nvPr>
        </p:nvSpPr>
        <p:spPr>
          <a:xfrm>
            <a:off x="541338" y="1833563"/>
            <a:ext cx="8424862" cy="4456112"/>
          </a:xfrm>
        </p:spPr>
        <p:txBody>
          <a:bodyPr/>
          <a:lstStyle/>
          <a:p>
            <a:pPr>
              <a:buClr>
                <a:srgbClr val="BF0922"/>
              </a:buClr>
              <a:buSzPct val="60000"/>
              <a:buFont typeface="Lucida Grande" charset="0"/>
              <a:buChar char="►"/>
            </a:pPr>
            <a:r>
              <a:rPr lang="en-US" sz="2800" dirty="0">
                <a:latin typeface="Arial" charset="0"/>
                <a:cs typeface="Arial" charset="0"/>
              </a:rPr>
              <a:t>Benefits:</a:t>
            </a:r>
          </a:p>
          <a:p>
            <a:pPr marL="1258888" lvl="1" indent="-457200">
              <a:buClr>
                <a:schemeClr val="tx1"/>
              </a:buClr>
              <a:buFont typeface="Arial" charset="0"/>
              <a:buAutoNum type="arabicPeriod"/>
            </a:pPr>
            <a:r>
              <a:rPr lang="en-US" sz="2400" dirty="0">
                <a:latin typeface="Arial" charset="0"/>
                <a:cs typeface="Arial" charset="0"/>
              </a:rPr>
              <a:t>Reduced complexity of the product</a:t>
            </a:r>
          </a:p>
          <a:p>
            <a:pPr marL="1258888" lvl="1" indent="-457200">
              <a:buClr>
                <a:schemeClr val="tx1"/>
              </a:buClr>
              <a:buFont typeface="Arial" charset="0"/>
              <a:buAutoNum type="arabicPeriod"/>
            </a:pPr>
            <a:r>
              <a:rPr lang="en-US" sz="2400" dirty="0">
                <a:latin typeface="Arial" charset="0"/>
                <a:cs typeface="Arial" charset="0"/>
              </a:rPr>
              <a:t>Reduction of environmental impact</a:t>
            </a:r>
          </a:p>
          <a:p>
            <a:pPr marL="1258888" lvl="1" indent="-457200">
              <a:buClr>
                <a:schemeClr val="tx1"/>
              </a:buClr>
              <a:buFont typeface="Arial" charset="0"/>
              <a:buAutoNum type="arabicPeriod"/>
            </a:pPr>
            <a:r>
              <a:rPr lang="en-US" sz="2400" dirty="0">
                <a:latin typeface="Arial" charset="0"/>
                <a:cs typeface="Arial" charset="0"/>
              </a:rPr>
              <a:t>Additional standardization of components</a:t>
            </a:r>
          </a:p>
          <a:p>
            <a:pPr marL="1258888" lvl="1" indent="-457200">
              <a:buClr>
                <a:schemeClr val="tx1"/>
              </a:buClr>
              <a:buFont typeface="Arial" charset="0"/>
              <a:buAutoNum type="arabicPeriod"/>
            </a:pPr>
            <a:r>
              <a:rPr lang="en-US" sz="2400" dirty="0">
                <a:latin typeface="Arial" charset="0"/>
                <a:cs typeface="Arial" charset="0"/>
              </a:rPr>
              <a:t>Improvement of functional aspects of the product</a:t>
            </a:r>
          </a:p>
          <a:p>
            <a:pPr marL="1258888" lvl="1" indent="-457200">
              <a:buClr>
                <a:schemeClr val="tx1"/>
              </a:buClr>
              <a:buFont typeface="Arial" charset="0"/>
              <a:buAutoNum type="arabicPeriod"/>
            </a:pPr>
            <a:r>
              <a:rPr lang="en-US" sz="2400" dirty="0">
                <a:latin typeface="Arial" charset="0"/>
                <a:cs typeface="Arial" charset="0"/>
              </a:rPr>
              <a:t>Improved job design and job safety</a:t>
            </a:r>
          </a:p>
          <a:p>
            <a:pPr marL="1258888" lvl="1" indent="-457200">
              <a:buClr>
                <a:schemeClr val="tx1"/>
              </a:buClr>
              <a:buFont typeface="Arial" charset="0"/>
              <a:buAutoNum type="arabicPeriod"/>
            </a:pPr>
            <a:r>
              <a:rPr lang="en-US" sz="2400" dirty="0">
                <a:latin typeface="Arial" charset="0"/>
                <a:cs typeface="Arial" charset="0"/>
              </a:rPr>
              <a:t>Improved maintainability (serviceability) of the product</a:t>
            </a:r>
          </a:p>
          <a:p>
            <a:pPr marL="1258888" lvl="1" indent="-457200">
              <a:buClr>
                <a:schemeClr val="tx1"/>
              </a:buClr>
              <a:buFont typeface="Arial" charset="0"/>
              <a:buAutoNum type="arabicPeriod"/>
            </a:pPr>
            <a:r>
              <a:rPr lang="en-US" sz="2400" dirty="0">
                <a:latin typeface="Arial" charset="0"/>
                <a:cs typeface="Arial" charset="0"/>
              </a:rPr>
              <a:t>Robust design</a:t>
            </a:r>
          </a:p>
        </p:txBody>
      </p:sp>
    </p:spTree>
    <p:extLst>
      <p:ext uri="{BB962C8B-B14F-4D97-AF65-F5344CB8AC3E}">
        <p14:creationId xmlns:p14="http://schemas.microsoft.com/office/powerpoint/2010/main" val="1374497969"/>
      </p:ext>
    </p:extLst>
  </p:cSld>
  <p:clrMapOvr>
    <a:masterClrMapping/>
  </p:clrMapOvr>
  <p:transition>
    <p:pull dir="lu"/>
  </p:transition>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4577" name="Picture 2" descr="Regal Marine boats b"/>
          <p:cNvPicPr>
            <a:picLocks noChangeAspect="1" noChangeArrowheads="1"/>
          </p:cNvPicPr>
          <p:nvPr/>
        </p:nvPicPr>
        <p:blipFill>
          <a:blip r:embed="rId3">
            <a:alphaModFix amt="60000"/>
            <a:extLst>
              <a:ext uri="{28A0092B-C50C-407E-A947-70E740481C1C}">
                <a14:useLocalDpi xmlns:a14="http://schemas.microsoft.com/office/drawing/2010/main" val="0"/>
              </a:ext>
            </a:extLst>
          </a:blip>
          <a:srcRect/>
          <a:stretch>
            <a:fillRect/>
          </a:stretch>
        </p:blipFill>
        <p:spPr bwMode="auto">
          <a:xfrm>
            <a:off x="0" y="0"/>
            <a:ext cx="9144000" cy="6848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0724" name="Rectangle 4"/>
          <p:cNvSpPr>
            <a:spLocks noGrp="1" noChangeArrowheads="1"/>
          </p:cNvSpPr>
          <p:nvPr>
            <p:ph type="body" idx="1"/>
          </p:nvPr>
        </p:nvSpPr>
        <p:spPr>
          <a:xfrm>
            <a:off x="838200" y="2032000"/>
            <a:ext cx="7466013" cy="4114800"/>
          </a:xfrm>
        </p:spPr>
        <p:txBody>
          <a:bodyPr/>
          <a:lstStyle/>
          <a:p>
            <a:pPr>
              <a:buClr>
                <a:srgbClr val="BF0922"/>
              </a:buClr>
              <a:buSzPct val="60000"/>
              <a:buFont typeface="Lucida Grande" charset="0"/>
              <a:buChar char="►"/>
            </a:pPr>
            <a:r>
              <a:rPr lang="en-US" dirty="0">
                <a:latin typeface="Arial" charset="0"/>
                <a:cs typeface="Arial" charset="0"/>
              </a:rPr>
              <a:t>Global market</a:t>
            </a:r>
          </a:p>
          <a:p>
            <a:pPr>
              <a:buClr>
                <a:srgbClr val="BF0922"/>
              </a:buClr>
              <a:buSzPct val="60000"/>
              <a:buFont typeface="Lucida Grande" charset="0"/>
              <a:buChar char="►"/>
            </a:pPr>
            <a:r>
              <a:rPr lang="en-US" dirty="0">
                <a:latin typeface="Arial" charset="0"/>
                <a:cs typeface="Arial" charset="0"/>
              </a:rPr>
              <a:t>3-dimensional CAD system</a:t>
            </a:r>
          </a:p>
          <a:p>
            <a:pPr marL="1168400" lvl="1" indent="-457200">
              <a:buClr>
                <a:srgbClr val="BF0922"/>
              </a:buClr>
              <a:buSzPct val="60000"/>
              <a:buFont typeface="Lucida Grande" charset="0"/>
              <a:buChar char="►"/>
            </a:pPr>
            <a:r>
              <a:rPr lang="en-US" dirty="0">
                <a:latin typeface="Arial" charset="0"/>
                <a:cs typeface="Arial" charset="0"/>
              </a:rPr>
              <a:t>Reduced product development time</a:t>
            </a:r>
          </a:p>
          <a:p>
            <a:pPr marL="1168400" lvl="1" indent="-457200">
              <a:buClr>
                <a:srgbClr val="BF0922"/>
              </a:buClr>
              <a:buSzPct val="60000"/>
              <a:buFont typeface="Lucida Grande" charset="0"/>
              <a:buChar char="►"/>
            </a:pPr>
            <a:r>
              <a:rPr lang="en-US" dirty="0">
                <a:latin typeface="Arial" charset="0"/>
                <a:cs typeface="Arial" charset="0"/>
              </a:rPr>
              <a:t>Reduced problems with tooling</a:t>
            </a:r>
          </a:p>
          <a:p>
            <a:pPr marL="1168400" lvl="1" indent="-457200">
              <a:buClr>
                <a:srgbClr val="BF0922"/>
              </a:buClr>
              <a:buSzPct val="60000"/>
              <a:buFont typeface="Lucida Grande" charset="0"/>
              <a:buChar char="►"/>
            </a:pPr>
            <a:r>
              <a:rPr lang="en-US" dirty="0">
                <a:latin typeface="Arial" charset="0"/>
                <a:cs typeface="Arial" charset="0"/>
              </a:rPr>
              <a:t>Reduced problems in production</a:t>
            </a:r>
          </a:p>
          <a:p>
            <a:pPr>
              <a:buClr>
                <a:srgbClr val="BF0922"/>
              </a:buClr>
              <a:buSzPct val="60000"/>
              <a:buFont typeface="Lucida Grande" charset="0"/>
              <a:buChar char="►"/>
            </a:pPr>
            <a:r>
              <a:rPr lang="en-US" dirty="0">
                <a:latin typeface="Arial" charset="0"/>
                <a:cs typeface="Arial" charset="0"/>
              </a:rPr>
              <a:t>Assembly line production</a:t>
            </a:r>
          </a:p>
          <a:p>
            <a:pPr>
              <a:buClr>
                <a:srgbClr val="BF0922"/>
              </a:buClr>
              <a:buSzPct val="60000"/>
              <a:buFont typeface="Lucida Grande" charset="0"/>
              <a:buChar char="►"/>
            </a:pPr>
            <a:r>
              <a:rPr lang="en-US" dirty="0">
                <a:latin typeface="Arial" charset="0"/>
                <a:cs typeface="Arial" charset="0"/>
              </a:rPr>
              <a:t>JIT</a:t>
            </a:r>
          </a:p>
        </p:txBody>
      </p:sp>
      <p:grpSp>
        <p:nvGrpSpPr>
          <p:cNvPr id="24579" name="Group 5"/>
          <p:cNvGrpSpPr>
            <a:grpSpLocks/>
          </p:cNvGrpSpPr>
          <p:nvPr/>
        </p:nvGrpSpPr>
        <p:grpSpPr bwMode="auto">
          <a:xfrm>
            <a:off x="400050" y="319088"/>
            <a:ext cx="8299450" cy="1547812"/>
            <a:chOff x="679981" y="2123017"/>
            <a:chExt cx="7518927" cy="1312861"/>
          </a:xfrm>
        </p:grpSpPr>
        <p:sp>
          <p:nvSpPr>
            <p:cNvPr id="7" name="Rectangle 4"/>
            <p:cNvSpPr/>
            <p:nvPr/>
          </p:nvSpPr>
          <p:spPr>
            <a:xfrm flipH="1">
              <a:off x="679981" y="2268442"/>
              <a:ext cx="442967" cy="1160704"/>
            </a:xfrm>
            <a:custGeom>
              <a:avLst/>
              <a:gdLst>
                <a:gd name="connsiteX0" fmla="*/ 0 w 443441"/>
                <a:gd name="connsiteY0" fmla="*/ 0 h 1159933"/>
                <a:gd name="connsiteX1" fmla="*/ 443441 w 443441"/>
                <a:gd name="connsiteY1" fmla="*/ 0 h 1159933"/>
                <a:gd name="connsiteX2" fmla="*/ 443441 w 443441"/>
                <a:gd name="connsiteY2" fmla="*/ 1159933 h 1159933"/>
                <a:gd name="connsiteX3" fmla="*/ 0 w 443441"/>
                <a:gd name="connsiteY3" fmla="*/ 1159933 h 1159933"/>
                <a:gd name="connsiteX4" fmla="*/ 0 w 443441"/>
                <a:gd name="connsiteY4" fmla="*/ 0 h 1159933"/>
                <a:gd name="connsiteX0" fmla="*/ 0 w 443441"/>
                <a:gd name="connsiteY0" fmla="*/ 0 h 1159933"/>
                <a:gd name="connsiteX1" fmla="*/ 443441 w 443441"/>
                <a:gd name="connsiteY1" fmla="*/ 0 h 1159933"/>
                <a:gd name="connsiteX2" fmla="*/ 262467 w 443441"/>
                <a:gd name="connsiteY2" fmla="*/ 555095 h 1159933"/>
                <a:gd name="connsiteX3" fmla="*/ 443441 w 443441"/>
                <a:gd name="connsiteY3" fmla="*/ 1159933 h 1159933"/>
                <a:gd name="connsiteX4" fmla="*/ 0 w 443441"/>
                <a:gd name="connsiteY4" fmla="*/ 1159933 h 1159933"/>
                <a:gd name="connsiteX5" fmla="*/ 0 w 443441"/>
                <a:gd name="connsiteY5" fmla="*/ 0 h 1159933"/>
                <a:gd name="connsiteX0" fmla="*/ 0 w 443441"/>
                <a:gd name="connsiteY0" fmla="*/ 0 h 1159933"/>
                <a:gd name="connsiteX1" fmla="*/ 443441 w 443441"/>
                <a:gd name="connsiteY1" fmla="*/ 0 h 1159933"/>
                <a:gd name="connsiteX2" fmla="*/ 262467 w 443441"/>
                <a:gd name="connsiteY2" fmla="*/ 555095 h 1159933"/>
                <a:gd name="connsiteX3" fmla="*/ 443441 w 443441"/>
                <a:gd name="connsiteY3" fmla="*/ 1159933 h 1159933"/>
                <a:gd name="connsiteX4" fmla="*/ 0 w 443441"/>
                <a:gd name="connsiteY4" fmla="*/ 1159933 h 1159933"/>
                <a:gd name="connsiteX5" fmla="*/ 0 w 443441"/>
                <a:gd name="connsiteY5" fmla="*/ 0 h 1159933"/>
                <a:gd name="connsiteX0" fmla="*/ 0 w 443441"/>
                <a:gd name="connsiteY0" fmla="*/ 0 h 1159933"/>
                <a:gd name="connsiteX1" fmla="*/ 443441 w 443441"/>
                <a:gd name="connsiteY1" fmla="*/ 0 h 1159933"/>
                <a:gd name="connsiteX2" fmla="*/ 262467 w 443441"/>
                <a:gd name="connsiteY2" fmla="*/ 555095 h 1159933"/>
                <a:gd name="connsiteX3" fmla="*/ 443441 w 443441"/>
                <a:gd name="connsiteY3" fmla="*/ 1159933 h 1159933"/>
                <a:gd name="connsiteX4" fmla="*/ 0 w 443441"/>
                <a:gd name="connsiteY4" fmla="*/ 1159933 h 1159933"/>
                <a:gd name="connsiteX5" fmla="*/ 0 w 443441"/>
                <a:gd name="connsiteY5" fmla="*/ 0 h 1159933"/>
                <a:gd name="connsiteX0" fmla="*/ 0 w 443441"/>
                <a:gd name="connsiteY0" fmla="*/ 0 h 1159933"/>
                <a:gd name="connsiteX1" fmla="*/ 443441 w 443441"/>
                <a:gd name="connsiteY1" fmla="*/ 0 h 1159933"/>
                <a:gd name="connsiteX2" fmla="*/ 262467 w 443441"/>
                <a:gd name="connsiteY2" fmla="*/ 583670 h 1159933"/>
                <a:gd name="connsiteX3" fmla="*/ 443441 w 443441"/>
                <a:gd name="connsiteY3" fmla="*/ 1159933 h 1159933"/>
                <a:gd name="connsiteX4" fmla="*/ 0 w 443441"/>
                <a:gd name="connsiteY4" fmla="*/ 1159933 h 1159933"/>
                <a:gd name="connsiteX5" fmla="*/ 0 w 443441"/>
                <a:gd name="connsiteY5" fmla="*/ 0 h 1159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3441" h="1159933">
                  <a:moveTo>
                    <a:pt x="0" y="0"/>
                  </a:moveTo>
                  <a:lnTo>
                    <a:pt x="443441" y="0"/>
                  </a:lnTo>
                  <a:lnTo>
                    <a:pt x="262467" y="583670"/>
                  </a:lnTo>
                  <a:lnTo>
                    <a:pt x="443441" y="1159933"/>
                  </a:lnTo>
                  <a:lnTo>
                    <a:pt x="0" y="1159933"/>
                  </a:lnTo>
                  <a:lnTo>
                    <a:pt x="0" y="0"/>
                  </a:lnTo>
                  <a:close/>
                </a:path>
              </a:pathLst>
            </a:custGeom>
            <a:solidFill>
              <a:srgbClr val="D33320"/>
            </a:solidFill>
            <a:ln w="25400">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latin typeface="Helvetica Neue"/>
                <a:cs typeface="Helvetica Neue"/>
              </a:endParaRPr>
            </a:p>
          </p:txBody>
        </p:sp>
        <p:sp>
          <p:nvSpPr>
            <p:cNvPr id="8" name="Rectangle 7"/>
            <p:cNvSpPr/>
            <p:nvPr/>
          </p:nvSpPr>
          <p:spPr>
            <a:xfrm>
              <a:off x="990633" y="2123017"/>
              <a:ext cx="7208275" cy="1159357"/>
            </a:xfrm>
            <a:prstGeom prst="rect">
              <a:avLst/>
            </a:prstGeom>
            <a:solidFill>
              <a:schemeClr val="accent1"/>
            </a:solidFill>
            <a:ln w="25400">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latin typeface="Helvetica Neue"/>
                <a:cs typeface="Helvetica Neue"/>
              </a:endParaRPr>
            </a:p>
          </p:txBody>
        </p:sp>
        <p:sp>
          <p:nvSpPr>
            <p:cNvPr id="9" name="Freeform 8"/>
            <p:cNvSpPr>
              <a:spLocks/>
            </p:cNvSpPr>
            <p:nvPr/>
          </p:nvSpPr>
          <p:spPr bwMode="auto">
            <a:xfrm flipH="1">
              <a:off x="988503" y="3293003"/>
              <a:ext cx="149225" cy="142875"/>
            </a:xfrm>
            <a:custGeom>
              <a:avLst/>
              <a:gdLst>
                <a:gd name="T0" fmla="*/ 149225 w 149225"/>
                <a:gd name="T1" fmla="*/ 0 h 142875"/>
                <a:gd name="T2" fmla="*/ 0 w 149225"/>
                <a:gd name="T3" fmla="*/ 142875 h 142875"/>
                <a:gd name="T4" fmla="*/ 6350 w 149225"/>
                <a:gd name="T5" fmla="*/ 0 h 142875"/>
                <a:gd name="T6" fmla="*/ 149225 w 149225"/>
                <a:gd name="T7" fmla="*/ 0 h 14287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9225" h="142875">
                  <a:moveTo>
                    <a:pt x="149225" y="0"/>
                  </a:moveTo>
                  <a:lnTo>
                    <a:pt x="0" y="142875"/>
                  </a:lnTo>
                  <a:lnTo>
                    <a:pt x="6350" y="0"/>
                  </a:lnTo>
                  <a:lnTo>
                    <a:pt x="149225" y="0"/>
                  </a:lnTo>
                  <a:close/>
                </a:path>
              </a:pathLst>
            </a:custGeom>
            <a:solidFill>
              <a:srgbClr val="7F7F7F"/>
            </a:solidFill>
            <a:ln>
              <a:noFill/>
            </a:ln>
            <a:effectLst>
              <a:outerShdw blurRad="63500" dist="23000" dir="5400000" rotWithShape="0">
                <a:srgbClr val="000000">
                  <a:alpha val="34999"/>
                </a:srgbClr>
              </a:outerShdw>
            </a:effectLst>
            <a:extLst>
              <a:ext uri="{91240B29-F687-4f45-9708-019B960494DF}">
                <a14:hiddenLine xmlns="" xmlns:a14="http://schemas.microsoft.com/office/drawing/2010/main" w="9525" cap="flat" cmpd="sng">
                  <a:solidFill>
                    <a:srgbClr val="000000"/>
                  </a:solidFill>
                  <a:prstDash val="solid"/>
                  <a:round/>
                  <a:headEnd/>
                  <a:tailEnd/>
                </a14:hiddenLine>
              </a:ext>
            </a:extLst>
          </p:spPr>
          <p:txBody>
            <a:bodyPr anchor="ctr"/>
            <a:lstStyle/>
            <a:p>
              <a:endParaRPr lang="en-US" dirty="0"/>
            </a:p>
          </p:txBody>
        </p:sp>
      </p:grpSp>
      <p:sp>
        <p:nvSpPr>
          <p:cNvPr id="24580" name="Rectangle 3"/>
          <p:cNvSpPr>
            <a:spLocks noGrp="1" noChangeArrowheads="1"/>
          </p:cNvSpPr>
          <p:nvPr>
            <p:ph type="title"/>
          </p:nvPr>
        </p:nvSpPr>
        <p:spPr>
          <a:xfrm>
            <a:off x="685800" y="536575"/>
            <a:ext cx="7772400" cy="838200"/>
          </a:xfrm>
        </p:spPr>
        <p:txBody>
          <a:bodyPr/>
          <a:lstStyle/>
          <a:p>
            <a:r>
              <a:rPr lang="en-US" dirty="0">
                <a:solidFill>
                  <a:schemeClr val="bg1"/>
                </a:solidFill>
                <a:latin typeface="Arial" charset="0"/>
                <a:cs typeface="Arial" charset="0"/>
              </a:rPr>
              <a:t>Regal Marine</a:t>
            </a:r>
          </a:p>
        </p:txBody>
      </p:sp>
    </p:spTree>
    <p:extLst>
      <p:ext uri="{BB962C8B-B14F-4D97-AF65-F5344CB8AC3E}">
        <p14:creationId xmlns:p14="http://schemas.microsoft.com/office/powerpoint/2010/main" val="1757074356"/>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30724"/>
                                        </p:tgtEl>
                                        <p:attrNameLst>
                                          <p:attrName>style.visibility</p:attrName>
                                        </p:attrNameLst>
                                      </p:cBhvr>
                                      <p:to>
                                        <p:strVal val="visible"/>
                                      </p:to>
                                    </p:set>
                                    <p:animEffect transition="in" filter="strips(downRight)">
                                      <p:cBhvr>
                                        <p:cTn id="7" dur="1000"/>
                                        <p:tgtEl>
                                          <p:spTgt spid="307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4"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p:cNvSpPr>
            <a:spLocks noGrp="1" noChangeArrowheads="1"/>
          </p:cNvSpPr>
          <p:nvPr>
            <p:ph type="title"/>
          </p:nvPr>
        </p:nvSpPr>
        <p:spPr>
          <a:xfrm>
            <a:off x="685800" y="406400"/>
            <a:ext cx="7772400" cy="1270000"/>
          </a:xfrm>
        </p:spPr>
        <p:txBody>
          <a:bodyPr/>
          <a:lstStyle/>
          <a:p>
            <a:pPr>
              <a:lnSpc>
                <a:spcPct val="80000"/>
              </a:lnSpc>
            </a:pPr>
            <a:r>
              <a:rPr lang="en-US" dirty="0">
                <a:latin typeface="Arial" charset="0"/>
                <a:cs typeface="Arial" charset="0"/>
              </a:rPr>
              <a:t>Cost Reduction of a Bracket via Value Engineering</a:t>
            </a:r>
          </a:p>
        </p:txBody>
      </p:sp>
      <p:sp>
        <p:nvSpPr>
          <p:cNvPr id="88067" name="Rectangle 3"/>
          <p:cNvSpPr>
            <a:spLocks noChangeArrowheads="1"/>
          </p:cNvSpPr>
          <p:nvPr/>
        </p:nvSpPr>
        <p:spPr bwMode="auto">
          <a:xfrm>
            <a:off x="7313613" y="5857875"/>
            <a:ext cx="1144587"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sz="1600" dirty="0"/>
              <a:t>Figure </a:t>
            </a:r>
            <a:r>
              <a:rPr lang="en-US" sz="1600" dirty="0">
                <a:solidFill>
                  <a:schemeClr val="tx2"/>
                </a:solidFill>
              </a:rPr>
              <a:t>5.5</a:t>
            </a:r>
          </a:p>
        </p:txBody>
      </p:sp>
      <p:pic>
        <p:nvPicPr>
          <p:cNvPr id="88068" name="Picture 4"/>
          <p:cNvPicPr>
            <a:picLocks noChangeAspect="1" noChangeArrowheads="1"/>
          </p:cNvPicPr>
          <p:nvPr/>
        </p:nvPicPr>
        <p:blipFill>
          <a:blip r:embed="rId3">
            <a:extLst>
              <a:ext uri="{28A0092B-C50C-407E-A947-70E740481C1C}">
                <a14:useLocalDpi xmlns:a14="http://schemas.microsoft.com/office/drawing/2010/main" val="0"/>
              </a:ext>
            </a:extLst>
          </a:blip>
          <a:srcRect l="69597"/>
          <a:stretch>
            <a:fillRect/>
          </a:stretch>
        </p:blipFill>
        <p:spPr bwMode="auto">
          <a:xfrm>
            <a:off x="5721350" y="2098675"/>
            <a:ext cx="3184525" cy="3562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8069" name="Picture 5"/>
          <p:cNvPicPr>
            <a:picLocks noChangeAspect="1" noChangeArrowheads="1"/>
          </p:cNvPicPr>
          <p:nvPr/>
        </p:nvPicPr>
        <p:blipFill>
          <a:blip r:embed="rId3">
            <a:extLst>
              <a:ext uri="{28A0092B-C50C-407E-A947-70E740481C1C}">
                <a14:useLocalDpi xmlns:a14="http://schemas.microsoft.com/office/drawing/2010/main" val="0"/>
              </a:ext>
            </a:extLst>
          </a:blip>
          <a:srcRect r="72386"/>
          <a:stretch>
            <a:fillRect/>
          </a:stretch>
        </p:blipFill>
        <p:spPr bwMode="auto">
          <a:xfrm>
            <a:off x="419100" y="2098675"/>
            <a:ext cx="2892425" cy="3562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8070" name="Picture 6"/>
          <p:cNvPicPr>
            <a:picLocks noChangeAspect="1" noChangeArrowheads="1"/>
          </p:cNvPicPr>
          <p:nvPr/>
        </p:nvPicPr>
        <p:blipFill>
          <a:blip r:embed="rId3">
            <a:extLst>
              <a:ext uri="{28A0092B-C50C-407E-A947-70E740481C1C}">
                <a14:useLocalDpi xmlns:a14="http://schemas.microsoft.com/office/drawing/2010/main" val="0"/>
              </a:ext>
            </a:extLst>
          </a:blip>
          <a:srcRect l="34677" r="37587"/>
          <a:stretch>
            <a:fillRect/>
          </a:stretch>
        </p:blipFill>
        <p:spPr bwMode="auto">
          <a:xfrm>
            <a:off x="3149600" y="2098675"/>
            <a:ext cx="2905125" cy="3562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51681693"/>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nodeType="afterEffect">
                                  <p:stCondLst>
                                    <p:cond delay="1000"/>
                                  </p:stCondLst>
                                  <p:childTnLst>
                                    <p:set>
                                      <p:cBhvr>
                                        <p:cTn id="6" dur="1" fill="hold">
                                          <p:stCondLst>
                                            <p:cond delay="0"/>
                                          </p:stCondLst>
                                        </p:cTn>
                                        <p:tgtEl>
                                          <p:spTgt spid="88069"/>
                                        </p:tgtEl>
                                        <p:attrNameLst>
                                          <p:attrName>style.visibility</p:attrName>
                                        </p:attrNameLst>
                                      </p:cBhvr>
                                      <p:to>
                                        <p:strVal val="visible"/>
                                      </p:to>
                                    </p:set>
                                    <p:animEffect transition="in" filter="strips(downRight)">
                                      <p:cBhvr>
                                        <p:cTn id="7" dur="1000"/>
                                        <p:tgtEl>
                                          <p:spTgt spid="88069"/>
                                        </p:tgtEl>
                                      </p:cBhvr>
                                    </p:animEffect>
                                  </p:childTnLst>
                                </p:cTn>
                              </p:par>
                            </p:childTnLst>
                          </p:cTn>
                        </p:par>
                        <p:par>
                          <p:cTn id="8" fill="hold" nodeType="afterGroup">
                            <p:stCondLst>
                              <p:cond delay="2000"/>
                            </p:stCondLst>
                            <p:childTnLst>
                              <p:par>
                                <p:cTn id="9" presetID="18" presetClass="entr" presetSubtype="6" fill="hold" nodeType="afterEffect">
                                  <p:stCondLst>
                                    <p:cond delay="2000"/>
                                  </p:stCondLst>
                                  <p:childTnLst>
                                    <p:set>
                                      <p:cBhvr>
                                        <p:cTn id="10" dur="1" fill="hold">
                                          <p:stCondLst>
                                            <p:cond delay="0"/>
                                          </p:stCondLst>
                                        </p:cTn>
                                        <p:tgtEl>
                                          <p:spTgt spid="88070"/>
                                        </p:tgtEl>
                                        <p:attrNameLst>
                                          <p:attrName>style.visibility</p:attrName>
                                        </p:attrNameLst>
                                      </p:cBhvr>
                                      <p:to>
                                        <p:strVal val="visible"/>
                                      </p:to>
                                    </p:set>
                                    <p:animEffect transition="in" filter="strips(downRight)">
                                      <p:cBhvr>
                                        <p:cTn id="11" dur="1000"/>
                                        <p:tgtEl>
                                          <p:spTgt spid="88070"/>
                                        </p:tgtEl>
                                      </p:cBhvr>
                                    </p:animEffect>
                                  </p:childTnLst>
                                </p:cTn>
                              </p:par>
                            </p:childTnLst>
                          </p:cTn>
                        </p:par>
                        <p:par>
                          <p:cTn id="12" fill="hold" nodeType="afterGroup">
                            <p:stCondLst>
                              <p:cond delay="5000"/>
                            </p:stCondLst>
                            <p:childTnLst>
                              <p:par>
                                <p:cTn id="13" presetID="18" presetClass="entr" presetSubtype="6" fill="hold" nodeType="afterEffect">
                                  <p:stCondLst>
                                    <p:cond delay="2000"/>
                                  </p:stCondLst>
                                  <p:childTnLst>
                                    <p:set>
                                      <p:cBhvr>
                                        <p:cTn id="14" dur="1" fill="hold">
                                          <p:stCondLst>
                                            <p:cond delay="0"/>
                                          </p:stCondLst>
                                        </p:cTn>
                                        <p:tgtEl>
                                          <p:spTgt spid="88068"/>
                                        </p:tgtEl>
                                        <p:attrNameLst>
                                          <p:attrName>style.visibility</p:attrName>
                                        </p:attrNameLst>
                                      </p:cBhvr>
                                      <p:to>
                                        <p:strVal val="visible"/>
                                      </p:to>
                                    </p:set>
                                    <p:animEffect transition="in" filter="strips(downRight)">
                                      <p:cBhvr>
                                        <p:cTn id="15" dur="1000"/>
                                        <p:tgtEl>
                                          <p:spTgt spid="88068"/>
                                        </p:tgtEl>
                                      </p:cBhvr>
                                    </p:animEffect>
                                  </p:childTnLst>
                                </p:cTn>
                              </p:par>
                            </p:childTnLst>
                          </p:cTn>
                        </p:par>
                        <p:par>
                          <p:cTn id="16" fill="hold" nodeType="afterGroup">
                            <p:stCondLst>
                              <p:cond delay="8000"/>
                            </p:stCondLst>
                            <p:childTnLst>
                              <p:par>
                                <p:cTn id="17" presetID="22" presetClass="entr" presetSubtype="8" fill="hold" grpId="0" nodeType="afterEffect">
                                  <p:stCondLst>
                                    <p:cond delay="0"/>
                                  </p:stCondLst>
                                  <p:childTnLst>
                                    <p:set>
                                      <p:cBhvr>
                                        <p:cTn id="18" dur="1" fill="hold">
                                          <p:stCondLst>
                                            <p:cond delay="0"/>
                                          </p:stCondLst>
                                        </p:cTn>
                                        <p:tgtEl>
                                          <p:spTgt spid="88067"/>
                                        </p:tgtEl>
                                        <p:attrNameLst>
                                          <p:attrName>style.visibility</p:attrName>
                                        </p:attrNameLst>
                                      </p:cBhvr>
                                      <p:to>
                                        <p:strVal val="visible"/>
                                      </p:to>
                                    </p:set>
                                    <p:animEffect transition="in" filter="wipe(left)">
                                      <p:cBhvr>
                                        <p:cTn id="19" dur="1000"/>
                                        <p:tgtEl>
                                          <p:spTgt spid="880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7"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113" name="Rectangle 2"/>
          <p:cNvSpPr>
            <a:spLocks noGrp="1" noChangeArrowheads="1"/>
          </p:cNvSpPr>
          <p:nvPr>
            <p:ph type="title"/>
          </p:nvPr>
        </p:nvSpPr>
        <p:spPr>
          <a:xfrm>
            <a:off x="685800" y="520700"/>
            <a:ext cx="7772400" cy="1041400"/>
          </a:xfrm>
        </p:spPr>
        <p:txBody>
          <a:bodyPr/>
          <a:lstStyle/>
          <a:p>
            <a:r>
              <a:rPr lang="en-US" dirty="0">
                <a:latin typeface="Arial" charset="0"/>
                <a:cs typeface="Arial" charset="0"/>
              </a:rPr>
              <a:t>Issues for Product Design</a:t>
            </a:r>
          </a:p>
        </p:txBody>
      </p:sp>
      <p:sp>
        <p:nvSpPr>
          <p:cNvPr id="90115" name="Rectangle 3"/>
          <p:cNvSpPr>
            <a:spLocks noGrp="1" noChangeArrowheads="1"/>
          </p:cNvSpPr>
          <p:nvPr>
            <p:ph type="body" idx="1"/>
          </p:nvPr>
        </p:nvSpPr>
        <p:spPr>
          <a:xfrm>
            <a:off x="927100" y="1701800"/>
            <a:ext cx="7289800" cy="4673600"/>
          </a:xfrm>
        </p:spPr>
        <p:txBody>
          <a:bodyPr/>
          <a:lstStyle/>
          <a:p>
            <a:pPr>
              <a:buClr>
                <a:srgbClr val="BF0922"/>
              </a:buClr>
              <a:buSzPct val="60000"/>
              <a:buFont typeface="Lucida Grande" charset="0"/>
              <a:buChar char="►"/>
            </a:pPr>
            <a:r>
              <a:rPr lang="en-US" sz="2800" dirty="0">
                <a:latin typeface="Arial" charset="0"/>
                <a:cs typeface="Arial" charset="0"/>
              </a:rPr>
              <a:t>Robust design</a:t>
            </a:r>
          </a:p>
          <a:p>
            <a:pPr>
              <a:buClr>
                <a:srgbClr val="BF0922"/>
              </a:buClr>
              <a:buSzPct val="60000"/>
              <a:buFont typeface="Lucida Grande" charset="0"/>
              <a:buChar char="►"/>
            </a:pPr>
            <a:r>
              <a:rPr lang="en-US" sz="2800" dirty="0">
                <a:latin typeface="Arial" charset="0"/>
                <a:cs typeface="Arial" charset="0"/>
              </a:rPr>
              <a:t>Modular design</a:t>
            </a:r>
          </a:p>
          <a:p>
            <a:pPr>
              <a:buClr>
                <a:srgbClr val="BF0922"/>
              </a:buClr>
              <a:buSzPct val="60000"/>
              <a:buFont typeface="Lucida Grande" charset="0"/>
              <a:buChar char="►"/>
            </a:pPr>
            <a:r>
              <a:rPr lang="en-US" sz="2800" dirty="0">
                <a:latin typeface="Arial" charset="0"/>
                <a:cs typeface="Arial" charset="0"/>
              </a:rPr>
              <a:t>Computer-aided design (CAD)</a:t>
            </a:r>
          </a:p>
          <a:p>
            <a:pPr>
              <a:buClr>
                <a:srgbClr val="BF0922"/>
              </a:buClr>
              <a:buSzPct val="60000"/>
              <a:buFont typeface="Lucida Grande" charset="0"/>
              <a:buChar char="►"/>
            </a:pPr>
            <a:r>
              <a:rPr lang="en-US" sz="2800" dirty="0">
                <a:latin typeface="Arial" charset="0"/>
                <a:cs typeface="Arial" charset="0"/>
              </a:rPr>
              <a:t>Computer-aided manufacturing (CAM)</a:t>
            </a:r>
          </a:p>
          <a:p>
            <a:pPr>
              <a:buClr>
                <a:srgbClr val="BF0922"/>
              </a:buClr>
              <a:buSzPct val="60000"/>
              <a:buFont typeface="Lucida Grande" charset="0"/>
              <a:buChar char="►"/>
            </a:pPr>
            <a:r>
              <a:rPr lang="en-US" sz="2800" dirty="0">
                <a:latin typeface="Arial" charset="0"/>
                <a:cs typeface="Arial" charset="0"/>
              </a:rPr>
              <a:t>Virtual reality technology</a:t>
            </a:r>
          </a:p>
          <a:p>
            <a:pPr>
              <a:buClr>
                <a:srgbClr val="BF0922"/>
              </a:buClr>
              <a:buSzPct val="60000"/>
              <a:buFont typeface="Lucida Grande" charset="0"/>
              <a:buChar char="►"/>
            </a:pPr>
            <a:r>
              <a:rPr lang="en-US" sz="2800" dirty="0">
                <a:latin typeface="Arial" charset="0"/>
                <a:cs typeface="Arial" charset="0"/>
              </a:rPr>
              <a:t>Value analysis</a:t>
            </a:r>
          </a:p>
          <a:p>
            <a:pPr>
              <a:buClr>
                <a:srgbClr val="BF0922"/>
              </a:buClr>
              <a:buSzPct val="60000"/>
              <a:buFont typeface="Lucida Grande" charset="0"/>
              <a:buChar char="►"/>
            </a:pPr>
            <a:r>
              <a:rPr lang="en-US" sz="2800" dirty="0">
                <a:latin typeface="Arial" charset="0"/>
                <a:cs typeface="Arial" charset="0"/>
              </a:rPr>
              <a:t>Sustainability and Life Cycle Assessment (LCA)</a:t>
            </a:r>
          </a:p>
        </p:txBody>
      </p:sp>
    </p:spTree>
    <p:extLst>
      <p:ext uri="{BB962C8B-B14F-4D97-AF65-F5344CB8AC3E}">
        <p14:creationId xmlns:p14="http://schemas.microsoft.com/office/powerpoint/2010/main" val="3525218179"/>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90115"/>
                                        </p:tgtEl>
                                        <p:attrNameLst>
                                          <p:attrName>style.visibility</p:attrName>
                                        </p:attrNameLst>
                                      </p:cBhvr>
                                      <p:to>
                                        <p:strVal val="visible"/>
                                      </p:to>
                                    </p:set>
                                    <p:animEffect transition="in" filter="strips(downRight)">
                                      <p:cBhvr>
                                        <p:cTn id="7" dur="1000"/>
                                        <p:tgtEl>
                                          <p:spTgt spid="90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5"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2"/>
          <p:cNvSpPr>
            <a:spLocks noGrp="1" noChangeArrowheads="1"/>
          </p:cNvSpPr>
          <p:nvPr>
            <p:ph type="title"/>
          </p:nvPr>
        </p:nvSpPr>
        <p:spPr>
          <a:xfrm>
            <a:off x="685800" y="434975"/>
            <a:ext cx="7772400" cy="1016000"/>
          </a:xfrm>
        </p:spPr>
        <p:txBody>
          <a:bodyPr/>
          <a:lstStyle/>
          <a:p>
            <a:r>
              <a:rPr lang="en-US" dirty="0">
                <a:latin typeface="Arial" charset="0"/>
                <a:cs typeface="Arial" charset="0"/>
              </a:rPr>
              <a:t>Robust Design</a:t>
            </a:r>
          </a:p>
        </p:txBody>
      </p:sp>
      <p:sp>
        <p:nvSpPr>
          <p:cNvPr id="92163" name="Rectangle 3"/>
          <p:cNvSpPr>
            <a:spLocks noChangeArrowheads="1"/>
          </p:cNvSpPr>
          <p:nvPr/>
        </p:nvSpPr>
        <p:spPr bwMode="auto">
          <a:xfrm>
            <a:off x="920750" y="2162175"/>
            <a:ext cx="7302500" cy="2470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marL="533400" indent="-533400">
              <a:lnSpc>
                <a:spcPct val="90000"/>
              </a:lnSpc>
              <a:spcAft>
                <a:spcPts val="1200"/>
              </a:spcAft>
              <a:buClr>
                <a:srgbClr val="BF0922"/>
              </a:buClr>
              <a:buSzPct val="60000"/>
              <a:buFont typeface="Lucida Grande" charset="0"/>
              <a:buChar char="►"/>
            </a:pPr>
            <a:r>
              <a:rPr lang="en-US" sz="3200" dirty="0"/>
              <a:t>Product is designed so that small variations in production or assembly do not adversely affect the product</a:t>
            </a:r>
          </a:p>
          <a:p>
            <a:pPr marL="533400" indent="-533400">
              <a:lnSpc>
                <a:spcPct val="90000"/>
              </a:lnSpc>
              <a:spcAft>
                <a:spcPts val="1200"/>
              </a:spcAft>
              <a:buClr>
                <a:srgbClr val="BF0922"/>
              </a:buClr>
              <a:buSzPct val="60000"/>
              <a:buFont typeface="Lucida Grande" charset="0"/>
              <a:buChar char="►"/>
            </a:pPr>
            <a:r>
              <a:rPr lang="en-US" sz="3200" dirty="0"/>
              <a:t>Typically results in lower cost and higher quality</a:t>
            </a:r>
          </a:p>
        </p:txBody>
      </p:sp>
    </p:spTree>
    <p:extLst>
      <p:ext uri="{BB962C8B-B14F-4D97-AF65-F5344CB8AC3E}">
        <p14:creationId xmlns:p14="http://schemas.microsoft.com/office/powerpoint/2010/main" val="3152950561"/>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92163"/>
                                        </p:tgtEl>
                                        <p:attrNameLst>
                                          <p:attrName>style.visibility</p:attrName>
                                        </p:attrNameLst>
                                      </p:cBhvr>
                                      <p:to>
                                        <p:strVal val="visible"/>
                                      </p:to>
                                    </p:set>
                                    <p:animEffect transition="in" filter="strips(downRight)">
                                      <p:cBhvr>
                                        <p:cTn id="7" dur="1000"/>
                                        <p:tgtEl>
                                          <p:spTgt spid="921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3"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4209" name="Rectangle 2"/>
          <p:cNvSpPr>
            <a:spLocks noGrp="1" noChangeArrowheads="1"/>
          </p:cNvSpPr>
          <p:nvPr>
            <p:ph type="title"/>
          </p:nvPr>
        </p:nvSpPr>
        <p:spPr>
          <a:xfrm>
            <a:off x="685800" y="434975"/>
            <a:ext cx="7772400" cy="1028700"/>
          </a:xfrm>
        </p:spPr>
        <p:txBody>
          <a:bodyPr/>
          <a:lstStyle/>
          <a:p>
            <a:r>
              <a:rPr lang="en-US" dirty="0">
                <a:latin typeface="Arial" charset="0"/>
                <a:cs typeface="Arial" charset="0"/>
              </a:rPr>
              <a:t>Modular Design</a:t>
            </a:r>
          </a:p>
        </p:txBody>
      </p:sp>
      <p:sp>
        <p:nvSpPr>
          <p:cNvPr id="94211" name="Rectangle 3"/>
          <p:cNvSpPr>
            <a:spLocks noGrp="1" noChangeArrowheads="1"/>
          </p:cNvSpPr>
          <p:nvPr>
            <p:ph type="body" idx="1"/>
          </p:nvPr>
        </p:nvSpPr>
        <p:spPr>
          <a:xfrm>
            <a:off x="685800" y="1955800"/>
            <a:ext cx="7772400" cy="3530600"/>
          </a:xfrm>
        </p:spPr>
        <p:txBody>
          <a:bodyPr/>
          <a:lstStyle/>
          <a:p>
            <a:pPr>
              <a:buClr>
                <a:srgbClr val="BF0922"/>
              </a:buClr>
              <a:buSzPct val="60000"/>
              <a:buFont typeface="Lucida Grande" charset="0"/>
              <a:buChar char="►"/>
            </a:pPr>
            <a:r>
              <a:rPr lang="en-US" dirty="0">
                <a:latin typeface="Arial" charset="0"/>
                <a:cs typeface="Arial" charset="0"/>
              </a:rPr>
              <a:t>Products designed in easily segmented components</a:t>
            </a:r>
          </a:p>
          <a:p>
            <a:pPr>
              <a:buClr>
                <a:srgbClr val="BF0922"/>
              </a:buClr>
              <a:buSzPct val="60000"/>
              <a:buFont typeface="Lucida Grande" charset="0"/>
              <a:buChar char="►"/>
            </a:pPr>
            <a:r>
              <a:rPr lang="en-US" dirty="0">
                <a:latin typeface="Arial" charset="0"/>
                <a:cs typeface="Arial" charset="0"/>
              </a:rPr>
              <a:t>Adds flexibility to both production and marketing</a:t>
            </a:r>
          </a:p>
          <a:p>
            <a:pPr>
              <a:buClr>
                <a:srgbClr val="BF0922"/>
              </a:buClr>
              <a:buSzPct val="60000"/>
              <a:buFont typeface="Lucida Grande" charset="0"/>
              <a:buChar char="►"/>
            </a:pPr>
            <a:r>
              <a:rPr lang="en-US" dirty="0">
                <a:latin typeface="Arial" charset="0"/>
                <a:cs typeface="Arial" charset="0"/>
              </a:rPr>
              <a:t>Improved ability to satisfy customer requirements</a:t>
            </a:r>
          </a:p>
        </p:txBody>
      </p:sp>
    </p:spTree>
    <p:extLst>
      <p:ext uri="{BB962C8B-B14F-4D97-AF65-F5344CB8AC3E}">
        <p14:creationId xmlns:p14="http://schemas.microsoft.com/office/powerpoint/2010/main" val="2756307140"/>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94211"/>
                                        </p:tgtEl>
                                        <p:attrNameLst>
                                          <p:attrName>style.visibility</p:attrName>
                                        </p:attrNameLst>
                                      </p:cBhvr>
                                      <p:to>
                                        <p:strVal val="visible"/>
                                      </p:to>
                                    </p:set>
                                    <p:animEffect transition="in" filter="strips(downRight)">
                                      <p:cBhvr>
                                        <p:cTn id="7" dur="1000"/>
                                        <p:tgtEl>
                                          <p:spTgt spid="942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1"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6258" name="Rectangle 2"/>
          <p:cNvSpPr>
            <a:spLocks noGrp="1" noChangeArrowheads="1"/>
          </p:cNvSpPr>
          <p:nvPr>
            <p:ph type="body" sz="half" idx="1"/>
          </p:nvPr>
        </p:nvSpPr>
        <p:spPr>
          <a:xfrm>
            <a:off x="436563" y="1946275"/>
            <a:ext cx="8192833" cy="4695825"/>
          </a:xfrm>
        </p:spPr>
        <p:txBody>
          <a:bodyPr lIns="98967" tIns="48615" rIns="98967" bIns="48615"/>
          <a:lstStyle/>
          <a:p>
            <a:pPr>
              <a:buClr>
                <a:srgbClr val="BF0922"/>
              </a:buClr>
              <a:buSzPct val="60000"/>
              <a:buFont typeface="Lucida Grande" charset="0"/>
              <a:buChar char="►"/>
            </a:pPr>
            <a:r>
              <a:rPr lang="en-US" sz="2800" dirty="0">
                <a:latin typeface="Arial" charset="0"/>
                <a:cs typeface="Arial" charset="0"/>
              </a:rPr>
              <a:t>Using computers to design products and prepare engineering documentation</a:t>
            </a:r>
          </a:p>
          <a:p>
            <a:pPr>
              <a:buClr>
                <a:srgbClr val="BF0922"/>
              </a:buClr>
              <a:buSzPct val="60000"/>
              <a:buFont typeface="Lucida Grande" charset="0"/>
              <a:buChar char="►"/>
            </a:pPr>
            <a:r>
              <a:rPr lang="en-US" sz="2800" dirty="0">
                <a:latin typeface="Arial" charset="0"/>
                <a:cs typeface="Arial" charset="0"/>
              </a:rPr>
              <a:t>Shorter development cycles, improved accuracy, lower cost</a:t>
            </a:r>
          </a:p>
          <a:p>
            <a:pPr>
              <a:buClr>
                <a:srgbClr val="BF0922"/>
              </a:buClr>
              <a:buSzPct val="60000"/>
              <a:buFont typeface="Lucida Grande" charset="0"/>
              <a:buChar char="►"/>
            </a:pPr>
            <a:r>
              <a:rPr lang="en-US" sz="2800" dirty="0">
                <a:latin typeface="Arial" charset="0"/>
                <a:cs typeface="Arial" charset="0"/>
              </a:rPr>
              <a:t>Information and </a:t>
            </a:r>
            <a:br>
              <a:rPr lang="en-US" sz="2800" dirty="0">
                <a:latin typeface="Arial" charset="0"/>
                <a:cs typeface="Arial" charset="0"/>
              </a:rPr>
            </a:br>
            <a:r>
              <a:rPr lang="en-US" sz="2800" dirty="0">
                <a:latin typeface="Arial" charset="0"/>
                <a:cs typeface="Arial" charset="0"/>
              </a:rPr>
              <a:t>designs can be </a:t>
            </a:r>
            <a:br>
              <a:rPr lang="en-US" sz="2800" dirty="0">
                <a:latin typeface="Arial" charset="0"/>
                <a:cs typeface="Arial" charset="0"/>
              </a:rPr>
            </a:br>
            <a:r>
              <a:rPr lang="en-US" sz="2800" dirty="0">
                <a:latin typeface="Arial" charset="0"/>
                <a:cs typeface="Arial" charset="0"/>
              </a:rPr>
              <a:t>deployed worldwide</a:t>
            </a:r>
          </a:p>
        </p:txBody>
      </p:sp>
      <p:sp>
        <p:nvSpPr>
          <p:cNvPr id="96259" name="Rectangle 3"/>
          <p:cNvSpPr>
            <a:spLocks noGrp="1" noChangeArrowheads="1"/>
          </p:cNvSpPr>
          <p:nvPr>
            <p:ph type="title"/>
          </p:nvPr>
        </p:nvSpPr>
        <p:spPr>
          <a:xfrm>
            <a:off x="685800" y="558800"/>
            <a:ext cx="7772400" cy="1397000"/>
          </a:xfrm>
        </p:spPr>
        <p:txBody>
          <a:bodyPr rtlCol="0">
            <a:normAutofit fontScale="90000"/>
          </a:bodyPr>
          <a:lstStyle/>
          <a:p>
            <a:pPr fontAlgn="auto">
              <a:spcAft>
                <a:spcPts val="0"/>
              </a:spcAft>
              <a:defRPr/>
            </a:pPr>
            <a:r>
              <a:rPr lang="en-US" dirty="0">
                <a:ea typeface="+mj-ea"/>
              </a:rPr>
              <a:t>Computer Aided Design (CAD)</a:t>
            </a:r>
          </a:p>
        </p:txBody>
      </p:sp>
      <p:pic>
        <p:nvPicPr>
          <p:cNvPr id="3" name="Picture 2" descr="regal cad clean.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5146" y="3671824"/>
            <a:ext cx="3833054" cy="2386076"/>
          </a:xfrm>
          <a:prstGeom prst="rect">
            <a:avLst/>
          </a:prstGeom>
        </p:spPr>
      </p:pic>
    </p:spTree>
    <p:extLst>
      <p:ext uri="{BB962C8B-B14F-4D97-AF65-F5344CB8AC3E}">
        <p14:creationId xmlns:p14="http://schemas.microsoft.com/office/powerpoint/2010/main" val="3857442606"/>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96258"/>
                                        </p:tgtEl>
                                        <p:attrNameLst>
                                          <p:attrName>style.visibility</p:attrName>
                                        </p:attrNameLst>
                                      </p:cBhvr>
                                      <p:to>
                                        <p:strVal val="visible"/>
                                      </p:to>
                                    </p:set>
                                    <p:animEffect transition="in" filter="strips(downRight)">
                                      <p:cBhvr>
                                        <p:cTn id="7" dur="1000"/>
                                        <p:tgtEl>
                                          <p:spTgt spid="96258"/>
                                        </p:tgtEl>
                                      </p:cBhvr>
                                    </p:animEffect>
                                  </p:childTnLst>
                                </p:cTn>
                              </p:par>
                            </p:childTnLst>
                          </p:cTn>
                        </p:par>
                        <p:par>
                          <p:cTn id="8" fill="hold">
                            <p:stCondLst>
                              <p:cond delay="2000"/>
                            </p:stCondLst>
                            <p:childTnLst>
                              <p:par>
                                <p:cTn id="9" presetID="23" presetClass="entr" presetSubtype="272"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1000" fill="hold"/>
                                        <p:tgtEl>
                                          <p:spTgt spid="3"/>
                                        </p:tgtEl>
                                        <p:attrNameLst>
                                          <p:attrName>ppt_w</p:attrName>
                                        </p:attrNameLst>
                                      </p:cBhvr>
                                      <p:tavLst>
                                        <p:tav tm="0">
                                          <p:val>
                                            <p:strVal val="2/3*#ppt_w"/>
                                          </p:val>
                                        </p:tav>
                                        <p:tav tm="100000">
                                          <p:val>
                                            <p:strVal val="#ppt_w"/>
                                          </p:val>
                                        </p:tav>
                                      </p:tavLst>
                                    </p:anim>
                                    <p:anim calcmode="lin" valueType="num">
                                      <p:cBhvr>
                                        <p:cTn id="12" dur="1000" fill="hold"/>
                                        <p:tgtEl>
                                          <p:spTgt spid="3"/>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8" grpId="0" animBg="1"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8306" name="Rectangle 2"/>
          <p:cNvSpPr>
            <a:spLocks noGrp="1" noChangeArrowheads="1"/>
          </p:cNvSpPr>
          <p:nvPr>
            <p:ph type="body" sz="half" idx="1"/>
          </p:nvPr>
        </p:nvSpPr>
        <p:spPr>
          <a:xfrm>
            <a:off x="681038" y="1377950"/>
            <a:ext cx="7678737" cy="4819650"/>
          </a:xfrm>
        </p:spPr>
        <p:txBody>
          <a:bodyPr lIns="98967" tIns="48615" rIns="98967" bIns="48615"/>
          <a:lstStyle/>
          <a:p>
            <a:pPr>
              <a:buClr>
                <a:srgbClr val="BF0922"/>
              </a:buClr>
              <a:buSzPct val="60000"/>
              <a:buFont typeface="Lucida Grande" charset="0"/>
              <a:buChar char="►"/>
            </a:pPr>
            <a:r>
              <a:rPr lang="en-US" sz="2800" dirty="0" err="1">
                <a:latin typeface="Arial" charset="0"/>
                <a:cs typeface="Arial" charset="0"/>
              </a:rPr>
              <a:t>3D</a:t>
            </a:r>
            <a:r>
              <a:rPr lang="en-US" sz="2800" dirty="0">
                <a:latin typeface="Arial" charset="0"/>
                <a:cs typeface="Arial" charset="0"/>
              </a:rPr>
              <a:t> Object Modeling</a:t>
            </a:r>
          </a:p>
          <a:p>
            <a:pPr marL="1168400" lvl="1" indent="-455613">
              <a:buClr>
                <a:srgbClr val="BF0922"/>
              </a:buClr>
              <a:buSzPct val="60000"/>
              <a:buFont typeface="Lucida Grande" charset="0"/>
              <a:buChar char="►"/>
            </a:pPr>
            <a:r>
              <a:rPr lang="en-US" sz="2400" dirty="0">
                <a:latin typeface="Arial" charset="0"/>
                <a:cs typeface="Arial" charset="0"/>
              </a:rPr>
              <a:t>Small prototype development</a:t>
            </a:r>
          </a:p>
          <a:p>
            <a:pPr>
              <a:buClr>
                <a:srgbClr val="BF0922"/>
              </a:buClr>
              <a:buSzPct val="60000"/>
              <a:buFont typeface="Lucida Grande" charset="0"/>
              <a:buChar char="►"/>
            </a:pPr>
            <a:r>
              <a:rPr lang="en-US" sz="2800" dirty="0">
                <a:latin typeface="Arial" charset="0"/>
                <a:cs typeface="Arial" charset="0"/>
              </a:rPr>
              <a:t>Design for Manufacturing and Assembly (DFMA)</a:t>
            </a:r>
          </a:p>
          <a:p>
            <a:pPr marL="1168400" lvl="1" indent="-455613">
              <a:buClr>
                <a:srgbClr val="BF0922"/>
              </a:buClr>
              <a:buSzPct val="60000"/>
              <a:buFont typeface="Lucida Grande" charset="0"/>
              <a:buChar char="►"/>
            </a:pPr>
            <a:r>
              <a:rPr lang="en-US" sz="2400" dirty="0">
                <a:latin typeface="Arial" charset="0"/>
                <a:cs typeface="Arial" charset="0"/>
              </a:rPr>
              <a:t>Solve manufacturing problems during the design stage</a:t>
            </a:r>
          </a:p>
          <a:p>
            <a:pPr>
              <a:buClr>
                <a:srgbClr val="BF0922"/>
              </a:buClr>
              <a:buSzPct val="60000"/>
              <a:buFont typeface="Lucida Grande" charset="0"/>
              <a:buChar char="►"/>
            </a:pPr>
            <a:r>
              <a:rPr lang="en-US" sz="2800" dirty="0">
                <a:latin typeface="Arial" charset="0"/>
                <a:cs typeface="Arial" charset="0"/>
              </a:rPr>
              <a:t>CAD through the Internet</a:t>
            </a:r>
          </a:p>
          <a:p>
            <a:pPr>
              <a:buClr>
                <a:srgbClr val="BF0922"/>
              </a:buClr>
              <a:buSzPct val="60000"/>
              <a:buFont typeface="Lucida Grande" charset="0"/>
              <a:buChar char="►"/>
            </a:pPr>
            <a:r>
              <a:rPr lang="en-US" sz="2800" dirty="0">
                <a:latin typeface="Arial" charset="0"/>
                <a:cs typeface="Arial" charset="0"/>
              </a:rPr>
              <a:t>International data exchange through STEP</a:t>
            </a:r>
          </a:p>
          <a:p>
            <a:pPr>
              <a:buClr>
                <a:srgbClr val="BF0922"/>
              </a:buClr>
              <a:buSzPct val="60000"/>
              <a:buFont typeface="Lucida Grande" charset="0"/>
              <a:buChar char="►"/>
            </a:pPr>
            <a:r>
              <a:rPr lang="en-US" sz="2800" dirty="0" err="1">
                <a:latin typeface="Arial" charset="0"/>
                <a:cs typeface="Arial" charset="0"/>
              </a:rPr>
              <a:t>3D</a:t>
            </a:r>
            <a:r>
              <a:rPr lang="en-US" sz="2800" dirty="0">
                <a:latin typeface="Arial" charset="0"/>
                <a:cs typeface="Arial" charset="0"/>
              </a:rPr>
              <a:t> printing</a:t>
            </a:r>
          </a:p>
        </p:txBody>
      </p:sp>
      <p:sp>
        <p:nvSpPr>
          <p:cNvPr id="2" name="Rectangle 3"/>
          <p:cNvSpPr>
            <a:spLocks noGrp="1" noChangeArrowheads="1"/>
          </p:cNvSpPr>
          <p:nvPr>
            <p:ph type="title"/>
          </p:nvPr>
        </p:nvSpPr>
        <p:spPr>
          <a:xfrm>
            <a:off x="685800" y="434975"/>
            <a:ext cx="7772400" cy="939800"/>
          </a:xfrm>
        </p:spPr>
        <p:txBody>
          <a:bodyPr/>
          <a:lstStyle/>
          <a:p>
            <a:r>
              <a:rPr lang="en-US" dirty="0">
                <a:latin typeface="Arial" charset="0"/>
                <a:cs typeface="Arial" charset="0"/>
              </a:rPr>
              <a:t>Extensions of CAD</a:t>
            </a:r>
          </a:p>
        </p:txBody>
      </p:sp>
    </p:spTree>
    <p:extLst>
      <p:ext uri="{BB962C8B-B14F-4D97-AF65-F5344CB8AC3E}">
        <p14:creationId xmlns:p14="http://schemas.microsoft.com/office/powerpoint/2010/main" val="198054885"/>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98306"/>
                                        </p:tgtEl>
                                        <p:attrNameLst>
                                          <p:attrName>style.visibility</p:attrName>
                                        </p:attrNameLst>
                                      </p:cBhvr>
                                      <p:to>
                                        <p:strVal val="visible"/>
                                      </p:to>
                                    </p:set>
                                    <p:animEffect transition="in" filter="strips(downRight)">
                                      <p:cBhvr>
                                        <p:cTn id="7" dur="1000"/>
                                        <p:tgtEl>
                                          <p:spTgt spid="983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6" grpId="0" animBg="1"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685800" y="571500"/>
            <a:ext cx="7772400" cy="1371600"/>
          </a:xfrm>
        </p:spPr>
        <p:txBody>
          <a:bodyPr rtlCol="0">
            <a:normAutofit fontScale="90000"/>
          </a:bodyPr>
          <a:lstStyle/>
          <a:p>
            <a:pPr fontAlgn="auto">
              <a:spcAft>
                <a:spcPts val="0"/>
              </a:spcAft>
              <a:defRPr/>
            </a:pPr>
            <a:r>
              <a:rPr lang="en-US" dirty="0">
                <a:ea typeface="+mj-ea"/>
              </a:rPr>
              <a:t>Computer-Aided Manufacturing (CAM)</a:t>
            </a:r>
          </a:p>
        </p:txBody>
      </p:sp>
      <p:sp>
        <p:nvSpPr>
          <p:cNvPr id="100355" name="Rectangle 3"/>
          <p:cNvSpPr>
            <a:spLocks noChangeArrowheads="1"/>
          </p:cNvSpPr>
          <p:nvPr/>
        </p:nvSpPr>
        <p:spPr bwMode="auto">
          <a:xfrm>
            <a:off x="854075" y="2141538"/>
            <a:ext cx="7435850" cy="39959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marL="533400" indent="-533400">
              <a:lnSpc>
                <a:spcPct val="90000"/>
              </a:lnSpc>
              <a:spcAft>
                <a:spcPts val="1200"/>
              </a:spcAft>
              <a:buClr>
                <a:srgbClr val="BF0922"/>
              </a:buClr>
              <a:buSzPct val="60000"/>
              <a:buFont typeface="Lucida Grande" charset="0"/>
              <a:buChar char="►"/>
            </a:pPr>
            <a:r>
              <a:rPr lang="en-US" sz="3200" dirty="0"/>
              <a:t>Utilizing specialized computers and program to control manufacturing equipment</a:t>
            </a:r>
          </a:p>
          <a:p>
            <a:pPr marL="533400" indent="-533400">
              <a:lnSpc>
                <a:spcPct val="90000"/>
              </a:lnSpc>
              <a:spcAft>
                <a:spcPts val="1200"/>
              </a:spcAft>
              <a:buClr>
                <a:srgbClr val="BF0922"/>
              </a:buClr>
              <a:buSzPct val="60000"/>
              <a:buFont typeface="Lucida Grande" charset="0"/>
              <a:buChar char="►"/>
            </a:pPr>
            <a:r>
              <a:rPr lang="en-US" sz="3200" dirty="0"/>
              <a:t>Often driven by the CAD system (CAD/CAM)</a:t>
            </a:r>
          </a:p>
          <a:p>
            <a:pPr marL="533400" indent="-533400">
              <a:lnSpc>
                <a:spcPct val="90000"/>
              </a:lnSpc>
              <a:spcAft>
                <a:spcPts val="1200"/>
              </a:spcAft>
              <a:buClr>
                <a:srgbClr val="BF0922"/>
              </a:buClr>
              <a:buSzPct val="60000"/>
              <a:buFont typeface="Lucida Grande" charset="0"/>
              <a:buChar char="►"/>
            </a:pPr>
            <a:r>
              <a:rPr lang="en-US" sz="3200" dirty="0"/>
              <a:t>Additive manufacturing</a:t>
            </a:r>
          </a:p>
          <a:p>
            <a:pPr marL="990600" lvl="1" indent="-533400">
              <a:lnSpc>
                <a:spcPct val="90000"/>
              </a:lnSpc>
              <a:spcAft>
                <a:spcPts val="1200"/>
              </a:spcAft>
              <a:buClr>
                <a:srgbClr val="BF0922"/>
              </a:buClr>
              <a:buSzPct val="60000"/>
              <a:buFont typeface="Lucida Grande" charset="0"/>
              <a:buChar char="►"/>
            </a:pPr>
            <a:r>
              <a:rPr lang="en-US" sz="2800" dirty="0"/>
              <a:t>Extension of CAD that builds products by adding material layer upon layer</a:t>
            </a:r>
          </a:p>
        </p:txBody>
      </p:sp>
    </p:spTree>
    <p:extLst>
      <p:ext uri="{BB962C8B-B14F-4D97-AF65-F5344CB8AC3E}">
        <p14:creationId xmlns:p14="http://schemas.microsoft.com/office/powerpoint/2010/main" val="3310198416"/>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100355"/>
                                        </p:tgtEl>
                                        <p:attrNameLst>
                                          <p:attrName>style.visibility</p:attrName>
                                        </p:attrNameLst>
                                      </p:cBhvr>
                                      <p:to>
                                        <p:strVal val="visible"/>
                                      </p:to>
                                    </p:set>
                                    <p:animEffect transition="in" filter="strips(downRight)">
                                      <p:cBhvr>
                                        <p:cTn id="7" dur="1000"/>
                                        <p:tgtEl>
                                          <p:spTgt spid="1003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5"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102402" name="Rectangle 3"/>
          <p:cNvSpPr>
            <a:spLocks noGrp="1" noChangeArrowheads="1"/>
          </p:cNvSpPr>
          <p:nvPr>
            <p:ph type="title"/>
          </p:nvPr>
        </p:nvSpPr>
        <p:spPr>
          <a:xfrm>
            <a:off x="685800" y="434975"/>
            <a:ext cx="7772400" cy="990600"/>
          </a:xfrm>
        </p:spPr>
        <p:txBody>
          <a:bodyPr/>
          <a:lstStyle/>
          <a:p>
            <a:r>
              <a:rPr lang="en-US" dirty="0">
                <a:latin typeface="Arial" charset="0"/>
                <a:cs typeface="Arial" charset="0"/>
              </a:rPr>
              <a:t>Additive Manufacturing</a:t>
            </a:r>
          </a:p>
        </p:txBody>
      </p:sp>
      <p:pic>
        <p:nvPicPr>
          <p:cNvPr id="5" name="Picture 4"/>
          <p:cNvPicPr>
            <a:picLocks noChangeAspect="1"/>
          </p:cNvPicPr>
          <p:nvPr/>
        </p:nvPicPr>
        <p:blipFill>
          <a:blip r:embed="rId3"/>
          <a:stretch>
            <a:fillRect/>
          </a:stretch>
        </p:blipFill>
        <p:spPr>
          <a:xfrm>
            <a:off x="1157722" y="1549400"/>
            <a:ext cx="6842388" cy="4279900"/>
          </a:xfrm>
          <a:prstGeom prst="rect">
            <a:avLst/>
          </a:prstGeom>
        </p:spPr>
      </p:pic>
      <p:sp>
        <p:nvSpPr>
          <p:cNvPr id="6" name="Rectangle 3"/>
          <p:cNvSpPr>
            <a:spLocks noChangeArrowheads="1"/>
          </p:cNvSpPr>
          <p:nvPr/>
        </p:nvSpPr>
        <p:spPr bwMode="auto">
          <a:xfrm>
            <a:off x="6727031" y="5749925"/>
            <a:ext cx="1108497"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sz="1600" dirty="0"/>
              <a:t>Figure </a:t>
            </a:r>
            <a:r>
              <a:rPr lang="en-US" sz="1600" dirty="0">
                <a:solidFill>
                  <a:schemeClr val="tx2"/>
                </a:solidFill>
              </a:rPr>
              <a:t>5.5</a:t>
            </a:r>
          </a:p>
        </p:txBody>
      </p:sp>
    </p:spTree>
    <p:extLst>
      <p:ext uri="{BB962C8B-B14F-4D97-AF65-F5344CB8AC3E}">
        <p14:creationId xmlns:p14="http://schemas.microsoft.com/office/powerpoint/2010/main" val="2807765325"/>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101378" name="Rectangle 2"/>
          <p:cNvSpPr>
            <a:spLocks noGrp="1" noChangeArrowheads="1"/>
          </p:cNvSpPr>
          <p:nvPr>
            <p:ph type="body" idx="1"/>
          </p:nvPr>
        </p:nvSpPr>
        <p:spPr>
          <a:xfrm>
            <a:off x="1346200" y="2082800"/>
            <a:ext cx="6451600" cy="3451225"/>
          </a:xfrm>
        </p:spPr>
        <p:txBody>
          <a:bodyPr lIns="98967" tIns="48615" rIns="98967" bIns="48615"/>
          <a:lstStyle/>
          <a:p>
            <a:pPr marL="533400" indent="-533400">
              <a:buClr>
                <a:schemeClr val="tx1"/>
              </a:buClr>
              <a:buFontTx/>
              <a:buAutoNum type="arabicPeriod"/>
            </a:pPr>
            <a:r>
              <a:rPr lang="en-US" dirty="0">
                <a:latin typeface="Arial" charset="0"/>
                <a:cs typeface="Arial" charset="0"/>
              </a:rPr>
              <a:t>Product quality</a:t>
            </a:r>
          </a:p>
          <a:p>
            <a:pPr marL="533400" indent="-533400">
              <a:buClr>
                <a:schemeClr val="tx1"/>
              </a:buClr>
              <a:buFontTx/>
              <a:buAutoNum type="arabicPeriod"/>
            </a:pPr>
            <a:r>
              <a:rPr lang="en-US" dirty="0">
                <a:latin typeface="Arial" charset="0"/>
                <a:cs typeface="Arial" charset="0"/>
              </a:rPr>
              <a:t>Shorter design time</a:t>
            </a:r>
          </a:p>
          <a:p>
            <a:pPr marL="533400" indent="-533400">
              <a:buClr>
                <a:schemeClr val="tx1"/>
              </a:buClr>
              <a:buFontTx/>
              <a:buAutoNum type="arabicPeriod"/>
            </a:pPr>
            <a:r>
              <a:rPr lang="en-US" dirty="0">
                <a:latin typeface="Arial" charset="0"/>
                <a:cs typeface="Arial" charset="0"/>
              </a:rPr>
              <a:t>Production cost reductions</a:t>
            </a:r>
          </a:p>
          <a:p>
            <a:pPr marL="533400" indent="-533400">
              <a:buClr>
                <a:schemeClr val="tx1"/>
              </a:buClr>
              <a:buFontTx/>
              <a:buAutoNum type="arabicPeriod"/>
            </a:pPr>
            <a:r>
              <a:rPr lang="en-US" dirty="0">
                <a:latin typeface="Arial" charset="0"/>
                <a:cs typeface="Arial" charset="0"/>
              </a:rPr>
              <a:t>Database availability</a:t>
            </a:r>
          </a:p>
          <a:p>
            <a:pPr marL="533400" indent="-533400">
              <a:buClr>
                <a:schemeClr val="tx1"/>
              </a:buClr>
              <a:buFontTx/>
              <a:buAutoNum type="arabicPeriod"/>
            </a:pPr>
            <a:r>
              <a:rPr lang="en-US" dirty="0">
                <a:latin typeface="Arial" charset="0"/>
                <a:cs typeface="Arial" charset="0"/>
              </a:rPr>
              <a:t>New range of capabilities</a:t>
            </a:r>
          </a:p>
        </p:txBody>
      </p:sp>
      <p:sp>
        <p:nvSpPr>
          <p:cNvPr id="102402" name="Rectangle 3"/>
          <p:cNvSpPr>
            <a:spLocks noGrp="1" noChangeArrowheads="1"/>
          </p:cNvSpPr>
          <p:nvPr>
            <p:ph type="title"/>
          </p:nvPr>
        </p:nvSpPr>
        <p:spPr>
          <a:xfrm>
            <a:off x="685800" y="434975"/>
            <a:ext cx="7772400" cy="990600"/>
          </a:xfrm>
        </p:spPr>
        <p:txBody>
          <a:bodyPr/>
          <a:lstStyle/>
          <a:p>
            <a:r>
              <a:rPr lang="en-US" dirty="0">
                <a:latin typeface="Arial" charset="0"/>
                <a:cs typeface="Arial" charset="0"/>
              </a:rPr>
              <a:t>Benefits of CAD/CAM</a:t>
            </a:r>
          </a:p>
        </p:txBody>
      </p:sp>
    </p:spTree>
    <p:extLst>
      <p:ext uri="{BB962C8B-B14F-4D97-AF65-F5344CB8AC3E}">
        <p14:creationId xmlns:p14="http://schemas.microsoft.com/office/powerpoint/2010/main" val="306661491"/>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101378"/>
                                        </p:tgtEl>
                                        <p:attrNameLst>
                                          <p:attrName>style.visibility</p:attrName>
                                        </p:attrNameLst>
                                      </p:cBhvr>
                                      <p:to>
                                        <p:strVal val="visible"/>
                                      </p:to>
                                    </p:set>
                                    <p:animEffect transition="in" filter="strips(downRight)">
                                      <p:cBhvr>
                                        <p:cTn id="7" dur="1000"/>
                                        <p:tgtEl>
                                          <p:spTgt spid="1013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8" grpId="0" animBg="1"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2"/>
          <p:cNvSpPr>
            <a:spLocks noGrp="1" noChangeArrowheads="1"/>
          </p:cNvSpPr>
          <p:nvPr>
            <p:ph type="title"/>
          </p:nvPr>
        </p:nvSpPr>
        <p:spPr>
          <a:xfrm>
            <a:off x="685800" y="434975"/>
            <a:ext cx="7772400" cy="1003300"/>
          </a:xfrm>
        </p:spPr>
        <p:txBody>
          <a:bodyPr/>
          <a:lstStyle/>
          <a:p>
            <a:r>
              <a:rPr lang="en-US" dirty="0">
                <a:latin typeface="Arial" charset="0"/>
                <a:cs typeface="Arial" charset="0"/>
              </a:rPr>
              <a:t>Virtual Reality Technology</a:t>
            </a:r>
          </a:p>
        </p:txBody>
      </p:sp>
      <p:sp>
        <p:nvSpPr>
          <p:cNvPr id="104450" name="Rectangle 3"/>
          <p:cNvSpPr>
            <a:spLocks noGrp="1" noChangeArrowheads="1"/>
          </p:cNvSpPr>
          <p:nvPr>
            <p:ph type="body" idx="1"/>
          </p:nvPr>
        </p:nvSpPr>
        <p:spPr>
          <a:xfrm>
            <a:off x="685800" y="1790700"/>
            <a:ext cx="7772400" cy="4114800"/>
          </a:xfrm>
        </p:spPr>
        <p:txBody>
          <a:bodyPr/>
          <a:lstStyle/>
          <a:p>
            <a:pPr marL="355600" indent="-355600">
              <a:buClr>
                <a:srgbClr val="BF0922"/>
              </a:buClr>
              <a:buSzPct val="60000"/>
              <a:buFont typeface="Lucida Grande" charset="0"/>
              <a:buChar char="►"/>
            </a:pPr>
            <a:r>
              <a:rPr lang="en-US" sz="2800" dirty="0">
                <a:latin typeface="Arial" charset="0"/>
                <a:cs typeface="Arial" charset="0"/>
              </a:rPr>
              <a:t>A visual form of communication in which images substitute for reality and typically allow the user to respond interactively</a:t>
            </a:r>
          </a:p>
          <a:p>
            <a:pPr marL="355600" indent="-355600">
              <a:buClr>
                <a:srgbClr val="BF0922"/>
              </a:buClr>
              <a:buSzPct val="60000"/>
              <a:buFont typeface="Lucida Grande" charset="0"/>
              <a:buChar char="►"/>
            </a:pPr>
            <a:r>
              <a:rPr lang="en-US" sz="2800" dirty="0">
                <a:latin typeface="Arial" charset="0"/>
                <a:cs typeface="Arial" charset="0"/>
              </a:rPr>
              <a:t>Allows people to ‘see’ the finished design before a physical </a:t>
            </a:r>
            <a:br>
              <a:rPr lang="en-US" sz="2800" dirty="0">
                <a:latin typeface="Arial" charset="0"/>
                <a:cs typeface="Arial" charset="0"/>
              </a:rPr>
            </a:br>
            <a:r>
              <a:rPr lang="en-US" sz="2800" dirty="0">
                <a:latin typeface="Arial" charset="0"/>
                <a:cs typeface="Arial" charset="0"/>
              </a:rPr>
              <a:t>model is built</a:t>
            </a:r>
          </a:p>
          <a:p>
            <a:pPr marL="355600" indent="-355600">
              <a:buClr>
                <a:srgbClr val="BF0922"/>
              </a:buClr>
              <a:buSzPct val="60000"/>
              <a:buFont typeface="Lucida Grande" charset="0"/>
              <a:buChar char="►"/>
            </a:pPr>
            <a:r>
              <a:rPr lang="en-US" sz="2800" dirty="0">
                <a:latin typeface="Arial" charset="0"/>
                <a:cs typeface="Arial" charset="0"/>
              </a:rPr>
              <a:t>Very effective in </a:t>
            </a:r>
            <a:br>
              <a:rPr lang="en-US" sz="2800" dirty="0">
                <a:latin typeface="Arial" charset="0"/>
                <a:cs typeface="Arial" charset="0"/>
              </a:rPr>
            </a:br>
            <a:r>
              <a:rPr lang="en-US" sz="2800" dirty="0">
                <a:latin typeface="Arial" charset="0"/>
                <a:cs typeface="Arial" charset="0"/>
              </a:rPr>
              <a:t>large-scale designs </a:t>
            </a:r>
            <a:br>
              <a:rPr lang="en-US" sz="2800" dirty="0">
                <a:latin typeface="Arial" charset="0"/>
                <a:cs typeface="Arial" charset="0"/>
              </a:rPr>
            </a:br>
            <a:r>
              <a:rPr lang="en-US" sz="2800" dirty="0">
                <a:latin typeface="Arial" charset="0"/>
                <a:cs typeface="Arial" charset="0"/>
              </a:rPr>
              <a:t>such as plant layout</a:t>
            </a:r>
          </a:p>
        </p:txBody>
      </p:sp>
      <p:pic>
        <p:nvPicPr>
          <p:cNvPr id="2" name="Picture 1" descr="celebrity VR.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4709" y="3759200"/>
            <a:ext cx="3912947" cy="2416048"/>
          </a:xfrm>
          <a:prstGeom prst="rect">
            <a:avLst/>
          </a:prstGeom>
        </p:spPr>
      </p:pic>
    </p:spTree>
    <p:extLst>
      <p:ext uri="{BB962C8B-B14F-4D97-AF65-F5344CB8AC3E}">
        <p14:creationId xmlns:p14="http://schemas.microsoft.com/office/powerpoint/2010/main" val="2264171977"/>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72" fill="hold" nodeType="afterEffect">
                                  <p:stCondLst>
                                    <p:cond delay="100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2/3*#ppt_w"/>
                                          </p:val>
                                        </p:tav>
                                        <p:tav tm="100000">
                                          <p:val>
                                            <p:strVal val="#ppt_w"/>
                                          </p:val>
                                        </p:tav>
                                      </p:tavLst>
                                    </p:anim>
                                    <p:anim calcmode="lin" valueType="num">
                                      <p:cBhvr>
                                        <p:cTn id="8" dur="1000" fill="hold"/>
                                        <p:tgtEl>
                                          <p:spTgt spid="2"/>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p:nvPr>
        </p:nvSpPr>
        <p:spPr>
          <a:xfrm>
            <a:off x="685800" y="533400"/>
            <a:ext cx="7772400" cy="762000"/>
          </a:xfrm>
        </p:spPr>
        <p:txBody>
          <a:bodyPr/>
          <a:lstStyle/>
          <a:p>
            <a:r>
              <a:rPr lang="en-US" dirty="0">
                <a:latin typeface="Arial" charset="0"/>
                <a:cs typeface="Arial" charset="0"/>
              </a:rPr>
              <a:t>Learning Objectives</a:t>
            </a:r>
          </a:p>
        </p:txBody>
      </p:sp>
      <p:sp>
        <p:nvSpPr>
          <p:cNvPr id="26627" name="Rectangle 3"/>
          <p:cNvSpPr>
            <a:spLocks noChangeArrowheads="1"/>
          </p:cNvSpPr>
          <p:nvPr/>
        </p:nvSpPr>
        <p:spPr bwMode="auto">
          <a:xfrm>
            <a:off x="766763" y="2720975"/>
            <a:ext cx="7691437" cy="25001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marL="723900" indent="-723900">
              <a:lnSpc>
                <a:spcPct val="90000"/>
              </a:lnSpc>
              <a:spcAft>
                <a:spcPts val="1200"/>
              </a:spcAft>
              <a:buClr>
                <a:schemeClr val="tx2"/>
              </a:buClr>
            </a:pPr>
            <a:r>
              <a:rPr lang="en-US" sz="2800" b="1" dirty="0">
                <a:solidFill>
                  <a:srgbClr val="255898"/>
                </a:solidFill>
              </a:rPr>
              <a:t>5.1</a:t>
            </a:r>
            <a:r>
              <a:rPr lang="en-US" sz="2800" b="1" dirty="0"/>
              <a:t>	</a:t>
            </a:r>
            <a:r>
              <a:rPr lang="en-US" sz="2800" b="1" i="1" dirty="0"/>
              <a:t>Define</a:t>
            </a:r>
            <a:r>
              <a:rPr lang="en-US" sz="2800" dirty="0"/>
              <a:t> product life cycle</a:t>
            </a:r>
          </a:p>
          <a:p>
            <a:pPr marL="723900" indent="-723900">
              <a:lnSpc>
                <a:spcPct val="90000"/>
              </a:lnSpc>
              <a:spcAft>
                <a:spcPts val="1200"/>
              </a:spcAft>
              <a:buClr>
                <a:schemeClr val="tx2"/>
              </a:buClr>
            </a:pPr>
            <a:r>
              <a:rPr lang="en-US" sz="2800" b="1" dirty="0">
                <a:solidFill>
                  <a:srgbClr val="255898"/>
                </a:solidFill>
              </a:rPr>
              <a:t>5.2</a:t>
            </a:r>
            <a:r>
              <a:rPr lang="en-US" sz="2800" b="1" dirty="0"/>
              <a:t>	</a:t>
            </a:r>
            <a:r>
              <a:rPr lang="en-US" sz="2800" b="1" i="1" dirty="0"/>
              <a:t>Describe</a:t>
            </a:r>
            <a:r>
              <a:rPr lang="en-US" sz="2800" dirty="0"/>
              <a:t> a product development system</a:t>
            </a:r>
          </a:p>
          <a:p>
            <a:pPr marL="723900" indent="-723900">
              <a:lnSpc>
                <a:spcPct val="90000"/>
              </a:lnSpc>
              <a:spcAft>
                <a:spcPts val="1200"/>
              </a:spcAft>
              <a:buClr>
                <a:schemeClr val="tx2"/>
              </a:buClr>
            </a:pPr>
            <a:r>
              <a:rPr lang="en-US" sz="2800" b="1" dirty="0">
                <a:solidFill>
                  <a:srgbClr val="255898"/>
                </a:solidFill>
              </a:rPr>
              <a:t>5.3</a:t>
            </a:r>
            <a:r>
              <a:rPr lang="en-US" sz="2800" b="1" dirty="0"/>
              <a:t>	</a:t>
            </a:r>
            <a:r>
              <a:rPr lang="en-US" sz="2800" b="1" i="1" dirty="0"/>
              <a:t>Build</a:t>
            </a:r>
            <a:r>
              <a:rPr lang="en-US" sz="2800" dirty="0"/>
              <a:t> a house of quality</a:t>
            </a:r>
          </a:p>
          <a:p>
            <a:pPr marL="723900" indent="-723900">
              <a:lnSpc>
                <a:spcPct val="90000"/>
              </a:lnSpc>
              <a:spcAft>
                <a:spcPts val="1200"/>
              </a:spcAft>
              <a:buClr>
                <a:schemeClr val="tx2"/>
              </a:buClr>
            </a:pPr>
            <a:r>
              <a:rPr lang="en-US" sz="2800" b="1" dirty="0">
                <a:solidFill>
                  <a:srgbClr val="255898"/>
                </a:solidFill>
              </a:rPr>
              <a:t>5.4</a:t>
            </a:r>
            <a:r>
              <a:rPr lang="en-US" sz="2800" b="1" dirty="0"/>
              <a:t>	</a:t>
            </a:r>
            <a:r>
              <a:rPr lang="en-US" sz="2800" b="1" i="1" dirty="0"/>
              <a:t>Explain</a:t>
            </a:r>
            <a:r>
              <a:rPr lang="en-US" sz="2800" dirty="0"/>
              <a:t> how time-based competition is implemented by OM</a:t>
            </a:r>
          </a:p>
        </p:txBody>
      </p:sp>
      <p:sp>
        <p:nvSpPr>
          <p:cNvPr id="26628" name="Rectangle 4"/>
          <p:cNvSpPr>
            <a:spLocks noChangeArrowheads="1"/>
          </p:cNvSpPr>
          <p:nvPr/>
        </p:nvSpPr>
        <p:spPr bwMode="auto">
          <a:xfrm>
            <a:off x="595313" y="1527175"/>
            <a:ext cx="7953375" cy="987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nSpc>
                <a:spcPct val="90000"/>
              </a:lnSpc>
              <a:spcBef>
                <a:spcPct val="40000"/>
              </a:spcBef>
            </a:pPr>
            <a:r>
              <a:rPr lang="en-US" sz="3200" b="1" dirty="0">
                <a:solidFill>
                  <a:srgbClr val="BF0922"/>
                </a:solidFill>
              </a:rPr>
              <a:t>When you complete this chapter you should be able to :</a:t>
            </a:r>
          </a:p>
        </p:txBody>
      </p:sp>
    </p:spTree>
    <p:extLst>
      <p:ext uri="{BB962C8B-B14F-4D97-AF65-F5344CB8AC3E}">
        <p14:creationId xmlns:p14="http://schemas.microsoft.com/office/powerpoint/2010/main" val="272577640"/>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26628"/>
                                        </p:tgtEl>
                                        <p:attrNameLst>
                                          <p:attrName>style.visibility</p:attrName>
                                        </p:attrNameLst>
                                      </p:cBhvr>
                                      <p:to>
                                        <p:strVal val="visible"/>
                                      </p:to>
                                    </p:set>
                                    <p:animEffect transition="in" filter="strips(downRight)">
                                      <p:cBhvr>
                                        <p:cTn id="7" dur="1000"/>
                                        <p:tgtEl>
                                          <p:spTgt spid="26628"/>
                                        </p:tgtEl>
                                      </p:cBhvr>
                                    </p:animEffect>
                                  </p:childTnLst>
                                </p:cTn>
                              </p:par>
                            </p:childTnLst>
                          </p:cTn>
                        </p:par>
                        <p:par>
                          <p:cTn id="8" fill="hold" nodeType="afterGroup">
                            <p:stCondLst>
                              <p:cond delay="2000"/>
                            </p:stCondLst>
                            <p:childTnLst>
                              <p:par>
                                <p:cTn id="9" presetID="18" presetClass="entr" presetSubtype="6" fill="hold" grpId="0" nodeType="afterEffect">
                                  <p:stCondLst>
                                    <p:cond delay="1000"/>
                                  </p:stCondLst>
                                  <p:childTnLst>
                                    <p:set>
                                      <p:cBhvr>
                                        <p:cTn id="10" dur="1" fill="hold">
                                          <p:stCondLst>
                                            <p:cond delay="0"/>
                                          </p:stCondLst>
                                        </p:cTn>
                                        <p:tgtEl>
                                          <p:spTgt spid="26627"/>
                                        </p:tgtEl>
                                        <p:attrNameLst>
                                          <p:attrName>style.visibility</p:attrName>
                                        </p:attrNameLst>
                                      </p:cBhvr>
                                      <p:to>
                                        <p:strVal val="visible"/>
                                      </p:to>
                                    </p:set>
                                    <p:animEffect transition="in" filter="strips(downRight)">
                                      <p:cBhvr>
                                        <p:cTn id="11" dur="1000"/>
                                        <p:tgtEl>
                                          <p:spTgt spid="266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autoUpdateAnimBg="0"/>
      <p:bldP spid="26628"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4449" name="Rectangle 2"/>
          <p:cNvSpPr>
            <a:spLocks noGrp="1" noChangeArrowheads="1"/>
          </p:cNvSpPr>
          <p:nvPr>
            <p:ph type="title"/>
          </p:nvPr>
        </p:nvSpPr>
        <p:spPr>
          <a:xfrm>
            <a:off x="685800" y="434975"/>
            <a:ext cx="7772400" cy="1003300"/>
          </a:xfrm>
        </p:spPr>
        <p:txBody>
          <a:bodyPr/>
          <a:lstStyle/>
          <a:p>
            <a:r>
              <a:rPr lang="en-US" dirty="0">
                <a:latin typeface="Arial" charset="0"/>
                <a:cs typeface="Arial" charset="0"/>
              </a:rPr>
              <a:t>Augmented Reality</a:t>
            </a:r>
          </a:p>
        </p:txBody>
      </p:sp>
      <p:sp>
        <p:nvSpPr>
          <p:cNvPr id="104450" name="Rectangle 3"/>
          <p:cNvSpPr>
            <a:spLocks noGrp="1" noChangeArrowheads="1"/>
          </p:cNvSpPr>
          <p:nvPr>
            <p:ph type="body" idx="1"/>
          </p:nvPr>
        </p:nvSpPr>
        <p:spPr>
          <a:xfrm>
            <a:off x="685800" y="1790700"/>
            <a:ext cx="7772400" cy="4114800"/>
          </a:xfrm>
        </p:spPr>
        <p:txBody>
          <a:bodyPr/>
          <a:lstStyle/>
          <a:p>
            <a:pPr marL="444500" indent="-444500">
              <a:buClr>
                <a:srgbClr val="BF0922"/>
              </a:buClr>
              <a:buSzPct val="60000"/>
              <a:buFont typeface="Lucida Grande" charset="0"/>
              <a:buChar char="►"/>
            </a:pPr>
            <a:r>
              <a:rPr lang="en-US" dirty="0">
                <a:latin typeface="Arial" charset="0"/>
                <a:cs typeface="Arial" charset="0"/>
              </a:rPr>
              <a:t>The integration of digital information with the user's environment in real time</a:t>
            </a:r>
          </a:p>
          <a:p>
            <a:pPr marL="844550" lvl="1" indent="-444500">
              <a:buClr>
                <a:srgbClr val="BF0922"/>
              </a:buClr>
              <a:buSzPct val="60000"/>
              <a:buFont typeface="Lucida Grande" charset="0"/>
              <a:buChar char="►"/>
            </a:pPr>
            <a:r>
              <a:rPr lang="en-US" dirty="0">
                <a:latin typeface="Arial" charset="0"/>
                <a:cs typeface="Arial" charset="0"/>
              </a:rPr>
              <a:t>Digital information or images superimposed on an existing image</a:t>
            </a:r>
          </a:p>
          <a:p>
            <a:pPr marL="844550" lvl="1" indent="-444500">
              <a:buClr>
                <a:srgbClr val="BF0922"/>
              </a:buClr>
              <a:buSzPct val="60000"/>
              <a:buFont typeface="Lucida Grande" charset="0"/>
              <a:buChar char="►"/>
            </a:pPr>
            <a:r>
              <a:rPr lang="en-US" dirty="0">
                <a:latin typeface="Arial" charset="0"/>
                <a:cs typeface="Arial" charset="0"/>
              </a:rPr>
              <a:t>Useful in product design, assembly and maintenance operations, tool or specification information</a:t>
            </a:r>
          </a:p>
        </p:txBody>
      </p:sp>
    </p:spTree>
    <p:extLst>
      <p:ext uri="{BB962C8B-B14F-4D97-AF65-F5344CB8AC3E}">
        <p14:creationId xmlns:p14="http://schemas.microsoft.com/office/powerpoint/2010/main" val="1969392355"/>
      </p:ext>
    </p:extLst>
  </p:cSld>
  <p:clrMapOvr>
    <a:masterClrMapping/>
  </p:clrMapOvr>
  <p:transition>
    <p:pull dir="lu"/>
  </p:transition>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6497" name="Rectangle 2"/>
          <p:cNvSpPr>
            <a:spLocks noGrp="1" noChangeArrowheads="1"/>
          </p:cNvSpPr>
          <p:nvPr>
            <p:ph type="title"/>
          </p:nvPr>
        </p:nvSpPr>
        <p:spPr>
          <a:xfrm>
            <a:off x="685800" y="434975"/>
            <a:ext cx="7772400" cy="965200"/>
          </a:xfrm>
        </p:spPr>
        <p:txBody>
          <a:bodyPr/>
          <a:lstStyle/>
          <a:p>
            <a:r>
              <a:rPr lang="en-US" dirty="0">
                <a:latin typeface="Arial" charset="0"/>
                <a:cs typeface="Arial" charset="0"/>
              </a:rPr>
              <a:t>Value Analysis</a:t>
            </a:r>
          </a:p>
        </p:txBody>
      </p:sp>
      <p:sp>
        <p:nvSpPr>
          <p:cNvPr id="104451" name="Rectangle 3"/>
          <p:cNvSpPr>
            <a:spLocks noGrp="1" noChangeArrowheads="1"/>
          </p:cNvSpPr>
          <p:nvPr>
            <p:ph type="body" idx="1"/>
          </p:nvPr>
        </p:nvSpPr>
        <p:spPr>
          <a:xfrm>
            <a:off x="711200" y="1879600"/>
            <a:ext cx="7543800" cy="3962400"/>
          </a:xfrm>
        </p:spPr>
        <p:txBody>
          <a:bodyPr/>
          <a:lstStyle/>
          <a:p>
            <a:pPr marL="444500" indent="-444500">
              <a:buClr>
                <a:srgbClr val="BF0922"/>
              </a:buClr>
              <a:buSzPct val="60000"/>
              <a:buFont typeface="Lucida Grande" charset="0"/>
              <a:buChar char="►"/>
            </a:pPr>
            <a:r>
              <a:rPr lang="en-US" dirty="0">
                <a:latin typeface="Arial" charset="0"/>
                <a:cs typeface="Arial" charset="0"/>
              </a:rPr>
              <a:t>Focuses on design improvement during production</a:t>
            </a:r>
          </a:p>
          <a:p>
            <a:pPr marL="444500" indent="-444500">
              <a:buClr>
                <a:srgbClr val="BF0922"/>
              </a:buClr>
              <a:buSzPct val="60000"/>
              <a:buFont typeface="Lucida Grande" charset="0"/>
              <a:buChar char="►"/>
            </a:pPr>
            <a:r>
              <a:rPr lang="en-US" dirty="0">
                <a:latin typeface="Arial" charset="0"/>
                <a:cs typeface="Arial" charset="0"/>
              </a:rPr>
              <a:t>Seeks improvements leading either to a better product or a product that can be produced more economically with less environmental impact</a:t>
            </a:r>
          </a:p>
        </p:txBody>
      </p:sp>
    </p:spTree>
    <p:extLst>
      <p:ext uri="{BB962C8B-B14F-4D97-AF65-F5344CB8AC3E}">
        <p14:creationId xmlns:p14="http://schemas.microsoft.com/office/powerpoint/2010/main" val="1383532615"/>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104451"/>
                                        </p:tgtEl>
                                        <p:attrNameLst>
                                          <p:attrName>style.visibility</p:attrName>
                                        </p:attrNameLst>
                                      </p:cBhvr>
                                      <p:to>
                                        <p:strVal val="visible"/>
                                      </p:to>
                                    </p:set>
                                    <p:animEffect transition="in" filter="strips(downRight)">
                                      <p:cBhvr>
                                        <p:cTn id="7" dur="1000"/>
                                        <p:tgtEl>
                                          <p:spTgt spid="1044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1"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2"/>
          <p:cNvSpPr>
            <a:spLocks noGrp="1" noChangeArrowheads="1"/>
          </p:cNvSpPr>
          <p:nvPr>
            <p:ph type="title"/>
          </p:nvPr>
        </p:nvSpPr>
        <p:spPr>
          <a:xfrm>
            <a:off x="685800" y="279400"/>
            <a:ext cx="7772400" cy="1981200"/>
          </a:xfrm>
        </p:spPr>
        <p:txBody>
          <a:bodyPr/>
          <a:lstStyle/>
          <a:p>
            <a:r>
              <a:rPr lang="en-US" dirty="0">
                <a:latin typeface="Arial" charset="0"/>
                <a:cs typeface="Arial" charset="0"/>
              </a:rPr>
              <a:t>Sustainability and Life Cycle Assessment (LCA)</a:t>
            </a:r>
          </a:p>
        </p:txBody>
      </p:sp>
      <p:sp>
        <p:nvSpPr>
          <p:cNvPr id="106499" name="Rectangle 3"/>
          <p:cNvSpPr>
            <a:spLocks noChangeArrowheads="1"/>
          </p:cNvSpPr>
          <p:nvPr/>
        </p:nvSpPr>
        <p:spPr bwMode="auto">
          <a:xfrm>
            <a:off x="796925" y="2401888"/>
            <a:ext cx="7532688" cy="25796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marL="533400" indent="-533400">
              <a:lnSpc>
                <a:spcPct val="90000"/>
              </a:lnSpc>
              <a:spcAft>
                <a:spcPts val="1200"/>
              </a:spcAft>
              <a:buClr>
                <a:srgbClr val="BF0922"/>
              </a:buClr>
              <a:buSzPct val="60000"/>
              <a:buFont typeface="Lucida Grande" charset="0"/>
              <a:buChar char="►"/>
            </a:pPr>
            <a:r>
              <a:rPr lang="en-US" sz="2800" i="1" dirty="0"/>
              <a:t>Sustainability</a:t>
            </a:r>
            <a:r>
              <a:rPr lang="en-US" sz="2800" dirty="0"/>
              <a:t> means meeting the needs of the present without compromising the ability of future generations to meet their needs</a:t>
            </a:r>
          </a:p>
          <a:p>
            <a:pPr marL="533400" indent="-533400">
              <a:lnSpc>
                <a:spcPct val="90000"/>
              </a:lnSpc>
              <a:spcAft>
                <a:spcPts val="1200"/>
              </a:spcAft>
              <a:buClr>
                <a:srgbClr val="BF0922"/>
              </a:buClr>
              <a:buSzPct val="60000"/>
              <a:buFont typeface="Lucida Grande" charset="0"/>
              <a:buChar char="►"/>
            </a:pPr>
            <a:r>
              <a:rPr lang="en-US" sz="2800" dirty="0"/>
              <a:t>LCA is a formal evaluation of the environmental impact of a product</a:t>
            </a:r>
          </a:p>
        </p:txBody>
      </p:sp>
    </p:spTree>
    <p:extLst>
      <p:ext uri="{BB962C8B-B14F-4D97-AF65-F5344CB8AC3E}">
        <p14:creationId xmlns:p14="http://schemas.microsoft.com/office/powerpoint/2010/main" val="1813082406"/>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106499"/>
                                        </p:tgtEl>
                                        <p:attrNameLst>
                                          <p:attrName>style.visibility</p:attrName>
                                        </p:attrNameLst>
                                      </p:cBhvr>
                                      <p:to>
                                        <p:strVal val="visible"/>
                                      </p:to>
                                    </p:set>
                                    <p:animEffect transition="in" filter="strips(downRight)">
                                      <p:cBhvr>
                                        <p:cTn id="7" dur="1000"/>
                                        <p:tgtEl>
                                          <p:spTgt spid="1064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9"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2"/>
          <p:cNvSpPr>
            <a:spLocks noGrp="1" noChangeArrowheads="1"/>
          </p:cNvSpPr>
          <p:nvPr>
            <p:ph type="title"/>
          </p:nvPr>
        </p:nvSpPr>
        <p:spPr>
          <a:xfrm>
            <a:off x="685800" y="180975"/>
            <a:ext cx="7772400" cy="1647825"/>
          </a:xfrm>
        </p:spPr>
        <p:txBody>
          <a:bodyPr/>
          <a:lstStyle/>
          <a:p>
            <a:r>
              <a:rPr lang="en-US" dirty="0">
                <a:latin typeface="Arial" charset="0"/>
                <a:cs typeface="Arial" charset="0"/>
              </a:rPr>
              <a:t>Product Development Continuum</a:t>
            </a:r>
          </a:p>
        </p:txBody>
      </p:sp>
      <p:sp>
        <p:nvSpPr>
          <p:cNvPr id="116739" name="Rectangle 3"/>
          <p:cNvSpPr>
            <a:spLocks noChangeArrowheads="1"/>
          </p:cNvSpPr>
          <p:nvPr/>
        </p:nvSpPr>
        <p:spPr bwMode="auto">
          <a:xfrm>
            <a:off x="960438" y="2046288"/>
            <a:ext cx="7299325" cy="31543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marL="533400" indent="-533400">
              <a:lnSpc>
                <a:spcPct val="90000"/>
              </a:lnSpc>
              <a:spcAft>
                <a:spcPct val="40000"/>
              </a:spcAft>
              <a:buClr>
                <a:srgbClr val="BF0922"/>
              </a:buClr>
              <a:buSzPct val="60000"/>
              <a:buFont typeface="Lucida Grande" charset="0"/>
              <a:buChar char="►"/>
            </a:pPr>
            <a:r>
              <a:rPr lang="en-US" sz="3200" dirty="0"/>
              <a:t>Product life cycles are becoming shorter and the rate of technological change is increasing</a:t>
            </a:r>
          </a:p>
          <a:p>
            <a:pPr marL="533400" indent="-533400">
              <a:lnSpc>
                <a:spcPct val="90000"/>
              </a:lnSpc>
              <a:spcAft>
                <a:spcPct val="40000"/>
              </a:spcAft>
              <a:buClr>
                <a:srgbClr val="BF0922"/>
              </a:buClr>
              <a:buSzPct val="60000"/>
              <a:buFont typeface="Lucida Grande" charset="0"/>
              <a:buChar char="►"/>
            </a:pPr>
            <a:r>
              <a:rPr lang="en-US" sz="3200" dirty="0"/>
              <a:t>Developing new products faster can result in a competitive advantage</a:t>
            </a:r>
          </a:p>
          <a:p>
            <a:pPr marL="533400" indent="-533400">
              <a:lnSpc>
                <a:spcPct val="90000"/>
              </a:lnSpc>
              <a:spcAft>
                <a:spcPct val="40000"/>
              </a:spcAft>
              <a:buClr>
                <a:srgbClr val="BF0922"/>
              </a:buClr>
              <a:buSzPct val="60000"/>
              <a:buFont typeface="Lucida Grande" charset="0"/>
              <a:buChar char="►"/>
            </a:pPr>
            <a:r>
              <a:rPr lang="en-US" sz="3200" b="1" dirty="0">
                <a:solidFill>
                  <a:schemeClr val="tx2"/>
                </a:solidFill>
              </a:rPr>
              <a:t>Time-based competition</a:t>
            </a:r>
          </a:p>
        </p:txBody>
      </p:sp>
    </p:spTree>
    <p:extLst>
      <p:ext uri="{BB962C8B-B14F-4D97-AF65-F5344CB8AC3E}">
        <p14:creationId xmlns:p14="http://schemas.microsoft.com/office/powerpoint/2010/main" val="1997833644"/>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116739"/>
                                        </p:tgtEl>
                                        <p:attrNameLst>
                                          <p:attrName>style.visibility</p:attrName>
                                        </p:attrNameLst>
                                      </p:cBhvr>
                                      <p:to>
                                        <p:strVal val="visible"/>
                                      </p:to>
                                    </p:set>
                                    <p:animEffect transition="in" filter="strips(downRight)">
                                      <p:cBhvr>
                                        <p:cTn id="7" dur="1000"/>
                                        <p:tgtEl>
                                          <p:spTgt spid="1167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9"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2"/>
          <p:cNvSpPr>
            <a:spLocks noGrp="1" noChangeArrowheads="1"/>
          </p:cNvSpPr>
          <p:nvPr>
            <p:ph type="title"/>
          </p:nvPr>
        </p:nvSpPr>
        <p:spPr>
          <a:xfrm>
            <a:off x="685800" y="180975"/>
            <a:ext cx="7772400" cy="1647825"/>
          </a:xfrm>
        </p:spPr>
        <p:txBody>
          <a:bodyPr/>
          <a:lstStyle/>
          <a:p>
            <a:r>
              <a:rPr lang="en-US" dirty="0">
                <a:latin typeface="Arial" charset="0"/>
                <a:cs typeface="Arial" charset="0"/>
              </a:rPr>
              <a:t>Product Development Continuum</a:t>
            </a:r>
          </a:p>
        </p:txBody>
      </p:sp>
      <p:grpSp>
        <p:nvGrpSpPr>
          <p:cNvPr id="4" name="Group 20"/>
          <p:cNvGrpSpPr>
            <a:grpSpLocks/>
          </p:cNvGrpSpPr>
          <p:nvPr/>
        </p:nvGrpSpPr>
        <p:grpSpPr bwMode="auto">
          <a:xfrm>
            <a:off x="165100" y="4851400"/>
            <a:ext cx="8801100" cy="1409700"/>
            <a:chOff x="104" y="3016"/>
            <a:chExt cx="5544" cy="888"/>
          </a:xfrm>
        </p:grpSpPr>
        <p:sp>
          <p:nvSpPr>
            <p:cNvPr id="5" name="Rectangle 19"/>
            <p:cNvSpPr>
              <a:spLocks noChangeArrowheads="1"/>
            </p:cNvSpPr>
            <p:nvPr/>
          </p:nvSpPr>
          <p:spPr bwMode="auto">
            <a:xfrm>
              <a:off x="104" y="3016"/>
              <a:ext cx="5544" cy="888"/>
            </a:xfrm>
            <a:prstGeom prst="rect">
              <a:avLst/>
            </a:prstGeom>
            <a:solidFill>
              <a:schemeClr val="accent3"/>
            </a:solidFill>
            <a:ln w="9525">
              <a:solidFill>
                <a:schemeClr val="tx1"/>
              </a:solidFill>
              <a:miter lim="800000"/>
              <a:headEnd/>
              <a:tailEnd/>
            </a:ln>
            <a:effectLst/>
          </p:spPr>
          <p:txBody>
            <a:bodyPr wrap="none" anchor="ctr"/>
            <a:lstStyle/>
            <a:p>
              <a:pPr fontAlgn="auto">
                <a:spcBef>
                  <a:spcPts val="0"/>
                </a:spcBef>
                <a:spcAft>
                  <a:spcPts val="0"/>
                </a:spcAft>
                <a:defRPr/>
              </a:pPr>
              <a:endParaRPr lang="en-US" dirty="0">
                <a:latin typeface="Arial"/>
                <a:ea typeface="+mn-ea"/>
                <a:cs typeface="Arial"/>
              </a:endParaRPr>
            </a:p>
          </p:txBody>
        </p:sp>
        <p:grpSp>
          <p:nvGrpSpPr>
            <p:cNvPr id="112651" name="Group 5"/>
            <p:cNvGrpSpPr>
              <a:grpSpLocks/>
            </p:cNvGrpSpPr>
            <p:nvPr/>
          </p:nvGrpSpPr>
          <p:grpSpPr bwMode="auto">
            <a:xfrm>
              <a:off x="144" y="3086"/>
              <a:ext cx="5472" cy="762"/>
              <a:chOff x="144" y="3086"/>
              <a:chExt cx="5472" cy="762"/>
            </a:xfrm>
          </p:grpSpPr>
          <p:sp>
            <p:nvSpPr>
              <p:cNvPr id="112652" name="Text Box 6"/>
              <p:cNvSpPr txBox="1">
                <a:spLocks noChangeArrowheads="1"/>
              </p:cNvSpPr>
              <p:nvPr/>
            </p:nvSpPr>
            <p:spPr bwMode="auto">
              <a:xfrm>
                <a:off x="144" y="3086"/>
                <a:ext cx="5472" cy="7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00008" tIns="50004" rIns="100008" bIns="50004">
                <a:spAutoFit/>
              </a:bodyPr>
              <a:lstStyle>
                <a:lvl1pPr defTabSz="1000125">
                  <a:tabLst>
                    <a:tab pos="4292600" algn="ctr"/>
                    <a:tab pos="8483600" algn="r"/>
                    <a:tab pos="8864600" algn="r"/>
                  </a:tabLst>
                  <a:defRPr>
                    <a:solidFill>
                      <a:schemeClr val="tx1"/>
                    </a:solidFill>
                    <a:latin typeface="Calibri" charset="0"/>
                    <a:ea typeface="ＭＳ Ｐゴシック" charset="0"/>
                    <a:cs typeface="Arial" charset="0"/>
                  </a:defRPr>
                </a:lvl1pPr>
                <a:lvl2pPr marL="742950" indent="-285750" defTabSz="1000125">
                  <a:tabLst>
                    <a:tab pos="4292600" algn="ctr"/>
                    <a:tab pos="8483600" algn="r"/>
                    <a:tab pos="8864600" algn="r"/>
                  </a:tabLst>
                  <a:defRPr>
                    <a:solidFill>
                      <a:schemeClr val="tx1"/>
                    </a:solidFill>
                    <a:latin typeface="Calibri" charset="0"/>
                    <a:ea typeface="Arial" charset="0"/>
                    <a:cs typeface="Arial" charset="0"/>
                  </a:defRPr>
                </a:lvl2pPr>
                <a:lvl3pPr marL="1143000" indent="-228600" defTabSz="1000125">
                  <a:tabLst>
                    <a:tab pos="4292600" algn="ctr"/>
                    <a:tab pos="8483600" algn="r"/>
                    <a:tab pos="8864600" algn="r"/>
                  </a:tabLst>
                  <a:defRPr>
                    <a:solidFill>
                      <a:schemeClr val="tx1"/>
                    </a:solidFill>
                    <a:latin typeface="Calibri" charset="0"/>
                    <a:ea typeface="Arial" charset="0"/>
                    <a:cs typeface="Arial" charset="0"/>
                  </a:defRPr>
                </a:lvl3pPr>
                <a:lvl4pPr marL="1600200" indent="-228600" defTabSz="1000125">
                  <a:tabLst>
                    <a:tab pos="4292600" algn="ctr"/>
                    <a:tab pos="8483600" algn="r"/>
                    <a:tab pos="8864600" algn="r"/>
                  </a:tabLst>
                  <a:defRPr>
                    <a:solidFill>
                      <a:schemeClr val="tx1"/>
                    </a:solidFill>
                    <a:latin typeface="Calibri" charset="0"/>
                    <a:ea typeface="Arial" charset="0"/>
                    <a:cs typeface="Arial" charset="0"/>
                  </a:defRPr>
                </a:lvl4pPr>
                <a:lvl5pPr marL="2057400" indent="-228600" defTabSz="1000125">
                  <a:tabLst>
                    <a:tab pos="4292600" algn="ctr"/>
                    <a:tab pos="8483600" algn="r"/>
                    <a:tab pos="8864600" algn="r"/>
                  </a:tabLst>
                  <a:defRPr>
                    <a:solidFill>
                      <a:schemeClr val="tx1"/>
                    </a:solidFill>
                    <a:latin typeface="Calibri" charset="0"/>
                    <a:ea typeface="Arial" charset="0"/>
                    <a:cs typeface="Arial" charset="0"/>
                  </a:defRPr>
                </a:lvl5pPr>
                <a:lvl6pPr marL="2514600" indent="-228600" defTabSz="1000125" fontAlgn="base">
                  <a:spcBef>
                    <a:spcPct val="0"/>
                  </a:spcBef>
                  <a:spcAft>
                    <a:spcPct val="0"/>
                  </a:spcAft>
                  <a:tabLst>
                    <a:tab pos="4292600" algn="ctr"/>
                    <a:tab pos="8483600" algn="r"/>
                    <a:tab pos="8864600" algn="r"/>
                  </a:tabLst>
                  <a:defRPr>
                    <a:solidFill>
                      <a:schemeClr val="tx1"/>
                    </a:solidFill>
                    <a:latin typeface="Calibri" charset="0"/>
                    <a:ea typeface="Arial" charset="0"/>
                    <a:cs typeface="Arial" charset="0"/>
                  </a:defRPr>
                </a:lvl6pPr>
                <a:lvl7pPr marL="2971800" indent="-228600" defTabSz="1000125" fontAlgn="base">
                  <a:spcBef>
                    <a:spcPct val="0"/>
                  </a:spcBef>
                  <a:spcAft>
                    <a:spcPct val="0"/>
                  </a:spcAft>
                  <a:tabLst>
                    <a:tab pos="4292600" algn="ctr"/>
                    <a:tab pos="8483600" algn="r"/>
                    <a:tab pos="8864600" algn="r"/>
                  </a:tabLst>
                  <a:defRPr>
                    <a:solidFill>
                      <a:schemeClr val="tx1"/>
                    </a:solidFill>
                    <a:latin typeface="Calibri" charset="0"/>
                    <a:ea typeface="Arial" charset="0"/>
                    <a:cs typeface="Arial" charset="0"/>
                  </a:defRPr>
                </a:lvl7pPr>
                <a:lvl8pPr marL="3429000" indent="-228600" defTabSz="1000125" fontAlgn="base">
                  <a:spcBef>
                    <a:spcPct val="0"/>
                  </a:spcBef>
                  <a:spcAft>
                    <a:spcPct val="0"/>
                  </a:spcAft>
                  <a:tabLst>
                    <a:tab pos="4292600" algn="ctr"/>
                    <a:tab pos="8483600" algn="r"/>
                    <a:tab pos="8864600" algn="r"/>
                  </a:tabLst>
                  <a:defRPr>
                    <a:solidFill>
                      <a:schemeClr val="tx1"/>
                    </a:solidFill>
                    <a:latin typeface="Calibri" charset="0"/>
                    <a:ea typeface="Arial" charset="0"/>
                    <a:cs typeface="Arial" charset="0"/>
                  </a:defRPr>
                </a:lvl8pPr>
                <a:lvl9pPr marL="3886200" indent="-228600" defTabSz="1000125" fontAlgn="base">
                  <a:spcBef>
                    <a:spcPct val="0"/>
                  </a:spcBef>
                  <a:spcAft>
                    <a:spcPct val="0"/>
                  </a:spcAft>
                  <a:tabLst>
                    <a:tab pos="4292600" algn="ctr"/>
                    <a:tab pos="8483600" algn="r"/>
                    <a:tab pos="8864600" algn="r"/>
                  </a:tabLst>
                  <a:defRPr>
                    <a:solidFill>
                      <a:schemeClr val="tx1"/>
                    </a:solidFill>
                    <a:latin typeface="Calibri" charset="0"/>
                    <a:ea typeface="Arial" charset="0"/>
                    <a:cs typeface="Arial" charset="0"/>
                  </a:defRPr>
                </a:lvl9pPr>
              </a:lstStyle>
              <a:p>
                <a:r>
                  <a:rPr lang="en-US" b="1" dirty="0">
                    <a:solidFill>
                      <a:schemeClr val="tx2"/>
                    </a:solidFill>
                    <a:latin typeface="Arial" charset="0"/>
                    <a:ea typeface="MS PGothic" charset="0"/>
                    <a:cs typeface="MS PGothic" charset="0"/>
                  </a:rPr>
                  <a:t>Internal</a:t>
                </a:r>
                <a:r>
                  <a:rPr lang="en-US" dirty="0">
                    <a:latin typeface="Arial" charset="0"/>
                    <a:ea typeface="MS PGothic" charset="0"/>
                    <a:cs typeface="MS PGothic" charset="0"/>
                  </a:rPr>
                  <a:t>	</a:t>
                </a:r>
                <a:r>
                  <a:rPr lang="en-US" i="1" dirty="0">
                    <a:latin typeface="Arial" charset="0"/>
                    <a:ea typeface="MS PGothic" charset="0"/>
                    <a:cs typeface="MS PGothic" charset="0"/>
                    <a:sym typeface="Symbol" charset="0"/>
                  </a:rPr>
                  <a:t>C</a:t>
                </a:r>
                <a:r>
                  <a:rPr lang="en-US" i="1" dirty="0">
                    <a:latin typeface="Arial" charset="0"/>
                    <a:ea typeface="MS PGothic" charset="0"/>
                    <a:cs typeface="MS PGothic" charset="0"/>
                    <a:sym typeface="Wingdings" charset="0"/>
                  </a:rPr>
                  <a:t>ost of product development </a:t>
                </a:r>
                <a:r>
                  <a:rPr lang="en-US" dirty="0">
                    <a:latin typeface="Arial" charset="0"/>
                    <a:ea typeface="MS PGothic" charset="0"/>
                    <a:cs typeface="MS PGothic" charset="0"/>
                    <a:sym typeface="Wingdings" charset="0"/>
                  </a:rPr>
                  <a:t>	</a:t>
                </a:r>
                <a:r>
                  <a:rPr lang="en-US" b="1" dirty="0">
                    <a:solidFill>
                      <a:schemeClr val="tx2"/>
                    </a:solidFill>
                    <a:latin typeface="Arial" charset="0"/>
                    <a:ea typeface="MS PGothic" charset="0"/>
                    <a:cs typeface="MS PGothic" charset="0"/>
                    <a:sym typeface="Wingdings" charset="0"/>
                  </a:rPr>
                  <a:t>Shared</a:t>
                </a:r>
              </a:p>
              <a:p>
                <a:r>
                  <a:rPr lang="en-US" b="1" dirty="0">
                    <a:solidFill>
                      <a:schemeClr val="tx2"/>
                    </a:solidFill>
                    <a:latin typeface="Arial" charset="0"/>
                    <a:ea typeface="MS PGothic" charset="0"/>
                    <a:cs typeface="MS PGothic" charset="0"/>
                    <a:sym typeface="Wingdings" charset="0"/>
                  </a:rPr>
                  <a:t>Lengthy</a:t>
                </a:r>
                <a:r>
                  <a:rPr lang="en-US" dirty="0">
                    <a:latin typeface="Arial" charset="0"/>
                    <a:ea typeface="MS PGothic" charset="0"/>
                    <a:cs typeface="MS PGothic" charset="0"/>
                    <a:sym typeface="Wingdings" charset="0"/>
                  </a:rPr>
                  <a:t>	</a:t>
                </a:r>
                <a:r>
                  <a:rPr lang="en-US" i="1" dirty="0">
                    <a:latin typeface="Arial" charset="0"/>
                    <a:ea typeface="MS PGothic" charset="0"/>
                    <a:cs typeface="MS PGothic" charset="0"/>
                    <a:sym typeface="Symbol" charset="0"/>
                  </a:rPr>
                  <a:t>Speed of product development</a:t>
                </a:r>
                <a:r>
                  <a:rPr lang="en-US" dirty="0">
                    <a:latin typeface="Arial" charset="0"/>
                    <a:ea typeface="MS PGothic" charset="0"/>
                    <a:cs typeface="MS PGothic" charset="0"/>
                    <a:sym typeface="Symbol" charset="0"/>
                  </a:rPr>
                  <a:t>	</a:t>
                </a:r>
                <a:r>
                  <a:rPr lang="en-US" b="1" dirty="0">
                    <a:solidFill>
                      <a:schemeClr val="tx2"/>
                    </a:solidFill>
                    <a:latin typeface="Arial" charset="0"/>
                    <a:ea typeface="MS PGothic" charset="0"/>
                    <a:cs typeface="MS PGothic" charset="0"/>
                    <a:sym typeface="Symbol" charset="0"/>
                  </a:rPr>
                  <a:t>Rapid and/</a:t>
                </a:r>
                <a:br>
                  <a:rPr lang="en-US" b="1" dirty="0">
                    <a:solidFill>
                      <a:schemeClr val="tx2"/>
                    </a:solidFill>
                    <a:latin typeface="Arial" charset="0"/>
                    <a:ea typeface="MS PGothic" charset="0"/>
                    <a:cs typeface="MS PGothic" charset="0"/>
                    <a:sym typeface="Symbol" charset="0"/>
                  </a:rPr>
                </a:br>
                <a:r>
                  <a:rPr lang="en-US" b="1" dirty="0">
                    <a:latin typeface="Arial" charset="0"/>
                    <a:ea typeface="MS PGothic" charset="0"/>
                    <a:cs typeface="MS PGothic" charset="0"/>
                    <a:sym typeface="Symbol" charset="0"/>
                  </a:rPr>
                  <a:t>		</a:t>
                </a:r>
                <a:r>
                  <a:rPr lang="en-US" b="1" dirty="0">
                    <a:solidFill>
                      <a:schemeClr val="tx2"/>
                    </a:solidFill>
                    <a:latin typeface="Arial" charset="0"/>
                    <a:ea typeface="MS PGothic" charset="0"/>
                    <a:cs typeface="MS PGothic" charset="0"/>
                    <a:sym typeface="Symbol" charset="0"/>
                  </a:rPr>
                  <a:t>or Existing</a:t>
                </a:r>
              </a:p>
              <a:p>
                <a:r>
                  <a:rPr lang="en-US" b="1" dirty="0">
                    <a:solidFill>
                      <a:schemeClr val="tx2"/>
                    </a:solidFill>
                    <a:latin typeface="Arial" charset="0"/>
                    <a:ea typeface="MS PGothic" charset="0"/>
                    <a:cs typeface="MS PGothic" charset="0"/>
                    <a:sym typeface="Symbol" charset="0"/>
                  </a:rPr>
                  <a:t>High</a:t>
                </a:r>
                <a:r>
                  <a:rPr lang="en-US" dirty="0">
                    <a:latin typeface="Arial" charset="0"/>
                    <a:ea typeface="MS PGothic" charset="0"/>
                    <a:cs typeface="MS PGothic" charset="0"/>
                    <a:sym typeface="Symbol" charset="0"/>
                  </a:rPr>
                  <a:t>	</a:t>
                </a:r>
                <a:r>
                  <a:rPr lang="en-US" i="1" dirty="0">
                    <a:latin typeface="Arial" charset="0"/>
                    <a:ea typeface="MS PGothic" charset="0"/>
                    <a:cs typeface="MS PGothic" charset="0"/>
                    <a:sym typeface="Symbol" charset="0"/>
                  </a:rPr>
                  <a:t>Risk of product development</a:t>
                </a:r>
                <a:r>
                  <a:rPr lang="en-US" dirty="0">
                    <a:latin typeface="Arial" charset="0"/>
                    <a:ea typeface="MS PGothic" charset="0"/>
                    <a:cs typeface="MS PGothic" charset="0"/>
                    <a:sym typeface="Symbol" charset="0"/>
                  </a:rPr>
                  <a:t>	</a:t>
                </a:r>
                <a:r>
                  <a:rPr lang="en-US" b="1" dirty="0">
                    <a:solidFill>
                      <a:schemeClr val="tx2"/>
                    </a:solidFill>
                    <a:latin typeface="Arial" charset="0"/>
                    <a:ea typeface="MS PGothic" charset="0"/>
                    <a:cs typeface="MS PGothic" charset="0"/>
                    <a:sym typeface="Wingdings" charset="0"/>
                  </a:rPr>
                  <a:t>Shared</a:t>
                </a:r>
                <a:r>
                  <a:rPr lang="en-US" b="1" dirty="0">
                    <a:solidFill>
                      <a:schemeClr val="tx2"/>
                    </a:solidFill>
                    <a:latin typeface="Arial" charset="0"/>
                    <a:ea typeface="MS PGothic" charset="0"/>
                    <a:cs typeface="MS PGothic" charset="0"/>
                    <a:sym typeface="Symbol" charset="0"/>
                  </a:rPr>
                  <a:t> </a:t>
                </a:r>
              </a:p>
            </p:txBody>
          </p:sp>
          <p:sp>
            <p:nvSpPr>
              <p:cNvPr id="112653" name="Line 7"/>
              <p:cNvSpPr>
                <a:spLocks noChangeShapeType="1"/>
              </p:cNvSpPr>
              <p:nvPr/>
            </p:nvSpPr>
            <p:spPr bwMode="auto">
              <a:xfrm>
                <a:off x="840" y="3216"/>
                <a:ext cx="880" cy="0"/>
              </a:xfrm>
              <a:prstGeom prst="line">
                <a:avLst/>
              </a:prstGeom>
              <a:noFill/>
              <a:ln w="76200">
                <a:solidFill>
                  <a:srgbClr val="24BDB2"/>
                </a:solidFill>
                <a:round/>
                <a:headEnd type="triangle" w="med" len="me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112654" name="Line 8"/>
              <p:cNvSpPr>
                <a:spLocks noChangeShapeType="1"/>
              </p:cNvSpPr>
              <p:nvPr/>
            </p:nvSpPr>
            <p:spPr bwMode="auto">
              <a:xfrm>
                <a:off x="920" y="3400"/>
                <a:ext cx="792" cy="0"/>
              </a:xfrm>
              <a:prstGeom prst="line">
                <a:avLst/>
              </a:prstGeom>
              <a:noFill/>
              <a:ln w="76200">
                <a:solidFill>
                  <a:srgbClr val="24BDB2"/>
                </a:solidFill>
                <a:round/>
                <a:headEnd type="triangle" w="med" len="me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112655" name="Line 9"/>
              <p:cNvSpPr>
                <a:spLocks noChangeShapeType="1"/>
              </p:cNvSpPr>
              <p:nvPr/>
            </p:nvSpPr>
            <p:spPr bwMode="auto">
              <a:xfrm>
                <a:off x="616" y="3728"/>
                <a:ext cx="1136" cy="0"/>
              </a:xfrm>
              <a:prstGeom prst="line">
                <a:avLst/>
              </a:prstGeom>
              <a:noFill/>
              <a:ln w="76200">
                <a:solidFill>
                  <a:srgbClr val="24BDB2"/>
                </a:solidFill>
                <a:round/>
                <a:headEnd type="triangle" w="med" len="me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112656" name="Line 10"/>
              <p:cNvSpPr>
                <a:spLocks noChangeShapeType="1"/>
              </p:cNvSpPr>
              <p:nvPr/>
            </p:nvSpPr>
            <p:spPr bwMode="auto">
              <a:xfrm>
                <a:off x="4056" y="3216"/>
                <a:ext cx="920" cy="0"/>
              </a:xfrm>
              <a:prstGeom prst="line">
                <a:avLst/>
              </a:prstGeom>
              <a:noFill/>
              <a:ln w="76200">
                <a:solidFill>
                  <a:srgbClr val="24BDB2"/>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112657" name="Line 11"/>
              <p:cNvSpPr>
                <a:spLocks noChangeShapeType="1"/>
              </p:cNvSpPr>
              <p:nvPr/>
            </p:nvSpPr>
            <p:spPr bwMode="auto">
              <a:xfrm>
                <a:off x="4176" y="3400"/>
                <a:ext cx="544" cy="0"/>
              </a:xfrm>
              <a:prstGeom prst="line">
                <a:avLst/>
              </a:prstGeom>
              <a:noFill/>
              <a:ln w="76200">
                <a:solidFill>
                  <a:srgbClr val="24BDB2"/>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112658" name="Line 12"/>
              <p:cNvSpPr>
                <a:spLocks noChangeShapeType="1"/>
              </p:cNvSpPr>
              <p:nvPr/>
            </p:nvSpPr>
            <p:spPr bwMode="auto">
              <a:xfrm>
                <a:off x="4096" y="3736"/>
                <a:ext cx="832" cy="0"/>
              </a:xfrm>
              <a:prstGeom prst="line">
                <a:avLst/>
              </a:prstGeom>
              <a:noFill/>
              <a:ln w="76200">
                <a:solidFill>
                  <a:srgbClr val="24BDB2"/>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dirty="0"/>
              </a:p>
            </p:txBody>
          </p:sp>
        </p:grpSp>
      </p:grpSp>
      <p:grpSp>
        <p:nvGrpSpPr>
          <p:cNvPr id="14" name="Group 17"/>
          <p:cNvGrpSpPr>
            <a:grpSpLocks/>
          </p:cNvGrpSpPr>
          <p:nvPr/>
        </p:nvGrpSpPr>
        <p:grpSpPr bwMode="auto">
          <a:xfrm>
            <a:off x="3035300" y="1651000"/>
            <a:ext cx="5905500" cy="1658938"/>
            <a:chOff x="1912" y="864"/>
            <a:chExt cx="3720" cy="1045"/>
          </a:xfrm>
        </p:grpSpPr>
        <p:sp>
          <p:nvSpPr>
            <p:cNvPr id="112648" name="AutoShape 15"/>
            <p:cNvSpPr>
              <a:spLocks noChangeArrowheads="1"/>
            </p:cNvSpPr>
            <p:nvPr/>
          </p:nvSpPr>
          <p:spPr bwMode="auto">
            <a:xfrm>
              <a:off x="1912" y="864"/>
              <a:ext cx="3720" cy="1045"/>
            </a:xfrm>
            <a:prstGeom prst="roundRect">
              <a:avLst>
                <a:gd name="adj" fmla="val 16667"/>
              </a:avLst>
            </a:prstGeom>
            <a:solidFill>
              <a:schemeClr val="accent2"/>
            </a:solidFill>
            <a:ln w="28575">
              <a:solidFill>
                <a:schemeClr val="tx2"/>
              </a:solidFill>
              <a:round/>
              <a:headEnd/>
              <a:tailEnd/>
            </a:ln>
          </p:spPr>
          <p:txBody>
            <a:bodyPr wrap="none" anchor="ctr"/>
            <a:lstStyle/>
            <a:p>
              <a:endParaRPr lang="en-US" dirty="0"/>
            </a:p>
          </p:txBody>
        </p:sp>
        <p:sp>
          <p:nvSpPr>
            <p:cNvPr id="112649" name="Text Box 3"/>
            <p:cNvSpPr txBox="1">
              <a:spLocks noChangeArrowheads="1"/>
            </p:cNvSpPr>
            <p:nvPr/>
          </p:nvSpPr>
          <p:spPr bwMode="auto">
            <a:xfrm>
              <a:off x="2039" y="876"/>
              <a:ext cx="3467" cy="10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00008" tIns="122400" rIns="100008" bIns="122400">
              <a:spAutoFit/>
            </a:bodyPr>
            <a:lstStyle>
              <a:lvl1pPr defTabSz="1000125">
                <a:defRPr>
                  <a:solidFill>
                    <a:schemeClr val="tx1"/>
                  </a:solidFill>
                  <a:latin typeface="Calibri" charset="0"/>
                  <a:ea typeface="ＭＳ Ｐゴシック" charset="0"/>
                  <a:cs typeface="Arial" charset="0"/>
                </a:defRPr>
              </a:lvl1pPr>
              <a:lvl2pPr marL="742950" indent="-285750" defTabSz="1000125">
                <a:defRPr>
                  <a:solidFill>
                    <a:schemeClr val="tx1"/>
                  </a:solidFill>
                  <a:latin typeface="Calibri" charset="0"/>
                  <a:ea typeface="Arial" charset="0"/>
                  <a:cs typeface="Arial" charset="0"/>
                </a:defRPr>
              </a:lvl2pPr>
              <a:lvl3pPr marL="1143000" indent="-228600" defTabSz="1000125">
                <a:defRPr>
                  <a:solidFill>
                    <a:schemeClr val="tx1"/>
                  </a:solidFill>
                  <a:latin typeface="Calibri" charset="0"/>
                  <a:ea typeface="Arial" charset="0"/>
                  <a:cs typeface="Arial" charset="0"/>
                </a:defRPr>
              </a:lvl3pPr>
              <a:lvl4pPr marL="1600200" indent="-228600" defTabSz="1000125">
                <a:defRPr>
                  <a:solidFill>
                    <a:schemeClr val="tx1"/>
                  </a:solidFill>
                  <a:latin typeface="Calibri" charset="0"/>
                  <a:ea typeface="Arial" charset="0"/>
                  <a:cs typeface="Arial" charset="0"/>
                </a:defRPr>
              </a:lvl4pPr>
              <a:lvl5pPr marL="2057400" indent="-228600" defTabSz="1000125">
                <a:defRPr>
                  <a:solidFill>
                    <a:schemeClr val="tx1"/>
                  </a:solidFill>
                  <a:latin typeface="Calibri" charset="0"/>
                  <a:ea typeface="Arial" charset="0"/>
                  <a:cs typeface="Arial" charset="0"/>
                </a:defRPr>
              </a:lvl5pPr>
              <a:lvl6pPr marL="2514600" indent="-228600" defTabSz="1000125" fontAlgn="base">
                <a:spcBef>
                  <a:spcPct val="0"/>
                </a:spcBef>
                <a:spcAft>
                  <a:spcPct val="0"/>
                </a:spcAft>
                <a:defRPr>
                  <a:solidFill>
                    <a:schemeClr val="tx1"/>
                  </a:solidFill>
                  <a:latin typeface="Calibri" charset="0"/>
                  <a:ea typeface="Arial" charset="0"/>
                  <a:cs typeface="Arial" charset="0"/>
                </a:defRPr>
              </a:lvl6pPr>
              <a:lvl7pPr marL="2971800" indent="-228600" defTabSz="1000125" fontAlgn="base">
                <a:spcBef>
                  <a:spcPct val="0"/>
                </a:spcBef>
                <a:spcAft>
                  <a:spcPct val="0"/>
                </a:spcAft>
                <a:defRPr>
                  <a:solidFill>
                    <a:schemeClr val="tx1"/>
                  </a:solidFill>
                  <a:latin typeface="Calibri" charset="0"/>
                  <a:ea typeface="Arial" charset="0"/>
                  <a:cs typeface="Arial" charset="0"/>
                </a:defRPr>
              </a:lvl7pPr>
              <a:lvl8pPr marL="3429000" indent="-228600" defTabSz="1000125" fontAlgn="base">
                <a:spcBef>
                  <a:spcPct val="0"/>
                </a:spcBef>
                <a:spcAft>
                  <a:spcPct val="0"/>
                </a:spcAft>
                <a:defRPr>
                  <a:solidFill>
                    <a:schemeClr val="tx1"/>
                  </a:solidFill>
                  <a:latin typeface="Calibri" charset="0"/>
                  <a:ea typeface="Arial" charset="0"/>
                  <a:cs typeface="Arial" charset="0"/>
                </a:defRPr>
              </a:lvl8pPr>
              <a:lvl9pPr marL="3886200" indent="-228600" defTabSz="1000125" fontAlgn="base">
                <a:spcBef>
                  <a:spcPct val="0"/>
                </a:spcBef>
                <a:spcAft>
                  <a:spcPct val="0"/>
                </a:spcAft>
                <a:defRPr>
                  <a:solidFill>
                    <a:schemeClr val="tx1"/>
                  </a:solidFill>
                  <a:latin typeface="Calibri" charset="0"/>
                  <a:ea typeface="Arial" charset="0"/>
                  <a:cs typeface="Arial" charset="0"/>
                </a:defRPr>
              </a:lvl9pPr>
            </a:lstStyle>
            <a:p>
              <a:pPr algn="ctr">
                <a:lnSpc>
                  <a:spcPct val="85000"/>
                </a:lnSpc>
                <a:spcBef>
                  <a:spcPct val="25000"/>
                </a:spcBef>
              </a:pPr>
              <a:r>
                <a:rPr lang="en-US" b="1" i="1" dirty="0">
                  <a:latin typeface="Arial" charset="0"/>
                  <a:ea typeface="MS PGothic" charset="0"/>
                  <a:cs typeface="MS PGothic" charset="0"/>
                </a:rPr>
                <a:t>External Development Strategies</a:t>
              </a:r>
            </a:p>
            <a:p>
              <a:pPr algn="r">
                <a:lnSpc>
                  <a:spcPct val="85000"/>
                </a:lnSpc>
                <a:spcBef>
                  <a:spcPct val="25000"/>
                </a:spcBef>
              </a:pPr>
              <a:r>
                <a:rPr lang="en-US" dirty="0">
                  <a:latin typeface="Arial" charset="0"/>
                  <a:ea typeface="MS PGothic" charset="0"/>
                  <a:cs typeface="MS PGothic" charset="0"/>
                </a:rPr>
                <a:t>Alliances</a:t>
              </a:r>
            </a:p>
            <a:p>
              <a:pPr algn="ctr">
                <a:lnSpc>
                  <a:spcPct val="85000"/>
                </a:lnSpc>
                <a:spcBef>
                  <a:spcPct val="25000"/>
                </a:spcBef>
              </a:pPr>
              <a:r>
                <a:rPr lang="en-US" dirty="0">
                  <a:latin typeface="Arial" charset="0"/>
                  <a:ea typeface="MS PGothic" charset="0"/>
                  <a:cs typeface="MS PGothic" charset="0"/>
                </a:rPr>
                <a:t>Joint ventures</a:t>
              </a:r>
            </a:p>
            <a:p>
              <a:pPr>
                <a:lnSpc>
                  <a:spcPct val="85000"/>
                </a:lnSpc>
                <a:spcBef>
                  <a:spcPct val="25000"/>
                </a:spcBef>
              </a:pPr>
              <a:r>
                <a:rPr lang="en-US" dirty="0">
                  <a:latin typeface="Arial" charset="0"/>
                  <a:ea typeface="MS PGothic" charset="0"/>
                  <a:cs typeface="MS PGothic" charset="0"/>
                </a:rPr>
                <a:t>Purchase technology or expertise</a:t>
              </a:r>
              <a:br>
                <a:rPr lang="en-US" dirty="0">
                  <a:latin typeface="Arial" charset="0"/>
                  <a:ea typeface="MS PGothic" charset="0"/>
                  <a:cs typeface="MS PGothic" charset="0"/>
                </a:rPr>
              </a:br>
              <a:r>
                <a:rPr lang="en-US" dirty="0">
                  <a:latin typeface="Arial" charset="0"/>
                  <a:ea typeface="MS PGothic" charset="0"/>
                  <a:cs typeface="MS PGothic" charset="0"/>
                </a:rPr>
                <a:t>by acquiring the developer</a:t>
              </a:r>
            </a:p>
          </p:txBody>
        </p:sp>
      </p:grpSp>
      <p:grpSp>
        <p:nvGrpSpPr>
          <p:cNvPr id="17" name="Group 21"/>
          <p:cNvGrpSpPr>
            <a:grpSpLocks/>
          </p:cNvGrpSpPr>
          <p:nvPr/>
        </p:nvGrpSpPr>
        <p:grpSpPr bwMode="auto">
          <a:xfrm>
            <a:off x="241300" y="3352800"/>
            <a:ext cx="5473700" cy="1450665"/>
            <a:chOff x="152" y="2040"/>
            <a:chExt cx="3448" cy="1024"/>
          </a:xfrm>
        </p:grpSpPr>
        <p:sp>
          <p:nvSpPr>
            <p:cNvPr id="112646" name="AutoShape 16"/>
            <p:cNvSpPr>
              <a:spLocks noChangeArrowheads="1"/>
            </p:cNvSpPr>
            <p:nvPr/>
          </p:nvSpPr>
          <p:spPr bwMode="auto">
            <a:xfrm>
              <a:off x="152" y="2040"/>
              <a:ext cx="3448" cy="1024"/>
            </a:xfrm>
            <a:prstGeom prst="roundRect">
              <a:avLst>
                <a:gd name="adj" fmla="val 16667"/>
              </a:avLst>
            </a:prstGeom>
            <a:solidFill>
              <a:srgbClr val="9FACC7"/>
            </a:solidFill>
            <a:ln w="28575">
              <a:solidFill>
                <a:schemeClr val="tx2"/>
              </a:solidFill>
              <a:round/>
              <a:headEnd/>
              <a:tailEnd/>
            </a:ln>
          </p:spPr>
          <p:txBody>
            <a:bodyPr wrap="none" anchor="ctr"/>
            <a:lstStyle/>
            <a:p>
              <a:endParaRPr lang="en-US" dirty="0"/>
            </a:p>
          </p:txBody>
        </p:sp>
        <p:sp>
          <p:nvSpPr>
            <p:cNvPr id="112647" name="Text Box 4"/>
            <p:cNvSpPr txBox="1">
              <a:spLocks noChangeArrowheads="1"/>
            </p:cNvSpPr>
            <p:nvPr/>
          </p:nvSpPr>
          <p:spPr bwMode="auto">
            <a:xfrm>
              <a:off x="188" y="2077"/>
              <a:ext cx="3352" cy="8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00008" tIns="122400" rIns="100008" bIns="122400">
              <a:spAutoFit/>
            </a:bodyPr>
            <a:lstStyle>
              <a:lvl1pPr defTabSz="1000125">
                <a:defRPr>
                  <a:solidFill>
                    <a:schemeClr val="tx1"/>
                  </a:solidFill>
                  <a:latin typeface="Calibri" charset="0"/>
                  <a:ea typeface="ＭＳ Ｐゴシック" charset="0"/>
                  <a:cs typeface="Arial" charset="0"/>
                </a:defRPr>
              </a:lvl1pPr>
              <a:lvl2pPr marL="742950" indent="-285750" defTabSz="1000125">
                <a:defRPr>
                  <a:solidFill>
                    <a:schemeClr val="tx1"/>
                  </a:solidFill>
                  <a:latin typeface="Calibri" charset="0"/>
                  <a:ea typeface="Arial" charset="0"/>
                  <a:cs typeface="Arial" charset="0"/>
                </a:defRPr>
              </a:lvl2pPr>
              <a:lvl3pPr marL="1143000" indent="-228600" defTabSz="1000125">
                <a:defRPr>
                  <a:solidFill>
                    <a:schemeClr val="tx1"/>
                  </a:solidFill>
                  <a:latin typeface="Calibri" charset="0"/>
                  <a:ea typeface="Arial" charset="0"/>
                  <a:cs typeface="Arial" charset="0"/>
                </a:defRPr>
              </a:lvl3pPr>
              <a:lvl4pPr marL="1600200" indent="-228600" defTabSz="1000125">
                <a:defRPr>
                  <a:solidFill>
                    <a:schemeClr val="tx1"/>
                  </a:solidFill>
                  <a:latin typeface="Calibri" charset="0"/>
                  <a:ea typeface="Arial" charset="0"/>
                  <a:cs typeface="Arial" charset="0"/>
                </a:defRPr>
              </a:lvl4pPr>
              <a:lvl5pPr marL="2057400" indent="-228600" defTabSz="1000125">
                <a:defRPr>
                  <a:solidFill>
                    <a:schemeClr val="tx1"/>
                  </a:solidFill>
                  <a:latin typeface="Calibri" charset="0"/>
                  <a:ea typeface="Arial" charset="0"/>
                  <a:cs typeface="Arial" charset="0"/>
                </a:defRPr>
              </a:lvl5pPr>
              <a:lvl6pPr marL="2514600" indent="-228600" defTabSz="1000125" fontAlgn="base">
                <a:spcBef>
                  <a:spcPct val="0"/>
                </a:spcBef>
                <a:spcAft>
                  <a:spcPct val="0"/>
                </a:spcAft>
                <a:defRPr>
                  <a:solidFill>
                    <a:schemeClr val="tx1"/>
                  </a:solidFill>
                  <a:latin typeface="Calibri" charset="0"/>
                  <a:ea typeface="Arial" charset="0"/>
                  <a:cs typeface="Arial" charset="0"/>
                </a:defRPr>
              </a:lvl6pPr>
              <a:lvl7pPr marL="2971800" indent="-228600" defTabSz="1000125" fontAlgn="base">
                <a:spcBef>
                  <a:spcPct val="0"/>
                </a:spcBef>
                <a:spcAft>
                  <a:spcPct val="0"/>
                </a:spcAft>
                <a:defRPr>
                  <a:solidFill>
                    <a:schemeClr val="tx1"/>
                  </a:solidFill>
                  <a:latin typeface="Calibri" charset="0"/>
                  <a:ea typeface="Arial" charset="0"/>
                  <a:cs typeface="Arial" charset="0"/>
                </a:defRPr>
              </a:lvl7pPr>
              <a:lvl8pPr marL="3429000" indent="-228600" defTabSz="1000125" fontAlgn="base">
                <a:spcBef>
                  <a:spcPct val="0"/>
                </a:spcBef>
                <a:spcAft>
                  <a:spcPct val="0"/>
                </a:spcAft>
                <a:defRPr>
                  <a:solidFill>
                    <a:schemeClr val="tx1"/>
                  </a:solidFill>
                  <a:latin typeface="Calibri" charset="0"/>
                  <a:ea typeface="Arial" charset="0"/>
                  <a:cs typeface="Arial" charset="0"/>
                </a:defRPr>
              </a:lvl8pPr>
              <a:lvl9pPr marL="3886200" indent="-228600" defTabSz="1000125" fontAlgn="base">
                <a:spcBef>
                  <a:spcPct val="0"/>
                </a:spcBef>
                <a:spcAft>
                  <a:spcPct val="0"/>
                </a:spcAft>
                <a:defRPr>
                  <a:solidFill>
                    <a:schemeClr val="tx1"/>
                  </a:solidFill>
                  <a:latin typeface="Calibri" charset="0"/>
                  <a:ea typeface="Arial" charset="0"/>
                  <a:cs typeface="Arial" charset="0"/>
                </a:defRPr>
              </a:lvl9pPr>
            </a:lstStyle>
            <a:p>
              <a:pPr algn="ctr">
                <a:lnSpc>
                  <a:spcPct val="85000"/>
                </a:lnSpc>
                <a:spcBef>
                  <a:spcPct val="25000"/>
                </a:spcBef>
              </a:pPr>
              <a:r>
                <a:rPr lang="en-US" b="1" i="1" dirty="0">
                  <a:latin typeface="Arial" charset="0"/>
                  <a:ea typeface="MS PGothic" charset="0"/>
                  <a:cs typeface="MS PGothic" charset="0"/>
                </a:rPr>
                <a:t>Internal Development Strategies</a:t>
              </a:r>
            </a:p>
            <a:p>
              <a:pPr algn="r">
                <a:lnSpc>
                  <a:spcPct val="85000"/>
                </a:lnSpc>
                <a:spcBef>
                  <a:spcPct val="25000"/>
                </a:spcBef>
              </a:pPr>
              <a:r>
                <a:rPr lang="en-US" dirty="0">
                  <a:latin typeface="Arial" charset="0"/>
                  <a:ea typeface="MS PGothic" charset="0"/>
                  <a:cs typeface="MS PGothic" charset="0"/>
                </a:rPr>
                <a:t>Migrations of existing products</a:t>
              </a:r>
            </a:p>
            <a:p>
              <a:pPr algn="ctr">
                <a:lnSpc>
                  <a:spcPct val="85000"/>
                </a:lnSpc>
                <a:spcBef>
                  <a:spcPct val="25000"/>
                </a:spcBef>
              </a:pPr>
              <a:r>
                <a:rPr lang="en-US" dirty="0">
                  <a:latin typeface="Arial" charset="0"/>
                  <a:ea typeface="MS PGothic" charset="0"/>
                  <a:cs typeface="MS PGothic" charset="0"/>
                </a:rPr>
                <a:t>Enhancements to existing products</a:t>
              </a:r>
            </a:p>
            <a:p>
              <a:pPr>
                <a:lnSpc>
                  <a:spcPct val="85000"/>
                </a:lnSpc>
                <a:spcBef>
                  <a:spcPct val="25000"/>
                </a:spcBef>
              </a:pPr>
              <a:r>
                <a:rPr lang="en-US" dirty="0">
                  <a:latin typeface="Arial" charset="0"/>
                  <a:ea typeface="MS PGothic" charset="0"/>
                  <a:cs typeface="MS PGothic" charset="0"/>
                </a:rPr>
                <a:t>New internally developed products</a:t>
              </a:r>
            </a:p>
          </p:txBody>
        </p:sp>
      </p:grpSp>
      <p:sp>
        <p:nvSpPr>
          <p:cNvPr id="20" name="Rectangle 13"/>
          <p:cNvSpPr>
            <a:spLocks noChangeArrowheads="1"/>
          </p:cNvSpPr>
          <p:nvPr/>
        </p:nvSpPr>
        <p:spPr bwMode="auto">
          <a:xfrm>
            <a:off x="441325" y="2079625"/>
            <a:ext cx="1144588"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sz="1600" dirty="0"/>
              <a:t>Figure </a:t>
            </a:r>
            <a:r>
              <a:rPr lang="en-US" sz="1600" dirty="0">
                <a:solidFill>
                  <a:schemeClr val="tx2"/>
                </a:solidFill>
              </a:rPr>
              <a:t>5.6</a:t>
            </a:r>
          </a:p>
        </p:txBody>
      </p:sp>
    </p:spTree>
    <p:extLst>
      <p:ext uri="{BB962C8B-B14F-4D97-AF65-F5344CB8AC3E}">
        <p14:creationId xmlns:p14="http://schemas.microsoft.com/office/powerpoint/2010/main" val="3509920917"/>
      </p:ext>
    </p:extLst>
  </p:cSld>
  <p:clrMapOvr>
    <a:masterClrMapping/>
  </p:clrMapOvr>
  <p:transition spd="slow">
    <p:strip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37" fill="hold" nodeType="afterEffect">
                                  <p:stCondLst>
                                    <p:cond delay="1000"/>
                                  </p:stCondLst>
                                  <p:childTnLst>
                                    <p:set>
                                      <p:cBhvr>
                                        <p:cTn id="6" dur="1" fill="hold">
                                          <p:stCondLst>
                                            <p:cond delay="0"/>
                                          </p:stCondLst>
                                        </p:cTn>
                                        <p:tgtEl>
                                          <p:spTgt spid="4"/>
                                        </p:tgtEl>
                                        <p:attrNameLst>
                                          <p:attrName>style.visibility</p:attrName>
                                        </p:attrNameLst>
                                      </p:cBhvr>
                                      <p:to>
                                        <p:strVal val="visible"/>
                                      </p:to>
                                    </p:set>
                                    <p:animEffect transition="in" filter="barn(outVertical)">
                                      <p:cBhvr>
                                        <p:cTn id="7" dur="1000"/>
                                        <p:tgtEl>
                                          <p:spTgt spid="4"/>
                                        </p:tgtEl>
                                      </p:cBhvr>
                                    </p:animEffect>
                                  </p:childTnLst>
                                </p:cTn>
                              </p:par>
                            </p:childTnLst>
                          </p:cTn>
                        </p:par>
                        <p:par>
                          <p:cTn id="8" fill="hold" nodeType="afterGroup">
                            <p:stCondLst>
                              <p:cond delay="2000"/>
                            </p:stCondLst>
                            <p:childTnLst>
                              <p:par>
                                <p:cTn id="9" presetID="18" presetClass="entr" presetSubtype="6" fill="hold" nodeType="afterEffect">
                                  <p:stCondLst>
                                    <p:cond delay="1000"/>
                                  </p:stCondLst>
                                  <p:childTnLst>
                                    <p:set>
                                      <p:cBhvr>
                                        <p:cTn id="10" dur="1" fill="hold">
                                          <p:stCondLst>
                                            <p:cond delay="0"/>
                                          </p:stCondLst>
                                        </p:cTn>
                                        <p:tgtEl>
                                          <p:spTgt spid="17"/>
                                        </p:tgtEl>
                                        <p:attrNameLst>
                                          <p:attrName>style.visibility</p:attrName>
                                        </p:attrNameLst>
                                      </p:cBhvr>
                                      <p:to>
                                        <p:strVal val="visible"/>
                                      </p:to>
                                    </p:set>
                                    <p:animEffect transition="in" filter="strips(downRight)">
                                      <p:cBhvr>
                                        <p:cTn id="11" dur="1000"/>
                                        <p:tgtEl>
                                          <p:spTgt spid="17"/>
                                        </p:tgtEl>
                                      </p:cBhvr>
                                    </p:animEffect>
                                  </p:childTnLst>
                                </p:cTn>
                              </p:par>
                            </p:childTnLst>
                          </p:cTn>
                        </p:par>
                        <p:par>
                          <p:cTn id="12" fill="hold" nodeType="afterGroup">
                            <p:stCondLst>
                              <p:cond delay="4000"/>
                            </p:stCondLst>
                            <p:childTnLst>
                              <p:par>
                                <p:cTn id="13" presetID="18" presetClass="entr" presetSubtype="6" fill="hold" nodeType="afterEffect">
                                  <p:stCondLst>
                                    <p:cond delay="1000"/>
                                  </p:stCondLst>
                                  <p:childTnLst>
                                    <p:set>
                                      <p:cBhvr>
                                        <p:cTn id="14" dur="1" fill="hold">
                                          <p:stCondLst>
                                            <p:cond delay="0"/>
                                          </p:stCondLst>
                                        </p:cTn>
                                        <p:tgtEl>
                                          <p:spTgt spid="14"/>
                                        </p:tgtEl>
                                        <p:attrNameLst>
                                          <p:attrName>style.visibility</p:attrName>
                                        </p:attrNameLst>
                                      </p:cBhvr>
                                      <p:to>
                                        <p:strVal val="visible"/>
                                      </p:to>
                                    </p:set>
                                    <p:animEffect transition="in" filter="strips(downRight)">
                                      <p:cBhvr>
                                        <p:cTn id="15" dur="1000"/>
                                        <p:tgtEl>
                                          <p:spTgt spid="14"/>
                                        </p:tgtEl>
                                      </p:cBhvr>
                                    </p:animEffect>
                                  </p:childTnLst>
                                </p:cTn>
                              </p:par>
                            </p:childTnLst>
                          </p:cTn>
                        </p:par>
                        <p:par>
                          <p:cTn id="16" fill="hold" nodeType="afterGroup">
                            <p:stCondLst>
                              <p:cond delay="6000"/>
                            </p:stCondLst>
                            <p:childTnLst>
                              <p:par>
                                <p:cTn id="17" presetID="22" presetClass="entr" presetSubtype="8" fill="hold" grpId="0" nodeType="afterEffect">
                                  <p:stCondLst>
                                    <p:cond delay="1000"/>
                                  </p:stCondLst>
                                  <p:childTnLst>
                                    <p:set>
                                      <p:cBhvr>
                                        <p:cTn id="18" dur="1" fill="hold">
                                          <p:stCondLst>
                                            <p:cond delay="0"/>
                                          </p:stCondLst>
                                        </p:cTn>
                                        <p:tgtEl>
                                          <p:spTgt spid="20"/>
                                        </p:tgtEl>
                                        <p:attrNameLst>
                                          <p:attrName>style.visibility</p:attrName>
                                        </p:attrNameLst>
                                      </p:cBhvr>
                                      <p:to>
                                        <p:strVal val="visible"/>
                                      </p:to>
                                    </p:set>
                                    <p:animEffect transition="in" filter="wipe(left)">
                                      <p:cBhvr>
                                        <p:cTn id="19"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2"/>
          <p:cNvSpPr>
            <a:spLocks noGrp="1" noChangeArrowheads="1"/>
          </p:cNvSpPr>
          <p:nvPr>
            <p:ph type="title"/>
          </p:nvPr>
        </p:nvSpPr>
        <p:spPr>
          <a:xfrm>
            <a:off x="685800" y="180975"/>
            <a:ext cx="7772400" cy="1647825"/>
          </a:xfrm>
        </p:spPr>
        <p:txBody>
          <a:bodyPr/>
          <a:lstStyle/>
          <a:p>
            <a:r>
              <a:rPr lang="en-US" dirty="0">
                <a:latin typeface="Arial" charset="0"/>
                <a:cs typeface="Arial" charset="0"/>
              </a:rPr>
              <a:t>Product Development Continuum</a:t>
            </a:r>
          </a:p>
        </p:txBody>
      </p:sp>
      <p:sp>
        <p:nvSpPr>
          <p:cNvPr id="116739" name="Rectangle 3"/>
          <p:cNvSpPr>
            <a:spLocks noChangeArrowheads="1"/>
          </p:cNvSpPr>
          <p:nvPr/>
        </p:nvSpPr>
        <p:spPr bwMode="auto">
          <a:xfrm>
            <a:off x="960438" y="1792288"/>
            <a:ext cx="7299325" cy="4637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marL="533400" indent="-533400">
              <a:lnSpc>
                <a:spcPct val="90000"/>
              </a:lnSpc>
              <a:spcAft>
                <a:spcPts val="1200"/>
              </a:spcAft>
              <a:buClr>
                <a:srgbClr val="BF0922"/>
              </a:buClr>
              <a:buSzPct val="60000"/>
              <a:buFont typeface="Lucida Grande" charset="0"/>
              <a:buChar char="►"/>
            </a:pPr>
            <a:r>
              <a:rPr lang="en-US" sz="3200" dirty="0"/>
              <a:t>Purchasing technology by acquiring a firm</a:t>
            </a:r>
          </a:p>
          <a:p>
            <a:pPr marL="990600" lvl="1" indent="-533400">
              <a:lnSpc>
                <a:spcPct val="90000"/>
              </a:lnSpc>
              <a:spcAft>
                <a:spcPts val="1200"/>
              </a:spcAft>
              <a:buClr>
                <a:srgbClr val="BF0922"/>
              </a:buClr>
              <a:buSzPct val="60000"/>
              <a:buFont typeface="Lucida Grande" charset="0"/>
              <a:buChar char="►"/>
            </a:pPr>
            <a:r>
              <a:rPr lang="en-US" sz="2800" dirty="0"/>
              <a:t>Speeds development</a:t>
            </a:r>
          </a:p>
          <a:p>
            <a:pPr marL="990600" lvl="1" indent="-533400">
              <a:lnSpc>
                <a:spcPct val="90000"/>
              </a:lnSpc>
              <a:spcAft>
                <a:spcPts val="1200"/>
              </a:spcAft>
              <a:buClr>
                <a:srgbClr val="BF0922"/>
              </a:buClr>
              <a:buSzPct val="60000"/>
              <a:buFont typeface="Lucida Grande" charset="0"/>
              <a:buChar char="►"/>
            </a:pPr>
            <a:r>
              <a:rPr lang="en-US" sz="2800" dirty="0"/>
              <a:t>Issues concern the fit between the acquired organization and product and the host</a:t>
            </a:r>
          </a:p>
          <a:p>
            <a:pPr marL="533400" indent="-533400">
              <a:lnSpc>
                <a:spcPct val="90000"/>
              </a:lnSpc>
              <a:spcAft>
                <a:spcPts val="1200"/>
              </a:spcAft>
              <a:buClr>
                <a:srgbClr val="BF0922"/>
              </a:buClr>
              <a:buSzPct val="60000"/>
              <a:buFont typeface="Lucida Grande" charset="0"/>
              <a:buChar char="►"/>
            </a:pPr>
            <a:r>
              <a:rPr lang="en-US" sz="3200" dirty="0"/>
              <a:t>Joint Ventures</a:t>
            </a:r>
          </a:p>
          <a:p>
            <a:pPr marL="990600" lvl="1" indent="-533400">
              <a:lnSpc>
                <a:spcPct val="90000"/>
              </a:lnSpc>
              <a:spcAft>
                <a:spcPts val="1200"/>
              </a:spcAft>
              <a:buClr>
                <a:srgbClr val="BF0922"/>
              </a:buClr>
              <a:buSzPct val="60000"/>
              <a:buFont typeface="Lucida Grande" charset="0"/>
              <a:buChar char="►"/>
            </a:pPr>
            <a:r>
              <a:rPr lang="en-US" sz="2800" dirty="0"/>
              <a:t>Both organizations learn</a:t>
            </a:r>
          </a:p>
          <a:p>
            <a:pPr marL="990600" lvl="1" indent="-533400">
              <a:lnSpc>
                <a:spcPct val="90000"/>
              </a:lnSpc>
              <a:spcAft>
                <a:spcPts val="1200"/>
              </a:spcAft>
              <a:buClr>
                <a:srgbClr val="BF0922"/>
              </a:buClr>
              <a:buSzPct val="60000"/>
              <a:buFont typeface="Lucida Grande" charset="0"/>
              <a:buChar char="►"/>
            </a:pPr>
            <a:r>
              <a:rPr lang="en-US" sz="2800" dirty="0"/>
              <a:t>Risks are shared</a:t>
            </a:r>
          </a:p>
        </p:txBody>
      </p:sp>
    </p:spTree>
    <p:extLst>
      <p:ext uri="{BB962C8B-B14F-4D97-AF65-F5344CB8AC3E}">
        <p14:creationId xmlns:p14="http://schemas.microsoft.com/office/powerpoint/2010/main" val="904000269"/>
      </p:ext>
    </p:extLst>
  </p:cSld>
  <p:clrMapOvr>
    <a:masterClrMapping/>
  </p:clrMapOvr>
  <p:transition spd="slow">
    <p:strip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116739"/>
                                        </p:tgtEl>
                                        <p:attrNameLst>
                                          <p:attrName>style.visibility</p:attrName>
                                        </p:attrNameLst>
                                      </p:cBhvr>
                                      <p:to>
                                        <p:strVal val="visible"/>
                                      </p:to>
                                    </p:set>
                                    <p:animEffect transition="in" filter="strips(downRight)">
                                      <p:cBhvr>
                                        <p:cTn id="7" dur="1000"/>
                                        <p:tgtEl>
                                          <p:spTgt spid="1167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9"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2"/>
          <p:cNvSpPr>
            <a:spLocks noGrp="1" noChangeArrowheads="1"/>
          </p:cNvSpPr>
          <p:nvPr>
            <p:ph type="title"/>
          </p:nvPr>
        </p:nvSpPr>
        <p:spPr>
          <a:xfrm>
            <a:off x="685800" y="180975"/>
            <a:ext cx="7772400" cy="1647825"/>
          </a:xfrm>
        </p:spPr>
        <p:txBody>
          <a:bodyPr/>
          <a:lstStyle/>
          <a:p>
            <a:r>
              <a:rPr lang="en-US" dirty="0">
                <a:latin typeface="Arial" charset="0"/>
                <a:cs typeface="Arial" charset="0"/>
              </a:rPr>
              <a:t>Product Development Continuum</a:t>
            </a:r>
          </a:p>
        </p:txBody>
      </p:sp>
      <p:sp>
        <p:nvSpPr>
          <p:cNvPr id="116739" name="Rectangle 3"/>
          <p:cNvSpPr>
            <a:spLocks noChangeArrowheads="1"/>
          </p:cNvSpPr>
          <p:nvPr/>
        </p:nvSpPr>
        <p:spPr bwMode="auto">
          <a:xfrm>
            <a:off x="960438" y="2046288"/>
            <a:ext cx="7497762" cy="2635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marL="533400" indent="-533400">
              <a:lnSpc>
                <a:spcPct val="90000"/>
              </a:lnSpc>
              <a:spcAft>
                <a:spcPct val="40000"/>
              </a:spcAft>
              <a:buClr>
                <a:srgbClr val="BF0922"/>
              </a:buClr>
              <a:buSzPct val="60000"/>
              <a:buFont typeface="Lucida Grande" charset="0"/>
              <a:buChar char="►"/>
            </a:pPr>
            <a:r>
              <a:rPr lang="en-US" sz="3200" dirty="0"/>
              <a:t>Alliances</a:t>
            </a:r>
          </a:p>
          <a:p>
            <a:pPr marL="990600" lvl="1" indent="-533400">
              <a:lnSpc>
                <a:spcPct val="90000"/>
              </a:lnSpc>
              <a:spcAft>
                <a:spcPct val="40000"/>
              </a:spcAft>
              <a:buClr>
                <a:srgbClr val="BF0922"/>
              </a:buClr>
              <a:buSzPct val="60000"/>
              <a:buFont typeface="Lucida Grande" charset="0"/>
              <a:buChar char="►"/>
            </a:pPr>
            <a:r>
              <a:rPr lang="en-US" sz="2800" dirty="0"/>
              <a:t>Cooperative agreements between independent organizations</a:t>
            </a:r>
          </a:p>
          <a:p>
            <a:pPr marL="990600" lvl="1" indent="-533400">
              <a:lnSpc>
                <a:spcPct val="90000"/>
              </a:lnSpc>
              <a:spcAft>
                <a:spcPct val="40000"/>
              </a:spcAft>
              <a:buClr>
                <a:srgbClr val="BF0922"/>
              </a:buClr>
              <a:buSzPct val="60000"/>
              <a:buFont typeface="Lucida Grande" charset="0"/>
              <a:buChar char="►"/>
            </a:pPr>
            <a:r>
              <a:rPr lang="en-US" sz="2800" dirty="0"/>
              <a:t>Useful when technology is developing</a:t>
            </a:r>
          </a:p>
          <a:p>
            <a:pPr marL="990600" lvl="1" indent="-533400">
              <a:lnSpc>
                <a:spcPct val="90000"/>
              </a:lnSpc>
              <a:spcAft>
                <a:spcPct val="40000"/>
              </a:spcAft>
              <a:buClr>
                <a:srgbClr val="BF0922"/>
              </a:buClr>
              <a:buSzPct val="60000"/>
              <a:buFont typeface="Lucida Grande" charset="0"/>
              <a:buChar char="►"/>
            </a:pPr>
            <a:r>
              <a:rPr lang="en-US" sz="2800" dirty="0"/>
              <a:t>Reduces risks</a:t>
            </a:r>
          </a:p>
        </p:txBody>
      </p:sp>
    </p:spTree>
    <p:extLst>
      <p:ext uri="{BB962C8B-B14F-4D97-AF65-F5344CB8AC3E}">
        <p14:creationId xmlns:p14="http://schemas.microsoft.com/office/powerpoint/2010/main" val="1862162916"/>
      </p:ext>
    </p:extLst>
  </p:cSld>
  <p:clrMapOvr>
    <a:masterClrMapping/>
  </p:clrMapOvr>
  <p:transition spd="slow">
    <p:strip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116739"/>
                                        </p:tgtEl>
                                        <p:attrNameLst>
                                          <p:attrName>style.visibility</p:attrName>
                                        </p:attrNameLst>
                                      </p:cBhvr>
                                      <p:to>
                                        <p:strVal val="visible"/>
                                      </p:to>
                                    </p:set>
                                    <p:animEffect transition="in" filter="strips(downRight)">
                                      <p:cBhvr>
                                        <p:cTn id="7" dur="1000"/>
                                        <p:tgtEl>
                                          <p:spTgt spid="1167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9"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2"/>
          <p:cNvSpPr>
            <a:spLocks noGrp="1" noChangeArrowheads="1"/>
          </p:cNvSpPr>
          <p:nvPr>
            <p:ph type="title"/>
          </p:nvPr>
        </p:nvSpPr>
        <p:spPr>
          <a:xfrm>
            <a:off x="685800" y="434975"/>
            <a:ext cx="7772400" cy="977900"/>
          </a:xfrm>
        </p:spPr>
        <p:txBody>
          <a:bodyPr/>
          <a:lstStyle/>
          <a:p>
            <a:r>
              <a:rPr lang="en-US" dirty="0">
                <a:latin typeface="Arial" charset="0"/>
                <a:cs typeface="Arial" charset="0"/>
              </a:rPr>
              <a:t>Defining a Product</a:t>
            </a:r>
          </a:p>
        </p:txBody>
      </p:sp>
      <p:sp>
        <p:nvSpPr>
          <p:cNvPr id="120835" name="Rectangle 3"/>
          <p:cNvSpPr>
            <a:spLocks noChangeArrowheads="1"/>
          </p:cNvSpPr>
          <p:nvPr/>
        </p:nvSpPr>
        <p:spPr bwMode="auto">
          <a:xfrm>
            <a:off x="782638" y="1724025"/>
            <a:ext cx="7654925" cy="3663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marL="533400" indent="-533400">
              <a:lnSpc>
                <a:spcPct val="90000"/>
              </a:lnSpc>
              <a:spcAft>
                <a:spcPts val="1200"/>
              </a:spcAft>
              <a:buClr>
                <a:srgbClr val="BF0922"/>
              </a:buClr>
              <a:buSzPct val="60000"/>
              <a:buFont typeface="Lucida Grande" charset="0"/>
              <a:buChar char="►"/>
            </a:pPr>
            <a:r>
              <a:rPr lang="en-US" sz="3200" dirty="0"/>
              <a:t>First definition is in terms of </a:t>
            </a:r>
            <a:r>
              <a:rPr lang="en-US" sz="3200" i="1" dirty="0"/>
              <a:t>functions</a:t>
            </a:r>
          </a:p>
          <a:p>
            <a:pPr marL="533400" indent="-533400">
              <a:lnSpc>
                <a:spcPct val="90000"/>
              </a:lnSpc>
              <a:spcAft>
                <a:spcPts val="1200"/>
              </a:spcAft>
              <a:buClr>
                <a:srgbClr val="BF0922"/>
              </a:buClr>
              <a:buSzPct val="60000"/>
              <a:buFont typeface="Lucida Grande" charset="0"/>
              <a:buChar char="►"/>
            </a:pPr>
            <a:r>
              <a:rPr lang="en-US" sz="3200" dirty="0"/>
              <a:t>Rigorous specifications are developed during the design phase</a:t>
            </a:r>
          </a:p>
          <a:p>
            <a:pPr marL="533400" indent="-533400">
              <a:lnSpc>
                <a:spcPct val="90000"/>
              </a:lnSpc>
              <a:spcAft>
                <a:spcPts val="1200"/>
              </a:spcAft>
              <a:buClr>
                <a:srgbClr val="BF0922"/>
              </a:buClr>
              <a:buSzPct val="60000"/>
              <a:buFont typeface="Lucida Grande" charset="0"/>
              <a:buChar char="►"/>
            </a:pPr>
            <a:r>
              <a:rPr lang="en-US" sz="3200" dirty="0"/>
              <a:t>Manufactured products will have an </a:t>
            </a:r>
            <a:r>
              <a:rPr lang="en-US" sz="3200" b="1" dirty="0">
                <a:solidFill>
                  <a:srgbClr val="255898"/>
                </a:solidFill>
              </a:rPr>
              <a:t>engineering drawing</a:t>
            </a:r>
          </a:p>
          <a:p>
            <a:pPr marL="533400" indent="-533400">
              <a:lnSpc>
                <a:spcPct val="90000"/>
              </a:lnSpc>
              <a:spcAft>
                <a:spcPts val="1200"/>
              </a:spcAft>
              <a:buClr>
                <a:srgbClr val="BF0922"/>
              </a:buClr>
              <a:buSzPct val="60000"/>
              <a:buFont typeface="Lucida Grande" charset="0"/>
              <a:buChar char="►"/>
            </a:pPr>
            <a:r>
              <a:rPr lang="en-US" sz="3200" b="1" dirty="0">
                <a:solidFill>
                  <a:srgbClr val="255898"/>
                </a:solidFill>
              </a:rPr>
              <a:t>Bill of material (BOM) </a:t>
            </a:r>
            <a:r>
              <a:rPr lang="en-US" sz="3200" dirty="0"/>
              <a:t>lists the components of a product</a:t>
            </a:r>
          </a:p>
        </p:txBody>
      </p:sp>
    </p:spTree>
    <p:extLst>
      <p:ext uri="{BB962C8B-B14F-4D97-AF65-F5344CB8AC3E}">
        <p14:creationId xmlns:p14="http://schemas.microsoft.com/office/powerpoint/2010/main" val="3673336814"/>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120835"/>
                                        </p:tgtEl>
                                        <p:attrNameLst>
                                          <p:attrName>style.visibility</p:attrName>
                                        </p:attrNameLst>
                                      </p:cBhvr>
                                      <p:to>
                                        <p:strVal val="visible"/>
                                      </p:to>
                                    </p:set>
                                    <p:animEffect transition="in" filter="strips(downRight)">
                                      <p:cBhvr>
                                        <p:cTn id="7" dur="1000"/>
                                        <p:tgtEl>
                                          <p:spTgt spid="1208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5" grpId="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0833" name="Rectangle 2"/>
          <p:cNvSpPr>
            <a:spLocks noGrp="1" noChangeArrowheads="1"/>
          </p:cNvSpPr>
          <p:nvPr>
            <p:ph type="title"/>
          </p:nvPr>
        </p:nvSpPr>
        <p:spPr>
          <a:xfrm>
            <a:off x="685800" y="482600"/>
            <a:ext cx="7772400" cy="876300"/>
          </a:xfrm>
        </p:spPr>
        <p:txBody>
          <a:bodyPr/>
          <a:lstStyle/>
          <a:p>
            <a:r>
              <a:rPr lang="en-US" dirty="0">
                <a:latin typeface="Arial" charset="0"/>
                <a:cs typeface="Arial" charset="0"/>
              </a:rPr>
              <a:t>Monterey Jack Cheese</a:t>
            </a:r>
          </a:p>
        </p:txBody>
      </p:sp>
      <p:sp>
        <p:nvSpPr>
          <p:cNvPr id="123907" name="Rectangle 3"/>
          <p:cNvSpPr>
            <a:spLocks noChangeArrowheads="1"/>
          </p:cNvSpPr>
          <p:nvPr/>
        </p:nvSpPr>
        <p:spPr bwMode="auto">
          <a:xfrm>
            <a:off x="441325" y="1506538"/>
            <a:ext cx="8221663" cy="35845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marL="355600" indent="-355600">
              <a:lnSpc>
                <a:spcPct val="90000"/>
              </a:lnSpc>
              <a:spcBef>
                <a:spcPct val="25000"/>
              </a:spcBef>
            </a:pPr>
            <a:r>
              <a:rPr lang="en-US" dirty="0"/>
              <a:t>(a)	</a:t>
            </a:r>
            <a:r>
              <a:rPr lang="en-US" i="1" dirty="0"/>
              <a:t>U.S. grade AA</a:t>
            </a:r>
            <a:r>
              <a:rPr lang="en-US" dirty="0"/>
              <a:t>. Monterey cheese shall conform to the following requirements:</a:t>
            </a:r>
          </a:p>
          <a:p>
            <a:pPr marL="355600" indent="-355600">
              <a:lnSpc>
                <a:spcPct val="90000"/>
              </a:lnSpc>
              <a:spcBef>
                <a:spcPct val="25000"/>
              </a:spcBef>
            </a:pPr>
            <a:r>
              <a:rPr lang="en-US" dirty="0"/>
              <a:t>(1) </a:t>
            </a:r>
            <a:r>
              <a:rPr lang="en-US" i="1" dirty="0"/>
              <a:t>Flavor</a:t>
            </a:r>
            <a:r>
              <a:rPr lang="en-US" dirty="0"/>
              <a:t>.  Is fine and highly pleasing, free from undesirable flavors and odors.  May possess a very slight acid or feed flavor.</a:t>
            </a:r>
          </a:p>
          <a:p>
            <a:pPr marL="355600" indent="-355600">
              <a:lnSpc>
                <a:spcPct val="90000"/>
              </a:lnSpc>
              <a:spcBef>
                <a:spcPct val="25000"/>
              </a:spcBef>
            </a:pPr>
            <a:r>
              <a:rPr lang="en-US" dirty="0"/>
              <a:t>(2) Body and texture.  A plug drawn from the cheese shall be reasonably firm.  It shall have numerous small mechanical openings evenly distributed throughout the plug.  It shall not possess sweet holes, yeast holes, or other gas holes.</a:t>
            </a:r>
          </a:p>
          <a:p>
            <a:pPr marL="355600" indent="-355600">
              <a:lnSpc>
                <a:spcPct val="90000"/>
              </a:lnSpc>
              <a:spcBef>
                <a:spcPct val="25000"/>
              </a:spcBef>
            </a:pPr>
            <a:r>
              <a:rPr lang="en-US" dirty="0"/>
              <a:t>(3) </a:t>
            </a:r>
            <a:r>
              <a:rPr lang="en-US" i="1" dirty="0"/>
              <a:t>Color</a:t>
            </a:r>
            <a:r>
              <a:rPr lang="en-US" dirty="0"/>
              <a:t>.  Shall have a natural, uniform, bright and attractive appearance.</a:t>
            </a:r>
          </a:p>
          <a:p>
            <a:pPr marL="355600" indent="-355600">
              <a:lnSpc>
                <a:spcPct val="90000"/>
              </a:lnSpc>
              <a:spcBef>
                <a:spcPct val="25000"/>
              </a:spcBef>
            </a:pPr>
            <a:r>
              <a:rPr lang="en-US" dirty="0"/>
              <a:t>(4) </a:t>
            </a:r>
            <a:r>
              <a:rPr lang="en-US" i="1" dirty="0"/>
              <a:t>Finish and appearance—bandaged and </a:t>
            </a:r>
            <a:br>
              <a:rPr lang="en-US" i="1" dirty="0"/>
            </a:br>
            <a:r>
              <a:rPr lang="en-US" i="1" dirty="0"/>
              <a:t>paraffin-dipped</a:t>
            </a:r>
            <a:r>
              <a:rPr lang="en-US" dirty="0"/>
              <a:t>.  The rind shall be sound, </a:t>
            </a:r>
            <a:br>
              <a:rPr lang="en-US" dirty="0"/>
            </a:br>
            <a:r>
              <a:rPr lang="en-US" dirty="0"/>
              <a:t>firm, and smooth, providing a good </a:t>
            </a:r>
            <a:br>
              <a:rPr lang="en-US" dirty="0"/>
            </a:br>
            <a:r>
              <a:rPr lang="en-US" dirty="0"/>
              <a:t>protection to the cheese.</a:t>
            </a:r>
          </a:p>
        </p:txBody>
      </p:sp>
      <p:sp>
        <p:nvSpPr>
          <p:cNvPr id="123908" name="Rectangle 4"/>
          <p:cNvSpPr>
            <a:spLocks noChangeArrowheads="1"/>
          </p:cNvSpPr>
          <p:nvPr/>
        </p:nvSpPr>
        <p:spPr bwMode="auto">
          <a:xfrm>
            <a:off x="842963" y="5729288"/>
            <a:ext cx="3521075" cy="411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nSpc>
                <a:spcPct val="85000"/>
              </a:lnSpc>
            </a:pPr>
            <a:r>
              <a:rPr lang="en-US" sz="1200" dirty="0"/>
              <a:t>Code of Federal Regulation, Parts 53 to 109, General Service Administration</a:t>
            </a:r>
          </a:p>
        </p:txBody>
      </p:sp>
      <p:pic>
        <p:nvPicPr>
          <p:cNvPr id="3" name="Picture 2" descr="jack chees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1000" y="4100050"/>
            <a:ext cx="2743200" cy="2288050"/>
          </a:xfrm>
          <a:prstGeom prst="rect">
            <a:avLst/>
          </a:prstGeom>
        </p:spPr>
      </p:pic>
    </p:spTree>
    <p:extLst>
      <p:ext uri="{BB962C8B-B14F-4D97-AF65-F5344CB8AC3E}">
        <p14:creationId xmlns:p14="http://schemas.microsoft.com/office/powerpoint/2010/main" val="687617784"/>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123907"/>
                                        </p:tgtEl>
                                        <p:attrNameLst>
                                          <p:attrName>style.visibility</p:attrName>
                                        </p:attrNameLst>
                                      </p:cBhvr>
                                      <p:to>
                                        <p:strVal val="visible"/>
                                      </p:to>
                                    </p:set>
                                    <p:animEffect transition="in" filter="strips(downRight)">
                                      <p:cBhvr>
                                        <p:cTn id="7" dur="1000"/>
                                        <p:tgtEl>
                                          <p:spTgt spid="123907"/>
                                        </p:tgtEl>
                                      </p:cBhvr>
                                    </p:animEffect>
                                  </p:childTnLst>
                                </p:cTn>
                              </p:par>
                            </p:childTnLst>
                          </p:cTn>
                        </p:par>
                        <p:par>
                          <p:cTn id="8" fill="hold" nodeType="afterGroup">
                            <p:stCondLst>
                              <p:cond delay="2000"/>
                            </p:stCondLst>
                            <p:childTnLst>
                              <p:par>
                                <p:cTn id="9" presetID="18" presetClass="entr" presetSubtype="6" fill="hold" grpId="0" nodeType="afterEffect">
                                  <p:stCondLst>
                                    <p:cond delay="0"/>
                                  </p:stCondLst>
                                  <p:childTnLst>
                                    <p:set>
                                      <p:cBhvr>
                                        <p:cTn id="10" dur="1" fill="hold">
                                          <p:stCondLst>
                                            <p:cond delay="0"/>
                                          </p:stCondLst>
                                        </p:cTn>
                                        <p:tgtEl>
                                          <p:spTgt spid="123908"/>
                                        </p:tgtEl>
                                        <p:attrNameLst>
                                          <p:attrName>style.visibility</p:attrName>
                                        </p:attrNameLst>
                                      </p:cBhvr>
                                      <p:to>
                                        <p:strVal val="visible"/>
                                      </p:to>
                                    </p:set>
                                    <p:animEffect transition="in" filter="strips(downRight)">
                                      <p:cBhvr>
                                        <p:cTn id="11" dur="1000"/>
                                        <p:tgtEl>
                                          <p:spTgt spid="123908"/>
                                        </p:tgtEl>
                                      </p:cBhvr>
                                    </p:animEffect>
                                  </p:childTnLst>
                                </p:cTn>
                              </p:par>
                            </p:childTnLst>
                          </p:cTn>
                        </p:par>
                        <p:par>
                          <p:cTn id="12" fill="hold">
                            <p:stCondLst>
                              <p:cond delay="3000"/>
                            </p:stCondLst>
                            <p:childTnLst>
                              <p:par>
                                <p:cTn id="13" presetID="23" presetClass="entr" presetSubtype="272" fill="hold" nodeType="afterEffect">
                                  <p:stCondLst>
                                    <p:cond delay="1000"/>
                                  </p:stCondLst>
                                  <p:childTnLst>
                                    <p:set>
                                      <p:cBhvr>
                                        <p:cTn id="14" dur="1" fill="hold">
                                          <p:stCondLst>
                                            <p:cond delay="0"/>
                                          </p:stCondLst>
                                        </p:cTn>
                                        <p:tgtEl>
                                          <p:spTgt spid="3"/>
                                        </p:tgtEl>
                                        <p:attrNameLst>
                                          <p:attrName>style.visibility</p:attrName>
                                        </p:attrNameLst>
                                      </p:cBhvr>
                                      <p:to>
                                        <p:strVal val="visible"/>
                                      </p:to>
                                    </p:set>
                                    <p:anim calcmode="lin" valueType="num">
                                      <p:cBhvr>
                                        <p:cTn id="15" dur="1000" fill="hold"/>
                                        <p:tgtEl>
                                          <p:spTgt spid="3"/>
                                        </p:tgtEl>
                                        <p:attrNameLst>
                                          <p:attrName>ppt_w</p:attrName>
                                        </p:attrNameLst>
                                      </p:cBhvr>
                                      <p:tavLst>
                                        <p:tav tm="0">
                                          <p:val>
                                            <p:strVal val="2/3*#ppt_w"/>
                                          </p:val>
                                        </p:tav>
                                        <p:tav tm="100000">
                                          <p:val>
                                            <p:strVal val="#ppt_w"/>
                                          </p:val>
                                        </p:tav>
                                      </p:tavLst>
                                    </p:anim>
                                    <p:anim calcmode="lin" valueType="num">
                                      <p:cBhvr>
                                        <p:cTn id="16" dur="1000" fill="hold"/>
                                        <p:tgtEl>
                                          <p:spTgt spid="3"/>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autoUpdateAnimBg="0"/>
      <p:bldP spid="123908"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121858" name="Rectangle 2"/>
          <p:cNvSpPr>
            <a:spLocks noGrp="1" noChangeArrowheads="1"/>
          </p:cNvSpPr>
          <p:nvPr>
            <p:ph type="body" sz="half" idx="1"/>
          </p:nvPr>
        </p:nvSpPr>
        <p:spPr>
          <a:xfrm>
            <a:off x="733425" y="1612900"/>
            <a:ext cx="7750175" cy="4264025"/>
          </a:xfrm>
        </p:spPr>
        <p:txBody>
          <a:bodyPr lIns="98967" tIns="48615" rIns="98967" bIns="48615"/>
          <a:lstStyle/>
          <a:p>
            <a:pPr marL="444500" indent="-444500">
              <a:buClr>
                <a:srgbClr val="BF0922"/>
              </a:buClr>
              <a:buSzPct val="60000"/>
              <a:buFont typeface="Lucida Grande" charset="0"/>
              <a:buChar char="►"/>
            </a:pPr>
            <a:r>
              <a:rPr lang="en-US" dirty="0">
                <a:latin typeface="Arial" charset="0"/>
                <a:cs typeface="Arial" charset="0"/>
              </a:rPr>
              <a:t>Engineering drawing</a:t>
            </a:r>
          </a:p>
          <a:p>
            <a:pPr marL="1168400" lvl="1" indent="-457200">
              <a:buClr>
                <a:srgbClr val="BF0922"/>
              </a:buClr>
              <a:buSzPct val="60000"/>
              <a:buFont typeface="Lucida Grande" charset="0"/>
              <a:buChar char="►"/>
            </a:pPr>
            <a:r>
              <a:rPr lang="en-US" dirty="0">
                <a:latin typeface="Arial" charset="0"/>
                <a:cs typeface="Arial" charset="0"/>
              </a:rPr>
              <a:t>Shows dimensions, tolerances, and materials</a:t>
            </a:r>
          </a:p>
          <a:p>
            <a:pPr marL="1168400" lvl="1" indent="-457200">
              <a:buClr>
                <a:srgbClr val="BF0922"/>
              </a:buClr>
              <a:buSzPct val="60000"/>
              <a:buFont typeface="Lucida Grande" charset="0"/>
              <a:buChar char="►"/>
            </a:pPr>
            <a:r>
              <a:rPr lang="en-US" dirty="0">
                <a:latin typeface="Arial" charset="0"/>
                <a:cs typeface="Arial" charset="0"/>
              </a:rPr>
              <a:t>Shows codes for Group Technology</a:t>
            </a:r>
          </a:p>
          <a:p>
            <a:pPr marL="444500" indent="-444500">
              <a:buClr>
                <a:srgbClr val="BF0922"/>
              </a:buClr>
              <a:buSzPct val="60000"/>
              <a:buFont typeface="Lucida Grande" charset="0"/>
              <a:buChar char="►"/>
            </a:pPr>
            <a:r>
              <a:rPr lang="en-US" dirty="0">
                <a:latin typeface="Arial" charset="0"/>
                <a:cs typeface="Arial" charset="0"/>
              </a:rPr>
              <a:t>Bill of Material </a:t>
            </a:r>
          </a:p>
          <a:p>
            <a:pPr marL="1168400" lvl="1" indent="-457200">
              <a:buClr>
                <a:srgbClr val="BF0922"/>
              </a:buClr>
              <a:buSzPct val="60000"/>
              <a:buFont typeface="Lucida Grande" charset="0"/>
              <a:buChar char="►"/>
            </a:pPr>
            <a:r>
              <a:rPr lang="en-US" dirty="0">
                <a:latin typeface="Arial" charset="0"/>
                <a:cs typeface="Arial" charset="0"/>
              </a:rPr>
              <a:t>Lists components, quantities and where used</a:t>
            </a:r>
          </a:p>
          <a:p>
            <a:pPr marL="1168400" lvl="1" indent="-457200">
              <a:buClr>
                <a:srgbClr val="BF0922"/>
              </a:buClr>
              <a:buSzPct val="60000"/>
              <a:buFont typeface="Lucida Grande" charset="0"/>
              <a:buChar char="►"/>
            </a:pPr>
            <a:r>
              <a:rPr lang="en-US" dirty="0">
                <a:latin typeface="Arial" charset="0"/>
                <a:cs typeface="Arial" charset="0"/>
              </a:rPr>
              <a:t>Shows product structure</a:t>
            </a:r>
          </a:p>
        </p:txBody>
      </p:sp>
      <p:sp>
        <p:nvSpPr>
          <p:cNvPr id="122882" name="Rectangle 3"/>
          <p:cNvSpPr>
            <a:spLocks noGrp="1" noChangeArrowheads="1"/>
          </p:cNvSpPr>
          <p:nvPr>
            <p:ph type="title"/>
          </p:nvPr>
        </p:nvSpPr>
        <p:spPr>
          <a:xfrm>
            <a:off x="685800" y="434975"/>
            <a:ext cx="7772400" cy="863600"/>
          </a:xfrm>
        </p:spPr>
        <p:txBody>
          <a:bodyPr/>
          <a:lstStyle/>
          <a:p>
            <a:r>
              <a:rPr lang="en-US" dirty="0">
                <a:latin typeface="Arial" charset="0"/>
                <a:cs typeface="Arial" charset="0"/>
              </a:rPr>
              <a:t>Product Documents</a:t>
            </a:r>
          </a:p>
        </p:txBody>
      </p:sp>
    </p:spTree>
    <p:extLst>
      <p:ext uri="{BB962C8B-B14F-4D97-AF65-F5344CB8AC3E}">
        <p14:creationId xmlns:p14="http://schemas.microsoft.com/office/powerpoint/2010/main" val="2321967924"/>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121858"/>
                                        </p:tgtEl>
                                        <p:attrNameLst>
                                          <p:attrName>style.visibility</p:attrName>
                                        </p:attrNameLst>
                                      </p:cBhvr>
                                      <p:to>
                                        <p:strVal val="visible"/>
                                      </p:to>
                                    </p:set>
                                    <p:animEffect transition="in" filter="strips(downRight)">
                                      <p:cBhvr>
                                        <p:cTn id="7" dur="1000"/>
                                        <p:tgtEl>
                                          <p:spTgt spid="1218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8"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a:xfrm>
            <a:off x="685800" y="533400"/>
            <a:ext cx="7772400" cy="762000"/>
          </a:xfrm>
        </p:spPr>
        <p:txBody>
          <a:bodyPr/>
          <a:lstStyle/>
          <a:p>
            <a:r>
              <a:rPr lang="en-US" dirty="0">
                <a:latin typeface="Arial" charset="0"/>
                <a:cs typeface="Arial" charset="0"/>
              </a:rPr>
              <a:t>Learning Objectives</a:t>
            </a:r>
          </a:p>
        </p:txBody>
      </p:sp>
      <p:sp>
        <p:nvSpPr>
          <p:cNvPr id="28675" name="Rectangle 3"/>
          <p:cNvSpPr>
            <a:spLocks noChangeArrowheads="1"/>
          </p:cNvSpPr>
          <p:nvPr/>
        </p:nvSpPr>
        <p:spPr bwMode="auto">
          <a:xfrm>
            <a:off x="930275" y="2636838"/>
            <a:ext cx="7586663" cy="23462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marL="723900" indent="-723900">
              <a:lnSpc>
                <a:spcPct val="90000"/>
              </a:lnSpc>
              <a:spcAft>
                <a:spcPts val="1200"/>
              </a:spcAft>
              <a:buClr>
                <a:schemeClr val="tx2"/>
              </a:buClr>
            </a:pPr>
            <a:r>
              <a:rPr lang="en-US" sz="2800" b="1" dirty="0">
                <a:solidFill>
                  <a:srgbClr val="255898"/>
                </a:solidFill>
              </a:rPr>
              <a:t>5.5</a:t>
            </a:r>
            <a:r>
              <a:rPr lang="en-US" sz="2800" b="1" dirty="0"/>
              <a:t>	</a:t>
            </a:r>
            <a:r>
              <a:rPr lang="en-US" sz="2800" b="1" i="1" dirty="0"/>
              <a:t>Describe</a:t>
            </a:r>
            <a:r>
              <a:rPr lang="en-US" sz="2800" dirty="0"/>
              <a:t> how goods and services are defined by OM</a:t>
            </a:r>
          </a:p>
          <a:p>
            <a:pPr marL="723900" indent="-723900">
              <a:lnSpc>
                <a:spcPct val="90000"/>
              </a:lnSpc>
              <a:spcAft>
                <a:spcPts val="1200"/>
              </a:spcAft>
              <a:buClr>
                <a:schemeClr val="tx2"/>
              </a:buClr>
            </a:pPr>
            <a:r>
              <a:rPr lang="en-US" sz="2800" b="1" dirty="0">
                <a:solidFill>
                  <a:srgbClr val="255898"/>
                </a:solidFill>
              </a:rPr>
              <a:t>5.6</a:t>
            </a:r>
            <a:r>
              <a:rPr lang="en-US" sz="2800" b="1" dirty="0"/>
              <a:t>	</a:t>
            </a:r>
            <a:r>
              <a:rPr lang="en-US" sz="2800" b="1" i="1" dirty="0"/>
              <a:t>Describe</a:t>
            </a:r>
            <a:r>
              <a:rPr lang="en-US" sz="2800" dirty="0"/>
              <a:t> the documents needed for production</a:t>
            </a:r>
          </a:p>
          <a:p>
            <a:pPr marL="723900" indent="-723900">
              <a:lnSpc>
                <a:spcPct val="90000"/>
              </a:lnSpc>
              <a:spcAft>
                <a:spcPts val="1200"/>
              </a:spcAft>
              <a:buClr>
                <a:schemeClr val="tx2"/>
              </a:buClr>
            </a:pPr>
            <a:r>
              <a:rPr lang="en-US" sz="2800" b="1" dirty="0">
                <a:solidFill>
                  <a:srgbClr val="255898"/>
                </a:solidFill>
              </a:rPr>
              <a:t>5.7</a:t>
            </a:r>
            <a:r>
              <a:rPr lang="en-US" sz="2800" b="1" dirty="0"/>
              <a:t>	</a:t>
            </a:r>
            <a:r>
              <a:rPr lang="en-US" sz="2800" b="1" i="1" dirty="0"/>
              <a:t>Apply</a:t>
            </a:r>
            <a:r>
              <a:rPr lang="en-US" sz="2800" dirty="0"/>
              <a:t> decision trees to product issues</a:t>
            </a:r>
          </a:p>
        </p:txBody>
      </p:sp>
      <p:sp>
        <p:nvSpPr>
          <p:cNvPr id="22531" name="Rectangle 4"/>
          <p:cNvSpPr>
            <a:spLocks noChangeArrowheads="1"/>
          </p:cNvSpPr>
          <p:nvPr/>
        </p:nvSpPr>
        <p:spPr bwMode="auto">
          <a:xfrm>
            <a:off x="595313" y="1527175"/>
            <a:ext cx="7953375" cy="987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nSpc>
                <a:spcPct val="90000"/>
              </a:lnSpc>
              <a:spcBef>
                <a:spcPct val="40000"/>
              </a:spcBef>
            </a:pPr>
            <a:r>
              <a:rPr lang="en-US" sz="3200" b="1" dirty="0">
                <a:solidFill>
                  <a:srgbClr val="BF0922"/>
                </a:solidFill>
              </a:rPr>
              <a:t>When you complete this chapter you should be able to :</a:t>
            </a:r>
          </a:p>
        </p:txBody>
      </p:sp>
    </p:spTree>
    <p:extLst>
      <p:ext uri="{BB962C8B-B14F-4D97-AF65-F5344CB8AC3E}">
        <p14:creationId xmlns:p14="http://schemas.microsoft.com/office/powerpoint/2010/main" val="2026451097"/>
      </p:ext>
    </p:extLst>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28675"/>
                                        </p:tgtEl>
                                        <p:attrNameLst>
                                          <p:attrName>style.visibility</p:attrName>
                                        </p:attrNameLst>
                                      </p:cBhvr>
                                      <p:to>
                                        <p:strVal val="visible"/>
                                      </p:to>
                                    </p:set>
                                    <p:animEffect transition="in" filter="strips(downRight)">
                                      <p:cBhvr>
                                        <p:cTn id="7" dur="1000"/>
                                        <p:tgtEl>
                                          <p:spTgt spid="286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4929" name="Rectangle 2"/>
          <p:cNvSpPr>
            <a:spLocks noGrp="1" noChangeArrowheads="1"/>
          </p:cNvSpPr>
          <p:nvPr>
            <p:ph type="title"/>
          </p:nvPr>
        </p:nvSpPr>
        <p:spPr>
          <a:xfrm>
            <a:off x="685800" y="355600"/>
            <a:ext cx="7772400" cy="939800"/>
          </a:xfrm>
        </p:spPr>
        <p:txBody>
          <a:bodyPr/>
          <a:lstStyle/>
          <a:p>
            <a:pPr>
              <a:lnSpc>
                <a:spcPct val="80000"/>
              </a:lnSpc>
            </a:pPr>
            <a:r>
              <a:rPr lang="en-US" dirty="0">
                <a:latin typeface="Arial" charset="0"/>
                <a:cs typeface="Arial" charset="0"/>
              </a:rPr>
              <a:t>Engineering Drawings</a:t>
            </a:r>
          </a:p>
        </p:txBody>
      </p:sp>
      <p:sp>
        <p:nvSpPr>
          <p:cNvPr id="125955" name="Rectangle 3"/>
          <p:cNvSpPr>
            <a:spLocks noChangeArrowheads="1"/>
          </p:cNvSpPr>
          <p:nvPr/>
        </p:nvSpPr>
        <p:spPr bwMode="auto">
          <a:xfrm>
            <a:off x="7299325" y="5581650"/>
            <a:ext cx="1144588"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sz="1600" dirty="0"/>
              <a:t>Figure </a:t>
            </a:r>
            <a:r>
              <a:rPr lang="en-US" sz="1600" dirty="0">
                <a:solidFill>
                  <a:schemeClr val="tx2"/>
                </a:solidFill>
              </a:rPr>
              <a:t>5.8</a:t>
            </a:r>
          </a:p>
        </p:txBody>
      </p:sp>
      <p:pic>
        <p:nvPicPr>
          <p:cNvPr id="12595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450" y="1838325"/>
            <a:ext cx="8528050" cy="3405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73139057"/>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272" fill="hold" nodeType="afterEffect">
                                  <p:stCondLst>
                                    <p:cond delay="1000"/>
                                  </p:stCondLst>
                                  <p:childTnLst>
                                    <p:set>
                                      <p:cBhvr>
                                        <p:cTn id="6" dur="1" fill="hold">
                                          <p:stCondLst>
                                            <p:cond delay="0"/>
                                          </p:stCondLst>
                                        </p:cTn>
                                        <p:tgtEl>
                                          <p:spTgt spid="125957"/>
                                        </p:tgtEl>
                                        <p:attrNameLst>
                                          <p:attrName>style.visibility</p:attrName>
                                        </p:attrNameLst>
                                      </p:cBhvr>
                                      <p:to>
                                        <p:strVal val="visible"/>
                                      </p:to>
                                    </p:set>
                                    <p:anim calcmode="lin" valueType="num">
                                      <p:cBhvr>
                                        <p:cTn id="7" dur="1000" fill="hold"/>
                                        <p:tgtEl>
                                          <p:spTgt spid="125957"/>
                                        </p:tgtEl>
                                        <p:attrNameLst>
                                          <p:attrName>ppt_w</p:attrName>
                                        </p:attrNameLst>
                                      </p:cBhvr>
                                      <p:tavLst>
                                        <p:tav tm="0">
                                          <p:val>
                                            <p:strVal val="2/3*#ppt_w"/>
                                          </p:val>
                                        </p:tav>
                                        <p:tav tm="100000">
                                          <p:val>
                                            <p:strVal val="#ppt_w"/>
                                          </p:val>
                                        </p:tav>
                                      </p:tavLst>
                                    </p:anim>
                                    <p:anim calcmode="lin" valueType="num">
                                      <p:cBhvr>
                                        <p:cTn id="8" dur="1000" fill="hold"/>
                                        <p:tgtEl>
                                          <p:spTgt spid="125957"/>
                                        </p:tgtEl>
                                        <p:attrNameLst>
                                          <p:attrName>ppt_h</p:attrName>
                                        </p:attrNameLst>
                                      </p:cBhvr>
                                      <p:tavLst>
                                        <p:tav tm="0">
                                          <p:val>
                                            <p:strVal val="2/3*#ppt_h"/>
                                          </p:val>
                                        </p:tav>
                                        <p:tav tm="100000">
                                          <p:val>
                                            <p:strVal val="#ppt_h"/>
                                          </p:val>
                                        </p:tav>
                                      </p:tavLst>
                                    </p:anim>
                                  </p:childTnLst>
                                </p:cTn>
                              </p:par>
                            </p:childTnLst>
                          </p:cTn>
                        </p:par>
                        <p:par>
                          <p:cTn id="9" fill="hold" nodeType="afterGroup">
                            <p:stCondLst>
                              <p:cond delay="2000"/>
                            </p:stCondLst>
                            <p:childTnLst>
                              <p:par>
                                <p:cTn id="10" presetID="22" presetClass="entr" presetSubtype="8" fill="hold" grpId="0" nodeType="afterEffect">
                                  <p:stCondLst>
                                    <p:cond delay="0"/>
                                  </p:stCondLst>
                                  <p:childTnLst>
                                    <p:set>
                                      <p:cBhvr>
                                        <p:cTn id="11" dur="1" fill="hold">
                                          <p:stCondLst>
                                            <p:cond delay="0"/>
                                          </p:stCondLst>
                                        </p:cTn>
                                        <p:tgtEl>
                                          <p:spTgt spid="125955"/>
                                        </p:tgtEl>
                                        <p:attrNameLst>
                                          <p:attrName>style.visibility</p:attrName>
                                        </p:attrNameLst>
                                      </p:cBhvr>
                                      <p:to>
                                        <p:strVal val="visible"/>
                                      </p:to>
                                    </p:set>
                                    <p:animEffect transition="in" filter="wipe(left)">
                                      <p:cBhvr>
                                        <p:cTn id="12" dur="1000"/>
                                        <p:tgtEl>
                                          <p:spTgt spid="1259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5" grpId="0"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6977" name="Text Box 2"/>
          <p:cNvSpPr txBox="1">
            <a:spLocks noChangeArrowheads="1"/>
          </p:cNvSpPr>
          <p:nvPr/>
        </p:nvSpPr>
        <p:spPr bwMode="auto">
          <a:xfrm>
            <a:off x="981075" y="312738"/>
            <a:ext cx="7180263" cy="777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00008" tIns="50004" rIns="100008" bIns="50004">
            <a:spAutoFit/>
          </a:bodyPr>
          <a:lstStyle>
            <a:lvl1pPr defTabSz="1000125">
              <a:defRPr>
                <a:solidFill>
                  <a:schemeClr val="tx1"/>
                </a:solidFill>
                <a:latin typeface="Calibri" charset="0"/>
                <a:ea typeface="ＭＳ Ｐゴシック" charset="0"/>
                <a:cs typeface="Arial" charset="0"/>
              </a:defRPr>
            </a:lvl1pPr>
            <a:lvl2pPr marL="742950" indent="-285750" defTabSz="1000125">
              <a:defRPr>
                <a:solidFill>
                  <a:schemeClr val="tx1"/>
                </a:solidFill>
                <a:latin typeface="Calibri" charset="0"/>
                <a:ea typeface="Arial" charset="0"/>
                <a:cs typeface="Arial" charset="0"/>
              </a:defRPr>
            </a:lvl2pPr>
            <a:lvl3pPr marL="1143000" indent="-228600" defTabSz="1000125">
              <a:defRPr>
                <a:solidFill>
                  <a:schemeClr val="tx1"/>
                </a:solidFill>
                <a:latin typeface="Calibri" charset="0"/>
                <a:ea typeface="Arial" charset="0"/>
                <a:cs typeface="Arial" charset="0"/>
              </a:defRPr>
            </a:lvl3pPr>
            <a:lvl4pPr marL="1600200" indent="-228600" defTabSz="1000125">
              <a:defRPr>
                <a:solidFill>
                  <a:schemeClr val="tx1"/>
                </a:solidFill>
                <a:latin typeface="Calibri" charset="0"/>
                <a:ea typeface="Arial" charset="0"/>
                <a:cs typeface="Arial" charset="0"/>
              </a:defRPr>
            </a:lvl4pPr>
            <a:lvl5pPr marL="2057400" indent="-228600" defTabSz="1000125">
              <a:defRPr>
                <a:solidFill>
                  <a:schemeClr val="tx1"/>
                </a:solidFill>
                <a:latin typeface="Calibri" charset="0"/>
                <a:ea typeface="Arial" charset="0"/>
                <a:cs typeface="Arial" charset="0"/>
              </a:defRPr>
            </a:lvl5pPr>
            <a:lvl6pPr marL="2514600" indent="-228600" defTabSz="1000125" fontAlgn="base">
              <a:spcBef>
                <a:spcPct val="0"/>
              </a:spcBef>
              <a:spcAft>
                <a:spcPct val="0"/>
              </a:spcAft>
              <a:defRPr>
                <a:solidFill>
                  <a:schemeClr val="tx1"/>
                </a:solidFill>
                <a:latin typeface="Calibri" charset="0"/>
                <a:ea typeface="Arial" charset="0"/>
                <a:cs typeface="Arial" charset="0"/>
              </a:defRPr>
            </a:lvl6pPr>
            <a:lvl7pPr marL="2971800" indent="-228600" defTabSz="1000125" fontAlgn="base">
              <a:spcBef>
                <a:spcPct val="0"/>
              </a:spcBef>
              <a:spcAft>
                <a:spcPct val="0"/>
              </a:spcAft>
              <a:defRPr>
                <a:solidFill>
                  <a:schemeClr val="tx1"/>
                </a:solidFill>
                <a:latin typeface="Calibri" charset="0"/>
                <a:ea typeface="Arial" charset="0"/>
                <a:cs typeface="Arial" charset="0"/>
              </a:defRPr>
            </a:lvl7pPr>
            <a:lvl8pPr marL="3429000" indent="-228600" defTabSz="1000125" fontAlgn="base">
              <a:spcBef>
                <a:spcPct val="0"/>
              </a:spcBef>
              <a:spcAft>
                <a:spcPct val="0"/>
              </a:spcAft>
              <a:defRPr>
                <a:solidFill>
                  <a:schemeClr val="tx1"/>
                </a:solidFill>
                <a:latin typeface="Calibri" charset="0"/>
                <a:ea typeface="Arial" charset="0"/>
                <a:cs typeface="Arial" charset="0"/>
              </a:defRPr>
            </a:lvl8pPr>
            <a:lvl9pPr marL="3886200" indent="-228600" defTabSz="1000125" fontAlgn="base">
              <a:spcBef>
                <a:spcPct val="0"/>
              </a:spcBef>
              <a:spcAft>
                <a:spcPct val="0"/>
              </a:spcAft>
              <a:defRPr>
                <a:solidFill>
                  <a:schemeClr val="tx1"/>
                </a:solidFill>
                <a:latin typeface="Calibri" charset="0"/>
                <a:ea typeface="Arial" charset="0"/>
                <a:cs typeface="Arial" charset="0"/>
              </a:defRPr>
            </a:lvl9pPr>
          </a:lstStyle>
          <a:p>
            <a:pPr algn="ctr">
              <a:spcBef>
                <a:spcPct val="50000"/>
              </a:spcBef>
            </a:pPr>
            <a:r>
              <a:rPr lang="en-US" sz="4400" b="1" dirty="0">
                <a:latin typeface="Arial" charset="0"/>
                <a:ea typeface="MS PGothic" charset="0"/>
                <a:cs typeface="MS PGothic" charset="0"/>
              </a:rPr>
              <a:t>Bills of Material</a:t>
            </a:r>
          </a:p>
        </p:txBody>
      </p:sp>
      <p:sp>
        <p:nvSpPr>
          <p:cNvPr id="128003" name="Rectangle 3"/>
          <p:cNvSpPr>
            <a:spLocks noChangeArrowheads="1"/>
          </p:cNvSpPr>
          <p:nvPr/>
        </p:nvSpPr>
        <p:spPr bwMode="auto">
          <a:xfrm>
            <a:off x="2760663" y="1146175"/>
            <a:ext cx="3133725" cy="368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b="1" dirty="0"/>
              <a:t>BOM for a Panel Weldment</a:t>
            </a:r>
          </a:p>
        </p:txBody>
      </p:sp>
      <p:grpSp>
        <p:nvGrpSpPr>
          <p:cNvPr id="128004" name="Group 4"/>
          <p:cNvGrpSpPr>
            <a:grpSpLocks/>
          </p:cNvGrpSpPr>
          <p:nvPr/>
        </p:nvGrpSpPr>
        <p:grpSpPr bwMode="auto">
          <a:xfrm>
            <a:off x="1657350" y="1714500"/>
            <a:ext cx="5545138" cy="4521200"/>
            <a:chOff x="1164" y="1168"/>
            <a:chExt cx="3493" cy="2848"/>
          </a:xfrm>
        </p:grpSpPr>
        <p:sp>
          <p:nvSpPr>
            <p:cNvPr id="128005" name="Rectangle 5"/>
            <p:cNvSpPr>
              <a:spLocks noChangeArrowheads="1"/>
            </p:cNvSpPr>
            <p:nvPr/>
          </p:nvSpPr>
          <p:spPr bwMode="auto">
            <a:xfrm>
              <a:off x="1176" y="1168"/>
              <a:ext cx="3424" cy="248"/>
            </a:xfrm>
            <a:prstGeom prst="rect">
              <a:avLst/>
            </a:prstGeom>
            <a:solidFill>
              <a:schemeClr val="accent3"/>
            </a:solidFill>
            <a:ln>
              <a:noFill/>
            </a:ln>
            <a:effectLst/>
          </p:spPr>
          <p:txBody>
            <a:bodyPr wrap="none" anchor="ctr"/>
            <a:lstStyle/>
            <a:p>
              <a:pPr fontAlgn="auto">
                <a:spcBef>
                  <a:spcPts val="0"/>
                </a:spcBef>
                <a:spcAft>
                  <a:spcPts val="0"/>
                </a:spcAft>
                <a:defRPr/>
              </a:pPr>
              <a:endParaRPr lang="en-US" dirty="0">
                <a:latin typeface="Arial"/>
                <a:ea typeface="+mn-ea"/>
                <a:cs typeface="Arial"/>
              </a:endParaRPr>
            </a:p>
          </p:txBody>
        </p:sp>
        <p:grpSp>
          <p:nvGrpSpPr>
            <p:cNvPr id="126982" name="Group 6"/>
            <p:cNvGrpSpPr>
              <a:grpSpLocks/>
            </p:cNvGrpSpPr>
            <p:nvPr/>
          </p:nvGrpSpPr>
          <p:grpSpPr bwMode="auto">
            <a:xfrm>
              <a:off x="1164" y="1176"/>
              <a:ext cx="3493" cy="2840"/>
              <a:chOff x="1164" y="1176"/>
              <a:chExt cx="3493" cy="2840"/>
            </a:xfrm>
          </p:grpSpPr>
          <p:sp>
            <p:nvSpPr>
              <p:cNvPr id="126983" name="Rectangle 7"/>
              <p:cNvSpPr>
                <a:spLocks noChangeArrowheads="1"/>
              </p:cNvSpPr>
              <p:nvPr/>
            </p:nvSpPr>
            <p:spPr bwMode="auto">
              <a:xfrm>
                <a:off x="1164" y="1191"/>
                <a:ext cx="3493" cy="28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tabLst>
                    <a:tab pos="1816100" algn="l"/>
                    <a:tab pos="5054600" algn="ctr"/>
                  </a:tabLst>
                </a:pPr>
                <a:r>
                  <a:rPr lang="en-US" dirty="0"/>
                  <a:t>NUMBER	DESCRIPTION	QTY</a:t>
                </a:r>
              </a:p>
              <a:p>
                <a:pPr>
                  <a:tabLst>
                    <a:tab pos="1816100" algn="l"/>
                    <a:tab pos="5054600" algn="ctr"/>
                  </a:tabLst>
                </a:pPr>
                <a:endParaRPr lang="en-US" sz="800" dirty="0"/>
              </a:p>
              <a:p>
                <a:pPr>
                  <a:tabLst>
                    <a:tab pos="1816100" algn="l"/>
                    <a:tab pos="5054600" algn="ctr"/>
                  </a:tabLst>
                </a:pPr>
                <a:r>
                  <a:rPr lang="en-US" dirty="0"/>
                  <a:t>A 60-71	PANEL </a:t>
                </a:r>
                <a:r>
                  <a:rPr lang="en-US" dirty="0" err="1"/>
                  <a:t>WELDM’T</a:t>
                </a:r>
                <a:r>
                  <a:rPr lang="en-US" dirty="0"/>
                  <a:t>	1</a:t>
                </a:r>
              </a:p>
              <a:p>
                <a:pPr>
                  <a:tabLst>
                    <a:tab pos="1816100" algn="l"/>
                    <a:tab pos="5054600" algn="ctr"/>
                  </a:tabLst>
                </a:pPr>
                <a:endParaRPr lang="en-US" sz="900" dirty="0"/>
              </a:p>
              <a:p>
                <a:pPr>
                  <a:tabLst>
                    <a:tab pos="1816100" algn="l"/>
                    <a:tab pos="5054600" algn="ctr"/>
                  </a:tabLst>
                </a:pPr>
                <a:r>
                  <a:rPr lang="en-US" dirty="0"/>
                  <a:t>A 60-7	LOWER ROLLER ASSM.	1</a:t>
                </a:r>
              </a:p>
              <a:p>
                <a:pPr>
                  <a:tabLst>
                    <a:tab pos="1816100" algn="l"/>
                    <a:tab pos="5054600" algn="ctr"/>
                  </a:tabLst>
                </a:pPr>
                <a:r>
                  <a:rPr lang="en-US" dirty="0"/>
                  <a:t>R 60-17	   ROLLER	1</a:t>
                </a:r>
              </a:p>
              <a:p>
                <a:pPr>
                  <a:tabLst>
                    <a:tab pos="1816100" algn="l"/>
                    <a:tab pos="5054600" algn="ctr"/>
                  </a:tabLst>
                </a:pPr>
                <a:r>
                  <a:rPr lang="en-US" dirty="0"/>
                  <a:t>R 60-428	   PIN	1</a:t>
                </a:r>
              </a:p>
              <a:p>
                <a:pPr>
                  <a:tabLst>
                    <a:tab pos="1816100" algn="l"/>
                    <a:tab pos="5054600" algn="ctr"/>
                  </a:tabLst>
                </a:pPr>
                <a:r>
                  <a:rPr lang="en-US" dirty="0"/>
                  <a:t>P 60-2	   LOCKNUT	1</a:t>
                </a:r>
              </a:p>
              <a:p>
                <a:pPr>
                  <a:tabLst>
                    <a:tab pos="1816100" algn="l"/>
                    <a:tab pos="5054600" algn="ctr"/>
                  </a:tabLst>
                </a:pPr>
                <a:endParaRPr lang="en-US" sz="800" dirty="0"/>
              </a:p>
              <a:p>
                <a:pPr>
                  <a:tabLst>
                    <a:tab pos="1816100" algn="l"/>
                    <a:tab pos="5054600" algn="ctr"/>
                  </a:tabLst>
                </a:pPr>
                <a:r>
                  <a:rPr lang="en-US" dirty="0"/>
                  <a:t>A 60-72	GUIDE ASSM. REAR	1</a:t>
                </a:r>
              </a:p>
              <a:p>
                <a:pPr>
                  <a:tabLst>
                    <a:tab pos="1816100" algn="l"/>
                    <a:tab pos="5054600" algn="ctr"/>
                  </a:tabLst>
                </a:pPr>
                <a:r>
                  <a:rPr lang="en-US" dirty="0"/>
                  <a:t>R 60-57-1	   SUPPORT ANGLE	1</a:t>
                </a:r>
              </a:p>
              <a:p>
                <a:pPr>
                  <a:tabLst>
                    <a:tab pos="1816100" algn="l"/>
                    <a:tab pos="5054600" algn="ctr"/>
                  </a:tabLst>
                </a:pPr>
                <a:r>
                  <a:rPr lang="en-US" dirty="0"/>
                  <a:t>A 60-4	   ROLLER ASSM.	1</a:t>
                </a:r>
              </a:p>
              <a:p>
                <a:pPr>
                  <a:tabLst>
                    <a:tab pos="1816100" algn="l"/>
                    <a:tab pos="5054600" algn="ctr"/>
                  </a:tabLst>
                </a:pPr>
                <a:r>
                  <a:rPr lang="en-US" dirty="0"/>
                  <a:t>02-50-1150	   BOLT	1</a:t>
                </a:r>
              </a:p>
              <a:p>
                <a:pPr>
                  <a:tabLst>
                    <a:tab pos="1816100" algn="l"/>
                    <a:tab pos="5054600" algn="ctr"/>
                  </a:tabLst>
                </a:pPr>
                <a:endParaRPr lang="en-US" sz="800" dirty="0"/>
              </a:p>
              <a:p>
                <a:pPr>
                  <a:tabLst>
                    <a:tab pos="1816100" algn="l"/>
                    <a:tab pos="5054600" algn="ctr"/>
                  </a:tabLst>
                </a:pPr>
                <a:r>
                  <a:rPr lang="en-US" dirty="0"/>
                  <a:t>A 60-73	GUIDE ASSM. FRONT	1</a:t>
                </a:r>
              </a:p>
              <a:p>
                <a:pPr>
                  <a:tabLst>
                    <a:tab pos="1816100" algn="l"/>
                    <a:tab pos="5054600" algn="ctr"/>
                  </a:tabLst>
                </a:pPr>
                <a:r>
                  <a:rPr lang="en-US" dirty="0"/>
                  <a:t>A 60-74	   SUPPORT </a:t>
                </a:r>
                <a:r>
                  <a:rPr lang="en-US" dirty="0" err="1"/>
                  <a:t>WELDM’T</a:t>
                </a:r>
                <a:r>
                  <a:rPr lang="en-US" dirty="0"/>
                  <a:t>	1</a:t>
                </a:r>
              </a:p>
              <a:p>
                <a:pPr>
                  <a:tabLst>
                    <a:tab pos="1816100" algn="l"/>
                    <a:tab pos="5054600" algn="ctr"/>
                  </a:tabLst>
                </a:pPr>
                <a:r>
                  <a:rPr lang="en-US" dirty="0"/>
                  <a:t>R 60-99	   WEAR PLATE	1</a:t>
                </a:r>
              </a:p>
              <a:p>
                <a:pPr>
                  <a:tabLst>
                    <a:tab pos="1816100" algn="l"/>
                    <a:tab pos="5054600" algn="ctr"/>
                  </a:tabLst>
                </a:pPr>
                <a:r>
                  <a:rPr lang="en-US" dirty="0"/>
                  <a:t>02-50-1150	   BOLT	1</a:t>
                </a:r>
              </a:p>
            </p:txBody>
          </p:sp>
          <p:sp>
            <p:nvSpPr>
              <p:cNvPr id="126984" name="Line 8"/>
              <p:cNvSpPr>
                <a:spLocks noChangeShapeType="1"/>
              </p:cNvSpPr>
              <p:nvPr/>
            </p:nvSpPr>
            <p:spPr bwMode="auto">
              <a:xfrm>
                <a:off x="1172" y="1176"/>
                <a:ext cx="3424" cy="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126985" name="Line 9"/>
              <p:cNvSpPr>
                <a:spLocks noChangeShapeType="1"/>
              </p:cNvSpPr>
              <p:nvPr/>
            </p:nvSpPr>
            <p:spPr bwMode="auto">
              <a:xfrm>
                <a:off x="1172" y="1688"/>
                <a:ext cx="3424" cy="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126986" name="Line 10"/>
              <p:cNvSpPr>
                <a:spLocks noChangeShapeType="1"/>
              </p:cNvSpPr>
              <p:nvPr/>
            </p:nvSpPr>
            <p:spPr bwMode="auto">
              <a:xfrm>
                <a:off x="1172" y="2456"/>
                <a:ext cx="3424" cy="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126987" name="Line 11"/>
              <p:cNvSpPr>
                <a:spLocks noChangeShapeType="1"/>
              </p:cNvSpPr>
              <p:nvPr/>
            </p:nvSpPr>
            <p:spPr bwMode="auto">
              <a:xfrm>
                <a:off x="1172" y="3224"/>
                <a:ext cx="3424" cy="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126988" name="Line 12"/>
              <p:cNvSpPr>
                <a:spLocks noChangeShapeType="1"/>
              </p:cNvSpPr>
              <p:nvPr/>
            </p:nvSpPr>
            <p:spPr bwMode="auto">
              <a:xfrm>
                <a:off x="1172" y="4016"/>
                <a:ext cx="3424" cy="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126989" name="Line 13"/>
              <p:cNvSpPr>
                <a:spLocks noChangeShapeType="1"/>
              </p:cNvSpPr>
              <p:nvPr/>
            </p:nvSpPr>
            <p:spPr bwMode="auto">
              <a:xfrm>
                <a:off x="1172" y="1424"/>
                <a:ext cx="3424" cy="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126990" name="Line 14"/>
              <p:cNvSpPr>
                <a:spLocks noChangeShapeType="1"/>
              </p:cNvSpPr>
              <p:nvPr/>
            </p:nvSpPr>
            <p:spPr bwMode="auto">
              <a:xfrm>
                <a:off x="2224" y="1176"/>
                <a:ext cx="0" cy="283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126991" name="Line 15"/>
              <p:cNvSpPr>
                <a:spLocks noChangeShapeType="1"/>
              </p:cNvSpPr>
              <p:nvPr/>
            </p:nvSpPr>
            <p:spPr bwMode="auto">
              <a:xfrm>
                <a:off x="4192" y="1176"/>
                <a:ext cx="0" cy="283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grpSp>
      </p:grpSp>
      <p:sp>
        <p:nvSpPr>
          <p:cNvPr id="128016" name="Rectangle 16"/>
          <p:cNvSpPr>
            <a:spLocks noChangeArrowheads="1"/>
          </p:cNvSpPr>
          <p:nvPr/>
        </p:nvSpPr>
        <p:spPr bwMode="auto">
          <a:xfrm>
            <a:off x="7435850" y="5738813"/>
            <a:ext cx="1450975"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sz="1600" dirty="0"/>
              <a:t>Figure </a:t>
            </a:r>
            <a:r>
              <a:rPr lang="en-US" sz="1600" dirty="0">
                <a:solidFill>
                  <a:srgbClr val="255898"/>
                </a:solidFill>
              </a:rPr>
              <a:t>5.9</a:t>
            </a:r>
            <a:r>
              <a:rPr lang="en-US" sz="1600" dirty="0"/>
              <a:t> (a)</a:t>
            </a:r>
          </a:p>
        </p:txBody>
      </p:sp>
    </p:spTree>
    <p:extLst>
      <p:ext uri="{BB962C8B-B14F-4D97-AF65-F5344CB8AC3E}">
        <p14:creationId xmlns:p14="http://schemas.microsoft.com/office/powerpoint/2010/main" val="1882975783"/>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1000"/>
                                  </p:stCondLst>
                                  <p:childTnLst>
                                    <p:set>
                                      <p:cBhvr>
                                        <p:cTn id="6" dur="1" fill="hold">
                                          <p:stCondLst>
                                            <p:cond delay="0"/>
                                          </p:stCondLst>
                                        </p:cTn>
                                        <p:tgtEl>
                                          <p:spTgt spid="128003"/>
                                        </p:tgtEl>
                                        <p:attrNameLst>
                                          <p:attrName>style.visibility</p:attrName>
                                        </p:attrNameLst>
                                      </p:cBhvr>
                                      <p:to>
                                        <p:strVal val="visible"/>
                                      </p:to>
                                    </p:set>
                                    <p:animEffect transition="in" filter="wipe(left)">
                                      <p:cBhvr>
                                        <p:cTn id="7" dur="1000"/>
                                        <p:tgtEl>
                                          <p:spTgt spid="128003"/>
                                        </p:tgtEl>
                                      </p:cBhvr>
                                    </p:animEffect>
                                  </p:childTnLst>
                                </p:cTn>
                              </p:par>
                            </p:childTnLst>
                          </p:cTn>
                        </p:par>
                        <p:par>
                          <p:cTn id="8" fill="hold" nodeType="afterGroup">
                            <p:stCondLst>
                              <p:cond delay="2000"/>
                            </p:stCondLst>
                            <p:childTnLst>
                              <p:par>
                                <p:cTn id="9" presetID="18" presetClass="entr" presetSubtype="6" fill="hold" nodeType="afterEffect">
                                  <p:stCondLst>
                                    <p:cond delay="1000"/>
                                  </p:stCondLst>
                                  <p:childTnLst>
                                    <p:set>
                                      <p:cBhvr>
                                        <p:cTn id="10" dur="1" fill="hold">
                                          <p:stCondLst>
                                            <p:cond delay="0"/>
                                          </p:stCondLst>
                                        </p:cTn>
                                        <p:tgtEl>
                                          <p:spTgt spid="128004"/>
                                        </p:tgtEl>
                                        <p:attrNameLst>
                                          <p:attrName>style.visibility</p:attrName>
                                        </p:attrNameLst>
                                      </p:cBhvr>
                                      <p:to>
                                        <p:strVal val="visible"/>
                                      </p:to>
                                    </p:set>
                                    <p:animEffect transition="in" filter="strips(downRight)">
                                      <p:cBhvr>
                                        <p:cTn id="11" dur="1000"/>
                                        <p:tgtEl>
                                          <p:spTgt spid="128004"/>
                                        </p:tgtEl>
                                      </p:cBhvr>
                                    </p:animEffect>
                                  </p:childTnLst>
                                </p:cTn>
                              </p:par>
                            </p:childTnLst>
                          </p:cTn>
                        </p:par>
                        <p:par>
                          <p:cTn id="12" fill="hold" nodeType="afterGroup">
                            <p:stCondLst>
                              <p:cond delay="4000"/>
                            </p:stCondLst>
                            <p:childTnLst>
                              <p:par>
                                <p:cTn id="13" presetID="22" presetClass="entr" presetSubtype="8" fill="hold" grpId="0" nodeType="afterEffect">
                                  <p:stCondLst>
                                    <p:cond delay="0"/>
                                  </p:stCondLst>
                                  <p:childTnLst>
                                    <p:set>
                                      <p:cBhvr>
                                        <p:cTn id="14" dur="1" fill="hold">
                                          <p:stCondLst>
                                            <p:cond delay="0"/>
                                          </p:stCondLst>
                                        </p:cTn>
                                        <p:tgtEl>
                                          <p:spTgt spid="128016"/>
                                        </p:tgtEl>
                                        <p:attrNameLst>
                                          <p:attrName>style.visibility</p:attrName>
                                        </p:attrNameLst>
                                      </p:cBhvr>
                                      <p:to>
                                        <p:strVal val="visible"/>
                                      </p:to>
                                    </p:set>
                                    <p:animEffect transition="in" filter="wipe(left)">
                                      <p:cBhvr>
                                        <p:cTn id="15" dur="1000"/>
                                        <p:tgtEl>
                                          <p:spTgt spid="1280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3" grpId="0" autoUpdateAnimBg="0"/>
      <p:bldP spid="128016" grpId="0"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Text Box 2"/>
          <p:cNvSpPr txBox="1">
            <a:spLocks noChangeArrowheads="1"/>
          </p:cNvSpPr>
          <p:nvPr/>
        </p:nvSpPr>
        <p:spPr bwMode="auto">
          <a:xfrm>
            <a:off x="981075" y="312738"/>
            <a:ext cx="7180263" cy="777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00008" tIns="50004" rIns="100008" bIns="50004">
            <a:spAutoFit/>
          </a:bodyPr>
          <a:lstStyle>
            <a:lvl1pPr defTabSz="1000125">
              <a:defRPr>
                <a:solidFill>
                  <a:schemeClr val="tx1"/>
                </a:solidFill>
                <a:latin typeface="Calibri" charset="0"/>
                <a:ea typeface="ＭＳ Ｐゴシック" charset="0"/>
                <a:cs typeface="Arial" charset="0"/>
              </a:defRPr>
            </a:lvl1pPr>
            <a:lvl2pPr marL="742950" indent="-285750" defTabSz="1000125">
              <a:defRPr>
                <a:solidFill>
                  <a:schemeClr val="tx1"/>
                </a:solidFill>
                <a:latin typeface="Calibri" charset="0"/>
                <a:ea typeface="Arial" charset="0"/>
                <a:cs typeface="Arial" charset="0"/>
              </a:defRPr>
            </a:lvl2pPr>
            <a:lvl3pPr marL="1143000" indent="-228600" defTabSz="1000125">
              <a:defRPr>
                <a:solidFill>
                  <a:schemeClr val="tx1"/>
                </a:solidFill>
                <a:latin typeface="Calibri" charset="0"/>
                <a:ea typeface="Arial" charset="0"/>
                <a:cs typeface="Arial" charset="0"/>
              </a:defRPr>
            </a:lvl3pPr>
            <a:lvl4pPr marL="1600200" indent="-228600" defTabSz="1000125">
              <a:defRPr>
                <a:solidFill>
                  <a:schemeClr val="tx1"/>
                </a:solidFill>
                <a:latin typeface="Calibri" charset="0"/>
                <a:ea typeface="Arial" charset="0"/>
                <a:cs typeface="Arial" charset="0"/>
              </a:defRPr>
            </a:lvl4pPr>
            <a:lvl5pPr marL="2057400" indent="-228600" defTabSz="1000125">
              <a:defRPr>
                <a:solidFill>
                  <a:schemeClr val="tx1"/>
                </a:solidFill>
                <a:latin typeface="Calibri" charset="0"/>
                <a:ea typeface="Arial" charset="0"/>
                <a:cs typeface="Arial" charset="0"/>
              </a:defRPr>
            </a:lvl5pPr>
            <a:lvl6pPr marL="2514600" indent="-228600" defTabSz="1000125" fontAlgn="base">
              <a:spcBef>
                <a:spcPct val="0"/>
              </a:spcBef>
              <a:spcAft>
                <a:spcPct val="0"/>
              </a:spcAft>
              <a:defRPr>
                <a:solidFill>
                  <a:schemeClr val="tx1"/>
                </a:solidFill>
                <a:latin typeface="Calibri" charset="0"/>
                <a:ea typeface="Arial" charset="0"/>
                <a:cs typeface="Arial" charset="0"/>
              </a:defRPr>
            </a:lvl6pPr>
            <a:lvl7pPr marL="2971800" indent="-228600" defTabSz="1000125" fontAlgn="base">
              <a:spcBef>
                <a:spcPct val="0"/>
              </a:spcBef>
              <a:spcAft>
                <a:spcPct val="0"/>
              </a:spcAft>
              <a:defRPr>
                <a:solidFill>
                  <a:schemeClr val="tx1"/>
                </a:solidFill>
                <a:latin typeface="Calibri" charset="0"/>
                <a:ea typeface="Arial" charset="0"/>
                <a:cs typeface="Arial" charset="0"/>
              </a:defRPr>
            </a:lvl7pPr>
            <a:lvl8pPr marL="3429000" indent="-228600" defTabSz="1000125" fontAlgn="base">
              <a:spcBef>
                <a:spcPct val="0"/>
              </a:spcBef>
              <a:spcAft>
                <a:spcPct val="0"/>
              </a:spcAft>
              <a:defRPr>
                <a:solidFill>
                  <a:schemeClr val="tx1"/>
                </a:solidFill>
                <a:latin typeface="Calibri" charset="0"/>
                <a:ea typeface="Arial" charset="0"/>
                <a:cs typeface="Arial" charset="0"/>
              </a:defRPr>
            </a:lvl8pPr>
            <a:lvl9pPr marL="3886200" indent="-228600" defTabSz="1000125" fontAlgn="base">
              <a:spcBef>
                <a:spcPct val="0"/>
              </a:spcBef>
              <a:spcAft>
                <a:spcPct val="0"/>
              </a:spcAft>
              <a:defRPr>
                <a:solidFill>
                  <a:schemeClr val="tx1"/>
                </a:solidFill>
                <a:latin typeface="Calibri" charset="0"/>
                <a:ea typeface="Arial" charset="0"/>
                <a:cs typeface="Arial" charset="0"/>
              </a:defRPr>
            </a:lvl9pPr>
          </a:lstStyle>
          <a:p>
            <a:pPr algn="ctr">
              <a:spcBef>
                <a:spcPct val="50000"/>
              </a:spcBef>
            </a:pPr>
            <a:r>
              <a:rPr lang="en-US" sz="4400" b="1" dirty="0">
                <a:solidFill>
                  <a:srgbClr val="000000"/>
                </a:solidFill>
                <a:latin typeface="Arial" charset="0"/>
                <a:ea typeface="MS PGothic" charset="0"/>
                <a:cs typeface="MS PGothic" charset="0"/>
              </a:rPr>
              <a:t>Bills of Material</a:t>
            </a:r>
          </a:p>
        </p:txBody>
      </p:sp>
      <p:sp>
        <p:nvSpPr>
          <p:cNvPr id="129027" name="Rectangle 3"/>
          <p:cNvSpPr>
            <a:spLocks noChangeArrowheads="1"/>
          </p:cNvSpPr>
          <p:nvPr/>
        </p:nvSpPr>
        <p:spPr bwMode="auto">
          <a:xfrm>
            <a:off x="481013" y="1506538"/>
            <a:ext cx="2779712" cy="9286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nSpc>
                <a:spcPct val="90000"/>
              </a:lnSpc>
            </a:pPr>
            <a:r>
              <a:rPr lang="en-US" sz="2000" b="1" dirty="0"/>
              <a:t>Hard Rock Cafe’s Hickory BBQ Bacon Cheeseburger</a:t>
            </a:r>
          </a:p>
        </p:txBody>
      </p:sp>
      <p:grpSp>
        <p:nvGrpSpPr>
          <p:cNvPr id="129028" name="Group 4"/>
          <p:cNvGrpSpPr>
            <a:grpSpLocks/>
          </p:cNvGrpSpPr>
          <p:nvPr/>
        </p:nvGrpSpPr>
        <p:grpSpPr bwMode="auto">
          <a:xfrm>
            <a:off x="3444875" y="1427163"/>
            <a:ext cx="5041900" cy="4724400"/>
            <a:chOff x="1292" y="1120"/>
            <a:chExt cx="3176" cy="2976"/>
          </a:xfrm>
        </p:grpSpPr>
        <p:sp>
          <p:nvSpPr>
            <p:cNvPr id="129029" name="Rectangle 5"/>
            <p:cNvSpPr>
              <a:spLocks noChangeArrowheads="1"/>
            </p:cNvSpPr>
            <p:nvPr/>
          </p:nvSpPr>
          <p:spPr bwMode="auto">
            <a:xfrm>
              <a:off x="1304" y="1120"/>
              <a:ext cx="3152" cy="240"/>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dirty="0"/>
            </a:p>
          </p:txBody>
        </p:sp>
        <p:grpSp>
          <p:nvGrpSpPr>
            <p:cNvPr id="129030" name="Group 6"/>
            <p:cNvGrpSpPr>
              <a:grpSpLocks/>
            </p:cNvGrpSpPr>
            <p:nvPr/>
          </p:nvGrpSpPr>
          <p:grpSpPr bwMode="auto">
            <a:xfrm>
              <a:off x="1292" y="1120"/>
              <a:ext cx="3176" cy="2976"/>
              <a:chOff x="1164" y="1176"/>
              <a:chExt cx="3176" cy="2976"/>
            </a:xfrm>
          </p:grpSpPr>
          <p:sp>
            <p:nvSpPr>
              <p:cNvPr id="129031" name="Rectangle 7"/>
              <p:cNvSpPr>
                <a:spLocks noChangeArrowheads="1"/>
              </p:cNvSpPr>
              <p:nvPr/>
            </p:nvSpPr>
            <p:spPr bwMode="auto">
              <a:xfrm>
                <a:off x="1164" y="1191"/>
                <a:ext cx="3101" cy="29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tabLst>
                    <a:tab pos="3911600" algn="l"/>
                  </a:tabLst>
                </a:pPr>
                <a:r>
                  <a:rPr lang="en-US" dirty="0"/>
                  <a:t>DESCRIPTION	QTY</a:t>
                </a:r>
              </a:p>
              <a:p>
                <a:pPr>
                  <a:tabLst>
                    <a:tab pos="3911600" algn="l"/>
                  </a:tabLst>
                </a:pPr>
                <a:endParaRPr lang="en-US" sz="800" dirty="0"/>
              </a:p>
              <a:p>
                <a:pPr>
                  <a:tabLst>
                    <a:tab pos="3911600" algn="l"/>
                  </a:tabLst>
                </a:pPr>
                <a:r>
                  <a:rPr lang="en-US" dirty="0"/>
                  <a:t>Bun	1</a:t>
                </a:r>
                <a:endParaRPr lang="en-US" sz="900" dirty="0"/>
              </a:p>
              <a:p>
                <a:pPr>
                  <a:tabLst>
                    <a:tab pos="3911600" algn="l"/>
                  </a:tabLst>
                </a:pPr>
                <a:r>
                  <a:rPr lang="en-US" dirty="0"/>
                  <a:t>Hamburger patty	8 oz.</a:t>
                </a:r>
              </a:p>
              <a:p>
                <a:pPr>
                  <a:tabLst>
                    <a:tab pos="3911600" algn="l"/>
                  </a:tabLst>
                </a:pPr>
                <a:r>
                  <a:rPr lang="en-US" dirty="0"/>
                  <a:t>Cheddar cheese	2 slices</a:t>
                </a:r>
              </a:p>
              <a:p>
                <a:pPr>
                  <a:tabLst>
                    <a:tab pos="3911600" algn="l"/>
                  </a:tabLst>
                </a:pPr>
                <a:r>
                  <a:rPr lang="en-US" dirty="0"/>
                  <a:t>Bacon	2 strips</a:t>
                </a:r>
              </a:p>
              <a:p>
                <a:pPr>
                  <a:tabLst>
                    <a:tab pos="3911600" algn="l"/>
                  </a:tabLst>
                </a:pPr>
                <a:r>
                  <a:rPr lang="en-US" dirty="0"/>
                  <a:t>BBQ onions	1/2 cup</a:t>
                </a:r>
              </a:p>
              <a:p>
                <a:pPr>
                  <a:tabLst>
                    <a:tab pos="3911600" algn="l"/>
                  </a:tabLst>
                </a:pPr>
                <a:r>
                  <a:rPr lang="en-US" dirty="0"/>
                  <a:t>Hickory BBQ sauce	1 oz.</a:t>
                </a:r>
              </a:p>
              <a:p>
                <a:pPr>
                  <a:tabLst>
                    <a:tab pos="3911600" algn="l"/>
                  </a:tabLst>
                </a:pPr>
                <a:r>
                  <a:rPr lang="en-US" dirty="0"/>
                  <a:t>Burger set	</a:t>
                </a:r>
              </a:p>
              <a:p>
                <a:pPr>
                  <a:tabLst>
                    <a:tab pos="3911600" algn="l"/>
                  </a:tabLst>
                </a:pPr>
                <a:r>
                  <a:rPr lang="en-US" dirty="0"/>
                  <a:t>   Lettuce	1 leaf</a:t>
                </a:r>
              </a:p>
              <a:p>
                <a:pPr>
                  <a:tabLst>
                    <a:tab pos="3911600" algn="l"/>
                  </a:tabLst>
                </a:pPr>
                <a:r>
                  <a:rPr lang="en-US" dirty="0"/>
                  <a:t>   Tomato	1 slice</a:t>
                </a:r>
              </a:p>
              <a:p>
                <a:pPr>
                  <a:tabLst>
                    <a:tab pos="3911600" algn="l"/>
                  </a:tabLst>
                </a:pPr>
                <a:r>
                  <a:rPr lang="en-US" dirty="0"/>
                  <a:t>   Red onion	4 rings</a:t>
                </a:r>
              </a:p>
              <a:p>
                <a:pPr>
                  <a:tabLst>
                    <a:tab pos="3911600" algn="l"/>
                  </a:tabLst>
                </a:pPr>
                <a:r>
                  <a:rPr lang="en-US" dirty="0"/>
                  <a:t>   Pickle	1 slice</a:t>
                </a:r>
              </a:p>
              <a:p>
                <a:pPr>
                  <a:tabLst>
                    <a:tab pos="3911600" algn="l"/>
                  </a:tabLst>
                </a:pPr>
                <a:r>
                  <a:rPr lang="en-US" dirty="0"/>
                  <a:t>French fries	5 oz.</a:t>
                </a:r>
              </a:p>
              <a:p>
                <a:pPr>
                  <a:tabLst>
                    <a:tab pos="3911600" algn="l"/>
                  </a:tabLst>
                </a:pPr>
                <a:r>
                  <a:rPr lang="en-US" dirty="0"/>
                  <a:t>Seasoned salt	1 tsp.</a:t>
                </a:r>
              </a:p>
              <a:p>
                <a:pPr>
                  <a:tabLst>
                    <a:tab pos="3911600" algn="l"/>
                  </a:tabLst>
                </a:pPr>
                <a:r>
                  <a:rPr lang="en-US" dirty="0"/>
                  <a:t>11-inch plate	1</a:t>
                </a:r>
              </a:p>
              <a:p>
                <a:pPr>
                  <a:tabLst>
                    <a:tab pos="3911600" algn="l"/>
                  </a:tabLst>
                </a:pPr>
                <a:r>
                  <a:rPr lang="en-US" dirty="0"/>
                  <a:t>HRC flag	1</a:t>
                </a:r>
              </a:p>
            </p:txBody>
          </p:sp>
          <p:grpSp>
            <p:nvGrpSpPr>
              <p:cNvPr id="129032" name="Group 8"/>
              <p:cNvGrpSpPr>
                <a:grpSpLocks/>
              </p:cNvGrpSpPr>
              <p:nvPr/>
            </p:nvGrpSpPr>
            <p:grpSpPr bwMode="auto">
              <a:xfrm>
                <a:off x="1172" y="1176"/>
                <a:ext cx="3168" cy="2976"/>
                <a:chOff x="1172" y="1176"/>
                <a:chExt cx="3424" cy="2976"/>
              </a:xfrm>
            </p:grpSpPr>
            <p:sp>
              <p:nvSpPr>
                <p:cNvPr id="129034" name="Line 9"/>
                <p:cNvSpPr>
                  <a:spLocks noChangeShapeType="1"/>
                </p:cNvSpPr>
                <p:nvPr/>
              </p:nvSpPr>
              <p:spPr bwMode="auto">
                <a:xfrm>
                  <a:off x="1172" y="1176"/>
                  <a:ext cx="3424" cy="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129035" name="Line 10"/>
                <p:cNvSpPr>
                  <a:spLocks noChangeShapeType="1"/>
                </p:cNvSpPr>
                <p:nvPr/>
              </p:nvSpPr>
              <p:spPr bwMode="auto">
                <a:xfrm>
                  <a:off x="1172" y="4152"/>
                  <a:ext cx="3424" cy="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129036" name="Line 11"/>
                <p:cNvSpPr>
                  <a:spLocks noChangeShapeType="1"/>
                </p:cNvSpPr>
                <p:nvPr/>
              </p:nvSpPr>
              <p:spPr bwMode="auto">
                <a:xfrm>
                  <a:off x="1172" y="1424"/>
                  <a:ext cx="3424" cy="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grpSp>
          <p:sp>
            <p:nvSpPr>
              <p:cNvPr id="129033" name="Line 12"/>
              <p:cNvSpPr>
                <a:spLocks noChangeShapeType="1"/>
              </p:cNvSpPr>
              <p:nvPr/>
            </p:nvSpPr>
            <p:spPr bwMode="auto">
              <a:xfrm>
                <a:off x="3496" y="1176"/>
                <a:ext cx="0" cy="296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grpSp>
      </p:grpSp>
      <p:sp>
        <p:nvSpPr>
          <p:cNvPr id="129037" name="Rectangle 13"/>
          <p:cNvSpPr>
            <a:spLocks noChangeArrowheads="1"/>
          </p:cNvSpPr>
          <p:nvPr/>
        </p:nvSpPr>
        <p:spPr bwMode="auto">
          <a:xfrm>
            <a:off x="647700" y="5453063"/>
            <a:ext cx="146050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sz="1600" dirty="0"/>
              <a:t>Figure </a:t>
            </a:r>
            <a:r>
              <a:rPr lang="en-US" sz="1600" dirty="0">
                <a:solidFill>
                  <a:schemeClr val="tx2"/>
                </a:solidFill>
              </a:rPr>
              <a:t>5.9 </a:t>
            </a:r>
            <a:r>
              <a:rPr lang="en-US" sz="1600" dirty="0"/>
              <a:t>(b)</a:t>
            </a:r>
          </a:p>
        </p:txBody>
      </p:sp>
    </p:spTree>
    <p:extLst>
      <p:ext uri="{BB962C8B-B14F-4D97-AF65-F5344CB8AC3E}">
        <p14:creationId xmlns:p14="http://schemas.microsoft.com/office/powerpoint/2010/main" val="558672324"/>
      </p:ext>
    </p:extLst>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1000"/>
                                  </p:stCondLst>
                                  <p:childTnLst>
                                    <p:set>
                                      <p:cBhvr>
                                        <p:cTn id="6" dur="1" fill="hold">
                                          <p:stCondLst>
                                            <p:cond delay="0"/>
                                          </p:stCondLst>
                                        </p:cTn>
                                        <p:tgtEl>
                                          <p:spTgt spid="129027"/>
                                        </p:tgtEl>
                                        <p:attrNameLst>
                                          <p:attrName>style.visibility</p:attrName>
                                        </p:attrNameLst>
                                      </p:cBhvr>
                                      <p:to>
                                        <p:strVal val="visible"/>
                                      </p:to>
                                    </p:set>
                                    <p:animEffect transition="in" filter="wipe(left)">
                                      <p:cBhvr>
                                        <p:cTn id="7" dur="1000"/>
                                        <p:tgtEl>
                                          <p:spTgt spid="129027"/>
                                        </p:tgtEl>
                                      </p:cBhvr>
                                    </p:animEffect>
                                  </p:childTnLst>
                                </p:cTn>
                              </p:par>
                            </p:childTnLst>
                          </p:cTn>
                        </p:par>
                        <p:par>
                          <p:cTn id="8" fill="hold" nodeType="afterGroup">
                            <p:stCondLst>
                              <p:cond delay="2000"/>
                            </p:stCondLst>
                            <p:childTnLst>
                              <p:par>
                                <p:cTn id="9" presetID="18" presetClass="entr" presetSubtype="6" fill="hold" nodeType="afterEffect">
                                  <p:stCondLst>
                                    <p:cond delay="1000"/>
                                  </p:stCondLst>
                                  <p:childTnLst>
                                    <p:set>
                                      <p:cBhvr>
                                        <p:cTn id="10" dur="1" fill="hold">
                                          <p:stCondLst>
                                            <p:cond delay="0"/>
                                          </p:stCondLst>
                                        </p:cTn>
                                        <p:tgtEl>
                                          <p:spTgt spid="129028"/>
                                        </p:tgtEl>
                                        <p:attrNameLst>
                                          <p:attrName>style.visibility</p:attrName>
                                        </p:attrNameLst>
                                      </p:cBhvr>
                                      <p:to>
                                        <p:strVal val="visible"/>
                                      </p:to>
                                    </p:set>
                                    <p:animEffect transition="in" filter="strips(downRight)">
                                      <p:cBhvr>
                                        <p:cTn id="11" dur="1000"/>
                                        <p:tgtEl>
                                          <p:spTgt spid="129028"/>
                                        </p:tgtEl>
                                      </p:cBhvr>
                                    </p:animEffect>
                                  </p:childTnLst>
                                </p:cTn>
                              </p:par>
                            </p:childTnLst>
                          </p:cTn>
                        </p:par>
                        <p:par>
                          <p:cTn id="12" fill="hold" nodeType="afterGroup">
                            <p:stCondLst>
                              <p:cond delay="4000"/>
                            </p:stCondLst>
                            <p:childTnLst>
                              <p:par>
                                <p:cTn id="13" presetID="22" presetClass="entr" presetSubtype="8" fill="hold" grpId="0" nodeType="afterEffect">
                                  <p:stCondLst>
                                    <p:cond delay="0"/>
                                  </p:stCondLst>
                                  <p:childTnLst>
                                    <p:set>
                                      <p:cBhvr>
                                        <p:cTn id="14" dur="1" fill="hold">
                                          <p:stCondLst>
                                            <p:cond delay="0"/>
                                          </p:stCondLst>
                                        </p:cTn>
                                        <p:tgtEl>
                                          <p:spTgt spid="129037"/>
                                        </p:tgtEl>
                                        <p:attrNameLst>
                                          <p:attrName>style.visibility</p:attrName>
                                        </p:attrNameLst>
                                      </p:cBhvr>
                                      <p:to>
                                        <p:strVal val="visible"/>
                                      </p:to>
                                    </p:set>
                                    <p:animEffect transition="in" filter="wipe(left)">
                                      <p:cBhvr>
                                        <p:cTn id="15" dur="1000"/>
                                        <p:tgtEl>
                                          <p:spTgt spid="1290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7" grpId="0" autoUpdateAnimBg="0"/>
      <p:bldP spid="129037" grpId="0"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Make-or-Buy Decisions</a:t>
            </a:r>
          </a:p>
        </p:txBody>
      </p:sp>
      <p:sp>
        <p:nvSpPr>
          <p:cNvPr id="6" name="Content Placeholder 5"/>
          <p:cNvSpPr>
            <a:spLocks noGrp="1"/>
          </p:cNvSpPr>
          <p:nvPr>
            <p:ph idx="1"/>
          </p:nvPr>
        </p:nvSpPr>
        <p:spPr>
          <a:xfrm>
            <a:off x="774700" y="1600200"/>
            <a:ext cx="7607300" cy="4525963"/>
          </a:xfrm>
        </p:spPr>
        <p:txBody>
          <a:bodyPr/>
          <a:lstStyle/>
          <a:p>
            <a:r>
              <a:rPr lang="en-US" dirty="0"/>
              <a:t>Produce components themselves or buy from an outside source</a:t>
            </a:r>
          </a:p>
          <a:p>
            <a:r>
              <a:rPr lang="en-US" dirty="0"/>
              <a:t>Variations in</a:t>
            </a:r>
          </a:p>
          <a:p>
            <a:pPr lvl="1"/>
            <a:r>
              <a:rPr lang="en-US" dirty="0"/>
              <a:t>Quality</a:t>
            </a:r>
          </a:p>
          <a:p>
            <a:pPr lvl="1"/>
            <a:r>
              <a:rPr lang="en-US" dirty="0"/>
              <a:t>Cost</a:t>
            </a:r>
          </a:p>
          <a:p>
            <a:pPr lvl="1"/>
            <a:r>
              <a:rPr lang="en-US" dirty="0"/>
              <a:t>Delivery schedules</a:t>
            </a:r>
          </a:p>
          <a:p>
            <a:r>
              <a:rPr lang="en-US" dirty="0"/>
              <a:t>Critical to product definition</a:t>
            </a:r>
          </a:p>
          <a:p>
            <a:endParaRPr lang="en-US" dirty="0"/>
          </a:p>
        </p:txBody>
      </p:sp>
    </p:spTree>
    <p:extLst>
      <p:ext uri="{BB962C8B-B14F-4D97-AF65-F5344CB8AC3E}">
        <p14:creationId xmlns:p14="http://schemas.microsoft.com/office/powerpoint/2010/main" val="157003743"/>
      </p:ext>
    </p:extLst>
  </p:cSld>
  <p:clrMapOvr>
    <a:masterClrMapping/>
  </p:clrMapOvr>
  <p:transition spd="slow">
    <p:pull dir="lu"/>
  </p:transition>
</p:sld>
</file>

<file path=ppt/slides/slide64.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130050" name="Rectangle 2"/>
          <p:cNvSpPr>
            <a:spLocks noGrp="1" noChangeArrowheads="1"/>
          </p:cNvSpPr>
          <p:nvPr>
            <p:ph type="body" idx="1"/>
          </p:nvPr>
        </p:nvSpPr>
        <p:spPr>
          <a:xfrm>
            <a:off x="1016000" y="1971675"/>
            <a:ext cx="7112000" cy="4183063"/>
          </a:xfrm>
        </p:spPr>
        <p:txBody>
          <a:bodyPr lIns="98967" tIns="48615" rIns="98967" bIns="48615"/>
          <a:lstStyle/>
          <a:p>
            <a:pPr marL="444500" indent="-444500">
              <a:buClr>
                <a:srgbClr val="BF0922"/>
              </a:buClr>
              <a:buSzPct val="60000"/>
              <a:buFont typeface="Lucida Grande" charset="0"/>
              <a:buChar char="►"/>
            </a:pPr>
            <a:r>
              <a:rPr lang="en-US" dirty="0">
                <a:latin typeface="Arial" charset="0"/>
                <a:cs typeface="Arial" charset="0"/>
              </a:rPr>
              <a:t>Parts grouped into families with similar characteristics</a:t>
            </a:r>
          </a:p>
          <a:p>
            <a:pPr marL="444500" indent="-444500">
              <a:buClr>
                <a:srgbClr val="BF0922"/>
              </a:buClr>
              <a:buSzPct val="60000"/>
              <a:buFont typeface="Lucida Grande" charset="0"/>
              <a:buChar char="►"/>
            </a:pPr>
            <a:r>
              <a:rPr lang="en-US" dirty="0">
                <a:latin typeface="Arial" charset="0"/>
                <a:cs typeface="Arial" charset="0"/>
              </a:rPr>
              <a:t>Coding system describes processing and physical characteristics</a:t>
            </a:r>
          </a:p>
          <a:p>
            <a:pPr marL="444500" indent="-444500">
              <a:buClr>
                <a:srgbClr val="BF0922"/>
              </a:buClr>
              <a:buSzPct val="60000"/>
              <a:buFont typeface="Lucida Grande" charset="0"/>
              <a:buChar char="►"/>
            </a:pPr>
            <a:r>
              <a:rPr lang="en-US" dirty="0">
                <a:latin typeface="Arial" charset="0"/>
                <a:cs typeface="Arial" charset="0"/>
              </a:rPr>
              <a:t>Part families can be produced </a:t>
            </a:r>
            <a:br>
              <a:rPr lang="en-US" dirty="0">
                <a:latin typeface="Arial" charset="0"/>
                <a:cs typeface="Arial" charset="0"/>
              </a:rPr>
            </a:br>
            <a:r>
              <a:rPr lang="en-US" dirty="0">
                <a:latin typeface="Arial" charset="0"/>
                <a:cs typeface="Arial" charset="0"/>
              </a:rPr>
              <a:t>in dedicated manufacturing cells</a:t>
            </a:r>
          </a:p>
        </p:txBody>
      </p:sp>
      <p:sp>
        <p:nvSpPr>
          <p:cNvPr id="131074" name="Rectangle 3"/>
          <p:cNvSpPr>
            <a:spLocks noGrp="1" noChangeArrowheads="1"/>
          </p:cNvSpPr>
          <p:nvPr>
            <p:ph type="title"/>
          </p:nvPr>
        </p:nvSpPr>
        <p:spPr>
          <a:xfrm>
            <a:off x="685800" y="600075"/>
            <a:ext cx="7772400" cy="927100"/>
          </a:xfrm>
        </p:spPr>
        <p:txBody>
          <a:bodyPr/>
          <a:lstStyle/>
          <a:p>
            <a:pPr>
              <a:lnSpc>
                <a:spcPct val="80000"/>
              </a:lnSpc>
            </a:pPr>
            <a:r>
              <a:rPr lang="en-US" dirty="0">
                <a:latin typeface="Arial" charset="0"/>
                <a:cs typeface="Arial" charset="0"/>
              </a:rPr>
              <a:t>Group Technology</a:t>
            </a:r>
          </a:p>
        </p:txBody>
      </p:sp>
    </p:spTree>
    <p:extLst>
      <p:ext uri="{BB962C8B-B14F-4D97-AF65-F5344CB8AC3E}">
        <p14:creationId xmlns:p14="http://schemas.microsoft.com/office/powerpoint/2010/main" val="4205568559"/>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130050"/>
                                        </p:tgtEl>
                                        <p:attrNameLst>
                                          <p:attrName>style.visibility</p:attrName>
                                        </p:attrNameLst>
                                      </p:cBhvr>
                                      <p:to>
                                        <p:strVal val="visible"/>
                                      </p:to>
                                    </p:set>
                                    <p:animEffect transition="in" filter="strips(downRight)">
                                      <p:cBhvr>
                                        <p:cTn id="7" dur="1000"/>
                                        <p:tgtEl>
                                          <p:spTgt spid="130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0" grpId="0" animBg="1"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21" name="Rectangle 2"/>
          <p:cNvSpPr>
            <a:spLocks noGrp="1" noChangeArrowheads="1"/>
          </p:cNvSpPr>
          <p:nvPr>
            <p:ph type="title"/>
          </p:nvPr>
        </p:nvSpPr>
        <p:spPr>
          <a:xfrm>
            <a:off x="685800" y="571500"/>
            <a:ext cx="7772400" cy="927100"/>
          </a:xfrm>
        </p:spPr>
        <p:txBody>
          <a:bodyPr/>
          <a:lstStyle/>
          <a:p>
            <a:r>
              <a:rPr lang="en-US" dirty="0">
                <a:latin typeface="Arial" charset="0"/>
                <a:cs typeface="Arial" charset="0"/>
              </a:rPr>
              <a:t>Group Technology Scheme</a:t>
            </a:r>
          </a:p>
        </p:txBody>
      </p:sp>
      <p:sp>
        <p:nvSpPr>
          <p:cNvPr id="132099" name="Rectangle 3"/>
          <p:cNvSpPr>
            <a:spLocks noChangeArrowheads="1"/>
          </p:cNvSpPr>
          <p:nvPr/>
        </p:nvSpPr>
        <p:spPr bwMode="auto">
          <a:xfrm>
            <a:off x="7324725" y="6067425"/>
            <a:ext cx="125730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sz="1600" dirty="0"/>
              <a:t>Figure </a:t>
            </a:r>
            <a:r>
              <a:rPr lang="en-US" sz="1600" dirty="0">
                <a:solidFill>
                  <a:schemeClr val="tx2"/>
                </a:solidFill>
              </a:rPr>
              <a:t>5.10</a:t>
            </a:r>
          </a:p>
        </p:txBody>
      </p:sp>
      <p:grpSp>
        <p:nvGrpSpPr>
          <p:cNvPr id="132113" name="Group 17"/>
          <p:cNvGrpSpPr>
            <a:grpSpLocks/>
          </p:cNvGrpSpPr>
          <p:nvPr/>
        </p:nvGrpSpPr>
        <p:grpSpPr bwMode="auto">
          <a:xfrm>
            <a:off x="685800" y="1651000"/>
            <a:ext cx="7785100" cy="3937000"/>
            <a:chOff x="432" y="1200"/>
            <a:chExt cx="4904" cy="2480"/>
          </a:xfrm>
        </p:grpSpPr>
        <p:sp>
          <p:nvSpPr>
            <p:cNvPr id="132101" name="Rectangle 5"/>
            <p:cNvSpPr>
              <a:spLocks noChangeArrowheads="1"/>
            </p:cNvSpPr>
            <p:nvPr/>
          </p:nvSpPr>
          <p:spPr bwMode="auto">
            <a:xfrm>
              <a:off x="432" y="1200"/>
              <a:ext cx="4904" cy="592"/>
            </a:xfrm>
            <a:prstGeom prst="rect">
              <a:avLst/>
            </a:prstGeom>
            <a:solidFill>
              <a:schemeClr val="accent4">
                <a:lumMod val="75000"/>
              </a:schemeClr>
            </a:solidFill>
            <a:ln>
              <a:noFill/>
            </a:ln>
            <a:effectLst/>
          </p:spPr>
          <p:txBody>
            <a:bodyPr wrap="none" anchor="ctr"/>
            <a:lstStyle/>
            <a:p>
              <a:pPr fontAlgn="auto">
                <a:spcBef>
                  <a:spcPts val="0"/>
                </a:spcBef>
                <a:spcAft>
                  <a:spcPts val="0"/>
                </a:spcAft>
                <a:defRPr/>
              </a:pPr>
              <a:endParaRPr lang="en-US" dirty="0">
                <a:latin typeface="Arial"/>
                <a:ea typeface="+mn-ea"/>
                <a:cs typeface="Arial"/>
              </a:endParaRPr>
            </a:p>
          </p:txBody>
        </p:sp>
        <p:sp>
          <p:nvSpPr>
            <p:cNvPr id="133125" name="Rectangle 6"/>
            <p:cNvSpPr>
              <a:spLocks noChangeArrowheads="1"/>
            </p:cNvSpPr>
            <p:nvPr/>
          </p:nvSpPr>
          <p:spPr bwMode="auto">
            <a:xfrm>
              <a:off x="550" y="1383"/>
              <a:ext cx="1141" cy="1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sz="1400" dirty="0"/>
                <a:t>(a) Ungrouped Parts</a:t>
              </a:r>
            </a:p>
          </p:txBody>
        </p:sp>
        <p:sp>
          <p:nvSpPr>
            <p:cNvPr id="133126" name="Rectangle 7"/>
            <p:cNvSpPr>
              <a:spLocks noChangeArrowheads="1"/>
            </p:cNvSpPr>
            <p:nvPr/>
          </p:nvSpPr>
          <p:spPr bwMode="auto">
            <a:xfrm>
              <a:off x="2310" y="1263"/>
              <a:ext cx="2473" cy="1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sz="1400" dirty="0"/>
                <a:t>(b) Grouped Cylindrical Parts (families of parts)</a:t>
              </a:r>
            </a:p>
          </p:txBody>
        </p:sp>
        <p:sp>
          <p:nvSpPr>
            <p:cNvPr id="133127" name="Rectangle 8"/>
            <p:cNvSpPr>
              <a:spLocks noChangeArrowheads="1"/>
            </p:cNvSpPr>
            <p:nvPr/>
          </p:nvSpPr>
          <p:spPr bwMode="auto">
            <a:xfrm>
              <a:off x="1894" y="1567"/>
              <a:ext cx="3198"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tabLst>
                  <a:tab pos="1244600" algn="ctr"/>
                  <a:tab pos="2095500" algn="ctr"/>
                  <a:tab pos="3149600" algn="ctr"/>
                  <a:tab pos="4483100" algn="ctr"/>
                </a:tabLst>
              </a:pPr>
              <a:r>
                <a:rPr lang="en-US" sz="1400" dirty="0"/>
                <a:t>Grooved	Slotted	  Threaded	Drilled	Machined</a:t>
              </a:r>
            </a:p>
          </p:txBody>
        </p:sp>
        <p:sp>
          <p:nvSpPr>
            <p:cNvPr id="133128" name="Line 9"/>
            <p:cNvSpPr>
              <a:spLocks noChangeShapeType="1"/>
            </p:cNvSpPr>
            <p:nvPr/>
          </p:nvSpPr>
          <p:spPr bwMode="auto">
            <a:xfrm>
              <a:off x="1880" y="1504"/>
              <a:ext cx="3448" cy="0"/>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133129" name="Line 10"/>
            <p:cNvSpPr>
              <a:spLocks noChangeShapeType="1"/>
            </p:cNvSpPr>
            <p:nvPr/>
          </p:nvSpPr>
          <p:spPr bwMode="auto">
            <a:xfrm>
              <a:off x="1880" y="1208"/>
              <a:ext cx="0" cy="2472"/>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133130" name="Line 11"/>
            <p:cNvSpPr>
              <a:spLocks noChangeShapeType="1"/>
            </p:cNvSpPr>
            <p:nvPr/>
          </p:nvSpPr>
          <p:spPr bwMode="auto">
            <a:xfrm>
              <a:off x="2472" y="1512"/>
              <a:ext cx="0" cy="2160"/>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133131" name="Line 12"/>
            <p:cNvSpPr>
              <a:spLocks noChangeShapeType="1"/>
            </p:cNvSpPr>
            <p:nvPr/>
          </p:nvSpPr>
          <p:spPr bwMode="auto">
            <a:xfrm>
              <a:off x="4328" y="1512"/>
              <a:ext cx="0" cy="2160"/>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133132" name="Line 13"/>
            <p:cNvSpPr>
              <a:spLocks noChangeShapeType="1"/>
            </p:cNvSpPr>
            <p:nvPr/>
          </p:nvSpPr>
          <p:spPr bwMode="auto">
            <a:xfrm>
              <a:off x="3592" y="1512"/>
              <a:ext cx="0" cy="2160"/>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133133" name="Line 14"/>
            <p:cNvSpPr>
              <a:spLocks noChangeShapeType="1"/>
            </p:cNvSpPr>
            <p:nvPr/>
          </p:nvSpPr>
          <p:spPr bwMode="auto">
            <a:xfrm>
              <a:off x="3016" y="1512"/>
              <a:ext cx="0" cy="2160"/>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pic>
          <p:nvPicPr>
            <p:cNvPr id="133134"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 y="1866"/>
              <a:ext cx="4624" cy="174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981965401"/>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nodeType="afterEffect">
                                  <p:stCondLst>
                                    <p:cond delay="1000"/>
                                  </p:stCondLst>
                                  <p:childTnLst>
                                    <p:set>
                                      <p:cBhvr>
                                        <p:cTn id="6" dur="1" fill="hold">
                                          <p:stCondLst>
                                            <p:cond delay="0"/>
                                          </p:stCondLst>
                                        </p:cTn>
                                        <p:tgtEl>
                                          <p:spTgt spid="132113"/>
                                        </p:tgtEl>
                                        <p:attrNameLst>
                                          <p:attrName>style.visibility</p:attrName>
                                        </p:attrNameLst>
                                      </p:cBhvr>
                                      <p:to>
                                        <p:strVal val="visible"/>
                                      </p:to>
                                    </p:set>
                                    <p:animEffect transition="in" filter="strips(downRight)">
                                      <p:cBhvr>
                                        <p:cTn id="7" dur="1000"/>
                                        <p:tgtEl>
                                          <p:spTgt spid="132113"/>
                                        </p:tgtEl>
                                      </p:cBhvr>
                                    </p:animEffect>
                                  </p:childTnLst>
                                </p:cTn>
                              </p:par>
                            </p:childTnLst>
                          </p:cTn>
                        </p:par>
                        <p:par>
                          <p:cTn id="8" fill="hold" nodeType="afterGroup">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132099"/>
                                        </p:tgtEl>
                                        <p:attrNameLst>
                                          <p:attrName>style.visibility</p:attrName>
                                        </p:attrNameLst>
                                      </p:cBhvr>
                                      <p:to>
                                        <p:strVal val="visible"/>
                                      </p:to>
                                    </p:set>
                                    <p:animEffect transition="in" filter="wipe(left)">
                                      <p:cBhvr>
                                        <p:cTn id="11" dur="1000"/>
                                        <p:tgtEl>
                                          <p:spTgt spid="132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9" grpId="0"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134146" name="Rectangle 2"/>
          <p:cNvSpPr>
            <a:spLocks noGrp="1" noChangeArrowheads="1"/>
          </p:cNvSpPr>
          <p:nvPr>
            <p:ph type="body" idx="1"/>
          </p:nvPr>
        </p:nvSpPr>
        <p:spPr>
          <a:xfrm>
            <a:off x="596900" y="1511300"/>
            <a:ext cx="7991475" cy="4810125"/>
          </a:xfrm>
        </p:spPr>
        <p:txBody>
          <a:bodyPr lIns="98967" tIns="48615" rIns="98967" bIns="48615"/>
          <a:lstStyle/>
          <a:p>
            <a:pPr marL="533400" indent="-533400">
              <a:buClr>
                <a:schemeClr val="tx1"/>
              </a:buClr>
              <a:buFontTx/>
              <a:buAutoNum type="arabicPeriod"/>
            </a:pPr>
            <a:r>
              <a:rPr lang="en-US" dirty="0">
                <a:latin typeface="Arial" charset="0"/>
                <a:cs typeface="Arial" charset="0"/>
              </a:rPr>
              <a:t>Improved design</a:t>
            </a:r>
          </a:p>
          <a:p>
            <a:pPr marL="533400" indent="-533400">
              <a:buClr>
                <a:schemeClr val="tx1"/>
              </a:buClr>
              <a:buFontTx/>
              <a:buAutoNum type="arabicPeriod"/>
            </a:pPr>
            <a:r>
              <a:rPr lang="en-US" dirty="0">
                <a:latin typeface="Arial" charset="0"/>
                <a:cs typeface="Arial" charset="0"/>
              </a:rPr>
              <a:t>Reduced raw material and purchases</a:t>
            </a:r>
          </a:p>
          <a:p>
            <a:pPr marL="533400" indent="-533400">
              <a:buClr>
                <a:schemeClr val="tx1"/>
              </a:buClr>
              <a:buFontTx/>
              <a:buAutoNum type="arabicPeriod"/>
            </a:pPr>
            <a:r>
              <a:rPr lang="en-US" dirty="0">
                <a:latin typeface="Arial" charset="0"/>
                <a:cs typeface="Arial" charset="0"/>
              </a:rPr>
              <a:t>Simplified production planning and control</a:t>
            </a:r>
          </a:p>
          <a:p>
            <a:pPr marL="533400" indent="-533400">
              <a:buClr>
                <a:schemeClr val="tx1"/>
              </a:buClr>
              <a:buFontTx/>
              <a:buAutoNum type="arabicPeriod"/>
            </a:pPr>
            <a:r>
              <a:rPr lang="en-US" dirty="0">
                <a:latin typeface="Arial" charset="0"/>
                <a:cs typeface="Arial" charset="0"/>
              </a:rPr>
              <a:t>Improved layout, routing, and machine loading</a:t>
            </a:r>
          </a:p>
          <a:p>
            <a:pPr marL="533400" indent="-533400">
              <a:buClr>
                <a:schemeClr val="tx1"/>
              </a:buClr>
              <a:buFontTx/>
              <a:buAutoNum type="arabicPeriod"/>
            </a:pPr>
            <a:r>
              <a:rPr lang="en-US" dirty="0">
                <a:latin typeface="Arial" charset="0"/>
                <a:cs typeface="Arial" charset="0"/>
              </a:rPr>
              <a:t>Reduced tooling setup time, work-in-process, and production time</a:t>
            </a:r>
          </a:p>
        </p:txBody>
      </p:sp>
      <p:sp>
        <p:nvSpPr>
          <p:cNvPr id="135170" name="Rectangle 3"/>
          <p:cNvSpPr>
            <a:spLocks noGrp="1" noChangeArrowheads="1"/>
          </p:cNvSpPr>
          <p:nvPr>
            <p:ph type="title"/>
          </p:nvPr>
        </p:nvSpPr>
        <p:spPr>
          <a:xfrm>
            <a:off x="685800" y="495300"/>
            <a:ext cx="7772400" cy="876300"/>
          </a:xfrm>
        </p:spPr>
        <p:txBody>
          <a:bodyPr/>
          <a:lstStyle/>
          <a:p>
            <a:r>
              <a:rPr lang="en-US" dirty="0">
                <a:latin typeface="Arial" charset="0"/>
                <a:cs typeface="Arial" charset="0"/>
              </a:rPr>
              <a:t>Group Technology Benefits</a:t>
            </a:r>
          </a:p>
        </p:txBody>
      </p:sp>
    </p:spTree>
    <p:extLst>
      <p:ext uri="{BB962C8B-B14F-4D97-AF65-F5344CB8AC3E}">
        <p14:creationId xmlns:p14="http://schemas.microsoft.com/office/powerpoint/2010/main" val="2804274868"/>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134146"/>
                                        </p:tgtEl>
                                        <p:attrNameLst>
                                          <p:attrName>style.visibility</p:attrName>
                                        </p:attrNameLst>
                                      </p:cBhvr>
                                      <p:to>
                                        <p:strVal val="visible"/>
                                      </p:to>
                                    </p:set>
                                    <p:animEffect transition="in" filter="strips(downRight)">
                                      <p:cBhvr>
                                        <p:cTn id="7" dur="1000"/>
                                        <p:tgtEl>
                                          <p:spTgt spid="134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6" grpId="0" animBg="1"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137217" name="Rectangle 2"/>
          <p:cNvSpPr>
            <a:spLocks noGrp="1" noChangeArrowheads="1"/>
          </p:cNvSpPr>
          <p:nvPr>
            <p:ph type="title"/>
          </p:nvPr>
        </p:nvSpPr>
        <p:spPr>
          <a:xfrm>
            <a:off x="685800" y="434975"/>
            <a:ext cx="7772400" cy="914400"/>
          </a:xfrm>
        </p:spPr>
        <p:txBody>
          <a:bodyPr/>
          <a:lstStyle/>
          <a:p>
            <a:r>
              <a:rPr lang="en-US" dirty="0">
                <a:latin typeface="Arial" charset="0"/>
                <a:cs typeface="Arial" charset="0"/>
              </a:rPr>
              <a:t>Documents for Production</a:t>
            </a:r>
          </a:p>
        </p:txBody>
      </p:sp>
      <p:sp>
        <p:nvSpPr>
          <p:cNvPr id="136195" name="Rectangle 3"/>
          <p:cNvSpPr>
            <a:spLocks noGrp="1" noChangeArrowheads="1"/>
          </p:cNvSpPr>
          <p:nvPr>
            <p:ph type="body" idx="1"/>
          </p:nvPr>
        </p:nvSpPr>
        <p:spPr>
          <a:xfrm>
            <a:off x="793750" y="2074863"/>
            <a:ext cx="7783513" cy="3340100"/>
          </a:xfrm>
        </p:spPr>
        <p:txBody>
          <a:bodyPr/>
          <a:lstStyle/>
          <a:p>
            <a:pPr marL="444500" indent="-444500">
              <a:buClr>
                <a:srgbClr val="BF0922"/>
              </a:buClr>
              <a:buSzPct val="60000"/>
              <a:buFont typeface="Lucida Grande" charset="0"/>
              <a:buChar char="►"/>
            </a:pPr>
            <a:r>
              <a:rPr lang="en-US" dirty="0">
                <a:latin typeface="Arial" charset="0"/>
                <a:cs typeface="Arial" charset="0"/>
              </a:rPr>
              <a:t>Assembly drawing</a:t>
            </a:r>
          </a:p>
          <a:p>
            <a:pPr marL="444500" indent="-444500">
              <a:buClr>
                <a:srgbClr val="BF0922"/>
              </a:buClr>
              <a:buSzPct val="60000"/>
              <a:buFont typeface="Lucida Grande" charset="0"/>
              <a:buChar char="►"/>
            </a:pPr>
            <a:r>
              <a:rPr lang="en-US" dirty="0">
                <a:latin typeface="Arial" charset="0"/>
                <a:cs typeface="Arial" charset="0"/>
              </a:rPr>
              <a:t>Assembly chart</a:t>
            </a:r>
          </a:p>
          <a:p>
            <a:pPr marL="444500" indent="-444500">
              <a:buClr>
                <a:srgbClr val="BF0922"/>
              </a:buClr>
              <a:buSzPct val="60000"/>
              <a:buFont typeface="Lucida Grande" charset="0"/>
              <a:buChar char="►"/>
            </a:pPr>
            <a:r>
              <a:rPr lang="en-US" dirty="0">
                <a:latin typeface="Arial" charset="0"/>
                <a:cs typeface="Arial" charset="0"/>
              </a:rPr>
              <a:t>Route sheet</a:t>
            </a:r>
          </a:p>
          <a:p>
            <a:pPr marL="444500" indent="-444500">
              <a:buClr>
                <a:srgbClr val="BF0922"/>
              </a:buClr>
              <a:buSzPct val="60000"/>
              <a:buFont typeface="Lucida Grande" charset="0"/>
              <a:buChar char="►"/>
            </a:pPr>
            <a:r>
              <a:rPr lang="en-US" dirty="0">
                <a:latin typeface="Arial" charset="0"/>
                <a:cs typeface="Arial" charset="0"/>
              </a:rPr>
              <a:t>Work order</a:t>
            </a:r>
          </a:p>
          <a:p>
            <a:pPr marL="444500" indent="-444500">
              <a:buClr>
                <a:srgbClr val="BF0922"/>
              </a:buClr>
              <a:buSzPct val="60000"/>
              <a:buFont typeface="Lucida Grande" charset="0"/>
              <a:buChar char="►"/>
            </a:pPr>
            <a:r>
              <a:rPr lang="en-US" dirty="0">
                <a:latin typeface="Arial" charset="0"/>
                <a:cs typeface="Arial" charset="0"/>
              </a:rPr>
              <a:t>Engineering change notices (ECNs)</a:t>
            </a:r>
          </a:p>
        </p:txBody>
      </p:sp>
    </p:spTree>
    <p:extLst>
      <p:ext uri="{BB962C8B-B14F-4D97-AF65-F5344CB8AC3E}">
        <p14:creationId xmlns:p14="http://schemas.microsoft.com/office/powerpoint/2010/main" val="3226178861"/>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136195"/>
                                        </p:tgtEl>
                                        <p:attrNameLst>
                                          <p:attrName>style.visibility</p:attrName>
                                        </p:attrNameLst>
                                      </p:cBhvr>
                                      <p:to>
                                        <p:strVal val="visible"/>
                                      </p:to>
                                    </p:set>
                                    <p:animEffect transition="in" filter="strips(downRight)">
                                      <p:cBhvr>
                                        <p:cTn id="7" dur="1000"/>
                                        <p:tgtEl>
                                          <p:spTgt spid="136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5" grpId="0"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9265" name="Rectangle 2"/>
          <p:cNvSpPr>
            <a:spLocks noGrp="1" noChangeArrowheads="1"/>
          </p:cNvSpPr>
          <p:nvPr>
            <p:ph type="title"/>
          </p:nvPr>
        </p:nvSpPr>
        <p:spPr>
          <a:xfrm>
            <a:off x="685800" y="393700"/>
            <a:ext cx="7772400" cy="812800"/>
          </a:xfrm>
        </p:spPr>
        <p:txBody>
          <a:bodyPr/>
          <a:lstStyle/>
          <a:p>
            <a:r>
              <a:rPr lang="en-US" dirty="0">
                <a:latin typeface="Arial" charset="0"/>
                <a:cs typeface="Arial" charset="0"/>
              </a:rPr>
              <a:t>Assembly Drawing</a:t>
            </a:r>
          </a:p>
        </p:txBody>
      </p:sp>
      <p:sp>
        <p:nvSpPr>
          <p:cNvPr id="138243" name="Rectangle 3"/>
          <p:cNvSpPr>
            <a:spLocks noChangeArrowheads="1"/>
          </p:cNvSpPr>
          <p:nvPr/>
        </p:nvSpPr>
        <p:spPr bwMode="auto">
          <a:xfrm>
            <a:off x="650875" y="1751013"/>
            <a:ext cx="3921125" cy="29559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marL="444500" indent="-444500">
              <a:lnSpc>
                <a:spcPct val="90000"/>
              </a:lnSpc>
              <a:spcAft>
                <a:spcPct val="40000"/>
              </a:spcAft>
              <a:buClr>
                <a:srgbClr val="BF0922"/>
              </a:buClr>
              <a:buSzPct val="60000"/>
              <a:buFont typeface="Lucida Grande" charset="0"/>
              <a:buChar char="►"/>
            </a:pPr>
            <a:r>
              <a:rPr lang="en-US" sz="3200" dirty="0"/>
              <a:t>Shows exploded view of product</a:t>
            </a:r>
          </a:p>
          <a:p>
            <a:pPr marL="444500" indent="-444500">
              <a:lnSpc>
                <a:spcPct val="90000"/>
              </a:lnSpc>
              <a:spcAft>
                <a:spcPct val="40000"/>
              </a:spcAft>
              <a:buClr>
                <a:srgbClr val="BF0922"/>
              </a:buClr>
              <a:buSzPct val="60000"/>
              <a:buFont typeface="Lucida Grande" charset="0"/>
              <a:buChar char="►"/>
            </a:pPr>
            <a:r>
              <a:rPr lang="en-US" sz="3200" dirty="0"/>
              <a:t>Details relative locations to show how to assemble the product</a:t>
            </a:r>
          </a:p>
        </p:txBody>
      </p:sp>
      <p:sp>
        <p:nvSpPr>
          <p:cNvPr id="138244" name="Rectangle 4"/>
          <p:cNvSpPr>
            <a:spLocks noChangeArrowheads="1"/>
          </p:cNvSpPr>
          <p:nvPr/>
        </p:nvSpPr>
        <p:spPr bwMode="auto">
          <a:xfrm>
            <a:off x="2384425" y="5641975"/>
            <a:ext cx="156210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sz="1600" dirty="0"/>
              <a:t>Figure </a:t>
            </a:r>
            <a:r>
              <a:rPr lang="en-US" sz="1600" dirty="0">
                <a:solidFill>
                  <a:srgbClr val="255898"/>
                </a:solidFill>
              </a:rPr>
              <a:t>5.11</a:t>
            </a:r>
            <a:r>
              <a:rPr lang="en-US" sz="1600" dirty="0"/>
              <a:t> (a)</a:t>
            </a:r>
          </a:p>
        </p:txBody>
      </p:sp>
      <p:pic>
        <p:nvPicPr>
          <p:cNvPr id="13824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8300" y="1708150"/>
            <a:ext cx="4540250" cy="4102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54141232"/>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138243"/>
                                        </p:tgtEl>
                                        <p:attrNameLst>
                                          <p:attrName>style.visibility</p:attrName>
                                        </p:attrNameLst>
                                      </p:cBhvr>
                                      <p:to>
                                        <p:strVal val="visible"/>
                                      </p:to>
                                    </p:set>
                                    <p:animEffect transition="in" filter="strips(downRight)">
                                      <p:cBhvr>
                                        <p:cTn id="7" dur="1000"/>
                                        <p:tgtEl>
                                          <p:spTgt spid="138243"/>
                                        </p:tgtEl>
                                      </p:cBhvr>
                                    </p:animEffect>
                                  </p:childTnLst>
                                </p:cTn>
                              </p:par>
                            </p:childTnLst>
                          </p:cTn>
                        </p:par>
                        <p:par>
                          <p:cTn id="8" fill="hold" nodeType="afterGroup">
                            <p:stCondLst>
                              <p:cond delay="2000"/>
                            </p:stCondLst>
                            <p:childTnLst>
                              <p:par>
                                <p:cTn id="9" presetID="9" presetClass="entr" presetSubtype="0" fill="hold" nodeType="afterEffect">
                                  <p:stCondLst>
                                    <p:cond delay="1000"/>
                                  </p:stCondLst>
                                  <p:childTnLst>
                                    <p:set>
                                      <p:cBhvr>
                                        <p:cTn id="10" dur="1" fill="hold">
                                          <p:stCondLst>
                                            <p:cond delay="0"/>
                                          </p:stCondLst>
                                        </p:cTn>
                                        <p:tgtEl>
                                          <p:spTgt spid="138245"/>
                                        </p:tgtEl>
                                        <p:attrNameLst>
                                          <p:attrName>style.visibility</p:attrName>
                                        </p:attrNameLst>
                                      </p:cBhvr>
                                      <p:to>
                                        <p:strVal val="visible"/>
                                      </p:to>
                                    </p:set>
                                    <p:animEffect transition="in" filter="dissolve">
                                      <p:cBhvr>
                                        <p:cTn id="11" dur="1000"/>
                                        <p:tgtEl>
                                          <p:spTgt spid="138245"/>
                                        </p:tgtEl>
                                      </p:cBhvr>
                                    </p:animEffect>
                                  </p:childTnLst>
                                </p:cTn>
                              </p:par>
                            </p:childTnLst>
                          </p:cTn>
                        </p:par>
                        <p:par>
                          <p:cTn id="12" fill="hold" nodeType="afterGroup">
                            <p:stCondLst>
                              <p:cond delay="4000"/>
                            </p:stCondLst>
                            <p:childTnLst>
                              <p:par>
                                <p:cTn id="13" presetID="22" presetClass="entr" presetSubtype="8" fill="hold" grpId="0" nodeType="afterEffect">
                                  <p:stCondLst>
                                    <p:cond delay="0"/>
                                  </p:stCondLst>
                                  <p:childTnLst>
                                    <p:set>
                                      <p:cBhvr>
                                        <p:cTn id="14" dur="1" fill="hold">
                                          <p:stCondLst>
                                            <p:cond delay="0"/>
                                          </p:stCondLst>
                                        </p:cTn>
                                        <p:tgtEl>
                                          <p:spTgt spid="138244"/>
                                        </p:tgtEl>
                                        <p:attrNameLst>
                                          <p:attrName>style.visibility</p:attrName>
                                        </p:attrNameLst>
                                      </p:cBhvr>
                                      <p:to>
                                        <p:strVal val="visible"/>
                                      </p:to>
                                    </p:set>
                                    <p:animEffect transition="in" filter="wipe(left)">
                                      <p:cBhvr>
                                        <p:cTn id="15" dur="1000"/>
                                        <p:tgtEl>
                                          <p:spTgt spid="138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3" grpId="0" autoUpdateAnimBg="0"/>
      <p:bldP spid="138244" grpId="0"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1313" name="Rectangle 2"/>
          <p:cNvSpPr>
            <a:spLocks noGrp="1" noChangeArrowheads="1"/>
          </p:cNvSpPr>
          <p:nvPr>
            <p:ph type="title"/>
          </p:nvPr>
        </p:nvSpPr>
        <p:spPr>
          <a:xfrm>
            <a:off x="685800" y="434975"/>
            <a:ext cx="7772400" cy="901700"/>
          </a:xfrm>
        </p:spPr>
        <p:txBody>
          <a:bodyPr/>
          <a:lstStyle/>
          <a:p>
            <a:pPr>
              <a:lnSpc>
                <a:spcPct val="80000"/>
              </a:lnSpc>
            </a:pPr>
            <a:r>
              <a:rPr lang="en-US" dirty="0">
                <a:latin typeface="Arial" charset="0"/>
                <a:cs typeface="Arial" charset="0"/>
              </a:rPr>
              <a:t>Assembly Chart</a:t>
            </a:r>
          </a:p>
        </p:txBody>
      </p:sp>
      <p:grpSp>
        <p:nvGrpSpPr>
          <p:cNvPr id="140291" name="Group 3"/>
          <p:cNvGrpSpPr>
            <a:grpSpLocks/>
          </p:cNvGrpSpPr>
          <p:nvPr/>
        </p:nvGrpSpPr>
        <p:grpSpPr bwMode="auto">
          <a:xfrm>
            <a:off x="941388" y="1450975"/>
            <a:ext cx="5119687" cy="4752975"/>
            <a:chOff x="921" y="1058"/>
            <a:chExt cx="3225" cy="2994"/>
          </a:xfrm>
        </p:grpSpPr>
        <p:sp>
          <p:nvSpPr>
            <p:cNvPr id="141317" name="Line 4"/>
            <p:cNvSpPr>
              <a:spLocks noChangeShapeType="1"/>
            </p:cNvSpPr>
            <p:nvPr/>
          </p:nvSpPr>
          <p:spPr bwMode="auto">
            <a:xfrm>
              <a:off x="2605" y="2301"/>
              <a:ext cx="590" cy="0"/>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141318" name="Line 5"/>
            <p:cNvSpPr>
              <a:spLocks noChangeShapeType="1"/>
            </p:cNvSpPr>
            <p:nvPr/>
          </p:nvSpPr>
          <p:spPr bwMode="auto">
            <a:xfrm>
              <a:off x="2585" y="1502"/>
              <a:ext cx="590" cy="0"/>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141319" name="Line 6"/>
            <p:cNvSpPr>
              <a:spLocks noChangeShapeType="1"/>
            </p:cNvSpPr>
            <p:nvPr/>
          </p:nvSpPr>
          <p:spPr bwMode="auto">
            <a:xfrm>
              <a:off x="1136" y="3926"/>
              <a:ext cx="2083" cy="0"/>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141320" name="Line 7"/>
            <p:cNvSpPr>
              <a:spLocks noChangeShapeType="1"/>
            </p:cNvSpPr>
            <p:nvPr/>
          </p:nvSpPr>
          <p:spPr bwMode="auto">
            <a:xfrm>
              <a:off x="1136" y="3619"/>
              <a:ext cx="2070" cy="0"/>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grpSp>
          <p:nvGrpSpPr>
            <p:cNvPr id="141321" name="Group 8"/>
            <p:cNvGrpSpPr>
              <a:grpSpLocks/>
            </p:cNvGrpSpPr>
            <p:nvPr/>
          </p:nvGrpSpPr>
          <p:grpSpPr bwMode="auto">
            <a:xfrm>
              <a:off x="1101" y="2828"/>
              <a:ext cx="2056" cy="525"/>
              <a:chOff x="1115" y="1240"/>
              <a:chExt cx="1224" cy="525"/>
            </a:xfrm>
          </p:grpSpPr>
          <p:sp>
            <p:nvSpPr>
              <p:cNvPr id="141398" name="Freeform 9"/>
              <p:cNvSpPr>
                <a:spLocks/>
              </p:cNvSpPr>
              <p:nvPr/>
            </p:nvSpPr>
            <p:spPr bwMode="auto">
              <a:xfrm>
                <a:off x="1115" y="1240"/>
                <a:ext cx="1224" cy="525"/>
              </a:xfrm>
              <a:custGeom>
                <a:avLst/>
                <a:gdLst>
                  <a:gd name="T0" fmla="*/ 0 w 1224"/>
                  <a:gd name="T1" fmla="*/ 0 h 525"/>
                  <a:gd name="T2" fmla="*/ 1061 w 1224"/>
                  <a:gd name="T3" fmla="*/ 0 h 525"/>
                  <a:gd name="T4" fmla="*/ 1224 w 1224"/>
                  <a:gd name="T5" fmla="*/ 264 h 525"/>
                  <a:gd name="T6" fmla="*/ 1086 w 1224"/>
                  <a:gd name="T7" fmla="*/ 525 h 525"/>
                  <a:gd name="T8" fmla="*/ 5 w 1224"/>
                  <a:gd name="T9" fmla="*/ 525 h 525"/>
                  <a:gd name="T10" fmla="*/ 0 60000 65536"/>
                  <a:gd name="T11" fmla="*/ 0 60000 65536"/>
                  <a:gd name="T12" fmla="*/ 0 60000 65536"/>
                  <a:gd name="T13" fmla="*/ 0 60000 65536"/>
                  <a:gd name="T14" fmla="*/ 0 60000 65536"/>
                  <a:gd name="T15" fmla="*/ 0 w 1224"/>
                  <a:gd name="T16" fmla="*/ 0 h 525"/>
                  <a:gd name="T17" fmla="*/ 1224 w 1224"/>
                  <a:gd name="T18" fmla="*/ 525 h 525"/>
                </a:gdLst>
                <a:ahLst/>
                <a:cxnLst>
                  <a:cxn ang="T10">
                    <a:pos x="T0" y="T1"/>
                  </a:cxn>
                  <a:cxn ang="T11">
                    <a:pos x="T2" y="T3"/>
                  </a:cxn>
                  <a:cxn ang="T12">
                    <a:pos x="T4" y="T5"/>
                  </a:cxn>
                  <a:cxn ang="T13">
                    <a:pos x="T6" y="T7"/>
                  </a:cxn>
                  <a:cxn ang="T14">
                    <a:pos x="T8" y="T9"/>
                  </a:cxn>
                </a:cxnLst>
                <a:rect l="T15" t="T16" r="T17" b="T18"/>
                <a:pathLst>
                  <a:path w="1224" h="525">
                    <a:moveTo>
                      <a:pt x="0" y="0"/>
                    </a:moveTo>
                    <a:lnTo>
                      <a:pt x="1061" y="0"/>
                    </a:lnTo>
                    <a:lnTo>
                      <a:pt x="1224" y="264"/>
                    </a:lnTo>
                    <a:lnTo>
                      <a:pt x="1086" y="525"/>
                    </a:lnTo>
                    <a:lnTo>
                      <a:pt x="5" y="525"/>
                    </a:lnTo>
                  </a:path>
                </a:pathLst>
              </a:custGeom>
              <a:noFill/>
              <a:ln w="38100" cmpd="sng">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dirty="0"/>
              </a:p>
            </p:txBody>
          </p:sp>
          <p:sp>
            <p:nvSpPr>
              <p:cNvPr id="141399" name="Line 10"/>
              <p:cNvSpPr>
                <a:spLocks noChangeShapeType="1"/>
              </p:cNvSpPr>
              <p:nvPr/>
            </p:nvSpPr>
            <p:spPr bwMode="auto">
              <a:xfrm flipH="1">
                <a:off x="1131" y="1505"/>
                <a:ext cx="1205" cy="0"/>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grpSp>
        <p:grpSp>
          <p:nvGrpSpPr>
            <p:cNvPr id="141322" name="Group 11"/>
            <p:cNvGrpSpPr>
              <a:grpSpLocks/>
            </p:cNvGrpSpPr>
            <p:nvPr/>
          </p:nvGrpSpPr>
          <p:grpSpPr bwMode="auto">
            <a:xfrm>
              <a:off x="1121" y="2028"/>
              <a:ext cx="1224" cy="539"/>
              <a:chOff x="1115" y="1240"/>
              <a:chExt cx="1224" cy="525"/>
            </a:xfrm>
          </p:grpSpPr>
          <p:sp>
            <p:nvSpPr>
              <p:cNvPr id="141396" name="Freeform 12"/>
              <p:cNvSpPr>
                <a:spLocks/>
              </p:cNvSpPr>
              <p:nvPr/>
            </p:nvSpPr>
            <p:spPr bwMode="auto">
              <a:xfrm>
                <a:off x="1115" y="1240"/>
                <a:ext cx="1224" cy="525"/>
              </a:xfrm>
              <a:custGeom>
                <a:avLst/>
                <a:gdLst>
                  <a:gd name="T0" fmla="*/ 0 w 1224"/>
                  <a:gd name="T1" fmla="*/ 0 h 525"/>
                  <a:gd name="T2" fmla="*/ 1061 w 1224"/>
                  <a:gd name="T3" fmla="*/ 0 h 525"/>
                  <a:gd name="T4" fmla="*/ 1224 w 1224"/>
                  <a:gd name="T5" fmla="*/ 264 h 525"/>
                  <a:gd name="T6" fmla="*/ 1086 w 1224"/>
                  <a:gd name="T7" fmla="*/ 525 h 525"/>
                  <a:gd name="T8" fmla="*/ 5 w 1224"/>
                  <a:gd name="T9" fmla="*/ 525 h 525"/>
                  <a:gd name="T10" fmla="*/ 0 60000 65536"/>
                  <a:gd name="T11" fmla="*/ 0 60000 65536"/>
                  <a:gd name="T12" fmla="*/ 0 60000 65536"/>
                  <a:gd name="T13" fmla="*/ 0 60000 65536"/>
                  <a:gd name="T14" fmla="*/ 0 60000 65536"/>
                  <a:gd name="T15" fmla="*/ 0 w 1224"/>
                  <a:gd name="T16" fmla="*/ 0 h 525"/>
                  <a:gd name="T17" fmla="*/ 1224 w 1224"/>
                  <a:gd name="T18" fmla="*/ 525 h 525"/>
                </a:gdLst>
                <a:ahLst/>
                <a:cxnLst>
                  <a:cxn ang="T10">
                    <a:pos x="T0" y="T1"/>
                  </a:cxn>
                  <a:cxn ang="T11">
                    <a:pos x="T2" y="T3"/>
                  </a:cxn>
                  <a:cxn ang="T12">
                    <a:pos x="T4" y="T5"/>
                  </a:cxn>
                  <a:cxn ang="T13">
                    <a:pos x="T6" y="T7"/>
                  </a:cxn>
                  <a:cxn ang="T14">
                    <a:pos x="T8" y="T9"/>
                  </a:cxn>
                </a:cxnLst>
                <a:rect l="T15" t="T16" r="T17" b="T18"/>
                <a:pathLst>
                  <a:path w="1224" h="525">
                    <a:moveTo>
                      <a:pt x="0" y="0"/>
                    </a:moveTo>
                    <a:lnTo>
                      <a:pt x="1061" y="0"/>
                    </a:lnTo>
                    <a:lnTo>
                      <a:pt x="1224" y="264"/>
                    </a:lnTo>
                    <a:lnTo>
                      <a:pt x="1086" y="525"/>
                    </a:lnTo>
                    <a:lnTo>
                      <a:pt x="5" y="525"/>
                    </a:lnTo>
                  </a:path>
                </a:pathLst>
              </a:custGeom>
              <a:noFill/>
              <a:ln w="38100" cmpd="sng">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dirty="0"/>
              </a:p>
            </p:txBody>
          </p:sp>
          <p:sp>
            <p:nvSpPr>
              <p:cNvPr id="141397" name="Line 13"/>
              <p:cNvSpPr>
                <a:spLocks noChangeShapeType="1"/>
              </p:cNvSpPr>
              <p:nvPr/>
            </p:nvSpPr>
            <p:spPr bwMode="auto">
              <a:xfrm flipH="1">
                <a:off x="1131" y="1505"/>
                <a:ext cx="1205" cy="0"/>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grpSp>
        <p:grpSp>
          <p:nvGrpSpPr>
            <p:cNvPr id="141323" name="Group 14"/>
            <p:cNvGrpSpPr>
              <a:grpSpLocks/>
            </p:cNvGrpSpPr>
            <p:nvPr/>
          </p:nvGrpSpPr>
          <p:grpSpPr bwMode="auto">
            <a:xfrm>
              <a:off x="1115" y="1240"/>
              <a:ext cx="1224" cy="525"/>
              <a:chOff x="1115" y="1240"/>
              <a:chExt cx="1224" cy="525"/>
            </a:xfrm>
          </p:grpSpPr>
          <p:sp>
            <p:nvSpPr>
              <p:cNvPr id="141394" name="Freeform 15"/>
              <p:cNvSpPr>
                <a:spLocks/>
              </p:cNvSpPr>
              <p:nvPr/>
            </p:nvSpPr>
            <p:spPr bwMode="auto">
              <a:xfrm>
                <a:off x="1115" y="1240"/>
                <a:ext cx="1224" cy="525"/>
              </a:xfrm>
              <a:custGeom>
                <a:avLst/>
                <a:gdLst>
                  <a:gd name="T0" fmla="*/ 0 w 1224"/>
                  <a:gd name="T1" fmla="*/ 0 h 525"/>
                  <a:gd name="T2" fmla="*/ 1061 w 1224"/>
                  <a:gd name="T3" fmla="*/ 0 h 525"/>
                  <a:gd name="T4" fmla="*/ 1224 w 1224"/>
                  <a:gd name="T5" fmla="*/ 264 h 525"/>
                  <a:gd name="T6" fmla="*/ 1086 w 1224"/>
                  <a:gd name="T7" fmla="*/ 525 h 525"/>
                  <a:gd name="T8" fmla="*/ 5 w 1224"/>
                  <a:gd name="T9" fmla="*/ 525 h 525"/>
                  <a:gd name="T10" fmla="*/ 0 60000 65536"/>
                  <a:gd name="T11" fmla="*/ 0 60000 65536"/>
                  <a:gd name="T12" fmla="*/ 0 60000 65536"/>
                  <a:gd name="T13" fmla="*/ 0 60000 65536"/>
                  <a:gd name="T14" fmla="*/ 0 60000 65536"/>
                  <a:gd name="T15" fmla="*/ 0 w 1224"/>
                  <a:gd name="T16" fmla="*/ 0 h 525"/>
                  <a:gd name="T17" fmla="*/ 1224 w 1224"/>
                  <a:gd name="T18" fmla="*/ 525 h 525"/>
                </a:gdLst>
                <a:ahLst/>
                <a:cxnLst>
                  <a:cxn ang="T10">
                    <a:pos x="T0" y="T1"/>
                  </a:cxn>
                  <a:cxn ang="T11">
                    <a:pos x="T2" y="T3"/>
                  </a:cxn>
                  <a:cxn ang="T12">
                    <a:pos x="T4" y="T5"/>
                  </a:cxn>
                  <a:cxn ang="T13">
                    <a:pos x="T6" y="T7"/>
                  </a:cxn>
                  <a:cxn ang="T14">
                    <a:pos x="T8" y="T9"/>
                  </a:cxn>
                </a:cxnLst>
                <a:rect l="T15" t="T16" r="T17" b="T18"/>
                <a:pathLst>
                  <a:path w="1224" h="525">
                    <a:moveTo>
                      <a:pt x="0" y="0"/>
                    </a:moveTo>
                    <a:lnTo>
                      <a:pt x="1061" y="0"/>
                    </a:lnTo>
                    <a:lnTo>
                      <a:pt x="1224" y="264"/>
                    </a:lnTo>
                    <a:lnTo>
                      <a:pt x="1086" y="525"/>
                    </a:lnTo>
                    <a:lnTo>
                      <a:pt x="5" y="525"/>
                    </a:lnTo>
                  </a:path>
                </a:pathLst>
              </a:custGeom>
              <a:noFill/>
              <a:ln w="38100" cmpd="sng">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dirty="0"/>
              </a:p>
            </p:txBody>
          </p:sp>
          <p:sp>
            <p:nvSpPr>
              <p:cNvPr id="141395" name="Line 16"/>
              <p:cNvSpPr>
                <a:spLocks noChangeShapeType="1"/>
              </p:cNvSpPr>
              <p:nvPr/>
            </p:nvSpPr>
            <p:spPr bwMode="auto">
              <a:xfrm flipH="1">
                <a:off x="1131" y="1505"/>
                <a:ext cx="1205" cy="0"/>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grpSp>
        <p:grpSp>
          <p:nvGrpSpPr>
            <p:cNvPr id="141324" name="Group 17"/>
            <p:cNvGrpSpPr>
              <a:grpSpLocks/>
            </p:cNvGrpSpPr>
            <p:nvPr/>
          </p:nvGrpSpPr>
          <p:grpSpPr bwMode="auto">
            <a:xfrm>
              <a:off x="936" y="1135"/>
              <a:ext cx="208" cy="208"/>
              <a:chOff x="4075" y="1321"/>
              <a:chExt cx="208" cy="208"/>
            </a:xfrm>
          </p:grpSpPr>
          <p:sp>
            <p:nvSpPr>
              <p:cNvPr id="140306" name="Oval 18"/>
              <p:cNvSpPr>
                <a:spLocks noChangeArrowheads="1"/>
              </p:cNvSpPr>
              <p:nvPr/>
            </p:nvSpPr>
            <p:spPr bwMode="auto">
              <a:xfrm>
                <a:off x="4075" y="1321"/>
                <a:ext cx="208" cy="208"/>
              </a:xfrm>
              <a:prstGeom prst="ellipse">
                <a:avLst/>
              </a:prstGeom>
              <a:solidFill>
                <a:schemeClr val="accent4">
                  <a:lumMod val="75000"/>
                </a:schemeClr>
              </a:solidFill>
              <a:ln w="9525">
                <a:solidFill>
                  <a:schemeClr val="tx1"/>
                </a:solidFill>
                <a:round/>
                <a:headEnd/>
                <a:tailEnd/>
              </a:ln>
              <a:effectLst/>
            </p:spPr>
            <p:txBody>
              <a:bodyPr wrap="none" anchor="ctr"/>
              <a:lstStyle/>
              <a:p>
                <a:pPr fontAlgn="auto">
                  <a:spcBef>
                    <a:spcPts val="0"/>
                  </a:spcBef>
                  <a:spcAft>
                    <a:spcPts val="0"/>
                  </a:spcAft>
                  <a:defRPr/>
                </a:pPr>
                <a:endParaRPr lang="en-US" dirty="0">
                  <a:latin typeface="Arial"/>
                  <a:ea typeface="+mn-ea"/>
                  <a:cs typeface="Arial"/>
                </a:endParaRPr>
              </a:p>
            </p:txBody>
          </p:sp>
          <p:sp>
            <p:nvSpPr>
              <p:cNvPr id="141393" name="Rectangle 19"/>
              <p:cNvSpPr>
                <a:spLocks noChangeArrowheads="1"/>
              </p:cNvSpPr>
              <p:nvPr/>
            </p:nvSpPr>
            <p:spPr bwMode="auto">
              <a:xfrm>
                <a:off x="4090" y="1329"/>
                <a:ext cx="178"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sz="1400" dirty="0"/>
                  <a:t>1</a:t>
                </a:r>
              </a:p>
            </p:txBody>
          </p:sp>
        </p:grpSp>
        <p:grpSp>
          <p:nvGrpSpPr>
            <p:cNvPr id="141325" name="Group 20"/>
            <p:cNvGrpSpPr>
              <a:grpSpLocks/>
            </p:cNvGrpSpPr>
            <p:nvPr/>
          </p:nvGrpSpPr>
          <p:grpSpPr bwMode="auto">
            <a:xfrm>
              <a:off x="936" y="1399"/>
              <a:ext cx="208" cy="208"/>
              <a:chOff x="4075" y="1321"/>
              <a:chExt cx="208" cy="208"/>
            </a:xfrm>
          </p:grpSpPr>
          <p:sp>
            <p:nvSpPr>
              <p:cNvPr id="140309" name="Oval 21"/>
              <p:cNvSpPr>
                <a:spLocks noChangeArrowheads="1"/>
              </p:cNvSpPr>
              <p:nvPr/>
            </p:nvSpPr>
            <p:spPr bwMode="auto">
              <a:xfrm>
                <a:off x="4075" y="1321"/>
                <a:ext cx="208" cy="208"/>
              </a:xfrm>
              <a:prstGeom prst="ellipse">
                <a:avLst/>
              </a:prstGeom>
              <a:solidFill>
                <a:schemeClr val="accent4">
                  <a:lumMod val="75000"/>
                </a:schemeClr>
              </a:solidFill>
              <a:ln w="9525">
                <a:solidFill>
                  <a:schemeClr val="tx1"/>
                </a:solidFill>
                <a:round/>
                <a:headEnd/>
                <a:tailEnd/>
              </a:ln>
              <a:effectLst/>
            </p:spPr>
            <p:txBody>
              <a:bodyPr wrap="none" anchor="ctr"/>
              <a:lstStyle/>
              <a:p>
                <a:pPr fontAlgn="auto">
                  <a:spcBef>
                    <a:spcPts val="0"/>
                  </a:spcBef>
                  <a:spcAft>
                    <a:spcPts val="0"/>
                  </a:spcAft>
                  <a:defRPr/>
                </a:pPr>
                <a:endParaRPr lang="en-US" dirty="0">
                  <a:latin typeface="Arial"/>
                  <a:ea typeface="+mn-ea"/>
                  <a:cs typeface="Arial"/>
                </a:endParaRPr>
              </a:p>
            </p:txBody>
          </p:sp>
          <p:sp>
            <p:nvSpPr>
              <p:cNvPr id="141391" name="Rectangle 22"/>
              <p:cNvSpPr>
                <a:spLocks noChangeArrowheads="1"/>
              </p:cNvSpPr>
              <p:nvPr/>
            </p:nvSpPr>
            <p:spPr bwMode="auto">
              <a:xfrm>
                <a:off x="4090" y="1329"/>
                <a:ext cx="178"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sz="1400" dirty="0"/>
                  <a:t>2</a:t>
                </a:r>
              </a:p>
            </p:txBody>
          </p:sp>
        </p:grpSp>
        <p:grpSp>
          <p:nvGrpSpPr>
            <p:cNvPr id="141326" name="Group 23"/>
            <p:cNvGrpSpPr>
              <a:grpSpLocks/>
            </p:cNvGrpSpPr>
            <p:nvPr/>
          </p:nvGrpSpPr>
          <p:grpSpPr bwMode="auto">
            <a:xfrm>
              <a:off x="936" y="1664"/>
              <a:ext cx="208" cy="208"/>
              <a:chOff x="4075" y="1321"/>
              <a:chExt cx="208" cy="208"/>
            </a:xfrm>
          </p:grpSpPr>
          <p:sp>
            <p:nvSpPr>
              <p:cNvPr id="140312" name="Oval 24"/>
              <p:cNvSpPr>
                <a:spLocks noChangeArrowheads="1"/>
              </p:cNvSpPr>
              <p:nvPr/>
            </p:nvSpPr>
            <p:spPr bwMode="auto">
              <a:xfrm>
                <a:off x="4075" y="1321"/>
                <a:ext cx="208" cy="208"/>
              </a:xfrm>
              <a:prstGeom prst="ellipse">
                <a:avLst/>
              </a:prstGeom>
              <a:solidFill>
                <a:schemeClr val="accent4">
                  <a:lumMod val="75000"/>
                </a:schemeClr>
              </a:solidFill>
              <a:ln w="9525">
                <a:solidFill>
                  <a:schemeClr val="tx1"/>
                </a:solidFill>
                <a:round/>
                <a:headEnd/>
                <a:tailEnd/>
              </a:ln>
              <a:effectLst/>
            </p:spPr>
            <p:txBody>
              <a:bodyPr wrap="none" anchor="ctr"/>
              <a:lstStyle/>
              <a:p>
                <a:pPr fontAlgn="auto">
                  <a:spcBef>
                    <a:spcPts val="0"/>
                  </a:spcBef>
                  <a:spcAft>
                    <a:spcPts val="0"/>
                  </a:spcAft>
                  <a:defRPr/>
                </a:pPr>
                <a:endParaRPr lang="en-US" dirty="0">
                  <a:latin typeface="Arial"/>
                  <a:ea typeface="+mn-ea"/>
                  <a:cs typeface="Arial"/>
                </a:endParaRPr>
              </a:p>
            </p:txBody>
          </p:sp>
          <p:sp>
            <p:nvSpPr>
              <p:cNvPr id="141389" name="Rectangle 25"/>
              <p:cNvSpPr>
                <a:spLocks noChangeArrowheads="1"/>
              </p:cNvSpPr>
              <p:nvPr/>
            </p:nvSpPr>
            <p:spPr bwMode="auto">
              <a:xfrm>
                <a:off x="4090" y="1329"/>
                <a:ext cx="178"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sz="1400" dirty="0"/>
                  <a:t>3</a:t>
                </a:r>
              </a:p>
            </p:txBody>
          </p:sp>
        </p:grpSp>
        <p:grpSp>
          <p:nvGrpSpPr>
            <p:cNvPr id="141327" name="Group 26"/>
            <p:cNvGrpSpPr>
              <a:grpSpLocks/>
            </p:cNvGrpSpPr>
            <p:nvPr/>
          </p:nvGrpSpPr>
          <p:grpSpPr bwMode="auto">
            <a:xfrm>
              <a:off x="936" y="1928"/>
              <a:ext cx="208" cy="208"/>
              <a:chOff x="4075" y="1321"/>
              <a:chExt cx="208" cy="208"/>
            </a:xfrm>
          </p:grpSpPr>
          <p:sp>
            <p:nvSpPr>
              <p:cNvPr id="140315" name="Oval 27"/>
              <p:cNvSpPr>
                <a:spLocks noChangeArrowheads="1"/>
              </p:cNvSpPr>
              <p:nvPr/>
            </p:nvSpPr>
            <p:spPr bwMode="auto">
              <a:xfrm>
                <a:off x="4075" y="1321"/>
                <a:ext cx="208" cy="208"/>
              </a:xfrm>
              <a:prstGeom prst="ellipse">
                <a:avLst/>
              </a:prstGeom>
              <a:solidFill>
                <a:schemeClr val="accent4">
                  <a:lumMod val="75000"/>
                </a:schemeClr>
              </a:solidFill>
              <a:ln w="9525">
                <a:solidFill>
                  <a:schemeClr val="tx1"/>
                </a:solidFill>
                <a:round/>
                <a:headEnd/>
                <a:tailEnd/>
              </a:ln>
              <a:effectLst/>
            </p:spPr>
            <p:txBody>
              <a:bodyPr wrap="none" anchor="ctr"/>
              <a:lstStyle/>
              <a:p>
                <a:pPr fontAlgn="auto">
                  <a:spcBef>
                    <a:spcPts val="0"/>
                  </a:spcBef>
                  <a:spcAft>
                    <a:spcPts val="0"/>
                  </a:spcAft>
                  <a:defRPr/>
                </a:pPr>
                <a:endParaRPr lang="en-US" dirty="0">
                  <a:latin typeface="Arial"/>
                  <a:ea typeface="+mn-ea"/>
                  <a:cs typeface="Arial"/>
                </a:endParaRPr>
              </a:p>
            </p:txBody>
          </p:sp>
          <p:sp>
            <p:nvSpPr>
              <p:cNvPr id="141387" name="Rectangle 28"/>
              <p:cNvSpPr>
                <a:spLocks noChangeArrowheads="1"/>
              </p:cNvSpPr>
              <p:nvPr/>
            </p:nvSpPr>
            <p:spPr bwMode="auto">
              <a:xfrm>
                <a:off x="4090" y="1329"/>
                <a:ext cx="178"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sz="1400" dirty="0"/>
                  <a:t>4</a:t>
                </a:r>
              </a:p>
            </p:txBody>
          </p:sp>
        </p:grpSp>
        <p:grpSp>
          <p:nvGrpSpPr>
            <p:cNvPr id="141328" name="Group 29"/>
            <p:cNvGrpSpPr>
              <a:grpSpLocks/>
            </p:cNvGrpSpPr>
            <p:nvPr/>
          </p:nvGrpSpPr>
          <p:grpSpPr bwMode="auto">
            <a:xfrm>
              <a:off x="936" y="2193"/>
              <a:ext cx="208" cy="208"/>
              <a:chOff x="4075" y="1321"/>
              <a:chExt cx="208" cy="208"/>
            </a:xfrm>
          </p:grpSpPr>
          <p:sp>
            <p:nvSpPr>
              <p:cNvPr id="140318" name="Oval 30"/>
              <p:cNvSpPr>
                <a:spLocks noChangeArrowheads="1"/>
              </p:cNvSpPr>
              <p:nvPr/>
            </p:nvSpPr>
            <p:spPr bwMode="auto">
              <a:xfrm>
                <a:off x="4075" y="1321"/>
                <a:ext cx="208" cy="208"/>
              </a:xfrm>
              <a:prstGeom prst="ellipse">
                <a:avLst/>
              </a:prstGeom>
              <a:solidFill>
                <a:schemeClr val="accent4">
                  <a:lumMod val="75000"/>
                </a:schemeClr>
              </a:solidFill>
              <a:ln w="9525">
                <a:solidFill>
                  <a:schemeClr val="tx1"/>
                </a:solidFill>
                <a:round/>
                <a:headEnd/>
                <a:tailEnd/>
              </a:ln>
              <a:effectLst/>
            </p:spPr>
            <p:txBody>
              <a:bodyPr wrap="none" anchor="ctr"/>
              <a:lstStyle/>
              <a:p>
                <a:pPr fontAlgn="auto">
                  <a:spcBef>
                    <a:spcPts val="0"/>
                  </a:spcBef>
                  <a:spcAft>
                    <a:spcPts val="0"/>
                  </a:spcAft>
                  <a:defRPr/>
                </a:pPr>
                <a:endParaRPr lang="en-US" dirty="0">
                  <a:latin typeface="Arial"/>
                  <a:ea typeface="+mn-ea"/>
                  <a:cs typeface="Arial"/>
                </a:endParaRPr>
              </a:p>
            </p:txBody>
          </p:sp>
          <p:sp>
            <p:nvSpPr>
              <p:cNvPr id="141385" name="Rectangle 31"/>
              <p:cNvSpPr>
                <a:spLocks noChangeArrowheads="1"/>
              </p:cNvSpPr>
              <p:nvPr/>
            </p:nvSpPr>
            <p:spPr bwMode="auto">
              <a:xfrm>
                <a:off x="4090" y="1329"/>
                <a:ext cx="178"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sz="1400" dirty="0"/>
                  <a:t>5</a:t>
                </a:r>
              </a:p>
            </p:txBody>
          </p:sp>
        </p:grpSp>
        <p:grpSp>
          <p:nvGrpSpPr>
            <p:cNvPr id="141329" name="Group 32"/>
            <p:cNvGrpSpPr>
              <a:grpSpLocks/>
            </p:cNvGrpSpPr>
            <p:nvPr/>
          </p:nvGrpSpPr>
          <p:grpSpPr bwMode="auto">
            <a:xfrm>
              <a:off x="936" y="2458"/>
              <a:ext cx="208" cy="208"/>
              <a:chOff x="4075" y="1321"/>
              <a:chExt cx="208" cy="208"/>
            </a:xfrm>
          </p:grpSpPr>
          <p:sp>
            <p:nvSpPr>
              <p:cNvPr id="140321" name="Oval 33"/>
              <p:cNvSpPr>
                <a:spLocks noChangeArrowheads="1"/>
              </p:cNvSpPr>
              <p:nvPr/>
            </p:nvSpPr>
            <p:spPr bwMode="auto">
              <a:xfrm>
                <a:off x="4075" y="1321"/>
                <a:ext cx="208" cy="208"/>
              </a:xfrm>
              <a:prstGeom prst="ellipse">
                <a:avLst/>
              </a:prstGeom>
              <a:solidFill>
                <a:schemeClr val="accent4">
                  <a:lumMod val="75000"/>
                </a:schemeClr>
              </a:solidFill>
              <a:ln w="9525">
                <a:solidFill>
                  <a:schemeClr val="tx1"/>
                </a:solidFill>
                <a:round/>
                <a:headEnd/>
                <a:tailEnd/>
              </a:ln>
              <a:effectLst/>
            </p:spPr>
            <p:txBody>
              <a:bodyPr wrap="none" anchor="ctr"/>
              <a:lstStyle/>
              <a:p>
                <a:pPr fontAlgn="auto">
                  <a:spcBef>
                    <a:spcPts val="0"/>
                  </a:spcBef>
                  <a:spcAft>
                    <a:spcPts val="0"/>
                  </a:spcAft>
                  <a:defRPr/>
                </a:pPr>
                <a:endParaRPr lang="en-US" dirty="0">
                  <a:latin typeface="Arial"/>
                  <a:ea typeface="+mn-ea"/>
                  <a:cs typeface="Arial"/>
                </a:endParaRPr>
              </a:p>
            </p:txBody>
          </p:sp>
          <p:sp>
            <p:nvSpPr>
              <p:cNvPr id="141383" name="Rectangle 34"/>
              <p:cNvSpPr>
                <a:spLocks noChangeArrowheads="1"/>
              </p:cNvSpPr>
              <p:nvPr/>
            </p:nvSpPr>
            <p:spPr bwMode="auto">
              <a:xfrm>
                <a:off x="4090" y="1329"/>
                <a:ext cx="178"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sz="1400" dirty="0"/>
                  <a:t>6</a:t>
                </a:r>
              </a:p>
            </p:txBody>
          </p:sp>
        </p:grpSp>
        <p:grpSp>
          <p:nvGrpSpPr>
            <p:cNvPr id="141330" name="Group 35"/>
            <p:cNvGrpSpPr>
              <a:grpSpLocks/>
            </p:cNvGrpSpPr>
            <p:nvPr/>
          </p:nvGrpSpPr>
          <p:grpSpPr bwMode="auto">
            <a:xfrm>
              <a:off x="936" y="2722"/>
              <a:ext cx="208" cy="208"/>
              <a:chOff x="4075" y="1321"/>
              <a:chExt cx="208" cy="208"/>
            </a:xfrm>
          </p:grpSpPr>
          <p:sp>
            <p:nvSpPr>
              <p:cNvPr id="140324" name="Oval 36"/>
              <p:cNvSpPr>
                <a:spLocks noChangeArrowheads="1"/>
              </p:cNvSpPr>
              <p:nvPr/>
            </p:nvSpPr>
            <p:spPr bwMode="auto">
              <a:xfrm>
                <a:off x="4075" y="1321"/>
                <a:ext cx="208" cy="208"/>
              </a:xfrm>
              <a:prstGeom prst="ellipse">
                <a:avLst/>
              </a:prstGeom>
              <a:solidFill>
                <a:schemeClr val="accent4">
                  <a:lumMod val="75000"/>
                </a:schemeClr>
              </a:solidFill>
              <a:ln w="9525">
                <a:solidFill>
                  <a:schemeClr val="tx1"/>
                </a:solidFill>
                <a:round/>
                <a:headEnd/>
                <a:tailEnd/>
              </a:ln>
              <a:effectLst/>
            </p:spPr>
            <p:txBody>
              <a:bodyPr wrap="none" anchor="ctr"/>
              <a:lstStyle/>
              <a:p>
                <a:pPr fontAlgn="auto">
                  <a:spcBef>
                    <a:spcPts val="0"/>
                  </a:spcBef>
                  <a:spcAft>
                    <a:spcPts val="0"/>
                  </a:spcAft>
                  <a:defRPr/>
                </a:pPr>
                <a:endParaRPr lang="en-US" dirty="0">
                  <a:latin typeface="Arial"/>
                  <a:ea typeface="+mn-ea"/>
                  <a:cs typeface="Arial"/>
                </a:endParaRPr>
              </a:p>
            </p:txBody>
          </p:sp>
          <p:sp>
            <p:nvSpPr>
              <p:cNvPr id="141381" name="Rectangle 37"/>
              <p:cNvSpPr>
                <a:spLocks noChangeArrowheads="1"/>
              </p:cNvSpPr>
              <p:nvPr/>
            </p:nvSpPr>
            <p:spPr bwMode="auto">
              <a:xfrm>
                <a:off x="4090" y="1329"/>
                <a:ext cx="178"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sz="1400" dirty="0"/>
                  <a:t>7</a:t>
                </a:r>
              </a:p>
            </p:txBody>
          </p:sp>
        </p:grpSp>
        <p:grpSp>
          <p:nvGrpSpPr>
            <p:cNvPr id="141331" name="Group 38"/>
            <p:cNvGrpSpPr>
              <a:grpSpLocks/>
            </p:cNvGrpSpPr>
            <p:nvPr/>
          </p:nvGrpSpPr>
          <p:grpSpPr bwMode="auto">
            <a:xfrm>
              <a:off x="936" y="2987"/>
              <a:ext cx="208" cy="208"/>
              <a:chOff x="4075" y="1321"/>
              <a:chExt cx="208" cy="208"/>
            </a:xfrm>
          </p:grpSpPr>
          <p:sp>
            <p:nvSpPr>
              <p:cNvPr id="140327" name="Oval 39"/>
              <p:cNvSpPr>
                <a:spLocks noChangeArrowheads="1"/>
              </p:cNvSpPr>
              <p:nvPr/>
            </p:nvSpPr>
            <p:spPr bwMode="auto">
              <a:xfrm>
                <a:off x="4075" y="1321"/>
                <a:ext cx="208" cy="208"/>
              </a:xfrm>
              <a:prstGeom prst="ellipse">
                <a:avLst/>
              </a:prstGeom>
              <a:solidFill>
                <a:schemeClr val="accent4">
                  <a:lumMod val="75000"/>
                </a:schemeClr>
              </a:solidFill>
              <a:ln w="9525">
                <a:solidFill>
                  <a:schemeClr val="tx1"/>
                </a:solidFill>
                <a:round/>
                <a:headEnd/>
                <a:tailEnd/>
              </a:ln>
              <a:effectLst/>
            </p:spPr>
            <p:txBody>
              <a:bodyPr wrap="none" anchor="ctr"/>
              <a:lstStyle/>
              <a:p>
                <a:pPr fontAlgn="auto">
                  <a:spcBef>
                    <a:spcPts val="0"/>
                  </a:spcBef>
                  <a:spcAft>
                    <a:spcPts val="0"/>
                  </a:spcAft>
                  <a:defRPr/>
                </a:pPr>
                <a:endParaRPr lang="en-US" dirty="0">
                  <a:latin typeface="Arial"/>
                  <a:ea typeface="+mn-ea"/>
                  <a:cs typeface="Arial"/>
                </a:endParaRPr>
              </a:p>
            </p:txBody>
          </p:sp>
          <p:sp>
            <p:nvSpPr>
              <p:cNvPr id="141379" name="Rectangle 40"/>
              <p:cNvSpPr>
                <a:spLocks noChangeArrowheads="1"/>
              </p:cNvSpPr>
              <p:nvPr/>
            </p:nvSpPr>
            <p:spPr bwMode="auto">
              <a:xfrm>
                <a:off x="4090" y="1329"/>
                <a:ext cx="178"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sz="1400" dirty="0"/>
                  <a:t>8</a:t>
                </a:r>
              </a:p>
            </p:txBody>
          </p:sp>
        </p:grpSp>
        <p:grpSp>
          <p:nvGrpSpPr>
            <p:cNvPr id="141332" name="Group 41"/>
            <p:cNvGrpSpPr>
              <a:grpSpLocks/>
            </p:cNvGrpSpPr>
            <p:nvPr/>
          </p:nvGrpSpPr>
          <p:grpSpPr bwMode="auto">
            <a:xfrm>
              <a:off x="936" y="3251"/>
              <a:ext cx="208" cy="208"/>
              <a:chOff x="4075" y="1321"/>
              <a:chExt cx="208" cy="208"/>
            </a:xfrm>
          </p:grpSpPr>
          <p:sp>
            <p:nvSpPr>
              <p:cNvPr id="140330" name="Oval 42"/>
              <p:cNvSpPr>
                <a:spLocks noChangeArrowheads="1"/>
              </p:cNvSpPr>
              <p:nvPr/>
            </p:nvSpPr>
            <p:spPr bwMode="auto">
              <a:xfrm>
                <a:off x="4075" y="1321"/>
                <a:ext cx="208" cy="208"/>
              </a:xfrm>
              <a:prstGeom prst="ellipse">
                <a:avLst/>
              </a:prstGeom>
              <a:solidFill>
                <a:schemeClr val="accent4">
                  <a:lumMod val="75000"/>
                </a:schemeClr>
              </a:solidFill>
              <a:ln w="9525">
                <a:solidFill>
                  <a:schemeClr val="tx1"/>
                </a:solidFill>
                <a:round/>
                <a:headEnd/>
                <a:tailEnd/>
              </a:ln>
              <a:effectLst/>
            </p:spPr>
            <p:txBody>
              <a:bodyPr wrap="none" anchor="ctr"/>
              <a:lstStyle/>
              <a:p>
                <a:pPr fontAlgn="auto">
                  <a:spcBef>
                    <a:spcPts val="0"/>
                  </a:spcBef>
                  <a:spcAft>
                    <a:spcPts val="0"/>
                  </a:spcAft>
                  <a:defRPr/>
                </a:pPr>
                <a:endParaRPr lang="en-US" dirty="0">
                  <a:latin typeface="Arial"/>
                  <a:ea typeface="+mn-ea"/>
                  <a:cs typeface="Arial"/>
                </a:endParaRPr>
              </a:p>
            </p:txBody>
          </p:sp>
          <p:sp>
            <p:nvSpPr>
              <p:cNvPr id="141377" name="Rectangle 43"/>
              <p:cNvSpPr>
                <a:spLocks noChangeArrowheads="1"/>
              </p:cNvSpPr>
              <p:nvPr/>
            </p:nvSpPr>
            <p:spPr bwMode="auto">
              <a:xfrm>
                <a:off x="4090" y="1329"/>
                <a:ext cx="178"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sz="1400" dirty="0"/>
                  <a:t>9</a:t>
                </a:r>
              </a:p>
            </p:txBody>
          </p:sp>
        </p:grpSp>
        <p:grpSp>
          <p:nvGrpSpPr>
            <p:cNvPr id="141333" name="Group 44"/>
            <p:cNvGrpSpPr>
              <a:grpSpLocks/>
            </p:cNvGrpSpPr>
            <p:nvPr/>
          </p:nvGrpSpPr>
          <p:grpSpPr bwMode="auto">
            <a:xfrm>
              <a:off x="924" y="3516"/>
              <a:ext cx="241" cy="208"/>
              <a:chOff x="4482" y="3001"/>
              <a:chExt cx="241" cy="208"/>
            </a:xfrm>
          </p:grpSpPr>
          <p:sp>
            <p:nvSpPr>
              <p:cNvPr id="140333" name="Oval 45"/>
              <p:cNvSpPr>
                <a:spLocks noChangeArrowheads="1"/>
              </p:cNvSpPr>
              <p:nvPr/>
            </p:nvSpPr>
            <p:spPr bwMode="auto">
              <a:xfrm>
                <a:off x="4498" y="3001"/>
                <a:ext cx="208" cy="208"/>
              </a:xfrm>
              <a:prstGeom prst="ellipse">
                <a:avLst/>
              </a:prstGeom>
              <a:solidFill>
                <a:schemeClr val="accent4">
                  <a:lumMod val="75000"/>
                </a:schemeClr>
              </a:solidFill>
              <a:ln w="9525">
                <a:solidFill>
                  <a:schemeClr val="tx1"/>
                </a:solidFill>
                <a:round/>
                <a:headEnd/>
                <a:tailEnd/>
              </a:ln>
              <a:effectLst/>
            </p:spPr>
            <p:txBody>
              <a:bodyPr wrap="none" anchor="ctr"/>
              <a:lstStyle/>
              <a:p>
                <a:pPr fontAlgn="auto">
                  <a:spcBef>
                    <a:spcPts val="0"/>
                  </a:spcBef>
                  <a:spcAft>
                    <a:spcPts val="0"/>
                  </a:spcAft>
                  <a:defRPr/>
                </a:pPr>
                <a:endParaRPr lang="en-US" dirty="0">
                  <a:latin typeface="Arial"/>
                  <a:ea typeface="+mn-ea"/>
                  <a:cs typeface="Arial"/>
                </a:endParaRPr>
              </a:p>
            </p:txBody>
          </p:sp>
          <p:sp>
            <p:nvSpPr>
              <p:cNvPr id="141375" name="Rectangle 46"/>
              <p:cNvSpPr>
                <a:spLocks noChangeArrowheads="1"/>
              </p:cNvSpPr>
              <p:nvPr/>
            </p:nvSpPr>
            <p:spPr bwMode="auto">
              <a:xfrm>
                <a:off x="4482" y="3009"/>
                <a:ext cx="241"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sz="1400" dirty="0"/>
                  <a:t>10</a:t>
                </a:r>
              </a:p>
            </p:txBody>
          </p:sp>
        </p:grpSp>
        <p:grpSp>
          <p:nvGrpSpPr>
            <p:cNvPr id="141334" name="Group 47"/>
            <p:cNvGrpSpPr>
              <a:grpSpLocks/>
            </p:cNvGrpSpPr>
            <p:nvPr/>
          </p:nvGrpSpPr>
          <p:grpSpPr bwMode="auto">
            <a:xfrm>
              <a:off x="921" y="3820"/>
              <a:ext cx="241" cy="208"/>
              <a:chOff x="3764" y="3529"/>
              <a:chExt cx="241" cy="208"/>
            </a:xfrm>
          </p:grpSpPr>
          <p:sp>
            <p:nvSpPr>
              <p:cNvPr id="140336" name="Oval 48"/>
              <p:cNvSpPr>
                <a:spLocks noChangeArrowheads="1"/>
              </p:cNvSpPr>
              <p:nvPr/>
            </p:nvSpPr>
            <p:spPr bwMode="auto">
              <a:xfrm>
                <a:off x="3780" y="3529"/>
                <a:ext cx="208" cy="208"/>
              </a:xfrm>
              <a:prstGeom prst="ellipse">
                <a:avLst/>
              </a:prstGeom>
              <a:solidFill>
                <a:schemeClr val="accent4">
                  <a:lumMod val="75000"/>
                </a:schemeClr>
              </a:solidFill>
              <a:ln w="9525">
                <a:solidFill>
                  <a:schemeClr val="tx1"/>
                </a:solidFill>
                <a:round/>
                <a:headEnd/>
                <a:tailEnd/>
              </a:ln>
              <a:effectLst/>
            </p:spPr>
            <p:txBody>
              <a:bodyPr wrap="none" anchor="ctr"/>
              <a:lstStyle/>
              <a:p>
                <a:pPr fontAlgn="auto">
                  <a:spcBef>
                    <a:spcPts val="0"/>
                  </a:spcBef>
                  <a:spcAft>
                    <a:spcPts val="0"/>
                  </a:spcAft>
                  <a:defRPr/>
                </a:pPr>
                <a:endParaRPr lang="en-US" dirty="0">
                  <a:latin typeface="Arial"/>
                  <a:ea typeface="+mn-ea"/>
                  <a:cs typeface="Arial"/>
                </a:endParaRPr>
              </a:p>
            </p:txBody>
          </p:sp>
          <p:sp>
            <p:nvSpPr>
              <p:cNvPr id="141373" name="Rectangle 49"/>
              <p:cNvSpPr>
                <a:spLocks noChangeArrowheads="1"/>
              </p:cNvSpPr>
              <p:nvPr/>
            </p:nvSpPr>
            <p:spPr bwMode="auto">
              <a:xfrm>
                <a:off x="3764" y="3537"/>
                <a:ext cx="241"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sz="1400" dirty="0"/>
                  <a:t>11</a:t>
                </a:r>
              </a:p>
            </p:txBody>
          </p:sp>
        </p:grpSp>
        <p:sp>
          <p:nvSpPr>
            <p:cNvPr id="141335" name="Rectangle 50"/>
            <p:cNvSpPr>
              <a:spLocks noChangeArrowheads="1"/>
            </p:cNvSpPr>
            <p:nvPr/>
          </p:nvSpPr>
          <p:spPr bwMode="auto">
            <a:xfrm>
              <a:off x="1152" y="1058"/>
              <a:ext cx="757"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sz="1400" dirty="0"/>
                <a:t>R 209 Angle</a:t>
              </a:r>
            </a:p>
          </p:txBody>
        </p:sp>
        <p:sp>
          <p:nvSpPr>
            <p:cNvPr id="141336" name="Rectangle 51"/>
            <p:cNvSpPr>
              <a:spLocks noChangeArrowheads="1"/>
            </p:cNvSpPr>
            <p:nvPr/>
          </p:nvSpPr>
          <p:spPr bwMode="auto">
            <a:xfrm>
              <a:off x="1152" y="1320"/>
              <a:ext cx="757"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sz="1400" dirty="0"/>
                <a:t>R 207 Angle</a:t>
              </a:r>
            </a:p>
          </p:txBody>
        </p:sp>
        <p:sp>
          <p:nvSpPr>
            <p:cNvPr id="141337" name="Rectangle 52"/>
            <p:cNvSpPr>
              <a:spLocks noChangeArrowheads="1"/>
            </p:cNvSpPr>
            <p:nvPr/>
          </p:nvSpPr>
          <p:spPr bwMode="auto">
            <a:xfrm>
              <a:off x="1152" y="1583"/>
              <a:ext cx="896" cy="1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sz="1400" dirty="0"/>
                <a:t>Bolts w/nuts (2)</a:t>
              </a:r>
            </a:p>
          </p:txBody>
        </p:sp>
        <p:sp>
          <p:nvSpPr>
            <p:cNvPr id="141338" name="Rectangle 53"/>
            <p:cNvSpPr>
              <a:spLocks noChangeArrowheads="1"/>
            </p:cNvSpPr>
            <p:nvPr/>
          </p:nvSpPr>
          <p:spPr bwMode="auto">
            <a:xfrm>
              <a:off x="1152" y="1845"/>
              <a:ext cx="757"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sz="1400" dirty="0"/>
                <a:t>R 209 Angle</a:t>
              </a:r>
            </a:p>
          </p:txBody>
        </p:sp>
        <p:sp>
          <p:nvSpPr>
            <p:cNvPr id="141339" name="Rectangle 54"/>
            <p:cNvSpPr>
              <a:spLocks noChangeArrowheads="1"/>
            </p:cNvSpPr>
            <p:nvPr/>
          </p:nvSpPr>
          <p:spPr bwMode="auto">
            <a:xfrm>
              <a:off x="1152" y="2108"/>
              <a:ext cx="757"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sz="1400" dirty="0"/>
                <a:t>R 207 Angle</a:t>
              </a:r>
            </a:p>
          </p:txBody>
        </p:sp>
        <p:sp>
          <p:nvSpPr>
            <p:cNvPr id="141340" name="Rectangle 55"/>
            <p:cNvSpPr>
              <a:spLocks noChangeArrowheads="1"/>
            </p:cNvSpPr>
            <p:nvPr/>
          </p:nvSpPr>
          <p:spPr bwMode="auto">
            <a:xfrm>
              <a:off x="1152" y="2633"/>
              <a:ext cx="617" cy="1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sz="1400" dirty="0"/>
                <a:t>Bolt w/nut</a:t>
              </a:r>
            </a:p>
          </p:txBody>
        </p:sp>
        <p:sp>
          <p:nvSpPr>
            <p:cNvPr id="141341" name="Rectangle 56"/>
            <p:cNvSpPr>
              <a:spLocks noChangeArrowheads="1"/>
            </p:cNvSpPr>
            <p:nvPr/>
          </p:nvSpPr>
          <p:spPr bwMode="auto">
            <a:xfrm>
              <a:off x="1152" y="2895"/>
              <a:ext cx="771" cy="1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sz="1400" dirty="0"/>
                <a:t>R 404 Roller</a:t>
              </a:r>
            </a:p>
          </p:txBody>
        </p:sp>
        <p:sp>
          <p:nvSpPr>
            <p:cNvPr id="141342" name="Rectangle 57"/>
            <p:cNvSpPr>
              <a:spLocks noChangeArrowheads="1"/>
            </p:cNvSpPr>
            <p:nvPr/>
          </p:nvSpPr>
          <p:spPr bwMode="auto">
            <a:xfrm>
              <a:off x="1152" y="3158"/>
              <a:ext cx="754" cy="1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sz="1400" dirty="0"/>
                <a:t>Lock washer</a:t>
              </a:r>
            </a:p>
          </p:txBody>
        </p:sp>
        <p:sp>
          <p:nvSpPr>
            <p:cNvPr id="141343" name="Rectangle 58"/>
            <p:cNvSpPr>
              <a:spLocks noChangeArrowheads="1"/>
            </p:cNvSpPr>
            <p:nvPr/>
          </p:nvSpPr>
          <p:spPr bwMode="auto">
            <a:xfrm>
              <a:off x="1152" y="3420"/>
              <a:ext cx="927" cy="1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sz="1400" dirty="0"/>
                <a:t>Part number tag</a:t>
              </a:r>
            </a:p>
          </p:txBody>
        </p:sp>
        <p:sp>
          <p:nvSpPr>
            <p:cNvPr id="141344" name="Rectangle 59"/>
            <p:cNvSpPr>
              <a:spLocks noChangeArrowheads="1"/>
            </p:cNvSpPr>
            <p:nvPr/>
          </p:nvSpPr>
          <p:spPr bwMode="auto">
            <a:xfrm>
              <a:off x="1152" y="3723"/>
              <a:ext cx="1279" cy="1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sz="1400" dirty="0"/>
                <a:t>Box w/packing material</a:t>
              </a:r>
            </a:p>
          </p:txBody>
        </p:sp>
        <p:sp>
          <p:nvSpPr>
            <p:cNvPr id="141345" name="Rectangle 60"/>
            <p:cNvSpPr>
              <a:spLocks noChangeArrowheads="1"/>
            </p:cNvSpPr>
            <p:nvPr/>
          </p:nvSpPr>
          <p:spPr bwMode="auto">
            <a:xfrm>
              <a:off x="1152" y="2370"/>
              <a:ext cx="896" cy="1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sz="1400" dirty="0"/>
                <a:t>Bolts w/nuts (2)</a:t>
              </a:r>
            </a:p>
          </p:txBody>
        </p:sp>
        <p:grpSp>
          <p:nvGrpSpPr>
            <p:cNvPr id="141346" name="Group 61"/>
            <p:cNvGrpSpPr>
              <a:grpSpLocks/>
            </p:cNvGrpSpPr>
            <p:nvPr/>
          </p:nvGrpSpPr>
          <p:grpSpPr bwMode="auto">
            <a:xfrm>
              <a:off x="2347" y="1365"/>
              <a:ext cx="269" cy="281"/>
              <a:chOff x="4464" y="1579"/>
              <a:chExt cx="269" cy="281"/>
            </a:xfrm>
          </p:grpSpPr>
          <p:sp>
            <p:nvSpPr>
              <p:cNvPr id="140350" name="Oval 62"/>
              <p:cNvSpPr>
                <a:spLocks noChangeArrowheads="1"/>
              </p:cNvSpPr>
              <p:nvPr/>
            </p:nvSpPr>
            <p:spPr bwMode="auto">
              <a:xfrm>
                <a:off x="4468" y="1579"/>
                <a:ext cx="264" cy="264"/>
              </a:xfrm>
              <a:prstGeom prst="ellipse">
                <a:avLst/>
              </a:prstGeom>
              <a:solidFill>
                <a:schemeClr val="accent3"/>
              </a:solidFill>
              <a:ln w="9525">
                <a:solidFill>
                  <a:schemeClr val="tx1"/>
                </a:solidFill>
                <a:round/>
                <a:headEnd/>
                <a:tailEnd/>
              </a:ln>
              <a:effectLst/>
            </p:spPr>
            <p:txBody>
              <a:bodyPr wrap="none" anchor="ctr"/>
              <a:lstStyle/>
              <a:p>
                <a:pPr fontAlgn="auto">
                  <a:spcBef>
                    <a:spcPts val="0"/>
                  </a:spcBef>
                  <a:spcAft>
                    <a:spcPts val="0"/>
                  </a:spcAft>
                  <a:defRPr/>
                </a:pPr>
                <a:endParaRPr lang="en-US" dirty="0">
                  <a:latin typeface="Arial"/>
                  <a:ea typeface="+mn-ea"/>
                  <a:cs typeface="Arial"/>
                </a:endParaRPr>
              </a:p>
            </p:txBody>
          </p:sp>
          <p:sp>
            <p:nvSpPr>
              <p:cNvPr id="141371" name="Rectangle 63"/>
              <p:cNvSpPr>
                <a:spLocks noChangeArrowheads="1"/>
              </p:cNvSpPr>
              <p:nvPr/>
            </p:nvSpPr>
            <p:spPr bwMode="auto">
              <a:xfrm>
                <a:off x="4464" y="1593"/>
                <a:ext cx="269" cy="2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lnSpc>
                    <a:spcPct val="75000"/>
                  </a:lnSpc>
                </a:pPr>
                <a:r>
                  <a:rPr lang="en-US" sz="1400" dirty="0"/>
                  <a:t>SA</a:t>
                </a:r>
                <a:br>
                  <a:rPr lang="en-US" sz="1400" dirty="0"/>
                </a:br>
                <a:r>
                  <a:rPr lang="en-US" sz="1400" dirty="0"/>
                  <a:t>1</a:t>
                </a:r>
              </a:p>
            </p:txBody>
          </p:sp>
        </p:grpSp>
        <p:grpSp>
          <p:nvGrpSpPr>
            <p:cNvPr id="141347" name="Group 64"/>
            <p:cNvGrpSpPr>
              <a:grpSpLocks/>
            </p:cNvGrpSpPr>
            <p:nvPr/>
          </p:nvGrpSpPr>
          <p:grpSpPr bwMode="auto">
            <a:xfrm>
              <a:off x="2356" y="2164"/>
              <a:ext cx="269" cy="281"/>
              <a:chOff x="4512" y="2160"/>
              <a:chExt cx="269" cy="281"/>
            </a:xfrm>
          </p:grpSpPr>
          <p:sp>
            <p:nvSpPr>
              <p:cNvPr id="140353" name="Oval 65"/>
              <p:cNvSpPr>
                <a:spLocks noChangeArrowheads="1"/>
              </p:cNvSpPr>
              <p:nvPr/>
            </p:nvSpPr>
            <p:spPr bwMode="auto">
              <a:xfrm>
                <a:off x="4516" y="2160"/>
                <a:ext cx="264" cy="264"/>
              </a:xfrm>
              <a:prstGeom prst="ellipse">
                <a:avLst/>
              </a:prstGeom>
              <a:solidFill>
                <a:schemeClr val="accent3"/>
              </a:solidFill>
              <a:ln w="9525">
                <a:solidFill>
                  <a:schemeClr val="tx1"/>
                </a:solidFill>
                <a:round/>
                <a:headEnd/>
                <a:tailEnd/>
              </a:ln>
              <a:effectLst/>
            </p:spPr>
            <p:txBody>
              <a:bodyPr wrap="none" anchor="ctr"/>
              <a:lstStyle/>
              <a:p>
                <a:pPr fontAlgn="auto">
                  <a:spcBef>
                    <a:spcPts val="0"/>
                  </a:spcBef>
                  <a:spcAft>
                    <a:spcPts val="0"/>
                  </a:spcAft>
                  <a:defRPr/>
                </a:pPr>
                <a:endParaRPr lang="en-US" dirty="0">
                  <a:latin typeface="Arial"/>
                  <a:ea typeface="+mn-ea"/>
                  <a:cs typeface="Arial"/>
                </a:endParaRPr>
              </a:p>
            </p:txBody>
          </p:sp>
          <p:sp>
            <p:nvSpPr>
              <p:cNvPr id="141369" name="Rectangle 66"/>
              <p:cNvSpPr>
                <a:spLocks noChangeArrowheads="1"/>
              </p:cNvSpPr>
              <p:nvPr/>
            </p:nvSpPr>
            <p:spPr bwMode="auto">
              <a:xfrm>
                <a:off x="4512" y="2174"/>
                <a:ext cx="269" cy="2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lnSpc>
                    <a:spcPct val="75000"/>
                  </a:lnSpc>
                </a:pPr>
                <a:r>
                  <a:rPr lang="en-US" sz="1400" dirty="0"/>
                  <a:t>SA</a:t>
                </a:r>
                <a:br>
                  <a:rPr lang="en-US" sz="1400" dirty="0"/>
                </a:br>
                <a:r>
                  <a:rPr lang="en-US" sz="1400" dirty="0"/>
                  <a:t>2</a:t>
                </a:r>
              </a:p>
            </p:txBody>
          </p:sp>
        </p:grpSp>
        <p:sp>
          <p:nvSpPr>
            <p:cNvPr id="141348" name="Line 67"/>
            <p:cNvSpPr>
              <a:spLocks noChangeShapeType="1"/>
            </p:cNvSpPr>
            <p:nvPr/>
          </p:nvSpPr>
          <p:spPr bwMode="auto">
            <a:xfrm>
              <a:off x="3304" y="1496"/>
              <a:ext cx="0" cy="2408"/>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grpSp>
          <p:nvGrpSpPr>
            <p:cNvPr id="141349" name="Group 68"/>
            <p:cNvGrpSpPr>
              <a:grpSpLocks/>
            </p:cNvGrpSpPr>
            <p:nvPr/>
          </p:nvGrpSpPr>
          <p:grpSpPr bwMode="auto">
            <a:xfrm>
              <a:off x="3179" y="1370"/>
              <a:ext cx="264" cy="264"/>
              <a:chOff x="5088" y="1607"/>
              <a:chExt cx="264" cy="264"/>
            </a:xfrm>
          </p:grpSpPr>
          <p:sp>
            <p:nvSpPr>
              <p:cNvPr id="140357" name="Oval 69"/>
              <p:cNvSpPr>
                <a:spLocks noChangeArrowheads="1"/>
              </p:cNvSpPr>
              <p:nvPr/>
            </p:nvSpPr>
            <p:spPr bwMode="auto">
              <a:xfrm>
                <a:off x="5088" y="1607"/>
                <a:ext cx="264" cy="264"/>
              </a:xfrm>
              <a:prstGeom prst="ellipse">
                <a:avLst/>
              </a:prstGeom>
              <a:solidFill>
                <a:schemeClr val="accent2">
                  <a:lumMod val="60000"/>
                  <a:lumOff val="40000"/>
                </a:schemeClr>
              </a:solidFill>
              <a:ln w="9525">
                <a:solidFill>
                  <a:schemeClr val="tx1"/>
                </a:solidFill>
                <a:round/>
                <a:headEnd/>
                <a:tailEnd/>
              </a:ln>
              <a:effectLst/>
            </p:spPr>
            <p:txBody>
              <a:bodyPr wrap="none" anchor="ctr"/>
              <a:lstStyle/>
              <a:p>
                <a:pPr fontAlgn="auto">
                  <a:spcBef>
                    <a:spcPts val="0"/>
                  </a:spcBef>
                  <a:spcAft>
                    <a:spcPts val="0"/>
                  </a:spcAft>
                  <a:defRPr/>
                </a:pPr>
                <a:endParaRPr lang="en-US" dirty="0">
                  <a:latin typeface="Arial"/>
                  <a:ea typeface="+mn-ea"/>
                  <a:cs typeface="Arial"/>
                </a:endParaRPr>
              </a:p>
            </p:txBody>
          </p:sp>
          <p:sp>
            <p:nvSpPr>
              <p:cNvPr id="141367" name="Rectangle 70"/>
              <p:cNvSpPr>
                <a:spLocks noChangeArrowheads="1"/>
              </p:cNvSpPr>
              <p:nvPr/>
            </p:nvSpPr>
            <p:spPr bwMode="auto">
              <a:xfrm>
                <a:off x="5089" y="1659"/>
                <a:ext cx="261" cy="1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lnSpc>
                    <a:spcPct val="75000"/>
                  </a:lnSpc>
                </a:pPr>
                <a:r>
                  <a:rPr lang="en-US" sz="1400" dirty="0"/>
                  <a:t>A1</a:t>
                </a:r>
              </a:p>
            </p:txBody>
          </p:sp>
        </p:grpSp>
        <p:grpSp>
          <p:nvGrpSpPr>
            <p:cNvPr id="141350" name="Group 71"/>
            <p:cNvGrpSpPr>
              <a:grpSpLocks/>
            </p:cNvGrpSpPr>
            <p:nvPr/>
          </p:nvGrpSpPr>
          <p:grpSpPr bwMode="auto">
            <a:xfrm>
              <a:off x="3179" y="2169"/>
              <a:ext cx="264" cy="264"/>
              <a:chOff x="4764" y="1831"/>
              <a:chExt cx="264" cy="264"/>
            </a:xfrm>
          </p:grpSpPr>
          <p:sp>
            <p:nvSpPr>
              <p:cNvPr id="140360" name="Oval 72"/>
              <p:cNvSpPr>
                <a:spLocks noChangeArrowheads="1"/>
              </p:cNvSpPr>
              <p:nvPr/>
            </p:nvSpPr>
            <p:spPr bwMode="auto">
              <a:xfrm>
                <a:off x="4764" y="1831"/>
                <a:ext cx="264" cy="264"/>
              </a:xfrm>
              <a:prstGeom prst="ellipse">
                <a:avLst/>
              </a:prstGeom>
              <a:solidFill>
                <a:schemeClr val="accent2">
                  <a:lumMod val="60000"/>
                  <a:lumOff val="40000"/>
                </a:schemeClr>
              </a:solidFill>
              <a:ln w="9525">
                <a:solidFill>
                  <a:schemeClr val="tx1"/>
                </a:solidFill>
                <a:round/>
                <a:headEnd/>
                <a:tailEnd/>
              </a:ln>
              <a:effectLst/>
            </p:spPr>
            <p:txBody>
              <a:bodyPr wrap="none" anchor="ctr"/>
              <a:lstStyle/>
              <a:p>
                <a:pPr fontAlgn="auto">
                  <a:spcBef>
                    <a:spcPts val="0"/>
                  </a:spcBef>
                  <a:spcAft>
                    <a:spcPts val="0"/>
                  </a:spcAft>
                  <a:defRPr/>
                </a:pPr>
                <a:endParaRPr lang="en-US" dirty="0">
                  <a:latin typeface="Arial"/>
                  <a:ea typeface="+mn-ea"/>
                  <a:cs typeface="Arial"/>
                </a:endParaRPr>
              </a:p>
            </p:txBody>
          </p:sp>
          <p:sp>
            <p:nvSpPr>
              <p:cNvPr id="141365" name="Rectangle 73"/>
              <p:cNvSpPr>
                <a:spLocks noChangeArrowheads="1"/>
              </p:cNvSpPr>
              <p:nvPr/>
            </p:nvSpPr>
            <p:spPr bwMode="auto">
              <a:xfrm>
                <a:off x="4765" y="1883"/>
                <a:ext cx="261" cy="1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lnSpc>
                    <a:spcPct val="75000"/>
                  </a:lnSpc>
                </a:pPr>
                <a:r>
                  <a:rPr lang="en-US" sz="1400" dirty="0"/>
                  <a:t>A2</a:t>
                </a:r>
              </a:p>
            </p:txBody>
          </p:sp>
        </p:grpSp>
        <p:grpSp>
          <p:nvGrpSpPr>
            <p:cNvPr id="141351" name="Group 74"/>
            <p:cNvGrpSpPr>
              <a:grpSpLocks/>
            </p:cNvGrpSpPr>
            <p:nvPr/>
          </p:nvGrpSpPr>
          <p:grpSpPr bwMode="auto">
            <a:xfrm>
              <a:off x="3179" y="2959"/>
              <a:ext cx="264" cy="264"/>
              <a:chOff x="5332" y="2160"/>
              <a:chExt cx="264" cy="264"/>
            </a:xfrm>
          </p:grpSpPr>
          <p:sp>
            <p:nvSpPr>
              <p:cNvPr id="140363" name="Oval 75"/>
              <p:cNvSpPr>
                <a:spLocks noChangeArrowheads="1"/>
              </p:cNvSpPr>
              <p:nvPr/>
            </p:nvSpPr>
            <p:spPr bwMode="auto">
              <a:xfrm>
                <a:off x="5332" y="2160"/>
                <a:ext cx="264" cy="264"/>
              </a:xfrm>
              <a:prstGeom prst="ellipse">
                <a:avLst/>
              </a:prstGeom>
              <a:solidFill>
                <a:schemeClr val="accent2">
                  <a:lumMod val="60000"/>
                  <a:lumOff val="40000"/>
                </a:schemeClr>
              </a:solidFill>
              <a:ln w="9525">
                <a:solidFill>
                  <a:schemeClr val="tx1"/>
                </a:solidFill>
                <a:round/>
                <a:headEnd/>
                <a:tailEnd/>
              </a:ln>
              <a:effectLst/>
            </p:spPr>
            <p:txBody>
              <a:bodyPr wrap="none" anchor="ctr"/>
              <a:lstStyle/>
              <a:p>
                <a:pPr fontAlgn="auto">
                  <a:spcBef>
                    <a:spcPts val="0"/>
                  </a:spcBef>
                  <a:spcAft>
                    <a:spcPts val="0"/>
                  </a:spcAft>
                  <a:defRPr/>
                </a:pPr>
                <a:endParaRPr lang="en-US" dirty="0">
                  <a:latin typeface="Arial"/>
                  <a:ea typeface="+mn-ea"/>
                  <a:cs typeface="Arial"/>
                </a:endParaRPr>
              </a:p>
            </p:txBody>
          </p:sp>
          <p:sp>
            <p:nvSpPr>
              <p:cNvPr id="141363" name="Rectangle 76"/>
              <p:cNvSpPr>
                <a:spLocks noChangeArrowheads="1"/>
              </p:cNvSpPr>
              <p:nvPr/>
            </p:nvSpPr>
            <p:spPr bwMode="auto">
              <a:xfrm>
                <a:off x="5333" y="2212"/>
                <a:ext cx="261" cy="1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lnSpc>
                    <a:spcPct val="75000"/>
                  </a:lnSpc>
                </a:pPr>
                <a:r>
                  <a:rPr lang="en-US" sz="1400" dirty="0"/>
                  <a:t>A3</a:t>
                </a:r>
              </a:p>
            </p:txBody>
          </p:sp>
        </p:grpSp>
        <p:grpSp>
          <p:nvGrpSpPr>
            <p:cNvPr id="141352" name="Group 77"/>
            <p:cNvGrpSpPr>
              <a:grpSpLocks/>
            </p:cNvGrpSpPr>
            <p:nvPr/>
          </p:nvGrpSpPr>
          <p:grpSpPr bwMode="auto">
            <a:xfrm>
              <a:off x="3179" y="3492"/>
              <a:ext cx="264" cy="264"/>
              <a:chOff x="4988" y="2028"/>
              <a:chExt cx="264" cy="264"/>
            </a:xfrm>
          </p:grpSpPr>
          <p:sp>
            <p:nvSpPr>
              <p:cNvPr id="140366" name="Oval 78"/>
              <p:cNvSpPr>
                <a:spLocks noChangeArrowheads="1"/>
              </p:cNvSpPr>
              <p:nvPr/>
            </p:nvSpPr>
            <p:spPr bwMode="auto">
              <a:xfrm>
                <a:off x="4988" y="2028"/>
                <a:ext cx="264" cy="264"/>
              </a:xfrm>
              <a:prstGeom prst="ellipse">
                <a:avLst/>
              </a:prstGeom>
              <a:solidFill>
                <a:schemeClr val="accent2">
                  <a:lumMod val="60000"/>
                  <a:lumOff val="40000"/>
                </a:schemeClr>
              </a:solidFill>
              <a:ln w="9525">
                <a:solidFill>
                  <a:schemeClr val="tx1"/>
                </a:solidFill>
                <a:round/>
                <a:headEnd/>
                <a:tailEnd/>
              </a:ln>
              <a:effectLst/>
            </p:spPr>
            <p:txBody>
              <a:bodyPr wrap="none" anchor="ctr"/>
              <a:lstStyle/>
              <a:p>
                <a:pPr fontAlgn="auto">
                  <a:spcBef>
                    <a:spcPts val="0"/>
                  </a:spcBef>
                  <a:spcAft>
                    <a:spcPts val="0"/>
                  </a:spcAft>
                  <a:defRPr/>
                </a:pPr>
                <a:endParaRPr lang="en-US" dirty="0">
                  <a:latin typeface="Arial"/>
                  <a:ea typeface="+mn-ea"/>
                  <a:cs typeface="Arial"/>
                </a:endParaRPr>
              </a:p>
            </p:txBody>
          </p:sp>
          <p:sp>
            <p:nvSpPr>
              <p:cNvPr id="141361" name="Rectangle 79"/>
              <p:cNvSpPr>
                <a:spLocks noChangeArrowheads="1"/>
              </p:cNvSpPr>
              <p:nvPr/>
            </p:nvSpPr>
            <p:spPr bwMode="auto">
              <a:xfrm>
                <a:off x="4989" y="2080"/>
                <a:ext cx="261" cy="1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lnSpc>
                    <a:spcPct val="75000"/>
                  </a:lnSpc>
                </a:pPr>
                <a:r>
                  <a:rPr lang="en-US" sz="1400" dirty="0"/>
                  <a:t>A4</a:t>
                </a:r>
              </a:p>
            </p:txBody>
          </p:sp>
        </p:grpSp>
        <p:grpSp>
          <p:nvGrpSpPr>
            <p:cNvPr id="141353" name="Group 80"/>
            <p:cNvGrpSpPr>
              <a:grpSpLocks/>
            </p:cNvGrpSpPr>
            <p:nvPr/>
          </p:nvGrpSpPr>
          <p:grpSpPr bwMode="auto">
            <a:xfrm>
              <a:off x="3179" y="3788"/>
              <a:ext cx="264" cy="264"/>
              <a:chOff x="5084" y="2407"/>
              <a:chExt cx="264" cy="264"/>
            </a:xfrm>
          </p:grpSpPr>
          <p:sp>
            <p:nvSpPr>
              <p:cNvPr id="140369" name="Oval 81"/>
              <p:cNvSpPr>
                <a:spLocks noChangeArrowheads="1"/>
              </p:cNvSpPr>
              <p:nvPr/>
            </p:nvSpPr>
            <p:spPr bwMode="auto">
              <a:xfrm>
                <a:off x="5084" y="2407"/>
                <a:ext cx="264" cy="264"/>
              </a:xfrm>
              <a:prstGeom prst="ellipse">
                <a:avLst/>
              </a:prstGeom>
              <a:solidFill>
                <a:schemeClr val="accent2">
                  <a:lumMod val="60000"/>
                  <a:lumOff val="40000"/>
                </a:schemeClr>
              </a:solidFill>
              <a:ln w="9525">
                <a:solidFill>
                  <a:schemeClr val="tx1"/>
                </a:solidFill>
                <a:round/>
                <a:headEnd/>
                <a:tailEnd/>
              </a:ln>
              <a:effectLst/>
            </p:spPr>
            <p:txBody>
              <a:bodyPr wrap="none" anchor="ctr"/>
              <a:lstStyle/>
              <a:p>
                <a:pPr fontAlgn="auto">
                  <a:spcBef>
                    <a:spcPts val="0"/>
                  </a:spcBef>
                  <a:spcAft>
                    <a:spcPts val="0"/>
                  </a:spcAft>
                  <a:defRPr/>
                </a:pPr>
                <a:endParaRPr lang="en-US" dirty="0">
                  <a:latin typeface="Arial"/>
                  <a:ea typeface="+mn-ea"/>
                  <a:cs typeface="Arial"/>
                </a:endParaRPr>
              </a:p>
            </p:txBody>
          </p:sp>
          <p:sp>
            <p:nvSpPr>
              <p:cNvPr id="141359" name="Rectangle 82"/>
              <p:cNvSpPr>
                <a:spLocks noChangeArrowheads="1"/>
              </p:cNvSpPr>
              <p:nvPr/>
            </p:nvSpPr>
            <p:spPr bwMode="auto">
              <a:xfrm>
                <a:off x="5085" y="2459"/>
                <a:ext cx="261" cy="1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lnSpc>
                    <a:spcPct val="75000"/>
                  </a:lnSpc>
                </a:pPr>
                <a:r>
                  <a:rPr lang="en-US" sz="1400" dirty="0"/>
                  <a:t>A5</a:t>
                </a:r>
              </a:p>
            </p:txBody>
          </p:sp>
        </p:grpSp>
        <p:sp>
          <p:nvSpPr>
            <p:cNvPr id="141354" name="Rectangle 83"/>
            <p:cNvSpPr>
              <a:spLocks noChangeArrowheads="1"/>
            </p:cNvSpPr>
            <p:nvPr/>
          </p:nvSpPr>
          <p:spPr bwMode="auto">
            <a:xfrm>
              <a:off x="3197" y="3241"/>
              <a:ext cx="228" cy="228"/>
            </a:xfrm>
            <a:prstGeom prst="rect">
              <a:avLst/>
            </a:prstGeom>
            <a:solidFill>
              <a:srgbClr val="F7D7AC"/>
            </a:solidFill>
            <a:ln w="9525">
              <a:solidFill>
                <a:schemeClr val="tx1"/>
              </a:solidFill>
              <a:miter lim="800000"/>
              <a:headEnd/>
              <a:tailEnd/>
            </a:ln>
          </p:spPr>
          <p:txBody>
            <a:bodyPr wrap="none" anchor="ctr"/>
            <a:lstStyle/>
            <a:p>
              <a:endParaRPr lang="en-US" dirty="0"/>
            </a:p>
          </p:txBody>
        </p:sp>
        <p:sp>
          <p:nvSpPr>
            <p:cNvPr id="141355" name="Rectangle 84"/>
            <p:cNvSpPr>
              <a:spLocks noChangeArrowheads="1"/>
            </p:cNvSpPr>
            <p:nvPr/>
          </p:nvSpPr>
          <p:spPr bwMode="auto">
            <a:xfrm>
              <a:off x="2591" y="1261"/>
              <a:ext cx="601" cy="42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lnSpc>
                  <a:spcPct val="75000"/>
                </a:lnSpc>
                <a:spcBef>
                  <a:spcPct val="40000"/>
                </a:spcBef>
              </a:pPr>
              <a:r>
                <a:rPr lang="en-US" sz="1400" dirty="0"/>
                <a:t>Left</a:t>
              </a:r>
              <a:br>
                <a:rPr lang="en-US" sz="1400" dirty="0"/>
              </a:br>
              <a:r>
                <a:rPr lang="en-US" sz="1400" dirty="0"/>
                <a:t>bracket</a:t>
              </a:r>
            </a:p>
            <a:p>
              <a:pPr algn="ctr">
                <a:lnSpc>
                  <a:spcPct val="75000"/>
                </a:lnSpc>
                <a:spcBef>
                  <a:spcPct val="40000"/>
                </a:spcBef>
              </a:pPr>
              <a:r>
                <a:rPr lang="en-US" sz="1400" dirty="0"/>
                <a:t>assembly</a:t>
              </a:r>
            </a:p>
          </p:txBody>
        </p:sp>
        <p:sp>
          <p:nvSpPr>
            <p:cNvPr id="141356" name="Rectangle 85"/>
            <p:cNvSpPr>
              <a:spLocks noChangeArrowheads="1"/>
            </p:cNvSpPr>
            <p:nvPr/>
          </p:nvSpPr>
          <p:spPr bwMode="auto">
            <a:xfrm>
              <a:off x="2603" y="2049"/>
              <a:ext cx="601" cy="42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lnSpc>
                  <a:spcPct val="75000"/>
                </a:lnSpc>
                <a:spcBef>
                  <a:spcPct val="40000"/>
                </a:spcBef>
              </a:pPr>
              <a:r>
                <a:rPr lang="en-US" sz="1400" dirty="0"/>
                <a:t>Right</a:t>
              </a:r>
              <a:br>
                <a:rPr lang="en-US" sz="1400" dirty="0"/>
              </a:br>
              <a:r>
                <a:rPr lang="en-US" sz="1400" dirty="0"/>
                <a:t>bracket</a:t>
              </a:r>
            </a:p>
            <a:p>
              <a:pPr algn="ctr">
                <a:lnSpc>
                  <a:spcPct val="75000"/>
                </a:lnSpc>
                <a:spcBef>
                  <a:spcPct val="40000"/>
                </a:spcBef>
              </a:pPr>
              <a:r>
                <a:rPr lang="en-US" sz="1400" dirty="0"/>
                <a:t>assembly</a:t>
              </a:r>
            </a:p>
          </p:txBody>
        </p:sp>
        <p:sp>
          <p:nvSpPr>
            <p:cNvPr id="141357" name="Rectangle 86"/>
            <p:cNvSpPr>
              <a:spLocks noChangeArrowheads="1"/>
            </p:cNvSpPr>
            <p:nvPr/>
          </p:nvSpPr>
          <p:spPr bwMode="auto">
            <a:xfrm>
              <a:off x="3426" y="3227"/>
              <a:ext cx="720" cy="2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nSpc>
                  <a:spcPct val="75000"/>
                </a:lnSpc>
              </a:pPr>
              <a:r>
                <a:rPr lang="en-US" sz="1400" dirty="0"/>
                <a:t>Poka-yoke inspection</a:t>
              </a:r>
            </a:p>
          </p:txBody>
        </p:sp>
      </p:grpSp>
      <p:sp>
        <p:nvSpPr>
          <p:cNvPr id="140375" name="Rectangle 87"/>
          <p:cNvSpPr>
            <a:spLocks noChangeArrowheads="1"/>
          </p:cNvSpPr>
          <p:nvPr/>
        </p:nvSpPr>
        <p:spPr bwMode="auto">
          <a:xfrm>
            <a:off x="6710363" y="5661025"/>
            <a:ext cx="1573212"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sz="1600" dirty="0"/>
              <a:t>Figure </a:t>
            </a:r>
            <a:r>
              <a:rPr lang="en-US" sz="1600" dirty="0">
                <a:solidFill>
                  <a:srgbClr val="255898"/>
                </a:solidFill>
              </a:rPr>
              <a:t>5.11</a:t>
            </a:r>
            <a:r>
              <a:rPr lang="en-US" sz="1600" dirty="0"/>
              <a:t> (b)</a:t>
            </a:r>
          </a:p>
        </p:txBody>
      </p:sp>
      <p:sp>
        <p:nvSpPr>
          <p:cNvPr id="140376" name="Rectangle 88"/>
          <p:cNvSpPr>
            <a:spLocks noChangeArrowheads="1"/>
          </p:cNvSpPr>
          <p:nvPr/>
        </p:nvSpPr>
        <p:spPr bwMode="auto">
          <a:xfrm>
            <a:off x="5580063" y="1903413"/>
            <a:ext cx="2967037" cy="1593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nSpc>
                <a:spcPct val="90000"/>
              </a:lnSpc>
              <a:buFont typeface="Wingdings" charset="0"/>
              <a:buNone/>
            </a:pPr>
            <a:r>
              <a:rPr lang="en-US" dirty="0"/>
              <a:t>Identifies the point of production where components flow into subassemblies and ultimately into the final product</a:t>
            </a:r>
          </a:p>
        </p:txBody>
      </p:sp>
    </p:spTree>
    <p:extLst>
      <p:ext uri="{BB962C8B-B14F-4D97-AF65-F5344CB8AC3E}">
        <p14:creationId xmlns:p14="http://schemas.microsoft.com/office/powerpoint/2010/main" val="2900329197"/>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1000"/>
                                  </p:stCondLst>
                                  <p:childTnLst>
                                    <p:set>
                                      <p:cBhvr>
                                        <p:cTn id="6" dur="1" fill="hold">
                                          <p:stCondLst>
                                            <p:cond delay="0"/>
                                          </p:stCondLst>
                                        </p:cTn>
                                        <p:tgtEl>
                                          <p:spTgt spid="140291"/>
                                        </p:tgtEl>
                                        <p:attrNameLst>
                                          <p:attrName>style.visibility</p:attrName>
                                        </p:attrNameLst>
                                      </p:cBhvr>
                                      <p:to>
                                        <p:strVal val="visible"/>
                                      </p:to>
                                    </p:set>
                                    <p:animEffect transition="in" filter="wipe(left)">
                                      <p:cBhvr>
                                        <p:cTn id="7" dur="1000"/>
                                        <p:tgtEl>
                                          <p:spTgt spid="140291"/>
                                        </p:tgtEl>
                                      </p:cBhvr>
                                    </p:animEffect>
                                  </p:childTnLst>
                                </p:cTn>
                              </p:par>
                            </p:childTnLst>
                          </p:cTn>
                        </p:par>
                        <p:par>
                          <p:cTn id="8" fill="hold" nodeType="afterGroup">
                            <p:stCondLst>
                              <p:cond delay="2000"/>
                            </p:stCondLst>
                            <p:childTnLst>
                              <p:par>
                                <p:cTn id="9" presetID="18" presetClass="entr" presetSubtype="6" fill="hold" grpId="0" nodeType="afterEffect">
                                  <p:stCondLst>
                                    <p:cond delay="1000"/>
                                  </p:stCondLst>
                                  <p:childTnLst>
                                    <p:set>
                                      <p:cBhvr>
                                        <p:cTn id="10" dur="1" fill="hold">
                                          <p:stCondLst>
                                            <p:cond delay="0"/>
                                          </p:stCondLst>
                                        </p:cTn>
                                        <p:tgtEl>
                                          <p:spTgt spid="140376"/>
                                        </p:tgtEl>
                                        <p:attrNameLst>
                                          <p:attrName>style.visibility</p:attrName>
                                        </p:attrNameLst>
                                      </p:cBhvr>
                                      <p:to>
                                        <p:strVal val="visible"/>
                                      </p:to>
                                    </p:set>
                                    <p:animEffect transition="in" filter="strips(downRight)">
                                      <p:cBhvr>
                                        <p:cTn id="11" dur="1000"/>
                                        <p:tgtEl>
                                          <p:spTgt spid="140376"/>
                                        </p:tgtEl>
                                      </p:cBhvr>
                                    </p:animEffect>
                                  </p:childTnLst>
                                </p:cTn>
                              </p:par>
                            </p:childTnLst>
                          </p:cTn>
                        </p:par>
                        <p:par>
                          <p:cTn id="12" fill="hold" nodeType="afterGroup">
                            <p:stCondLst>
                              <p:cond delay="4000"/>
                            </p:stCondLst>
                            <p:childTnLst>
                              <p:par>
                                <p:cTn id="13" presetID="22" presetClass="entr" presetSubtype="8" fill="hold" grpId="0" nodeType="afterEffect">
                                  <p:stCondLst>
                                    <p:cond delay="0"/>
                                  </p:stCondLst>
                                  <p:childTnLst>
                                    <p:set>
                                      <p:cBhvr>
                                        <p:cTn id="14" dur="1" fill="hold">
                                          <p:stCondLst>
                                            <p:cond delay="0"/>
                                          </p:stCondLst>
                                        </p:cTn>
                                        <p:tgtEl>
                                          <p:spTgt spid="140375"/>
                                        </p:tgtEl>
                                        <p:attrNameLst>
                                          <p:attrName>style.visibility</p:attrName>
                                        </p:attrNameLst>
                                      </p:cBhvr>
                                      <p:to>
                                        <p:strVal val="visible"/>
                                      </p:to>
                                    </p:set>
                                    <p:animEffect transition="in" filter="wipe(left)">
                                      <p:cBhvr>
                                        <p:cTn id="15" dur="1000"/>
                                        <p:tgtEl>
                                          <p:spTgt spid="1403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375" grpId="0" autoUpdateAnimBg="0"/>
      <p:bldP spid="140376"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body" idx="1"/>
          </p:nvPr>
        </p:nvSpPr>
        <p:spPr>
          <a:xfrm>
            <a:off x="825500" y="1447800"/>
            <a:ext cx="7569200" cy="4914900"/>
          </a:xfrm>
        </p:spPr>
        <p:txBody>
          <a:bodyPr/>
          <a:lstStyle/>
          <a:p>
            <a:pPr marL="444500" indent="-444500">
              <a:buClr>
                <a:srgbClr val="BF0922"/>
              </a:buClr>
              <a:buSzPct val="60000"/>
              <a:buFont typeface="Lucida Grande" charset="0"/>
              <a:buChar char="►"/>
            </a:pPr>
            <a:r>
              <a:rPr lang="en-US" sz="3000" dirty="0">
                <a:latin typeface="Arial" charset="0"/>
                <a:cs typeface="Arial" charset="0"/>
              </a:rPr>
              <a:t>Organizations exist to provide goods or services to society</a:t>
            </a:r>
          </a:p>
          <a:p>
            <a:pPr marL="444500" indent="-444500">
              <a:buClr>
                <a:srgbClr val="BF0922"/>
              </a:buClr>
              <a:buSzPct val="60000"/>
              <a:buFont typeface="Lucida Grande" charset="0"/>
              <a:buChar char="►"/>
            </a:pPr>
            <a:r>
              <a:rPr lang="en-US" sz="3000" dirty="0">
                <a:latin typeface="Arial" charset="0"/>
                <a:cs typeface="Arial" charset="0"/>
              </a:rPr>
              <a:t>Great products are the key to success</a:t>
            </a:r>
          </a:p>
          <a:p>
            <a:pPr marL="444500" indent="-444500">
              <a:buClr>
                <a:srgbClr val="BF0922"/>
              </a:buClr>
              <a:buSzPct val="60000"/>
              <a:buFont typeface="Lucida Grande" charset="0"/>
              <a:buChar char="►"/>
            </a:pPr>
            <a:r>
              <a:rPr lang="en-US" sz="3000" dirty="0">
                <a:latin typeface="Arial" charset="0"/>
                <a:cs typeface="Arial" charset="0"/>
              </a:rPr>
              <a:t>Top organizations typically focus on core products</a:t>
            </a:r>
          </a:p>
          <a:p>
            <a:pPr marL="444500" indent="-444500">
              <a:buClr>
                <a:srgbClr val="BF0922"/>
              </a:buClr>
              <a:buSzPct val="60000"/>
              <a:buFont typeface="Lucida Grande" charset="0"/>
              <a:buChar char="►"/>
            </a:pPr>
            <a:r>
              <a:rPr lang="en-US" sz="3000" dirty="0">
                <a:latin typeface="Arial" charset="0"/>
                <a:cs typeface="Arial" charset="0"/>
              </a:rPr>
              <a:t>Customers buy satisfaction, not just a physical good or particular service</a:t>
            </a:r>
          </a:p>
          <a:p>
            <a:pPr marL="444500" indent="-444500">
              <a:buClr>
                <a:srgbClr val="BF0922"/>
              </a:buClr>
              <a:buSzPct val="60000"/>
              <a:buFont typeface="Lucida Grande" charset="0"/>
              <a:buChar char="►"/>
            </a:pPr>
            <a:r>
              <a:rPr lang="en-US" sz="3000" dirty="0">
                <a:latin typeface="Arial" charset="0"/>
                <a:cs typeface="Arial" charset="0"/>
              </a:rPr>
              <a:t>Fundamental to an organization's strategy with implications throughout the operations function</a:t>
            </a:r>
          </a:p>
        </p:txBody>
      </p:sp>
      <p:sp>
        <p:nvSpPr>
          <p:cNvPr id="32771" name="Rectangle 3"/>
          <p:cNvSpPr>
            <a:spLocks noGrp="1" noChangeArrowheads="1"/>
          </p:cNvSpPr>
          <p:nvPr>
            <p:ph type="title"/>
          </p:nvPr>
        </p:nvSpPr>
        <p:spPr>
          <a:xfrm>
            <a:off x="685800" y="457200"/>
            <a:ext cx="7772400" cy="838200"/>
          </a:xfrm>
        </p:spPr>
        <p:txBody>
          <a:bodyPr rtlCol="0">
            <a:normAutofit fontScale="90000"/>
          </a:bodyPr>
          <a:lstStyle/>
          <a:p>
            <a:pPr fontAlgn="auto">
              <a:spcAft>
                <a:spcPts val="0"/>
              </a:spcAft>
              <a:defRPr/>
            </a:pPr>
            <a:r>
              <a:rPr lang="en-US" dirty="0">
                <a:ea typeface="+mj-ea"/>
              </a:rPr>
              <a:t>Goods and Services Selection</a:t>
            </a:r>
          </a:p>
        </p:txBody>
      </p:sp>
    </p:spTree>
    <p:extLst>
      <p:ext uri="{BB962C8B-B14F-4D97-AF65-F5344CB8AC3E}">
        <p14:creationId xmlns:p14="http://schemas.microsoft.com/office/powerpoint/2010/main" val="3995497348"/>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32770"/>
                                        </p:tgtEl>
                                        <p:attrNameLst>
                                          <p:attrName>style.visibility</p:attrName>
                                        </p:attrNameLst>
                                      </p:cBhvr>
                                      <p:to>
                                        <p:strVal val="visible"/>
                                      </p:to>
                                    </p:set>
                                    <p:animEffect transition="in" filter="strips(downRight)">
                                      <p:cBhvr>
                                        <p:cTn id="7" dur="1000"/>
                                        <p:tgtEl>
                                          <p:spTgt spid="327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61" name="Rectangle 2"/>
          <p:cNvSpPr>
            <a:spLocks noGrp="1" noChangeArrowheads="1"/>
          </p:cNvSpPr>
          <p:nvPr>
            <p:ph type="title"/>
          </p:nvPr>
        </p:nvSpPr>
        <p:spPr>
          <a:xfrm>
            <a:off x="685800" y="434975"/>
            <a:ext cx="7772400" cy="812800"/>
          </a:xfrm>
        </p:spPr>
        <p:txBody>
          <a:bodyPr/>
          <a:lstStyle/>
          <a:p>
            <a:r>
              <a:rPr lang="en-US" dirty="0">
                <a:latin typeface="Arial" charset="0"/>
                <a:cs typeface="Arial" charset="0"/>
              </a:rPr>
              <a:t>Route Sheet</a:t>
            </a:r>
          </a:p>
        </p:txBody>
      </p:sp>
      <p:sp>
        <p:nvSpPr>
          <p:cNvPr id="142339" name="Rectangle 3"/>
          <p:cNvSpPr>
            <a:spLocks noChangeArrowheads="1"/>
          </p:cNvSpPr>
          <p:nvPr/>
        </p:nvSpPr>
        <p:spPr bwMode="auto">
          <a:xfrm>
            <a:off x="708025" y="1347788"/>
            <a:ext cx="6911975" cy="874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nSpc>
                <a:spcPct val="90000"/>
              </a:lnSpc>
            </a:pPr>
            <a:r>
              <a:rPr lang="en-US" sz="2800" dirty="0"/>
              <a:t>Lists the operations and times required to produce a component</a:t>
            </a:r>
          </a:p>
        </p:txBody>
      </p:sp>
      <p:grpSp>
        <p:nvGrpSpPr>
          <p:cNvPr id="142340" name="Group 4"/>
          <p:cNvGrpSpPr>
            <a:grpSpLocks/>
          </p:cNvGrpSpPr>
          <p:nvPr/>
        </p:nvGrpSpPr>
        <p:grpSpPr bwMode="auto">
          <a:xfrm>
            <a:off x="196850" y="2451100"/>
            <a:ext cx="8731250" cy="3543300"/>
            <a:chOff x="124" y="1608"/>
            <a:chExt cx="5500" cy="2232"/>
          </a:xfrm>
        </p:grpSpPr>
        <p:sp>
          <p:nvSpPr>
            <p:cNvPr id="142341" name="Rectangle 5"/>
            <p:cNvSpPr>
              <a:spLocks noChangeArrowheads="1"/>
            </p:cNvSpPr>
            <p:nvPr/>
          </p:nvSpPr>
          <p:spPr bwMode="auto">
            <a:xfrm>
              <a:off x="128" y="1608"/>
              <a:ext cx="5496" cy="2232"/>
            </a:xfrm>
            <a:prstGeom prst="rect">
              <a:avLst/>
            </a:prstGeom>
            <a:solidFill>
              <a:schemeClr val="accent4"/>
            </a:solidFill>
            <a:ln w="19050">
              <a:solidFill>
                <a:schemeClr val="tx1"/>
              </a:solidFill>
              <a:miter lim="800000"/>
              <a:headEnd/>
              <a:tailEnd/>
            </a:ln>
            <a:effectLst/>
          </p:spPr>
          <p:txBody>
            <a:bodyPr wrap="none" anchor="ctr"/>
            <a:lstStyle/>
            <a:p>
              <a:pPr fontAlgn="auto">
                <a:spcBef>
                  <a:spcPts val="0"/>
                </a:spcBef>
                <a:spcAft>
                  <a:spcPts val="0"/>
                </a:spcAft>
                <a:defRPr/>
              </a:pPr>
              <a:endParaRPr lang="en-US" dirty="0">
                <a:latin typeface="Arial"/>
                <a:ea typeface="+mn-ea"/>
                <a:cs typeface="Arial"/>
              </a:endParaRPr>
            </a:p>
          </p:txBody>
        </p:sp>
        <p:grpSp>
          <p:nvGrpSpPr>
            <p:cNvPr id="143365" name="Group 6"/>
            <p:cNvGrpSpPr>
              <a:grpSpLocks/>
            </p:cNvGrpSpPr>
            <p:nvPr/>
          </p:nvGrpSpPr>
          <p:grpSpPr bwMode="auto">
            <a:xfrm>
              <a:off x="193" y="1677"/>
              <a:ext cx="5427" cy="2140"/>
              <a:chOff x="297" y="1677"/>
              <a:chExt cx="5427" cy="2140"/>
            </a:xfrm>
          </p:grpSpPr>
          <p:sp>
            <p:nvSpPr>
              <p:cNvPr id="143374" name="Rectangle 7"/>
              <p:cNvSpPr>
                <a:spLocks noChangeArrowheads="1"/>
              </p:cNvSpPr>
              <p:nvPr/>
            </p:nvSpPr>
            <p:spPr bwMode="auto">
              <a:xfrm>
                <a:off x="297" y="1677"/>
                <a:ext cx="5427" cy="39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nSpc>
                    <a:spcPct val="85000"/>
                  </a:lnSpc>
                  <a:tabLst>
                    <a:tab pos="1333500" algn="l"/>
                    <a:tab pos="3340100" algn="l"/>
                    <a:tab pos="6007100" algn="l"/>
                    <a:tab pos="7150100" algn="l"/>
                  </a:tabLst>
                </a:pPr>
                <a:r>
                  <a:rPr lang="en-US" sz="2000" b="1" dirty="0"/>
                  <a:t>			Setup	Operation</a:t>
                </a:r>
              </a:p>
              <a:p>
                <a:pPr>
                  <a:lnSpc>
                    <a:spcPct val="85000"/>
                  </a:lnSpc>
                  <a:tabLst>
                    <a:tab pos="1333500" algn="l"/>
                    <a:tab pos="3340100" algn="l"/>
                    <a:tab pos="6007100" algn="l"/>
                    <a:tab pos="7150100" algn="l"/>
                  </a:tabLst>
                </a:pPr>
                <a:r>
                  <a:rPr lang="en-US" sz="2000" b="1" dirty="0"/>
                  <a:t>Process	Machine	Operations	Time	Time/Unit</a:t>
                </a:r>
              </a:p>
            </p:txBody>
          </p:sp>
          <p:sp>
            <p:nvSpPr>
              <p:cNvPr id="143375" name="Rectangle 8"/>
              <p:cNvSpPr>
                <a:spLocks noChangeArrowheads="1"/>
              </p:cNvSpPr>
              <p:nvPr/>
            </p:nvSpPr>
            <p:spPr bwMode="auto">
              <a:xfrm>
                <a:off x="446" y="2096"/>
                <a:ext cx="4979" cy="17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nSpc>
                    <a:spcPct val="85000"/>
                  </a:lnSpc>
                  <a:spcBef>
                    <a:spcPct val="30000"/>
                  </a:spcBef>
                  <a:tabLst>
                    <a:tab pos="190500" algn="ctr"/>
                    <a:tab pos="1054100" algn="l"/>
                    <a:tab pos="3149600" algn="l"/>
                    <a:tab pos="3340100" algn="l"/>
                    <a:tab pos="6007100" algn="dec"/>
                    <a:tab pos="7429500" algn="dec"/>
                  </a:tabLst>
                </a:pPr>
                <a:r>
                  <a:rPr lang="en-US" sz="2000" dirty="0"/>
                  <a:t>	1	Auto Insert 2	Insert Component 	1.5	.4</a:t>
                </a:r>
                <a:br>
                  <a:rPr lang="en-US" sz="2000" dirty="0"/>
                </a:br>
                <a:r>
                  <a:rPr lang="en-US" sz="2000" dirty="0"/>
                  <a:t> 				Set 56</a:t>
                </a:r>
              </a:p>
              <a:p>
                <a:pPr>
                  <a:lnSpc>
                    <a:spcPct val="85000"/>
                  </a:lnSpc>
                  <a:spcBef>
                    <a:spcPct val="30000"/>
                  </a:spcBef>
                  <a:tabLst>
                    <a:tab pos="190500" algn="ctr"/>
                    <a:tab pos="1054100" algn="l"/>
                    <a:tab pos="3149600" algn="l"/>
                    <a:tab pos="3340100" algn="l"/>
                    <a:tab pos="6007100" algn="dec"/>
                    <a:tab pos="7429500" algn="dec"/>
                  </a:tabLst>
                </a:pPr>
                <a:r>
                  <a:rPr lang="en-US" sz="2000" dirty="0"/>
                  <a:t>	2	Manual 	Insert Component 	.5	2.3</a:t>
                </a:r>
                <a:br>
                  <a:rPr lang="en-US" sz="2000" dirty="0"/>
                </a:br>
                <a:r>
                  <a:rPr lang="en-US" sz="2000" dirty="0"/>
                  <a:t> 		   Insert 1 		Set 12C</a:t>
                </a:r>
              </a:p>
              <a:p>
                <a:pPr>
                  <a:lnSpc>
                    <a:spcPct val="85000"/>
                  </a:lnSpc>
                  <a:spcBef>
                    <a:spcPct val="30000"/>
                  </a:spcBef>
                  <a:tabLst>
                    <a:tab pos="190500" algn="ctr"/>
                    <a:tab pos="1054100" algn="l"/>
                    <a:tab pos="3149600" algn="l"/>
                    <a:tab pos="3340100" algn="l"/>
                    <a:tab pos="6007100" algn="dec"/>
                    <a:tab pos="7429500" algn="dec"/>
                  </a:tabLst>
                </a:pPr>
                <a:r>
                  <a:rPr lang="en-US" sz="2000" dirty="0"/>
                  <a:t>	3	Wave Solder	Solder all 	1.5	4.1</a:t>
                </a:r>
                <a:br>
                  <a:rPr lang="en-US" sz="2000" dirty="0"/>
                </a:br>
                <a:r>
                  <a:rPr lang="en-US" sz="2000" dirty="0"/>
                  <a:t>				components </a:t>
                </a:r>
                <a:br>
                  <a:rPr lang="en-US" sz="2000" dirty="0"/>
                </a:br>
                <a:r>
                  <a:rPr lang="en-US" sz="2000" dirty="0"/>
                  <a:t>				to board</a:t>
                </a:r>
              </a:p>
              <a:p>
                <a:pPr>
                  <a:lnSpc>
                    <a:spcPct val="85000"/>
                  </a:lnSpc>
                  <a:spcBef>
                    <a:spcPct val="30000"/>
                  </a:spcBef>
                  <a:tabLst>
                    <a:tab pos="190500" algn="ctr"/>
                    <a:tab pos="1054100" algn="l"/>
                    <a:tab pos="3149600" algn="l"/>
                    <a:tab pos="3340100" algn="l"/>
                    <a:tab pos="6007100" algn="dec"/>
                    <a:tab pos="7429500" algn="dec"/>
                  </a:tabLst>
                </a:pPr>
                <a:r>
                  <a:rPr lang="en-US" sz="2000" dirty="0"/>
                  <a:t>	4	Test 4	Circuit integrity 	.25	.5</a:t>
                </a:r>
                <a:br>
                  <a:rPr lang="en-US" sz="2000" dirty="0"/>
                </a:br>
                <a:r>
                  <a:rPr lang="en-US" sz="2000" dirty="0"/>
                  <a:t>				test 4GY</a:t>
                </a:r>
              </a:p>
            </p:txBody>
          </p:sp>
        </p:grpSp>
        <p:sp>
          <p:nvSpPr>
            <p:cNvPr id="143366" name="Line 9"/>
            <p:cNvSpPr>
              <a:spLocks noChangeShapeType="1"/>
            </p:cNvSpPr>
            <p:nvPr/>
          </p:nvSpPr>
          <p:spPr bwMode="auto">
            <a:xfrm>
              <a:off x="128" y="2056"/>
              <a:ext cx="5480" cy="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143367" name="Line 10"/>
            <p:cNvSpPr>
              <a:spLocks noChangeShapeType="1"/>
            </p:cNvSpPr>
            <p:nvPr/>
          </p:nvSpPr>
          <p:spPr bwMode="auto">
            <a:xfrm>
              <a:off x="132" y="3408"/>
              <a:ext cx="5480" cy="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143368" name="Line 11"/>
            <p:cNvSpPr>
              <a:spLocks noChangeShapeType="1"/>
            </p:cNvSpPr>
            <p:nvPr/>
          </p:nvSpPr>
          <p:spPr bwMode="auto">
            <a:xfrm>
              <a:off x="124" y="2480"/>
              <a:ext cx="5480" cy="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143369" name="Line 12"/>
            <p:cNvSpPr>
              <a:spLocks noChangeShapeType="1"/>
            </p:cNvSpPr>
            <p:nvPr/>
          </p:nvSpPr>
          <p:spPr bwMode="auto">
            <a:xfrm>
              <a:off x="124" y="2848"/>
              <a:ext cx="5480" cy="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143370" name="Line 13"/>
            <p:cNvSpPr>
              <a:spLocks noChangeShapeType="1"/>
            </p:cNvSpPr>
            <p:nvPr/>
          </p:nvSpPr>
          <p:spPr bwMode="auto">
            <a:xfrm>
              <a:off x="984" y="1608"/>
              <a:ext cx="0" cy="2224"/>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143371" name="Line 14"/>
            <p:cNvSpPr>
              <a:spLocks noChangeShapeType="1"/>
            </p:cNvSpPr>
            <p:nvPr/>
          </p:nvSpPr>
          <p:spPr bwMode="auto">
            <a:xfrm>
              <a:off x="2216" y="1608"/>
              <a:ext cx="0" cy="2224"/>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143372" name="Line 15"/>
            <p:cNvSpPr>
              <a:spLocks noChangeShapeType="1"/>
            </p:cNvSpPr>
            <p:nvPr/>
          </p:nvSpPr>
          <p:spPr bwMode="auto">
            <a:xfrm>
              <a:off x="3920" y="1608"/>
              <a:ext cx="0" cy="2224"/>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143373" name="Line 16"/>
            <p:cNvSpPr>
              <a:spLocks noChangeShapeType="1"/>
            </p:cNvSpPr>
            <p:nvPr/>
          </p:nvSpPr>
          <p:spPr bwMode="auto">
            <a:xfrm>
              <a:off x="4632" y="1616"/>
              <a:ext cx="0" cy="2224"/>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grpSp>
    </p:spTree>
    <p:extLst>
      <p:ext uri="{BB962C8B-B14F-4D97-AF65-F5344CB8AC3E}">
        <p14:creationId xmlns:p14="http://schemas.microsoft.com/office/powerpoint/2010/main" val="1410160925"/>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142339"/>
                                        </p:tgtEl>
                                        <p:attrNameLst>
                                          <p:attrName>style.visibility</p:attrName>
                                        </p:attrNameLst>
                                      </p:cBhvr>
                                      <p:to>
                                        <p:strVal val="visible"/>
                                      </p:to>
                                    </p:set>
                                    <p:animEffect transition="in" filter="strips(downRight)">
                                      <p:cBhvr>
                                        <p:cTn id="7" dur="1000"/>
                                        <p:tgtEl>
                                          <p:spTgt spid="142339"/>
                                        </p:tgtEl>
                                      </p:cBhvr>
                                    </p:animEffect>
                                  </p:childTnLst>
                                </p:cTn>
                              </p:par>
                            </p:childTnLst>
                          </p:cTn>
                        </p:par>
                        <p:par>
                          <p:cTn id="8" fill="hold" nodeType="afterGroup">
                            <p:stCondLst>
                              <p:cond delay="2000"/>
                            </p:stCondLst>
                            <p:childTnLst>
                              <p:par>
                                <p:cTn id="9" presetID="18" presetClass="entr" presetSubtype="6" fill="hold" nodeType="afterEffect">
                                  <p:stCondLst>
                                    <p:cond delay="1000"/>
                                  </p:stCondLst>
                                  <p:childTnLst>
                                    <p:set>
                                      <p:cBhvr>
                                        <p:cTn id="10" dur="1" fill="hold">
                                          <p:stCondLst>
                                            <p:cond delay="0"/>
                                          </p:stCondLst>
                                        </p:cTn>
                                        <p:tgtEl>
                                          <p:spTgt spid="142340"/>
                                        </p:tgtEl>
                                        <p:attrNameLst>
                                          <p:attrName>style.visibility</p:attrName>
                                        </p:attrNameLst>
                                      </p:cBhvr>
                                      <p:to>
                                        <p:strVal val="visible"/>
                                      </p:to>
                                    </p:set>
                                    <p:animEffect transition="in" filter="strips(downRight)">
                                      <p:cBhvr>
                                        <p:cTn id="11" dur="1000"/>
                                        <p:tgtEl>
                                          <p:spTgt spid="1423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9" grpId="0"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5409" name="Rectangle 2"/>
          <p:cNvSpPr>
            <a:spLocks noGrp="1" noChangeArrowheads="1"/>
          </p:cNvSpPr>
          <p:nvPr>
            <p:ph type="title"/>
          </p:nvPr>
        </p:nvSpPr>
        <p:spPr>
          <a:xfrm>
            <a:off x="685800" y="434975"/>
            <a:ext cx="7772400" cy="800100"/>
          </a:xfrm>
        </p:spPr>
        <p:txBody>
          <a:bodyPr/>
          <a:lstStyle/>
          <a:p>
            <a:r>
              <a:rPr lang="en-US" dirty="0">
                <a:latin typeface="Arial" charset="0"/>
                <a:cs typeface="Arial" charset="0"/>
              </a:rPr>
              <a:t>Work Order</a:t>
            </a:r>
          </a:p>
        </p:txBody>
      </p:sp>
      <p:sp>
        <p:nvSpPr>
          <p:cNvPr id="144387" name="Rectangle 3"/>
          <p:cNvSpPr>
            <a:spLocks noChangeArrowheads="1"/>
          </p:cNvSpPr>
          <p:nvPr/>
        </p:nvSpPr>
        <p:spPr bwMode="auto">
          <a:xfrm>
            <a:off x="863600" y="1482725"/>
            <a:ext cx="7416800" cy="9509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69386" tIns="83207" rIns="169386" bIns="83207">
            <a:spAutoFit/>
          </a:bodyPr>
          <a:lstStyle/>
          <a:p>
            <a:pPr defTabSz="1000125">
              <a:lnSpc>
                <a:spcPct val="90000"/>
              </a:lnSpc>
            </a:pPr>
            <a:r>
              <a:rPr lang="en-US" sz="2800" dirty="0"/>
              <a:t>Instructions to produce a given quantity of a particular item, usually to a schedule</a:t>
            </a:r>
          </a:p>
        </p:txBody>
      </p:sp>
      <p:grpSp>
        <p:nvGrpSpPr>
          <p:cNvPr id="144388" name="Group 4"/>
          <p:cNvGrpSpPr>
            <a:grpSpLocks/>
          </p:cNvGrpSpPr>
          <p:nvPr/>
        </p:nvGrpSpPr>
        <p:grpSpPr bwMode="auto">
          <a:xfrm>
            <a:off x="1289050" y="2692400"/>
            <a:ext cx="6572250" cy="3390900"/>
            <a:chOff x="812" y="1800"/>
            <a:chExt cx="4140" cy="2136"/>
          </a:xfrm>
        </p:grpSpPr>
        <p:sp>
          <p:nvSpPr>
            <p:cNvPr id="145412" name="Rectangle 5"/>
            <p:cNvSpPr>
              <a:spLocks noChangeArrowheads="1"/>
            </p:cNvSpPr>
            <p:nvPr/>
          </p:nvSpPr>
          <p:spPr bwMode="auto">
            <a:xfrm>
              <a:off x="816" y="1800"/>
              <a:ext cx="4136" cy="2136"/>
            </a:xfrm>
            <a:prstGeom prst="rect">
              <a:avLst/>
            </a:prstGeom>
            <a:solidFill>
              <a:schemeClr val="accent2"/>
            </a:solidFill>
            <a:ln w="28575">
              <a:solidFill>
                <a:schemeClr val="tx1"/>
              </a:solidFill>
              <a:miter lim="800000"/>
              <a:headEnd/>
              <a:tailEnd/>
            </a:ln>
          </p:spPr>
          <p:txBody>
            <a:bodyPr wrap="none" anchor="ctr"/>
            <a:lstStyle/>
            <a:p>
              <a:endParaRPr lang="en-US" dirty="0"/>
            </a:p>
          </p:txBody>
        </p:sp>
        <p:sp>
          <p:nvSpPr>
            <p:cNvPr id="145413" name="Rectangle 6"/>
            <p:cNvSpPr>
              <a:spLocks noChangeArrowheads="1"/>
            </p:cNvSpPr>
            <p:nvPr/>
          </p:nvSpPr>
          <p:spPr bwMode="auto">
            <a:xfrm>
              <a:off x="828" y="3446"/>
              <a:ext cx="4115" cy="480"/>
            </a:xfrm>
            <a:prstGeom prst="rect">
              <a:avLst/>
            </a:prstGeom>
            <a:solidFill>
              <a:srgbClr val="F7D7AC"/>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dirty="0"/>
            </a:p>
          </p:txBody>
        </p:sp>
        <p:sp>
          <p:nvSpPr>
            <p:cNvPr id="144391" name="Rectangle 7"/>
            <p:cNvSpPr>
              <a:spLocks noChangeArrowheads="1"/>
            </p:cNvSpPr>
            <p:nvPr/>
          </p:nvSpPr>
          <p:spPr bwMode="auto">
            <a:xfrm>
              <a:off x="826" y="2472"/>
              <a:ext cx="4115" cy="480"/>
            </a:xfrm>
            <a:prstGeom prst="rect">
              <a:avLst/>
            </a:prstGeom>
            <a:solidFill>
              <a:schemeClr val="accent3"/>
            </a:solidFill>
            <a:ln>
              <a:noFill/>
            </a:ln>
            <a:effectLst/>
          </p:spPr>
          <p:txBody>
            <a:bodyPr wrap="none" anchor="ctr"/>
            <a:lstStyle/>
            <a:p>
              <a:pPr fontAlgn="auto">
                <a:spcBef>
                  <a:spcPts val="0"/>
                </a:spcBef>
                <a:spcAft>
                  <a:spcPts val="0"/>
                </a:spcAft>
                <a:defRPr/>
              </a:pPr>
              <a:endParaRPr lang="en-US" dirty="0">
                <a:latin typeface="Arial"/>
                <a:ea typeface="+mn-ea"/>
                <a:cs typeface="Arial"/>
              </a:endParaRPr>
            </a:p>
          </p:txBody>
        </p:sp>
        <p:sp>
          <p:nvSpPr>
            <p:cNvPr id="145415" name="Rectangle 8"/>
            <p:cNvSpPr>
              <a:spLocks noChangeArrowheads="1"/>
            </p:cNvSpPr>
            <p:nvPr/>
          </p:nvSpPr>
          <p:spPr bwMode="auto">
            <a:xfrm>
              <a:off x="2294" y="1848"/>
              <a:ext cx="916"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b="1" dirty="0"/>
                <a:t>Work Order</a:t>
              </a:r>
            </a:p>
          </p:txBody>
        </p:sp>
        <p:sp>
          <p:nvSpPr>
            <p:cNvPr id="145416" name="Rectangle 9"/>
            <p:cNvSpPr>
              <a:spLocks noChangeArrowheads="1"/>
            </p:cNvSpPr>
            <p:nvPr/>
          </p:nvSpPr>
          <p:spPr bwMode="auto">
            <a:xfrm>
              <a:off x="910" y="2196"/>
              <a:ext cx="3881" cy="11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nSpc>
                  <a:spcPct val="93000"/>
                </a:lnSpc>
                <a:tabLst>
                  <a:tab pos="952500" algn="ctr"/>
                  <a:tab pos="1816100" algn="ctr"/>
                  <a:tab pos="3619500" algn="ctr"/>
                  <a:tab pos="3721100" algn="l"/>
                  <a:tab pos="5435600" algn="ctr"/>
                </a:tabLst>
              </a:pPr>
              <a:r>
                <a:rPr lang="en-US" dirty="0"/>
                <a:t>Item		Quantity	Start Date	Due Date</a:t>
              </a:r>
            </a:p>
            <a:p>
              <a:pPr>
                <a:lnSpc>
                  <a:spcPct val="93000"/>
                </a:lnSpc>
                <a:tabLst>
                  <a:tab pos="952500" algn="ctr"/>
                  <a:tab pos="1816100" algn="ctr"/>
                  <a:tab pos="3619500" algn="ctr"/>
                  <a:tab pos="3721100" algn="l"/>
                  <a:tab pos="5435600" algn="ctr"/>
                </a:tabLst>
              </a:pPr>
              <a:endParaRPr lang="en-US" dirty="0"/>
            </a:p>
            <a:p>
              <a:pPr>
                <a:lnSpc>
                  <a:spcPct val="93000"/>
                </a:lnSpc>
                <a:tabLst>
                  <a:tab pos="952500" algn="ctr"/>
                  <a:tab pos="1816100" algn="ctr"/>
                  <a:tab pos="3619500" algn="ctr"/>
                  <a:tab pos="3721100" algn="l"/>
                  <a:tab pos="5435600" algn="ctr"/>
                </a:tabLst>
              </a:pPr>
              <a:endParaRPr lang="en-US" dirty="0"/>
            </a:p>
            <a:p>
              <a:pPr>
                <a:lnSpc>
                  <a:spcPct val="93000"/>
                </a:lnSpc>
                <a:tabLst>
                  <a:tab pos="952500" algn="ctr"/>
                  <a:tab pos="1816100" algn="ctr"/>
                  <a:tab pos="3619500" algn="ctr"/>
                  <a:tab pos="3721100" algn="l"/>
                  <a:tab pos="5435600" algn="ctr"/>
                </a:tabLst>
              </a:pPr>
              <a:endParaRPr lang="en-US" dirty="0"/>
            </a:p>
            <a:p>
              <a:pPr>
                <a:lnSpc>
                  <a:spcPct val="93000"/>
                </a:lnSpc>
                <a:tabLst>
                  <a:tab pos="952500" algn="ctr"/>
                  <a:tab pos="1816100" algn="ctr"/>
                  <a:tab pos="3619500" algn="ctr"/>
                  <a:tab pos="3721100" algn="l"/>
                  <a:tab pos="5435600" algn="ctr"/>
                </a:tabLst>
              </a:pPr>
              <a:endParaRPr lang="en-US" dirty="0"/>
            </a:p>
            <a:p>
              <a:pPr>
                <a:lnSpc>
                  <a:spcPct val="93000"/>
                </a:lnSpc>
                <a:tabLst>
                  <a:tab pos="952500" algn="ctr"/>
                  <a:tab pos="1816100" algn="ctr"/>
                  <a:tab pos="3619500" algn="ctr"/>
                  <a:tab pos="3721100" algn="l"/>
                  <a:tab pos="5435600" algn="ctr"/>
                </a:tabLst>
              </a:pPr>
              <a:r>
                <a:rPr lang="en-US" dirty="0"/>
                <a:t>	Production			Delivery</a:t>
              </a:r>
            </a:p>
            <a:p>
              <a:pPr>
                <a:lnSpc>
                  <a:spcPct val="93000"/>
                </a:lnSpc>
                <a:tabLst>
                  <a:tab pos="952500" algn="ctr"/>
                  <a:tab pos="1816100" algn="ctr"/>
                  <a:tab pos="3619500" algn="ctr"/>
                  <a:tab pos="3721100" algn="l"/>
                  <a:tab pos="5435600" algn="ctr"/>
                </a:tabLst>
              </a:pPr>
              <a:r>
                <a:rPr lang="en-US" dirty="0"/>
                <a:t>	Dept			Location</a:t>
              </a:r>
            </a:p>
          </p:txBody>
        </p:sp>
        <p:sp>
          <p:nvSpPr>
            <p:cNvPr id="145417" name="Line 10"/>
            <p:cNvSpPr>
              <a:spLocks noChangeShapeType="1"/>
            </p:cNvSpPr>
            <p:nvPr/>
          </p:nvSpPr>
          <p:spPr bwMode="auto">
            <a:xfrm>
              <a:off x="816" y="2160"/>
              <a:ext cx="4136"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145418" name="Line 11"/>
            <p:cNvSpPr>
              <a:spLocks noChangeShapeType="1"/>
            </p:cNvSpPr>
            <p:nvPr/>
          </p:nvSpPr>
          <p:spPr bwMode="auto">
            <a:xfrm>
              <a:off x="812" y="2960"/>
              <a:ext cx="4136"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145419" name="Line 12"/>
            <p:cNvSpPr>
              <a:spLocks noChangeShapeType="1"/>
            </p:cNvSpPr>
            <p:nvPr/>
          </p:nvSpPr>
          <p:spPr bwMode="auto">
            <a:xfrm>
              <a:off x="812" y="2472"/>
              <a:ext cx="4136"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145420" name="Line 13"/>
            <p:cNvSpPr>
              <a:spLocks noChangeShapeType="1"/>
            </p:cNvSpPr>
            <p:nvPr/>
          </p:nvSpPr>
          <p:spPr bwMode="auto">
            <a:xfrm>
              <a:off x="812" y="3440"/>
              <a:ext cx="4136"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145421" name="Line 14"/>
            <p:cNvSpPr>
              <a:spLocks noChangeShapeType="1"/>
            </p:cNvSpPr>
            <p:nvPr/>
          </p:nvSpPr>
          <p:spPr bwMode="auto">
            <a:xfrm>
              <a:off x="1576" y="2160"/>
              <a:ext cx="0" cy="80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145422" name="Line 15"/>
            <p:cNvSpPr>
              <a:spLocks noChangeShapeType="1"/>
            </p:cNvSpPr>
            <p:nvPr/>
          </p:nvSpPr>
          <p:spPr bwMode="auto">
            <a:xfrm>
              <a:off x="3840" y="2160"/>
              <a:ext cx="0" cy="80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145423" name="Line 16"/>
            <p:cNvSpPr>
              <a:spLocks noChangeShapeType="1"/>
            </p:cNvSpPr>
            <p:nvPr/>
          </p:nvSpPr>
          <p:spPr bwMode="auto">
            <a:xfrm>
              <a:off x="2648" y="2160"/>
              <a:ext cx="0" cy="80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145424" name="Line 17"/>
            <p:cNvSpPr>
              <a:spLocks noChangeShapeType="1"/>
            </p:cNvSpPr>
            <p:nvPr/>
          </p:nvSpPr>
          <p:spPr bwMode="auto">
            <a:xfrm>
              <a:off x="2376" y="2960"/>
              <a:ext cx="0" cy="976"/>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145425" name="Rectangle 18"/>
            <p:cNvSpPr>
              <a:spLocks noChangeArrowheads="1"/>
            </p:cNvSpPr>
            <p:nvPr/>
          </p:nvSpPr>
          <p:spPr bwMode="auto">
            <a:xfrm>
              <a:off x="894" y="2591"/>
              <a:ext cx="3776"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tabLst>
                  <a:tab pos="1816100" algn="ctr"/>
                  <a:tab pos="3721100" algn="ctr"/>
                  <a:tab pos="5435600" algn="ctr"/>
                </a:tabLst>
              </a:pPr>
              <a:r>
                <a:rPr lang="en-US" dirty="0"/>
                <a:t>157C	125	5/2/19	5/4/19</a:t>
              </a:r>
            </a:p>
          </p:txBody>
        </p:sp>
        <p:sp>
          <p:nvSpPr>
            <p:cNvPr id="145426" name="Rectangle 19"/>
            <p:cNvSpPr>
              <a:spLocks noChangeArrowheads="1"/>
            </p:cNvSpPr>
            <p:nvPr/>
          </p:nvSpPr>
          <p:spPr bwMode="auto">
            <a:xfrm>
              <a:off x="1314" y="3519"/>
              <a:ext cx="3326"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tabLst>
                  <a:tab pos="3721100" algn="ctr"/>
                </a:tabLst>
              </a:pPr>
              <a:r>
                <a:rPr lang="en-US" dirty="0"/>
                <a:t>F32	Dept K11</a:t>
              </a:r>
            </a:p>
          </p:txBody>
        </p:sp>
      </p:grpSp>
    </p:spTree>
    <p:extLst>
      <p:ext uri="{BB962C8B-B14F-4D97-AF65-F5344CB8AC3E}">
        <p14:creationId xmlns:p14="http://schemas.microsoft.com/office/powerpoint/2010/main" val="2166903070"/>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144387"/>
                                        </p:tgtEl>
                                        <p:attrNameLst>
                                          <p:attrName>style.visibility</p:attrName>
                                        </p:attrNameLst>
                                      </p:cBhvr>
                                      <p:to>
                                        <p:strVal val="visible"/>
                                      </p:to>
                                    </p:set>
                                    <p:animEffect transition="in" filter="strips(downRight)">
                                      <p:cBhvr>
                                        <p:cTn id="7" dur="1000"/>
                                        <p:tgtEl>
                                          <p:spTgt spid="144387"/>
                                        </p:tgtEl>
                                      </p:cBhvr>
                                    </p:animEffect>
                                  </p:childTnLst>
                                </p:cTn>
                              </p:par>
                            </p:childTnLst>
                          </p:cTn>
                        </p:par>
                        <p:par>
                          <p:cTn id="8" fill="hold" nodeType="afterGroup">
                            <p:stCondLst>
                              <p:cond delay="2000"/>
                            </p:stCondLst>
                            <p:childTnLst>
                              <p:par>
                                <p:cTn id="9" presetID="18" presetClass="entr" presetSubtype="6" fill="hold" nodeType="afterEffect">
                                  <p:stCondLst>
                                    <p:cond delay="1000"/>
                                  </p:stCondLst>
                                  <p:childTnLst>
                                    <p:set>
                                      <p:cBhvr>
                                        <p:cTn id="10" dur="1" fill="hold">
                                          <p:stCondLst>
                                            <p:cond delay="0"/>
                                          </p:stCondLst>
                                        </p:cTn>
                                        <p:tgtEl>
                                          <p:spTgt spid="144388"/>
                                        </p:tgtEl>
                                        <p:attrNameLst>
                                          <p:attrName>style.visibility</p:attrName>
                                        </p:attrNameLst>
                                      </p:cBhvr>
                                      <p:to>
                                        <p:strVal val="visible"/>
                                      </p:to>
                                    </p:set>
                                    <p:animEffect transition="in" filter="strips(downRight)">
                                      <p:cBhvr>
                                        <p:cTn id="11" dur="1000"/>
                                        <p:tgtEl>
                                          <p:spTgt spid="1443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7" grpId="0"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7457" name="Rectangle 2"/>
          <p:cNvSpPr>
            <a:spLocks noGrp="1" noChangeArrowheads="1"/>
          </p:cNvSpPr>
          <p:nvPr>
            <p:ph type="title"/>
          </p:nvPr>
        </p:nvSpPr>
        <p:spPr>
          <a:xfrm>
            <a:off x="685800" y="533400"/>
            <a:ext cx="7772400" cy="1511300"/>
          </a:xfrm>
        </p:spPr>
        <p:txBody>
          <a:bodyPr/>
          <a:lstStyle/>
          <a:p>
            <a:r>
              <a:rPr lang="en-US" dirty="0">
                <a:latin typeface="Arial" charset="0"/>
                <a:cs typeface="Arial" charset="0"/>
              </a:rPr>
              <a:t>Engineering Change Notice (ECN)</a:t>
            </a:r>
          </a:p>
        </p:txBody>
      </p:sp>
      <p:sp>
        <p:nvSpPr>
          <p:cNvPr id="146435" name="Rectangle 3"/>
          <p:cNvSpPr>
            <a:spLocks noChangeArrowheads="1"/>
          </p:cNvSpPr>
          <p:nvPr/>
        </p:nvSpPr>
        <p:spPr bwMode="auto">
          <a:xfrm>
            <a:off x="711200" y="2116138"/>
            <a:ext cx="7720013" cy="2130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marL="444500" indent="-444500">
              <a:lnSpc>
                <a:spcPct val="90000"/>
              </a:lnSpc>
              <a:spcAft>
                <a:spcPct val="40000"/>
              </a:spcAft>
              <a:buClr>
                <a:srgbClr val="BF0922"/>
              </a:buClr>
              <a:buSzPct val="60000"/>
              <a:buFont typeface="Lucida Grande" charset="0"/>
              <a:buChar char="►"/>
            </a:pPr>
            <a:r>
              <a:rPr lang="en-US" sz="3200" dirty="0"/>
              <a:t>A correction or modification to a product’s definition or documentation</a:t>
            </a:r>
          </a:p>
          <a:p>
            <a:pPr marL="1168400" lvl="1" indent="-457200">
              <a:lnSpc>
                <a:spcPct val="90000"/>
              </a:lnSpc>
              <a:spcAft>
                <a:spcPct val="40000"/>
              </a:spcAft>
              <a:buClr>
                <a:srgbClr val="BF0922"/>
              </a:buClr>
              <a:buSzPct val="60000"/>
              <a:buFont typeface="Lucida Grande" charset="0"/>
              <a:buChar char="►"/>
            </a:pPr>
            <a:r>
              <a:rPr lang="en-US" sz="2800" dirty="0"/>
              <a:t>Engineering drawings</a:t>
            </a:r>
          </a:p>
          <a:p>
            <a:pPr marL="1168400" lvl="1" indent="-457200">
              <a:lnSpc>
                <a:spcPct val="90000"/>
              </a:lnSpc>
              <a:spcAft>
                <a:spcPct val="40000"/>
              </a:spcAft>
              <a:buClr>
                <a:srgbClr val="BF0922"/>
              </a:buClr>
              <a:buSzPct val="60000"/>
              <a:buFont typeface="Lucida Grande" charset="0"/>
              <a:buChar char="►"/>
            </a:pPr>
            <a:r>
              <a:rPr lang="en-US" sz="2800" dirty="0"/>
              <a:t>Bill of material</a:t>
            </a:r>
            <a:endParaRPr lang="en-US" sz="3200" dirty="0"/>
          </a:p>
        </p:txBody>
      </p:sp>
      <p:sp>
        <p:nvSpPr>
          <p:cNvPr id="146436" name="Rectangle 4"/>
          <p:cNvSpPr>
            <a:spLocks noChangeArrowheads="1"/>
          </p:cNvSpPr>
          <p:nvPr/>
        </p:nvSpPr>
        <p:spPr bwMode="auto">
          <a:xfrm>
            <a:off x="768350" y="4494213"/>
            <a:ext cx="7607300" cy="1543050"/>
          </a:xfrm>
          <a:prstGeom prst="rect">
            <a:avLst/>
          </a:prstGeom>
          <a:solidFill>
            <a:schemeClr val="accent4"/>
          </a:solidFill>
          <a:ln w="9525">
            <a:solidFill>
              <a:schemeClr val="tx1"/>
            </a:solidFill>
            <a:miter lim="800000"/>
            <a:headEnd/>
            <a:tailEnd/>
          </a:ln>
          <a:effectLst/>
        </p:spPr>
        <p:txBody>
          <a:bodyPr lIns="198000" tIns="190800" rIns="198000" bIns="190800">
            <a:spAutoFit/>
          </a:bodyPr>
          <a:lstStyle/>
          <a:p>
            <a:pPr algn="ctr" fontAlgn="auto">
              <a:lnSpc>
                <a:spcPct val="90000"/>
              </a:lnSpc>
              <a:spcBef>
                <a:spcPts val="0"/>
              </a:spcBef>
              <a:spcAft>
                <a:spcPts val="0"/>
              </a:spcAft>
              <a:defRPr/>
            </a:pPr>
            <a:r>
              <a:rPr lang="en-US" sz="2800" i="1" dirty="0">
                <a:latin typeface="Arial"/>
                <a:ea typeface="+mn-ea"/>
                <a:cs typeface="Arial"/>
              </a:rPr>
              <a:t>Quite common with long product life cycles, long manufacturing lead times, or rapidly changing technologies</a:t>
            </a:r>
          </a:p>
        </p:txBody>
      </p:sp>
    </p:spTree>
    <p:extLst>
      <p:ext uri="{BB962C8B-B14F-4D97-AF65-F5344CB8AC3E}">
        <p14:creationId xmlns:p14="http://schemas.microsoft.com/office/powerpoint/2010/main" val="4217356980"/>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146435"/>
                                        </p:tgtEl>
                                        <p:attrNameLst>
                                          <p:attrName>style.visibility</p:attrName>
                                        </p:attrNameLst>
                                      </p:cBhvr>
                                      <p:to>
                                        <p:strVal val="visible"/>
                                      </p:to>
                                    </p:set>
                                    <p:animEffect transition="in" filter="strips(downRight)">
                                      <p:cBhvr>
                                        <p:cTn id="7" dur="1000"/>
                                        <p:tgtEl>
                                          <p:spTgt spid="146435"/>
                                        </p:tgtEl>
                                      </p:cBhvr>
                                    </p:animEffect>
                                  </p:childTnLst>
                                </p:cTn>
                              </p:par>
                            </p:childTnLst>
                          </p:cTn>
                        </p:par>
                        <p:par>
                          <p:cTn id="8" fill="hold" nodeType="afterGroup">
                            <p:stCondLst>
                              <p:cond delay="2000"/>
                            </p:stCondLst>
                            <p:childTnLst>
                              <p:par>
                                <p:cTn id="9" presetID="18" presetClass="entr" presetSubtype="6" fill="hold" grpId="0" nodeType="afterEffect">
                                  <p:stCondLst>
                                    <p:cond delay="1000"/>
                                  </p:stCondLst>
                                  <p:childTnLst>
                                    <p:set>
                                      <p:cBhvr>
                                        <p:cTn id="10" dur="1" fill="hold">
                                          <p:stCondLst>
                                            <p:cond delay="0"/>
                                          </p:stCondLst>
                                        </p:cTn>
                                        <p:tgtEl>
                                          <p:spTgt spid="146436"/>
                                        </p:tgtEl>
                                        <p:attrNameLst>
                                          <p:attrName>style.visibility</p:attrName>
                                        </p:attrNameLst>
                                      </p:cBhvr>
                                      <p:to>
                                        <p:strVal val="visible"/>
                                      </p:to>
                                    </p:set>
                                    <p:animEffect transition="in" filter="strips(downRight)">
                                      <p:cBhvr>
                                        <p:cTn id="11" dur="1000"/>
                                        <p:tgtEl>
                                          <p:spTgt spid="1464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5" grpId="0" autoUpdateAnimBg="0"/>
      <p:bldP spid="146436" grpId="0" animBg="1"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9505" name="Rectangle 2"/>
          <p:cNvSpPr>
            <a:spLocks noGrp="1" noChangeArrowheads="1"/>
          </p:cNvSpPr>
          <p:nvPr>
            <p:ph type="title"/>
          </p:nvPr>
        </p:nvSpPr>
        <p:spPr>
          <a:xfrm>
            <a:off x="685800" y="434975"/>
            <a:ext cx="7772400" cy="1003300"/>
          </a:xfrm>
        </p:spPr>
        <p:txBody>
          <a:bodyPr/>
          <a:lstStyle/>
          <a:p>
            <a:r>
              <a:rPr lang="en-US" dirty="0">
                <a:latin typeface="Arial" charset="0"/>
                <a:cs typeface="Arial" charset="0"/>
              </a:rPr>
              <a:t>Configuration Management</a:t>
            </a:r>
          </a:p>
        </p:txBody>
      </p:sp>
      <p:sp>
        <p:nvSpPr>
          <p:cNvPr id="148483" name="Rectangle 3"/>
          <p:cNvSpPr>
            <a:spLocks noChangeArrowheads="1"/>
          </p:cNvSpPr>
          <p:nvPr/>
        </p:nvSpPr>
        <p:spPr bwMode="auto">
          <a:xfrm>
            <a:off x="719138" y="1857375"/>
            <a:ext cx="7704137" cy="35107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marL="533400" indent="-533400">
              <a:lnSpc>
                <a:spcPct val="90000"/>
              </a:lnSpc>
              <a:spcAft>
                <a:spcPts val="1200"/>
              </a:spcAft>
              <a:buClr>
                <a:srgbClr val="BF0922"/>
              </a:buClr>
              <a:buSzPct val="60000"/>
              <a:buFont typeface="Lucida Grande" charset="0"/>
              <a:buChar char="►"/>
            </a:pPr>
            <a:r>
              <a:rPr lang="en-US" sz="3200" dirty="0"/>
              <a:t>The need to manage ECNs has led to the development of configuration management systems</a:t>
            </a:r>
          </a:p>
          <a:p>
            <a:pPr marL="533400" indent="-533400">
              <a:lnSpc>
                <a:spcPct val="90000"/>
              </a:lnSpc>
              <a:spcAft>
                <a:spcPts val="1200"/>
              </a:spcAft>
              <a:buClr>
                <a:srgbClr val="BF0922"/>
              </a:buClr>
              <a:buSzPct val="60000"/>
              <a:buFont typeface="Lucida Grande" charset="0"/>
              <a:buChar char="►"/>
            </a:pPr>
            <a:r>
              <a:rPr lang="en-US" sz="3200" dirty="0"/>
              <a:t>A product’s planned and changing components are accurately identified</a:t>
            </a:r>
          </a:p>
          <a:p>
            <a:pPr marL="533400" indent="-533400">
              <a:lnSpc>
                <a:spcPct val="90000"/>
              </a:lnSpc>
              <a:spcAft>
                <a:spcPts val="1200"/>
              </a:spcAft>
              <a:buClr>
                <a:srgbClr val="BF0922"/>
              </a:buClr>
              <a:buSzPct val="60000"/>
              <a:buFont typeface="Lucida Grande" charset="0"/>
              <a:buChar char="►"/>
            </a:pPr>
            <a:r>
              <a:rPr lang="en-US" sz="3200" dirty="0"/>
              <a:t>Control and accountability for change are identified and maintained</a:t>
            </a:r>
          </a:p>
        </p:txBody>
      </p:sp>
    </p:spTree>
    <p:extLst>
      <p:ext uri="{BB962C8B-B14F-4D97-AF65-F5344CB8AC3E}">
        <p14:creationId xmlns:p14="http://schemas.microsoft.com/office/powerpoint/2010/main" val="418252746"/>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148483"/>
                                        </p:tgtEl>
                                        <p:attrNameLst>
                                          <p:attrName>style.visibility</p:attrName>
                                        </p:attrNameLst>
                                      </p:cBhvr>
                                      <p:to>
                                        <p:strVal val="visible"/>
                                      </p:to>
                                    </p:set>
                                    <p:animEffect transition="in" filter="strips(downRight)">
                                      <p:cBhvr>
                                        <p:cTn id="7" dur="1000"/>
                                        <p:tgtEl>
                                          <p:spTgt spid="1484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3" grpId="0"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a:xfrm>
            <a:off x="685800" y="355600"/>
            <a:ext cx="7772400" cy="1409700"/>
          </a:xfrm>
        </p:spPr>
        <p:txBody>
          <a:bodyPr rtlCol="0">
            <a:normAutofit fontScale="90000"/>
          </a:bodyPr>
          <a:lstStyle/>
          <a:p>
            <a:pPr fontAlgn="auto">
              <a:spcAft>
                <a:spcPts val="0"/>
              </a:spcAft>
              <a:defRPr/>
            </a:pPr>
            <a:r>
              <a:rPr lang="en-US" dirty="0">
                <a:ea typeface="+mj-ea"/>
              </a:rPr>
              <a:t>Product Life-Cycle Management (PLM)</a:t>
            </a:r>
          </a:p>
        </p:txBody>
      </p:sp>
      <p:sp>
        <p:nvSpPr>
          <p:cNvPr id="150531" name="Rectangle 3"/>
          <p:cNvSpPr>
            <a:spLocks noChangeArrowheads="1"/>
          </p:cNvSpPr>
          <p:nvPr/>
        </p:nvSpPr>
        <p:spPr bwMode="auto">
          <a:xfrm>
            <a:off x="754063" y="1881188"/>
            <a:ext cx="7716837" cy="12629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marL="444500" indent="-444500">
              <a:lnSpc>
                <a:spcPct val="90000"/>
              </a:lnSpc>
              <a:spcAft>
                <a:spcPts val="1200"/>
              </a:spcAft>
              <a:buClr>
                <a:srgbClr val="BF0922"/>
              </a:buClr>
              <a:buSzPct val="60000"/>
              <a:buFont typeface="Lucida Grande" charset="0"/>
              <a:buChar char="►"/>
            </a:pPr>
            <a:r>
              <a:rPr lang="en-US" sz="2800" dirty="0"/>
              <a:t>Integrated software that brings together most, if not all, elements of product design and manufacture</a:t>
            </a:r>
            <a:endParaRPr lang="en-US" sz="2400" dirty="0"/>
          </a:p>
        </p:txBody>
      </p:sp>
      <p:grpSp>
        <p:nvGrpSpPr>
          <p:cNvPr id="3" name="Group 2"/>
          <p:cNvGrpSpPr/>
          <p:nvPr/>
        </p:nvGrpSpPr>
        <p:grpSpPr>
          <a:xfrm>
            <a:off x="1460500" y="3289300"/>
            <a:ext cx="6434896" cy="2800767"/>
            <a:chOff x="1460500" y="3175000"/>
            <a:chExt cx="6434896" cy="2800767"/>
          </a:xfrm>
        </p:grpSpPr>
        <p:sp>
          <p:nvSpPr>
            <p:cNvPr id="2" name="TextBox 1"/>
            <p:cNvSpPr txBox="1"/>
            <p:nvPr/>
          </p:nvSpPr>
          <p:spPr>
            <a:xfrm>
              <a:off x="1460500" y="3175000"/>
              <a:ext cx="2608406" cy="2800767"/>
            </a:xfrm>
            <a:prstGeom prst="rect">
              <a:avLst/>
            </a:prstGeom>
            <a:noFill/>
          </p:spPr>
          <p:txBody>
            <a:bodyPr wrap="none" rtlCol="0">
              <a:spAutoFit/>
            </a:bodyPr>
            <a:lstStyle/>
            <a:p>
              <a:pPr marL="355600" lvl="1" indent="-355600">
                <a:lnSpc>
                  <a:spcPct val="90000"/>
                </a:lnSpc>
                <a:spcAft>
                  <a:spcPts val="1200"/>
                </a:spcAft>
                <a:buClr>
                  <a:srgbClr val="BF0922"/>
                </a:buClr>
                <a:buSzPct val="60000"/>
                <a:buFont typeface="Lucida Grande" charset="0"/>
                <a:buChar char="►"/>
              </a:pPr>
              <a:r>
                <a:rPr lang="en-US" sz="2400" dirty="0"/>
                <a:t>Product design</a:t>
              </a:r>
            </a:p>
            <a:p>
              <a:pPr marL="355600" lvl="1" indent="-355600">
                <a:lnSpc>
                  <a:spcPct val="90000"/>
                </a:lnSpc>
                <a:spcAft>
                  <a:spcPts val="1200"/>
                </a:spcAft>
                <a:buClr>
                  <a:srgbClr val="BF0922"/>
                </a:buClr>
                <a:buSzPct val="60000"/>
                <a:buFont typeface="Lucida Grande" charset="0"/>
                <a:buChar char="►"/>
              </a:pPr>
              <a:r>
                <a:rPr lang="en-US" sz="2400" dirty="0"/>
                <a:t>CAD/CAM</a:t>
              </a:r>
            </a:p>
            <a:p>
              <a:pPr marL="355600" lvl="1" indent="-355600">
                <a:lnSpc>
                  <a:spcPct val="90000"/>
                </a:lnSpc>
                <a:spcAft>
                  <a:spcPts val="1200"/>
                </a:spcAft>
                <a:buClr>
                  <a:srgbClr val="BF0922"/>
                </a:buClr>
                <a:buSzPct val="60000"/>
                <a:buFont typeface="Lucida Grande" charset="0"/>
                <a:buChar char="►"/>
              </a:pPr>
              <a:r>
                <a:rPr lang="en-US" sz="2400" dirty="0" err="1"/>
                <a:t>DFMA</a:t>
              </a:r>
              <a:endParaRPr lang="en-US" sz="2400" dirty="0"/>
            </a:p>
            <a:p>
              <a:pPr marL="355600" lvl="1" indent="-355600">
                <a:lnSpc>
                  <a:spcPct val="90000"/>
                </a:lnSpc>
                <a:spcAft>
                  <a:spcPts val="1200"/>
                </a:spcAft>
                <a:buClr>
                  <a:srgbClr val="BF0922"/>
                </a:buClr>
                <a:buSzPct val="60000"/>
                <a:buFont typeface="Lucida Grande" charset="0"/>
                <a:buChar char="►"/>
              </a:pPr>
              <a:r>
                <a:rPr lang="en-US" sz="2400" dirty="0"/>
                <a:t>Product routing</a:t>
              </a:r>
            </a:p>
            <a:p>
              <a:pPr marL="355600" lvl="1" indent="-355600">
                <a:lnSpc>
                  <a:spcPct val="90000"/>
                </a:lnSpc>
                <a:spcAft>
                  <a:spcPts val="1200"/>
                </a:spcAft>
                <a:buClr>
                  <a:srgbClr val="BF0922"/>
                </a:buClr>
                <a:buSzPct val="60000"/>
                <a:buFont typeface="Lucida Grande" charset="0"/>
                <a:buChar char="►"/>
              </a:pPr>
              <a:r>
                <a:rPr lang="en-US" sz="2400" dirty="0"/>
                <a:t>Materials</a:t>
              </a:r>
            </a:p>
            <a:p>
              <a:endParaRPr lang="en-US" dirty="0"/>
            </a:p>
          </p:txBody>
        </p:sp>
        <p:sp>
          <p:nvSpPr>
            <p:cNvPr id="5" name="TextBox 4"/>
            <p:cNvSpPr txBox="1"/>
            <p:nvPr/>
          </p:nvSpPr>
          <p:spPr>
            <a:xfrm>
              <a:off x="5402406" y="3175000"/>
              <a:ext cx="2492990" cy="1889748"/>
            </a:xfrm>
            <a:prstGeom prst="rect">
              <a:avLst/>
            </a:prstGeom>
            <a:noFill/>
          </p:spPr>
          <p:txBody>
            <a:bodyPr wrap="none" rtlCol="0">
              <a:spAutoFit/>
            </a:bodyPr>
            <a:lstStyle/>
            <a:p>
              <a:pPr marL="355600" lvl="1" indent="-355600">
                <a:lnSpc>
                  <a:spcPct val="90000"/>
                </a:lnSpc>
                <a:spcAft>
                  <a:spcPts val="1200"/>
                </a:spcAft>
                <a:buClr>
                  <a:srgbClr val="BF0922"/>
                </a:buClr>
                <a:buSzPct val="60000"/>
                <a:buFont typeface="Lucida Grande" charset="0"/>
                <a:buChar char="►"/>
              </a:pPr>
              <a:r>
                <a:rPr lang="en-US" sz="2400" dirty="0"/>
                <a:t>Layout</a:t>
              </a:r>
            </a:p>
            <a:p>
              <a:pPr marL="355600" lvl="1" indent="-355600">
                <a:lnSpc>
                  <a:spcPct val="90000"/>
                </a:lnSpc>
                <a:spcAft>
                  <a:spcPts val="1200"/>
                </a:spcAft>
                <a:buClr>
                  <a:srgbClr val="BF0922"/>
                </a:buClr>
                <a:buSzPct val="60000"/>
                <a:buFont typeface="Lucida Grande" charset="0"/>
                <a:buChar char="►"/>
              </a:pPr>
              <a:r>
                <a:rPr lang="en-US" sz="2400" dirty="0"/>
                <a:t>Assembly</a:t>
              </a:r>
            </a:p>
            <a:p>
              <a:pPr marL="355600" lvl="1" indent="-355600">
                <a:lnSpc>
                  <a:spcPct val="90000"/>
                </a:lnSpc>
                <a:spcAft>
                  <a:spcPts val="1200"/>
                </a:spcAft>
                <a:buClr>
                  <a:srgbClr val="BF0922"/>
                </a:buClr>
                <a:buSzPct val="60000"/>
                <a:buFont typeface="Lucida Grande" charset="0"/>
                <a:buChar char="►"/>
              </a:pPr>
              <a:r>
                <a:rPr lang="en-US" sz="2400" dirty="0"/>
                <a:t>Maintenance</a:t>
              </a:r>
            </a:p>
            <a:p>
              <a:pPr marL="355600" lvl="1" indent="-355600">
                <a:lnSpc>
                  <a:spcPct val="90000"/>
                </a:lnSpc>
                <a:spcAft>
                  <a:spcPts val="1200"/>
                </a:spcAft>
                <a:buClr>
                  <a:srgbClr val="BF0922"/>
                </a:buClr>
                <a:buSzPct val="60000"/>
                <a:buFont typeface="Lucida Grande" charset="0"/>
                <a:buChar char="►"/>
              </a:pPr>
              <a:r>
                <a:rPr lang="en-US" sz="2400" dirty="0"/>
                <a:t>Environmental</a:t>
              </a:r>
            </a:p>
          </p:txBody>
        </p:sp>
      </p:grpSp>
    </p:spTree>
    <p:extLst>
      <p:ext uri="{BB962C8B-B14F-4D97-AF65-F5344CB8AC3E}">
        <p14:creationId xmlns:p14="http://schemas.microsoft.com/office/powerpoint/2010/main" val="2783258396"/>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150531"/>
                                        </p:tgtEl>
                                        <p:attrNameLst>
                                          <p:attrName>style.visibility</p:attrName>
                                        </p:attrNameLst>
                                      </p:cBhvr>
                                      <p:to>
                                        <p:strVal val="visible"/>
                                      </p:to>
                                    </p:set>
                                    <p:animEffect transition="in" filter="strips(downRight)">
                                      <p:cBhvr>
                                        <p:cTn id="7" dur="1000"/>
                                        <p:tgtEl>
                                          <p:spTgt spid="150531"/>
                                        </p:tgtEl>
                                      </p:cBhvr>
                                    </p:animEffect>
                                  </p:childTnLst>
                                </p:cTn>
                              </p:par>
                            </p:childTnLst>
                          </p:cTn>
                        </p:par>
                        <p:par>
                          <p:cTn id="8" fill="hold">
                            <p:stCondLst>
                              <p:cond delay="2000"/>
                            </p:stCondLst>
                            <p:childTnLst>
                              <p:par>
                                <p:cTn id="9" presetID="18" presetClass="entr" presetSubtype="6"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strips(downRight)">
                                      <p:cBhvr>
                                        <p:cTn id="11"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1"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Rectangle 2"/>
          <p:cNvSpPr>
            <a:spLocks noGrp="1" noChangeArrowheads="1"/>
          </p:cNvSpPr>
          <p:nvPr>
            <p:ph type="title"/>
          </p:nvPr>
        </p:nvSpPr>
        <p:spPr>
          <a:xfrm>
            <a:off x="941388" y="638175"/>
            <a:ext cx="7261225" cy="850900"/>
          </a:xfrm>
        </p:spPr>
        <p:txBody>
          <a:bodyPr/>
          <a:lstStyle/>
          <a:p>
            <a:r>
              <a:rPr lang="en-US" dirty="0">
                <a:latin typeface="Arial" charset="0"/>
                <a:cs typeface="Arial" charset="0"/>
              </a:rPr>
              <a:t>Service Design</a:t>
            </a:r>
          </a:p>
        </p:txBody>
      </p:sp>
      <p:sp>
        <p:nvSpPr>
          <p:cNvPr id="151555" name="Rectangle 3"/>
          <p:cNvSpPr>
            <a:spLocks noChangeArrowheads="1"/>
          </p:cNvSpPr>
          <p:nvPr/>
        </p:nvSpPr>
        <p:spPr bwMode="auto">
          <a:xfrm>
            <a:off x="1019175" y="1635125"/>
            <a:ext cx="7145338" cy="4550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marL="533400" indent="-533400">
              <a:lnSpc>
                <a:spcPct val="90000"/>
              </a:lnSpc>
              <a:spcAft>
                <a:spcPts val="1200"/>
              </a:spcAft>
              <a:buClr>
                <a:srgbClr val="BF0922"/>
              </a:buClr>
              <a:buSzPct val="60000"/>
              <a:buFont typeface="Lucida Grande" charset="0"/>
              <a:buChar char="►"/>
            </a:pPr>
            <a:r>
              <a:rPr lang="en-US" sz="3200" dirty="0"/>
              <a:t>Many aspects of services are intangible</a:t>
            </a:r>
          </a:p>
          <a:p>
            <a:pPr marL="533400" indent="-533400">
              <a:lnSpc>
                <a:spcPct val="90000"/>
              </a:lnSpc>
              <a:spcAft>
                <a:spcPts val="1200"/>
              </a:spcAft>
              <a:buClr>
                <a:srgbClr val="BF0922"/>
              </a:buClr>
              <a:buSzPct val="60000"/>
              <a:buFont typeface="Lucida Grande" charset="0"/>
              <a:buChar char="►"/>
            </a:pPr>
            <a:r>
              <a:rPr lang="en-US" sz="3200" dirty="0"/>
              <a:t>Service typically includes direct interaction with the customer</a:t>
            </a:r>
          </a:p>
          <a:p>
            <a:pPr marL="533400" indent="-533400">
              <a:lnSpc>
                <a:spcPct val="90000"/>
              </a:lnSpc>
              <a:spcAft>
                <a:spcPts val="1200"/>
              </a:spcAft>
              <a:buClr>
                <a:srgbClr val="BF0922"/>
              </a:buClr>
              <a:buSzPct val="60000"/>
              <a:buFont typeface="Lucida Grande" charset="0"/>
              <a:buChar char="►"/>
            </a:pPr>
            <a:r>
              <a:rPr lang="en-US" sz="3200" dirty="0"/>
              <a:t>Service productivity is notoriously low partially because of customer involvement in the design or delivery of the service, or both</a:t>
            </a:r>
          </a:p>
          <a:p>
            <a:pPr marL="533400" indent="-533400">
              <a:lnSpc>
                <a:spcPct val="90000"/>
              </a:lnSpc>
              <a:spcAft>
                <a:spcPts val="1200"/>
              </a:spcAft>
              <a:buClr>
                <a:srgbClr val="BF0922"/>
              </a:buClr>
              <a:buSzPct val="60000"/>
              <a:buFont typeface="Lucida Grande" charset="0"/>
              <a:buChar char="►"/>
            </a:pPr>
            <a:r>
              <a:rPr lang="en-US" sz="3200" dirty="0"/>
              <a:t>Complicates product design</a:t>
            </a:r>
          </a:p>
        </p:txBody>
      </p:sp>
    </p:spTree>
    <p:extLst>
      <p:ext uri="{BB962C8B-B14F-4D97-AF65-F5344CB8AC3E}">
        <p14:creationId xmlns:p14="http://schemas.microsoft.com/office/powerpoint/2010/main" val="3921674855"/>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151555"/>
                                        </p:tgtEl>
                                        <p:attrNameLst>
                                          <p:attrName>style.visibility</p:attrName>
                                        </p:attrNameLst>
                                      </p:cBhvr>
                                      <p:to>
                                        <p:strVal val="visible"/>
                                      </p:to>
                                    </p:set>
                                    <p:animEffect transition="in" filter="strips(downRight)">
                                      <p:cBhvr>
                                        <p:cTn id="7" dur="1000"/>
                                        <p:tgtEl>
                                          <p:spTgt spid="1515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Title 1"/>
          <p:cNvSpPr>
            <a:spLocks noGrp="1"/>
          </p:cNvSpPr>
          <p:nvPr>
            <p:ph type="title"/>
          </p:nvPr>
        </p:nvSpPr>
        <p:spPr>
          <a:xfrm>
            <a:off x="457200" y="274638"/>
            <a:ext cx="8229600" cy="1617662"/>
          </a:xfrm>
        </p:spPr>
        <p:txBody>
          <a:bodyPr/>
          <a:lstStyle/>
          <a:p>
            <a:r>
              <a:rPr lang="en-US" dirty="0">
                <a:latin typeface="Arial" charset="0"/>
                <a:cs typeface="Arial" charset="0"/>
              </a:rPr>
              <a:t>Designing More Efficient Services</a:t>
            </a:r>
          </a:p>
        </p:txBody>
      </p:sp>
      <p:sp>
        <p:nvSpPr>
          <p:cNvPr id="159746" name="Content Placeholder 2"/>
          <p:cNvSpPr>
            <a:spLocks noGrp="1"/>
          </p:cNvSpPr>
          <p:nvPr>
            <p:ph idx="1"/>
          </p:nvPr>
        </p:nvSpPr>
        <p:spPr>
          <a:xfrm>
            <a:off x="825500" y="1892300"/>
            <a:ext cx="7505700" cy="3962400"/>
          </a:xfrm>
        </p:spPr>
        <p:txBody>
          <a:bodyPr/>
          <a:lstStyle/>
          <a:p>
            <a:pPr>
              <a:buFont typeface="Arial Unicode MS" charset="0"/>
              <a:buChar char="▶"/>
            </a:pPr>
            <a:r>
              <a:rPr lang="en-US" dirty="0">
                <a:latin typeface="Arial" charset="0"/>
                <a:cs typeface="Arial" charset="0"/>
              </a:rPr>
              <a:t>Limit the options</a:t>
            </a:r>
          </a:p>
          <a:p>
            <a:pPr lvl="1">
              <a:buFont typeface="Arial Unicode MS" charset="0"/>
              <a:buChar char="▶"/>
            </a:pPr>
            <a:r>
              <a:rPr lang="en-US" dirty="0">
                <a:latin typeface="Arial" charset="0"/>
                <a:cs typeface="Arial" charset="0"/>
              </a:rPr>
              <a:t>Improves efficiency and ability to meet customer expectations</a:t>
            </a:r>
          </a:p>
          <a:p>
            <a:pPr>
              <a:buFont typeface="Arial Unicode MS" charset="0"/>
              <a:buChar char="▶"/>
            </a:pPr>
            <a:r>
              <a:rPr lang="en-US" dirty="0">
                <a:latin typeface="Arial" charset="0"/>
                <a:cs typeface="Arial" charset="0"/>
              </a:rPr>
              <a:t>Delay customization</a:t>
            </a:r>
          </a:p>
          <a:p>
            <a:pPr>
              <a:buFont typeface="Arial Unicode MS" charset="0"/>
              <a:buChar char="▶"/>
            </a:pPr>
            <a:r>
              <a:rPr lang="en-US" dirty="0">
                <a:latin typeface="Arial" charset="0"/>
                <a:cs typeface="Arial" charset="0"/>
              </a:rPr>
              <a:t>Modularization</a:t>
            </a:r>
          </a:p>
          <a:p>
            <a:pPr lvl="1">
              <a:buFont typeface="Arial Unicode MS" charset="0"/>
              <a:buChar char="▶"/>
            </a:pPr>
            <a:r>
              <a:rPr lang="en-US" dirty="0">
                <a:latin typeface="Arial" charset="0"/>
                <a:cs typeface="Arial" charset="0"/>
              </a:rPr>
              <a:t>Eases customization of a service</a:t>
            </a:r>
          </a:p>
        </p:txBody>
      </p:sp>
    </p:spTree>
    <p:extLst>
      <p:ext uri="{BB962C8B-B14F-4D97-AF65-F5344CB8AC3E}">
        <p14:creationId xmlns:p14="http://schemas.microsoft.com/office/powerpoint/2010/main" val="3262904354"/>
      </p:ext>
    </p:extLst>
  </p:cSld>
  <p:clrMapOvr>
    <a:masterClrMapping/>
  </p:clrMapOvr>
  <p:transition spd="slow">
    <p:strips/>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Title 1"/>
          <p:cNvSpPr>
            <a:spLocks noGrp="1"/>
          </p:cNvSpPr>
          <p:nvPr>
            <p:ph type="title"/>
          </p:nvPr>
        </p:nvSpPr>
        <p:spPr>
          <a:xfrm>
            <a:off x="457200" y="274638"/>
            <a:ext cx="8229600" cy="1592262"/>
          </a:xfrm>
        </p:spPr>
        <p:txBody>
          <a:bodyPr/>
          <a:lstStyle/>
          <a:p>
            <a:r>
              <a:rPr lang="en-US" dirty="0">
                <a:latin typeface="Arial" charset="0"/>
                <a:cs typeface="Arial" charset="0"/>
              </a:rPr>
              <a:t>Designing More Efficient Services</a:t>
            </a:r>
          </a:p>
        </p:txBody>
      </p:sp>
      <p:sp>
        <p:nvSpPr>
          <p:cNvPr id="160770" name="Content Placeholder 2"/>
          <p:cNvSpPr>
            <a:spLocks noGrp="1"/>
          </p:cNvSpPr>
          <p:nvPr>
            <p:ph idx="1"/>
          </p:nvPr>
        </p:nvSpPr>
        <p:spPr>
          <a:xfrm>
            <a:off x="825500" y="1866900"/>
            <a:ext cx="7505700" cy="3771900"/>
          </a:xfrm>
        </p:spPr>
        <p:txBody>
          <a:bodyPr/>
          <a:lstStyle/>
          <a:p>
            <a:pPr>
              <a:buFont typeface="Arial Unicode MS" charset="0"/>
              <a:buChar char="▶"/>
            </a:pPr>
            <a:r>
              <a:rPr lang="en-US" dirty="0">
                <a:latin typeface="Arial" charset="0"/>
                <a:cs typeface="Arial" charset="0"/>
              </a:rPr>
              <a:t>Automation</a:t>
            </a:r>
          </a:p>
          <a:p>
            <a:pPr lvl="1">
              <a:buFont typeface="Arial Unicode MS" charset="0"/>
              <a:buChar char="▶"/>
            </a:pPr>
            <a:r>
              <a:rPr lang="en-US" dirty="0">
                <a:latin typeface="Arial" charset="0"/>
                <a:cs typeface="Arial" charset="0"/>
              </a:rPr>
              <a:t>Reduces cost, increases customer service</a:t>
            </a:r>
          </a:p>
          <a:p>
            <a:pPr>
              <a:buFont typeface="Arial Unicode MS" charset="0"/>
              <a:buChar char="▶"/>
            </a:pPr>
            <a:r>
              <a:rPr lang="en-US" dirty="0">
                <a:latin typeface="Arial" charset="0"/>
                <a:cs typeface="Arial" charset="0"/>
              </a:rPr>
              <a:t>Moment of truth</a:t>
            </a:r>
          </a:p>
          <a:p>
            <a:pPr lvl="1">
              <a:buFont typeface="Arial Unicode MS" charset="0"/>
              <a:buChar char="▶"/>
            </a:pPr>
            <a:r>
              <a:rPr lang="en-US" dirty="0">
                <a:latin typeface="Arial" charset="0"/>
                <a:cs typeface="Arial" charset="0"/>
              </a:rPr>
              <a:t>Critical moments between the customer and the organization that determine customer satisfaction</a:t>
            </a:r>
          </a:p>
        </p:txBody>
      </p:sp>
    </p:spTree>
    <p:extLst>
      <p:ext uri="{BB962C8B-B14F-4D97-AF65-F5344CB8AC3E}">
        <p14:creationId xmlns:p14="http://schemas.microsoft.com/office/powerpoint/2010/main" val="2699728550"/>
      </p:ext>
    </p:extLst>
  </p:cSld>
  <p:clrMapOvr>
    <a:masterClrMapping/>
  </p:clrMapOvr>
  <p:transition spd="slow">
    <p:strips/>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Rectangle 2"/>
          <p:cNvSpPr>
            <a:spLocks noGrp="1" noChangeArrowheads="1"/>
          </p:cNvSpPr>
          <p:nvPr>
            <p:ph type="title"/>
          </p:nvPr>
        </p:nvSpPr>
        <p:spPr>
          <a:xfrm>
            <a:off x="685800" y="434975"/>
            <a:ext cx="7772400" cy="889000"/>
          </a:xfrm>
        </p:spPr>
        <p:txBody>
          <a:bodyPr/>
          <a:lstStyle/>
          <a:p>
            <a:r>
              <a:rPr lang="en-US" dirty="0">
                <a:latin typeface="Arial" charset="0"/>
                <a:cs typeface="Arial" charset="0"/>
              </a:rPr>
              <a:t>Documents for Services</a:t>
            </a:r>
          </a:p>
        </p:txBody>
      </p:sp>
      <p:sp>
        <p:nvSpPr>
          <p:cNvPr id="159747" name="Rectangle 3"/>
          <p:cNvSpPr>
            <a:spLocks noChangeArrowheads="1"/>
          </p:cNvSpPr>
          <p:nvPr/>
        </p:nvSpPr>
        <p:spPr bwMode="auto">
          <a:xfrm>
            <a:off x="1063625" y="1893888"/>
            <a:ext cx="7058025" cy="31543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marL="533400" indent="-533400">
              <a:lnSpc>
                <a:spcPct val="90000"/>
              </a:lnSpc>
              <a:spcAft>
                <a:spcPct val="40000"/>
              </a:spcAft>
              <a:buClr>
                <a:srgbClr val="BF0922"/>
              </a:buClr>
              <a:buSzPct val="60000"/>
              <a:buFont typeface="Lucida Grande" charset="0"/>
              <a:buChar char="►"/>
            </a:pPr>
            <a:r>
              <a:rPr lang="en-US" sz="3200" dirty="0"/>
              <a:t>High levels of customer interaction necessitate different documentation</a:t>
            </a:r>
          </a:p>
          <a:p>
            <a:pPr marL="533400" indent="-533400">
              <a:lnSpc>
                <a:spcPct val="90000"/>
              </a:lnSpc>
              <a:spcAft>
                <a:spcPct val="40000"/>
              </a:spcAft>
              <a:buClr>
                <a:srgbClr val="BF0922"/>
              </a:buClr>
              <a:buSzPct val="60000"/>
              <a:buFont typeface="Lucida Grande" charset="0"/>
              <a:buChar char="►"/>
            </a:pPr>
            <a:r>
              <a:rPr lang="en-US" sz="3200" dirty="0"/>
              <a:t>Often explicit job instructions </a:t>
            </a:r>
          </a:p>
          <a:p>
            <a:pPr marL="533400" indent="-533400">
              <a:lnSpc>
                <a:spcPct val="90000"/>
              </a:lnSpc>
              <a:spcAft>
                <a:spcPct val="40000"/>
              </a:spcAft>
              <a:buClr>
                <a:srgbClr val="BF0922"/>
              </a:buClr>
              <a:buSzPct val="60000"/>
              <a:buFont typeface="Lucida Grande" charset="0"/>
              <a:buChar char="►"/>
            </a:pPr>
            <a:r>
              <a:rPr lang="en-US" sz="3200" dirty="0"/>
              <a:t>Scripts and storyboards are other techniques</a:t>
            </a:r>
          </a:p>
        </p:txBody>
      </p:sp>
    </p:spTree>
    <p:extLst>
      <p:ext uri="{BB962C8B-B14F-4D97-AF65-F5344CB8AC3E}">
        <p14:creationId xmlns:p14="http://schemas.microsoft.com/office/powerpoint/2010/main" val="1440809518"/>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159747"/>
                                        </p:tgtEl>
                                        <p:attrNameLst>
                                          <p:attrName>style.visibility</p:attrName>
                                        </p:attrNameLst>
                                      </p:cBhvr>
                                      <p:to>
                                        <p:strVal val="visible"/>
                                      </p:to>
                                    </p:set>
                                    <p:animEffect transition="in" filter="strips(downRight)">
                                      <p:cBhvr>
                                        <p:cTn id="7" dur="1000"/>
                                        <p:tgtEl>
                                          <p:spTgt spid="1597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7" grpId="0"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a:xfrm>
            <a:off x="800100" y="434975"/>
            <a:ext cx="7556500" cy="1295400"/>
          </a:xfrm>
        </p:spPr>
        <p:txBody>
          <a:bodyPr rtlCol="0">
            <a:normAutofit fontScale="90000"/>
          </a:bodyPr>
          <a:lstStyle/>
          <a:p>
            <a:pPr fontAlgn="auto">
              <a:spcAft>
                <a:spcPts val="0"/>
              </a:spcAft>
              <a:defRPr/>
            </a:pPr>
            <a:r>
              <a:rPr lang="en-US" dirty="0">
                <a:ea typeface="+mj-ea"/>
              </a:rPr>
              <a:t>First Bank Corp. Drive-up Teller Service Guidelines</a:t>
            </a:r>
          </a:p>
        </p:txBody>
      </p:sp>
      <p:sp>
        <p:nvSpPr>
          <p:cNvPr id="163842" name="Rectangle 3"/>
          <p:cNvSpPr>
            <a:spLocks noGrp="1" noChangeArrowheads="1"/>
          </p:cNvSpPr>
          <p:nvPr>
            <p:ph type="body" idx="1"/>
          </p:nvPr>
        </p:nvSpPr>
        <p:spPr>
          <a:xfrm>
            <a:off x="711200" y="2019300"/>
            <a:ext cx="7772400" cy="4114800"/>
          </a:xfrm>
        </p:spPr>
        <p:txBody>
          <a:bodyPr/>
          <a:lstStyle/>
          <a:p>
            <a:pPr marL="266700" indent="-266700">
              <a:buClr>
                <a:srgbClr val="BF0922"/>
              </a:buClr>
              <a:buFont typeface="Arial" charset="0"/>
              <a:buChar char="•"/>
            </a:pPr>
            <a:r>
              <a:rPr lang="en-US" sz="2600" dirty="0">
                <a:latin typeface="Arial" charset="0"/>
                <a:cs typeface="Arial" charset="0"/>
              </a:rPr>
              <a:t>Say “please” and “thank you” in all conversations.</a:t>
            </a:r>
          </a:p>
          <a:p>
            <a:pPr marL="266700" indent="-266700">
              <a:buClr>
                <a:srgbClr val="BF0922"/>
              </a:buClr>
              <a:buFont typeface="Arial" charset="0"/>
              <a:buChar char="•"/>
            </a:pPr>
            <a:r>
              <a:rPr lang="en-US" sz="2600" dirty="0">
                <a:latin typeface="Arial" charset="0"/>
                <a:cs typeface="Arial" charset="0"/>
              </a:rPr>
              <a:t>Be discrete when speaking into the microphone as others may hear the conversation.</a:t>
            </a:r>
          </a:p>
          <a:p>
            <a:pPr marL="266700" indent="-266700">
              <a:buClr>
                <a:srgbClr val="BF0922"/>
              </a:buClr>
              <a:buFont typeface="Arial" charset="0"/>
              <a:buChar char="•"/>
            </a:pPr>
            <a:r>
              <a:rPr lang="en-US" sz="2600" dirty="0">
                <a:latin typeface="Arial" charset="0"/>
                <a:cs typeface="Arial" charset="0"/>
              </a:rPr>
              <a:t>Give customers written instructions if they need to fill out forms you give them.</a:t>
            </a:r>
          </a:p>
          <a:p>
            <a:pPr marL="266700" indent="-266700">
              <a:buClr>
                <a:srgbClr val="BF0922"/>
              </a:buClr>
              <a:buFont typeface="Arial" charset="0"/>
              <a:buChar char="•"/>
            </a:pPr>
            <a:r>
              <a:rPr lang="en-US" sz="2600" dirty="0">
                <a:latin typeface="Arial" charset="0"/>
                <a:cs typeface="Arial" charset="0"/>
              </a:rPr>
              <a:t>Look directly at customers if there is a line of sight.</a:t>
            </a:r>
          </a:p>
          <a:p>
            <a:pPr marL="266700" indent="-266700">
              <a:buClr>
                <a:srgbClr val="BF0922"/>
              </a:buClr>
              <a:buFont typeface="Arial" charset="0"/>
              <a:buChar char="•"/>
            </a:pPr>
            <a:r>
              <a:rPr lang="en-US" sz="2600" dirty="0">
                <a:latin typeface="Arial" charset="0"/>
                <a:cs typeface="Arial" charset="0"/>
              </a:rPr>
              <a:t>If the customer needs to park and enter the bank, apologize for the inconvenience.</a:t>
            </a:r>
          </a:p>
        </p:txBody>
      </p:sp>
    </p:spTree>
    <p:extLst>
      <p:ext uri="{BB962C8B-B14F-4D97-AF65-F5344CB8AC3E}">
        <p14:creationId xmlns:p14="http://schemas.microsoft.com/office/powerpoint/2010/main" val="4046820633"/>
      </p:ext>
    </p:extLst>
  </p:cSld>
  <p:clrMapOvr>
    <a:masterClrMapping/>
  </p:clrMapOvr>
  <p:transition>
    <p:pull dir="lu"/>
  </p:transition>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body" idx="1"/>
          </p:nvPr>
        </p:nvSpPr>
        <p:spPr>
          <a:xfrm>
            <a:off x="825500" y="1651000"/>
            <a:ext cx="7569200" cy="4419600"/>
          </a:xfrm>
        </p:spPr>
        <p:txBody>
          <a:bodyPr rtlCol="0">
            <a:normAutofit lnSpcReduction="10000"/>
          </a:bodyPr>
          <a:lstStyle/>
          <a:p>
            <a:pPr marL="444500" indent="-444500" fontAlgn="auto">
              <a:spcBef>
                <a:spcPts val="0"/>
              </a:spcBef>
              <a:buClr>
                <a:srgbClr val="BF0922"/>
              </a:buClr>
              <a:buSzPct val="60000"/>
              <a:buFont typeface="Lucida Grande"/>
              <a:buChar char="►"/>
              <a:defRPr/>
            </a:pPr>
            <a:r>
              <a:rPr lang="en-US" dirty="0">
                <a:ea typeface="+mn-ea"/>
              </a:rPr>
              <a:t>Limited and predicable life cycles requires constantly looking for, designing, and developing new products</a:t>
            </a:r>
          </a:p>
          <a:p>
            <a:pPr marL="444500" indent="-444500" fontAlgn="auto">
              <a:spcBef>
                <a:spcPts val="0"/>
              </a:spcBef>
              <a:buClr>
                <a:srgbClr val="BF0922"/>
              </a:buClr>
              <a:buSzPct val="60000"/>
              <a:buFont typeface="Lucida Grande"/>
              <a:buChar char="►"/>
              <a:defRPr/>
            </a:pPr>
            <a:r>
              <a:rPr lang="en-US" dirty="0">
                <a:ea typeface="+mn-ea"/>
              </a:rPr>
              <a:t>Utilize strong communication among customer, product, processes, and suppliers</a:t>
            </a:r>
          </a:p>
          <a:p>
            <a:pPr marL="444500" indent="-444500" fontAlgn="auto">
              <a:spcBef>
                <a:spcPts val="0"/>
              </a:spcBef>
              <a:buClr>
                <a:srgbClr val="BF0922"/>
              </a:buClr>
              <a:buSzPct val="60000"/>
              <a:buFont typeface="Lucida Grande"/>
              <a:buChar char="►"/>
              <a:defRPr/>
            </a:pPr>
            <a:r>
              <a:rPr lang="en-US" dirty="0">
                <a:ea typeface="+mn-ea"/>
              </a:rPr>
              <a:t>New products generate substantial revenue</a:t>
            </a:r>
          </a:p>
          <a:p>
            <a:pPr fontAlgn="auto">
              <a:spcBef>
                <a:spcPts val="0"/>
              </a:spcBef>
              <a:buClr>
                <a:srgbClr val="BF0922"/>
              </a:buClr>
              <a:buSzPct val="60000"/>
              <a:buFont typeface="Lucida Grande"/>
              <a:buChar char="►"/>
              <a:defRPr/>
            </a:pPr>
            <a:endParaRPr lang="en-US" dirty="0">
              <a:ea typeface="+mn-ea"/>
            </a:endParaRPr>
          </a:p>
        </p:txBody>
      </p:sp>
      <p:sp>
        <p:nvSpPr>
          <p:cNvPr id="32771" name="Rectangle 3"/>
          <p:cNvSpPr>
            <a:spLocks noGrp="1" noChangeArrowheads="1"/>
          </p:cNvSpPr>
          <p:nvPr>
            <p:ph type="title"/>
          </p:nvPr>
        </p:nvSpPr>
        <p:spPr>
          <a:xfrm>
            <a:off x="685800" y="457200"/>
            <a:ext cx="7772400" cy="838200"/>
          </a:xfrm>
        </p:spPr>
        <p:txBody>
          <a:bodyPr rtlCol="0">
            <a:normAutofit fontScale="90000"/>
          </a:bodyPr>
          <a:lstStyle/>
          <a:p>
            <a:pPr fontAlgn="auto">
              <a:spcAft>
                <a:spcPts val="0"/>
              </a:spcAft>
              <a:defRPr/>
            </a:pPr>
            <a:r>
              <a:rPr lang="en-US" dirty="0">
                <a:ea typeface="+mj-ea"/>
              </a:rPr>
              <a:t>Goods and Services Selection</a:t>
            </a:r>
          </a:p>
        </p:txBody>
      </p:sp>
    </p:spTree>
    <p:extLst>
      <p:ext uri="{BB962C8B-B14F-4D97-AF65-F5344CB8AC3E}">
        <p14:creationId xmlns:p14="http://schemas.microsoft.com/office/powerpoint/2010/main" val="3157736890"/>
      </p:ext>
    </p:extLst>
  </p:cSld>
  <p:clrMapOvr>
    <a:masterClrMapping/>
  </p:clrMapOvr>
  <p:transition spd="slow">
    <p:strip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32770"/>
                                        </p:tgtEl>
                                        <p:attrNameLst>
                                          <p:attrName>style.visibility</p:attrName>
                                        </p:attrNameLst>
                                      </p:cBhvr>
                                      <p:to>
                                        <p:strVal val="visible"/>
                                      </p:to>
                                    </p:set>
                                    <p:animEffect transition="in" filter="strips(downRight)">
                                      <p:cBhvr>
                                        <p:cTn id="7" dur="1000"/>
                                        <p:tgtEl>
                                          <p:spTgt spid="327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a:xfrm>
            <a:off x="685800" y="508000"/>
            <a:ext cx="7772400" cy="1333500"/>
          </a:xfrm>
        </p:spPr>
        <p:txBody>
          <a:bodyPr rtlCol="0">
            <a:normAutofit fontScale="90000"/>
          </a:bodyPr>
          <a:lstStyle/>
          <a:p>
            <a:pPr fontAlgn="auto">
              <a:spcAft>
                <a:spcPts val="0"/>
              </a:spcAft>
              <a:defRPr/>
            </a:pPr>
            <a:r>
              <a:rPr lang="en-US" dirty="0">
                <a:ea typeface="+mj-ea"/>
              </a:rPr>
              <a:t>Application of Decision Trees to Product Design</a:t>
            </a:r>
          </a:p>
        </p:txBody>
      </p:sp>
      <p:sp>
        <p:nvSpPr>
          <p:cNvPr id="160771" name="Rectangle 3"/>
          <p:cNvSpPr>
            <a:spLocks noChangeArrowheads="1"/>
          </p:cNvSpPr>
          <p:nvPr/>
        </p:nvSpPr>
        <p:spPr bwMode="auto">
          <a:xfrm>
            <a:off x="708025" y="2214563"/>
            <a:ext cx="7785100" cy="143013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marL="533400" indent="-533400">
              <a:lnSpc>
                <a:spcPct val="90000"/>
              </a:lnSpc>
              <a:buClr>
                <a:srgbClr val="BF0922"/>
              </a:buClr>
              <a:buSzPct val="60000"/>
              <a:buFont typeface="Lucida Grande" charset="0"/>
              <a:buChar char="►"/>
            </a:pPr>
            <a:r>
              <a:rPr lang="en-US" sz="3200" dirty="0"/>
              <a:t>Particularly useful when there are a series of decisions and outcomes that lead to other decisions and outcomes</a:t>
            </a:r>
          </a:p>
        </p:txBody>
      </p:sp>
      <p:grpSp>
        <p:nvGrpSpPr>
          <p:cNvPr id="160772" name="Group 4"/>
          <p:cNvGrpSpPr>
            <a:grpSpLocks/>
          </p:cNvGrpSpPr>
          <p:nvPr/>
        </p:nvGrpSpPr>
        <p:grpSpPr bwMode="auto">
          <a:xfrm>
            <a:off x="4254500" y="3886200"/>
            <a:ext cx="2984500" cy="2184400"/>
            <a:chOff x="2352" y="2560"/>
            <a:chExt cx="1880" cy="1376"/>
          </a:xfrm>
        </p:grpSpPr>
        <p:grpSp>
          <p:nvGrpSpPr>
            <p:cNvPr id="165892" name="Group 5"/>
            <p:cNvGrpSpPr>
              <a:grpSpLocks/>
            </p:cNvGrpSpPr>
            <p:nvPr/>
          </p:nvGrpSpPr>
          <p:grpSpPr bwMode="auto">
            <a:xfrm>
              <a:off x="3224" y="2560"/>
              <a:ext cx="1008" cy="1376"/>
              <a:chOff x="3224" y="2560"/>
              <a:chExt cx="1008" cy="1376"/>
            </a:xfrm>
          </p:grpSpPr>
          <p:sp>
            <p:nvSpPr>
              <p:cNvPr id="165899" name="Freeform 6"/>
              <p:cNvSpPr>
                <a:spLocks/>
              </p:cNvSpPr>
              <p:nvPr/>
            </p:nvSpPr>
            <p:spPr bwMode="auto">
              <a:xfrm>
                <a:off x="3224" y="2560"/>
                <a:ext cx="992" cy="264"/>
              </a:xfrm>
              <a:custGeom>
                <a:avLst/>
                <a:gdLst>
                  <a:gd name="T0" fmla="*/ 0 w 992"/>
                  <a:gd name="T1" fmla="*/ 264 h 264"/>
                  <a:gd name="T2" fmla="*/ 240 w 992"/>
                  <a:gd name="T3" fmla="*/ 0 h 264"/>
                  <a:gd name="T4" fmla="*/ 992 w 992"/>
                  <a:gd name="T5" fmla="*/ 0 h 264"/>
                  <a:gd name="T6" fmla="*/ 0 60000 65536"/>
                  <a:gd name="T7" fmla="*/ 0 60000 65536"/>
                  <a:gd name="T8" fmla="*/ 0 60000 65536"/>
                  <a:gd name="T9" fmla="*/ 0 w 992"/>
                  <a:gd name="T10" fmla="*/ 0 h 264"/>
                  <a:gd name="T11" fmla="*/ 992 w 992"/>
                  <a:gd name="T12" fmla="*/ 264 h 264"/>
                </a:gdLst>
                <a:ahLst/>
                <a:cxnLst>
                  <a:cxn ang="T6">
                    <a:pos x="T0" y="T1"/>
                  </a:cxn>
                  <a:cxn ang="T7">
                    <a:pos x="T2" y="T3"/>
                  </a:cxn>
                  <a:cxn ang="T8">
                    <a:pos x="T4" y="T5"/>
                  </a:cxn>
                </a:cxnLst>
                <a:rect l="T9" t="T10" r="T11" b="T12"/>
                <a:pathLst>
                  <a:path w="992" h="264">
                    <a:moveTo>
                      <a:pt x="0" y="264"/>
                    </a:moveTo>
                    <a:lnTo>
                      <a:pt x="240" y="0"/>
                    </a:lnTo>
                    <a:lnTo>
                      <a:pt x="992" y="0"/>
                    </a:lnTo>
                  </a:path>
                </a:pathLst>
              </a:custGeom>
              <a:noFill/>
              <a:ln w="57150" cmpd="sng">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dirty="0"/>
              </a:p>
            </p:txBody>
          </p:sp>
          <p:sp>
            <p:nvSpPr>
              <p:cNvPr id="165900" name="Freeform 7"/>
              <p:cNvSpPr>
                <a:spLocks/>
              </p:cNvSpPr>
              <p:nvPr/>
            </p:nvSpPr>
            <p:spPr bwMode="auto">
              <a:xfrm>
                <a:off x="3232" y="3392"/>
                <a:ext cx="992" cy="264"/>
              </a:xfrm>
              <a:custGeom>
                <a:avLst/>
                <a:gdLst>
                  <a:gd name="T0" fmla="*/ 0 w 992"/>
                  <a:gd name="T1" fmla="*/ 264 h 264"/>
                  <a:gd name="T2" fmla="*/ 240 w 992"/>
                  <a:gd name="T3" fmla="*/ 0 h 264"/>
                  <a:gd name="T4" fmla="*/ 992 w 992"/>
                  <a:gd name="T5" fmla="*/ 0 h 264"/>
                  <a:gd name="T6" fmla="*/ 0 60000 65536"/>
                  <a:gd name="T7" fmla="*/ 0 60000 65536"/>
                  <a:gd name="T8" fmla="*/ 0 60000 65536"/>
                  <a:gd name="T9" fmla="*/ 0 w 992"/>
                  <a:gd name="T10" fmla="*/ 0 h 264"/>
                  <a:gd name="T11" fmla="*/ 992 w 992"/>
                  <a:gd name="T12" fmla="*/ 264 h 264"/>
                </a:gdLst>
                <a:ahLst/>
                <a:cxnLst>
                  <a:cxn ang="T6">
                    <a:pos x="T0" y="T1"/>
                  </a:cxn>
                  <a:cxn ang="T7">
                    <a:pos x="T2" y="T3"/>
                  </a:cxn>
                  <a:cxn ang="T8">
                    <a:pos x="T4" y="T5"/>
                  </a:cxn>
                </a:cxnLst>
                <a:rect l="T9" t="T10" r="T11" b="T12"/>
                <a:pathLst>
                  <a:path w="992" h="264">
                    <a:moveTo>
                      <a:pt x="0" y="264"/>
                    </a:moveTo>
                    <a:lnTo>
                      <a:pt x="240" y="0"/>
                    </a:lnTo>
                    <a:lnTo>
                      <a:pt x="992" y="0"/>
                    </a:lnTo>
                  </a:path>
                </a:pathLst>
              </a:custGeom>
              <a:noFill/>
              <a:ln w="57150" cmpd="sng">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dirty="0"/>
              </a:p>
            </p:txBody>
          </p:sp>
          <p:sp>
            <p:nvSpPr>
              <p:cNvPr id="165901" name="Freeform 8"/>
              <p:cNvSpPr>
                <a:spLocks/>
              </p:cNvSpPr>
              <p:nvPr/>
            </p:nvSpPr>
            <p:spPr bwMode="auto">
              <a:xfrm flipV="1">
                <a:off x="3232" y="2832"/>
                <a:ext cx="992" cy="264"/>
              </a:xfrm>
              <a:custGeom>
                <a:avLst/>
                <a:gdLst>
                  <a:gd name="T0" fmla="*/ 0 w 992"/>
                  <a:gd name="T1" fmla="*/ 264 h 264"/>
                  <a:gd name="T2" fmla="*/ 240 w 992"/>
                  <a:gd name="T3" fmla="*/ 0 h 264"/>
                  <a:gd name="T4" fmla="*/ 992 w 992"/>
                  <a:gd name="T5" fmla="*/ 0 h 264"/>
                  <a:gd name="T6" fmla="*/ 0 60000 65536"/>
                  <a:gd name="T7" fmla="*/ 0 60000 65536"/>
                  <a:gd name="T8" fmla="*/ 0 60000 65536"/>
                  <a:gd name="T9" fmla="*/ 0 w 992"/>
                  <a:gd name="T10" fmla="*/ 0 h 264"/>
                  <a:gd name="T11" fmla="*/ 992 w 992"/>
                  <a:gd name="T12" fmla="*/ 264 h 264"/>
                </a:gdLst>
                <a:ahLst/>
                <a:cxnLst>
                  <a:cxn ang="T6">
                    <a:pos x="T0" y="T1"/>
                  </a:cxn>
                  <a:cxn ang="T7">
                    <a:pos x="T2" y="T3"/>
                  </a:cxn>
                  <a:cxn ang="T8">
                    <a:pos x="T4" y="T5"/>
                  </a:cxn>
                </a:cxnLst>
                <a:rect l="T9" t="T10" r="T11" b="T12"/>
                <a:pathLst>
                  <a:path w="992" h="264">
                    <a:moveTo>
                      <a:pt x="0" y="264"/>
                    </a:moveTo>
                    <a:lnTo>
                      <a:pt x="240" y="0"/>
                    </a:lnTo>
                    <a:lnTo>
                      <a:pt x="992" y="0"/>
                    </a:lnTo>
                  </a:path>
                </a:pathLst>
              </a:custGeom>
              <a:noFill/>
              <a:ln w="57150" cmpd="sng">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dirty="0"/>
              </a:p>
            </p:txBody>
          </p:sp>
          <p:sp>
            <p:nvSpPr>
              <p:cNvPr id="165902" name="Freeform 9"/>
              <p:cNvSpPr>
                <a:spLocks/>
              </p:cNvSpPr>
              <p:nvPr/>
            </p:nvSpPr>
            <p:spPr bwMode="auto">
              <a:xfrm flipV="1">
                <a:off x="3240" y="3672"/>
                <a:ext cx="992" cy="264"/>
              </a:xfrm>
              <a:custGeom>
                <a:avLst/>
                <a:gdLst>
                  <a:gd name="T0" fmla="*/ 0 w 992"/>
                  <a:gd name="T1" fmla="*/ 264 h 264"/>
                  <a:gd name="T2" fmla="*/ 240 w 992"/>
                  <a:gd name="T3" fmla="*/ 0 h 264"/>
                  <a:gd name="T4" fmla="*/ 992 w 992"/>
                  <a:gd name="T5" fmla="*/ 0 h 264"/>
                  <a:gd name="T6" fmla="*/ 0 60000 65536"/>
                  <a:gd name="T7" fmla="*/ 0 60000 65536"/>
                  <a:gd name="T8" fmla="*/ 0 60000 65536"/>
                  <a:gd name="T9" fmla="*/ 0 w 992"/>
                  <a:gd name="T10" fmla="*/ 0 h 264"/>
                  <a:gd name="T11" fmla="*/ 992 w 992"/>
                  <a:gd name="T12" fmla="*/ 264 h 264"/>
                </a:gdLst>
                <a:ahLst/>
                <a:cxnLst>
                  <a:cxn ang="T6">
                    <a:pos x="T0" y="T1"/>
                  </a:cxn>
                  <a:cxn ang="T7">
                    <a:pos x="T2" y="T3"/>
                  </a:cxn>
                  <a:cxn ang="T8">
                    <a:pos x="T4" y="T5"/>
                  </a:cxn>
                </a:cxnLst>
                <a:rect l="T9" t="T10" r="T11" b="T12"/>
                <a:pathLst>
                  <a:path w="992" h="264">
                    <a:moveTo>
                      <a:pt x="0" y="264"/>
                    </a:moveTo>
                    <a:lnTo>
                      <a:pt x="240" y="0"/>
                    </a:lnTo>
                    <a:lnTo>
                      <a:pt x="992" y="0"/>
                    </a:lnTo>
                  </a:path>
                </a:pathLst>
              </a:custGeom>
              <a:noFill/>
              <a:ln w="57150" cmpd="sng">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dirty="0"/>
              </a:p>
            </p:txBody>
          </p:sp>
        </p:grpSp>
        <p:grpSp>
          <p:nvGrpSpPr>
            <p:cNvPr id="165893" name="Group 10"/>
            <p:cNvGrpSpPr>
              <a:grpSpLocks/>
            </p:cNvGrpSpPr>
            <p:nvPr/>
          </p:nvGrpSpPr>
          <p:grpSpPr bwMode="auto">
            <a:xfrm>
              <a:off x="2512" y="2824"/>
              <a:ext cx="728" cy="848"/>
              <a:chOff x="2512" y="2824"/>
              <a:chExt cx="728" cy="848"/>
            </a:xfrm>
          </p:grpSpPr>
          <p:sp>
            <p:nvSpPr>
              <p:cNvPr id="165897" name="Line 11"/>
              <p:cNvSpPr>
                <a:spLocks noChangeShapeType="1"/>
              </p:cNvSpPr>
              <p:nvPr/>
            </p:nvSpPr>
            <p:spPr bwMode="auto">
              <a:xfrm flipV="1">
                <a:off x="2512" y="2824"/>
                <a:ext cx="704" cy="408"/>
              </a:xfrm>
              <a:prstGeom prst="line">
                <a:avLst/>
              </a:prstGeom>
              <a:noFill/>
              <a:ln w="571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165898" name="Line 12"/>
              <p:cNvSpPr>
                <a:spLocks noChangeShapeType="1"/>
              </p:cNvSpPr>
              <p:nvPr/>
            </p:nvSpPr>
            <p:spPr bwMode="auto">
              <a:xfrm>
                <a:off x="2528" y="3232"/>
                <a:ext cx="712" cy="440"/>
              </a:xfrm>
              <a:prstGeom prst="line">
                <a:avLst/>
              </a:prstGeom>
              <a:noFill/>
              <a:ln w="571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grpSp>
        <p:sp>
          <p:nvSpPr>
            <p:cNvPr id="160781" name="Rectangle 13"/>
            <p:cNvSpPr>
              <a:spLocks noChangeArrowheads="1"/>
            </p:cNvSpPr>
            <p:nvPr/>
          </p:nvSpPr>
          <p:spPr bwMode="auto">
            <a:xfrm>
              <a:off x="2352" y="3088"/>
              <a:ext cx="304" cy="304"/>
            </a:xfrm>
            <a:prstGeom prst="rect">
              <a:avLst/>
            </a:prstGeom>
            <a:solidFill>
              <a:schemeClr val="accent3">
                <a:lumMod val="75000"/>
              </a:schemeClr>
            </a:solidFill>
            <a:ln w="9525">
              <a:solidFill>
                <a:schemeClr val="tx1"/>
              </a:solidFill>
              <a:miter lim="800000"/>
              <a:headEnd/>
              <a:tailEnd/>
            </a:ln>
            <a:effectLst/>
          </p:spPr>
          <p:txBody>
            <a:bodyPr wrap="none" anchor="ctr"/>
            <a:lstStyle/>
            <a:p>
              <a:pPr fontAlgn="auto">
                <a:spcBef>
                  <a:spcPts val="0"/>
                </a:spcBef>
                <a:spcAft>
                  <a:spcPts val="0"/>
                </a:spcAft>
                <a:defRPr/>
              </a:pPr>
              <a:endParaRPr lang="en-US" dirty="0">
                <a:latin typeface="Arial"/>
                <a:ea typeface="+mn-ea"/>
                <a:cs typeface="Arial"/>
              </a:endParaRPr>
            </a:p>
          </p:txBody>
        </p:sp>
        <p:sp>
          <p:nvSpPr>
            <p:cNvPr id="165895" name="Oval 14"/>
            <p:cNvSpPr>
              <a:spLocks noChangeArrowheads="1"/>
            </p:cNvSpPr>
            <p:nvPr/>
          </p:nvSpPr>
          <p:spPr bwMode="auto">
            <a:xfrm>
              <a:off x="3068" y="2664"/>
              <a:ext cx="312" cy="312"/>
            </a:xfrm>
            <a:prstGeom prst="ellipse">
              <a:avLst/>
            </a:prstGeom>
            <a:solidFill>
              <a:srgbClr val="EEA94C"/>
            </a:solidFill>
            <a:ln w="9525">
              <a:solidFill>
                <a:schemeClr val="tx1"/>
              </a:solidFill>
              <a:round/>
              <a:headEnd/>
              <a:tailEnd/>
            </a:ln>
          </p:spPr>
          <p:txBody>
            <a:bodyPr wrap="none" anchor="ctr"/>
            <a:lstStyle/>
            <a:p>
              <a:endParaRPr lang="en-US" dirty="0"/>
            </a:p>
          </p:txBody>
        </p:sp>
        <p:sp>
          <p:nvSpPr>
            <p:cNvPr id="165896" name="Oval 15"/>
            <p:cNvSpPr>
              <a:spLocks noChangeArrowheads="1"/>
            </p:cNvSpPr>
            <p:nvPr/>
          </p:nvSpPr>
          <p:spPr bwMode="auto">
            <a:xfrm>
              <a:off x="3068" y="3504"/>
              <a:ext cx="312" cy="312"/>
            </a:xfrm>
            <a:prstGeom prst="ellipse">
              <a:avLst/>
            </a:prstGeom>
            <a:solidFill>
              <a:srgbClr val="EEA94C"/>
            </a:solidFill>
            <a:ln w="9525">
              <a:solidFill>
                <a:schemeClr val="tx1"/>
              </a:solidFill>
              <a:round/>
              <a:headEnd/>
              <a:tailEnd/>
            </a:ln>
          </p:spPr>
          <p:txBody>
            <a:bodyPr wrap="none" anchor="ctr"/>
            <a:lstStyle/>
            <a:p>
              <a:endParaRPr lang="en-US" dirty="0"/>
            </a:p>
          </p:txBody>
        </p:sp>
      </p:grpSp>
    </p:spTree>
    <p:extLst>
      <p:ext uri="{BB962C8B-B14F-4D97-AF65-F5344CB8AC3E}">
        <p14:creationId xmlns:p14="http://schemas.microsoft.com/office/powerpoint/2010/main" val="4055948649"/>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160771"/>
                                        </p:tgtEl>
                                        <p:attrNameLst>
                                          <p:attrName>style.visibility</p:attrName>
                                        </p:attrNameLst>
                                      </p:cBhvr>
                                      <p:to>
                                        <p:strVal val="visible"/>
                                      </p:to>
                                    </p:set>
                                    <p:animEffect transition="in" filter="strips(downRight)">
                                      <p:cBhvr>
                                        <p:cTn id="7" dur="1000"/>
                                        <p:tgtEl>
                                          <p:spTgt spid="160771"/>
                                        </p:tgtEl>
                                      </p:cBhvr>
                                    </p:animEffect>
                                  </p:childTnLst>
                                </p:cTn>
                              </p:par>
                            </p:childTnLst>
                          </p:cTn>
                        </p:par>
                        <p:par>
                          <p:cTn id="8" fill="hold" nodeType="afterGroup">
                            <p:stCondLst>
                              <p:cond delay="2000"/>
                            </p:stCondLst>
                            <p:childTnLst>
                              <p:par>
                                <p:cTn id="9" presetID="22" presetClass="entr" presetSubtype="8" fill="hold" nodeType="afterEffect">
                                  <p:stCondLst>
                                    <p:cond delay="1000"/>
                                  </p:stCondLst>
                                  <p:childTnLst>
                                    <p:set>
                                      <p:cBhvr>
                                        <p:cTn id="10" dur="1" fill="hold">
                                          <p:stCondLst>
                                            <p:cond delay="0"/>
                                          </p:stCondLst>
                                        </p:cTn>
                                        <p:tgtEl>
                                          <p:spTgt spid="160772"/>
                                        </p:tgtEl>
                                        <p:attrNameLst>
                                          <p:attrName>style.visibility</p:attrName>
                                        </p:attrNameLst>
                                      </p:cBhvr>
                                      <p:to>
                                        <p:strVal val="visible"/>
                                      </p:to>
                                    </p:set>
                                    <p:animEffect transition="in" filter="wipe(left)">
                                      <p:cBhvr>
                                        <p:cTn id="11" dur="1000"/>
                                        <p:tgtEl>
                                          <p:spTgt spid="1607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1" grpId="0"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a:xfrm>
            <a:off x="685800" y="508000"/>
            <a:ext cx="7772400" cy="1333500"/>
          </a:xfrm>
        </p:spPr>
        <p:txBody>
          <a:bodyPr rtlCol="0">
            <a:normAutofit fontScale="90000"/>
          </a:bodyPr>
          <a:lstStyle/>
          <a:p>
            <a:pPr fontAlgn="auto">
              <a:spcAft>
                <a:spcPts val="0"/>
              </a:spcAft>
              <a:defRPr/>
            </a:pPr>
            <a:r>
              <a:rPr lang="en-US" dirty="0">
                <a:ea typeface="+mj-ea"/>
              </a:rPr>
              <a:t>Application of Decision Trees to Product Design</a:t>
            </a:r>
          </a:p>
        </p:txBody>
      </p:sp>
      <p:sp>
        <p:nvSpPr>
          <p:cNvPr id="162819" name="Rectangle 3"/>
          <p:cNvSpPr>
            <a:spLocks noChangeArrowheads="1"/>
          </p:cNvSpPr>
          <p:nvPr/>
        </p:nvSpPr>
        <p:spPr bwMode="auto">
          <a:xfrm>
            <a:off x="1063625" y="2638425"/>
            <a:ext cx="6981825" cy="31226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marL="457200" indent="-457200">
              <a:lnSpc>
                <a:spcPct val="90000"/>
              </a:lnSpc>
              <a:spcAft>
                <a:spcPts val="1200"/>
              </a:spcAft>
              <a:buClr>
                <a:schemeClr val="tx1"/>
              </a:buClr>
              <a:buFont typeface="Arial" charset="0"/>
              <a:buAutoNum type="arabicPeriod"/>
            </a:pPr>
            <a:r>
              <a:rPr lang="en-US" sz="2800" dirty="0"/>
              <a:t>Include all possible alternatives and states of nature – including “doing nothing”</a:t>
            </a:r>
          </a:p>
          <a:p>
            <a:pPr marL="457200" indent="-457200">
              <a:lnSpc>
                <a:spcPct val="90000"/>
              </a:lnSpc>
              <a:spcAft>
                <a:spcPts val="1200"/>
              </a:spcAft>
              <a:buClr>
                <a:schemeClr val="tx1"/>
              </a:buClr>
              <a:buFont typeface="Arial" charset="0"/>
              <a:buAutoNum type="arabicPeriod"/>
            </a:pPr>
            <a:r>
              <a:rPr lang="en-US" sz="2800" dirty="0"/>
              <a:t>Enter payoffs at end of branch</a:t>
            </a:r>
          </a:p>
          <a:p>
            <a:pPr marL="457200" indent="-457200">
              <a:lnSpc>
                <a:spcPct val="90000"/>
              </a:lnSpc>
              <a:spcAft>
                <a:spcPts val="1200"/>
              </a:spcAft>
              <a:buClr>
                <a:schemeClr val="tx1"/>
              </a:buClr>
              <a:buFont typeface="Arial" charset="0"/>
              <a:buAutoNum type="arabicPeriod"/>
            </a:pPr>
            <a:r>
              <a:rPr lang="en-US" sz="2800" dirty="0"/>
              <a:t>Determine the expected value of each branch and “prune” the tree to find the alternative with the best expected value</a:t>
            </a:r>
          </a:p>
        </p:txBody>
      </p:sp>
      <p:sp>
        <p:nvSpPr>
          <p:cNvPr id="162820" name="Rectangle 4"/>
          <p:cNvSpPr>
            <a:spLocks noChangeArrowheads="1"/>
          </p:cNvSpPr>
          <p:nvPr/>
        </p:nvSpPr>
        <p:spPr bwMode="auto">
          <a:xfrm>
            <a:off x="669925" y="1933575"/>
            <a:ext cx="2214563" cy="584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sz="3200" b="1" dirty="0">
                <a:solidFill>
                  <a:schemeClr val="accent1"/>
                </a:solidFill>
              </a:rPr>
              <a:t>Procedure</a:t>
            </a:r>
          </a:p>
        </p:txBody>
      </p:sp>
    </p:spTree>
    <p:extLst>
      <p:ext uri="{BB962C8B-B14F-4D97-AF65-F5344CB8AC3E}">
        <p14:creationId xmlns:p14="http://schemas.microsoft.com/office/powerpoint/2010/main" val="1944306147"/>
      </p:ext>
    </p:extLst>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1000"/>
                                  </p:stCondLst>
                                  <p:childTnLst>
                                    <p:set>
                                      <p:cBhvr>
                                        <p:cTn id="6" dur="1" fill="hold">
                                          <p:stCondLst>
                                            <p:cond delay="0"/>
                                          </p:stCondLst>
                                        </p:cTn>
                                        <p:tgtEl>
                                          <p:spTgt spid="162820"/>
                                        </p:tgtEl>
                                        <p:attrNameLst>
                                          <p:attrName>style.visibility</p:attrName>
                                        </p:attrNameLst>
                                      </p:cBhvr>
                                      <p:to>
                                        <p:strVal val="visible"/>
                                      </p:to>
                                    </p:set>
                                    <p:animEffect transition="in" filter="wipe(left)">
                                      <p:cBhvr>
                                        <p:cTn id="7" dur="1000"/>
                                        <p:tgtEl>
                                          <p:spTgt spid="162820"/>
                                        </p:tgtEl>
                                      </p:cBhvr>
                                    </p:animEffect>
                                  </p:childTnLst>
                                </p:cTn>
                              </p:par>
                            </p:childTnLst>
                          </p:cTn>
                        </p:par>
                        <p:par>
                          <p:cTn id="8" fill="hold" nodeType="afterGroup">
                            <p:stCondLst>
                              <p:cond delay="2000"/>
                            </p:stCondLst>
                            <p:childTnLst>
                              <p:par>
                                <p:cTn id="9" presetID="18" presetClass="entr" presetSubtype="6" fill="hold" grpId="0" nodeType="afterEffect">
                                  <p:stCondLst>
                                    <p:cond delay="1000"/>
                                  </p:stCondLst>
                                  <p:childTnLst>
                                    <p:set>
                                      <p:cBhvr>
                                        <p:cTn id="10" dur="1" fill="hold">
                                          <p:stCondLst>
                                            <p:cond delay="0"/>
                                          </p:stCondLst>
                                        </p:cTn>
                                        <p:tgtEl>
                                          <p:spTgt spid="162819"/>
                                        </p:tgtEl>
                                        <p:attrNameLst>
                                          <p:attrName>style.visibility</p:attrName>
                                        </p:attrNameLst>
                                      </p:cBhvr>
                                      <p:to>
                                        <p:strVal val="visible"/>
                                      </p:to>
                                    </p:set>
                                    <p:animEffect transition="in" filter="strips(downRight)">
                                      <p:cBhvr>
                                        <p:cTn id="11" dur="1000"/>
                                        <p:tgtEl>
                                          <p:spTgt spid="1628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19" grpId="0" autoUpdateAnimBg="0"/>
      <p:bldP spid="162820" grpId="0"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4866" name="Group 2"/>
          <p:cNvGrpSpPr>
            <a:grpSpLocks/>
          </p:cNvGrpSpPr>
          <p:nvPr/>
        </p:nvGrpSpPr>
        <p:grpSpPr bwMode="auto">
          <a:xfrm>
            <a:off x="2463800" y="4749800"/>
            <a:ext cx="2603500" cy="811213"/>
            <a:chOff x="1552" y="3152"/>
            <a:chExt cx="1640" cy="511"/>
          </a:xfrm>
        </p:grpSpPr>
        <p:sp>
          <p:nvSpPr>
            <p:cNvPr id="170020" name="Freeform 3"/>
            <p:cNvSpPr>
              <a:spLocks/>
            </p:cNvSpPr>
            <p:nvPr/>
          </p:nvSpPr>
          <p:spPr bwMode="auto">
            <a:xfrm>
              <a:off x="1552" y="3184"/>
              <a:ext cx="1640" cy="264"/>
            </a:xfrm>
            <a:custGeom>
              <a:avLst/>
              <a:gdLst>
                <a:gd name="T0" fmla="*/ 0 w 1640"/>
                <a:gd name="T1" fmla="*/ 0 h 264"/>
                <a:gd name="T2" fmla="*/ 240 w 1640"/>
                <a:gd name="T3" fmla="*/ 264 h 264"/>
                <a:gd name="T4" fmla="*/ 1640 w 1640"/>
                <a:gd name="T5" fmla="*/ 264 h 264"/>
                <a:gd name="T6" fmla="*/ 0 60000 65536"/>
                <a:gd name="T7" fmla="*/ 0 60000 65536"/>
                <a:gd name="T8" fmla="*/ 0 60000 65536"/>
                <a:gd name="T9" fmla="*/ 0 w 1640"/>
                <a:gd name="T10" fmla="*/ 0 h 264"/>
                <a:gd name="T11" fmla="*/ 1640 w 1640"/>
                <a:gd name="T12" fmla="*/ 264 h 264"/>
              </a:gdLst>
              <a:ahLst/>
              <a:cxnLst>
                <a:cxn ang="T6">
                  <a:pos x="T0" y="T1"/>
                </a:cxn>
                <a:cxn ang="T7">
                  <a:pos x="T2" y="T3"/>
                </a:cxn>
                <a:cxn ang="T8">
                  <a:pos x="T4" y="T5"/>
                </a:cxn>
              </a:cxnLst>
              <a:rect l="T9" t="T10" r="T11" b="T12"/>
              <a:pathLst>
                <a:path w="1640" h="264">
                  <a:moveTo>
                    <a:pt x="0" y="0"/>
                  </a:moveTo>
                  <a:lnTo>
                    <a:pt x="240" y="264"/>
                  </a:lnTo>
                  <a:lnTo>
                    <a:pt x="1640" y="264"/>
                  </a:lnTo>
                </a:path>
              </a:pathLst>
            </a:custGeom>
            <a:noFill/>
            <a:ln w="57150" cmpd="sng">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dirty="0"/>
            </a:p>
          </p:txBody>
        </p:sp>
        <p:sp>
          <p:nvSpPr>
            <p:cNvPr id="170021" name="Rectangle 4"/>
            <p:cNvSpPr>
              <a:spLocks noChangeArrowheads="1"/>
            </p:cNvSpPr>
            <p:nvPr/>
          </p:nvSpPr>
          <p:spPr bwMode="auto">
            <a:xfrm>
              <a:off x="2188" y="3152"/>
              <a:ext cx="691" cy="5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lnSpc>
                  <a:spcPct val="150000"/>
                </a:lnSpc>
              </a:pPr>
              <a:r>
                <a:rPr lang="en-US" sz="1600" dirty="0"/>
                <a:t>(.6)</a:t>
              </a:r>
            </a:p>
            <a:p>
              <a:pPr algn="ctr">
                <a:lnSpc>
                  <a:spcPct val="150000"/>
                </a:lnSpc>
              </a:pPr>
              <a:r>
                <a:rPr lang="en-US" sz="1600" dirty="0"/>
                <a:t>Low sales</a:t>
              </a:r>
            </a:p>
          </p:txBody>
        </p:sp>
      </p:grpSp>
      <p:grpSp>
        <p:nvGrpSpPr>
          <p:cNvPr id="164869" name="Group 5"/>
          <p:cNvGrpSpPr>
            <a:grpSpLocks/>
          </p:cNvGrpSpPr>
          <p:nvPr/>
        </p:nvGrpSpPr>
        <p:grpSpPr bwMode="auto">
          <a:xfrm>
            <a:off x="2463800" y="3581400"/>
            <a:ext cx="2609850" cy="1168400"/>
            <a:chOff x="1552" y="2416"/>
            <a:chExt cx="1644" cy="736"/>
          </a:xfrm>
        </p:grpSpPr>
        <p:sp>
          <p:nvSpPr>
            <p:cNvPr id="170018" name="Freeform 6"/>
            <p:cNvSpPr>
              <a:spLocks/>
            </p:cNvSpPr>
            <p:nvPr/>
          </p:nvSpPr>
          <p:spPr bwMode="auto">
            <a:xfrm>
              <a:off x="1552" y="2704"/>
              <a:ext cx="1644" cy="448"/>
            </a:xfrm>
            <a:custGeom>
              <a:avLst/>
              <a:gdLst>
                <a:gd name="T0" fmla="*/ 0 w 1644"/>
                <a:gd name="T1" fmla="*/ 448 h 448"/>
                <a:gd name="T2" fmla="*/ 240 w 1644"/>
                <a:gd name="T3" fmla="*/ 0 h 448"/>
                <a:gd name="T4" fmla="*/ 1644 w 1644"/>
                <a:gd name="T5" fmla="*/ 0 h 448"/>
                <a:gd name="T6" fmla="*/ 0 60000 65536"/>
                <a:gd name="T7" fmla="*/ 0 60000 65536"/>
                <a:gd name="T8" fmla="*/ 0 60000 65536"/>
                <a:gd name="T9" fmla="*/ 0 w 1644"/>
                <a:gd name="T10" fmla="*/ 0 h 448"/>
                <a:gd name="T11" fmla="*/ 1644 w 1644"/>
                <a:gd name="T12" fmla="*/ 448 h 448"/>
              </a:gdLst>
              <a:ahLst/>
              <a:cxnLst>
                <a:cxn ang="T6">
                  <a:pos x="T0" y="T1"/>
                </a:cxn>
                <a:cxn ang="T7">
                  <a:pos x="T2" y="T3"/>
                </a:cxn>
                <a:cxn ang="T8">
                  <a:pos x="T4" y="T5"/>
                </a:cxn>
              </a:cxnLst>
              <a:rect l="T9" t="T10" r="T11" b="T12"/>
              <a:pathLst>
                <a:path w="1644" h="448">
                  <a:moveTo>
                    <a:pt x="0" y="448"/>
                  </a:moveTo>
                  <a:lnTo>
                    <a:pt x="240" y="0"/>
                  </a:lnTo>
                  <a:lnTo>
                    <a:pt x="1644" y="0"/>
                  </a:lnTo>
                </a:path>
              </a:pathLst>
            </a:custGeom>
            <a:noFill/>
            <a:ln w="57150" cmpd="sng">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dirty="0"/>
            </a:p>
          </p:txBody>
        </p:sp>
        <p:sp>
          <p:nvSpPr>
            <p:cNvPr id="170019" name="Rectangle 7"/>
            <p:cNvSpPr>
              <a:spLocks noChangeArrowheads="1"/>
            </p:cNvSpPr>
            <p:nvPr/>
          </p:nvSpPr>
          <p:spPr bwMode="auto">
            <a:xfrm>
              <a:off x="2174" y="2416"/>
              <a:ext cx="720" cy="5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lnSpc>
                  <a:spcPct val="150000"/>
                </a:lnSpc>
              </a:pPr>
              <a:r>
                <a:rPr lang="en-US" sz="1600" dirty="0"/>
                <a:t>(.4)</a:t>
              </a:r>
            </a:p>
            <a:p>
              <a:pPr algn="ctr">
                <a:lnSpc>
                  <a:spcPct val="150000"/>
                </a:lnSpc>
              </a:pPr>
              <a:r>
                <a:rPr lang="en-US" sz="1600" dirty="0"/>
                <a:t>High sales</a:t>
              </a:r>
            </a:p>
          </p:txBody>
        </p:sp>
      </p:grpSp>
      <p:grpSp>
        <p:nvGrpSpPr>
          <p:cNvPr id="164872" name="Group 8"/>
          <p:cNvGrpSpPr>
            <a:grpSpLocks/>
          </p:cNvGrpSpPr>
          <p:nvPr/>
        </p:nvGrpSpPr>
        <p:grpSpPr bwMode="auto">
          <a:xfrm>
            <a:off x="2463800" y="2463800"/>
            <a:ext cx="2609850" cy="469900"/>
            <a:chOff x="1552" y="1712"/>
            <a:chExt cx="1644" cy="296"/>
          </a:xfrm>
        </p:grpSpPr>
        <p:sp>
          <p:nvSpPr>
            <p:cNvPr id="170016" name="Freeform 9"/>
            <p:cNvSpPr>
              <a:spLocks/>
            </p:cNvSpPr>
            <p:nvPr/>
          </p:nvSpPr>
          <p:spPr bwMode="auto">
            <a:xfrm>
              <a:off x="1552" y="1744"/>
              <a:ext cx="1644" cy="264"/>
            </a:xfrm>
            <a:custGeom>
              <a:avLst/>
              <a:gdLst>
                <a:gd name="T0" fmla="*/ 0 w 1644"/>
                <a:gd name="T1" fmla="*/ 0 h 264"/>
                <a:gd name="T2" fmla="*/ 240 w 1644"/>
                <a:gd name="T3" fmla="*/ 264 h 264"/>
                <a:gd name="T4" fmla="*/ 1644 w 1644"/>
                <a:gd name="T5" fmla="*/ 264 h 264"/>
                <a:gd name="T6" fmla="*/ 0 60000 65536"/>
                <a:gd name="T7" fmla="*/ 0 60000 65536"/>
                <a:gd name="T8" fmla="*/ 0 60000 65536"/>
                <a:gd name="T9" fmla="*/ 0 w 1644"/>
                <a:gd name="T10" fmla="*/ 0 h 264"/>
                <a:gd name="T11" fmla="*/ 1644 w 1644"/>
                <a:gd name="T12" fmla="*/ 264 h 264"/>
              </a:gdLst>
              <a:ahLst/>
              <a:cxnLst>
                <a:cxn ang="T6">
                  <a:pos x="T0" y="T1"/>
                </a:cxn>
                <a:cxn ang="T7">
                  <a:pos x="T2" y="T3"/>
                </a:cxn>
                <a:cxn ang="T8">
                  <a:pos x="T4" y="T5"/>
                </a:cxn>
              </a:cxnLst>
              <a:rect l="T9" t="T10" r="T11" b="T12"/>
              <a:pathLst>
                <a:path w="1644" h="264">
                  <a:moveTo>
                    <a:pt x="0" y="0"/>
                  </a:moveTo>
                  <a:lnTo>
                    <a:pt x="240" y="264"/>
                  </a:lnTo>
                  <a:lnTo>
                    <a:pt x="1644" y="264"/>
                  </a:lnTo>
                </a:path>
              </a:pathLst>
            </a:custGeom>
            <a:noFill/>
            <a:ln w="57150" cmpd="sng">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dirty="0"/>
            </a:p>
          </p:txBody>
        </p:sp>
        <p:sp>
          <p:nvSpPr>
            <p:cNvPr id="170017" name="Rectangle 10"/>
            <p:cNvSpPr>
              <a:spLocks noChangeArrowheads="1"/>
            </p:cNvSpPr>
            <p:nvPr/>
          </p:nvSpPr>
          <p:spPr bwMode="auto">
            <a:xfrm>
              <a:off x="2075" y="1712"/>
              <a:ext cx="921" cy="2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lnSpc>
                  <a:spcPct val="150000"/>
                </a:lnSpc>
              </a:pPr>
              <a:r>
                <a:rPr lang="en-US" sz="1600" dirty="0"/>
                <a:t>(.6) Low sales</a:t>
              </a:r>
            </a:p>
          </p:txBody>
        </p:sp>
      </p:grpSp>
      <p:grpSp>
        <p:nvGrpSpPr>
          <p:cNvPr id="164875" name="Group 11"/>
          <p:cNvGrpSpPr>
            <a:grpSpLocks/>
          </p:cNvGrpSpPr>
          <p:nvPr/>
        </p:nvGrpSpPr>
        <p:grpSpPr bwMode="auto">
          <a:xfrm>
            <a:off x="2463800" y="1346200"/>
            <a:ext cx="2603500" cy="1117600"/>
            <a:chOff x="1552" y="1008"/>
            <a:chExt cx="1640" cy="704"/>
          </a:xfrm>
        </p:grpSpPr>
        <p:sp>
          <p:nvSpPr>
            <p:cNvPr id="170014" name="Freeform 12"/>
            <p:cNvSpPr>
              <a:spLocks/>
            </p:cNvSpPr>
            <p:nvPr/>
          </p:nvSpPr>
          <p:spPr bwMode="auto">
            <a:xfrm>
              <a:off x="1552" y="1300"/>
              <a:ext cx="1640" cy="412"/>
            </a:xfrm>
            <a:custGeom>
              <a:avLst/>
              <a:gdLst>
                <a:gd name="T0" fmla="*/ 0 w 1640"/>
                <a:gd name="T1" fmla="*/ 412 h 412"/>
                <a:gd name="T2" fmla="*/ 240 w 1640"/>
                <a:gd name="T3" fmla="*/ 4 h 412"/>
                <a:gd name="T4" fmla="*/ 1640 w 1640"/>
                <a:gd name="T5" fmla="*/ 0 h 412"/>
                <a:gd name="T6" fmla="*/ 0 60000 65536"/>
                <a:gd name="T7" fmla="*/ 0 60000 65536"/>
                <a:gd name="T8" fmla="*/ 0 60000 65536"/>
                <a:gd name="T9" fmla="*/ 0 w 1640"/>
                <a:gd name="T10" fmla="*/ 0 h 412"/>
                <a:gd name="T11" fmla="*/ 1640 w 1640"/>
                <a:gd name="T12" fmla="*/ 412 h 412"/>
              </a:gdLst>
              <a:ahLst/>
              <a:cxnLst>
                <a:cxn ang="T6">
                  <a:pos x="T0" y="T1"/>
                </a:cxn>
                <a:cxn ang="T7">
                  <a:pos x="T2" y="T3"/>
                </a:cxn>
                <a:cxn ang="T8">
                  <a:pos x="T4" y="T5"/>
                </a:cxn>
              </a:cxnLst>
              <a:rect l="T9" t="T10" r="T11" b="T12"/>
              <a:pathLst>
                <a:path w="1640" h="412">
                  <a:moveTo>
                    <a:pt x="0" y="412"/>
                  </a:moveTo>
                  <a:lnTo>
                    <a:pt x="240" y="4"/>
                  </a:lnTo>
                  <a:lnTo>
                    <a:pt x="1640" y="0"/>
                  </a:lnTo>
                </a:path>
              </a:pathLst>
            </a:custGeom>
            <a:noFill/>
            <a:ln w="57150" cmpd="sng">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dirty="0"/>
            </a:p>
          </p:txBody>
        </p:sp>
        <p:sp>
          <p:nvSpPr>
            <p:cNvPr id="170015" name="Rectangle 13"/>
            <p:cNvSpPr>
              <a:spLocks noChangeArrowheads="1"/>
            </p:cNvSpPr>
            <p:nvPr/>
          </p:nvSpPr>
          <p:spPr bwMode="auto">
            <a:xfrm>
              <a:off x="2174" y="1008"/>
              <a:ext cx="720" cy="5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lnSpc>
                  <a:spcPct val="150000"/>
                </a:lnSpc>
              </a:pPr>
              <a:r>
                <a:rPr lang="en-US" sz="1600" dirty="0"/>
                <a:t>(.4)</a:t>
              </a:r>
            </a:p>
            <a:p>
              <a:pPr algn="ctr">
                <a:lnSpc>
                  <a:spcPct val="150000"/>
                </a:lnSpc>
              </a:pPr>
              <a:r>
                <a:rPr lang="en-US" sz="1600" dirty="0"/>
                <a:t>High sales</a:t>
              </a:r>
            </a:p>
          </p:txBody>
        </p:sp>
      </p:grpSp>
      <p:sp>
        <p:nvSpPr>
          <p:cNvPr id="164878" name="Freeform 14"/>
          <p:cNvSpPr>
            <a:spLocks/>
          </p:cNvSpPr>
          <p:nvPr/>
        </p:nvSpPr>
        <p:spPr bwMode="auto">
          <a:xfrm>
            <a:off x="1295400" y="3657600"/>
            <a:ext cx="3810000" cy="2476500"/>
          </a:xfrm>
          <a:custGeom>
            <a:avLst/>
            <a:gdLst>
              <a:gd name="T0" fmla="*/ 0 w 2400"/>
              <a:gd name="T1" fmla="*/ 0 h 1560"/>
              <a:gd name="T2" fmla="*/ 0 w 2400"/>
              <a:gd name="T3" fmla="*/ 2476500 h 1560"/>
              <a:gd name="T4" fmla="*/ 3810000 w 2400"/>
              <a:gd name="T5" fmla="*/ 2476500 h 1560"/>
              <a:gd name="T6" fmla="*/ 0 60000 65536"/>
              <a:gd name="T7" fmla="*/ 0 60000 65536"/>
              <a:gd name="T8" fmla="*/ 0 60000 65536"/>
              <a:gd name="T9" fmla="*/ 0 w 2400"/>
              <a:gd name="T10" fmla="*/ 0 h 1560"/>
              <a:gd name="T11" fmla="*/ 2400 w 2400"/>
              <a:gd name="T12" fmla="*/ 1560 h 1560"/>
            </a:gdLst>
            <a:ahLst/>
            <a:cxnLst>
              <a:cxn ang="T6">
                <a:pos x="T0" y="T1"/>
              </a:cxn>
              <a:cxn ang="T7">
                <a:pos x="T2" y="T3"/>
              </a:cxn>
              <a:cxn ang="T8">
                <a:pos x="T4" y="T5"/>
              </a:cxn>
            </a:cxnLst>
            <a:rect l="T9" t="T10" r="T11" b="T12"/>
            <a:pathLst>
              <a:path w="2400" h="1560">
                <a:moveTo>
                  <a:pt x="0" y="0"/>
                </a:moveTo>
                <a:lnTo>
                  <a:pt x="0" y="1560"/>
                </a:lnTo>
                <a:lnTo>
                  <a:pt x="2400" y="1560"/>
                </a:lnTo>
              </a:path>
            </a:pathLst>
          </a:custGeom>
          <a:noFill/>
          <a:ln w="57150" cmpd="sng">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dirty="0"/>
          </a:p>
        </p:txBody>
      </p:sp>
      <p:sp>
        <p:nvSpPr>
          <p:cNvPr id="169990" name="Rectangle 15"/>
          <p:cNvSpPr>
            <a:spLocks noGrp="1" noChangeArrowheads="1"/>
          </p:cNvSpPr>
          <p:nvPr>
            <p:ph type="title"/>
          </p:nvPr>
        </p:nvSpPr>
        <p:spPr>
          <a:xfrm>
            <a:off x="685800" y="241300"/>
            <a:ext cx="7772400" cy="939800"/>
          </a:xfrm>
        </p:spPr>
        <p:txBody>
          <a:bodyPr/>
          <a:lstStyle/>
          <a:p>
            <a:r>
              <a:rPr lang="en-US" dirty="0">
                <a:latin typeface="Arial" charset="0"/>
                <a:cs typeface="Arial" charset="0"/>
              </a:rPr>
              <a:t>Decision Tree Example</a:t>
            </a:r>
          </a:p>
        </p:txBody>
      </p:sp>
      <p:grpSp>
        <p:nvGrpSpPr>
          <p:cNvPr id="164880" name="Group 16"/>
          <p:cNvGrpSpPr>
            <a:grpSpLocks/>
          </p:cNvGrpSpPr>
          <p:nvPr/>
        </p:nvGrpSpPr>
        <p:grpSpPr bwMode="auto">
          <a:xfrm>
            <a:off x="1308100" y="2247900"/>
            <a:ext cx="1390650" cy="1384300"/>
            <a:chOff x="824" y="1576"/>
            <a:chExt cx="876" cy="872"/>
          </a:xfrm>
        </p:grpSpPr>
        <p:sp>
          <p:nvSpPr>
            <p:cNvPr id="170012" name="Line 17"/>
            <p:cNvSpPr>
              <a:spLocks noChangeShapeType="1"/>
            </p:cNvSpPr>
            <p:nvPr/>
          </p:nvSpPr>
          <p:spPr bwMode="auto">
            <a:xfrm flipV="1">
              <a:off x="824" y="1728"/>
              <a:ext cx="720" cy="720"/>
            </a:xfrm>
            <a:prstGeom prst="line">
              <a:avLst/>
            </a:prstGeom>
            <a:noFill/>
            <a:ln w="571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170013" name="Oval 18"/>
            <p:cNvSpPr>
              <a:spLocks noChangeArrowheads="1"/>
            </p:cNvSpPr>
            <p:nvPr/>
          </p:nvSpPr>
          <p:spPr bwMode="auto">
            <a:xfrm>
              <a:off x="1388" y="1576"/>
              <a:ext cx="312" cy="312"/>
            </a:xfrm>
            <a:prstGeom prst="ellipse">
              <a:avLst/>
            </a:prstGeom>
            <a:solidFill>
              <a:srgbClr val="EEA94C"/>
            </a:solidFill>
            <a:ln w="9525">
              <a:solidFill>
                <a:schemeClr val="tx1"/>
              </a:solidFill>
              <a:round/>
              <a:headEnd/>
              <a:tailEnd/>
            </a:ln>
          </p:spPr>
          <p:txBody>
            <a:bodyPr wrap="none" anchor="ctr"/>
            <a:lstStyle/>
            <a:p>
              <a:endParaRPr lang="en-US" dirty="0"/>
            </a:p>
          </p:txBody>
        </p:sp>
      </p:grpSp>
      <p:grpSp>
        <p:nvGrpSpPr>
          <p:cNvPr id="164883" name="Group 19"/>
          <p:cNvGrpSpPr>
            <a:grpSpLocks/>
          </p:cNvGrpSpPr>
          <p:nvPr/>
        </p:nvGrpSpPr>
        <p:grpSpPr bwMode="auto">
          <a:xfrm>
            <a:off x="1308100" y="3632200"/>
            <a:ext cx="1390650" cy="1397000"/>
            <a:chOff x="824" y="2448"/>
            <a:chExt cx="876" cy="880"/>
          </a:xfrm>
        </p:grpSpPr>
        <p:sp>
          <p:nvSpPr>
            <p:cNvPr id="170010" name="Line 20"/>
            <p:cNvSpPr>
              <a:spLocks noChangeShapeType="1"/>
            </p:cNvSpPr>
            <p:nvPr/>
          </p:nvSpPr>
          <p:spPr bwMode="auto">
            <a:xfrm>
              <a:off x="824" y="2448"/>
              <a:ext cx="712" cy="704"/>
            </a:xfrm>
            <a:prstGeom prst="line">
              <a:avLst/>
            </a:prstGeom>
            <a:noFill/>
            <a:ln w="571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170011" name="Oval 21"/>
            <p:cNvSpPr>
              <a:spLocks noChangeArrowheads="1"/>
            </p:cNvSpPr>
            <p:nvPr/>
          </p:nvSpPr>
          <p:spPr bwMode="auto">
            <a:xfrm>
              <a:off x="1388" y="3016"/>
              <a:ext cx="312" cy="312"/>
            </a:xfrm>
            <a:prstGeom prst="ellipse">
              <a:avLst/>
            </a:prstGeom>
            <a:solidFill>
              <a:srgbClr val="EEA94C"/>
            </a:solidFill>
            <a:ln w="9525">
              <a:solidFill>
                <a:schemeClr val="tx1"/>
              </a:solidFill>
              <a:round/>
              <a:headEnd/>
              <a:tailEnd/>
            </a:ln>
          </p:spPr>
          <p:txBody>
            <a:bodyPr wrap="none" anchor="ctr"/>
            <a:lstStyle/>
            <a:p>
              <a:endParaRPr lang="en-US" dirty="0"/>
            </a:p>
          </p:txBody>
        </p:sp>
      </p:grpSp>
      <p:grpSp>
        <p:nvGrpSpPr>
          <p:cNvPr id="164886" name="Group 22"/>
          <p:cNvGrpSpPr>
            <a:grpSpLocks/>
          </p:cNvGrpSpPr>
          <p:nvPr/>
        </p:nvGrpSpPr>
        <p:grpSpPr bwMode="auto">
          <a:xfrm>
            <a:off x="228600" y="1598613"/>
            <a:ext cx="2006600" cy="827087"/>
            <a:chOff x="144" y="1167"/>
            <a:chExt cx="1264" cy="521"/>
          </a:xfrm>
        </p:grpSpPr>
        <p:sp>
          <p:nvSpPr>
            <p:cNvPr id="170006" name="Line 23"/>
            <p:cNvSpPr>
              <a:spLocks noChangeShapeType="1"/>
            </p:cNvSpPr>
            <p:nvPr/>
          </p:nvSpPr>
          <p:spPr bwMode="auto">
            <a:xfrm>
              <a:off x="912" y="1496"/>
              <a:ext cx="440" cy="192"/>
            </a:xfrm>
            <a:prstGeom prst="line">
              <a:avLst/>
            </a:prstGeom>
            <a:noFill/>
            <a:ln w="5715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dirty="0"/>
            </a:p>
          </p:txBody>
        </p:sp>
        <p:grpSp>
          <p:nvGrpSpPr>
            <p:cNvPr id="170007" name="Group 24"/>
            <p:cNvGrpSpPr>
              <a:grpSpLocks/>
            </p:cNvGrpSpPr>
            <p:nvPr/>
          </p:nvGrpSpPr>
          <p:grpSpPr bwMode="auto">
            <a:xfrm>
              <a:off x="144" y="1167"/>
              <a:ext cx="1264" cy="375"/>
              <a:chOff x="2176" y="1551"/>
              <a:chExt cx="1264" cy="375"/>
            </a:xfrm>
          </p:grpSpPr>
          <p:sp>
            <p:nvSpPr>
              <p:cNvPr id="170008" name="AutoShape 25"/>
              <p:cNvSpPr>
                <a:spLocks noChangeArrowheads="1"/>
              </p:cNvSpPr>
              <p:nvPr/>
            </p:nvSpPr>
            <p:spPr bwMode="auto">
              <a:xfrm>
                <a:off x="2176" y="1551"/>
                <a:ext cx="1264" cy="368"/>
              </a:xfrm>
              <a:prstGeom prst="roundRect">
                <a:avLst>
                  <a:gd name="adj" fmla="val 50000"/>
                </a:avLst>
              </a:prstGeom>
              <a:solidFill>
                <a:schemeClr val="accent2"/>
              </a:solidFill>
              <a:ln w="9525">
                <a:solidFill>
                  <a:schemeClr val="tx1"/>
                </a:solidFill>
                <a:round/>
                <a:headEnd/>
                <a:tailEnd/>
              </a:ln>
            </p:spPr>
            <p:txBody>
              <a:bodyPr wrap="none" anchor="ctr"/>
              <a:lstStyle/>
              <a:p>
                <a:endParaRPr lang="en-US" dirty="0"/>
              </a:p>
            </p:txBody>
          </p:sp>
          <p:sp>
            <p:nvSpPr>
              <p:cNvPr id="170009" name="Rectangle 26"/>
              <p:cNvSpPr>
                <a:spLocks noChangeArrowheads="1"/>
              </p:cNvSpPr>
              <p:nvPr/>
            </p:nvSpPr>
            <p:spPr bwMode="auto">
              <a:xfrm>
                <a:off x="2269" y="1551"/>
                <a:ext cx="1078" cy="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lnSpc>
                    <a:spcPct val="90000"/>
                  </a:lnSpc>
                </a:pPr>
                <a:r>
                  <a:rPr lang="en-US" dirty="0"/>
                  <a:t>Purchase CAD</a:t>
                </a:r>
              </a:p>
              <a:p>
                <a:pPr algn="ctr">
                  <a:lnSpc>
                    <a:spcPct val="90000"/>
                  </a:lnSpc>
                </a:pPr>
                <a:endParaRPr lang="en-US" dirty="0"/>
              </a:p>
            </p:txBody>
          </p:sp>
        </p:grpSp>
      </p:grpSp>
      <p:grpSp>
        <p:nvGrpSpPr>
          <p:cNvPr id="164891" name="Group 27"/>
          <p:cNvGrpSpPr>
            <a:grpSpLocks/>
          </p:cNvGrpSpPr>
          <p:nvPr/>
        </p:nvGrpSpPr>
        <p:grpSpPr bwMode="auto">
          <a:xfrm>
            <a:off x="1905000" y="3098800"/>
            <a:ext cx="2984500" cy="1422400"/>
            <a:chOff x="1200" y="2112"/>
            <a:chExt cx="1880" cy="896"/>
          </a:xfrm>
        </p:grpSpPr>
        <p:sp>
          <p:nvSpPr>
            <p:cNvPr id="170002" name="Line 28"/>
            <p:cNvSpPr>
              <a:spLocks noChangeShapeType="1"/>
            </p:cNvSpPr>
            <p:nvPr/>
          </p:nvSpPr>
          <p:spPr bwMode="auto">
            <a:xfrm flipH="1">
              <a:off x="1552" y="2392"/>
              <a:ext cx="32" cy="616"/>
            </a:xfrm>
            <a:prstGeom prst="line">
              <a:avLst/>
            </a:prstGeom>
            <a:noFill/>
            <a:ln w="5715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dirty="0"/>
            </a:p>
          </p:txBody>
        </p:sp>
        <p:grpSp>
          <p:nvGrpSpPr>
            <p:cNvPr id="170003" name="Group 29"/>
            <p:cNvGrpSpPr>
              <a:grpSpLocks/>
            </p:cNvGrpSpPr>
            <p:nvPr/>
          </p:nvGrpSpPr>
          <p:grpSpPr bwMode="auto">
            <a:xfrm>
              <a:off x="1200" y="2112"/>
              <a:ext cx="1880" cy="375"/>
              <a:chOff x="1872" y="2531"/>
              <a:chExt cx="1880" cy="375"/>
            </a:xfrm>
          </p:grpSpPr>
          <p:sp>
            <p:nvSpPr>
              <p:cNvPr id="170004" name="AutoShape 30"/>
              <p:cNvSpPr>
                <a:spLocks noChangeArrowheads="1"/>
              </p:cNvSpPr>
              <p:nvPr/>
            </p:nvSpPr>
            <p:spPr bwMode="auto">
              <a:xfrm>
                <a:off x="1872" y="2531"/>
                <a:ext cx="1880" cy="368"/>
              </a:xfrm>
              <a:prstGeom prst="roundRect">
                <a:avLst>
                  <a:gd name="adj" fmla="val 50000"/>
                </a:avLst>
              </a:prstGeom>
              <a:solidFill>
                <a:srgbClr val="9FACC7"/>
              </a:solidFill>
              <a:ln w="9525">
                <a:solidFill>
                  <a:schemeClr val="tx1"/>
                </a:solidFill>
                <a:round/>
                <a:headEnd/>
                <a:tailEnd/>
              </a:ln>
            </p:spPr>
            <p:txBody>
              <a:bodyPr wrap="none" anchor="ctr"/>
              <a:lstStyle/>
              <a:p>
                <a:endParaRPr lang="en-US" dirty="0"/>
              </a:p>
            </p:txBody>
          </p:sp>
          <p:sp>
            <p:nvSpPr>
              <p:cNvPr id="170005" name="Rectangle 31"/>
              <p:cNvSpPr>
                <a:spLocks noChangeArrowheads="1"/>
              </p:cNvSpPr>
              <p:nvPr/>
            </p:nvSpPr>
            <p:spPr bwMode="auto">
              <a:xfrm>
                <a:off x="1978" y="2531"/>
                <a:ext cx="1668" cy="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lnSpc>
                    <a:spcPct val="90000"/>
                  </a:lnSpc>
                </a:pPr>
                <a:r>
                  <a:rPr lang="en-US" dirty="0"/>
                  <a:t>Hire and train engineers</a:t>
                </a:r>
              </a:p>
              <a:p>
                <a:pPr algn="ctr">
                  <a:lnSpc>
                    <a:spcPct val="90000"/>
                  </a:lnSpc>
                </a:pPr>
                <a:endParaRPr lang="en-US" dirty="0"/>
              </a:p>
            </p:txBody>
          </p:sp>
        </p:grpSp>
      </p:grpSp>
      <p:grpSp>
        <p:nvGrpSpPr>
          <p:cNvPr id="164896" name="Group 32"/>
          <p:cNvGrpSpPr>
            <a:grpSpLocks/>
          </p:cNvGrpSpPr>
          <p:nvPr/>
        </p:nvGrpSpPr>
        <p:grpSpPr bwMode="auto">
          <a:xfrm>
            <a:off x="1574800" y="5359400"/>
            <a:ext cx="2082800" cy="698500"/>
            <a:chOff x="992" y="3536"/>
            <a:chExt cx="1312" cy="440"/>
          </a:xfrm>
        </p:grpSpPr>
        <p:sp>
          <p:nvSpPr>
            <p:cNvPr id="169998" name="Line 33"/>
            <p:cNvSpPr>
              <a:spLocks noChangeShapeType="1"/>
            </p:cNvSpPr>
            <p:nvPr/>
          </p:nvSpPr>
          <p:spPr bwMode="auto">
            <a:xfrm>
              <a:off x="2120" y="3704"/>
              <a:ext cx="184" cy="272"/>
            </a:xfrm>
            <a:prstGeom prst="line">
              <a:avLst/>
            </a:prstGeom>
            <a:noFill/>
            <a:ln w="5715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dirty="0"/>
            </a:p>
          </p:txBody>
        </p:sp>
        <p:grpSp>
          <p:nvGrpSpPr>
            <p:cNvPr id="169999" name="Group 34"/>
            <p:cNvGrpSpPr>
              <a:grpSpLocks/>
            </p:cNvGrpSpPr>
            <p:nvPr/>
          </p:nvGrpSpPr>
          <p:grpSpPr bwMode="auto">
            <a:xfrm>
              <a:off x="992" y="3536"/>
              <a:ext cx="1152" cy="368"/>
              <a:chOff x="2320" y="3232"/>
              <a:chExt cx="1152" cy="368"/>
            </a:xfrm>
          </p:grpSpPr>
          <p:sp>
            <p:nvSpPr>
              <p:cNvPr id="170000" name="AutoShape 35"/>
              <p:cNvSpPr>
                <a:spLocks noChangeArrowheads="1"/>
              </p:cNvSpPr>
              <p:nvPr/>
            </p:nvSpPr>
            <p:spPr bwMode="auto">
              <a:xfrm>
                <a:off x="2320" y="3232"/>
                <a:ext cx="1152" cy="368"/>
              </a:xfrm>
              <a:prstGeom prst="roundRect">
                <a:avLst>
                  <a:gd name="adj" fmla="val 50000"/>
                </a:avLst>
              </a:prstGeom>
              <a:solidFill>
                <a:srgbClr val="9FACC7"/>
              </a:solidFill>
              <a:ln w="9525">
                <a:solidFill>
                  <a:schemeClr val="tx1"/>
                </a:solidFill>
                <a:round/>
                <a:headEnd/>
                <a:tailEnd/>
              </a:ln>
            </p:spPr>
            <p:txBody>
              <a:bodyPr wrap="none" anchor="ctr"/>
              <a:lstStyle/>
              <a:p>
                <a:endParaRPr lang="en-US" dirty="0"/>
              </a:p>
            </p:txBody>
          </p:sp>
          <p:sp>
            <p:nvSpPr>
              <p:cNvPr id="170001" name="Rectangle 36"/>
              <p:cNvSpPr>
                <a:spLocks noChangeArrowheads="1"/>
              </p:cNvSpPr>
              <p:nvPr/>
            </p:nvSpPr>
            <p:spPr bwMode="auto">
              <a:xfrm>
                <a:off x="2486" y="3309"/>
                <a:ext cx="820" cy="2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lnSpc>
                    <a:spcPct val="90000"/>
                  </a:lnSpc>
                </a:pPr>
                <a:r>
                  <a:rPr lang="en-US" dirty="0"/>
                  <a:t>Do nothing</a:t>
                </a:r>
              </a:p>
            </p:txBody>
          </p:sp>
        </p:grpSp>
      </p:grpSp>
      <p:sp>
        <p:nvSpPr>
          <p:cNvPr id="164901" name="Rectangle 37"/>
          <p:cNvSpPr>
            <a:spLocks noChangeArrowheads="1"/>
          </p:cNvSpPr>
          <p:nvPr/>
        </p:nvSpPr>
        <p:spPr bwMode="auto">
          <a:xfrm>
            <a:off x="1066800" y="3397250"/>
            <a:ext cx="482600" cy="482600"/>
          </a:xfrm>
          <a:prstGeom prst="rect">
            <a:avLst/>
          </a:prstGeom>
          <a:solidFill>
            <a:srgbClr val="EEA94C"/>
          </a:solidFill>
          <a:ln w="9525">
            <a:solidFill>
              <a:schemeClr val="tx1"/>
            </a:solidFill>
            <a:miter lim="800000"/>
            <a:headEnd/>
            <a:tailEnd/>
          </a:ln>
        </p:spPr>
        <p:txBody>
          <a:bodyPr wrap="none" anchor="ctr"/>
          <a:lstStyle/>
          <a:p>
            <a:endParaRPr lang="en-US" dirty="0"/>
          </a:p>
        </p:txBody>
      </p:sp>
      <p:sp>
        <p:nvSpPr>
          <p:cNvPr id="39" name="Rectangle 57"/>
          <p:cNvSpPr>
            <a:spLocks noChangeArrowheads="1"/>
          </p:cNvSpPr>
          <p:nvPr/>
        </p:nvSpPr>
        <p:spPr bwMode="auto">
          <a:xfrm>
            <a:off x="7413625" y="5978525"/>
            <a:ext cx="1221809"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sz="1600" dirty="0"/>
              <a:t>Figure </a:t>
            </a:r>
            <a:r>
              <a:rPr lang="en-US" sz="1600" dirty="0">
                <a:solidFill>
                  <a:schemeClr val="tx2"/>
                </a:solidFill>
              </a:rPr>
              <a:t>5.12</a:t>
            </a:r>
          </a:p>
        </p:txBody>
      </p:sp>
    </p:spTree>
    <p:extLst>
      <p:ext uri="{BB962C8B-B14F-4D97-AF65-F5344CB8AC3E}">
        <p14:creationId xmlns:p14="http://schemas.microsoft.com/office/powerpoint/2010/main" val="2205578014"/>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1000"/>
                                  </p:stCondLst>
                                  <p:childTnLst>
                                    <p:set>
                                      <p:cBhvr>
                                        <p:cTn id="6" dur="1" fill="hold">
                                          <p:stCondLst>
                                            <p:cond delay="0"/>
                                          </p:stCondLst>
                                        </p:cTn>
                                        <p:tgtEl>
                                          <p:spTgt spid="164901"/>
                                        </p:tgtEl>
                                        <p:attrNameLst>
                                          <p:attrName>style.visibility</p:attrName>
                                        </p:attrNameLst>
                                      </p:cBhvr>
                                      <p:to>
                                        <p:strVal val="visible"/>
                                      </p:to>
                                    </p:set>
                                    <p:animEffect transition="in" filter="wipe(left)">
                                      <p:cBhvr>
                                        <p:cTn id="7" dur="1000"/>
                                        <p:tgtEl>
                                          <p:spTgt spid="164901"/>
                                        </p:tgtEl>
                                      </p:cBhvr>
                                    </p:animEffect>
                                  </p:childTnLst>
                                </p:cTn>
                              </p:par>
                            </p:childTnLst>
                          </p:cTn>
                        </p:par>
                        <p:par>
                          <p:cTn id="8" fill="hold" nodeType="afterGroup">
                            <p:stCondLst>
                              <p:cond delay="2000"/>
                            </p:stCondLst>
                            <p:childTnLst>
                              <p:par>
                                <p:cTn id="9" presetID="22" presetClass="entr" presetSubtype="8" fill="hold" nodeType="afterEffect">
                                  <p:stCondLst>
                                    <p:cond delay="1000"/>
                                  </p:stCondLst>
                                  <p:childTnLst>
                                    <p:set>
                                      <p:cBhvr>
                                        <p:cTn id="10" dur="1" fill="hold">
                                          <p:stCondLst>
                                            <p:cond delay="0"/>
                                          </p:stCondLst>
                                        </p:cTn>
                                        <p:tgtEl>
                                          <p:spTgt spid="164880"/>
                                        </p:tgtEl>
                                        <p:attrNameLst>
                                          <p:attrName>style.visibility</p:attrName>
                                        </p:attrNameLst>
                                      </p:cBhvr>
                                      <p:to>
                                        <p:strVal val="visible"/>
                                      </p:to>
                                    </p:set>
                                    <p:animEffect transition="in" filter="wipe(left)">
                                      <p:cBhvr>
                                        <p:cTn id="11" dur="1000"/>
                                        <p:tgtEl>
                                          <p:spTgt spid="164880"/>
                                        </p:tgtEl>
                                      </p:cBhvr>
                                    </p:animEffect>
                                  </p:childTnLst>
                                </p:cTn>
                              </p:par>
                            </p:childTnLst>
                          </p:cTn>
                        </p:par>
                        <p:par>
                          <p:cTn id="12" fill="hold" nodeType="afterGroup">
                            <p:stCondLst>
                              <p:cond delay="4000"/>
                            </p:stCondLst>
                            <p:childTnLst>
                              <p:par>
                                <p:cTn id="13" presetID="22" presetClass="entr" presetSubtype="8" fill="hold" nodeType="afterEffect">
                                  <p:stCondLst>
                                    <p:cond delay="0"/>
                                  </p:stCondLst>
                                  <p:childTnLst>
                                    <p:set>
                                      <p:cBhvr>
                                        <p:cTn id="14" dur="1" fill="hold">
                                          <p:stCondLst>
                                            <p:cond delay="0"/>
                                          </p:stCondLst>
                                        </p:cTn>
                                        <p:tgtEl>
                                          <p:spTgt spid="164886"/>
                                        </p:tgtEl>
                                        <p:attrNameLst>
                                          <p:attrName>style.visibility</p:attrName>
                                        </p:attrNameLst>
                                      </p:cBhvr>
                                      <p:to>
                                        <p:strVal val="visible"/>
                                      </p:to>
                                    </p:set>
                                    <p:animEffect transition="in" filter="wipe(left)">
                                      <p:cBhvr>
                                        <p:cTn id="15" dur="1000"/>
                                        <p:tgtEl>
                                          <p:spTgt spid="16488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164883"/>
                                        </p:tgtEl>
                                        <p:attrNameLst>
                                          <p:attrName>style.visibility</p:attrName>
                                        </p:attrNameLst>
                                      </p:cBhvr>
                                      <p:to>
                                        <p:strVal val="visible"/>
                                      </p:to>
                                    </p:set>
                                    <p:animEffect transition="in" filter="wipe(left)">
                                      <p:cBhvr>
                                        <p:cTn id="20" dur="1000"/>
                                        <p:tgtEl>
                                          <p:spTgt spid="164883"/>
                                        </p:tgtEl>
                                      </p:cBhvr>
                                    </p:animEffect>
                                  </p:childTnLst>
                                </p:cTn>
                              </p:par>
                            </p:childTnLst>
                          </p:cTn>
                        </p:par>
                        <p:par>
                          <p:cTn id="21" fill="hold" nodeType="afterGroup">
                            <p:stCondLst>
                              <p:cond delay="1000"/>
                            </p:stCondLst>
                            <p:childTnLst>
                              <p:par>
                                <p:cTn id="22" presetID="22" presetClass="entr" presetSubtype="1" fill="hold" nodeType="afterEffect">
                                  <p:stCondLst>
                                    <p:cond delay="0"/>
                                  </p:stCondLst>
                                  <p:childTnLst>
                                    <p:set>
                                      <p:cBhvr>
                                        <p:cTn id="23" dur="1" fill="hold">
                                          <p:stCondLst>
                                            <p:cond delay="0"/>
                                          </p:stCondLst>
                                        </p:cTn>
                                        <p:tgtEl>
                                          <p:spTgt spid="164891"/>
                                        </p:tgtEl>
                                        <p:attrNameLst>
                                          <p:attrName>style.visibility</p:attrName>
                                        </p:attrNameLst>
                                      </p:cBhvr>
                                      <p:to>
                                        <p:strVal val="visible"/>
                                      </p:to>
                                    </p:set>
                                    <p:animEffect transition="in" filter="wipe(up)">
                                      <p:cBhvr>
                                        <p:cTn id="24" dur="1000"/>
                                        <p:tgtEl>
                                          <p:spTgt spid="164891"/>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64878"/>
                                        </p:tgtEl>
                                        <p:attrNameLst>
                                          <p:attrName>style.visibility</p:attrName>
                                        </p:attrNameLst>
                                      </p:cBhvr>
                                      <p:to>
                                        <p:strVal val="visible"/>
                                      </p:to>
                                    </p:set>
                                    <p:animEffect transition="in" filter="wipe(left)">
                                      <p:cBhvr>
                                        <p:cTn id="29" dur="1000"/>
                                        <p:tgtEl>
                                          <p:spTgt spid="164878"/>
                                        </p:tgtEl>
                                      </p:cBhvr>
                                    </p:animEffect>
                                  </p:childTnLst>
                                </p:cTn>
                              </p:par>
                            </p:childTnLst>
                          </p:cTn>
                        </p:par>
                        <p:par>
                          <p:cTn id="30" fill="hold" nodeType="afterGroup">
                            <p:stCondLst>
                              <p:cond delay="1000"/>
                            </p:stCondLst>
                            <p:childTnLst>
                              <p:par>
                                <p:cTn id="31" presetID="22" presetClass="entr" presetSubtype="8" fill="hold" nodeType="afterEffect">
                                  <p:stCondLst>
                                    <p:cond delay="0"/>
                                  </p:stCondLst>
                                  <p:childTnLst>
                                    <p:set>
                                      <p:cBhvr>
                                        <p:cTn id="32" dur="1" fill="hold">
                                          <p:stCondLst>
                                            <p:cond delay="0"/>
                                          </p:stCondLst>
                                        </p:cTn>
                                        <p:tgtEl>
                                          <p:spTgt spid="164896"/>
                                        </p:tgtEl>
                                        <p:attrNameLst>
                                          <p:attrName>style.visibility</p:attrName>
                                        </p:attrNameLst>
                                      </p:cBhvr>
                                      <p:to>
                                        <p:strVal val="visible"/>
                                      </p:to>
                                    </p:set>
                                    <p:animEffect transition="in" filter="wipe(left)">
                                      <p:cBhvr>
                                        <p:cTn id="33" dur="1000"/>
                                        <p:tgtEl>
                                          <p:spTgt spid="164896"/>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164875"/>
                                        </p:tgtEl>
                                        <p:attrNameLst>
                                          <p:attrName>style.visibility</p:attrName>
                                        </p:attrNameLst>
                                      </p:cBhvr>
                                      <p:to>
                                        <p:strVal val="visible"/>
                                      </p:to>
                                    </p:set>
                                    <p:animEffect transition="in" filter="wipe(left)">
                                      <p:cBhvr>
                                        <p:cTn id="38" dur="1000"/>
                                        <p:tgtEl>
                                          <p:spTgt spid="164875"/>
                                        </p:tgtEl>
                                      </p:cBhvr>
                                    </p:animEffect>
                                  </p:childTnLst>
                                </p:cTn>
                              </p:par>
                            </p:childTnLst>
                          </p:cTn>
                        </p:par>
                        <p:par>
                          <p:cTn id="39" fill="hold" nodeType="afterGroup">
                            <p:stCondLst>
                              <p:cond delay="1000"/>
                            </p:stCondLst>
                            <p:childTnLst>
                              <p:par>
                                <p:cTn id="40" presetID="22" presetClass="entr" presetSubtype="8" fill="hold" nodeType="afterEffect">
                                  <p:stCondLst>
                                    <p:cond delay="1000"/>
                                  </p:stCondLst>
                                  <p:childTnLst>
                                    <p:set>
                                      <p:cBhvr>
                                        <p:cTn id="41" dur="1" fill="hold">
                                          <p:stCondLst>
                                            <p:cond delay="0"/>
                                          </p:stCondLst>
                                        </p:cTn>
                                        <p:tgtEl>
                                          <p:spTgt spid="164872"/>
                                        </p:tgtEl>
                                        <p:attrNameLst>
                                          <p:attrName>style.visibility</p:attrName>
                                        </p:attrNameLst>
                                      </p:cBhvr>
                                      <p:to>
                                        <p:strVal val="visible"/>
                                      </p:to>
                                    </p:set>
                                    <p:animEffect transition="in" filter="wipe(left)">
                                      <p:cBhvr>
                                        <p:cTn id="42" dur="1000"/>
                                        <p:tgtEl>
                                          <p:spTgt spid="164872"/>
                                        </p:tgtEl>
                                      </p:cBhvr>
                                    </p:animEffect>
                                  </p:childTnLst>
                                </p:cTn>
                              </p:par>
                            </p:childTnLst>
                          </p:cTn>
                        </p:par>
                        <p:par>
                          <p:cTn id="43" fill="hold" nodeType="afterGroup">
                            <p:stCondLst>
                              <p:cond delay="3000"/>
                            </p:stCondLst>
                            <p:childTnLst>
                              <p:par>
                                <p:cTn id="44" presetID="22" presetClass="entr" presetSubtype="8" fill="hold" nodeType="afterEffect">
                                  <p:stCondLst>
                                    <p:cond delay="1000"/>
                                  </p:stCondLst>
                                  <p:childTnLst>
                                    <p:set>
                                      <p:cBhvr>
                                        <p:cTn id="45" dur="1" fill="hold">
                                          <p:stCondLst>
                                            <p:cond delay="0"/>
                                          </p:stCondLst>
                                        </p:cTn>
                                        <p:tgtEl>
                                          <p:spTgt spid="164869"/>
                                        </p:tgtEl>
                                        <p:attrNameLst>
                                          <p:attrName>style.visibility</p:attrName>
                                        </p:attrNameLst>
                                      </p:cBhvr>
                                      <p:to>
                                        <p:strVal val="visible"/>
                                      </p:to>
                                    </p:set>
                                    <p:animEffect transition="in" filter="wipe(left)">
                                      <p:cBhvr>
                                        <p:cTn id="46" dur="1000"/>
                                        <p:tgtEl>
                                          <p:spTgt spid="164869"/>
                                        </p:tgtEl>
                                      </p:cBhvr>
                                    </p:animEffect>
                                  </p:childTnLst>
                                </p:cTn>
                              </p:par>
                            </p:childTnLst>
                          </p:cTn>
                        </p:par>
                        <p:par>
                          <p:cTn id="47" fill="hold" nodeType="afterGroup">
                            <p:stCondLst>
                              <p:cond delay="5000"/>
                            </p:stCondLst>
                            <p:childTnLst>
                              <p:par>
                                <p:cTn id="48" presetID="22" presetClass="entr" presetSubtype="8" fill="hold" nodeType="afterEffect">
                                  <p:stCondLst>
                                    <p:cond delay="1000"/>
                                  </p:stCondLst>
                                  <p:childTnLst>
                                    <p:set>
                                      <p:cBhvr>
                                        <p:cTn id="49" dur="1" fill="hold">
                                          <p:stCondLst>
                                            <p:cond delay="0"/>
                                          </p:stCondLst>
                                        </p:cTn>
                                        <p:tgtEl>
                                          <p:spTgt spid="164866"/>
                                        </p:tgtEl>
                                        <p:attrNameLst>
                                          <p:attrName>style.visibility</p:attrName>
                                        </p:attrNameLst>
                                      </p:cBhvr>
                                      <p:to>
                                        <p:strVal val="visible"/>
                                      </p:to>
                                    </p:set>
                                    <p:animEffect transition="in" filter="wipe(left)">
                                      <p:cBhvr>
                                        <p:cTn id="50" dur="1000"/>
                                        <p:tgtEl>
                                          <p:spTgt spid="164866"/>
                                        </p:tgtEl>
                                      </p:cBhvr>
                                    </p:animEffect>
                                  </p:childTnLst>
                                </p:cTn>
                              </p:par>
                            </p:childTnLst>
                          </p:cTn>
                        </p:par>
                        <p:par>
                          <p:cTn id="51" fill="hold" nodeType="afterGroup">
                            <p:stCondLst>
                              <p:cond delay="7000"/>
                            </p:stCondLst>
                            <p:childTnLst>
                              <p:par>
                                <p:cTn id="52" presetID="22" presetClass="entr" presetSubtype="8" fill="hold" grpId="0" nodeType="afterEffect">
                                  <p:stCondLst>
                                    <p:cond delay="0"/>
                                  </p:stCondLst>
                                  <p:childTnLst>
                                    <p:set>
                                      <p:cBhvr>
                                        <p:cTn id="53" dur="1" fill="hold">
                                          <p:stCondLst>
                                            <p:cond delay="0"/>
                                          </p:stCondLst>
                                        </p:cTn>
                                        <p:tgtEl>
                                          <p:spTgt spid="39"/>
                                        </p:tgtEl>
                                        <p:attrNameLst>
                                          <p:attrName>style.visibility</p:attrName>
                                        </p:attrNameLst>
                                      </p:cBhvr>
                                      <p:to>
                                        <p:strVal val="visible"/>
                                      </p:to>
                                    </p:set>
                                    <p:animEffect transition="in" filter="wipe(left)">
                                      <p:cBhvr>
                                        <p:cTn id="54" dur="1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78" grpId="0" animBg="1"/>
      <p:bldP spid="164901" grpId="0" animBg="1"/>
      <p:bldP spid="39"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2033" name="Group 2"/>
          <p:cNvGrpSpPr>
            <a:grpSpLocks/>
          </p:cNvGrpSpPr>
          <p:nvPr/>
        </p:nvGrpSpPr>
        <p:grpSpPr bwMode="auto">
          <a:xfrm>
            <a:off x="2463800" y="2463800"/>
            <a:ext cx="2609850" cy="469900"/>
            <a:chOff x="1552" y="1712"/>
            <a:chExt cx="1644" cy="296"/>
          </a:xfrm>
        </p:grpSpPr>
        <p:sp>
          <p:nvSpPr>
            <p:cNvPr id="172085" name="Freeform 3"/>
            <p:cNvSpPr>
              <a:spLocks/>
            </p:cNvSpPr>
            <p:nvPr/>
          </p:nvSpPr>
          <p:spPr bwMode="auto">
            <a:xfrm>
              <a:off x="1552" y="1744"/>
              <a:ext cx="1644" cy="264"/>
            </a:xfrm>
            <a:custGeom>
              <a:avLst/>
              <a:gdLst>
                <a:gd name="T0" fmla="*/ 0 w 1644"/>
                <a:gd name="T1" fmla="*/ 0 h 264"/>
                <a:gd name="T2" fmla="*/ 240 w 1644"/>
                <a:gd name="T3" fmla="*/ 264 h 264"/>
                <a:gd name="T4" fmla="*/ 1644 w 1644"/>
                <a:gd name="T5" fmla="*/ 264 h 264"/>
                <a:gd name="T6" fmla="*/ 0 60000 65536"/>
                <a:gd name="T7" fmla="*/ 0 60000 65536"/>
                <a:gd name="T8" fmla="*/ 0 60000 65536"/>
                <a:gd name="T9" fmla="*/ 0 w 1644"/>
                <a:gd name="T10" fmla="*/ 0 h 264"/>
                <a:gd name="T11" fmla="*/ 1644 w 1644"/>
                <a:gd name="T12" fmla="*/ 264 h 264"/>
              </a:gdLst>
              <a:ahLst/>
              <a:cxnLst>
                <a:cxn ang="T6">
                  <a:pos x="T0" y="T1"/>
                </a:cxn>
                <a:cxn ang="T7">
                  <a:pos x="T2" y="T3"/>
                </a:cxn>
                <a:cxn ang="T8">
                  <a:pos x="T4" y="T5"/>
                </a:cxn>
              </a:cxnLst>
              <a:rect l="T9" t="T10" r="T11" b="T12"/>
              <a:pathLst>
                <a:path w="1644" h="264">
                  <a:moveTo>
                    <a:pt x="0" y="0"/>
                  </a:moveTo>
                  <a:lnTo>
                    <a:pt x="240" y="264"/>
                  </a:lnTo>
                  <a:lnTo>
                    <a:pt x="1644" y="264"/>
                  </a:lnTo>
                </a:path>
              </a:pathLst>
            </a:custGeom>
            <a:noFill/>
            <a:ln w="57150" cmpd="sng">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dirty="0"/>
            </a:p>
          </p:txBody>
        </p:sp>
        <p:sp>
          <p:nvSpPr>
            <p:cNvPr id="172086" name="Rectangle 4"/>
            <p:cNvSpPr>
              <a:spLocks noChangeArrowheads="1"/>
            </p:cNvSpPr>
            <p:nvPr/>
          </p:nvSpPr>
          <p:spPr bwMode="auto">
            <a:xfrm>
              <a:off x="2075" y="1712"/>
              <a:ext cx="921" cy="2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lnSpc>
                  <a:spcPct val="150000"/>
                </a:lnSpc>
              </a:pPr>
              <a:r>
                <a:rPr lang="en-US" sz="1600" dirty="0"/>
                <a:t>(.6) Low sales</a:t>
              </a:r>
            </a:p>
          </p:txBody>
        </p:sp>
      </p:grpSp>
      <p:grpSp>
        <p:nvGrpSpPr>
          <p:cNvPr id="172034" name="Group 5"/>
          <p:cNvGrpSpPr>
            <a:grpSpLocks/>
          </p:cNvGrpSpPr>
          <p:nvPr/>
        </p:nvGrpSpPr>
        <p:grpSpPr bwMode="auto">
          <a:xfrm>
            <a:off x="2463800" y="1346200"/>
            <a:ext cx="2603500" cy="1117600"/>
            <a:chOff x="1552" y="1008"/>
            <a:chExt cx="1640" cy="704"/>
          </a:xfrm>
        </p:grpSpPr>
        <p:sp>
          <p:nvSpPr>
            <p:cNvPr id="172083" name="Freeform 6"/>
            <p:cNvSpPr>
              <a:spLocks/>
            </p:cNvSpPr>
            <p:nvPr/>
          </p:nvSpPr>
          <p:spPr bwMode="auto">
            <a:xfrm>
              <a:off x="1552" y="1300"/>
              <a:ext cx="1640" cy="412"/>
            </a:xfrm>
            <a:custGeom>
              <a:avLst/>
              <a:gdLst>
                <a:gd name="T0" fmla="*/ 0 w 1640"/>
                <a:gd name="T1" fmla="*/ 412 h 412"/>
                <a:gd name="T2" fmla="*/ 240 w 1640"/>
                <a:gd name="T3" fmla="*/ 4 h 412"/>
                <a:gd name="T4" fmla="*/ 1640 w 1640"/>
                <a:gd name="T5" fmla="*/ 0 h 412"/>
                <a:gd name="T6" fmla="*/ 0 60000 65536"/>
                <a:gd name="T7" fmla="*/ 0 60000 65536"/>
                <a:gd name="T8" fmla="*/ 0 60000 65536"/>
                <a:gd name="T9" fmla="*/ 0 w 1640"/>
                <a:gd name="T10" fmla="*/ 0 h 412"/>
                <a:gd name="T11" fmla="*/ 1640 w 1640"/>
                <a:gd name="T12" fmla="*/ 412 h 412"/>
              </a:gdLst>
              <a:ahLst/>
              <a:cxnLst>
                <a:cxn ang="T6">
                  <a:pos x="T0" y="T1"/>
                </a:cxn>
                <a:cxn ang="T7">
                  <a:pos x="T2" y="T3"/>
                </a:cxn>
                <a:cxn ang="T8">
                  <a:pos x="T4" y="T5"/>
                </a:cxn>
              </a:cxnLst>
              <a:rect l="T9" t="T10" r="T11" b="T12"/>
              <a:pathLst>
                <a:path w="1640" h="412">
                  <a:moveTo>
                    <a:pt x="0" y="412"/>
                  </a:moveTo>
                  <a:lnTo>
                    <a:pt x="240" y="4"/>
                  </a:lnTo>
                  <a:lnTo>
                    <a:pt x="1640" y="0"/>
                  </a:lnTo>
                </a:path>
              </a:pathLst>
            </a:custGeom>
            <a:noFill/>
            <a:ln w="57150" cmpd="sng">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dirty="0"/>
            </a:p>
          </p:txBody>
        </p:sp>
        <p:sp>
          <p:nvSpPr>
            <p:cNvPr id="172084" name="Rectangle 7"/>
            <p:cNvSpPr>
              <a:spLocks noChangeArrowheads="1"/>
            </p:cNvSpPr>
            <p:nvPr/>
          </p:nvSpPr>
          <p:spPr bwMode="auto">
            <a:xfrm>
              <a:off x="2174" y="1008"/>
              <a:ext cx="720" cy="5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lnSpc>
                  <a:spcPct val="150000"/>
                </a:lnSpc>
              </a:pPr>
              <a:r>
                <a:rPr lang="en-US" sz="1600" dirty="0"/>
                <a:t>(.4)</a:t>
              </a:r>
            </a:p>
            <a:p>
              <a:pPr algn="ctr">
                <a:lnSpc>
                  <a:spcPct val="150000"/>
                </a:lnSpc>
              </a:pPr>
              <a:r>
                <a:rPr lang="en-US" sz="1600" dirty="0"/>
                <a:t>High sales</a:t>
              </a:r>
            </a:p>
          </p:txBody>
        </p:sp>
      </p:grpSp>
      <p:sp>
        <p:nvSpPr>
          <p:cNvPr id="172035" name="Rectangle 8"/>
          <p:cNvSpPr>
            <a:spLocks noGrp="1" noChangeArrowheads="1"/>
          </p:cNvSpPr>
          <p:nvPr>
            <p:ph type="title"/>
          </p:nvPr>
        </p:nvSpPr>
        <p:spPr>
          <a:xfrm>
            <a:off x="685800" y="241300"/>
            <a:ext cx="7772400" cy="939800"/>
          </a:xfrm>
        </p:spPr>
        <p:txBody>
          <a:bodyPr/>
          <a:lstStyle/>
          <a:p>
            <a:r>
              <a:rPr lang="en-US" dirty="0">
                <a:latin typeface="Arial" charset="0"/>
                <a:cs typeface="Arial" charset="0"/>
              </a:rPr>
              <a:t>Decision Tree Example</a:t>
            </a:r>
          </a:p>
        </p:txBody>
      </p:sp>
      <p:grpSp>
        <p:nvGrpSpPr>
          <p:cNvPr id="172036" name="Group 9"/>
          <p:cNvGrpSpPr>
            <a:grpSpLocks/>
          </p:cNvGrpSpPr>
          <p:nvPr/>
        </p:nvGrpSpPr>
        <p:grpSpPr bwMode="auto">
          <a:xfrm>
            <a:off x="1308100" y="2247900"/>
            <a:ext cx="1390650" cy="1384300"/>
            <a:chOff x="824" y="1576"/>
            <a:chExt cx="876" cy="872"/>
          </a:xfrm>
        </p:grpSpPr>
        <p:sp>
          <p:nvSpPr>
            <p:cNvPr id="172081" name="Line 10"/>
            <p:cNvSpPr>
              <a:spLocks noChangeShapeType="1"/>
            </p:cNvSpPr>
            <p:nvPr/>
          </p:nvSpPr>
          <p:spPr bwMode="auto">
            <a:xfrm flipV="1">
              <a:off x="824" y="1728"/>
              <a:ext cx="720" cy="720"/>
            </a:xfrm>
            <a:prstGeom prst="line">
              <a:avLst/>
            </a:prstGeom>
            <a:noFill/>
            <a:ln w="571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172082" name="Oval 11"/>
            <p:cNvSpPr>
              <a:spLocks noChangeArrowheads="1"/>
            </p:cNvSpPr>
            <p:nvPr/>
          </p:nvSpPr>
          <p:spPr bwMode="auto">
            <a:xfrm>
              <a:off x="1388" y="1576"/>
              <a:ext cx="312" cy="312"/>
            </a:xfrm>
            <a:prstGeom prst="ellipse">
              <a:avLst/>
            </a:prstGeom>
            <a:solidFill>
              <a:srgbClr val="EEA94C"/>
            </a:solidFill>
            <a:ln w="9525">
              <a:solidFill>
                <a:schemeClr val="tx1"/>
              </a:solidFill>
              <a:round/>
              <a:headEnd/>
              <a:tailEnd/>
            </a:ln>
          </p:spPr>
          <p:txBody>
            <a:bodyPr wrap="none" anchor="ctr"/>
            <a:lstStyle/>
            <a:p>
              <a:endParaRPr lang="en-US" dirty="0"/>
            </a:p>
          </p:txBody>
        </p:sp>
      </p:grpSp>
      <p:grpSp>
        <p:nvGrpSpPr>
          <p:cNvPr id="172037" name="Group 12"/>
          <p:cNvGrpSpPr>
            <a:grpSpLocks/>
          </p:cNvGrpSpPr>
          <p:nvPr/>
        </p:nvGrpSpPr>
        <p:grpSpPr bwMode="auto">
          <a:xfrm>
            <a:off x="228600" y="1598613"/>
            <a:ext cx="2006600" cy="827087"/>
            <a:chOff x="144" y="1167"/>
            <a:chExt cx="1264" cy="521"/>
          </a:xfrm>
        </p:grpSpPr>
        <p:sp>
          <p:nvSpPr>
            <p:cNvPr id="172077" name="Line 13"/>
            <p:cNvSpPr>
              <a:spLocks noChangeShapeType="1"/>
            </p:cNvSpPr>
            <p:nvPr/>
          </p:nvSpPr>
          <p:spPr bwMode="auto">
            <a:xfrm>
              <a:off x="912" y="1496"/>
              <a:ext cx="440" cy="192"/>
            </a:xfrm>
            <a:prstGeom prst="line">
              <a:avLst/>
            </a:prstGeom>
            <a:noFill/>
            <a:ln w="5715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dirty="0"/>
            </a:p>
          </p:txBody>
        </p:sp>
        <p:grpSp>
          <p:nvGrpSpPr>
            <p:cNvPr id="172078" name="Group 14"/>
            <p:cNvGrpSpPr>
              <a:grpSpLocks/>
            </p:cNvGrpSpPr>
            <p:nvPr/>
          </p:nvGrpSpPr>
          <p:grpSpPr bwMode="auto">
            <a:xfrm>
              <a:off x="144" y="1167"/>
              <a:ext cx="1264" cy="375"/>
              <a:chOff x="2176" y="1551"/>
              <a:chExt cx="1264" cy="375"/>
            </a:xfrm>
          </p:grpSpPr>
          <p:sp>
            <p:nvSpPr>
              <p:cNvPr id="172079" name="AutoShape 15"/>
              <p:cNvSpPr>
                <a:spLocks noChangeArrowheads="1"/>
              </p:cNvSpPr>
              <p:nvPr/>
            </p:nvSpPr>
            <p:spPr bwMode="auto">
              <a:xfrm>
                <a:off x="2176" y="1551"/>
                <a:ext cx="1264" cy="368"/>
              </a:xfrm>
              <a:prstGeom prst="roundRect">
                <a:avLst>
                  <a:gd name="adj" fmla="val 50000"/>
                </a:avLst>
              </a:prstGeom>
              <a:solidFill>
                <a:srgbClr val="9FACC7"/>
              </a:solidFill>
              <a:ln w="9525">
                <a:solidFill>
                  <a:schemeClr val="tx1"/>
                </a:solidFill>
                <a:round/>
                <a:headEnd/>
                <a:tailEnd/>
              </a:ln>
            </p:spPr>
            <p:txBody>
              <a:bodyPr wrap="none" anchor="ctr"/>
              <a:lstStyle/>
              <a:p>
                <a:endParaRPr lang="en-US" dirty="0"/>
              </a:p>
            </p:txBody>
          </p:sp>
          <p:sp>
            <p:nvSpPr>
              <p:cNvPr id="172080" name="Rectangle 16"/>
              <p:cNvSpPr>
                <a:spLocks noChangeArrowheads="1"/>
              </p:cNvSpPr>
              <p:nvPr/>
            </p:nvSpPr>
            <p:spPr bwMode="auto">
              <a:xfrm>
                <a:off x="2269" y="1551"/>
                <a:ext cx="1078" cy="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lnSpc>
                    <a:spcPct val="90000"/>
                  </a:lnSpc>
                </a:pPr>
                <a:r>
                  <a:rPr lang="en-US" dirty="0"/>
                  <a:t>Purchase CAD</a:t>
                </a:r>
              </a:p>
              <a:p>
                <a:pPr algn="ctr">
                  <a:lnSpc>
                    <a:spcPct val="90000"/>
                  </a:lnSpc>
                </a:pPr>
                <a:endParaRPr lang="en-US" dirty="0"/>
              </a:p>
            </p:txBody>
          </p:sp>
        </p:grpSp>
      </p:grpSp>
      <p:grpSp>
        <p:nvGrpSpPr>
          <p:cNvPr id="172038" name="Group 17"/>
          <p:cNvGrpSpPr>
            <a:grpSpLocks/>
          </p:cNvGrpSpPr>
          <p:nvPr/>
        </p:nvGrpSpPr>
        <p:grpSpPr bwMode="auto">
          <a:xfrm>
            <a:off x="1066800" y="3098800"/>
            <a:ext cx="4038600" cy="3035300"/>
            <a:chOff x="672" y="2112"/>
            <a:chExt cx="2544" cy="1912"/>
          </a:xfrm>
        </p:grpSpPr>
        <p:grpSp>
          <p:nvGrpSpPr>
            <p:cNvPr id="172056" name="Group 18"/>
            <p:cNvGrpSpPr>
              <a:grpSpLocks/>
            </p:cNvGrpSpPr>
            <p:nvPr/>
          </p:nvGrpSpPr>
          <p:grpSpPr bwMode="auto">
            <a:xfrm>
              <a:off x="1552" y="3152"/>
              <a:ext cx="1640" cy="511"/>
              <a:chOff x="1552" y="3152"/>
              <a:chExt cx="1640" cy="511"/>
            </a:xfrm>
          </p:grpSpPr>
          <p:sp>
            <p:nvSpPr>
              <p:cNvPr id="172075" name="Freeform 19"/>
              <p:cNvSpPr>
                <a:spLocks/>
              </p:cNvSpPr>
              <p:nvPr/>
            </p:nvSpPr>
            <p:spPr bwMode="auto">
              <a:xfrm>
                <a:off x="1552" y="3184"/>
                <a:ext cx="1640" cy="264"/>
              </a:xfrm>
              <a:custGeom>
                <a:avLst/>
                <a:gdLst>
                  <a:gd name="T0" fmla="*/ 0 w 1640"/>
                  <a:gd name="T1" fmla="*/ 0 h 264"/>
                  <a:gd name="T2" fmla="*/ 240 w 1640"/>
                  <a:gd name="T3" fmla="*/ 264 h 264"/>
                  <a:gd name="T4" fmla="*/ 1640 w 1640"/>
                  <a:gd name="T5" fmla="*/ 264 h 264"/>
                  <a:gd name="T6" fmla="*/ 0 60000 65536"/>
                  <a:gd name="T7" fmla="*/ 0 60000 65536"/>
                  <a:gd name="T8" fmla="*/ 0 60000 65536"/>
                  <a:gd name="T9" fmla="*/ 0 w 1640"/>
                  <a:gd name="T10" fmla="*/ 0 h 264"/>
                  <a:gd name="T11" fmla="*/ 1640 w 1640"/>
                  <a:gd name="T12" fmla="*/ 264 h 264"/>
                </a:gdLst>
                <a:ahLst/>
                <a:cxnLst>
                  <a:cxn ang="T6">
                    <a:pos x="T0" y="T1"/>
                  </a:cxn>
                  <a:cxn ang="T7">
                    <a:pos x="T2" y="T3"/>
                  </a:cxn>
                  <a:cxn ang="T8">
                    <a:pos x="T4" y="T5"/>
                  </a:cxn>
                </a:cxnLst>
                <a:rect l="T9" t="T10" r="T11" b="T12"/>
                <a:pathLst>
                  <a:path w="1640" h="264">
                    <a:moveTo>
                      <a:pt x="0" y="0"/>
                    </a:moveTo>
                    <a:lnTo>
                      <a:pt x="240" y="264"/>
                    </a:lnTo>
                    <a:lnTo>
                      <a:pt x="1640" y="264"/>
                    </a:lnTo>
                  </a:path>
                </a:pathLst>
              </a:custGeom>
              <a:noFill/>
              <a:ln w="57150" cmpd="sng">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dirty="0"/>
              </a:p>
            </p:txBody>
          </p:sp>
          <p:sp>
            <p:nvSpPr>
              <p:cNvPr id="172076" name="Rectangle 20"/>
              <p:cNvSpPr>
                <a:spLocks noChangeArrowheads="1"/>
              </p:cNvSpPr>
              <p:nvPr/>
            </p:nvSpPr>
            <p:spPr bwMode="auto">
              <a:xfrm>
                <a:off x="2188" y="3152"/>
                <a:ext cx="691" cy="5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lnSpc>
                    <a:spcPct val="150000"/>
                  </a:lnSpc>
                </a:pPr>
                <a:r>
                  <a:rPr lang="en-US" sz="1600" dirty="0"/>
                  <a:t>(.6)</a:t>
                </a:r>
              </a:p>
              <a:p>
                <a:pPr algn="ctr">
                  <a:lnSpc>
                    <a:spcPct val="150000"/>
                  </a:lnSpc>
                </a:pPr>
                <a:r>
                  <a:rPr lang="en-US" sz="1600" dirty="0"/>
                  <a:t>Low sales</a:t>
                </a:r>
              </a:p>
            </p:txBody>
          </p:sp>
        </p:grpSp>
        <p:grpSp>
          <p:nvGrpSpPr>
            <p:cNvPr id="172057" name="Group 21"/>
            <p:cNvGrpSpPr>
              <a:grpSpLocks/>
            </p:cNvGrpSpPr>
            <p:nvPr/>
          </p:nvGrpSpPr>
          <p:grpSpPr bwMode="auto">
            <a:xfrm>
              <a:off x="1552" y="2416"/>
              <a:ext cx="1644" cy="736"/>
              <a:chOff x="1552" y="2416"/>
              <a:chExt cx="1644" cy="736"/>
            </a:xfrm>
          </p:grpSpPr>
          <p:sp>
            <p:nvSpPr>
              <p:cNvPr id="172073" name="Freeform 22"/>
              <p:cNvSpPr>
                <a:spLocks/>
              </p:cNvSpPr>
              <p:nvPr/>
            </p:nvSpPr>
            <p:spPr bwMode="auto">
              <a:xfrm>
                <a:off x="1552" y="2704"/>
                <a:ext cx="1644" cy="448"/>
              </a:xfrm>
              <a:custGeom>
                <a:avLst/>
                <a:gdLst>
                  <a:gd name="T0" fmla="*/ 0 w 1644"/>
                  <a:gd name="T1" fmla="*/ 448 h 448"/>
                  <a:gd name="T2" fmla="*/ 240 w 1644"/>
                  <a:gd name="T3" fmla="*/ 0 h 448"/>
                  <a:gd name="T4" fmla="*/ 1644 w 1644"/>
                  <a:gd name="T5" fmla="*/ 0 h 448"/>
                  <a:gd name="T6" fmla="*/ 0 60000 65536"/>
                  <a:gd name="T7" fmla="*/ 0 60000 65536"/>
                  <a:gd name="T8" fmla="*/ 0 60000 65536"/>
                  <a:gd name="T9" fmla="*/ 0 w 1644"/>
                  <a:gd name="T10" fmla="*/ 0 h 448"/>
                  <a:gd name="T11" fmla="*/ 1644 w 1644"/>
                  <a:gd name="T12" fmla="*/ 448 h 448"/>
                </a:gdLst>
                <a:ahLst/>
                <a:cxnLst>
                  <a:cxn ang="T6">
                    <a:pos x="T0" y="T1"/>
                  </a:cxn>
                  <a:cxn ang="T7">
                    <a:pos x="T2" y="T3"/>
                  </a:cxn>
                  <a:cxn ang="T8">
                    <a:pos x="T4" y="T5"/>
                  </a:cxn>
                </a:cxnLst>
                <a:rect l="T9" t="T10" r="T11" b="T12"/>
                <a:pathLst>
                  <a:path w="1644" h="448">
                    <a:moveTo>
                      <a:pt x="0" y="448"/>
                    </a:moveTo>
                    <a:lnTo>
                      <a:pt x="240" y="0"/>
                    </a:lnTo>
                    <a:lnTo>
                      <a:pt x="1644" y="0"/>
                    </a:lnTo>
                  </a:path>
                </a:pathLst>
              </a:custGeom>
              <a:noFill/>
              <a:ln w="57150" cmpd="sng">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dirty="0"/>
              </a:p>
            </p:txBody>
          </p:sp>
          <p:sp>
            <p:nvSpPr>
              <p:cNvPr id="172074" name="Rectangle 23"/>
              <p:cNvSpPr>
                <a:spLocks noChangeArrowheads="1"/>
              </p:cNvSpPr>
              <p:nvPr/>
            </p:nvSpPr>
            <p:spPr bwMode="auto">
              <a:xfrm>
                <a:off x="2174" y="2416"/>
                <a:ext cx="720" cy="5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lnSpc>
                    <a:spcPct val="150000"/>
                  </a:lnSpc>
                </a:pPr>
                <a:r>
                  <a:rPr lang="en-US" sz="1600" dirty="0"/>
                  <a:t>(.4)</a:t>
                </a:r>
              </a:p>
              <a:p>
                <a:pPr algn="ctr">
                  <a:lnSpc>
                    <a:spcPct val="150000"/>
                  </a:lnSpc>
                </a:pPr>
                <a:r>
                  <a:rPr lang="en-US" sz="1600" dirty="0"/>
                  <a:t>High sales</a:t>
                </a:r>
              </a:p>
            </p:txBody>
          </p:sp>
        </p:grpSp>
        <p:sp>
          <p:nvSpPr>
            <p:cNvPr id="172058" name="Freeform 24"/>
            <p:cNvSpPr>
              <a:spLocks/>
            </p:cNvSpPr>
            <p:nvPr/>
          </p:nvSpPr>
          <p:spPr bwMode="auto">
            <a:xfrm>
              <a:off x="816" y="2464"/>
              <a:ext cx="2400" cy="1560"/>
            </a:xfrm>
            <a:custGeom>
              <a:avLst/>
              <a:gdLst>
                <a:gd name="T0" fmla="*/ 0 w 2400"/>
                <a:gd name="T1" fmla="*/ 0 h 1560"/>
                <a:gd name="T2" fmla="*/ 0 w 2400"/>
                <a:gd name="T3" fmla="*/ 1560 h 1560"/>
                <a:gd name="T4" fmla="*/ 2400 w 2400"/>
                <a:gd name="T5" fmla="*/ 1560 h 1560"/>
                <a:gd name="T6" fmla="*/ 0 60000 65536"/>
                <a:gd name="T7" fmla="*/ 0 60000 65536"/>
                <a:gd name="T8" fmla="*/ 0 60000 65536"/>
                <a:gd name="T9" fmla="*/ 0 w 2400"/>
                <a:gd name="T10" fmla="*/ 0 h 1560"/>
                <a:gd name="T11" fmla="*/ 2400 w 2400"/>
                <a:gd name="T12" fmla="*/ 1560 h 1560"/>
              </a:gdLst>
              <a:ahLst/>
              <a:cxnLst>
                <a:cxn ang="T6">
                  <a:pos x="T0" y="T1"/>
                </a:cxn>
                <a:cxn ang="T7">
                  <a:pos x="T2" y="T3"/>
                </a:cxn>
                <a:cxn ang="T8">
                  <a:pos x="T4" y="T5"/>
                </a:cxn>
              </a:cxnLst>
              <a:rect l="T9" t="T10" r="T11" b="T12"/>
              <a:pathLst>
                <a:path w="2400" h="1560">
                  <a:moveTo>
                    <a:pt x="0" y="0"/>
                  </a:moveTo>
                  <a:lnTo>
                    <a:pt x="0" y="1560"/>
                  </a:lnTo>
                  <a:lnTo>
                    <a:pt x="2400" y="1560"/>
                  </a:lnTo>
                </a:path>
              </a:pathLst>
            </a:custGeom>
            <a:noFill/>
            <a:ln w="57150" cmpd="sng">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dirty="0"/>
            </a:p>
          </p:txBody>
        </p:sp>
        <p:grpSp>
          <p:nvGrpSpPr>
            <p:cNvPr id="172059" name="Group 25"/>
            <p:cNvGrpSpPr>
              <a:grpSpLocks/>
            </p:cNvGrpSpPr>
            <p:nvPr/>
          </p:nvGrpSpPr>
          <p:grpSpPr bwMode="auto">
            <a:xfrm>
              <a:off x="824" y="2448"/>
              <a:ext cx="876" cy="880"/>
              <a:chOff x="824" y="2448"/>
              <a:chExt cx="876" cy="880"/>
            </a:xfrm>
          </p:grpSpPr>
          <p:sp>
            <p:nvSpPr>
              <p:cNvPr id="172071" name="Line 26"/>
              <p:cNvSpPr>
                <a:spLocks noChangeShapeType="1"/>
              </p:cNvSpPr>
              <p:nvPr/>
            </p:nvSpPr>
            <p:spPr bwMode="auto">
              <a:xfrm>
                <a:off x="824" y="2448"/>
                <a:ext cx="712" cy="704"/>
              </a:xfrm>
              <a:prstGeom prst="line">
                <a:avLst/>
              </a:prstGeom>
              <a:noFill/>
              <a:ln w="571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172072" name="Oval 27"/>
              <p:cNvSpPr>
                <a:spLocks noChangeArrowheads="1"/>
              </p:cNvSpPr>
              <p:nvPr/>
            </p:nvSpPr>
            <p:spPr bwMode="auto">
              <a:xfrm>
                <a:off x="1388" y="3016"/>
                <a:ext cx="312" cy="312"/>
              </a:xfrm>
              <a:prstGeom prst="ellipse">
                <a:avLst/>
              </a:prstGeom>
              <a:solidFill>
                <a:srgbClr val="EEA94C"/>
              </a:solidFill>
              <a:ln w="9525">
                <a:solidFill>
                  <a:schemeClr val="tx1"/>
                </a:solidFill>
                <a:round/>
                <a:headEnd/>
                <a:tailEnd/>
              </a:ln>
            </p:spPr>
            <p:txBody>
              <a:bodyPr wrap="none" anchor="ctr"/>
              <a:lstStyle/>
              <a:p>
                <a:endParaRPr lang="en-US" dirty="0"/>
              </a:p>
            </p:txBody>
          </p:sp>
        </p:grpSp>
        <p:grpSp>
          <p:nvGrpSpPr>
            <p:cNvPr id="172060" name="Group 28"/>
            <p:cNvGrpSpPr>
              <a:grpSpLocks/>
            </p:cNvGrpSpPr>
            <p:nvPr/>
          </p:nvGrpSpPr>
          <p:grpSpPr bwMode="auto">
            <a:xfrm>
              <a:off x="1200" y="2112"/>
              <a:ext cx="1880" cy="896"/>
              <a:chOff x="1200" y="2112"/>
              <a:chExt cx="1880" cy="896"/>
            </a:xfrm>
          </p:grpSpPr>
          <p:sp>
            <p:nvSpPr>
              <p:cNvPr id="172067" name="Line 29"/>
              <p:cNvSpPr>
                <a:spLocks noChangeShapeType="1"/>
              </p:cNvSpPr>
              <p:nvPr/>
            </p:nvSpPr>
            <p:spPr bwMode="auto">
              <a:xfrm flipH="1">
                <a:off x="1552" y="2392"/>
                <a:ext cx="32" cy="616"/>
              </a:xfrm>
              <a:prstGeom prst="line">
                <a:avLst/>
              </a:prstGeom>
              <a:noFill/>
              <a:ln w="5715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dirty="0"/>
              </a:p>
            </p:txBody>
          </p:sp>
          <p:grpSp>
            <p:nvGrpSpPr>
              <p:cNvPr id="172068" name="Group 30"/>
              <p:cNvGrpSpPr>
                <a:grpSpLocks/>
              </p:cNvGrpSpPr>
              <p:nvPr/>
            </p:nvGrpSpPr>
            <p:grpSpPr bwMode="auto">
              <a:xfrm>
                <a:off x="1200" y="2112"/>
                <a:ext cx="1880" cy="375"/>
                <a:chOff x="1872" y="2531"/>
                <a:chExt cx="1880" cy="375"/>
              </a:xfrm>
            </p:grpSpPr>
            <p:sp>
              <p:nvSpPr>
                <p:cNvPr id="172069" name="AutoShape 31"/>
                <p:cNvSpPr>
                  <a:spLocks noChangeArrowheads="1"/>
                </p:cNvSpPr>
                <p:nvPr/>
              </p:nvSpPr>
              <p:spPr bwMode="auto">
                <a:xfrm>
                  <a:off x="1872" y="2531"/>
                  <a:ext cx="1880" cy="368"/>
                </a:xfrm>
                <a:prstGeom prst="roundRect">
                  <a:avLst>
                    <a:gd name="adj" fmla="val 50000"/>
                  </a:avLst>
                </a:prstGeom>
                <a:solidFill>
                  <a:srgbClr val="9FACC7"/>
                </a:solidFill>
                <a:ln w="9525">
                  <a:solidFill>
                    <a:schemeClr val="tx1"/>
                  </a:solidFill>
                  <a:round/>
                  <a:headEnd/>
                  <a:tailEnd/>
                </a:ln>
              </p:spPr>
              <p:txBody>
                <a:bodyPr wrap="none" anchor="ctr"/>
                <a:lstStyle/>
                <a:p>
                  <a:endParaRPr lang="en-US" dirty="0"/>
                </a:p>
              </p:txBody>
            </p:sp>
            <p:sp>
              <p:nvSpPr>
                <p:cNvPr id="172070" name="Rectangle 32"/>
                <p:cNvSpPr>
                  <a:spLocks noChangeArrowheads="1"/>
                </p:cNvSpPr>
                <p:nvPr/>
              </p:nvSpPr>
              <p:spPr bwMode="auto">
                <a:xfrm>
                  <a:off x="1978" y="2531"/>
                  <a:ext cx="1668" cy="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lnSpc>
                      <a:spcPct val="90000"/>
                    </a:lnSpc>
                  </a:pPr>
                  <a:r>
                    <a:rPr lang="en-US" dirty="0"/>
                    <a:t>Hire and train engineers</a:t>
                  </a:r>
                </a:p>
                <a:p>
                  <a:pPr algn="ctr">
                    <a:lnSpc>
                      <a:spcPct val="90000"/>
                    </a:lnSpc>
                  </a:pPr>
                  <a:endParaRPr lang="en-US" dirty="0"/>
                </a:p>
              </p:txBody>
            </p:sp>
          </p:grpSp>
        </p:grpSp>
        <p:grpSp>
          <p:nvGrpSpPr>
            <p:cNvPr id="172061" name="Group 33"/>
            <p:cNvGrpSpPr>
              <a:grpSpLocks/>
            </p:cNvGrpSpPr>
            <p:nvPr/>
          </p:nvGrpSpPr>
          <p:grpSpPr bwMode="auto">
            <a:xfrm>
              <a:off x="992" y="3536"/>
              <a:ext cx="1312" cy="440"/>
              <a:chOff x="992" y="3536"/>
              <a:chExt cx="1312" cy="440"/>
            </a:xfrm>
          </p:grpSpPr>
          <p:sp>
            <p:nvSpPr>
              <p:cNvPr id="172063" name="Line 34"/>
              <p:cNvSpPr>
                <a:spLocks noChangeShapeType="1"/>
              </p:cNvSpPr>
              <p:nvPr/>
            </p:nvSpPr>
            <p:spPr bwMode="auto">
              <a:xfrm>
                <a:off x="2120" y="3704"/>
                <a:ext cx="184" cy="272"/>
              </a:xfrm>
              <a:prstGeom prst="line">
                <a:avLst/>
              </a:prstGeom>
              <a:noFill/>
              <a:ln w="5715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dirty="0"/>
              </a:p>
            </p:txBody>
          </p:sp>
          <p:grpSp>
            <p:nvGrpSpPr>
              <p:cNvPr id="172064" name="Group 35"/>
              <p:cNvGrpSpPr>
                <a:grpSpLocks/>
              </p:cNvGrpSpPr>
              <p:nvPr/>
            </p:nvGrpSpPr>
            <p:grpSpPr bwMode="auto">
              <a:xfrm>
                <a:off x="992" y="3536"/>
                <a:ext cx="1152" cy="368"/>
                <a:chOff x="2320" y="3232"/>
                <a:chExt cx="1152" cy="368"/>
              </a:xfrm>
            </p:grpSpPr>
            <p:sp>
              <p:nvSpPr>
                <p:cNvPr id="172065" name="AutoShape 36"/>
                <p:cNvSpPr>
                  <a:spLocks noChangeArrowheads="1"/>
                </p:cNvSpPr>
                <p:nvPr/>
              </p:nvSpPr>
              <p:spPr bwMode="auto">
                <a:xfrm>
                  <a:off x="2320" y="3232"/>
                  <a:ext cx="1152" cy="368"/>
                </a:xfrm>
                <a:prstGeom prst="roundRect">
                  <a:avLst>
                    <a:gd name="adj" fmla="val 50000"/>
                  </a:avLst>
                </a:prstGeom>
                <a:solidFill>
                  <a:srgbClr val="9FACC7"/>
                </a:solidFill>
                <a:ln w="9525">
                  <a:solidFill>
                    <a:schemeClr val="tx1"/>
                  </a:solidFill>
                  <a:round/>
                  <a:headEnd/>
                  <a:tailEnd/>
                </a:ln>
              </p:spPr>
              <p:txBody>
                <a:bodyPr wrap="none" anchor="ctr"/>
                <a:lstStyle/>
                <a:p>
                  <a:endParaRPr lang="en-US" dirty="0"/>
                </a:p>
              </p:txBody>
            </p:sp>
            <p:sp>
              <p:nvSpPr>
                <p:cNvPr id="172066" name="Rectangle 37"/>
                <p:cNvSpPr>
                  <a:spLocks noChangeArrowheads="1"/>
                </p:cNvSpPr>
                <p:nvPr/>
              </p:nvSpPr>
              <p:spPr bwMode="auto">
                <a:xfrm>
                  <a:off x="2486" y="3309"/>
                  <a:ext cx="820" cy="2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lnSpc>
                      <a:spcPct val="90000"/>
                    </a:lnSpc>
                  </a:pPr>
                  <a:r>
                    <a:rPr lang="en-US" dirty="0"/>
                    <a:t>Do nothing</a:t>
                  </a:r>
                </a:p>
              </p:txBody>
            </p:sp>
          </p:grpSp>
        </p:grpSp>
        <p:sp>
          <p:nvSpPr>
            <p:cNvPr id="172062" name="Rectangle 38"/>
            <p:cNvSpPr>
              <a:spLocks noChangeArrowheads="1"/>
            </p:cNvSpPr>
            <p:nvPr/>
          </p:nvSpPr>
          <p:spPr bwMode="auto">
            <a:xfrm>
              <a:off x="672" y="2300"/>
              <a:ext cx="304" cy="304"/>
            </a:xfrm>
            <a:prstGeom prst="rect">
              <a:avLst/>
            </a:prstGeom>
            <a:solidFill>
              <a:srgbClr val="EEA94C"/>
            </a:solidFill>
            <a:ln w="9525">
              <a:solidFill>
                <a:schemeClr val="tx1"/>
              </a:solidFill>
              <a:miter lim="800000"/>
              <a:headEnd/>
              <a:tailEnd/>
            </a:ln>
          </p:spPr>
          <p:txBody>
            <a:bodyPr wrap="none" anchor="ctr"/>
            <a:lstStyle/>
            <a:p>
              <a:endParaRPr lang="en-US" dirty="0"/>
            </a:p>
          </p:txBody>
        </p:sp>
      </p:grpSp>
      <p:grpSp>
        <p:nvGrpSpPr>
          <p:cNvPr id="165928" name="Group 40"/>
          <p:cNvGrpSpPr>
            <a:grpSpLocks/>
          </p:cNvGrpSpPr>
          <p:nvPr/>
        </p:nvGrpSpPr>
        <p:grpSpPr bwMode="auto">
          <a:xfrm>
            <a:off x="5067300" y="1292225"/>
            <a:ext cx="3841750" cy="1023938"/>
            <a:chOff x="3192" y="974"/>
            <a:chExt cx="2420" cy="645"/>
          </a:xfrm>
        </p:grpSpPr>
        <p:sp>
          <p:nvSpPr>
            <p:cNvPr id="172053" name="Rectangle 41"/>
            <p:cNvSpPr>
              <a:spLocks noChangeArrowheads="1"/>
            </p:cNvSpPr>
            <p:nvPr/>
          </p:nvSpPr>
          <p:spPr bwMode="auto">
            <a:xfrm>
              <a:off x="3318" y="974"/>
              <a:ext cx="2294" cy="6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nSpc>
                  <a:spcPct val="90000"/>
                </a:lnSpc>
                <a:tabLst>
                  <a:tab pos="1054100" algn="r"/>
                  <a:tab pos="1244600" algn="l"/>
                </a:tabLst>
              </a:pPr>
              <a:r>
                <a:rPr lang="en-US" sz="1600" dirty="0"/>
                <a:t>	$2,500,000	Revenue</a:t>
              </a:r>
            </a:p>
            <a:p>
              <a:pPr>
                <a:lnSpc>
                  <a:spcPct val="90000"/>
                </a:lnSpc>
                <a:tabLst>
                  <a:tab pos="1054100" algn="r"/>
                  <a:tab pos="1244600" algn="l"/>
                </a:tabLst>
              </a:pPr>
              <a:r>
                <a:rPr lang="en-US" sz="1600" dirty="0"/>
                <a:t>	– 1,000,000	Mfg cost ($40 x 25,000)</a:t>
              </a:r>
            </a:p>
            <a:p>
              <a:pPr>
                <a:lnSpc>
                  <a:spcPct val="90000"/>
                </a:lnSpc>
                <a:tabLst>
                  <a:tab pos="1054100" algn="r"/>
                  <a:tab pos="1244600" algn="l"/>
                </a:tabLst>
              </a:pPr>
              <a:r>
                <a:rPr lang="en-US" sz="1600" dirty="0"/>
                <a:t>	– 500,000	CAD cost</a:t>
              </a:r>
            </a:p>
            <a:p>
              <a:pPr>
                <a:lnSpc>
                  <a:spcPct val="90000"/>
                </a:lnSpc>
                <a:spcBef>
                  <a:spcPct val="20000"/>
                </a:spcBef>
                <a:tabLst>
                  <a:tab pos="1054100" algn="r"/>
                  <a:tab pos="1244600" algn="l"/>
                </a:tabLst>
              </a:pPr>
              <a:r>
                <a:rPr lang="en-US" sz="1600" dirty="0"/>
                <a:t>	$1,000,000	Net</a:t>
              </a:r>
            </a:p>
          </p:txBody>
        </p:sp>
        <p:sp>
          <p:nvSpPr>
            <p:cNvPr id="172054" name="AutoShape 42"/>
            <p:cNvSpPr>
              <a:spLocks/>
            </p:cNvSpPr>
            <p:nvPr/>
          </p:nvSpPr>
          <p:spPr bwMode="auto">
            <a:xfrm>
              <a:off x="3192" y="1036"/>
              <a:ext cx="160" cy="528"/>
            </a:xfrm>
            <a:prstGeom prst="leftBrace">
              <a:avLst>
                <a:gd name="adj1" fmla="val 27500"/>
                <a:gd name="adj2" fmla="val 50000"/>
              </a:avLst>
            </a:prstGeom>
            <a:noFill/>
            <a:ln w="381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dirty="0"/>
            </a:p>
          </p:txBody>
        </p:sp>
        <p:sp>
          <p:nvSpPr>
            <p:cNvPr id="172055" name="Line 43"/>
            <p:cNvSpPr>
              <a:spLocks noChangeShapeType="1"/>
            </p:cNvSpPr>
            <p:nvPr/>
          </p:nvSpPr>
          <p:spPr bwMode="auto">
            <a:xfrm flipH="1">
              <a:off x="3372" y="1436"/>
              <a:ext cx="680"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grpSp>
      <p:grpSp>
        <p:nvGrpSpPr>
          <p:cNvPr id="165932" name="Group 44"/>
          <p:cNvGrpSpPr>
            <a:grpSpLocks/>
          </p:cNvGrpSpPr>
          <p:nvPr/>
        </p:nvGrpSpPr>
        <p:grpSpPr bwMode="auto">
          <a:xfrm>
            <a:off x="5067300" y="2422525"/>
            <a:ext cx="3729038" cy="1023938"/>
            <a:chOff x="3192" y="1686"/>
            <a:chExt cx="2349" cy="645"/>
          </a:xfrm>
        </p:grpSpPr>
        <p:sp>
          <p:nvSpPr>
            <p:cNvPr id="172050" name="Rectangle 45"/>
            <p:cNvSpPr>
              <a:spLocks noChangeArrowheads="1"/>
            </p:cNvSpPr>
            <p:nvPr/>
          </p:nvSpPr>
          <p:spPr bwMode="auto">
            <a:xfrm>
              <a:off x="3318" y="1686"/>
              <a:ext cx="2223" cy="6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nSpc>
                  <a:spcPct val="90000"/>
                </a:lnSpc>
                <a:tabLst>
                  <a:tab pos="1054100" algn="r"/>
                  <a:tab pos="1244600" algn="l"/>
                </a:tabLst>
              </a:pPr>
              <a:r>
                <a:rPr lang="en-US" sz="1600" dirty="0"/>
                <a:t>	$800,000	Revenue</a:t>
              </a:r>
            </a:p>
            <a:p>
              <a:pPr>
                <a:lnSpc>
                  <a:spcPct val="90000"/>
                </a:lnSpc>
                <a:tabLst>
                  <a:tab pos="1054100" algn="r"/>
                  <a:tab pos="1244600" algn="l"/>
                </a:tabLst>
              </a:pPr>
              <a:r>
                <a:rPr lang="en-US" sz="1600" dirty="0"/>
                <a:t>	– 320,000	Mfg cost ($40 x 8,000)</a:t>
              </a:r>
            </a:p>
            <a:p>
              <a:pPr>
                <a:lnSpc>
                  <a:spcPct val="90000"/>
                </a:lnSpc>
                <a:tabLst>
                  <a:tab pos="1054100" algn="r"/>
                  <a:tab pos="1244600" algn="l"/>
                </a:tabLst>
              </a:pPr>
              <a:r>
                <a:rPr lang="en-US" sz="1600" dirty="0"/>
                <a:t>	– 500,000	CAD cost</a:t>
              </a:r>
            </a:p>
            <a:p>
              <a:pPr>
                <a:lnSpc>
                  <a:spcPct val="90000"/>
                </a:lnSpc>
                <a:spcBef>
                  <a:spcPct val="20000"/>
                </a:spcBef>
                <a:tabLst>
                  <a:tab pos="1054100" algn="r"/>
                  <a:tab pos="1244600" algn="l"/>
                </a:tabLst>
              </a:pPr>
              <a:r>
                <a:rPr lang="en-US" sz="1600" dirty="0"/>
                <a:t>	– $20,000	Net loss</a:t>
              </a:r>
            </a:p>
          </p:txBody>
        </p:sp>
        <p:sp>
          <p:nvSpPr>
            <p:cNvPr id="172051" name="AutoShape 46"/>
            <p:cNvSpPr>
              <a:spLocks/>
            </p:cNvSpPr>
            <p:nvPr/>
          </p:nvSpPr>
          <p:spPr bwMode="auto">
            <a:xfrm>
              <a:off x="3192" y="1744"/>
              <a:ext cx="160" cy="528"/>
            </a:xfrm>
            <a:prstGeom prst="leftBrace">
              <a:avLst>
                <a:gd name="adj1" fmla="val 27500"/>
                <a:gd name="adj2" fmla="val 50000"/>
              </a:avLst>
            </a:prstGeom>
            <a:noFill/>
            <a:ln w="381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dirty="0"/>
            </a:p>
          </p:txBody>
        </p:sp>
        <p:sp>
          <p:nvSpPr>
            <p:cNvPr id="172052" name="Line 47"/>
            <p:cNvSpPr>
              <a:spLocks noChangeShapeType="1"/>
            </p:cNvSpPr>
            <p:nvPr/>
          </p:nvSpPr>
          <p:spPr bwMode="auto">
            <a:xfrm flipH="1">
              <a:off x="3428" y="2148"/>
              <a:ext cx="624"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grpSp>
      <p:sp>
        <p:nvSpPr>
          <p:cNvPr id="165936" name="Rectangle 48"/>
          <p:cNvSpPr>
            <a:spLocks noChangeArrowheads="1"/>
          </p:cNvSpPr>
          <p:nvPr/>
        </p:nvSpPr>
        <p:spPr bwMode="auto">
          <a:xfrm>
            <a:off x="508000" y="3670300"/>
            <a:ext cx="8140700" cy="1612900"/>
          </a:xfrm>
          <a:prstGeom prst="rect">
            <a:avLst/>
          </a:prstGeom>
          <a:solidFill>
            <a:schemeClr val="accent4"/>
          </a:solidFill>
          <a:ln w="9525">
            <a:solidFill>
              <a:schemeClr val="tx1"/>
            </a:solidFill>
            <a:miter lim="800000"/>
            <a:headEnd/>
            <a:tailEnd/>
          </a:ln>
          <a:effectLst/>
        </p:spPr>
        <p:txBody>
          <a:bodyPr wrap="none" anchor="ctr"/>
          <a:lstStyle/>
          <a:p>
            <a:pPr fontAlgn="auto">
              <a:spcBef>
                <a:spcPts val="0"/>
              </a:spcBef>
              <a:spcAft>
                <a:spcPts val="0"/>
              </a:spcAft>
              <a:defRPr/>
            </a:pPr>
            <a:endParaRPr lang="en-US" dirty="0">
              <a:latin typeface="Arial"/>
              <a:ea typeface="+mn-ea"/>
              <a:cs typeface="Arial"/>
            </a:endParaRPr>
          </a:p>
        </p:txBody>
      </p:sp>
      <p:sp>
        <p:nvSpPr>
          <p:cNvPr id="165937" name="Rectangle 49"/>
          <p:cNvSpPr>
            <a:spLocks noChangeArrowheads="1"/>
          </p:cNvSpPr>
          <p:nvPr/>
        </p:nvSpPr>
        <p:spPr bwMode="auto">
          <a:xfrm>
            <a:off x="687388" y="4052888"/>
            <a:ext cx="8108950" cy="450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nSpc>
                <a:spcPct val="120000"/>
              </a:lnSpc>
              <a:tabLst>
                <a:tab pos="3619500" algn="l"/>
              </a:tabLst>
            </a:pPr>
            <a:r>
              <a:rPr lang="en-US" sz="2000" dirty="0"/>
              <a:t>EMV (purchase CAD system)	= (.4)($1,000,000) + (.6)(– $20,000)</a:t>
            </a:r>
          </a:p>
        </p:txBody>
      </p:sp>
      <p:grpSp>
        <p:nvGrpSpPr>
          <p:cNvPr id="165938" name="Group 50"/>
          <p:cNvGrpSpPr>
            <a:grpSpLocks/>
          </p:cNvGrpSpPr>
          <p:nvPr/>
        </p:nvGrpSpPr>
        <p:grpSpPr bwMode="auto">
          <a:xfrm>
            <a:off x="4279900" y="1589088"/>
            <a:ext cx="1079500" cy="2474912"/>
            <a:chOff x="2696" y="1161"/>
            <a:chExt cx="680" cy="1559"/>
          </a:xfrm>
        </p:grpSpPr>
        <p:sp>
          <p:nvSpPr>
            <p:cNvPr id="172048" name="Freeform 51"/>
            <p:cNvSpPr>
              <a:spLocks/>
            </p:cNvSpPr>
            <p:nvPr/>
          </p:nvSpPr>
          <p:spPr bwMode="auto">
            <a:xfrm>
              <a:off x="3089" y="1504"/>
              <a:ext cx="287" cy="1216"/>
            </a:xfrm>
            <a:custGeom>
              <a:avLst/>
              <a:gdLst>
                <a:gd name="T0" fmla="*/ 247 w 287"/>
                <a:gd name="T1" fmla="*/ 0 h 1216"/>
                <a:gd name="T2" fmla="*/ 7 w 287"/>
                <a:gd name="T3" fmla="*/ 216 h 1216"/>
                <a:gd name="T4" fmla="*/ 287 w 287"/>
                <a:gd name="T5" fmla="*/ 1216 h 1216"/>
                <a:gd name="T6" fmla="*/ 0 60000 65536"/>
                <a:gd name="T7" fmla="*/ 0 60000 65536"/>
                <a:gd name="T8" fmla="*/ 0 60000 65536"/>
                <a:gd name="T9" fmla="*/ 0 w 287"/>
                <a:gd name="T10" fmla="*/ 0 h 1216"/>
                <a:gd name="T11" fmla="*/ 287 w 287"/>
                <a:gd name="T12" fmla="*/ 1216 h 1216"/>
              </a:gdLst>
              <a:ahLst/>
              <a:cxnLst>
                <a:cxn ang="T6">
                  <a:pos x="T0" y="T1"/>
                </a:cxn>
                <a:cxn ang="T7">
                  <a:pos x="T2" y="T3"/>
                </a:cxn>
                <a:cxn ang="T8">
                  <a:pos x="T4" y="T5"/>
                </a:cxn>
              </a:cxnLst>
              <a:rect l="T9" t="T10" r="T11" b="T12"/>
              <a:pathLst>
                <a:path w="287" h="1216">
                  <a:moveTo>
                    <a:pt x="247" y="0"/>
                  </a:moveTo>
                  <a:cubicBezTo>
                    <a:pt x="123" y="6"/>
                    <a:pt x="0" y="13"/>
                    <a:pt x="7" y="216"/>
                  </a:cubicBezTo>
                  <a:cubicBezTo>
                    <a:pt x="14" y="419"/>
                    <a:pt x="150" y="817"/>
                    <a:pt x="287" y="1216"/>
                  </a:cubicBezTo>
                </a:path>
              </a:pathLst>
            </a:custGeom>
            <a:noFill/>
            <a:ln w="57150">
              <a:solidFill>
                <a:srgbClr val="D33320"/>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endParaRPr lang="en-US" dirty="0"/>
            </a:p>
          </p:txBody>
        </p:sp>
        <p:sp>
          <p:nvSpPr>
            <p:cNvPr id="172049" name="Freeform 52"/>
            <p:cNvSpPr>
              <a:spLocks/>
            </p:cNvSpPr>
            <p:nvPr/>
          </p:nvSpPr>
          <p:spPr bwMode="auto">
            <a:xfrm>
              <a:off x="2696" y="1161"/>
              <a:ext cx="344" cy="1559"/>
            </a:xfrm>
            <a:custGeom>
              <a:avLst/>
              <a:gdLst>
                <a:gd name="T0" fmla="*/ 0 w 344"/>
                <a:gd name="T1" fmla="*/ 31 h 1559"/>
                <a:gd name="T2" fmla="*/ 200 w 344"/>
                <a:gd name="T3" fmla="*/ 255 h 1559"/>
                <a:gd name="T4" fmla="*/ 344 w 344"/>
                <a:gd name="T5" fmla="*/ 1559 h 1559"/>
                <a:gd name="T6" fmla="*/ 0 60000 65536"/>
                <a:gd name="T7" fmla="*/ 0 60000 65536"/>
                <a:gd name="T8" fmla="*/ 0 60000 65536"/>
                <a:gd name="T9" fmla="*/ 0 w 344"/>
                <a:gd name="T10" fmla="*/ 0 h 1559"/>
                <a:gd name="T11" fmla="*/ 344 w 344"/>
                <a:gd name="T12" fmla="*/ 1559 h 1559"/>
              </a:gdLst>
              <a:ahLst/>
              <a:cxnLst>
                <a:cxn ang="T6">
                  <a:pos x="T0" y="T1"/>
                </a:cxn>
                <a:cxn ang="T7">
                  <a:pos x="T2" y="T3"/>
                </a:cxn>
                <a:cxn ang="T8">
                  <a:pos x="T4" y="T5"/>
                </a:cxn>
              </a:cxnLst>
              <a:rect l="T9" t="T10" r="T11" b="T12"/>
              <a:pathLst>
                <a:path w="344" h="1559">
                  <a:moveTo>
                    <a:pt x="0" y="31"/>
                  </a:moveTo>
                  <a:cubicBezTo>
                    <a:pt x="71" y="15"/>
                    <a:pt x="143" y="0"/>
                    <a:pt x="200" y="255"/>
                  </a:cubicBezTo>
                  <a:cubicBezTo>
                    <a:pt x="257" y="510"/>
                    <a:pt x="300" y="1034"/>
                    <a:pt x="344" y="1559"/>
                  </a:cubicBezTo>
                </a:path>
              </a:pathLst>
            </a:custGeom>
            <a:noFill/>
            <a:ln w="57150">
              <a:solidFill>
                <a:srgbClr val="D33320"/>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endParaRPr lang="en-US" dirty="0"/>
            </a:p>
          </p:txBody>
        </p:sp>
      </p:grpSp>
      <p:grpSp>
        <p:nvGrpSpPr>
          <p:cNvPr id="165941" name="Group 53"/>
          <p:cNvGrpSpPr>
            <a:grpSpLocks/>
          </p:cNvGrpSpPr>
          <p:nvPr/>
        </p:nvGrpSpPr>
        <p:grpSpPr bwMode="auto">
          <a:xfrm>
            <a:off x="3695700" y="2341563"/>
            <a:ext cx="3962400" cy="1773237"/>
            <a:chOff x="2328" y="1635"/>
            <a:chExt cx="2496" cy="1117"/>
          </a:xfrm>
        </p:grpSpPr>
        <p:sp>
          <p:nvSpPr>
            <p:cNvPr id="172046" name="Freeform 54"/>
            <p:cNvSpPr>
              <a:spLocks/>
            </p:cNvSpPr>
            <p:nvPr/>
          </p:nvSpPr>
          <p:spPr bwMode="auto">
            <a:xfrm>
              <a:off x="4085" y="2175"/>
              <a:ext cx="739" cy="577"/>
            </a:xfrm>
            <a:custGeom>
              <a:avLst/>
              <a:gdLst>
                <a:gd name="T0" fmla="*/ 11 w 739"/>
                <a:gd name="T1" fmla="*/ 41 h 577"/>
                <a:gd name="T2" fmla="*/ 99 w 739"/>
                <a:gd name="T3" fmla="*/ 41 h 577"/>
                <a:gd name="T4" fmla="*/ 603 w 739"/>
                <a:gd name="T5" fmla="*/ 289 h 577"/>
                <a:gd name="T6" fmla="*/ 739 w 739"/>
                <a:gd name="T7" fmla="*/ 577 h 577"/>
                <a:gd name="T8" fmla="*/ 0 60000 65536"/>
                <a:gd name="T9" fmla="*/ 0 60000 65536"/>
                <a:gd name="T10" fmla="*/ 0 60000 65536"/>
                <a:gd name="T11" fmla="*/ 0 60000 65536"/>
                <a:gd name="T12" fmla="*/ 0 w 739"/>
                <a:gd name="T13" fmla="*/ 0 h 577"/>
                <a:gd name="T14" fmla="*/ 739 w 739"/>
                <a:gd name="T15" fmla="*/ 577 h 577"/>
              </a:gdLst>
              <a:ahLst/>
              <a:cxnLst>
                <a:cxn ang="T8">
                  <a:pos x="T0" y="T1"/>
                </a:cxn>
                <a:cxn ang="T9">
                  <a:pos x="T2" y="T3"/>
                </a:cxn>
                <a:cxn ang="T10">
                  <a:pos x="T4" y="T5"/>
                </a:cxn>
                <a:cxn ang="T11">
                  <a:pos x="T6" y="T7"/>
                </a:cxn>
              </a:cxnLst>
              <a:rect l="T12" t="T13" r="T14" b="T15"/>
              <a:pathLst>
                <a:path w="739" h="577">
                  <a:moveTo>
                    <a:pt x="11" y="41"/>
                  </a:moveTo>
                  <a:cubicBezTo>
                    <a:pt x="8" y="33"/>
                    <a:pt x="0" y="0"/>
                    <a:pt x="99" y="41"/>
                  </a:cubicBezTo>
                  <a:cubicBezTo>
                    <a:pt x="198" y="82"/>
                    <a:pt x="496" y="200"/>
                    <a:pt x="603" y="289"/>
                  </a:cubicBezTo>
                  <a:cubicBezTo>
                    <a:pt x="710" y="378"/>
                    <a:pt x="711" y="517"/>
                    <a:pt x="739" y="577"/>
                  </a:cubicBezTo>
                </a:path>
              </a:pathLst>
            </a:custGeom>
            <a:noFill/>
            <a:ln w="57150">
              <a:solidFill>
                <a:schemeClr val="accent1"/>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endParaRPr lang="en-US" dirty="0"/>
            </a:p>
          </p:txBody>
        </p:sp>
        <p:sp>
          <p:nvSpPr>
            <p:cNvPr id="172047" name="Freeform 55"/>
            <p:cNvSpPr>
              <a:spLocks/>
            </p:cNvSpPr>
            <p:nvPr/>
          </p:nvSpPr>
          <p:spPr bwMode="auto">
            <a:xfrm>
              <a:off x="2328" y="1635"/>
              <a:ext cx="2016" cy="1117"/>
            </a:xfrm>
            <a:custGeom>
              <a:avLst/>
              <a:gdLst>
                <a:gd name="T0" fmla="*/ 0 w 2016"/>
                <a:gd name="T1" fmla="*/ 149 h 1117"/>
                <a:gd name="T2" fmla="*/ 456 w 2016"/>
                <a:gd name="T3" fmla="*/ 29 h 1117"/>
                <a:gd name="T4" fmla="*/ 1072 w 2016"/>
                <a:gd name="T5" fmla="*/ 181 h 1117"/>
                <a:gd name="T6" fmla="*/ 2016 w 2016"/>
                <a:gd name="T7" fmla="*/ 1117 h 1117"/>
                <a:gd name="T8" fmla="*/ 0 60000 65536"/>
                <a:gd name="T9" fmla="*/ 0 60000 65536"/>
                <a:gd name="T10" fmla="*/ 0 60000 65536"/>
                <a:gd name="T11" fmla="*/ 0 60000 65536"/>
                <a:gd name="T12" fmla="*/ 0 w 2016"/>
                <a:gd name="T13" fmla="*/ 0 h 1117"/>
                <a:gd name="T14" fmla="*/ 2016 w 2016"/>
                <a:gd name="T15" fmla="*/ 1117 h 1117"/>
              </a:gdLst>
              <a:ahLst/>
              <a:cxnLst>
                <a:cxn ang="T8">
                  <a:pos x="T0" y="T1"/>
                </a:cxn>
                <a:cxn ang="T9">
                  <a:pos x="T2" y="T3"/>
                </a:cxn>
                <a:cxn ang="T10">
                  <a:pos x="T4" y="T5"/>
                </a:cxn>
                <a:cxn ang="T11">
                  <a:pos x="T6" y="T7"/>
                </a:cxn>
              </a:cxnLst>
              <a:rect l="T12" t="T13" r="T14" b="T15"/>
              <a:pathLst>
                <a:path w="2016" h="1117">
                  <a:moveTo>
                    <a:pt x="0" y="149"/>
                  </a:moveTo>
                  <a:cubicBezTo>
                    <a:pt x="76" y="129"/>
                    <a:pt x="277" y="24"/>
                    <a:pt x="456" y="29"/>
                  </a:cubicBezTo>
                  <a:cubicBezTo>
                    <a:pt x="635" y="34"/>
                    <a:pt x="812" y="0"/>
                    <a:pt x="1072" y="181"/>
                  </a:cubicBezTo>
                  <a:cubicBezTo>
                    <a:pt x="1332" y="362"/>
                    <a:pt x="1676" y="735"/>
                    <a:pt x="2016" y="1117"/>
                  </a:cubicBezTo>
                </a:path>
              </a:pathLst>
            </a:custGeom>
            <a:noFill/>
            <a:ln w="57150">
              <a:solidFill>
                <a:schemeClr val="accent1"/>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endParaRPr lang="en-US" dirty="0"/>
            </a:p>
          </p:txBody>
        </p:sp>
      </p:grpSp>
      <p:sp>
        <p:nvSpPr>
          <p:cNvPr id="172045" name="Rectangle 57"/>
          <p:cNvSpPr>
            <a:spLocks noChangeArrowheads="1"/>
          </p:cNvSpPr>
          <p:nvPr/>
        </p:nvSpPr>
        <p:spPr bwMode="auto">
          <a:xfrm>
            <a:off x="7413625" y="5978525"/>
            <a:ext cx="1221809"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sz="1600" dirty="0"/>
              <a:t>Figure </a:t>
            </a:r>
            <a:r>
              <a:rPr lang="en-US" sz="1600" dirty="0">
                <a:solidFill>
                  <a:schemeClr val="tx2"/>
                </a:solidFill>
              </a:rPr>
              <a:t>5.12</a:t>
            </a:r>
          </a:p>
        </p:txBody>
      </p:sp>
    </p:spTree>
    <p:extLst>
      <p:ext uri="{BB962C8B-B14F-4D97-AF65-F5344CB8AC3E}">
        <p14:creationId xmlns:p14="http://schemas.microsoft.com/office/powerpoint/2010/main" val="1857075341"/>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1000"/>
                                  </p:stCondLst>
                                  <p:childTnLst>
                                    <p:set>
                                      <p:cBhvr>
                                        <p:cTn id="6" dur="1" fill="hold">
                                          <p:stCondLst>
                                            <p:cond delay="0"/>
                                          </p:stCondLst>
                                        </p:cTn>
                                        <p:tgtEl>
                                          <p:spTgt spid="165928"/>
                                        </p:tgtEl>
                                        <p:attrNameLst>
                                          <p:attrName>style.visibility</p:attrName>
                                        </p:attrNameLst>
                                      </p:cBhvr>
                                      <p:to>
                                        <p:strVal val="visible"/>
                                      </p:to>
                                    </p:set>
                                    <p:animEffect transition="in" filter="wipe(left)">
                                      <p:cBhvr>
                                        <p:cTn id="7" dur="1000"/>
                                        <p:tgtEl>
                                          <p:spTgt spid="165928"/>
                                        </p:tgtEl>
                                      </p:cBhvr>
                                    </p:animEffect>
                                  </p:childTnLst>
                                </p:cTn>
                              </p:par>
                            </p:childTnLst>
                          </p:cTn>
                        </p:par>
                        <p:par>
                          <p:cTn id="8" fill="hold" nodeType="afterGroup">
                            <p:stCondLst>
                              <p:cond delay="2000"/>
                            </p:stCondLst>
                            <p:childTnLst>
                              <p:par>
                                <p:cTn id="9" presetID="22" presetClass="entr" presetSubtype="8" fill="hold" nodeType="afterEffect">
                                  <p:stCondLst>
                                    <p:cond delay="1000"/>
                                  </p:stCondLst>
                                  <p:childTnLst>
                                    <p:set>
                                      <p:cBhvr>
                                        <p:cTn id="10" dur="1" fill="hold">
                                          <p:stCondLst>
                                            <p:cond delay="0"/>
                                          </p:stCondLst>
                                        </p:cTn>
                                        <p:tgtEl>
                                          <p:spTgt spid="165932"/>
                                        </p:tgtEl>
                                        <p:attrNameLst>
                                          <p:attrName>style.visibility</p:attrName>
                                        </p:attrNameLst>
                                      </p:cBhvr>
                                      <p:to>
                                        <p:strVal val="visible"/>
                                      </p:to>
                                    </p:set>
                                    <p:animEffect transition="in" filter="wipe(left)">
                                      <p:cBhvr>
                                        <p:cTn id="11" dur="1000"/>
                                        <p:tgtEl>
                                          <p:spTgt spid="16593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8" presetClass="entr" presetSubtype="6" fill="hold" grpId="0" nodeType="clickEffect">
                                  <p:stCondLst>
                                    <p:cond delay="0"/>
                                  </p:stCondLst>
                                  <p:childTnLst>
                                    <p:set>
                                      <p:cBhvr>
                                        <p:cTn id="15" dur="1" fill="hold">
                                          <p:stCondLst>
                                            <p:cond delay="0"/>
                                          </p:stCondLst>
                                        </p:cTn>
                                        <p:tgtEl>
                                          <p:spTgt spid="165936"/>
                                        </p:tgtEl>
                                        <p:attrNameLst>
                                          <p:attrName>style.visibility</p:attrName>
                                        </p:attrNameLst>
                                      </p:cBhvr>
                                      <p:to>
                                        <p:strVal val="visible"/>
                                      </p:to>
                                    </p:set>
                                    <p:animEffect transition="in" filter="strips(downRight)">
                                      <p:cBhvr>
                                        <p:cTn id="16" dur="1000"/>
                                        <p:tgtEl>
                                          <p:spTgt spid="165936"/>
                                        </p:tgtEl>
                                      </p:cBhvr>
                                    </p:animEffect>
                                  </p:childTnLst>
                                </p:cTn>
                              </p:par>
                            </p:childTnLst>
                          </p:cTn>
                        </p:par>
                        <p:par>
                          <p:cTn id="17" fill="hold" nodeType="afterGroup">
                            <p:stCondLst>
                              <p:cond delay="1000"/>
                            </p:stCondLst>
                            <p:childTnLst>
                              <p:par>
                                <p:cTn id="18" presetID="22" presetClass="entr" presetSubtype="8" fill="hold" grpId="0" nodeType="afterEffect">
                                  <p:stCondLst>
                                    <p:cond delay="1000"/>
                                  </p:stCondLst>
                                  <p:childTnLst>
                                    <p:set>
                                      <p:cBhvr>
                                        <p:cTn id="19" dur="1" fill="hold">
                                          <p:stCondLst>
                                            <p:cond delay="0"/>
                                          </p:stCondLst>
                                        </p:cTn>
                                        <p:tgtEl>
                                          <p:spTgt spid="165937"/>
                                        </p:tgtEl>
                                        <p:attrNameLst>
                                          <p:attrName>style.visibility</p:attrName>
                                        </p:attrNameLst>
                                      </p:cBhvr>
                                      <p:to>
                                        <p:strVal val="visible"/>
                                      </p:to>
                                    </p:set>
                                    <p:animEffect transition="in" filter="wipe(left)">
                                      <p:cBhvr>
                                        <p:cTn id="20" dur="1000"/>
                                        <p:tgtEl>
                                          <p:spTgt spid="165937"/>
                                        </p:tgtEl>
                                      </p:cBhvr>
                                    </p:animEffect>
                                  </p:childTnLst>
                                </p:cTn>
                              </p:par>
                            </p:childTnLst>
                          </p:cTn>
                        </p:par>
                        <p:par>
                          <p:cTn id="21" fill="hold" nodeType="afterGroup">
                            <p:stCondLst>
                              <p:cond delay="3000"/>
                            </p:stCondLst>
                            <p:childTnLst>
                              <p:par>
                                <p:cTn id="22" presetID="22" presetClass="entr" presetSubtype="1" fill="hold" nodeType="afterEffect">
                                  <p:stCondLst>
                                    <p:cond delay="0"/>
                                  </p:stCondLst>
                                  <p:childTnLst>
                                    <p:set>
                                      <p:cBhvr>
                                        <p:cTn id="23" dur="1" fill="hold">
                                          <p:stCondLst>
                                            <p:cond delay="0"/>
                                          </p:stCondLst>
                                        </p:cTn>
                                        <p:tgtEl>
                                          <p:spTgt spid="165938"/>
                                        </p:tgtEl>
                                        <p:attrNameLst>
                                          <p:attrName>style.visibility</p:attrName>
                                        </p:attrNameLst>
                                      </p:cBhvr>
                                      <p:to>
                                        <p:strVal val="visible"/>
                                      </p:to>
                                    </p:set>
                                    <p:animEffect transition="in" filter="wipe(up)">
                                      <p:cBhvr>
                                        <p:cTn id="24" dur="1000"/>
                                        <p:tgtEl>
                                          <p:spTgt spid="165938"/>
                                        </p:tgtEl>
                                      </p:cBhvr>
                                    </p:animEffect>
                                  </p:childTnLst>
                                </p:cTn>
                              </p:par>
                            </p:childTnLst>
                          </p:cTn>
                        </p:par>
                        <p:par>
                          <p:cTn id="25" fill="hold" nodeType="afterGroup">
                            <p:stCondLst>
                              <p:cond delay="4000"/>
                            </p:stCondLst>
                            <p:childTnLst>
                              <p:par>
                                <p:cTn id="26" presetID="22" presetClass="entr" presetSubtype="8" fill="hold" nodeType="afterEffect">
                                  <p:stCondLst>
                                    <p:cond delay="0"/>
                                  </p:stCondLst>
                                  <p:childTnLst>
                                    <p:set>
                                      <p:cBhvr>
                                        <p:cTn id="27" dur="1" fill="hold">
                                          <p:stCondLst>
                                            <p:cond delay="0"/>
                                          </p:stCondLst>
                                        </p:cTn>
                                        <p:tgtEl>
                                          <p:spTgt spid="165941"/>
                                        </p:tgtEl>
                                        <p:attrNameLst>
                                          <p:attrName>style.visibility</p:attrName>
                                        </p:attrNameLst>
                                      </p:cBhvr>
                                      <p:to>
                                        <p:strVal val="visible"/>
                                      </p:to>
                                    </p:set>
                                    <p:animEffect transition="in" filter="wipe(left)">
                                      <p:cBhvr>
                                        <p:cTn id="28" dur="1000"/>
                                        <p:tgtEl>
                                          <p:spTgt spid="165941"/>
                                        </p:tgtEl>
                                      </p:cBhvr>
                                    </p:animEffect>
                                  </p:childTnLst>
                                </p:cTn>
                              </p:par>
                            </p:childTnLst>
                          </p:cTn>
                        </p:par>
                        <p:par>
                          <p:cTn id="29" fill="hold">
                            <p:stCondLst>
                              <p:cond delay="5000"/>
                            </p:stCondLst>
                            <p:childTnLst>
                              <p:par>
                                <p:cTn id="30" presetID="22" presetClass="exit" presetSubtype="1" fill="hold" nodeType="afterEffect">
                                  <p:stCondLst>
                                    <p:cond delay="3000"/>
                                  </p:stCondLst>
                                  <p:childTnLst>
                                    <p:animEffect transition="out" filter="wipe(up)">
                                      <p:cBhvr>
                                        <p:cTn id="31" dur="1000"/>
                                        <p:tgtEl>
                                          <p:spTgt spid="165941"/>
                                        </p:tgtEl>
                                      </p:cBhvr>
                                    </p:animEffect>
                                    <p:set>
                                      <p:cBhvr>
                                        <p:cTn id="32" dur="1" fill="hold">
                                          <p:stCondLst>
                                            <p:cond delay="999"/>
                                          </p:stCondLst>
                                        </p:cTn>
                                        <p:tgtEl>
                                          <p:spTgt spid="165941"/>
                                        </p:tgtEl>
                                        <p:attrNameLst>
                                          <p:attrName>style.visibility</p:attrName>
                                        </p:attrNameLst>
                                      </p:cBhvr>
                                      <p:to>
                                        <p:strVal val="hidden"/>
                                      </p:to>
                                    </p:set>
                                  </p:childTnLst>
                                </p:cTn>
                              </p:par>
                              <p:par>
                                <p:cTn id="33" presetID="22" presetClass="exit" presetSubtype="8" fill="hold" nodeType="withEffect">
                                  <p:stCondLst>
                                    <p:cond delay="3000"/>
                                  </p:stCondLst>
                                  <p:childTnLst>
                                    <p:animEffect transition="out" filter="wipe(left)">
                                      <p:cBhvr>
                                        <p:cTn id="34" dur="1000"/>
                                        <p:tgtEl>
                                          <p:spTgt spid="165938"/>
                                        </p:tgtEl>
                                      </p:cBhvr>
                                    </p:animEffect>
                                    <p:set>
                                      <p:cBhvr>
                                        <p:cTn id="35" dur="1" fill="hold">
                                          <p:stCondLst>
                                            <p:cond delay="999"/>
                                          </p:stCondLst>
                                        </p:cTn>
                                        <p:tgtEl>
                                          <p:spTgt spid="16593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936" grpId="0" animBg="1"/>
      <p:bldP spid="165937" grpId="0"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081" name="Group 2"/>
          <p:cNvGrpSpPr>
            <a:grpSpLocks/>
          </p:cNvGrpSpPr>
          <p:nvPr/>
        </p:nvGrpSpPr>
        <p:grpSpPr bwMode="auto">
          <a:xfrm>
            <a:off x="2463800" y="2463800"/>
            <a:ext cx="2609850" cy="469900"/>
            <a:chOff x="1552" y="1712"/>
            <a:chExt cx="1644" cy="296"/>
          </a:xfrm>
        </p:grpSpPr>
        <p:sp>
          <p:nvSpPr>
            <p:cNvPr id="174130" name="Freeform 3"/>
            <p:cNvSpPr>
              <a:spLocks/>
            </p:cNvSpPr>
            <p:nvPr/>
          </p:nvSpPr>
          <p:spPr bwMode="auto">
            <a:xfrm>
              <a:off x="1552" y="1744"/>
              <a:ext cx="1644" cy="264"/>
            </a:xfrm>
            <a:custGeom>
              <a:avLst/>
              <a:gdLst>
                <a:gd name="T0" fmla="*/ 0 w 1644"/>
                <a:gd name="T1" fmla="*/ 0 h 264"/>
                <a:gd name="T2" fmla="*/ 240 w 1644"/>
                <a:gd name="T3" fmla="*/ 264 h 264"/>
                <a:gd name="T4" fmla="*/ 1644 w 1644"/>
                <a:gd name="T5" fmla="*/ 264 h 264"/>
                <a:gd name="T6" fmla="*/ 0 60000 65536"/>
                <a:gd name="T7" fmla="*/ 0 60000 65536"/>
                <a:gd name="T8" fmla="*/ 0 60000 65536"/>
                <a:gd name="T9" fmla="*/ 0 w 1644"/>
                <a:gd name="T10" fmla="*/ 0 h 264"/>
                <a:gd name="T11" fmla="*/ 1644 w 1644"/>
                <a:gd name="T12" fmla="*/ 264 h 264"/>
              </a:gdLst>
              <a:ahLst/>
              <a:cxnLst>
                <a:cxn ang="T6">
                  <a:pos x="T0" y="T1"/>
                </a:cxn>
                <a:cxn ang="T7">
                  <a:pos x="T2" y="T3"/>
                </a:cxn>
                <a:cxn ang="T8">
                  <a:pos x="T4" y="T5"/>
                </a:cxn>
              </a:cxnLst>
              <a:rect l="T9" t="T10" r="T11" b="T12"/>
              <a:pathLst>
                <a:path w="1644" h="264">
                  <a:moveTo>
                    <a:pt x="0" y="0"/>
                  </a:moveTo>
                  <a:lnTo>
                    <a:pt x="240" y="264"/>
                  </a:lnTo>
                  <a:lnTo>
                    <a:pt x="1644" y="264"/>
                  </a:lnTo>
                </a:path>
              </a:pathLst>
            </a:custGeom>
            <a:noFill/>
            <a:ln w="57150" cmpd="sng">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dirty="0"/>
            </a:p>
          </p:txBody>
        </p:sp>
        <p:sp>
          <p:nvSpPr>
            <p:cNvPr id="174131" name="Rectangle 4"/>
            <p:cNvSpPr>
              <a:spLocks noChangeArrowheads="1"/>
            </p:cNvSpPr>
            <p:nvPr/>
          </p:nvSpPr>
          <p:spPr bwMode="auto">
            <a:xfrm>
              <a:off x="2075" y="1712"/>
              <a:ext cx="921" cy="2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lnSpc>
                  <a:spcPct val="150000"/>
                </a:lnSpc>
              </a:pPr>
              <a:r>
                <a:rPr lang="en-US" sz="1600" dirty="0"/>
                <a:t>(.6) Low sales</a:t>
              </a:r>
            </a:p>
          </p:txBody>
        </p:sp>
      </p:grpSp>
      <p:grpSp>
        <p:nvGrpSpPr>
          <p:cNvPr id="174082" name="Group 5"/>
          <p:cNvGrpSpPr>
            <a:grpSpLocks/>
          </p:cNvGrpSpPr>
          <p:nvPr/>
        </p:nvGrpSpPr>
        <p:grpSpPr bwMode="auto">
          <a:xfrm>
            <a:off x="2463800" y="1346200"/>
            <a:ext cx="2603500" cy="1117600"/>
            <a:chOff x="1552" y="1008"/>
            <a:chExt cx="1640" cy="704"/>
          </a:xfrm>
        </p:grpSpPr>
        <p:sp>
          <p:nvSpPr>
            <p:cNvPr id="174128" name="Freeform 6"/>
            <p:cNvSpPr>
              <a:spLocks/>
            </p:cNvSpPr>
            <p:nvPr/>
          </p:nvSpPr>
          <p:spPr bwMode="auto">
            <a:xfrm>
              <a:off x="1552" y="1300"/>
              <a:ext cx="1640" cy="412"/>
            </a:xfrm>
            <a:custGeom>
              <a:avLst/>
              <a:gdLst>
                <a:gd name="T0" fmla="*/ 0 w 1640"/>
                <a:gd name="T1" fmla="*/ 412 h 412"/>
                <a:gd name="T2" fmla="*/ 240 w 1640"/>
                <a:gd name="T3" fmla="*/ 4 h 412"/>
                <a:gd name="T4" fmla="*/ 1640 w 1640"/>
                <a:gd name="T5" fmla="*/ 0 h 412"/>
                <a:gd name="T6" fmla="*/ 0 60000 65536"/>
                <a:gd name="T7" fmla="*/ 0 60000 65536"/>
                <a:gd name="T8" fmla="*/ 0 60000 65536"/>
                <a:gd name="T9" fmla="*/ 0 w 1640"/>
                <a:gd name="T10" fmla="*/ 0 h 412"/>
                <a:gd name="T11" fmla="*/ 1640 w 1640"/>
                <a:gd name="T12" fmla="*/ 412 h 412"/>
              </a:gdLst>
              <a:ahLst/>
              <a:cxnLst>
                <a:cxn ang="T6">
                  <a:pos x="T0" y="T1"/>
                </a:cxn>
                <a:cxn ang="T7">
                  <a:pos x="T2" y="T3"/>
                </a:cxn>
                <a:cxn ang="T8">
                  <a:pos x="T4" y="T5"/>
                </a:cxn>
              </a:cxnLst>
              <a:rect l="T9" t="T10" r="T11" b="T12"/>
              <a:pathLst>
                <a:path w="1640" h="412">
                  <a:moveTo>
                    <a:pt x="0" y="412"/>
                  </a:moveTo>
                  <a:lnTo>
                    <a:pt x="240" y="4"/>
                  </a:lnTo>
                  <a:lnTo>
                    <a:pt x="1640" y="0"/>
                  </a:lnTo>
                </a:path>
              </a:pathLst>
            </a:custGeom>
            <a:noFill/>
            <a:ln w="57150" cmpd="sng">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dirty="0"/>
            </a:p>
          </p:txBody>
        </p:sp>
        <p:sp>
          <p:nvSpPr>
            <p:cNvPr id="174129" name="Rectangle 7"/>
            <p:cNvSpPr>
              <a:spLocks noChangeArrowheads="1"/>
            </p:cNvSpPr>
            <p:nvPr/>
          </p:nvSpPr>
          <p:spPr bwMode="auto">
            <a:xfrm>
              <a:off x="2174" y="1008"/>
              <a:ext cx="720" cy="5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lnSpc>
                  <a:spcPct val="150000"/>
                </a:lnSpc>
              </a:pPr>
              <a:r>
                <a:rPr lang="en-US" sz="1600" dirty="0"/>
                <a:t>(.4)</a:t>
              </a:r>
            </a:p>
            <a:p>
              <a:pPr algn="ctr">
                <a:lnSpc>
                  <a:spcPct val="150000"/>
                </a:lnSpc>
              </a:pPr>
              <a:r>
                <a:rPr lang="en-US" sz="1600" dirty="0"/>
                <a:t>High sales</a:t>
              </a:r>
            </a:p>
          </p:txBody>
        </p:sp>
      </p:grpSp>
      <p:sp>
        <p:nvSpPr>
          <p:cNvPr id="174083" name="Rectangle 8"/>
          <p:cNvSpPr>
            <a:spLocks noGrp="1" noChangeArrowheads="1"/>
          </p:cNvSpPr>
          <p:nvPr>
            <p:ph type="title"/>
          </p:nvPr>
        </p:nvSpPr>
        <p:spPr>
          <a:xfrm>
            <a:off x="685800" y="241300"/>
            <a:ext cx="7772400" cy="939800"/>
          </a:xfrm>
        </p:spPr>
        <p:txBody>
          <a:bodyPr/>
          <a:lstStyle/>
          <a:p>
            <a:r>
              <a:rPr lang="en-US" dirty="0">
                <a:latin typeface="Arial" charset="0"/>
                <a:cs typeface="Arial" charset="0"/>
              </a:rPr>
              <a:t>Decision Tree Example</a:t>
            </a:r>
          </a:p>
        </p:txBody>
      </p:sp>
      <p:grpSp>
        <p:nvGrpSpPr>
          <p:cNvPr id="174084" name="Group 9"/>
          <p:cNvGrpSpPr>
            <a:grpSpLocks/>
          </p:cNvGrpSpPr>
          <p:nvPr/>
        </p:nvGrpSpPr>
        <p:grpSpPr bwMode="auto">
          <a:xfrm>
            <a:off x="1308100" y="2247900"/>
            <a:ext cx="1390650" cy="1384300"/>
            <a:chOff x="824" y="1576"/>
            <a:chExt cx="876" cy="872"/>
          </a:xfrm>
        </p:grpSpPr>
        <p:sp>
          <p:nvSpPr>
            <p:cNvPr id="174126" name="Line 10"/>
            <p:cNvSpPr>
              <a:spLocks noChangeShapeType="1"/>
            </p:cNvSpPr>
            <p:nvPr/>
          </p:nvSpPr>
          <p:spPr bwMode="auto">
            <a:xfrm flipV="1">
              <a:off x="824" y="1728"/>
              <a:ext cx="720" cy="720"/>
            </a:xfrm>
            <a:prstGeom prst="line">
              <a:avLst/>
            </a:prstGeom>
            <a:noFill/>
            <a:ln w="571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174127" name="Oval 11"/>
            <p:cNvSpPr>
              <a:spLocks noChangeArrowheads="1"/>
            </p:cNvSpPr>
            <p:nvPr/>
          </p:nvSpPr>
          <p:spPr bwMode="auto">
            <a:xfrm>
              <a:off x="1388" y="1576"/>
              <a:ext cx="312" cy="312"/>
            </a:xfrm>
            <a:prstGeom prst="ellipse">
              <a:avLst/>
            </a:prstGeom>
            <a:solidFill>
              <a:srgbClr val="EEA94C"/>
            </a:solidFill>
            <a:ln w="9525">
              <a:solidFill>
                <a:schemeClr val="tx1"/>
              </a:solidFill>
              <a:round/>
              <a:headEnd/>
              <a:tailEnd/>
            </a:ln>
          </p:spPr>
          <p:txBody>
            <a:bodyPr wrap="none" anchor="ctr"/>
            <a:lstStyle/>
            <a:p>
              <a:endParaRPr lang="en-US" dirty="0"/>
            </a:p>
          </p:txBody>
        </p:sp>
      </p:grpSp>
      <p:grpSp>
        <p:nvGrpSpPr>
          <p:cNvPr id="174085" name="Group 12"/>
          <p:cNvGrpSpPr>
            <a:grpSpLocks/>
          </p:cNvGrpSpPr>
          <p:nvPr/>
        </p:nvGrpSpPr>
        <p:grpSpPr bwMode="auto">
          <a:xfrm>
            <a:off x="228600" y="1598613"/>
            <a:ext cx="2006600" cy="827087"/>
            <a:chOff x="144" y="1167"/>
            <a:chExt cx="1264" cy="521"/>
          </a:xfrm>
        </p:grpSpPr>
        <p:sp>
          <p:nvSpPr>
            <p:cNvPr id="174122" name="Line 13"/>
            <p:cNvSpPr>
              <a:spLocks noChangeShapeType="1"/>
            </p:cNvSpPr>
            <p:nvPr/>
          </p:nvSpPr>
          <p:spPr bwMode="auto">
            <a:xfrm>
              <a:off x="912" y="1496"/>
              <a:ext cx="440" cy="192"/>
            </a:xfrm>
            <a:prstGeom prst="line">
              <a:avLst/>
            </a:prstGeom>
            <a:noFill/>
            <a:ln w="5715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dirty="0"/>
            </a:p>
          </p:txBody>
        </p:sp>
        <p:grpSp>
          <p:nvGrpSpPr>
            <p:cNvPr id="174123" name="Group 14"/>
            <p:cNvGrpSpPr>
              <a:grpSpLocks/>
            </p:cNvGrpSpPr>
            <p:nvPr/>
          </p:nvGrpSpPr>
          <p:grpSpPr bwMode="auto">
            <a:xfrm>
              <a:off x="144" y="1167"/>
              <a:ext cx="1264" cy="368"/>
              <a:chOff x="2176" y="1551"/>
              <a:chExt cx="1264" cy="368"/>
            </a:xfrm>
          </p:grpSpPr>
          <p:sp>
            <p:nvSpPr>
              <p:cNvPr id="174124" name="AutoShape 15"/>
              <p:cNvSpPr>
                <a:spLocks noChangeArrowheads="1"/>
              </p:cNvSpPr>
              <p:nvPr/>
            </p:nvSpPr>
            <p:spPr bwMode="auto">
              <a:xfrm>
                <a:off x="2176" y="1551"/>
                <a:ext cx="1264" cy="368"/>
              </a:xfrm>
              <a:prstGeom prst="roundRect">
                <a:avLst>
                  <a:gd name="adj" fmla="val 50000"/>
                </a:avLst>
              </a:prstGeom>
              <a:solidFill>
                <a:srgbClr val="9FACC7"/>
              </a:solidFill>
              <a:ln w="9525">
                <a:solidFill>
                  <a:schemeClr val="tx1"/>
                </a:solidFill>
                <a:round/>
                <a:headEnd/>
                <a:tailEnd/>
              </a:ln>
            </p:spPr>
            <p:txBody>
              <a:bodyPr wrap="none" anchor="ctr"/>
              <a:lstStyle/>
              <a:p>
                <a:endParaRPr lang="en-US" dirty="0"/>
              </a:p>
            </p:txBody>
          </p:sp>
          <p:sp>
            <p:nvSpPr>
              <p:cNvPr id="174125" name="Rectangle 16"/>
              <p:cNvSpPr>
                <a:spLocks noChangeArrowheads="1"/>
              </p:cNvSpPr>
              <p:nvPr/>
            </p:nvSpPr>
            <p:spPr bwMode="auto">
              <a:xfrm>
                <a:off x="2269" y="1551"/>
                <a:ext cx="1078" cy="2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lnSpc>
                    <a:spcPct val="90000"/>
                  </a:lnSpc>
                </a:pPr>
                <a:r>
                  <a:rPr lang="en-US" dirty="0"/>
                  <a:t>Purchase CAD</a:t>
                </a:r>
              </a:p>
            </p:txBody>
          </p:sp>
        </p:grpSp>
      </p:grpSp>
      <p:grpSp>
        <p:nvGrpSpPr>
          <p:cNvPr id="174086" name="Group 17"/>
          <p:cNvGrpSpPr>
            <a:grpSpLocks/>
          </p:cNvGrpSpPr>
          <p:nvPr/>
        </p:nvGrpSpPr>
        <p:grpSpPr bwMode="auto">
          <a:xfrm>
            <a:off x="1066800" y="3098800"/>
            <a:ext cx="4038600" cy="3035300"/>
            <a:chOff x="672" y="2112"/>
            <a:chExt cx="2544" cy="1912"/>
          </a:xfrm>
        </p:grpSpPr>
        <p:grpSp>
          <p:nvGrpSpPr>
            <p:cNvPr id="174101" name="Group 18"/>
            <p:cNvGrpSpPr>
              <a:grpSpLocks/>
            </p:cNvGrpSpPr>
            <p:nvPr/>
          </p:nvGrpSpPr>
          <p:grpSpPr bwMode="auto">
            <a:xfrm>
              <a:off x="1552" y="3152"/>
              <a:ext cx="1640" cy="511"/>
              <a:chOff x="1552" y="3152"/>
              <a:chExt cx="1640" cy="511"/>
            </a:xfrm>
          </p:grpSpPr>
          <p:sp>
            <p:nvSpPr>
              <p:cNvPr id="174120" name="Freeform 19"/>
              <p:cNvSpPr>
                <a:spLocks/>
              </p:cNvSpPr>
              <p:nvPr/>
            </p:nvSpPr>
            <p:spPr bwMode="auto">
              <a:xfrm>
                <a:off x="1552" y="3184"/>
                <a:ext cx="1640" cy="264"/>
              </a:xfrm>
              <a:custGeom>
                <a:avLst/>
                <a:gdLst>
                  <a:gd name="T0" fmla="*/ 0 w 1640"/>
                  <a:gd name="T1" fmla="*/ 0 h 264"/>
                  <a:gd name="T2" fmla="*/ 240 w 1640"/>
                  <a:gd name="T3" fmla="*/ 264 h 264"/>
                  <a:gd name="T4" fmla="*/ 1640 w 1640"/>
                  <a:gd name="T5" fmla="*/ 264 h 264"/>
                  <a:gd name="T6" fmla="*/ 0 60000 65536"/>
                  <a:gd name="T7" fmla="*/ 0 60000 65536"/>
                  <a:gd name="T8" fmla="*/ 0 60000 65536"/>
                  <a:gd name="T9" fmla="*/ 0 w 1640"/>
                  <a:gd name="T10" fmla="*/ 0 h 264"/>
                  <a:gd name="T11" fmla="*/ 1640 w 1640"/>
                  <a:gd name="T12" fmla="*/ 264 h 264"/>
                </a:gdLst>
                <a:ahLst/>
                <a:cxnLst>
                  <a:cxn ang="T6">
                    <a:pos x="T0" y="T1"/>
                  </a:cxn>
                  <a:cxn ang="T7">
                    <a:pos x="T2" y="T3"/>
                  </a:cxn>
                  <a:cxn ang="T8">
                    <a:pos x="T4" y="T5"/>
                  </a:cxn>
                </a:cxnLst>
                <a:rect l="T9" t="T10" r="T11" b="T12"/>
                <a:pathLst>
                  <a:path w="1640" h="264">
                    <a:moveTo>
                      <a:pt x="0" y="0"/>
                    </a:moveTo>
                    <a:lnTo>
                      <a:pt x="240" y="264"/>
                    </a:lnTo>
                    <a:lnTo>
                      <a:pt x="1640" y="264"/>
                    </a:lnTo>
                  </a:path>
                </a:pathLst>
              </a:custGeom>
              <a:noFill/>
              <a:ln w="57150" cmpd="sng">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dirty="0"/>
              </a:p>
            </p:txBody>
          </p:sp>
          <p:sp>
            <p:nvSpPr>
              <p:cNvPr id="174121" name="Rectangle 20"/>
              <p:cNvSpPr>
                <a:spLocks noChangeArrowheads="1"/>
              </p:cNvSpPr>
              <p:nvPr/>
            </p:nvSpPr>
            <p:spPr bwMode="auto">
              <a:xfrm>
                <a:off x="2188" y="3152"/>
                <a:ext cx="691" cy="5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lnSpc>
                    <a:spcPct val="150000"/>
                  </a:lnSpc>
                </a:pPr>
                <a:r>
                  <a:rPr lang="en-US" sz="1600" dirty="0"/>
                  <a:t>(.6)</a:t>
                </a:r>
              </a:p>
              <a:p>
                <a:pPr algn="ctr">
                  <a:lnSpc>
                    <a:spcPct val="150000"/>
                  </a:lnSpc>
                </a:pPr>
                <a:r>
                  <a:rPr lang="en-US" sz="1600" dirty="0"/>
                  <a:t>Low sales</a:t>
                </a:r>
              </a:p>
            </p:txBody>
          </p:sp>
        </p:grpSp>
        <p:grpSp>
          <p:nvGrpSpPr>
            <p:cNvPr id="174102" name="Group 21"/>
            <p:cNvGrpSpPr>
              <a:grpSpLocks/>
            </p:cNvGrpSpPr>
            <p:nvPr/>
          </p:nvGrpSpPr>
          <p:grpSpPr bwMode="auto">
            <a:xfrm>
              <a:off x="1552" y="2416"/>
              <a:ext cx="1644" cy="736"/>
              <a:chOff x="1552" y="2416"/>
              <a:chExt cx="1644" cy="736"/>
            </a:xfrm>
          </p:grpSpPr>
          <p:sp>
            <p:nvSpPr>
              <p:cNvPr id="174118" name="Freeform 22"/>
              <p:cNvSpPr>
                <a:spLocks/>
              </p:cNvSpPr>
              <p:nvPr/>
            </p:nvSpPr>
            <p:spPr bwMode="auto">
              <a:xfrm>
                <a:off x="1552" y="2704"/>
                <a:ext cx="1644" cy="448"/>
              </a:xfrm>
              <a:custGeom>
                <a:avLst/>
                <a:gdLst>
                  <a:gd name="T0" fmla="*/ 0 w 1644"/>
                  <a:gd name="T1" fmla="*/ 448 h 448"/>
                  <a:gd name="T2" fmla="*/ 240 w 1644"/>
                  <a:gd name="T3" fmla="*/ 0 h 448"/>
                  <a:gd name="T4" fmla="*/ 1644 w 1644"/>
                  <a:gd name="T5" fmla="*/ 0 h 448"/>
                  <a:gd name="T6" fmla="*/ 0 60000 65536"/>
                  <a:gd name="T7" fmla="*/ 0 60000 65536"/>
                  <a:gd name="T8" fmla="*/ 0 60000 65536"/>
                  <a:gd name="T9" fmla="*/ 0 w 1644"/>
                  <a:gd name="T10" fmla="*/ 0 h 448"/>
                  <a:gd name="T11" fmla="*/ 1644 w 1644"/>
                  <a:gd name="T12" fmla="*/ 448 h 448"/>
                </a:gdLst>
                <a:ahLst/>
                <a:cxnLst>
                  <a:cxn ang="T6">
                    <a:pos x="T0" y="T1"/>
                  </a:cxn>
                  <a:cxn ang="T7">
                    <a:pos x="T2" y="T3"/>
                  </a:cxn>
                  <a:cxn ang="T8">
                    <a:pos x="T4" y="T5"/>
                  </a:cxn>
                </a:cxnLst>
                <a:rect l="T9" t="T10" r="T11" b="T12"/>
                <a:pathLst>
                  <a:path w="1644" h="448">
                    <a:moveTo>
                      <a:pt x="0" y="448"/>
                    </a:moveTo>
                    <a:lnTo>
                      <a:pt x="240" y="0"/>
                    </a:lnTo>
                    <a:lnTo>
                      <a:pt x="1644" y="0"/>
                    </a:lnTo>
                  </a:path>
                </a:pathLst>
              </a:custGeom>
              <a:noFill/>
              <a:ln w="57150" cmpd="sng">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dirty="0"/>
              </a:p>
            </p:txBody>
          </p:sp>
          <p:sp>
            <p:nvSpPr>
              <p:cNvPr id="174119" name="Rectangle 23"/>
              <p:cNvSpPr>
                <a:spLocks noChangeArrowheads="1"/>
              </p:cNvSpPr>
              <p:nvPr/>
            </p:nvSpPr>
            <p:spPr bwMode="auto">
              <a:xfrm>
                <a:off x="2174" y="2416"/>
                <a:ext cx="720" cy="5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lnSpc>
                    <a:spcPct val="150000"/>
                  </a:lnSpc>
                </a:pPr>
                <a:r>
                  <a:rPr lang="en-US" sz="1600" dirty="0"/>
                  <a:t>(.4)</a:t>
                </a:r>
              </a:p>
              <a:p>
                <a:pPr algn="ctr">
                  <a:lnSpc>
                    <a:spcPct val="150000"/>
                  </a:lnSpc>
                </a:pPr>
                <a:r>
                  <a:rPr lang="en-US" sz="1600" dirty="0"/>
                  <a:t>High sales</a:t>
                </a:r>
              </a:p>
            </p:txBody>
          </p:sp>
        </p:grpSp>
        <p:sp>
          <p:nvSpPr>
            <p:cNvPr id="174103" name="Freeform 24"/>
            <p:cNvSpPr>
              <a:spLocks/>
            </p:cNvSpPr>
            <p:nvPr/>
          </p:nvSpPr>
          <p:spPr bwMode="auto">
            <a:xfrm>
              <a:off x="816" y="2464"/>
              <a:ext cx="2400" cy="1560"/>
            </a:xfrm>
            <a:custGeom>
              <a:avLst/>
              <a:gdLst>
                <a:gd name="T0" fmla="*/ 0 w 2400"/>
                <a:gd name="T1" fmla="*/ 0 h 1560"/>
                <a:gd name="T2" fmla="*/ 0 w 2400"/>
                <a:gd name="T3" fmla="*/ 1560 h 1560"/>
                <a:gd name="T4" fmla="*/ 2400 w 2400"/>
                <a:gd name="T5" fmla="*/ 1560 h 1560"/>
                <a:gd name="T6" fmla="*/ 0 60000 65536"/>
                <a:gd name="T7" fmla="*/ 0 60000 65536"/>
                <a:gd name="T8" fmla="*/ 0 60000 65536"/>
                <a:gd name="T9" fmla="*/ 0 w 2400"/>
                <a:gd name="T10" fmla="*/ 0 h 1560"/>
                <a:gd name="T11" fmla="*/ 2400 w 2400"/>
                <a:gd name="T12" fmla="*/ 1560 h 1560"/>
              </a:gdLst>
              <a:ahLst/>
              <a:cxnLst>
                <a:cxn ang="T6">
                  <a:pos x="T0" y="T1"/>
                </a:cxn>
                <a:cxn ang="T7">
                  <a:pos x="T2" y="T3"/>
                </a:cxn>
                <a:cxn ang="T8">
                  <a:pos x="T4" y="T5"/>
                </a:cxn>
              </a:cxnLst>
              <a:rect l="T9" t="T10" r="T11" b="T12"/>
              <a:pathLst>
                <a:path w="2400" h="1560">
                  <a:moveTo>
                    <a:pt x="0" y="0"/>
                  </a:moveTo>
                  <a:lnTo>
                    <a:pt x="0" y="1560"/>
                  </a:lnTo>
                  <a:lnTo>
                    <a:pt x="2400" y="1560"/>
                  </a:lnTo>
                </a:path>
              </a:pathLst>
            </a:custGeom>
            <a:noFill/>
            <a:ln w="57150" cmpd="sng">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dirty="0"/>
            </a:p>
          </p:txBody>
        </p:sp>
        <p:grpSp>
          <p:nvGrpSpPr>
            <p:cNvPr id="174104" name="Group 25"/>
            <p:cNvGrpSpPr>
              <a:grpSpLocks/>
            </p:cNvGrpSpPr>
            <p:nvPr/>
          </p:nvGrpSpPr>
          <p:grpSpPr bwMode="auto">
            <a:xfrm>
              <a:off x="824" y="2448"/>
              <a:ext cx="876" cy="880"/>
              <a:chOff x="824" y="2448"/>
              <a:chExt cx="876" cy="880"/>
            </a:xfrm>
          </p:grpSpPr>
          <p:sp>
            <p:nvSpPr>
              <p:cNvPr id="174116" name="Line 26"/>
              <p:cNvSpPr>
                <a:spLocks noChangeShapeType="1"/>
              </p:cNvSpPr>
              <p:nvPr/>
            </p:nvSpPr>
            <p:spPr bwMode="auto">
              <a:xfrm>
                <a:off x="824" y="2448"/>
                <a:ext cx="712" cy="704"/>
              </a:xfrm>
              <a:prstGeom prst="line">
                <a:avLst/>
              </a:prstGeom>
              <a:noFill/>
              <a:ln w="571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174117" name="Oval 27"/>
              <p:cNvSpPr>
                <a:spLocks noChangeArrowheads="1"/>
              </p:cNvSpPr>
              <p:nvPr/>
            </p:nvSpPr>
            <p:spPr bwMode="auto">
              <a:xfrm>
                <a:off x="1388" y="3016"/>
                <a:ext cx="312" cy="312"/>
              </a:xfrm>
              <a:prstGeom prst="ellipse">
                <a:avLst/>
              </a:prstGeom>
              <a:solidFill>
                <a:srgbClr val="EEA94C"/>
              </a:solidFill>
              <a:ln w="9525">
                <a:solidFill>
                  <a:schemeClr val="tx1"/>
                </a:solidFill>
                <a:round/>
                <a:headEnd/>
                <a:tailEnd/>
              </a:ln>
            </p:spPr>
            <p:txBody>
              <a:bodyPr wrap="none" anchor="ctr"/>
              <a:lstStyle/>
              <a:p>
                <a:endParaRPr lang="en-US" dirty="0"/>
              </a:p>
            </p:txBody>
          </p:sp>
        </p:grpSp>
        <p:grpSp>
          <p:nvGrpSpPr>
            <p:cNvPr id="174105" name="Group 28"/>
            <p:cNvGrpSpPr>
              <a:grpSpLocks/>
            </p:cNvGrpSpPr>
            <p:nvPr/>
          </p:nvGrpSpPr>
          <p:grpSpPr bwMode="auto">
            <a:xfrm>
              <a:off x="1200" y="2112"/>
              <a:ext cx="1880" cy="896"/>
              <a:chOff x="1200" y="2112"/>
              <a:chExt cx="1880" cy="896"/>
            </a:xfrm>
          </p:grpSpPr>
          <p:sp>
            <p:nvSpPr>
              <p:cNvPr id="174112" name="Line 29"/>
              <p:cNvSpPr>
                <a:spLocks noChangeShapeType="1"/>
              </p:cNvSpPr>
              <p:nvPr/>
            </p:nvSpPr>
            <p:spPr bwMode="auto">
              <a:xfrm flipH="1">
                <a:off x="1552" y="2392"/>
                <a:ext cx="32" cy="616"/>
              </a:xfrm>
              <a:prstGeom prst="line">
                <a:avLst/>
              </a:prstGeom>
              <a:noFill/>
              <a:ln w="5715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dirty="0"/>
              </a:p>
            </p:txBody>
          </p:sp>
          <p:grpSp>
            <p:nvGrpSpPr>
              <p:cNvPr id="174113" name="Group 30"/>
              <p:cNvGrpSpPr>
                <a:grpSpLocks/>
              </p:cNvGrpSpPr>
              <p:nvPr/>
            </p:nvGrpSpPr>
            <p:grpSpPr bwMode="auto">
              <a:xfrm>
                <a:off x="1200" y="2112"/>
                <a:ext cx="1880" cy="375"/>
                <a:chOff x="1872" y="2531"/>
                <a:chExt cx="1880" cy="375"/>
              </a:xfrm>
            </p:grpSpPr>
            <p:sp>
              <p:nvSpPr>
                <p:cNvPr id="174114" name="AutoShape 31"/>
                <p:cNvSpPr>
                  <a:spLocks noChangeArrowheads="1"/>
                </p:cNvSpPr>
                <p:nvPr/>
              </p:nvSpPr>
              <p:spPr bwMode="auto">
                <a:xfrm>
                  <a:off x="1872" y="2531"/>
                  <a:ext cx="1880" cy="368"/>
                </a:xfrm>
                <a:prstGeom prst="roundRect">
                  <a:avLst>
                    <a:gd name="adj" fmla="val 50000"/>
                  </a:avLst>
                </a:prstGeom>
                <a:solidFill>
                  <a:srgbClr val="9FACC7"/>
                </a:solidFill>
                <a:ln w="9525">
                  <a:solidFill>
                    <a:schemeClr val="tx1"/>
                  </a:solidFill>
                  <a:round/>
                  <a:headEnd/>
                  <a:tailEnd/>
                </a:ln>
              </p:spPr>
              <p:txBody>
                <a:bodyPr wrap="none" anchor="ctr"/>
                <a:lstStyle/>
                <a:p>
                  <a:endParaRPr lang="en-US" dirty="0"/>
                </a:p>
              </p:txBody>
            </p:sp>
            <p:sp>
              <p:nvSpPr>
                <p:cNvPr id="174115" name="Rectangle 32"/>
                <p:cNvSpPr>
                  <a:spLocks noChangeArrowheads="1"/>
                </p:cNvSpPr>
                <p:nvPr/>
              </p:nvSpPr>
              <p:spPr bwMode="auto">
                <a:xfrm>
                  <a:off x="1978" y="2531"/>
                  <a:ext cx="1668" cy="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lnSpc>
                      <a:spcPct val="90000"/>
                    </a:lnSpc>
                  </a:pPr>
                  <a:r>
                    <a:rPr lang="en-US" dirty="0"/>
                    <a:t>Hire and train engineers</a:t>
                  </a:r>
                </a:p>
                <a:p>
                  <a:pPr algn="ctr">
                    <a:lnSpc>
                      <a:spcPct val="90000"/>
                    </a:lnSpc>
                  </a:pPr>
                  <a:endParaRPr lang="en-US" dirty="0"/>
                </a:p>
              </p:txBody>
            </p:sp>
          </p:grpSp>
        </p:grpSp>
        <p:grpSp>
          <p:nvGrpSpPr>
            <p:cNvPr id="174106" name="Group 33"/>
            <p:cNvGrpSpPr>
              <a:grpSpLocks/>
            </p:cNvGrpSpPr>
            <p:nvPr/>
          </p:nvGrpSpPr>
          <p:grpSpPr bwMode="auto">
            <a:xfrm>
              <a:off x="992" y="3536"/>
              <a:ext cx="1312" cy="440"/>
              <a:chOff x="992" y="3536"/>
              <a:chExt cx="1312" cy="440"/>
            </a:xfrm>
          </p:grpSpPr>
          <p:sp>
            <p:nvSpPr>
              <p:cNvPr id="174108" name="Line 34"/>
              <p:cNvSpPr>
                <a:spLocks noChangeShapeType="1"/>
              </p:cNvSpPr>
              <p:nvPr/>
            </p:nvSpPr>
            <p:spPr bwMode="auto">
              <a:xfrm>
                <a:off x="2120" y="3704"/>
                <a:ext cx="184" cy="272"/>
              </a:xfrm>
              <a:prstGeom prst="line">
                <a:avLst/>
              </a:prstGeom>
              <a:noFill/>
              <a:ln w="5715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dirty="0"/>
              </a:p>
            </p:txBody>
          </p:sp>
          <p:grpSp>
            <p:nvGrpSpPr>
              <p:cNvPr id="174109" name="Group 35"/>
              <p:cNvGrpSpPr>
                <a:grpSpLocks/>
              </p:cNvGrpSpPr>
              <p:nvPr/>
            </p:nvGrpSpPr>
            <p:grpSpPr bwMode="auto">
              <a:xfrm>
                <a:off x="992" y="3536"/>
                <a:ext cx="1152" cy="368"/>
                <a:chOff x="2320" y="3232"/>
                <a:chExt cx="1152" cy="368"/>
              </a:xfrm>
            </p:grpSpPr>
            <p:sp>
              <p:nvSpPr>
                <p:cNvPr id="174110" name="AutoShape 36"/>
                <p:cNvSpPr>
                  <a:spLocks noChangeArrowheads="1"/>
                </p:cNvSpPr>
                <p:nvPr/>
              </p:nvSpPr>
              <p:spPr bwMode="auto">
                <a:xfrm>
                  <a:off x="2320" y="3232"/>
                  <a:ext cx="1152" cy="368"/>
                </a:xfrm>
                <a:prstGeom prst="roundRect">
                  <a:avLst>
                    <a:gd name="adj" fmla="val 50000"/>
                  </a:avLst>
                </a:prstGeom>
                <a:solidFill>
                  <a:srgbClr val="9FACC7"/>
                </a:solidFill>
                <a:ln w="9525">
                  <a:solidFill>
                    <a:schemeClr val="tx1"/>
                  </a:solidFill>
                  <a:round/>
                  <a:headEnd/>
                  <a:tailEnd/>
                </a:ln>
              </p:spPr>
              <p:txBody>
                <a:bodyPr wrap="none" anchor="ctr"/>
                <a:lstStyle/>
                <a:p>
                  <a:endParaRPr lang="en-US" dirty="0"/>
                </a:p>
              </p:txBody>
            </p:sp>
            <p:sp>
              <p:nvSpPr>
                <p:cNvPr id="174111" name="Rectangle 37"/>
                <p:cNvSpPr>
                  <a:spLocks noChangeArrowheads="1"/>
                </p:cNvSpPr>
                <p:nvPr/>
              </p:nvSpPr>
              <p:spPr bwMode="auto">
                <a:xfrm>
                  <a:off x="2486" y="3309"/>
                  <a:ext cx="820" cy="2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lnSpc>
                      <a:spcPct val="90000"/>
                    </a:lnSpc>
                  </a:pPr>
                  <a:r>
                    <a:rPr lang="en-US" dirty="0"/>
                    <a:t>Do nothing</a:t>
                  </a:r>
                </a:p>
              </p:txBody>
            </p:sp>
          </p:grpSp>
        </p:grpSp>
        <p:sp>
          <p:nvSpPr>
            <p:cNvPr id="174107" name="Rectangle 38"/>
            <p:cNvSpPr>
              <a:spLocks noChangeArrowheads="1"/>
            </p:cNvSpPr>
            <p:nvPr/>
          </p:nvSpPr>
          <p:spPr bwMode="auto">
            <a:xfrm>
              <a:off x="672" y="2300"/>
              <a:ext cx="304" cy="304"/>
            </a:xfrm>
            <a:prstGeom prst="rect">
              <a:avLst/>
            </a:prstGeom>
            <a:solidFill>
              <a:srgbClr val="EEA94C"/>
            </a:solidFill>
            <a:ln w="9525">
              <a:solidFill>
                <a:schemeClr val="tx1"/>
              </a:solidFill>
              <a:miter lim="800000"/>
              <a:headEnd/>
              <a:tailEnd/>
            </a:ln>
          </p:spPr>
          <p:txBody>
            <a:bodyPr wrap="none" anchor="ctr"/>
            <a:lstStyle/>
            <a:p>
              <a:endParaRPr lang="en-US" dirty="0"/>
            </a:p>
          </p:txBody>
        </p:sp>
      </p:grpSp>
      <p:grpSp>
        <p:nvGrpSpPr>
          <p:cNvPr id="174087" name="Group 40"/>
          <p:cNvGrpSpPr>
            <a:grpSpLocks/>
          </p:cNvGrpSpPr>
          <p:nvPr/>
        </p:nvGrpSpPr>
        <p:grpSpPr bwMode="auto">
          <a:xfrm>
            <a:off x="5067300" y="1292225"/>
            <a:ext cx="3841750" cy="1023938"/>
            <a:chOff x="3192" y="974"/>
            <a:chExt cx="2420" cy="645"/>
          </a:xfrm>
        </p:grpSpPr>
        <p:sp>
          <p:nvSpPr>
            <p:cNvPr id="174098" name="Rectangle 41"/>
            <p:cNvSpPr>
              <a:spLocks noChangeArrowheads="1"/>
            </p:cNvSpPr>
            <p:nvPr/>
          </p:nvSpPr>
          <p:spPr bwMode="auto">
            <a:xfrm>
              <a:off x="3318" y="974"/>
              <a:ext cx="2294" cy="6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nSpc>
                  <a:spcPct val="90000"/>
                </a:lnSpc>
                <a:tabLst>
                  <a:tab pos="1054100" algn="r"/>
                  <a:tab pos="1244600" algn="l"/>
                </a:tabLst>
              </a:pPr>
              <a:r>
                <a:rPr lang="en-US" sz="1600" dirty="0"/>
                <a:t>	$2,500,000	Revenue</a:t>
              </a:r>
            </a:p>
            <a:p>
              <a:pPr>
                <a:lnSpc>
                  <a:spcPct val="90000"/>
                </a:lnSpc>
                <a:tabLst>
                  <a:tab pos="1054100" algn="r"/>
                  <a:tab pos="1244600" algn="l"/>
                </a:tabLst>
              </a:pPr>
              <a:r>
                <a:rPr lang="en-US" sz="1600" dirty="0"/>
                <a:t>	– 1,000,000	Mfg cost ($40 x 25,000)</a:t>
              </a:r>
            </a:p>
            <a:p>
              <a:pPr>
                <a:lnSpc>
                  <a:spcPct val="90000"/>
                </a:lnSpc>
                <a:tabLst>
                  <a:tab pos="1054100" algn="r"/>
                  <a:tab pos="1244600" algn="l"/>
                </a:tabLst>
              </a:pPr>
              <a:r>
                <a:rPr lang="en-US" sz="1600" dirty="0"/>
                <a:t>	– 500,000	CAD cost</a:t>
              </a:r>
            </a:p>
            <a:p>
              <a:pPr>
                <a:lnSpc>
                  <a:spcPct val="90000"/>
                </a:lnSpc>
                <a:spcBef>
                  <a:spcPct val="20000"/>
                </a:spcBef>
                <a:tabLst>
                  <a:tab pos="1054100" algn="r"/>
                  <a:tab pos="1244600" algn="l"/>
                </a:tabLst>
              </a:pPr>
              <a:r>
                <a:rPr lang="en-US" sz="1600" dirty="0"/>
                <a:t>	$1,000,000	Net</a:t>
              </a:r>
            </a:p>
          </p:txBody>
        </p:sp>
        <p:sp>
          <p:nvSpPr>
            <p:cNvPr id="174099" name="AutoShape 42"/>
            <p:cNvSpPr>
              <a:spLocks/>
            </p:cNvSpPr>
            <p:nvPr/>
          </p:nvSpPr>
          <p:spPr bwMode="auto">
            <a:xfrm>
              <a:off x="3192" y="1036"/>
              <a:ext cx="160" cy="528"/>
            </a:xfrm>
            <a:prstGeom prst="leftBrace">
              <a:avLst>
                <a:gd name="adj1" fmla="val 27500"/>
                <a:gd name="adj2" fmla="val 50000"/>
              </a:avLst>
            </a:prstGeom>
            <a:noFill/>
            <a:ln w="381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dirty="0"/>
            </a:p>
          </p:txBody>
        </p:sp>
        <p:sp>
          <p:nvSpPr>
            <p:cNvPr id="174100" name="Line 43"/>
            <p:cNvSpPr>
              <a:spLocks noChangeShapeType="1"/>
            </p:cNvSpPr>
            <p:nvPr/>
          </p:nvSpPr>
          <p:spPr bwMode="auto">
            <a:xfrm flipH="1">
              <a:off x="3372" y="1436"/>
              <a:ext cx="680"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grpSp>
      <p:grpSp>
        <p:nvGrpSpPr>
          <p:cNvPr id="174088" name="Group 44"/>
          <p:cNvGrpSpPr>
            <a:grpSpLocks/>
          </p:cNvGrpSpPr>
          <p:nvPr/>
        </p:nvGrpSpPr>
        <p:grpSpPr bwMode="auto">
          <a:xfrm>
            <a:off x="5067300" y="2422525"/>
            <a:ext cx="3729038" cy="1023938"/>
            <a:chOff x="3192" y="1686"/>
            <a:chExt cx="2349" cy="645"/>
          </a:xfrm>
        </p:grpSpPr>
        <p:sp>
          <p:nvSpPr>
            <p:cNvPr id="174095" name="Rectangle 45"/>
            <p:cNvSpPr>
              <a:spLocks noChangeArrowheads="1"/>
            </p:cNvSpPr>
            <p:nvPr/>
          </p:nvSpPr>
          <p:spPr bwMode="auto">
            <a:xfrm>
              <a:off x="3318" y="1686"/>
              <a:ext cx="2223" cy="6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nSpc>
                  <a:spcPct val="90000"/>
                </a:lnSpc>
                <a:tabLst>
                  <a:tab pos="1054100" algn="r"/>
                  <a:tab pos="1244600" algn="l"/>
                </a:tabLst>
              </a:pPr>
              <a:r>
                <a:rPr lang="en-US" sz="1600" dirty="0"/>
                <a:t>	$800,000	Revenue</a:t>
              </a:r>
            </a:p>
            <a:p>
              <a:pPr>
                <a:lnSpc>
                  <a:spcPct val="90000"/>
                </a:lnSpc>
                <a:tabLst>
                  <a:tab pos="1054100" algn="r"/>
                  <a:tab pos="1244600" algn="l"/>
                </a:tabLst>
              </a:pPr>
              <a:r>
                <a:rPr lang="en-US" sz="1600" dirty="0"/>
                <a:t>	– 320,000	Mfg cost ($40 x 8,000)</a:t>
              </a:r>
            </a:p>
            <a:p>
              <a:pPr>
                <a:lnSpc>
                  <a:spcPct val="90000"/>
                </a:lnSpc>
                <a:tabLst>
                  <a:tab pos="1054100" algn="r"/>
                  <a:tab pos="1244600" algn="l"/>
                </a:tabLst>
              </a:pPr>
              <a:r>
                <a:rPr lang="en-US" sz="1600" dirty="0"/>
                <a:t>	– 500,000	CAD cost</a:t>
              </a:r>
            </a:p>
            <a:p>
              <a:pPr>
                <a:lnSpc>
                  <a:spcPct val="90000"/>
                </a:lnSpc>
                <a:spcBef>
                  <a:spcPct val="20000"/>
                </a:spcBef>
                <a:tabLst>
                  <a:tab pos="1054100" algn="r"/>
                  <a:tab pos="1244600" algn="l"/>
                </a:tabLst>
              </a:pPr>
              <a:r>
                <a:rPr lang="en-US" sz="1600" dirty="0"/>
                <a:t>	– $20,000	Net loss</a:t>
              </a:r>
            </a:p>
          </p:txBody>
        </p:sp>
        <p:sp>
          <p:nvSpPr>
            <p:cNvPr id="174096" name="AutoShape 46"/>
            <p:cNvSpPr>
              <a:spLocks/>
            </p:cNvSpPr>
            <p:nvPr/>
          </p:nvSpPr>
          <p:spPr bwMode="auto">
            <a:xfrm>
              <a:off x="3192" y="1744"/>
              <a:ext cx="160" cy="528"/>
            </a:xfrm>
            <a:prstGeom prst="leftBrace">
              <a:avLst>
                <a:gd name="adj1" fmla="val 27500"/>
                <a:gd name="adj2" fmla="val 50000"/>
              </a:avLst>
            </a:prstGeom>
            <a:noFill/>
            <a:ln w="381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dirty="0"/>
            </a:p>
          </p:txBody>
        </p:sp>
        <p:sp>
          <p:nvSpPr>
            <p:cNvPr id="174097" name="Line 47"/>
            <p:cNvSpPr>
              <a:spLocks noChangeShapeType="1"/>
            </p:cNvSpPr>
            <p:nvPr/>
          </p:nvSpPr>
          <p:spPr bwMode="auto">
            <a:xfrm flipH="1">
              <a:off x="3428" y="2148"/>
              <a:ext cx="624"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grpSp>
      <p:sp>
        <p:nvSpPr>
          <p:cNvPr id="166964" name="Text Box 52"/>
          <p:cNvSpPr txBox="1">
            <a:spLocks noChangeArrowheads="1"/>
          </p:cNvSpPr>
          <p:nvPr/>
        </p:nvSpPr>
        <p:spPr bwMode="auto">
          <a:xfrm>
            <a:off x="669925" y="1827213"/>
            <a:ext cx="1138238"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r>
              <a:rPr lang="en-US" dirty="0">
                <a:latin typeface="Arial" charset="0"/>
              </a:rPr>
              <a:t>$388,000</a:t>
            </a:r>
          </a:p>
        </p:txBody>
      </p:sp>
      <p:sp>
        <p:nvSpPr>
          <p:cNvPr id="174090" name="Rectangle 48"/>
          <p:cNvSpPr>
            <a:spLocks noChangeArrowheads="1"/>
          </p:cNvSpPr>
          <p:nvPr/>
        </p:nvSpPr>
        <p:spPr bwMode="auto">
          <a:xfrm>
            <a:off x="508000" y="3670300"/>
            <a:ext cx="8140700" cy="1612900"/>
          </a:xfrm>
          <a:prstGeom prst="rect">
            <a:avLst/>
          </a:prstGeom>
          <a:solidFill>
            <a:srgbClr val="BDD6AE"/>
          </a:solidFill>
          <a:ln w="9525">
            <a:solidFill>
              <a:schemeClr val="tx1"/>
            </a:solidFill>
            <a:miter lim="800000"/>
            <a:headEnd/>
            <a:tailEnd/>
          </a:ln>
        </p:spPr>
        <p:txBody>
          <a:bodyPr wrap="none" anchor="ctr"/>
          <a:lstStyle/>
          <a:p>
            <a:endParaRPr lang="en-US" dirty="0"/>
          </a:p>
        </p:txBody>
      </p:sp>
      <p:sp>
        <p:nvSpPr>
          <p:cNvPr id="174091" name="Rectangle 49"/>
          <p:cNvSpPr>
            <a:spLocks noChangeArrowheads="1"/>
          </p:cNvSpPr>
          <p:nvPr/>
        </p:nvSpPr>
        <p:spPr bwMode="auto">
          <a:xfrm>
            <a:off x="687388" y="4052888"/>
            <a:ext cx="7961312"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nSpc>
                <a:spcPct val="120000"/>
              </a:lnSpc>
              <a:tabLst>
                <a:tab pos="3619500" algn="l"/>
              </a:tabLst>
            </a:pPr>
            <a:r>
              <a:rPr lang="en-US" sz="2000" dirty="0"/>
              <a:t>EMV (purchase CAD system)	= (.4)($1,000,000) + (.6)(– $20,000)</a:t>
            </a:r>
          </a:p>
        </p:txBody>
      </p:sp>
      <p:sp>
        <p:nvSpPr>
          <p:cNvPr id="174092" name="Rectangle 50"/>
          <p:cNvSpPr>
            <a:spLocks noChangeArrowheads="1"/>
          </p:cNvSpPr>
          <p:nvPr/>
        </p:nvSpPr>
        <p:spPr bwMode="auto">
          <a:xfrm>
            <a:off x="687388" y="4421188"/>
            <a:ext cx="5081587"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nSpc>
                <a:spcPct val="120000"/>
              </a:lnSpc>
              <a:tabLst>
                <a:tab pos="3619500" algn="l"/>
              </a:tabLst>
            </a:pPr>
            <a:r>
              <a:rPr lang="en-US" sz="2000" dirty="0"/>
              <a:t>	= $388,000</a:t>
            </a:r>
          </a:p>
        </p:txBody>
      </p:sp>
      <p:sp>
        <p:nvSpPr>
          <p:cNvPr id="166963" name="Freeform 51"/>
          <p:cNvSpPr>
            <a:spLocks/>
          </p:cNvSpPr>
          <p:nvPr/>
        </p:nvSpPr>
        <p:spPr bwMode="auto">
          <a:xfrm>
            <a:off x="1079500" y="2286000"/>
            <a:ext cx="3187700" cy="2374900"/>
          </a:xfrm>
          <a:custGeom>
            <a:avLst/>
            <a:gdLst>
              <a:gd name="T0" fmla="*/ 3187700 w 2008"/>
              <a:gd name="T1" fmla="*/ 2374900 h 1496"/>
              <a:gd name="T2" fmla="*/ 673100 w 2008"/>
              <a:gd name="T3" fmla="*/ 1701800 h 1496"/>
              <a:gd name="T4" fmla="*/ 0 w 2008"/>
              <a:gd name="T5" fmla="*/ 0 h 1496"/>
              <a:gd name="T6" fmla="*/ 0 60000 65536"/>
              <a:gd name="T7" fmla="*/ 0 60000 65536"/>
              <a:gd name="T8" fmla="*/ 0 60000 65536"/>
              <a:gd name="T9" fmla="*/ 0 w 2008"/>
              <a:gd name="T10" fmla="*/ 0 h 1496"/>
              <a:gd name="T11" fmla="*/ 2008 w 2008"/>
              <a:gd name="T12" fmla="*/ 1496 h 1496"/>
            </a:gdLst>
            <a:ahLst/>
            <a:cxnLst>
              <a:cxn ang="T6">
                <a:pos x="T0" y="T1"/>
              </a:cxn>
              <a:cxn ang="T7">
                <a:pos x="T2" y="T3"/>
              </a:cxn>
              <a:cxn ang="T8">
                <a:pos x="T4" y="T5"/>
              </a:cxn>
            </a:cxnLst>
            <a:rect l="T9" t="T10" r="T11" b="T12"/>
            <a:pathLst>
              <a:path w="2008" h="1496">
                <a:moveTo>
                  <a:pt x="2008" y="1496"/>
                </a:moveTo>
                <a:cubicBezTo>
                  <a:pt x="1383" y="1408"/>
                  <a:pt x="759" y="1321"/>
                  <a:pt x="424" y="1072"/>
                </a:cubicBezTo>
                <a:cubicBezTo>
                  <a:pt x="89" y="823"/>
                  <a:pt x="44" y="411"/>
                  <a:pt x="0" y="0"/>
                </a:cubicBezTo>
              </a:path>
            </a:pathLst>
          </a:custGeom>
          <a:noFill/>
          <a:ln w="57150">
            <a:solidFill>
              <a:schemeClr val="accent1"/>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endParaRPr lang="en-US" dirty="0"/>
          </a:p>
        </p:txBody>
      </p:sp>
      <p:sp>
        <p:nvSpPr>
          <p:cNvPr id="174094" name="Rectangle 57"/>
          <p:cNvSpPr>
            <a:spLocks noChangeArrowheads="1"/>
          </p:cNvSpPr>
          <p:nvPr/>
        </p:nvSpPr>
        <p:spPr bwMode="auto">
          <a:xfrm>
            <a:off x="7413625" y="5978525"/>
            <a:ext cx="1221809"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sz="1600" dirty="0"/>
              <a:t>Figure </a:t>
            </a:r>
            <a:r>
              <a:rPr lang="en-US" sz="1600" dirty="0">
                <a:solidFill>
                  <a:schemeClr val="tx2"/>
                </a:solidFill>
              </a:rPr>
              <a:t>5.12</a:t>
            </a:r>
          </a:p>
        </p:txBody>
      </p:sp>
    </p:spTree>
    <p:extLst>
      <p:ext uri="{BB962C8B-B14F-4D97-AF65-F5344CB8AC3E}">
        <p14:creationId xmlns:p14="http://schemas.microsoft.com/office/powerpoint/2010/main" val="1173035188"/>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9" fill="hold" grpId="0" nodeType="afterEffect">
                                  <p:stCondLst>
                                    <p:cond delay="0"/>
                                  </p:stCondLst>
                                  <p:childTnLst>
                                    <p:set>
                                      <p:cBhvr>
                                        <p:cTn id="6" dur="1" fill="hold">
                                          <p:stCondLst>
                                            <p:cond delay="0"/>
                                          </p:stCondLst>
                                        </p:cTn>
                                        <p:tgtEl>
                                          <p:spTgt spid="166963"/>
                                        </p:tgtEl>
                                        <p:attrNameLst>
                                          <p:attrName>style.visibility</p:attrName>
                                        </p:attrNameLst>
                                      </p:cBhvr>
                                      <p:to>
                                        <p:strVal val="visible"/>
                                      </p:to>
                                    </p:set>
                                    <p:animEffect transition="in" filter="strips(upLeft)">
                                      <p:cBhvr>
                                        <p:cTn id="7" dur="1000"/>
                                        <p:tgtEl>
                                          <p:spTgt spid="166963"/>
                                        </p:tgtEl>
                                      </p:cBhvr>
                                    </p:animEffect>
                                  </p:childTnLst>
                                </p:cTn>
                              </p:par>
                            </p:childTnLst>
                          </p:cTn>
                        </p:par>
                        <p:par>
                          <p:cTn id="8" fill="hold" nodeType="afterGroup">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166964"/>
                                        </p:tgtEl>
                                        <p:attrNameLst>
                                          <p:attrName>style.visibility</p:attrName>
                                        </p:attrNameLst>
                                      </p:cBhvr>
                                      <p:to>
                                        <p:strVal val="visible"/>
                                      </p:to>
                                    </p:set>
                                    <p:animEffect transition="in" filter="wipe(left)">
                                      <p:cBhvr>
                                        <p:cTn id="11" dur="1000"/>
                                        <p:tgtEl>
                                          <p:spTgt spid="166964"/>
                                        </p:tgtEl>
                                      </p:cBhvr>
                                    </p:animEffect>
                                  </p:childTnLst>
                                </p:cTn>
                              </p:par>
                            </p:childTnLst>
                          </p:cTn>
                        </p:par>
                        <p:par>
                          <p:cTn id="12" fill="hold">
                            <p:stCondLst>
                              <p:cond delay="2000"/>
                            </p:stCondLst>
                            <p:childTnLst>
                              <p:par>
                                <p:cTn id="13" presetID="18" presetClass="exit" presetSubtype="6" fill="hold" grpId="1" nodeType="afterEffect">
                                  <p:stCondLst>
                                    <p:cond delay="3000"/>
                                  </p:stCondLst>
                                  <p:childTnLst>
                                    <p:animEffect transition="out" filter="strips(downRight)">
                                      <p:cBhvr>
                                        <p:cTn id="14" dur="1000"/>
                                        <p:tgtEl>
                                          <p:spTgt spid="166963"/>
                                        </p:tgtEl>
                                      </p:cBhvr>
                                    </p:animEffect>
                                    <p:set>
                                      <p:cBhvr>
                                        <p:cTn id="15" dur="1" fill="hold">
                                          <p:stCondLst>
                                            <p:cond delay="999"/>
                                          </p:stCondLst>
                                        </p:cTn>
                                        <p:tgtEl>
                                          <p:spTgt spid="16696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64" grpId="0"/>
      <p:bldP spid="166963" grpId="0" animBg="1"/>
      <p:bldP spid="166963" grpId="1"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6129" name="Group 2"/>
          <p:cNvGrpSpPr>
            <a:grpSpLocks/>
          </p:cNvGrpSpPr>
          <p:nvPr/>
        </p:nvGrpSpPr>
        <p:grpSpPr bwMode="auto">
          <a:xfrm>
            <a:off x="2463800" y="4749800"/>
            <a:ext cx="2603500" cy="811213"/>
            <a:chOff x="1552" y="3152"/>
            <a:chExt cx="1640" cy="511"/>
          </a:xfrm>
        </p:grpSpPr>
        <p:sp>
          <p:nvSpPr>
            <p:cNvPr id="176189" name="Freeform 3"/>
            <p:cNvSpPr>
              <a:spLocks/>
            </p:cNvSpPr>
            <p:nvPr/>
          </p:nvSpPr>
          <p:spPr bwMode="auto">
            <a:xfrm>
              <a:off x="1552" y="3184"/>
              <a:ext cx="1640" cy="264"/>
            </a:xfrm>
            <a:custGeom>
              <a:avLst/>
              <a:gdLst>
                <a:gd name="T0" fmla="*/ 0 w 1640"/>
                <a:gd name="T1" fmla="*/ 0 h 264"/>
                <a:gd name="T2" fmla="*/ 240 w 1640"/>
                <a:gd name="T3" fmla="*/ 264 h 264"/>
                <a:gd name="T4" fmla="*/ 1640 w 1640"/>
                <a:gd name="T5" fmla="*/ 264 h 264"/>
                <a:gd name="T6" fmla="*/ 0 60000 65536"/>
                <a:gd name="T7" fmla="*/ 0 60000 65536"/>
                <a:gd name="T8" fmla="*/ 0 60000 65536"/>
                <a:gd name="T9" fmla="*/ 0 w 1640"/>
                <a:gd name="T10" fmla="*/ 0 h 264"/>
                <a:gd name="T11" fmla="*/ 1640 w 1640"/>
                <a:gd name="T12" fmla="*/ 264 h 264"/>
              </a:gdLst>
              <a:ahLst/>
              <a:cxnLst>
                <a:cxn ang="T6">
                  <a:pos x="T0" y="T1"/>
                </a:cxn>
                <a:cxn ang="T7">
                  <a:pos x="T2" y="T3"/>
                </a:cxn>
                <a:cxn ang="T8">
                  <a:pos x="T4" y="T5"/>
                </a:cxn>
              </a:cxnLst>
              <a:rect l="T9" t="T10" r="T11" b="T12"/>
              <a:pathLst>
                <a:path w="1640" h="264">
                  <a:moveTo>
                    <a:pt x="0" y="0"/>
                  </a:moveTo>
                  <a:lnTo>
                    <a:pt x="240" y="264"/>
                  </a:lnTo>
                  <a:lnTo>
                    <a:pt x="1640" y="264"/>
                  </a:lnTo>
                </a:path>
              </a:pathLst>
            </a:custGeom>
            <a:noFill/>
            <a:ln w="57150" cmpd="sng">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dirty="0"/>
            </a:p>
          </p:txBody>
        </p:sp>
        <p:sp>
          <p:nvSpPr>
            <p:cNvPr id="176190" name="Rectangle 4"/>
            <p:cNvSpPr>
              <a:spLocks noChangeArrowheads="1"/>
            </p:cNvSpPr>
            <p:nvPr/>
          </p:nvSpPr>
          <p:spPr bwMode="auto">
            <a:xfrm>
              <a:off x="2188" y="3152"/>
              <a:ext cx="691" cy="5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lnSpc>
                  <a:spcPct val="150000"/>
                </a:lnSpc>
              </a:pPr>
              <a:r>
                <a:rPr lang="en-US" sz="1600" dirty="0"/>
                <a:t>(.6)</a:t>
              </a:r>
            </a:p>
            <a:p>
              <a:pPr algn="ctr">
                <a:lnSpc>
                  <a:spcPct val="150000"/>
                </a:lnSpc>
              </a:pPr>
              <a:r>
                <a:rPr lang="en-US" sz="1600" dirty="0"/>
                <a:t>Low sales</a:t>
              </a:r>
            </a:p>
          </p:txBody>
        </p:sp>
      </p:grpSp>
      <p:grpSp>
        <p:nvGrpSpPr>
          <p:cNvPr id="176130" name="Group 5"/>
          <p:cNvGrpSpPr>
            <a:grpSpLocks/>
          </p:cNvGrpSpPr>
          <p:nvPr/>
        </p:nvGrpSpPr>
        <p:grpSpPr bwMode="auto">
          <a:xfrm>
            <a:off x="2463800" y="3581400"/>
            <a:ext cx="2609850" cy="1168400"/>
            <a:chOff x="1552" y="2416"/>
            <a:chExt cx="1644" cy="736"/>
          </a:xfrm>
        </p:grpSpPr>
        <p:sp>
          <p:nvSpPr>
            <p:cNvPr id="176187" name="Freeform 6"/>
            <p:cNvSpPr>
              <a:spLocks/>
            </p:cNvSpPr>
            <p:nvPr/>
          </p:nvSpPr>
          <p:spPr bwMode="auto">
            <a:xfrm>
              <a:off x="1552" y="2704"/>
              <a:ext cx="1644" cy="448"/>
            </a:xfrm>
            <a:custGeom>
              <a:avLst/>
              <a:gdLst>
                <a:gd name="T0" fmla="*/ 0 w 1644"/>
                <a:gd name="T1" fmla="*/ 448 h 448"/>
                <a:gd name="T2" fmla="*/ 240 w 1644"/>
                <a:gd name="T3" fmla="*/ 0 h 448"/>
                <a:gd name="T4" fmla="*/ 1644 w 1644"/>
                <a:gd name="T5" fmla="*/ 0 h 448"/>
                <a:gd name="T6" fmla="*/ 0 60000 65536"/>
                <a:gd name="T7" fmla="*/ 0 60000 65536"/>
                <a:gd name="T8" fmla="*/ 0 60000 65536"/>
                <a:gd name="T9" fmla="*/ 0 w 1644"/>
                <a:gd name="T10" fmla="*/ 0 h 448"/>
                <a:gd name="T11" fmla="*/ 1644 w 1644"/>
                <a:gd name="T12" fmla="*/ 448 h 448"/>
              </a:gdLst>
              <a:ahLst/>
              <a:cxnLst>
                <a:cxn ang="T6">
                  <a:pos x="T0" y="T1"/>
                </a:cxn>
                <a:cxn ang="T7">
                  <a:pos x="T2" y="T3"/>
                </a:cxn>
                <a:cxn ang="T8">
                  <a:pos x="T4" y="T5"/>
                </a:cxn>
              </a:cxnLst>
              <a:rect l="T9" t="T10" r="T11" b="T12"/>
              <a:pathLst>
                <a:path w="1644" h="448">
                  <a:moveTo>
                    <a:pt x="0" y="448"/>
                  </a:moveTo>
                  <a:lnTo>
                    <a:pt x="240" y="0"/>
                  </a:lnTo>
                  <a:lnTo>
                    <a:pt x="1644" y="0"/>
                  </a:lnTo>
                </a:path>
              </a:pathLst>
            </a:custGeom>
            <a:noFill/>
            <a:ln w="57150" cmpd="sng">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dirty="0"/>
            </a:p>
          </p:txBody>
        </p:sp>
        <p:sp>
          <p:nvSpPr>
            <p:cNvPr id="176188" name="Rectangle 7"/>
            <p:cNvSpPr>
              <a:spLocks noChangeArrowheads="1"/>
            </p:cNvSpPr>
            <p:nvPr/>
          </p:nvSpPr>
          <p:spPr bwMode="auto">
            <a:xfrm>
              <a:off x="2174" y="2416"/>
              <a:ext cx="720" cy="5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lnSpc>
                  <a:spcPct val="150000"/>
                </a:lnSpc>
              </a:pPr>
              <a:r>
                <a:rPr lang="en-US" sz="1600" dirty="0"/>
                <a:t>(.4)</a:t>
              </a:r>
            </a:p>
            <a:p>
              <a:pPr algn="ctr">
                <a:lnSpc>
                  <a:spcPct val="150000"/>
                </a:lnSpc>
              </a:pPr>
              <a:r>
                <a:rPr lang="en-US" sz="1600" dirty="0"/>
                <a:t>High sales</a:t>
              </a:r>
            </a:p>
          </p:txBody>
        </p:sp>
      </p:grpSp>
      <p:grpSp>
        <p:nvGrpSpPr>
          <p:cNvPr id="176131" name="Group 8"/>
          <p:cNvGrpSpPr>
            <a:grpSpLocks/>
          </p:cNvGrpSpPr>
          <p:nvPr/>
        </p:nvGrpSpPr>
        <p:grpSpPr bwMode="auto">
          <a:xfrm>
            <a:off x="2463800" y="2463800"/>
            <a:ext cx="2609850" cy="469900"/>
            <a:chOff x="1552" y="1712"/>
            <a:chExt cx="1644" cy="296"/>
          </a:xfrm>
        </p:grpSpPr>
        <p:sp>
          <p:nvSpPr>
            <p:cNvPr id="176185" name="Freeform 9"/>
            <p:cNvSpPr>
              <a:spLocks/>
            </p:cNvSpPr>
            <p:nvPr/>
          </p:nvSpPr>
          <p:spPr bwMode="auto">
            <a:xfrm>
              <a:off x="1552" y="1744"/>
              <a:ext cx="1644" cy="264"/>
            </a:xfrm>
            <a:custGeom>
              <a:avLst/>
              <a:gdLst>
                <a:gd name="T0" fmla="*/ 0 w 1644"/>
                <a:gd name="T1" fmla="*/ 0 h 264"/>
                <a:gd name="T2" fmla="*/ 240 w 1644"/>
                <a:gd name="T3" fmla="*/ 264 h 264"/>
                <a:gd name="T4" fmla="*/ 1644 w 1644"/>
                <a:gd name="T5" fmla="*/ 264 h 264"/>
                <a:gd name="T6" fmla="*/ 0 60000 65536"/>
                <a:gd name="T7" fmla="*/ 0 60000 65536"/>
                <a:gd name="T8" fmla="*/ 0 60000 65536"/>
                <a:gd name="T9" fmla="*/ 0 w 1644"/>
                <a:gd name="T10" fmla="*/ 0 h 264"/>
                <a:gd name="T11" fmla="*/ 1644 w 1644"/>
                <a:gd name="T12" fmla="*/ 264 h 264"/>
              </a:gdLst>
              <a:ahLst/>
              <a:cxnLst>
                <a:cxn ang="T6">
                  <a:pos x="T0" y="T1"/>
                </a:cxn>
                <a:cxn ang="T7">
                  <a:pos x="T2" y="T3"/>
                </a:cxn>
                <a:cxn ang="T8">
                  <a:pos x="T4" y="T5"/>
                </a:cxn>
              </a:cxnLst>
              <a:rect l="T9" t="T10" r="T11" b="T12"/>
              <a:pathLst>
                <a:path w="1644" h="264">
                  <a:moveTo>
                    <a:pt x="0" y="0"/>
                  </a:moveTo>
                  <a:lnTo>
                    <a:pt x="240" y="264"/>
                  </a:lnTo>
                  <a:lnTo>
                    <a:pt x="1644" y="264"/>
                  </a:lnTo>
                </a:path>
              </a:pathLst>
            </a:custGeom>
            <a:noFill/>
            <a:ln w="57150" cmpd="sng">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dirty="0"/>
            </a:p>
          </p:txBody>
        </p:sp>
        <p:sp>
          <p:nvSpPr>
            <p:cNvPr id="176186" name="Rectangle 10"/>
            <p:cNvSpPr>
              <a:spLocks noChangeArrowheads="1"/>
            </p:cNvSpPr>
            <p:nvPr/>
          </p:nvSpPr>
          <p:spPr bwMode="auto">
            <a:xfrm>
              <a:off x="2075" y="1712"/>
              <a:ext cx="921" cy="2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lnSpc>
                  <a:spcPct val="150000"/>
                </a:lnSpc>
              </a:pPr>
              <a:r>
                <a:rPr lang="en-US" sz="1600" dirty="0"/>
                <a:t>(.6) Low sales</a:t>
              </a:r>
            </a:p>
          </p:txBody>
        </p:sp>
      </p:grpSp>
      <p:grpSp>
        <p:nvGrpSpPr>
          <p:cNvPr id="176132" name="Group 11"/>
          <p:cNvGrpSpPr>
            <a:grpSpLocks/>
          </p:cNvGrpSpPr>
          <p:nvPr/>
        </p:nvGrpSpPr>
        <p:grpSpPr bwMode="auto">
          <a:xfrm>
            <a:off x="2463800" y="1346200"/>
            <a:ext cx="2603500" cy="1117600"/>
            <a:chOff x="1552" y="1008"/>
            <a:chExt cx="1640" cy="704"/>
          </a:xfrm>
        </p:grpSpPr>
        <p:sp>
          <p:nvSpPr>
            <p:cNvPr id="176183" name="Freeform 12"/>
            <p:cNvSpPr>
              <a:spLocks/>
            </p:cNvSpPr>
            <p:nvPr/>
          </p:nvSpPr>
          <p:spPr bwMode="auto">
            <a:xfrm>
              <a:off x="1552" y="1300"/>
              <a:ext cx="1640" cy="412"/>
            </a:xfrm>
            <a:custGeom>
              <a:avLst/>
              <a:gdLst>
                <a:gd name="T0" fmla="*/ 0 w 1640"/>
                <a:gd name="T1" fmla="*/ 412 h 412"/>
                <a:gd name="T2" fmla="*/ 240 w 1640"/>
                <a:gd name="T3" fmla="*/ 4 h 412"/>
                <a:gd name="T4" fmla="*/ 1640 w 1640"/>
                <a:gd name="T5" fmla="*/ 0 h 412"/>
                <a:gd name="T6" fmla="*/ 0 60000 65536"/>
                <a:gd name="T7" fmla="*/ 0 60000 65536"/>
                <a:gd name="T8" fmla="*/ 0 60000 65536"/>
                <a:gd name="T9" fmla="*/ 0 w 1640"/>
                <a:gd name="T10" fmla="*/ 0 h 412"/>
                <a:gd name="T11" fmla="*/ 1640 w 1640"/>
                <a:gd name="T12" fmla="*/ 412 h 412"/>
              </a:gdLst>
              <a:ahLst/>
              <a:cxnLst>
                <a:cxn ang="T6">
                  <a:pos x="T0" y="T1"/>
                </a:cxn>
                <a:cxn ang="T7">
                  <a:pos x="T2" y="T3"/>
                </a:cxn>
                <a:cxn ang="T8">
                  <a:pos x="T4" y="T5"/>
                </a:cxn>
              </a:cxnLst>
              <a:rect l="T9" t="T10" r="T11" b="T12"/>
              <a:pathLst>
                <a:path w="1640" h="412">
                  <a:moveTo>
                    <a:pt x="0" y="412"/>
                  </a:moveTo>
                  <a:lnTo>
                    <a:pt x="240" y="4"/>
                  </a:lnTo>
                  <a:lnTo>
                    <a:pt x="1640" y="0"/>
                  </a:lnTo>
                </a:path>
              </a:pathLst>
            </a:custGeom>
            <a:noFill/>
            <a:ln w="57150" cmpd="sng">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dirty="0"/>
            </a:p>
          </p:txBody>
        </p:sp>
        <p:sp>
          <p:nvSpPr>
            <p:cNvPr id="176184" name="Rectangle 13"/>
            <p:cNvSpPr>
              <a:spLocks noChangeArrowheads="1"/>
            </p:cNvSpPr>
            <p:nvPr/>
          </p:nvSpPr>
          <p:spPr bwMode="auto">
            <a:xfrm>
              <a:off x="2174" y="1008"/>
              <a:ext cx="720" cy="5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lnSpc>
                  <a:spcPct val="150000"/>
                </a:lnSpc>
              </a:pPr>
              <a:r>
                <a:rPr lang="en-US" sz="1600" dirty="0"/>
                <a:t>(.4)</a:t>
              </a:r>
            </a:p>
            <a:p>
              <a:pPr algn="ctr">
                <a:lnSpc>
                  <a:spcPct val="150000"/>
                </a:lnSpc>
              </a:pPr>
              <a:r>
                <a:rPr lang="en-US" sz="1600" dirty="0"/>
                <a:t>High sales</a:t>
              </a:r>
            </a:p>
          </p:txBody>
        </p:sp>
      </p:grpSp>
      <p:sp>
        <p:nvSpPr>
          <p:cNvPr id="176133" name="Freeform 14"/>
          <p:cNvSpPr>
            <a:spLocks/>
          </p:cNvSpPr>
          <p:nvPr/>
        </p:nvSpPr>
        <p:spPr bwMode="auto">
          <a:xfrm>
            <a:off x="1295400" y="3657600"/>
            <a:ext cx="3810000" cy="2476500"/>
          </a:xfrm>
          <a:custGeom>
            <a:avLst/>
            <a:gdLst>
              <a:gd name="T0" fmla="*/ 0 w 2400"/>
              <a:gd name="T1" fmla="*/ 0 h 1560"/>
              <a:gd name="T2" fmla="*/ 0 w 2400"/>
              <a:gd name="T3" fmla="*/ 2476500 h 1560"/>
              <a:gd name="T4" fmla="*/ 3810000 w 2400"/>
              <a:gd name="T5" fmla="*/ 2476500 h 1560"/>
              <a:gd name="T6" fmla="*/ 0 60000 65536"/>
              <a:gd name="T7" fmla="*/ 0 60000 65536"/>
              <a:gd name="T8" fmla="*/ 0 60000 65536"/>
              <a:gd name="T9" fmla="*/ 0 w 2400"/>
              <a:gd name="T10" fmla="*/ 0 h 1560"/>
              <a:gd name="T11" fmla="*/ 2400 w 2400"/>
              <a:gd name="T12" fmla="*/ 1560 h 1560"/>
            </a:gdLst>
            <a:ahLst/>
            <a:cxnLst>
              <a:cxn ang="T6">
                <a:pos x="T0" y="T1"/>
              </a:cxn>
              <a:cxn ang="T7">
                <a:pos x="T2" y="T3"/>
              </a:cxn>
              <a:cxn ang="T8">
                <a:pos x="T4" y="T5"/>
              </a:cxn>
            </a:cxnLst>
            <a:rect l="T9" t="T10" r="T11" b="T12"/>
            <a:pathLst>
              <a:path w="2400" h="1560">
                <a:moveTo>
                  <a:pt x="0" y="0"/>
                </a:moveTo>
                <a:lnTo>
                  <a:pt x="0" y="1560"/>
                </a:lnTo>
                <a:lnTo>
                  <a:pt x="2400" y="1560"/>
                </a:lnTo>
              </a:path>
            </a:pathLst>
          </a:custGeom>
          <a:noFill/>
          <a:ln w="57150" cmpd="sng">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dirty="0"/>
          </a:p>
        </p:txBody>
      </p:sp>
      <p:sp>
        <p:nvSpPr>
          <p:cNvPr id="176134" name="Rectangle 15"/>
          <p:cNvSpPr>
            <a:spLocks noGrp="1" noChangeArrowheads="1"/>
          </p:cNvSpPr>
          <p:nvPr>
            <p:ph type="title"/>
          </p:nvPr>
        </p:nvSpPr>
        <p:spPr>
          <a:xfrm>
            <a:off x="685800" y="241300"/>
            <a:ext cx="7772400" cy="939800"/>
          </a:xfrm>
        </p:spPr>
        <p:txBody>
          <a:bodyPr/>
          <a:lstStyle/>
          <a:p>
            <a:r>
              <a:rPr lang="en-US" dirty="0">
                <a:latin typeface="Arial" charset="0"/>
                <a:cs typeface="Arial" charset="0"/>
              </a:rPr>
              <a:t>Decision Tree Example</a:t>
            </a:r>
          </a:p>
        </p:txBody>
      </p:sp>
      <p:grpSp>
        <p:nvGrpSpPr>
          <p:cNvPr id="176135" name="Group 16"/>
          <p:cNvGrpSpPr>
            <a:grpSpLocks/>
          </p:cNvGrpSpPr>
          <p:nvPr/>
        </p:nvGrpSpPr>
        <p:grpSpPr bwMode="auto">
          <a:xfrm>
            <a:off x="1308100" y="2247900"/>
            <a:ext cx="1390650" cy="1384300"/>
            <a:chOff x="824" y="1576"/>
            <a:chExt cx="876" cy="872"/>
          </a:xfrm>
        </p:grpSpPr>
        <p:sp>
          <p:nvSpPr>
            <p:cNvPr id="176181" name="Line 17"/>
            <p:cNvSpPr>
              <a:spLocks noChangeShapeType="1"/>
            </p:cNvSpPr>
            <p:nvPr/>
          </p:nvSpPr>
          <p:spPr bwMode="auto">
            <a:xfrm flipV="1">
              <a:off x="824" y="1728"/>
              <a:ext cx="720" cy="720"/>
            </a:xfrm>
            <a:prstGeom prst="line">
              <a:avLst/>
            </a:prstGeom>
            <a:noFill/>
            <a:ln w="571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176182" name="Oval 18"/>
            <p:cNvSpPr>
              <a:spLocks noChangeArrowheads="1"/>
            </p:cNvSpPr>
            <p:nvPr/>
          </p:nvSpPr>
          <p:spPr bwMode="auto">
            <a:xfrm>
              <a:off x="1388" y="1576"/>
              <a:ext cx="312" cy="312"/>
            </a:xfrm>
            <a:prstGeom prst="ellipse">
              <a:avLst/>
            </a:prstGeom>
            <a:solidFill>
              <a:srgbClr val="EEA94C"/>
            </a:solidFill>
            <a:ln w="9525">
              <a:solidFill>
                <a:schemeClr val="tx1"/>
              </a:solidFill>
              <a:round/>
              <a:headEnd/>
              <a:tailEnd/>
            </a:ln>
          </p:spPr>
          <p:txBody>
            <a:bodyPr wrap="none" anchor="ctr"/>
            <a:lstStyle/>
            <a:p>
              <a:endParaRPr lang="en-US" dirty="0"/>
            </a:p>
          </p:txBody>
        </p:sp>
      </p:grpSp>
      <p:grpSp>
        <p:nvGrpSpPr>
          <p:cNvPr id="176136" name="Group 19"/>
          <p:cNvGrpSpPr>
            <a:grpSpLocks/>
          </p:cNvGrpSpPr>
          <p:nvPr/>
        </p:nvGrpSpPr>
        <p:grpSpPr bwMode="auto">
          <a:xfrm>
            <a:off x="1308100" y="3632200"/>
            <a:ext cx="1390650" cy="1397000"/>
            <a:chOff x="824" y="2448"/>
            <a:chExt cx="876" cy="880"/>
          </a:xfrm>
        </p:grpSpPr>
        <p:sp>
          <p:nvSpPr>
            <p:cNvPr id="176179" name="Line 20"/>
            <p:cNvSpPr>
              <a:spLocks noChangeShapeType="1"/>
            </p:cNvSpPr>
            <p:nvPr/>
          </p:nvSpPr>
          <p:spPr bwMode="auto">
            <a:xfrm>
              <a:off x="824" y="2448"/>
              <a:ext cx="712" cy="704"/>
            </a:xfrm>
            <a:prstGeom prst="line">
              <a:avLst/>
            </a:prstGeom>
            <a:noFill/>
            <a:ln w="571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176180" name="Oval 21"/>
            <p:cNvSpPr>
              <a:spLocks noChangeArrowheads="1"/>
            </p:cNvSpPr>
            <p:nvPr/>
          </p:nvSpPr>
          <p:spPr bwMode="auto">
            <a:xfrm>
              <a:off x="1388" y="3016"/>
              <a:ext cx="312" cy="312"/>
            </a:xfrm>
            <a:prstGeom prst="ellipse">
              <a:avLst/>
            </a:prstGeom>
            <a:solidFill>
              <a:srgbClr val="EEA94C"/>
            </a:solidFill>
            <a:ln w="9525">
              <a:solidFill>
                <a:schemeClr val="tx1"/>
              </a:solidFill>
              <a:round/>
              <a:headEnd/>
              <a:tailEnd/>
            </a:ln>
          </p:spPr>
          <p:txBody>
            <a:bodyPr wrap="none" anchor="ctr"/>
            <a:lstStyle/>
            <a:p>
              <a:endParaRPr lang="en-US" dirty="0"/>
            </a:p>
          </p:txBody>
        </p:sp>
      </p:grpSp>
      <p:grpSp>
        <p:nvGrpSpPr>
          <p:cNvPr id="176137" name="Group 22"/>
          <p:cNvGrpSpPr>
            <a:grpSpLocks/>
          </p:cNvGrpSpPr>
          <p:nvPr/>
        </p:nvGrpSpPr>
        <p:grpSpPr bwMode="auto">
          <a:xfrm>
            <a:off x="228600" y="1598613"/>
            <a:ext cx="2006600" cy="827087"/>
            <a:chOff x="144" y="1167"/>
            <a:chExt cx="1264" cy="521"/>
          </a:xfrm>
        </p:grpSpPr>
        <p:sp>
          <p:nvSpPr>
            <p:cNvPr id="176175" name="Line 23"/>
            <p:cNvSpPr>
              <a:spLocks noChangeShapeType="1"/>
            </p:cNvSpPr>
            <p:nvPr/>
          </p:nvSpPr>
          <p:spPr bwMode="auto">
            <a:xfrm>
              <a:off x="912" y="1496"/>
              <a:ext cx="440" cy="192"/>
            </a:xfrm>
            <a:prstGeom prst="line">
              <a:avLst/>
            </a:prstGeom>
            <a:noFill/>
            <a:ln w="5715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dirty="0"/>
            </a:p>
          </p:txBody>
        </p:sp>
        <p:grpSp>
          <p:nvGrpSpPr>
            <p:cNvPr id="176176" name="Group 24"/>
            <p:cNvGrpSpPr>
              <a:grpSpLocks/>
            </p:cNvGrpSpPr>
            <p:nvPr/>
          </p:nvGrpSpPr>
          <p:grpSpPr bwMode="auto">
            <a:xfrm>
              <a:off x="144" y="1167"/>
              <a:ext cx="1264" cy="375"/>
              <a:chOff x="2176" y="1551"/>
              <a:chExt cx="1264" cy="375"/>
            </a:xfrm>
          </p:grpSpPr>
          <p:sp>
            <p:nvSpPr>
              <p:cNvPr id="176177" name="AutoShape 25"/>
              <p:cNvSpPr>
                <a:spLocks noChangeArrowheads="1"/>
              </p:cNvSpPr>
              <p:nvPr/>
            </p:nvSpPr>
            <p:spPr bwMode="auto">
              <a:xfrm>
                <a:off x="2176" y="1551"/>
                <a:ext cx="1264" cy="368"/>
              </a:xfrm>
              <a:prstGeom prst="roundRect">
                <a:avLst>
                  <a:gd name="adj" fmla="val 50000"/>
                </a:avLst>
              </a:prstGeom>
              <a:solidFill>
                <a:srgbClr val="9FACC7"/>
              </a:solidFill>
              <a:ln w="9525">
                <a:solidFill>
                  <a:schemeClr val="tx1"/>
                </a:solidFill>
                <a:round/>
                <a:headEnd/>
                <a:tailEnd/>
              </a:ln>
            </p:spPr>
            <p:txBody>
              <a:bodyPr wrap="none" anchor="ctr"/>
              <a:lstStyle/>
              <a:p>
                <a:endParaRPr lang="en-US" dirty="0"/>
              </a:p>
            </p:txBody>
          </p:sp>
          <p:sp>
            <p:nvSpPr>
              <p:cNvPr id="176178" name="Rectangle 26"/>
              <p:cNvSpPr>
                <a:spLocks noChangeArrowheads="1"/>
              </p:cNvSpPr>
              <p:nvPr/>
            </p:nvSpPr>
            <p:spPr bwMode="auto">
              <a:xfrm>
                <a:off x="2269" y="1551"/>
                <a:ext cx="1078" cy="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lnSpc>
                    <a:spcPct val="90000"/>
                  </a:lnSpc>
                </a:pPr>
                <a:r>
                  <a:rPr lang="en-US" dirty="0"/>
                  <a:t>Purchase CAD</a:t>
                </a:r>
              </a:p>
              <a:p>
                <a:pPr algn="ctr">
                  <a:lnSpc>
                    <a:spcPct val="90000"/>
                  </a:lnSpc>
                </a:pPr>
                <a:r>
                  <a:rPr lang="en-US" dirty="0"/>
                  <a:t>$388,000</a:t>
                </a:r>
              </a:p>
            </p:txBody>
          </p:sp>
        </p:grpSp>
      </p:grpSp>
      <p:grpSp>
        <p:nvGrpSpPr>
          <p:cNvPr id="176138" name="Group 27"/>
          <p:cNvGrpSpPr>
            <a:grpSpLocks/>
          </p:cNvGrpSpPr>
          <p:nvPr/>
        </p:nvGrpSpPr>
        <p:grpSpPr bwMode="auto">
          <a:xfrm>
            <a:off x="1905000" y="3098800"/>
            <a:ext cx="2984500" cy="1422400"/>
            <a:chOff x="1200" y="2112"/>
            <a:chExt cx="1880" cy="896"/>
          </a:xfrm>
        </p:grpSpPr>
        <p:sp>
          <p:nvSpPr>
            <p:cNvPr id="176171" name="Line 28"/>
            <p:cNvSpPr>
              <a:spLocks noChangeShapeType="1"/>
            </p:cNvSpPr>
            <p:nvPr/>
          </p:nvSpPr>
          <p:spPr bwMode="auto">
            <a:xfrm flipH="1">
              <a:off x="1552" y="2392"/>
              <a:ext cx="32" cy="616"/>
            </a:xfrm>
            <a:prstGeom prst="line">
              <a:avLst/>
            </a:prstGeom>
            <a:noFill/>
            <a:ln w="5715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dirty="0"/>
            </a:p>
          </p:txBody>
        </p:sp>
        <p:grpSp>
          <p:nvGrpSpPr>
            <p:cNvPr id="176172" name="Group 29"/>
            <p:cNvGrpSpPr>
              <a:grpSpLocks/>
            </p:cNvGrpSpPr>
            <p:nvPr/>
          </p:nvGrpSpPr>
          <p:grpSpPr bwMode="auto">
            <a:xfrm>
              <a:off x="1200" y="2112"/>
              <a:ext cx="1880" cy="375"/>
              <a:chOff x="1872" y="2531"/>
              <a:chExt cx="1880" cy="375"/>
            </a:xfrm>
          </p:grpSpPr>
          <p:sp>
            <p:nvSpPr>
              <p:cNvPr id="176173" name="AutoShape 30"/>
              <p:cNvSpPr>
                <a:spLocks noChangeArrowheads="1"/>
              </p:cNvSpPr>
              <p:nvPr/>
            </p:nvSpPr>
            <p:spPr bwMode="auto">
              <a:xfrm>
                <a:off x="1872" y="2531"/>
                <a:ext cx="1880" cy="368"/>
              </a:xfrm>
              <a:prstGeom prst="roundRect">
                <a:avLst>
                  <a:gd name="adj" fmla="val 50000"/>
                </a:avLst>
              </a:prstGeom>
              <a:solidFill>
                <a:srgbClr val="9FACC7"/>
              </a:solidFill>
              <a:ln w="9525">
                <a:solidFill>
                  <a:schemeClr val="tx1"/>
                </a:solidFill>
                <a:round/>
                <a:headEnd/>
                <a:tailEnd/>
              </a:ln>
            </p:spPr>
            <p:txBody>
              <a:bodyPr wrap="none" anchor="ctr"/>
              <a:lstStyle/>
              <a:p>
                <a:endParaRPr lang="en-US" dirty="0"/>
              </a:p>
            </p:txBody>
          </p:sp>
          <p:sp>
            <p:nvSpPr>
              <p:cNvPr id="176174" name="Rectangle 31"/>
              <p:cNvSpPr>
                <a:spLocks noChangeArrowheads="1"/>
              </p:cNvSpPr>
              <p:nvPr/>
            </p:nvSpPr>
            <p:spPr bwMode="auto">
              <a:xfrm>
                <a:off x="1978" y="2531"/>
                <a:ext cx="1668" cy="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lnSpc>
                    <a:spcPct val="90000"/>
                  </a:lnSpc>
                </a:pPr>
                <a:r>
                  <a:rPr lang="en-US" dirty="0"/>
                  <a:t>Hire and train engineers</a:t>
                </a:r>
              </a:p>
              <a:p>
                <a:pPr algn="ctr">
                  <a:lnSpc>
                    <a:spcPct val="90000"/>
                  </a:lnSpc>
                </a:pPr>
                <a:r>
                  <a:rPr lang="en-US" dirty="0"/>
                  <a:t>$365,000</a:t>
                </a:r>
              </a:p>
            </p:txBody>
          </p:sp>
        </p:grpSp>
      </p:grpSp>
      <p:grpSp>
        <p:nvGrpSpPr>
          <p:cNvPr id="176139" name="Group 32"/>
          <p:cNvGrpSpPr>
            <a:grpSpLocks/>
          </p:cNvGrpSpPr>
          <p:nvPr/>
        </p:nvGrpSpPr>
        <p:grpSpPr bwMode="auto">
          <a:xfrm>
            <a:off x="1574800" y="5359400"/>
            <a:ext cx="2082800" cy="698500"/>
            <a:chOff x="992" y="3536"/>
            <a:chExt cx="1312" cy="440"/>
          </a:xfrm>
        </p:grpSpPr>
        <p:sp>
          <p:nvSpPr>
            <p:cNvPr id="176167" name="Line 33"/>
            <p:cNvSpPr>
              <a:spLocks noChangeShapeType="1"/>
            </p:cNvSpPr>
            <p:nvPr/>
          </p:nvSpPr>
          <p:spPr bwMode="auto">
            <a:xfrm>
              <a:off x="2120" y="3704"/>
              <a:ext cx="184" cy="272"/>
            </a:xfrm>
            <a:prstGeom prst="line">
              <a:avLst/>
            </a:prstGeom>
            <a:noFill/>
            <a:ln w="5715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dirty="0"/>
            </a:p>
          </p:txBody>
        </p:sp>
        <p:grpSp>
          <p:nvGrpSpPr>
            <p:cNvPr id="176168" name="Group 34"/>
            <p:cNvGrpSpPr>
              <a:grpSpLocks/>
            </p:cNvGrpSpPr>
            <p:nvPr/>
          </p:nvGrpSpPr>
          <p:grpSpPr bwMode="auto">
            <a:xfrm>
              <a:off x="992" y="3536"/>
              <a:ext cx="1152" cy="368"/>
              <a:chOff x="2320" y="3232"/>
              <a:chExt cx="1152" cy="368"/>
            </a:xfrm>
          </p:grpSpPr>
          <p:sp>
            <p:nvSpPr>
              <p:cNvPr id="176169" name="AutoShape 35"/>
              <p:cNvSpPr>
                <a:spLocks noChangeArrowheads="1"/>
              </p:cNvSpPr>
              <p:nvPr/>
            </p:nvSpPr>
            <p:spPr bwMode="auto">
              <a:xfrm>
                <a:off x="2320" y="3232"/>
                <a:ext cx="1152" cy="368"/>
              </a:xfrm>
              <a:prstGeom prst="roundRect">
                <a:avLst>
                  <a:gd name="adj" fmla="val 50000"/>
                </a:avLst>
              </a:prstGeom>
              <a:solidFill>
                <a:srgbClr val="9FACC7"/>
              </a:solidFill>
              <a:ln w="9525">
                <a:solidFill>
                  <a:schemeClr val="tx1"/>
                </a:solidFill>
                <a:round/>
                <a:headEnd/>
                <a:tailEnd/>
              </a:ln>
            </p:spPr>
            <p:txBody>
              <a:bodyPr wrap="none" anchor="ctr"/>
              <a:lstStyle/>
              <a:p>
                <a:endParaRPr lang="en-US" dirty="0"/>
              </a:p>
            </p:txBody>
          </p:sp>
          <p:sp>
            <p:nvSpPr>
              <p:cNvPr id="176170" name="Rectangle 36"/>
              <p:cNvSpPr>
                <a:spLocks noChangeArrowheads="1"/>
              </p:cNvSpPr>
              <p:nvPr/>
            </p:nvSpPr>
            <p:spPr bwMode="auto">
              <a:xfrm>
                <a:off x="2385" y="3309"/>
                <a:ext cx="1022" cy="2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lnSpc>
                    <a:spcPct val="90000"/>
                  </a:lnSpc>
                </a:pPr>
                <a:r>
                  <a:rPr lang="en-US" dirty="0"/>
                  <a:t>Do nothing $0</a:t>
                </a:r>
              </a:p>
            </p:txBody>
          </p:sp>
        </p:grpSp>
      </p:grpSp>
      <p:grpSp>
        <p:nvGrpSpPr>
          <p:cNvPr id="176140" name="Group 37"/>
          <p:cNvGrpSpPr>
            <a:grpSpLocks/>
          </p:cNvGrpSpPr>
          <p:nvPr/>
        </p:nvGrpSpPr>
        <p:grpSpPr bwMode="auto">
          <a:xfrm>
            <a:off x="5067300" y="5956300"/>
            <a:ext cx="1482725" cy="361950"/>
            <a:chOff x="3192" y="3912"/>
            <a:chExt cx="934" cy="228"/>
          </a:xfrm>
        </p:grpSpPr>
        <p:sp>
          <p:nvSpPr>
            <p:cNvPr id="176165" name="Rectangle 38"/>
            <p:cNvSpPr>
              <a:spLocks noChangeArrowheads="1"/>
            </p:cNvSpPr>
            <p:nvPr/>
          </p:nvSpPr>
          <p:spPr bwMode="auto">
            <a:xfrm>
              <a:off x="3318" y="3918"/>
              <a:ext cx="808" cy="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nSpc>
                  <a:spcPct val="90000"/>
                </a:lnSpc>
                <a:tabLst>
                  <a:tab pos="381000" algn="r"/>
                  <a:tab pos="558800" algn="l"/>
                  <a:tab pos="571500" algn="l"/>
                </a:tabLst>
              </a:pPr>
              <a:r>
                <a:rPr lang="en-US" sz="1600" dirty="0"/>
                <a:t>$0   Net</a:t>
              </a:r>
            </a:p>
          </p:txBody>
        </p:sp>
        <p:sp>
          <p:nvSpPr>
            <p:cNvPr id="176166" name="AutoShape 39"/>
            <p:cNvSpPr>
              <a:spLocks/>
            </p:cNvSpPr>
            <p:nvPr/>
          </p:nvSpPr>
          <p:spPr bwMode="auto">
            <a:xfrm>
              <a:off x="3192" y="3912"/>
              <a:ext cx="160" cy="228"/>
            </a:xfrm>
            <a:prstGeom prst="leftBrace">
              <a:avLst>
                <a:gd name="adj1" fmla="val 11875"/>
                <a:gd name="adj2" fmla="val 50000"/>
              </a:avLst>
            </a:prstGeom>
            <a:noFill/>
            <a:ln w="381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dirty="0"/>
            </a:p>
          </p:txBody>
        </p:sp>
      </p:grpSp>
      <p:grpSp>
        <p:nvGrpSpPr>
          <p:cNvPr id="176141" name="Group 40"/>
          <p:cNvGrpSpPr>
            <a:grpSpLocks/>
          </p:cNvGrpSpPr>
          <p:nvPr/>
        </p:nvGrpSpPr>
        <p:grpSpPr bwMode="auto">
          <a:xfrm>
            <a:off x="5067300" y="4702175"/>
            <a:ext cx="3729038" cy="1023938"/>
            <a:chOff x="3192" y="3122"/>
            <a:chExt cx="2349" cy="645"/>
          </a:xfrm>
        </p:grpSpPr>
        <p:sp>
          <p:nvSpPr>
            <p:cNvPr id="176162" name="Rectangle 41"/>
            <p:cNvSpPr>
              <a:spLocks noChangeArrowheads="1"/>
            </p:cNvSpPr>
            <p:nvPr/>
          </p:nvSpPr>
          <p:spPr bwMode="auto">
            <a:xfrm>
              <a:off x="3318" y="3122"/>
              <a:ext cx="2223" cy="6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nSpc>
                  <a:spcPct val="90000"/>
                </a:lnSpc>
                <a:tabLst>
                  <a:tab pos="1054100" algn="r"/>
                  <a:tab pos="1244600" algn="l"/>
                </a:tabLst>
              </a:pPr>
              <a:r>
                <a:rPr lang="en-US" sz="1600" dirty="0"/>
                <a:t>	$800,000	Revenue</a:t>
              </a:r>
            </a:p>
            <a:p>
              <a:pPr>
                <a:lnSpc>
                  <a:spcPct val="90000"/>
                </a:lnSpc>
                <a:tabLst>
                  <a:tab pos="1054100" algn="r"/>
                  <a:tab pos="1244600" algn="l"/>
                </a:tabLst>
              </a:pPr>
              <a:r>
                <a:rPr lang="en-US" sz="1600" dirty="0"/>
                <a:t>	– 400,000	Mfg cost ($50 x 8,000)</a:t>
              </a:r>
            </a:p>
            <a:p>
              <a:pPr>
                <a:lnSpc>
                  <a:spcPct val="90000"/>
                </a:lnSpc>
                <a:tabLst>
                  <a:tab pos="1054100" algn="r"/>
                  <a:tab pos="1244600" algn="l"/>
                </a:tabLst>
              </a:pPr>
              <a:r>
                <a:rPr lang="en-US" sz="1600" dirty="0"/>
                <a:t>	– 375,000	Hire and train cost</a:t>
              </a:r>
            </a:p>
            <a:p>
              <a:pPr>
                <a:lnSpc>
                  <a:spcPct val="90000"/>
                </a:lnSpc>
                <a:spcBef>
                  <a:spcPct val="20000"/>
                </a:spcBef>
                <a:tabLst>
                  <a:tab pos="1054100" algn="r"/>
                  <a:tab pos="1244600" algn="l"/>
                </a:tabLst>
              </a:pPr>
              <a:r>
                <a:rPr lang="en-US" sz="1600" dirty="0"/>
                <a:t>	$25,000	Net</a:t>
              </a:r>
            </a:p>
          </p:txBody>
        </p:sp>
        <p:sp>
          <p:nvSpPr>
            <p:cNvPr id="176163" name="AutoShape 42"/>
            <p:cNvSpPr>
              <a:spLocks/>
            </p:cNvSpPr>
            <p:nvPr/>
          </p:nvSpPr>
          <p:spPr bwMode="auto">
            <a:xfrm>
              <a:off x="3192" y="3184"/>
              <a:ext cx="160" cy="528"/>
            </a:xfrm>
            <a:prstGeom prst="leftBrace">
              <a:avLst>
                <a:gd name="adj1" fmla="val 27500"/>
                <a:gd name="adj2" fmla="val 50000"/>
              </a:avLst>
            </a:prstGeom>
            <a:noFill/>
            <a:ln w="381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dirty="0"/>
            </a:p>
          </p:txBody>
        </p:sp>
        <p:sp>
          <p:nvSpPr>
            <p:cNvPr id="176164" name="Line 43"/>
            <p:cNvSpPr>
              <a:spLocks noChangeShapeType="1"/>
            </p:cNvSpPr>
            <p:nvPr/>
          </p:nvSpPr>
          <p:spPr bwMode="auto">
            <a:xfrm flipH="1">
              <a:off x="3468" y="3584"/>
              <a:ext cx="584"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grpSp>
      <p:grpSp>
        <p:nvGrpSpPr>
          <p:cNvPr id="176142" name="Group 44"/>
          <p:cNvGrpSpPr>
            <a:grpSpLocks/>
          </p:cNvGrpSpPr>
          <p:nvPr/>
        </p:nvGrpSpPr>
        <p:grpSpPr bwMode="auto">
          <a:xfrm>
            <a:off x="5067300" y="3527425"/>
            <a:ext cx="3841750" cy="1023938"/>
            <a:chOff x="3192" y="2382"/>
            <a:chExt cx="2420" cy="645"/>
          </a:xfrm>
        </p:grpSpPr>
        <p:sp>
          <p:nvSpPr>
            <p:cNvPr id="176159" name="Rectangle 45"/>
            <p:cNvSpPr>
              <a:spLocks noChangeArrowheads="1"/>
            </p:cNvSpPr>
            <p:nvPr/>
          </p:nvSpPr>
          <p:spPr bwMode="auto">
            <a:xfrm>
              <a:off x="3318" y="2382"/>
              <a:ext cx="2294" cy="6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nSpc>
                  <a:spcPct val="90000"/>
                </a:lnSpc>
                <a:tabLst>
                  <a:tab pos="1054100" algn="r"/>
                  <a:tab pos="1244600" algn="l"/>
                </a:tabLst>
              </a:pPr>
              <a:r>
                <a:rPr lang="en-US" sz="1600" dirty="0"/>
                <a:t>	$2,500,000	Revenue</a:t>
              </a:r>
            </a:p>
            <a:p>
              <a:pPr>
                <a:lnSpc>
                  <a:spcPct val="90000"/>
                </a:lnSpc>
                <a:tabLst>
                  <a:tab pos="1054100" algn="r"/>
                  <a:tab pos="1244600" algn="l"/>
                </a:tabLst>
              </a:pPr>
              <a:r>
                <a:rPr lang="en-US" sz="1600" dirty="0"/>
                <a:t>	– 1,250,000	Mfg cost ($50 x 25,000)</a:t>
              </a:r>
            </a:p>
            <a:p>
              <a:pPr>
                <a:lnSpc>
                  <a:spcPct val="90000"/>
                </a:lnSpc>
                <a:tabLst>
                  <a:tab pos="1054100" algn="r"/>
                  <a:tab pos="1244600" algn="l"/>
                </a:tabLst>
              </a:pPr>
              <a:r>
                <a:rPr lang="en-US" sz="1600" dirty="0"/>
                <a:t>	– 375,000	Hire and train cost</a:t>
              </a:r>
            </a:p>
            <a:p>
              <a:pPr>
                <a:lnSpc>
                  <a:spcPct val="90000"/>
                </a:lnSpc>
                <a:spcBef>
                  <a:spcPct val="20000"/>
                </a:spcBef>
                <a:tabLst>
                  <a:tab pos="1054100" algn="r"/>
                  <a:tab pos="1244600" algn="l"/>
                </a:tabLst>
              </a:pPr>
              <a:r>
                <a:rPr lang="en-US" sz="1600" dirty="0"/>
                <a:t>	$875,000	Net</a:t>
              </a:r>
            </a:p>
          </p:txBody>
        </p:sp>
        <p:sp>
          <p:nvSpPr>
            <p:cNvPr id="176160" name="AutoShape 46"/>
            <p:cNvSpPr>
              <a:spLocks/>
            </p:cNvSpPr>
            <p:nvPr/>
          </p:nvSpPr>
          <p:spPr bwMode="auto">
            <a:xfrm>
              <a:off x="3192" y="2440"/>
              <a:ext cx="160" cy="528"/>
            </a:xfrm>
            <a:prstGeom prst="leftBrace">
              <a:avLst>
                <a:gd name="adj1" fmla="val 27500"/>
                <a:gd name="adj2" fmla="val 50000"/>
              </a:avLst>
            </a:prstGeom>
            <a:noFill/>
            <a:ln w="381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dirty="0"/>
            </a:p>
          </p:txBody>
        </p:sp>
        <p:sp>
          <p:nvSpPr>
            <p:cNvPr id="176161" name="Line 47"/>
            <p:cNvSpPr>
              <a:spLocks noChangeShapeType="1"/>
            </p:cNvSpPr>
            <p:nvPr/>
          </p:nvSpPr>
          <p:spPr bwMode="auto">
            <a:xfrm flipH="1">
              <a:off x="3372" y="2844"/>
              <a:ext cx="680"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grpSp>
      <p:grpSp>
        <p:nvGrpSpPr>
          <p:cNvPr id="176143" name="Group 48"/>
          <p:cNvGrpSpPr>
            <a:grpSpLocks/>
          </p:cNvGrpSpPr>
          <p:nvPr/>
        </p:nvGrpSpPr>
        <p:grpSpPr bwMode="auto">
          <a:xfrm>
            <a:off x="5067300" y="1292225"/>
            <a:ext cx="3841750" cy="1023938"/>
            <a:chOff x="3192" y="974"/>
            <a:chExt cx="2420" cy="645"/>
          </a:xfrm>
        </p:grpSpPr>
        <p:sp>
          <p:nvSpPr>
            <p:cNvPr id="176156" name="Rectangle 49"/>
            <p:cNvSpPr>
              <a:spLocks noChangeArrowheads="1"/>
            </p:cNvSpPr>
            <p:nvPr/>
          </p:nvSpPr>
          <p:spPr bwMode="auto">
            <a:xfrm>
              <a:off x="3318" y="974"/>
              <a:ext cx="2294" cy="6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nSpc>
                  <a:spcPct val="90000"/>
                </a:lnSpc>
                <a:tabLst>
                  <a:tab pos="1054100" algn="r"/>
                  <a:tab pos="1244600" algn="l"/>
                </a:tabLst>
              </a:pPr>
              <a:r>
                <a:rPr lang="en-US" sz="1600" dirty="0"/>
                <a:t>	$2,500,000	Revenue</a:t>
              </a:r>
            </a:p>
            <a:p>
              <a:pPr>
                <a:lnSpc>
                  <a:spcPct val="90000"/>
                </a:lnSpc>
                <a:tabLst>
                  <a:tab pos="1054100" algn="r"/>
                  <a:tab pos="1244600" algn="l"/>
                </a:tabLst>
              </a:pPr>
              <a:r>
                <a:rPr lang="en-US" sz="1600" dirty="0"/>
                <a:t>	– 1,000,000	Mfg cost ($40 x 25,000)</a:t>
              </a:r>
            </a:p>
            <a:p>
              <a:pPr>
                <a:lnSpc>
                  <a:spcPct val="90000"/>
                </a:lnSpc>
                <a:tabLst>
                  <a:tab pos="1054100" algn="r"/>
                  <a:tab pos="1244600" algn="l"/>
                </a:tabLst>
              </a:pPr>
              <a:r>
                <a:rPr lang="en-US" sz="1600" dirty="0"/>
                <a:t>	– 500,000	CAD cost</a:t>
              </a:r>
            </a:p>
            <a:p>
              <a:pPr>
                <a:lnSpc>
                  <a:spcPct val="90000"/>
                </a:lnSpc>
                <a:spcBef>
                  <a:spcPct val="20000"/>
                </a:spcBef>
                <a:tabLst>
                  <a:tab pos="1054100" algn="r"/>
                  <a:tab pos="1244600" algn="l"/>
                </a:tabLst>
              </a:pPr>
              <a:r>
                <a:rPr lang="en-US" sz="1600" dirty="0"/>
                <a:t>	$1,000,000	Net</a:t>
              </a:r>
            </a:p>
          </p:txBody>
        </p:sp>
        <p:sp>
          <p:nvSpPr>
            <p:cNvPr id="176157" name="AutoShape 50"/>
            <p:cNvSpPr>
              <a:spLocks/>
            </p:cNvSpPr>
            <p:nvPr/>
          </p:nvSpPr>
          <p:spPr bwMode="auto">
            <a:xfrm>
              <a:off x="3192" y="1036"/>
              <a:ext cx="160" cy="528"/>
            </a:xfrm>
            <a:prstGeom prst="leftBrace">
              <a:avLst>
                <a:gd name="adj1" fmla="val 27500"/>
                <a:gd name="adj2" fmla="val 50000"/>
              </a:avLst>
            </a:prstGeom>
            <a:noFill/>
            <a:ln w="381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dirty="0"/>
            </a:p>
          </p:txBody>
        </p:sp>
        <p:sp>
          <p:nvSpPr>
            <p:cNvPr id="176158" name="Line 51"/>
            <p:cNvSpPr>
              <a:spLocks noChangeShapeType="1"/>
            </p:cNvSpPr>
            <p:nvPr/>
          </p:nvSpPr>
          <p:spPr bwMode="auto">
            <a:xfrm flipH="1">
              <a:off x="3372" y="1436"/>
              <a:ext cx="680"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grpSp>
      <p:grpSp>
        <p:nvGrpSpPr>
          <p:cNvPr id="176144" name="Group 52"/>
          <p:cNvGrpSpPr>
            <a:grpSpLocks/>
          </p:cNvGrpSpPr>
          <p:nvPr/>
        </p:nvGrpSpPr>
        <p:grpSpPr bwMode="auto">
          <a:xfrm>
            <a:off x="5067300" y="2422525"/>
            <a:ext cx="3729038" cy="1023938"/>
            <a:chOff x="3192" y="1686"/>
            <a:chExt cx="2349" cy="645"/>
          </a:xfrm>
        </p:grpSpPr>
        <p:sp>
          <p:nvSpPr>
            <p:cNvPr id="176153" name="Rectangle 53"/>
            <p:cNvSpPr>
              <a:spLocks noChangeArrowheads="1"/>
            </p:cNvSpPr>
            <p:nvPr/>
          </p:nvSpPr>
          <p:spPr bwMode="auto">
            <a:xfrm>
              <a:off x="3318" y="1686"/>
              <a:ext cx="2223" cy="6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nSpc>
                  <a:spcPct val="90000"/>
                </a:lnSpc>
                <a:tabLst>
                  <a:tab pos="1054100" algn="r"/>
                  <a:tab pos="1244600" algn="l"/>
                </a:tabLst>
              </a:pPr>
              <a:r>
                <a:rPr lang="en-US" sz="1600" dirty="0"/>
                <a:t>	$800,000	Revenue</a:t>
              </a:r>
            </a:p>
            <a:p>
              <a:pPr>
                <a:lnSpc>
                  <a:spcPct val="90000"/>
                </a:lnSpc>
                <a:tabLst>
                  <a:tab pos="1054100" algn="r"/>
                  <a:tab pos="1244600" algn="l"/>
                </a:tabLst>
              </a:pPr>
              <a:r>
                <a:rPr lang="en-US" sz="1600" dirty="0"/>
                <a:t>	– 320,000	Mfg cost ($40 x 8,000)</a:t>
              </a:r>
            </a:p>
            <a:p>
              <a:pPr>
                <a:lnSpc>
                  <a:spcPct val="90000"/>
                </a:lnSpc>
                <a:tabLst>
                  <a:tab pos="1054100" algn="r"/>
                  <a:tab pos="1244600" algn="l"/>
                </a:tabLst>
              </a:pPr>
              <a:r>
                <a:rPr lang="en-US" sz="1600" dirty="0"/>
                <a:t>	– 500,000	CAD cost</a:t>
              </a:r>
            </a:p>
            <a:p>
              <a:pPr>
                <a:lnSpc>
                  <a:spcPct val="90000"/>
                </a:lnSpc>
                <a:spcBef>
                  <a:spcPct val="20000"/>
                </a:spcBef>
                <a:tabLst>
                  <a:tab pos="1054100" algn="r"/>
                  <a:tab pos="1244600" algn="l"/>
                </a:tabLst>
              </a:pPr>
              <a:r>
                <a:rPr lang="en-US" sz="1600" dirty="0"/>
                <a:t>	– $20,000	Net loss</a:t>
              </a:r>
            </a:p>
          </p:txBody>
        </p:sp>
        <p:sp>
          <p:nvSpPr>
            <p:cNvPr id="176154" name="AutoShape 54"/>
            <p:cNvSpPr>
              <a:spLocks/>
            </p:cNvSpPr>
            <p:nvPr/>
          </p:nvSpPr>
          <p:spPr bwMode="auto">
            <a:xfrm>
              <a:off x="3192" y="1744"/>
              <a:ext cx="160" cy="528"/>
            </a:xfrm>
            <a:prstGeom prst="leftBrace">
              <a:avLst>
                <a:gd name="adj1" fmla="val 27500"/>
                <a:gd name="adj2" fmla="val 50000"/>
              </a:avLst>
            </a:prstGeom>
            <a:noFill/>
            <a:ln w="381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dirty="0"/>
            </a:p>
          </p:txBody>
        </p:sp>
        <p:sp>
          <p:nvSpPr>
            <p:cNvPr id="176155" name="Line 55"/>
            <p:cNvSpPr>
              <a:spLocks noChangeShapeType="1"/>
            </p:cNvSpPr>
            <p:nvPr/>
          </p:nvSpPr>
          <p:spPr bwMode="auto">
            <a:xfrm flipH="1">
              <a:off x="3428" y="2148"/>
              <a:ext cx="624"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grpSp>
      <p:sp>
        <p:nvSpPr>
          <p:cNvPr id="176145" name="Rectangle 56"/>
          <p:cNvSpPr>
            <a:spLocks noChangeArrowheads="1"/>
          </p:cNvSpPr>
          <p:nvPr/>
        </p:nvSpPr>
        <p:spPr bwMode="auto">
          <a:xfrm>
            <a:off x="1066800" y="3397250"/>
            <a:ext cx="482600" cy="482600"/>
          </a:xfrm>
          <a:prstGeom prst="rect">
            <a:avLst/>
          </a:prstGeom>
          <a:solidFill>
            <a:srgbClr val="EEA94C"/>
          </a:solidFill>
          <a:ln w="9525">
            <a:solidFill>
              <a:schemeClr val="tx1"/>
            </a:solidFill>
            <a:miter lim="800000"/>
            <a:headEnd/>
            <a:tailEnd/>
          </a:ln>
        </p:spPr>
        <p:txBody>
          <a:bodyPr wrap="none" anchor="ctr"/>
          <a:lstStyle/>
          <a:p>
            <a:endParaRPr lang="en-US" dirty="0"/>
          </a:p>
        </p:txBody>
      </p:sp>
      <p:sp>
        <p:nvSpPr>
          <p:cNvPr id="176146" name="Rectangle 57"/>
          <p:cNvSpPr>
            <a:spLocks noChangeArrowheads="1"/>
          </p:cNvSpPr>
          <p:nvPr/>
        </p:nvSpPr>
        <p:spPr bwMode="auto">
          <a:xfrm>
            <a:off x="7413625" y="5978525"/>
            <a:ext cx="1221809"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sz="1600" dirty="0"/>
              <a:t>Figure </a:t>
            </a:r>
            <a:r>
              <a:rPr lang="en-US" sz="1600" dirty="0">
                <a:solidFill>
                  <a:schemeClr val="tx2"/>
                </a:solidFill>
              </a:rPr>
              <a:t>5.12</a:t>
            </a:r>
          </a:p>
        </p:txBody>
      </p:sp>
      <p:grpSp>
        <p:nvGrpSpPr>
          <p:cNvPr id="4" name="Group 3"/>
          <p:cNvGrpSpPr>
            <a:grpSpLocks/>
          </p:cNvGrpSpPr>
          <p:nvPr/>
        </p:nvGrpSpPr>
        <p:grpSpPr bwMode="auto">
          <a:xfrm>
            <a:off x="1674813" y="3937000"/>
            <a:ext cx="460375" cy="520700"/>
            <a:chOff x="376238" y="4749803"/>
            <a:chExt cx="461962" cy="520697"/>
          </a:xfrm>
        </p:grpSpPr>
        <p:cxnSp>
          <p:nvCxnSpPr>
            <p:cNvPr id="3" name="Straight Connector 2"/>
            <p:cNvCxnSpPr/>
            <p:nvPr/>
          </p:nvCxnSpPr>
          <p:spPr>
            <a:xfrm flipH="1">
              <a:off x="376238" y="4749803"/>
              <a:ext cx="309037" cy="368298"/>
            </a:xfrm>
            <a:prstGeom prst="line">
              <a:avLst/>
            </a:prstGeom>
            <a:ln w="381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flipH="1">
              <a:off x="529163" y="4902202"/>
              <a:ext cx="309037" cy="368298"/>
            </a:xfrm>
            <a:prstGeom prst="line">
              <a:avLst/>
            </a:prstGeom>
            <a:ln w="38100" cmpd="sng">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7" name="Group 6"/>
          <p:cNvGrpSpPr>
            <a:grpSpLocks/>
          </p:cNvGrpSpPr>
          <p:nvPr/>
        </p:nvGrpSpPr>
        <p:grpSpPr bwMode="auto">
          <a:xfrm>
            <a:off x="1447800" y="5902325"/>
            <a:ext cx="211138" cy="463550"/>
            <a:chOff x="685800" y="5175251"/>
            <a:chExt cx="211666" cy="463549"/>
          </a:xfrm>
        </p:grpSpPr>
        <p:cxnSp>
          <p:nvCxnSpPr>
            <p:cNvPr id="63" name="Straight Connector 62"/>
            <p:cNvCxnSpPr/>
            <p:nvPr/>
          </p:nvCxnSpPr>
          <p:spPr>
            <a:xfrm>
              <a:off x="685800" y="5175251"/>
              <a:ext cx="0" cy="463549"/>
            </a:xfrm>
            <a:prstGeom prst="line">
              <a:avLst/>
            </a:prstGeom>
            <a:ln w="381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897466" y="5175251"/>
              <a:ext cx="0" cy="463549"/>
            </a:xfrm>
            <a:prstGeom prst="line">
              <a:avLst/>
            </a:prstGeom>
            <a:ln w="38100" cmpd="sng">
              <a:solidFill>
                <a:schemeClr val="tx1"/>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170983344"/>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1000"/>
                                        <p:tgtEl>
                                          <p:spTgt spid="4"/>
                                        </p:tgtEl>
                                      </p:cBhvr>
                                    </p:animEffect>
                                  </p:childTnLst>
                                </p:cTn>
                              </p:par>
                              <p:par>
                                <p:cTn id="8" presetID="22" presetClass="entr" presetSubtype="1"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up)">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178177" name="Rectangle 2"/>
          <p:cNvSpPr>
            <a:spLocks noGrp="1" noChangeArrowheads="1"/>
          </p:cNvSpPr>
          <p:nvPr>
            <p:ph type="title"/>
          </p:nvPr>
        </p:nvSpPr>
        <p:spPr>
          <a:xfrm>
            <a:off x="685800" y="434975"/>
            <a:ext cx="7772400" cy="863600"/>
          </a:xfrm>
        </p:spPr>
        <p:txBody>
          <a:bodyPr/>
          <a:lstStyle/>
          <a:p>
            <a:r>
              <a:rPr lang="en-US" dirty="0">
                <a:latin typeface="Arial" charset="0"/>
                <a:cs typeface="Arial" charset="0"/>
              </a:rPr>
              <a:t>Transition to Production</a:t>
            </a:r>
          </a:p>
        </p:txBody>
      </p:sp>
      <p:sp>
        <p:nvSpPr>
          <p:cNvPr id="168963" name="Rectangle 3"/>
          <p:cNvSpPr>
            <a:spLocks noGrp="1" noChangeArrowheads="1"/>
          </p:cNvSpPr>
          <p:nvPr>
            <p:ph type="body" idx="1"/>
          </p:nvPr>
        </p:nvSpPr>
        <p:spPr>
          <a:xfrm>
            <a:off x="806450" y="1652588"/>
            <a:ext cx="7769225" cy="4219575"/>
          </a:xfrm>
        </p:spPr>
        <p:txBody>
          <a:bodyPr/>
          <a:lstStyle/>
          <a:p>
            <a:pPr defTabSz="836613">
              <a:buClr>
                <a:srgbClr val="BF0922"/>
              </a:buClr>
              <a:buSzPct val="60000"/>
              <a:buFont typeface="Lucida Grande" charset="0"/>
              <a:buChar char="►"/>
            </a:pPr>
            <a:r>
              <a:rPr lang="en-US" sz="2800" dirty="0">
                <a:latin typeface="Arial" charset="0"/>
                <a:cs typeface="Arial" charset="0"/>
              </a:rPr>
              <a:t>Know when to move to production</a:t>
            </a:r>
          </a:p>
          <a:p>
            <a:pPr marL="1168400" lvl="1" indent="-455613" defTabSz="836613">
              <a:buClr>
                <a:srgbClr val="BF0922"/>
              </a:buClr>
              <a:buSzPct val="60000"/>
              <a:buFont typeface="Lucida Grande" charset="0"/>
              <a:buChar char="►"/>
            </a:pPr>
            <a:r>
              <a:rPr lang="en-US" sz="2400" dirty="0">
                <a:latin typeface="Arial" charset="0"/>
                <a:cs typeface="Arial" charset="0"/>
              </a:rPr>
              <a:t>Product development can be viewed as evolutionary and never complete</a:t>
            </a:r>
          </a:p>
          <a:p>
            <a:pPr marL="1168400" lvl="1" indent="-455613" defTabSz="836613">
              <a:buClr>
                <a:srgbClr val="BF0922"/>
              </a:buClr>
              <a:buSzPct val="60000"/>
              <a:buFont typeface="Lucida Grande" charset="0"/>
              <a:buChar char="►"/>
            </a:pPr>
            <a:r>
              <a:rPr lang="en-US" sz="2400" dirty="0">
                <a:latin typeface="Arial" charset="0"/>
                <a:cs typeface="Arial" charset="0"/>
              </a:rPr>
              <a:t>Product must move from design to production in a timely manner</a:t>
            </a:r>
          </a:p>
          <a:p>
            <a:pPr defTabSz="836613">
              <a:buClr>
                <a:srgbClr val="BF0922"/>
              </a:buClr>
              <a:buSzPct val="60000"/>
              <a:buFont typeface="Lucida Grande" charset="0"/>
              <a:buChar char="►"/>
            </a:pPr>
            <a:r>
              <a:rPr lang="en-US" sz="2800" dirty="0">
                <a:latin typeface="Arial" charset="0"/>
                <a:cs typeface="Arial" charset="0"/>
              </a:rPr>
              <a:t>Most products have a trial production period to insure producibility</a:t>
            </a:r>
          </a:p>
          <a:p>
            <a:pPr marL="1168400" lvl="1" indent="-455613" defTabSz="836613">
              <a:buClr>
                <a:srgbClr val="BF0922"/>
              </a:buClr>
              <a:buSzPct val="60000"/>
              <a:buFont typeface="Lucida Grande" charset="0"/>
              <a:buChar char="►"/>
            </a:pPr>
            <a:r>
              <a:rPr lang="en-US" sz="2400" dirty="0">
                <a:latin typeface="Arial" charset="0"/>
                <a:cs typeface="Arial" charset="0"/>
              </a:rPr>
              <a:t>Develop tooling, quality control, training</a:t>
            </a:r>
          </a:p>
          <a:p>
            <a:pPr marL="1168400" lvl="1" indent="-455613" defTabSz="836613">
              <a:buClr>
                <a:srgbClr val="BF0922"/>
              </a:buClr>
              <a:buSzPct val="60000"/>
              <a:buFont typeface="Lucida Grande" charset="0"/>
              <a:buChar char="►"/>
            </a:pPr>
            <a:r>
              <a:rPr lang="en-US" sz="2400" dirty="0">
                <a:latin typeface="Arial" charset="0"/>
                <a:cs typeface="Arial" charset="0"/>
              </a:rPr>
              <a:t>Ensures successful production</a:t>
            </a:r>
          </a:p>
        </p:txBody>
      </p:sp>
    </p:spTree>
    <p:extLst>
      <p:ext uri="{BB962C8B-B14F-4D97-AF65-F5344CB8AC3E}">
        <p14:creationId xmlns:p14="http://schemas.microsoft.com/office/powerpoint/2010/main" val="2067119130"/>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168963"/>
                                        </p:tgtEl>
                                        <p:attrNameLst>
                                          <p:attrName>style.visibility</p:attrName>
                                        </p:attrNameLst>
                                      </p:cBhvr>
                                      <p:to>
                                        <p:strVal val="visible"/>
                                      </p:to>
                                    </p:set>
                                    <p:animEffect transition="in" filter="strips(downRight)">
                                      <p:cBhvr>
                                        <p:cTn id="7" dur="1000"/>
                                        <p:tgtEl>
                                          <p:spTgt spid="1689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3" grpId="0" autoUpdateAnimBg="0"/>
    </p:bldLst>
  </p:timing>
</p:sld>
</file>

<file path=ppt/slides/slide87.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180225" name="Rectangle 2"/>
          <p:cNvSpPr>
            <a:spLocks noGrp="1" noChangeArrowheads="1"/>
          </p:cNvSpPr>
          <p:nvPr>
            <p:ph type="title"/>
          </p:nvPr>
        </p:nvSpPr>
        <p:spPr>
          <a:xfrm>
            <a:off x="685800" y="434975"/>
            <a:ext cx="7772400" cy="863600"/>
          </a:xfrm>
        </p:spPr>
        <p:txBody>
          <a:bodyPr/>
          <a:lstStyle/>
          <a:p>
            <a:r>
              <a:rPr lang="en-US" dirty="0">
                <a:latin typeface="Arial" charset="0"/>
                <a:cs typeface="Arial" charset="0"/>
              </a:rPr>
              <a:t>Transition to Production</a:t>
            </a:r>
          </a:p>
        </p:txBody>
      </p:sp>
      <p:sp>
        <p:nvSpPr>
          <p:cNvPr id="171011" name="Rectangle 3"/>
          <p:cNvSpPr>
            <a:spLocks noGrp="1" noChangeArrowheads="1"/>
          </p:cNvSpPr>
          <p:nvPr>
            <p:ph type="body" idx="1"/>
          </p:nvPr>
        </p:nvSpPr>
        <p:spPr>
          <a:xfrm>
            <a:off x="692150" y="1609725"/>
            <a:ext cx="7769225" cy="4302125"/>
          </a:xfrm>
        </p:spPr>
        <p:txBody>
          <a:bodyPr/>
          <a:lstStyle/>
          <a:p>
            <a:pPr defTabSz="836613">
              <a:buClr>
                <a:srgbClr val="BF0922"/>
              </a:buClr>
              <a:buSzPct val="60000"/>
              <a:buFont typeface="Lucida Grande" charset="0"/>
              <a:buChar char="►"/>
            </a:pPr>
            <a:r>
              <a:rPr lang="en-US" sz="2800" dirty="0">
                <a:latin typeface="Arial" charset="0"/>
                <a:cs typeface="Arial" charset="0"/>
              </a:rPr>
              <a:t>Responsibility must also transition as the product moves through its life cycle</a:t>
            </a:r>
          </a:p>
          <a:p>
            <a:pPr marL="1168400" lvl="1" indent="-455613" defTabSz="836613">
              <a:buClr>
                <a:srgbClr val="BF0922"/>
              </a:buClr>
              <a:buSzPct val="60000"/>
              <a:buFont typeface="Lucida Grande" charset="0"/>
              <a:buChar char="►"/>
            </a:pPr>
            <a:r>
              <a:rPr lang="en-US" sz="2400" dirty="0">
                <a:latin typeface="Arial" charset="0"/>
                <a:cs typeface="Arial" charset="0"/>
              </a:rPr>
              <a:t>Line management takes over from design</a:t>
            </a:r>
          </a:p>
          <a:p>
            <a:pPr defTabSz="836613">
              <a:buClr>
                <a:srgbClr val="BF0922"/>
              </a:buClr>
              <a:buSzPct val="60000"/>
              <a:buFont typeface="Lucida Grande" charset="0"/>
              <a:buChar char="►"/>
            </a:pPr>
            <a:r>
              <a:rPr lang="en-US" sz="2800" dirty="0">
                <a:latin typeface="Arial" charset="0"/>
                <a:cs typeface="Arial" charset="0"/>
              </a:rPr>
              <a:t>Three common approaches to managing transition</a:t>
            </a:r>
          </a:p>
          <a:p>
            <a:pPr marL="1168400" lvl="1" indent="-455613" defTabSz="836613">
              <a:buClr>
                <a:srgbClr val="BF0922"/>
              </a:buClr>
              <a:buSzPct val="60000"/>
              <a:buFont typeface="Lucida Grande" charset="0"/>
              <a:buChar char="►"/>
            </a:pPr>
            <a:r>
              <a:rPr lang="en-US" sz="2400" dirty="0">
                <a:latin typeface="Arial" charset="0"/>
                <a:cs typeface="Arial" charset="0"/>
              </a:rPr>
              <a:t>Project managers</a:t>
            </a:r>
          </a:p>
          <a:p>
            <a:pPr marL="1168400" lvl="1" indent="-455613" defTabSz="836613">
              <a:buClr>
                <a:srgbClr val="BF0922"/>
              </a:buClr>
              <a:buSzPct val="60000"/>
              <a:buFont typeface="Lucida Grande" charset="0"/>
              <a:buChar char="►"/>
            </a:pPr>
            <a:r>
              <a:rPr lang="en-US" sz="2400" dirty="0">
                <a:latin typeface="Arial" charset="0"/>
                <a:cs typeface="Arial" charset="0"/>
              </a:rPr>
              <a:t>Product development teams</a:t>
            </a:r>
          </a:p>
          <a:p>
            <a:pPr marL="1168400" lvl="1" indent="-455613" defTabSz="836613">
              <a:buClr>
                <a:srgbClr val="BF0922"/>
              </a:buClr>
              <a:buSzPct val="60000"/>
              <a:buFont typeface="Lucida Grande" charset="0"/>
              <a:buChar char="►"/>
            </a:pPr>
            <a:r>
              <a:rPr lang="en-US" sz="2400" dirty="0">
                <a:latin typeface="Arial" charset="0"/>
                <a:cs typeface="Arial" charset="0"/>
              </a:rPr>
              <a:t>Integrate product development and manufacturing organizations</a:t>
            </a:r>
          </a:p>
        </p:txBody>
      </p:sp>
    </p:spTree>
    <p:extLst>
      <p:ext uri="{BB962C8B-B14F-4D97-AF65-F5344CB8AC3E}">
        <p14:creationId xmlns:p14="http://schemas.microsoft.com/office/powerpoint/2010/main" val="3799119069"/>
      </p:ext>
    </p:extLst>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171011"/>
                                        </p:tgtEl>
                                        <p:attrNameLst>
                                          <p:attrName>style.visibility</p:attrName>
                                        </p:attrNameLst>
                                      </p:cBhvr>
                                      <p:to>
                                        <p:strVal val="visible"/>
                                      </p:to>
                                    </p:set>
                                    <p:animEffect transition="in" filter="strips(downRight)">
                                      <p:cBhvr>
                                        <p:cTn id="7" dur="1000"/>
                                        <p:tgtEl>
                                          <p:spTgt spid="1710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1" grpId="0"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AutoShape 4" descr="3287383400_2177562"/>
          <p:cNvSpPr>
            <a:spLocks noChangeAspect="1" noChangeArrowheads="1"/>
          </p:cNvSpPr>
          <p:nvPr/>
        </p:nvSpPr>
        <p:spPr bwMode="auto">
          <a:xfrm>
            <a:off x="1828800" y="2571750"/>
            <a:ext cx="5486400" cy="1714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latin typeface="Calibri" charset="0"/>
            </a:endParaRPr>
          </a:p>
        </p:txBody>
      </p:sp>
      <p:sp>
        <p:nvSpPr>
          <p:cNvPr id="144386" name="AutoShape 5" descr="3287383400_2177562"/>
          <p:cNvSpPr>
            <a:spLocks noChangeAspect="1" noChangeArrowheads="1"/>
          </p:cNvSpPr>
          <p:nvPr/>
        </p:nvSpPr>
        <p:spPr bwMode="auto">
          <a:xfrm>
            <a:off x="1828800" y="2571750"/>
            <a:ext cx="5486400" cy="1714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latin typeface="Calibri" charset="0"/>
            </a:endParaRPr>
          </a:p>
        </p:txBody>
      </p:sp>
      <p:pic>
        <p:nvPicPr>
          <p:cNvPr id="6" name="Picture 5">
            <a:extLst>
              <a:ext uri="{FF2B5EF4-FFF2-40B4-BE49-F238E27FC236}">
                <a16:creationId xmlns:a16="http://schemas.microsoft.com/office/drawing/2014/main" id="{535E6601-5FCD-4F72-97DE-5B04C98D9E1C}"/>
              </a:ext>
            </a:extLst>
          </p:cNvPr>
          <p:cNvPicPr>
            <a:picLocks noChangeAspect="1"/>
          </p:cNvPicPr>
          <p:nvPr/>
        </p:nvPicPr>
        <p:blipFill>
          <a:blip r:embed="rId2"/>
          <a:stretch>
            <a:fillRect/>
          </a:stretch>
        </p:blipFill>
        <p:spPr>
          <a:xfrm>
            <a:off x="456843" y="1990219"/>
            <a:ext cx="8230313" cy="287756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1" name="Rectangle 3"/>
          <p:cNvSpPr>
            <a:spLocks noGrp="1" noChangeArrowheads="1"/>
          </p:cNvSpPr>
          <p:nvPr>
            <p:ph type="title"/>
          </p:nvPr>
        </p:nvSpPr>
        <p:spPr>
          <a:xfrm>
            <a:off x="685800" y="457200"/>
            <a:ext cx="7772400" cy="838200"/>
          </a:xfrm>
        </p:spPr>
        <p:txBody>
          <a:bodyPr rtlCol="0">
            <a:normAutofit fontScale="90000"/>
          </a:bodyPr>
          <a:lstStyle/>
          <a:p>
            <a:pPr fontAlgn="auto">
              <a:spcAft>
                <a:spcPts val="0"/>
              </a:spcAft>
              <a:defRPr/>
            </a:pPr>
            <a:r>
              <a:rPr lang="en-US" dirty="0">
                <a:ea typeface="+mj-ea"/>
              </a:rPr>
              <a:t>Goods and Services Selection</a:t>
            </a:r>
          </a:p>
        </p:txBody>
      </p:sp>
      <p:sp>
        <p:nvSpPr>
          <p:cNvPr id="4" name="TextBox 3"/>
          <p:cNvSpPr txBox="1">
            <a:spLocks noChangeArrowheads="1"/>
          </p:cNvSpPr>
          <p:nvPr/>
        </p:nvSpPr>
        <p:spPr bwMode="auto">
          <a:xfrm>
            <a:off x="6796088" y="4967288"/>
            <a:ext cx="1108075" cy="338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r>
              <a:rPr lang="en-US" sz="1600" dirty="0">
                <a:latin typeface="Arial" charset="0"/>
              </a:rPr>
              <a:t>Figure </a:t>
            </a:r>
            <a:r>
              <a:rPr lang="en-US" sz="1600" dirty="0">
                <a:solidFill>
                  <a:schemeClr val="tx2"/>
                </a:solidFill>
                <a:latin typeface="Arial" charset="0"/>
              </a:rPr>
              <a:t>5.1</a:t>
            </a:r>
          </a:p>
        </p:txBody>
      </p:sp>
      <p:sp>
        <p:nvSpPr>
          <p:cNvPr id="14" name="TextBox 13"/>
          <p:cNvSpPr txBox="1">
            <a:spLocks noChangeArrowheads="1"/>
          </p:cNvSpPr>
          <p:nvPr/>
        </p:nvSpPr>
        <p:spPr bwMode="auto">
          <a:xfrm>
            <a:off x="5241925" y="2457450"/>
            <a:ext cx="3500438" cy="1093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pPr>
              <a:lnSpc>
                <a:spcPct val="90000"/>
              </a:lnSpc>
            </a:pPr>
            <a:r>
              <a:rPr lang="en-US" dirty="0">
                <a:latin typeface="Arial" charset="0"/>
              </a:rPr>
              <a:t>The higher the percentage of sales from the last 5 years, the more likely the firm is to be a leader. </a:t>
            </a:r>
          </a:p>
        </p:txBody>
      </p:sp>
      <p:grpSp>
        <p:nvGrpSpPr>
          <p:cNvPr id="2" name="Group 1"/>
          <p:cNvGrpSpPr>
            <a:grpSpLocks/>
          </p:cNvGrpSpPr>
          <p:nvPr/>
        </p:nvGrpSpPr>
        <p:grpSpPr bwMode="auto">
          <a:xfrm>
            <a:off x="1709738" y="1082344"/>
            <a:ext cx="3744912" cy="4932694"/>
            <a:chOff x="1710212" y="1082350"/>
            <a:chExt cx="3744697" cy="4933432"/>
          </a:xfrm>
        </p:grpSpPr>
        <p:sp>
          <p:nvSpPr>
            <p:cNvPr id="30725" name="TextBox 5"/>
            <p:cNvSpPr txBox="1">
              <a:spLocks noChangeArrowheads="1"/>
            </p:cNvSpPr>
            <p:nvPr/>
          </p:nvSpPr>
          <p:spPr bwMode="auto">
            <a:xfrm>
              <a:off x="2158920" y="1082350"/>
              <a:ext cx="779235" cy="42274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pPr algn="r">
                <a:lnSpc>
                  <a:spcPct val="285000"/>
                </a:lnSpc>
              </a:pPr>
              <a:r>
                <a:rPr lang="en-US" sz="1600" dirty="0">
                  <a:latin typeface="Arial" charset="0"/>
                </a:rPr>
                <a:t>50% –</a:t>
              </a:r>
            </a:p>
            <a:p>
              <a:pPr algn="r">
                <a:lnSpc>
                  <a:spcPct val="285000"/>
                </a:lnSpc>
              </a:pPr>
              <a:r>
                <a:rPr lang="en-US" sz="1600" dirty="0">
                  <a:latin typeface="Arial" charset="0"/>
                </a:rPr>
                <a:t>40% –</a:t>
              </a:r>
            </a:p>
            <a:p>
              <a:pPr algn="r">
                <a:lnSpc>
                  <a:spcPct val="285000"/>
                </a:lnSpc>
              </a:pPr>
              <a:r>
                <a:rPr lang="en-US" sz="1600" dirty="0">
                  <a:latin typeface="Arial" charset="0"/>
                </a:rPr>
                <a:t>30% –</a:t>
              </a:r>
            </a:p>
            <a:p>
              <a:pPr algn="r">
                <a:lnSpc>
                  <a:spcPct val="285000"/>
                </a:lnSpc>
              </a:pPr>
              <a:r>
                <a:rPr lang="en-US" sz="1600" dirty="0">
                  <a:latin typeface="Arial" charset="0"/>
                </a:rPr>
                <a:t>20% –</a:t>
              </a:r>
            </a:p>
            <a:p>
              <a:pPr algn="r">
                <a:lnSpc>
                  <a:spcPct val="285000"/>
                </a:lnSpc>
              </a:pPr>
              <a:r>
                <a:rPr lang="en-US" sz="1600" dirty="0">
                  <a:latin typeface="Arial" charset="0"/>
                </a:rPr>
                <a:t>10% –</a:t>
              </a:r>
            </a:p>
            <a:p>
              <a:pPr algn="r">
                <a:lnSpc>
                  <a:spcPct val="285000"/>
                </a:lnSpc>
              </a:pPr>
              <a:r>
                <a:rPr lang="en-US" sz="1600" dirty="0">
                  <a:latin typeface="Arial" charset="0"/>
                </a:rPr>
                <a:t>0% </a:t>
              </a:r>
              <a:r>
                <a:rPr lang="en-US" sz="1600" dirty="0">
                  <a:solidFill>
                    <a:schemeClr val="bg1"/>
                  </a:solidFill>
                  <a:latin typeface="Arial" charset="0"/>
                </a:rPr>
                <a:t>–</a:t>
              </a:r>
            </a:p>
          </p:txBody>
        </p:sp>
        <p:grpSp>
          <p:nvGrpSpPr>
            <p:cNvPr id="30726" name="Group 14"/>
            <p:cNvGrpSpPr>
              <a:grpSpLocks/>
            </p:cNvGrpSpPr>
            <p:nvPr/>
          </p:nvGrpSpPr>
          <p:grpSpPr bwMode="auto">
            <a:xfrm>
              <a:off x="1710212" y="1600200"/>
              <a:ext cx="3744697" cy="4415582"/>
              <a:chOff x="1710212" y="1600200"/>
              <a:chExt cx="3744697" cy="4415582"/>
            </a:xfrm>
          </p:grpSpPr>
          <p:sp>
            <p:nvSpPr>
              <p:cNvPr id="30727" name="TextBox 6"/>
              <p:cNvSpPr txBox="1">
                <a:spLocks noChangeArrowheads="1"/>
              </p:cNvSpPr>
              <p:nvPr/>
            </p:nvSpPr>
            <p:spPr bwMode="auto">
              <a:xfrm>
                <a:off x="2650375" y="5136803"/>
                <a:ext cx="804161" cy="4278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pPr algn="ctr">
                  <a:lnSpc>
                    <a:spcPct val="90000"/>
                  </a:lnSpc>
                </a:pPr>
                <a:r>
                  <a:rPr lang="en-US" sz="1200" dirty="0">
                    <a:latin typeface="Arial" charset="0"/>
                  </a:rPr>
                  <a:t>Industry leader</a:t>
                </a:r>
              </a:p>
            </p:txBody>
          </p:sp>
          <p:sp>
            <p:nvSpPr>
              <p:cNvPr id="30728" name="TextBox 7"/>
              <p:cNvSpPr txBox="1">
                <a:spLocks noChangeArrowheads="1"/>
              </p:cNvSpPr>
              <p:nvPr/>
            </p:nvSpPr>
            <p:spPr bwMode="auto">
              <a:xfrm>
                <a:off x="3391036" y="5136803"/>
                <a:ext cx="549329" cy="4278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pPr algn="ctr">
                  <a:lnSpc>
                    <a:spcPct val="90000"/>
                  </a:lnSpc>
                </a:pPr>
                <a:r>
                  <a:rPr lang="en-US" sz="1200" dirty="0">
                    <a:latin typeface="Arial" charset="0"/>
                  </a:rPr>
                  <a:t>Top third</a:t>
                </a:r>
              </a:p>
            </p:txBody>
          </p:sp>
          <p:sp>
            <p:nvSpPr>
              <p:cNvPr id="30729" name="TextBox 8"/>
              <p:cNvSpPr txBox="1">
                <a:spLocks noChangeArrowheads="1"/>
              </p:cNvSpPr>
              <p:nvPr/>
            </p:nvSpPr>
            <p:spPr bwMode="auto">
              <a:xfrm>
                <a:off x="3828273" y="5136803"/>
                <a:ext cx="807227" cy="4278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pPr algn="ctr">
                  <a:lnSpc>
                    <a:spcPct val="90000"/>
                  </a:lnSpc>
                </a:pPr>
                <a:r>
                  <a:rPr lang="en-US" sz="1200" dirty="0">
                    <a:latin typeface="Arial" charset="0"/>
                  </a:rPr>
                  <a:t>Middle third</a:t>
                </a:r>
              </a:p>
            </p:txBody>
          </p:sp>
          <p:sp>
            <p:nvSpPr>
              <p:cNvPr id="30730" name="TextBox 9"/>
              <p:cNvSpPr txBox="1">
                <a:spLocks noChangeArrowheads="1"/>
              </p:cNvSpPr>
              <p:nvPr/>
            </p:nvSpPr>
            <p:spPr bwMode="auto">
              <a:xfrm>
                <a:off x="4415139" y="5136803"/>
                <a:ext cx="750729" cy="4278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pPr algn="ctr">
                  <a:lnSpc>
                    <a:spcPct val="90000"/>
                  </a:lnSpc>
                </a:pPr>
                <a:r>
                  <a:rPr lang="en-US" sz="1200" dirty="0">
                    <a:latin typeface="Arial" charset="0"/>
                  </a:rPr>
                  <a:t>Bottom third</a:t>
                </a:r>
              </a:p>
            </p:txBody>
          </p:sp>
          <p:sp>
            <p:nvSpPr>
              <p:cNvPr id="30731" name="TextBox 10"/>
              <p:cNvSpPr txBox="1">
                <a:spLocks noChangeArrowheads="1"/>
              </p:cNvSpPr>
              <p:nvPr/>
            </p:nvSpPr>
            <p:spPr bwMode="auto">
              <a:xfrm>
                <a:off x="2346366" y="5697746"/>
                <a:ext cx="3108543" cy="3180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pPr algn="ctr">
                  <a:lnSpc>
                    <a:spcPct val="90000"/>
                  </a:lnSpc>
                </a:pPr>
                <a:r>
                  <a:rPr lang="en-US" sz="1600" b="1" dirty="0">
                    <a:latin typeface="Arial" charset="0"/>
                  </a:rPr>
                  <a:t>Position of firm in its industry</a:t>
                </a:r>
              </a:p>
            </p:txBody>
          </p:sp>
          <p:sp>
            <p:nvSpPr>
              <p:cNvPr id="30732" name="TextBox 11"/>
              <p:cNvSpPr txBox="1">
                <a:spLocks noChangeArrowheads="1"/>
              </p:cNvSpPr>
              <p:nvPr/>
            </p:nvSpPr>
            <p:spPr bwMode="auto">
              <a:xfrm rot="-5400000">
                <a:off x="734259" y="3086100"/>
                <a:ext cx="2491542" cy="53963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pPr algn="ctr">
                  <a:lnSpc>
                    <a:spcPct val="90000"/>
                  </a:lnSpc>
                </a:pPr>
                <a:r>
                  <a:rPr lang="en-US" sz="1600" b="1" dirty="0">
                    <a:latin typeface="Arial" charset="0"/>
                  </a:rPr>
                  <a:t>Percentage of sales from new products</a:t>
                </a:r>
              </a:p>
            </p:txBody>
          </p:sp>
          <p:sp>
            <p:nvSpPr>
              <p:cNvPr id="13" name="Rectangle 12"/>
              <p:cNvSpPr/>
              <p:nvPr/>
            </p:nvSpPr>
            <p:spPr>
              <a:xfrm>
                <a:off x="2919818" y="1670144"/>
                <a:ext cx="338118" cy="342316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 name="Rectangle 15"/>
              <p:cNvSpPr/>
              <p:nvPr/>
            </p:nvSpPr>
            <p:spPr>
              <a:xfrm>
                <a:off x="3489697" y="2730753"/>
                <a:ext cx="338119" cy="2362553"/>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7" name="Rectangle 16"/>
              <p:cNvSpPr/>
              <p:nvPr/>
            </p:nvSpPr>
            <p:spPr>
              <a:xfrm>
                <a:off x="4070688" y="3213425"/>
                <a:ext cx="338119" cy="1879881"/>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Rectangle 17"/>
              <p:cNvSpPr/>
              <p:nvPr/>
            </p:nvSpPr>
            <p:spPr>
              <a:xfrm>
                <a:off x="4642156" y="4337543"/>
                <a:ext cx="338119" cy="755763"/>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Freeform 4"/>
              <p:cNvSpPr/>
              <p:nvPr/>
            </p:nvSpPr>
            <p:spPr>
              <a:xfrm>
                <a:off x="2743615" y="1600284"/>
                <a:ext cx="2349365" cy="3493022"/>
              </a:xfrm>
              <a:custGeom>
                <a:avLst/>
                <a:gdLst>
                  <a:gd name="connsiteX0" fmla="*/ 0 w 2349500"/>
                  <a:gd name="connsiteY0" fmla="*/ 0 h 3492500"/>
                  <a:gd name="connsiteX1" fmla="*/ 0 w 2349500"/>
                  <a:gd name="connsiteY1" fmla="*/ 3492500 h 3492500"/>
                  <a:gd name="connsiteX2" fmla="*/ 2349500 w 2349500"/>
                  <a:gd name="connsiteY2" fmla="*/ 3492500 h 3492500"/>
                </a:gdLst>
                <a:ahLst/>
                <a:cxnLst>
                  <a:cxn ang="0">
                    <a:pos x="connsiteX0" y="connsiteY0"/>
                  </a:cxn>
                  <a:cxn ang="0">
                    <a:pos x="connsiteX1" y="connsiteY1"/>
                  </a:cxn>
                  <a:cxn ang="0">
                    <a:pos x="connsiteX2" y="connsiteY2"/>
                  </a:cxn>
                </a:cxnLst>
                <a:rect l="l" t="t" r="r" b="b"/>
                <a:pathLst>
                  <a:path w="2349500" h="3492500">
                    <a:moveTo>
                      <a:pt x="0" y="0"/>
                    </a:moveTo>
                    <a:lnTo>
                      <a:pt x="0" y="3492500"/>
                    </a:lnTo>
                    <a:lnTo>
                      <a:pt x="2349500" y="3492500"/>
                    </a:lnTo>
                  </a:path>
                </a:pathLst>
              </a:custGeom>
              <a:ln w="28575"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anchor="ctr"/>
              <a:lstStyle/>
              <a:p>
                <a:pPr algn="ctr" fontAlgn="auto">
                  <a:spcBef>
                    <a:spcPts val="0"/>
                  </a:spcBef>
                  <a:spcAft>
                    <a:spcPts val="0"/>
                  </a:spcAft>
                  <a:defRPr/>
                </a:pPr>
                <a:endParaRPr lang="en-US" dirty="0"/>
              </a:p>
            </p:txBody>
          </p:sp>
        </p:grpSp>
      </p:grpSp>
    </p:spTree>
    <p:extLst>
      <p:ext uri="{BB962C8B-B14F-4D97-AF65-F5344CB8AC3E}">
        <p14:creationId xmlns:p14="http://schemas.microsoft.com/office/powerpoint/2010/main" val="1110456684"/>
      </p:ext>
    </p:extLst>
  </p:cSld>
  <p:clrMapOvr>
    <a:masterClrMapping/>
  </p:clrMapOvr>
  <p:transition spd="slow">
    <p:strip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3" fill="hold" nodeType="afterEffect">
                                  <p:stCondLst>
                                    <p:cond delay="1000"/>
                                  </p:stCondLst>
                                  <p:childTnLst>
                                    <p:set>
                                      <p:cBhvr>
                                        <p:cTn id="6" dur="1" fill="hold">
                                          <p:stCondLst>
                                            <p:cond delay="0"/>
                                          </p:stCondLst>
                                        </p:cTn>
                                        <p:tgtEl>
                                          <p:spTgt spid="2"/>
                                        </p:tgtEl>
                                        <p:attrNameLst>
                                          <p:attrName>style.visibility</p:attrName>
                                        </p:attrNameLst>
                                      </p:cBhvr>
                                      <p:to>
                                        <p:strVal val="visible"/>
                                      </p:to>
                                    </p:set>
                                    <p:animEffect transition="in" filter="strips(upRight)">
                                      <p:cBhvr>
                                        <p:cTn id="7" dur="1000"/>
                                        <p:tgtEl>
                                          <p:spTgt spid="2"/>
                                        </p:tgtEl>
                                      </p:cBhvr>
                                    </p:animEffect>
                                  </p:childTnLst>
                                </p:cTn>
                              </p:par>
                            </p:childTnLst>
                          </p:cTn>
                        </p:par>
                        <p:par>
                          <p:cTn id="8" fill="hold" nodeType="afterGroup">
                            <p:stCondLst>
                              <p:cond delay="2000"/>
                            </p:stCondLst>
                            <p:childTnLst>
                              <p:par>
                                <p:cTn id="9" presetID="18" presetClass="entr" presetSubtype="6" fill="hold" grpId="0" nodeType="afterEffect">
                                  <p:stCondLst>
                                    <p:cond delay="1000"/>
                                  </p:stCondLst>
                                  <p:childTnLst>
                                    <p:set>
                                      <p:cBhvr>
                                        <p:cTn id="10" dur="1" fill="hold">
                                          <p:stCondLst>
                                            <p:cond delay="0"/>
                                          </p:stCondLst>
                                        </p:cTn>
                                        <p:tgtEl>
                                          <p:spTgt spid="14"/>
                                        </p:tgtEl>
                                        <p:attrNameLst>
                                          <p:attrName>style.visibility</p:attrName>
                                        </p:attrNameLst>
                                      </p:cBhvr>
                                      <p:to>
                                        <p:strVal val="visible"/>
                                      </p:to>
                                    </p:set>
                                    <p:animEffect transition="in" filter="strips(downRight)">
                                      <p:cBhvr>
                                        <p:cTn id="11" dur="1000"/>
                                        <p:tgtEl>
                                          <p:spTgt spid="14"/>
                                        </p:tgtEl>
                                      </p:cBhvr>
                                    </p:animEffect>
                                  </p:childTnLst>
                                </p:cTn>
                              </p:par>
                            </p:childTnLst>
                          </p:cTn>
                        </p:par>
                        <p:par>
                          <p:cTn id="12" fill="hold" nodeType="afterGroup">
                            <p:stCondLst>
                              <p:cond delay="400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4" grpId="0"/>
    </p:bldLst>
  </p:timing>
</p:sld>
</file>

<file path=ppt/theme/theme1.xml><?xml version="1.0" encoding="utf-8"?>
<a:theme xmlns:a="http://schemas.openxmlformats.org/drawingml/2006/main" name="Office Theme">
  <a:themeElements>
    <a:clrScheme name="HR11">
      <a:dk1>
        <a:srgbClr val="000000"/>
      </a:dk1>
      <a:lt1>
        <a:srgbClr val="FFFFFF"/>
      </a:lt1>
      <a:dk2>
        <a:srgbClr val="255898"/>
      </a:dk2>
      <a:lt2>
        <a:srgbClr val="FFFCF2"/>
      </a:lt2>
      <a:accent1>
        <a:srgbClr val="D33320"/>
      </a:accent1>
      <a:accent2>
        <a:srgbClr val="9FACC7"/>
      </a:accent2>
      <a:accent3>
        <a:srgbClr val="F7D7AC"/>
      </a:accent3>
      <a:accent4>
        <a:srgbClr val="BDD6AE"/>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1462</TotalTime>
  <Words>3911</Words>
  <Application>Microsoft Office PowerPoint</Application>
  <PresentationFormat>On-screen Show (4:3)</PresentationFormat>
  <Paragraphs>887</Paragraphs>
  <Slides>88</Slides>
  <Notes>83</Notes>
  <HiddenSlides>30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88</vt:i4>
      </vt:variant>
    </vt:vector>
  </HeadingPairs>
  <TitlesOfParts>
    <vt:vector size="98" baseType="lpstr">
      <vt:lpstr>Arial</vt:lpstr>
      <vt:lpstr>Arial Unicode MS</vt:lpstr>
      <vt:lpstr>Calibri</vt:lpstr>
      <vt:lpstr>Helvetica Neue</vt:lpstr>
      <vt:lpstr>Lucida Grande</vt:lpstr>
      <vt:lpstr>Symbol</vt:lpstr>
      <vt:lpstr>Times</vt:lpstr>
      <vt:lpstr>Times New Roman</vt:lpstr>
      <vt:lpstr>Wingdings</vt:lpstr>
      <vt:lpstr>Office Theme</vt:lpstr>
      <vt:lpstr>PowerPoint Presentation</vt:lpstr>
      <vt:lpstr>Outline</vt:lpstr>
      <vt:lpstr>Outline - Continued</vt:lpstr>
      <vt:lpstr>Regal Marine</vt:lpstr>
      <vt:lpstr>Learning Objectives</vt:lpstr>
      <vt:lpstr>Learning Objectives</vt:lpstr>
      <vt:lpstr>Goods and Services Selection</vt:lpstr>
      <vt:lpstr>Goods and Services Selection</vt:lpstr>
      <vt:lpstr>Goods and Services Selection</vt:lpstr>
      <vt:lpstr>Product Decision</vt:lpstr>
      <vt:lpstr>Product Strategy Options</vt:lpstr>
      <vt:lpstr>Product Life Cycles</vt:lpstr>
      <vt:lpstr>Product Life Cycle</vt:lpstr>
      <vt:lpstr>Life Cycle and Strategy</vt:lpstr>
      <vt:lpstr>Product Life Cycle</vt:lpstr>
      <vt:lpstr>Product Life Cycle</vt:lpstr>
      <vt:lpstr>Product Life Cycle</vt:lpstr>
      <vt:lpstr>Product Life Cycle Costs</vt:lpstr>
      <vt:lpstr>Product-by-Value Analysis</vt:lpstr>
      <vt:lpstr>Generating New Products</vt:lpstr>
      <vt:lpstr>Product Development Stages</vt:lpstr>
      <vt:lpstr>Quality Function Deployment</vt:lpstr>
      <vt:lpstr>Quality Function Deployment</vt:lpstr>
      <vt:lpstr>QFD House of Quality</vt:lpstr>
      <vt:lpstr>House of Quality Example</vt:lpstr>
      <vt:lpstr>House of Quality Example</vt:lpstr>
      <vt:lpstr>House of Quality Example</vt:lpstr>
      <vt:lpstr>House of Quality Example</vt:lpstr>
      <vt:lpstr>House of Quality Example</vt:lpstr>
      <vt:lpstr>House of Quality Example</vt:lpstr>
      <vt:lpstr>House of Quality Example</vt:lpstr>
      <vt:lpstr>House of Quality Example</vt:lpstr>
      <vt:lpstr>House of Quality Example</vt:lpstr>
      <vt:lpstr>House of Quality Sequence</vt:lpstr>
      <vt:lpstr>Organizing for Product Development</vt:lpstr>
      <vt:lpstr>Organizing for Product Development</vt:lpstr>
      <vt:lpstr>Organizing for Product Development</vt:lpstr>
      <vt:lpstr>Organizing for Product Development</vt:lpstr>
      <vt:lpstr>Manufacturability and  Value Engineering</vt:lpstr>
      <vt:lpstr>Cost Reduction of a Bracket via Value Engineering</vt:lpstr>
      <vt:lpstr>Issues for Product Design</vt:lpstr>
      <vt:lpstr>Robust Design</vt:lpstr>
      <vt:lpstr>Modular Design</vt:lpstr>
      <vt:lpstr>Computer Aided Design (CAD)</vt:lpstr>
      <vt:lpstr>Extensions of CAD</vt:lpstr>
      <vt:lpstr>Computer-Aided Manufacturing (CAM)</vt:lpstr>
      <vt:lpstr>Additive Manufacturing</vt:lpstr>
      <vt:lpstr>Benefits of CAD/CAM</vt:lpstr>
      <vt:lpstr>Virtual Reality Technology</vt:lpstr>
      <vt:lpstr>Augmented Reality</vt:lpstr>
      <vt:lpstr>Value Analysis</vt:lpstr>
      <vt:lpstr>Sustainability and Life Cycle Assessment (LCA)</vt:lpstr>
      <vt:lpstr>Product Development Continuum</vt:lpstr>
      <vt:lpstr>Product Development Continuum</vt:lpstr>
      <vt:lpstr>Product Development Continuum</vt:lpstr>
      <vt:lpstr>Product Development Continuum</vt:lpstr>
      <vt:lpstr>Defining a Product</vt:lpstr>
      <vt:lpstr>Monterey Jack Cheese</vt:lpstr>
      <vt:lpstr>Product Documents</vt:lpstr>
      <vt:lpstr>Engineering Drawings</vt:lpstr>
      <vt:lpstr>PowerPoint Presentation</vt:lpstr>
      <vt:lpstr>PowerPoint Presentation</vt:lpstr>
      <vt:lpstr>Make-or-Buy Decisions</vt:lpstr>
      <vt:lpstr>Group Technology</vt:lpstr>
      <vt:lpstr>Group Technology Scheme</vt:lpstr>
      <vt:lpstr>Group Technology Benefits</vt:lpstr>
      <vt:lpstr>Documents for Production</vt:lpstr>
      <vt:lpstr>Assembly Drawing</vt:lpstr>
      <vt:lpstr>Assembly Chart</vt:lpstr>
      <vt:lpstr>Route Sheet</vt:lpstr>
      <vt:lpstr>Work Order</vt:lpstr>
      <vt:lpstr>Engineering Change Notice (ECN)</vt:lpstr>
      <vt:lpstr>Configuration Management</vt:lpstr>
      <vt:lpstr>Product Life-Cycle Management (PLM)</vt:lpstr>
      <vt:lpstr>Service Design</vt:lpstr>
      <vt:lpstr>Designing More Efficient Services</vt:lpstr>
      <vt:lpstr>Designing More Efficient Services</vt:lpstr>
      <vt:lpstr>Documents for Services</vt:lpstr>
      <vt:lpstr>First Bank Corp. Drive-up Teller Service Guidelines</vt:lpstr>
      <vt:lpstr>Application of Decision Trees to Product Design</vt:lpstr>
      <vt:lpstr>Application of Decision Trees to Product Design</vt:lpstr>
      <vt:lpstr>Decision Tree Example</vt:lpstr>
      <vt:lpstr>Decision Tree Example</vt:lpstr>
      <vt:lpstr>Decision Tree Example</vt:lpstr>
      <vt:lpstr>Decision Tree Example</vt:lpstr>
      <vt:lpstr>Transition to Production</vt:lpstr>
      <vt:lpstr>Transition to Production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Heizer/Render 13e</dc:title>
  <dc:subject>Chapter 5 - Design of Goods and Services</dc:subject>
  <dc:creator>Jeff Heyl</dc:creator>
  <cp:keywords/>
  <dc:description/>
  <cp:lastModifiedBy>Agrippina Agrippina</cp:lastModifiedBy>
  <cp:revision>221</cp:revision>
  <dcterms:created xsi:type="dcterms:W3CDTF">2012-09-28T10:33:31Z</dcterms:created>
  <dcterms:modified xsi:type="dcterms:W3CDTF">2021-09-25T04:54:38Z</dcterms:modified>
  <cp:category/>
</cp:coreProperties>
</file>